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6" r:id="rId5"/>
    <p:sldId id="257" r:id="rId6"/>
    <p:sldId id="264" r:id="rId7"/>
    <p:sldId id="269" r:id="rId8"/>
    <p:sldId id="262" r:id="rId9"/>
    <p:sldId id="263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NTCP%20CONSULTANTS\Desktop\Chemist%20Notifica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NTCP%20CONSULTANTS\Desktop\Chemist%20Notification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NTCP%20CONSULTANTS\Desktop\FY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Reports\Innovations%20&amp;%20Initiatives\Roug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rts\Innovations%20&amp;%20Initiatives\Roug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IN"/>
              <a:t>Chemists - Sales of Anti-TB Drugs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IN" smtClean="0"/>
                      <a:t>Selling </a:t>
                    </a:r>
                    <a:r>
                      <a:rPr lang="en-IN" dirty="0"/>
                      <a:t>Anti-TB Drugs
41%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4279764508603097"/>
                  <c:y val="-9.9861299665128064E-2"/>
                </c:manualLayout>
              </c:layout>
              <c:tx>
                <c:rich>
                  <a:bodyPr/>
                  <a:lstStyle/>
                  <a:p>
                    <a:r>
                      <a:rPr lang="en-IN" smtClean="0"/>
                      <a:t>Chemist </a:t>
                    </a:r>
                    <a:r>
                      <a:rPr lang="en-IN" b="1" smtClean="0">
                        <a:solidFill>
                          <a:srgbClr val="FF0000"/>
                        </a:solidFill>
                      </a:rPr>
                      <a:t>NOT </a:t>
                    </a:r>
                    <a:r>
                      <a:rPr lang="en-IN"/>
                      <a:t>selling Anti-TB Drugs
59%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Chemists!$I$4:$J$4</c:f>
              <c:strCache>
                <c:ptCount val="2"/>
                <c:pt idx="0">
                  <c:v>No. Selling Anti-TB Drugs</c:v>
                </c:pt>
                <c:pt idx="1">
                  <c:v>No. of Chemist not selling Anti-TB Drugs</c:v>
                </c:pt>
              </c:strCache>
            </c:strRef>
          </c:cat>
          <c:val>
            <c:numRef>
              <c:f>Chemists!$I$5:$J$5</c:f>
              <c:numCache>
                <c:formatCode>General</c:formatCode>
                <c:ptCount val="2"/>
                <c:pt idx="0">
                  <c:v>2423</c:v>
                </c:pt>
                <c:pt idx="1">
                  <c:v>3456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2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4618290923606532E-2"/>
          <c:y val="5.0740279795790363E-2"/>
          <c:w val="0.88300498807064287"/>
          <c:h val="0.85381741596816541"/>
        </c:manualLayout>
      </c:layout>
      <c:lineChart>
        <c:grouping val="standard"/>
        <c:ser>
          <c:idx val="0"/>
          <c:order val="0"/>
          <c:dLbls>
            <c:dLblPos val="t"/>
            <c:showVal val="1"/>
          </c:dLbls>
          <c:cat>
            <c:strRef>
              <c:f>Notification!$G$33:$G$36</c:f>
              <c:strCache>
                <c:ptCount val="4"/>
                <c:pt idx="0">
                  <c:v>2Q16</c:v>
                </c:pt>
                <c:pt idx="1">
                  <c:v>3Q16</c:v>
                </c:pt>
                <c:pt idx="2">
                  <c:v>4Q16</c:v>
                </c:pt>
                <c:pt idx="3">
                  <c:v>1Q17</c:v>
                </c:pt>
              </c:strCache>
            </c:strRef>
          </c:cat>
          <c:val>
            <c:numRef>
              <c:f>Notification!$H$33:$H$36</c:f>
              <c:numCache>
                <c:formatCode>General</c:formatCode>
                <c:ptCount val="4"/>
                <c:pt idx="0">
                  <c:v>755</c:v>
                </c:pt>
                <c:pt idx="1">
                  <c:v>3386</c:v>
                </c:pt>
                <c:pt idx="2">
                  <c:v>5117</c:v>
                </c:pt>
                <c:pt idx="3">
                  <c:v>4965</c:v>
                </c:pt>
              </c:numCache>
            </c:numRef>
          </c:val>
        </c:ser>
        <c:marker val="1"/>
        <c:axId val="50080000"/>
        <c:axId val="50089984"/>
      </c:lineChart>
      <c:catAx>
        <c:axId val="50080000"/>
        <c:scaling>
          <c:orientation val="minMax"/>
        </c:scaling>
        <c:axPos val="b"/>
        <c:tickLblPos val="nextTo"/>
        <c:crossAx val="50089984"/>
        <c:crosses val="autoZero"/>
        <c:auto val="1"/>
        <c:lblAlgn val="ctr"/>
        <c:lblOffset val="100"/>
      </c:catAx>
      <c:valAx>
        <c:axId val="50089984"/>
        <c:scaling>
          <c:orientation val="minMax"/>
        </c:scaling>
        <c:delete val="1"/>
        <c:axPos val="l"/>
        <c:numFmt formatCode="General" sourceLinked="1"/>
        <c:tickLblPos val="none"/>
        <c:crossAx val="500800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Sheet1!$N$3</c:f>
              <c:strCache>
                <c:ptCount val="1"/>
                <c:pt idx="0">
                  <c:v>Financial Year</c:v>
                </c:pt>
              </c:strCache>
            </c:strRef>
          </c:tx>
          <c:cat>
            <c:strRef>
              <c:f>Sheet1!$N$4:$N$18</c:f>
              <c:strCache>
                <c:ptCount val="13"/>
                <c:pt idx="0">
                  <c:v>FY 13-14</c:v>
                </c:pt>
                <c:pt idx="4">
                  <c:v>FY 14-15</c:v>
                </c:pt>
                <c:pt idx="8">
                  <c:v>FY 15-16</c:v>
                </c:pt>
                <c:pt idx="12">
                  <c:v>FY 16-17</c:v>
                </c:pt>
              </c:strCache>
            </c:strRef>
          </c:cat>
          <c:val>
            <c:numRef>
              <c:f>Sheet1!$N$4:$N$18</c:f>
              <c:numCache>
                <c:formatCode>General</c:formatCode>
                <c:ptCount val="15"/>
                <c:pt idx="0">
                  <c:v>0</c:v>
                </c:pt>
                <c:pt idx="4">
                  <c:v>0</c:v>
                </c:pt>
                <c:pt idx="8">
                  <c:v>0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Sheet1!$O$3</c:f>
              <c:strCache>
                <c:ptCount val="1"/>
                <c:pt idx="0">
                  <c:v>ACNR Public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Sheet1!$N$4:$N$18</c:f>
              <c:strCache>
                <c:ptCount val="13"/>
                <c:pt idx="0">
                  <c:v>FY 13-14</c:v>
                </c:pt>
                <c:pt idx="4">
                  <c:v>FY 14-15</c:v>
                </c:pt>
                <c:pt idx="8">
                  <c:v>FY 15-16</c:v>
                </c:pt>
                <c:pt idx="12">
                  <c:v>FY 16-17</c:v>
                </c:pt>
              </c:strCache>
            </c:strRef>
          </c:cat>
          <c:val>
            <c:numRef>
              <c:f>Sheet1!$O$4:$O$18</c:f>
              <c:numCache>
                <c:formatCode>General</c:formatCode>
                <c:ptCount val="15"/>
                <c:pt idx="0">
                  <c:v>100</c:v>
                </c:pt>
                <c:pt idx="4">
                  <c:v>108</c:v>
                </c:pt>
                <c:pt idx="8">
                  <c:v>108</c:v>
                </c:pt>
                <c:pt idx="12">
                  <c:v>109</c:v>
                </c:pt>
              </c:numCache>
            </c:numRef>
          </c:val>
        </c:ser>
        <c:ser>
          <c:idx val="2"/>
          <c:order val="2"/>
          <c:tx>
            <c:strRef>
              <c:f>Sheet1!$P$3</c:f>
              <c:strCache>
                <c:ptCount val="1"/>
                <c:pt idx="0">
                  <c:v>ACNR Private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Sheet1!$N$4:$N$18</c:f>
              <c:strCache>
                <c:ptCount val="13"/>
                <c:pt idx="0">
                  <c:v>FY 13-14</c:v>
                </c:pt>
                <c:pt idx="4">
                  <c:v>FY 14-15</c:v>
                </c:pt>
                <c:pt idx="8">
                  <c:v>FY 15-16</c:v>
                </c:pt>
                <c:pt idx="12">
                  <c:v>FY 16-17</c:v>
                </c:pt>
              </c:strCache>
            </c:strRef>
          </c:cat>
          <c:val>
            <c:numRef>
              <c:f>Sheet1!$P$4:$P$18</c:f>
              <c:numCache>
                <c:formatCode>General</c:formatCode>
                <c:ptCount val="15"/>
                <c:pt idx="0" formatCode="0">
                  <c:v>4.483764483255106</c:v>
                </c:pt>
                <c:pt idx="4" formatCode="0">
                  <c:v>18.260691444701507</c:v>
                </c:pt>
                <c:pt idx="8" formatCode="0">
                  <c:v>20</c:v>
                </c:pt>
                <c:pt idx="12" formatCode="0">
                  <c:v>33</c:v>
                </c:pt>
              </c:numCache>
            </c:numRef>
          </c:val>
        </c:ser>
        <c:gapWidth val="75"/>
        <c:overlap val="100"/>
        <c:axId val="50112384"/>
        <c:axId val="50113920"/>
      </c:barChart>
      <c:catAx>
        <c:axId val="501123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0113920"/>
        <c:crosses val="autoZero"/>
        <c:auto val="1"/>
        <c:lblAlgn val="ctr"/>
        <c:lblOffset val="100"/>
      </c:catAx>
      <c:valAx>
        <c:axId val="501139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0112384"/>
        <c:crosses val="autoZero"/>
        <c:crossBetween val="between"/>
      </c:valAx>
    </c:plotArea>
    <c:legend>
      <c:legendPos val="b"/>
      <c:legendEntry>
        <c:idx val="0"/>
        <c:delete val="1"/>
      </c:legendEntry>
      <c:layout/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Sheet1!$D$20</c:f>
              <c:strCache>
                <c:ptCount val="1"/>
                <c:pt idx="0">
                  <c:v>TB in Public Sector</c:v>
                </c:pt>
              </c:strCache>
            </c:strRef>
          </c:tx>
          <c:dLbls>
            <c:showVal val="1"/>
          </c:dLbls>
          <c:cat>
            <c:strRef>
              <c:f>Sheet1!$C$21:$C$22</c:f>
              <c:strCache>
                <c:ptCount val="2"/>
                <c:pt idx="0">
                  <c:v>4Q16</c:v>
                </c:pt>
                <c:pt idx="1">
                  <c:v>1Q17</c:v>
                </c:pt>
              </c:strCache>
            </c:strRef>
          </c:cat>
          <c:val>
            <c:numRef>
              <c:f>Sheet1!$D$21:$D$22</c:f>
              <c:numCache>
                <c:formatCode>General</c:formatCode>
                <c:ptCount val="2"/>
                <c:pt idx="0">
                  <c:v>110</c:v>
                </c:pt>
                <c:pt idx="1">
                  <c:v>110</c:v>
                </c:pt>
              </c:numCache>
            </c:numRef>
          </c:val>
        </c:ser>
        <c:ser>
          <c:idx val="1"/>
          <c:order val="1"/>
          <c:tx>
            <c:strRef>
              <c:f>Sheet1!$E$20</c:f>
              <c:strCache>
                <c:ptCount val="1"/>
                <c:pt idx="0">
                  <c:v>TB in Private Sector</c:v>
                </c:pt>
              </c:strCache>
            </c:strRef>
          </c:tx>
          <c:dLbls>
            <c:showVal val="1"/>
          </c:dLbls>
          <c:cat>
            <c:strRef>
              <c:f>Sheet1!$C$21:$C$22</c:f>
              <c:strCache>
                <c:ptCount val="2"/>
                <c:pt idx="0">
                  <c:v>4Q16</c:v>
                </c:pt>
                <c:pt idx="1">
                  <c:v>1Q17</c:v>
                </c:pt>
              </c:strCache>
            </c:strRef>
          </c:cat>
          <c:val>
            <c:numRef>
              <c:f>Sheet1!$E$21:$E$22</c:f>
              <c:numCache>
                <c:formatCode>General</c:formatCode>
                <c:ptCount val="2"/>
                <c:pt idx="0">
                  <c:v>59</c:v>
                </c:pt>
                <c:pt idx="1">
                  <c:v>108</c:v>
                </c:pt>
              </c:numCache>
            </c:numRef>
          </c:val>
        </c:ser>
        <c:overlap val="100"/>
        <c:axId val="51598464"/>
        <c:axId val="51600000"/>
      </c:barChart>
      <c:catAx>
        <c:axId val="51598464"/>
        <c:scaling>
          <c:orientation val="minMax"/>
        </c:scaling>
        <c:axPos val="b"/>
        <c:tickLblPos val="nextTo"/>
        <c:crossAx val="51600000"/>
        <c:crosses val="autoZero"/>
        <c:auto val="1"/>
        <c:lblAlgn val="ctr"/>
        <c:lblOffset val="100"/>
      </c:catAx>
      <c:valAx>
        <c:axId val="51600000"/>
        <c:scaling>
          <c:orientation val="minMax"/>
        </c:scaling>
        <c:delete val="1"/>
        <c:axPos val="l"/>
        <c:numFmt formatCode="General" sourceLinked="1"/>
        <c:tickLblPos val="none"/>
        <c:crossAx val="51598464"/>
        <c:crosses val="autoZero"/>
        <c:crossBetween val="between"/>
      </c:valAx>
    </c:plotArea>
    <c:plotVisOnly val="1"/>
    <c:dispBlanksAs val="gap"/>
  </c:chart>
  <c:spPr>
    <a:ln>
      <a:solidFill>
        <a:schemeClr val="accent1"/>
      </a:solidFill>
    </a:ln>
  </c:spPr>
  <c:txPr>
    <a:bodyPr/>
    <a:lstStyle/>
    <a:p>
      <a:pPr>
        <a:defRPr sz="16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Sheet1!$D$14</c:f>
              <c:strCache>
                <c:ptCount val="1"/>
                <c:pt idx="0">
                  <c:v>TB in Public Sector</c:v>
                </c:pt>
              </c:strCache>
            </c:strRef>
          </c:tx>
          <c:dLbls>
            <c:showVal val="1"/>
          </c:dLbls>
          <c:cat>
            <c:strRef>
              <c:f>Sheet1!$C$15:$C$16</c:f>
              <c:strCache>
                <c:ptCount val="2"/>
                <c:pt idx="0">
                  <c:v>4Q16</c:v>
                </c:pt>
                <c:pt idx="1">
                  <c:v>1Q17</c:v>
                </c:pt>
              </c:strCache>
            </c:strRef>
          </c:cat>
          <c:val>
            <c:numRef>
              <c:f>Sheet1!$D$15:$D$16</c:f>
              <c:numCache>
                <c:formatCode>General</c:formatCode>
                <c:ptCount val="2"/>
                <c:pt idx="0">
                  <c:v>80</c:v>
                </c:pt>
                <c:pt idx="1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Sheet1!$E$14</c:f>
              <c:strCache>
                <c:ptCount val="1"/>
                <c:pt idx="0">
                  <c:v>TB in Private Sector</c:v>
                </c:pt>
              </c:strCache>
            </c:strRef>
          </c:tx>
          <c:dLbls>
            <c:showVal val="1"/>
          </c:dLbls>
          <c:cat>
            <c:strRef>
              <c:f>Sheet1!$C$15:$C$16</c:f>
              <c:strCache>
                <c:ptCount val="2"/>
                <c:pt idx="0">
                  <c:v>4Q16</c:v>
                </c:pt>
                <c:pt idx="1">
                  <c:v>1Q17</c:v>
                </c:pt>
              </c:strCache>
            </c:strRef>
          </c:cat>
          <c:val>
            <c:numRef>
              <c:f>Sheet1!$E$15:$E$16</c:f>
              <c:numCache>
                <c:formatCode>General</c:formatCode>
                <c:ptCount val="2"/>
                <c:pt idx="0">
                  <c:v>75</c:v>
                </c:pt>
                <c:pt idx="1">
                  <c:v>100</c:v>
                </c:pt>
              </c:numCache>
            </c:numRef>
          </c:val>
        </c:ser>
        <c:overlap val="100"/>
        <c:axId val="51624960"/>
        <c:axId val="51634944"/>
      </c:barChart>
      <c:catAx>
        <c:axId val="51624960"/>
        <c:scaling>
          <c:orientation val="minMax"/>
        </c:scaling>
        <c:axPos val="b"/>
        <c:tickLblPos val="nextTo"/>
        <c:crossAx val="51634944"/>
        <c:crosses val="autoZero"/>
        <c:auto val="1"/>
        <c:lblAlgn val="ctr"/>
        <c:lblOffset val="100"/>
      </c:catAx>
      <c:valAx>
        <c:axId val="51634944"/>
        <c:scaling>
          <c:orientation val="minMax"/>
        </c:scaling>
        <c:delete val="1"/>
        <c:axPos val="l"/>
        <c:numFmt formatCode="General" sourceLinked="1"/>
        <c:tickLblPos val="none"/>
        <c:crossAx val="51624960"/>
        <c:crosses val="autoZero"/>
        <c:crossBetween val="between"/>
      </c:valAx>
    </c:plotArea>
    <c:plotVisOnly val="1"/>
    <c:dispBlanksAs val="gap"/>
  </c:chart>
  <c:spPr>
    <a:ln>
      <a:solidFill>
        <a:schemeClr val="accent1"/>
      </a:solidFill>
    </a:ln>
  </c:spPr>
  <c:txPr>
    <a:bodyPr/>
    <a:lstStyle/>
    <a:p>
      <a:pPr>
        <a:defRPr sz="16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0.39583</cdr:x>
      <cdr:y>0.33333</cdr:y>
    </cdr:from>
    <cdr:to>
      <cdr:x>0.60417</cdr:x>
      <cdr:y>0.38889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1447800" y="1371600"/>
          <a:ext cx="76200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0.875</cdr:x>
      <cdr:y>0.31481</cdr:y>
    </cdr:from>
    <cdr:to>
      <cdr:x>0.875</cdr:x>
      <cdr:y>0.68519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3200400" y="1295400"/>
          <a:ext cx="0" cy="152400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Engaging Chemists </a:t>
            </a:r>
            <a:br>
              <a:rPr lang="en-IN" dirty="0" smtClean="0"/>
            </a:br>
            <a:r>
              <a:rPr lang="en-IN" dirty="0" smtClean="0"/>
              <a:t>to </a:t>
            </a:r>
            <a:br>
              <a:rPr lang="en-IN" dirty="0" smtClean="0"/>
            </a:br>
            <a:r>
              <a:rPr lang="en-IN" dirty="0" smtClean="0"/>
              <a:t>Strengthen TB Notification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973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Way Forward….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IN" dirty="0" smtClean="0"/>
          </a:p>
          <a:p>
            <a:r>
              <a:rPr lang="en-IN" dirty="0" smtClean="0"/>
              <a:t>De-duplication of TB Notification from Private Practitioners &amp; Chemists to generate accurate information</a:t>
            </a:r>
          </a:p>
          <a:p>
            <a:endParaRPr lang="en-IN" dirty="0" smtClean="0"/>
          </a:p>
          <a:p>
            <a:r>
              <a:rPr lang="en-IN" dirty="0" smtClean="0"/>
              <a:t>Plan to Keep </a:t>
            </a:r>
            <a:r>
              <a:rPr lang="en-IN" b="1" dirty="0" smtClean="0">
                <a:solidFill>
                  <a:srgbClr val="FF0000"/>
                </a:solidFill>
              </a:rPr>
              <a:t>FREE Anti-TB Medicines </a:t>
            </a:r>
            <a:r>
              <a:rPr lang="en-IN" dirty="0" smtClean="0"/>
              <a:t>at Selected Chemists &amp; Private Practitioners</a:t>
            </a:r>
          </a:p>
          <a:p>
            <a:endParaRPr lang="en-IN" dirty="0"/>
          </a:p>
          <a:p>
            <a:r>
              <a:rPr lang="en-IN" dirty="0"/>
              <a:t>Drug Sales data </a:t>
            </a:r>
            <a:r>
              <a:rPr lang="en-IN" dirty="0" smtClean="0"/>
              <a:t>from chemists can be </a:t>
            </a:r>
            <a:r>
              <a:rPr lang="en-IN" dirty="0"/>
              <a:t>utilized for estimating privately treated TB </a:t>
            </a:r>
            <a:r>
              <a:rPr lang="en-IN" dirty="0" smtClean="0"/>
              <a:t>cases</a:t>
            </a:r>
          </a:p>
          <a:p>
            <a:endParaRPr lang="en-IN" dirty="0"/>
          </a:p>
          <a:p>
            <a:r>
              <a:rPr lang="en-IN" dirty="0" smtClean="0"/>
              <a:t>Anti-TB prescription practices of private sector – is there a need to regulate wrong treatment practices??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119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Undernutrition and Tb In chhattisgarh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40000 new patients every year 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Undernutrition is a much bigger problem than MDR Tb 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90</a:t>
            </a: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 of our people with tuberculosis are malnourished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55% have severe undernutrition 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average </a:t>
            </a: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weights 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</a:t>
            </a: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adults with tuberculosis </a:t>
            </a: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 (PLOS One 2013, JSS study) 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33 </a:t>
            </a: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kg in women and </a:t>
            </a:r>
          </a:p>
          <a:p>
            <a:pPr lvl="1" eaLnBrk="1" fontAlgn="auto" hangingPunct="1">
              <a:buFont typeface="Arial"/>
              <a:buChar char="•"/>
              <a:defRPr/>
            </a:pPr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39 </a:t>
            </a:r>
            <a:r>
              <a:rPr lang="en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kg in men. </a:t>
            </a:r>
            <a:endParaRPr lang="en-I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eaLnBrk="1" fontAlgn="auto" hangingPunct="1">
              <a:buFont typeface="Arial"/>
              <a:buChar char="•"/>
              <a:defRPr/>
            </a:pPr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n>
                <a:noFill/>
              </a:ln>
            </a:endParaRP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354263"/>
            <a:ext cx="9167813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What can Supplemental food do to Tuberculosis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Deaths reduced by two thirds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Improved compliance: food , less side effects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Improved weight gains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Return to work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Possibly less relapses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71550" y="890588"/>
            <a:ext cx="7200900" cy="1303337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Mukhyamantri Kshay Poshan Yojana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3000" smtClean="0"/>
          </a:p>
          <a:p>
            <a:pPr eaLnBrk="1" hangingPunct="1"/>
            <a:r>
              <a:rPr lang="en-US" altLang="en-US" sz="3000" smtClean="0"/>
              <a:t>1 kg milk powder, 1.5 kg shelled groundnuts and 1 kg soyabean oil each month for all Tb patients for entire course</a:t>
            </a:r>
          </a:p>
          <a:p>
            <a:pPr eaLnBrk="1" hangingPunct="1"/>
            <a:r>
              <a:rPr lang="en-US" altLang="en-US" sz="3000" smtClean="0"/>
              <a:t>First state in India to do this: trailblazer</a:t>
            </a:r>
          </a:p>
          <a:p>
            <a:pPr eaLnBrk="1" hangingPunct="1"/>
            <a:r>
              <a:rPr lang="en-US" altLang="en-US" sz="3000" smtClean="0"/>
              <a:t>Budgetted in the state budget.</a:t>
            </a:r>
          </a:p>
          <a:p>
            <a:pPr eaLnBrk="1" hangingPunct="1"/>
            <a:endParaRPr lang="en-US" altLang="en-US" sz="3000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 smtClean="0"/>
              <a:t>Background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458200" cy="4525963"/>
          </a:xfrm>
        </p:spPr>
        <p:txBody>
          <a:bodyPr>
            <a:normAutofit/>
          </a:bodyPr>
          <a:lstStyle/>
          <a:p>
            <a:r>
              <a:rPr lang="en-IN" sz="2800" dirty="0" smtClean="0"/>
              <a:t>46% TB patients not known to National Programme</a:t>
            </a:r>
          </a:p>
          <a:p>
            <a:endParaRPr lang="en-IN" sz="2800" dirty="0"/>
          </a:p>
          <a:p>
            <a:r>
              <a:rPr lang="en-IN" sz="2800" dirty="0" smtClean="0"/>
              <a:t>&gt; 80% of initial care-seeking is in private sector</a:t>
            </a:r>
          </a:p>
          <a:p>
            <a:endParaRPr lang="en-IN" sz="2800" dirty="0" smtClean="0"/>
          </a:p>
          <a:p>
            <a:r>
              <a:rPr lang="en-IN" sz="2800" dirty="0" smtClean="0"/>
              <a:t>Based on prescriptions from informal health care providers anti-TB drugs was available over-the-counter</a:t>
            </a:r>
          </a:p>
          <a:p>
            <a:endParaRPr lang="en-IN" sz="2800" dirty="0" smtClean="0"/>
          </a:p>
          <a:p>
            <a:r>
              <a:rPr lang="en-IN" sz="2800" dirty="0" err="1" smtClean="0"/>
              <a:t>Inspite</a:t>
            </a:r>
            <a:r>
              <a:rPr lang="en-IN" sz="2800" dirty="0" smtClean="0"/>
              <a:t> of TB being a Notifiable Disease NOT all private practitioners are notifying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2286000"/>
            <a:ext cx="283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err="1"/>
              <a:t>Plos</a:t>
            </a:r>
            <a:r>
              <a:rPr lang="en-IN" dirty="0"/>
              <a:t> One 2011; 6(9): e24160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5219" y="3276600"/>
            <a:ext cx="2466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err="1"/>
              <a:t>Plos</a:t>
            </a:r>
            <a:r>
              <a:rPr lang="en-IN" dirty="0"/>
              <a:t> One </a:t>
            </a:r>
            <a:r>
              <a:rPr lang="en-IN" dirty="0" smtClean="0"/>
              <a:t>2012; August 6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882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76200" y="2255838"/>
            <a:ext cx="8991600" cy="4525962"/>
          </a:xfrm>
        </p:spPr>
        <p:txBody>
          <a:bodyPr>
            <a:noAutofit/>
          </a:bodyPr>
          <a:lstStyle/>
          <a:p>
            <a:endParaRPr lang="en-IN" altLang="en-US" sz="2400" dirty="0" smtClean="0"/>
          </a:p>
          <a:p>
            <a:r>
              <a:rPr lang="en-IN" altLang="en-US" sz="2400" dirty="0" smtClean="0"/>
              <a:t>The list includes </a:t>
            </a:r>
            <a:r>
              <a:rPr lang="en-IN" altLang="en-US" sz="2400" dirty="0" smtClean="0">
                <a:solidFill>
                  <a:srgbClr val="FF0000"/>
                </a:solidFill>
              </a:rPr>
              <a:t>11 anti-TB</a:t>
            </a:r>
            <a:endParaRPr lang="en-IN" altLang="en-US" sz="2400" dirty="0" smtClean="0"/>
          </a:p>
          <a:p>
            <a:endParaRPr lang="en-IN" altLang="en-US" sz="2400" dirty="0" smtClean="0"/>
          </a:p>
          <a:p>
            <a:r>
              <a:rPr lang="en-IN" altLang="en-US" sz="2400" dirty="0" smtClean="0"/>
              <a:t>Drugs will carry a Boxed Label Warning that </a:t>
            </a:r>
          </a:p>
          <a:p>
            <a:pPr lvl="1"/>
            <a:r>
              <a:rPr lang="en-IN" altLang="en-US" sz="1800" dirty="0" smtClean="0">
                <a:solidFill>
                  <a:srgbClr val="FF0000"/>
                </a:solidFill>
              </a:rPr>
              <a:t>should not be sold without a prescription issued by Registered Medical Practitioner </a:t>
            </a:r>
          </a:p>
          <a:p>
            <a:pPr lvl="1"/>
            <a:r>
              <a:rPr lang="en-IN" altLang="en-US" sz="1800" dirty="0" smtClean="0"/>
              <a:t>self-medication of the drug preparation can be dangerous. </a:t>
            </a:r>
          </a:p>
          <a:p>
            <a:endParaRPr lang="en-IN" altLang="en-US" sz="2400" dirty="0" smtClean="0"/>
          </a:p>
          <a:p>
            <a:r>
              <a:rPr lang="en-IN" altLang="en-US" sz="2400" dirty="0" smtClean="0"/>
              <a:t>The new rule mandates the chemists and druggists  </a:t>
            </a:r>
          </a:p>
          <a:p>
            <a:pPr lvl="1"/>
            <a:r>
              <a:rPr lang="en-IN" altLang="en-US" sz="1800" dirty="0" smtClean="0"/>
              <a:t>To </a:t>
            </a:r>
            <a:r>
              <a:rPr lang="en-IN" altLang="en-US" sz="1800" dirty="0" smtClean="0">
                <a:solidFill>
                  <a:srgbClr val="FF0000"/>
                </a:solidFill>
              </a:rPr>
              <a:t>maintain sales register </a:t>
            </a:r>
            <a:r>
              <a:rPr lang="en-IN" altLang="en-US" sz="1800" dirty="0" smtClean="0"/>
              <a:t>and </a:t>
            </a:r>
          </a:p>
          <a:p>
            <a:pPr lvl="1"/>
            <a:r>
              <a:rPr lang="en-IN" altLang="en-US" sz="1800" dirty="0" smtClean="0"/>
              <a:t>To </a:t>
            </a:r>
            <a:r>
              <a:rPr lang="en-IN" altLang="en-US" sz="1800" dirty="0" smtClean="0">
                <a:solidFill>
                  <a:srgbClr val="FF0000"/>
                </a:solidFill>
              </a:rPr>
              <a:t>retain the physician’s prescription copy </a:t>
            </a:r>
            <a:r>
              <a:rPr lang="en-IN" altLang="en-US" sz="1800" dirty="0" smtClean="0"/>
              <a:t>as a proof of drug sales. 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743200" y="0"/>
            <a:ext cx="34290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Opportunity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838200"/>
            <a:ext cx="8229600" cy="1447800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altLang="en-US" sz="2400" b="1" dirty="0">
                <a:solidFill>
                  <a:schemeClr val="tx1"/>
                </a:solidFill>
              </a:rPr>
              <a:t>Government Notifies Schedule H1 drugs</a:t>
            </a:r>
            <a:br>
              <a:rPr lang="en-IN" altLang="en-US" sz="2400" b="1" dirty="0">
                <a:solidFill>
                  <a:schemeClr val="tx1"/>
                </a:solidFill>
              </a:rPr>
            </a:br>
            <a:r>
              <a:rPr lang="en-IN" altLang="en-US" sz="2400" b="1" dirty="0">
                <a:solidFill>
                  <a:schemeClr val="tx1"/>
                </a:solidFill>
              </a:rPr>
              <a:t/>
            </a:r>
            <a:br>
              <a:rPr lang="en-IN" altLang="en-US" sz="2400" b="1" dirty="0">
                <a:solidFill>
                  <a:schemeClr val="tx1"/>
                </a:solidFill>
              </a:rPr>
            </a:br>
            <a:r>
              <a:rPr lang="en-IN" altLang="en-US" sz="2400" dirty="0">
                <a:solidFill>
                  <a:schemeClr val="tx1"/>
                </a:solidFill>
              </a:rPr>
              <a:t>Over-the-counter sale of 46 drugs restricted </a:t>
            </a:r>
            <a:r>
              <a:rPr lang="en-IN" altLang="en-US" sz="2000" dirty="0">
                <a:solidFill>
                  <a:schemeClr val="tx1"/>
                </a:solidFill>
              </a:rPr>
              <a:t>from March 1, 2014</a:t>
            </a:r>
            <a:endParaRPr lang="en-I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4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</p:spPr>
        <p:txBody>
          <a:bodyPr/>
          <a:lstStyle/>
          <a:p>
            <a:r>
              <a:rPr lang="en-IN" dirty="0" smtClean="0"/>
              <a:t>Administrative Actions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276600" y="1295400"/>
            <a:ext cx="27432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defRPr/>
            </a:pPr>
            <a:r>
              <a:rPr lang="en-IN" dirty="0">
                <a:solidFill>
                  <a:schemeClr val="tx1"/>
                </a:solidFill>
              </a:rPr>
              <a:t>Commissioner FDA to Chemist Associations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8194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172200" y="1295400"/>
            <a:ext cx="2819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defRPr/>
            </a:pPr>
            <a:r>
              <a:rPr lang="en-IN" dirty="0" smtClean="0">
                <a:solidFill>
                  <a:schemeClr val="tx1"/>
                </a:solidFill>
              </a:rPr>
              <a:t>DHS letter to CMHOs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62316"/>
            <a:ext cx="28194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1000" y="1295400"/>
            <a:ext cx="27432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defRPr/>
            </a:pPr>
            <a:r>
              <a:rPr lang="en-IN" dirty="0" smtClean="0">
                <a:solidFill>
                  <a:schemeClr val="tx1"/>
                </a:solidFill>
              </a:rPr>
              <a:t>DHS letter to Commissioner FDA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1066800"/>
            <a:ext cx="8610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81001" y="2057400"/>
            <a:ext cx="2667000" cy="3891116"/>
            <a:chOff x="381001" y="2057400"/>
            <a:chExt cx="2667000" cy="38911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2057400"/>
              <a:ext cx="2667000" cy="38911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326704"/>
              <a:ext cx="498341" cy="580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5148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N" dirty="0" smtClean="0"/>
              <a:t>District Preparedness &amp; Actions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46237"/>
            <a:ext cx="4191000" cy="4525963"/>
          </a:xfrm>
        </p:spPr>
        <p:txBody>
          <a:bodyPr>
            <a:normAutofit/>
          </a:bodyPr>
          <a:lstStyle/>
          <a:p>
            <a:r>
              <a:rPr lang="en-IN" sz="2000" dirty="0" smtClean="0"/>
              <a:t>Sensitization workshop of Chemists by the districts</a:t>
            </a:r>
          </a:p>
          <a:p>
            <a:endParaRPr lang="en-IN" sz="2000" dirty="0" smtClean="0"/>
          </a:p>
          <a:p>
            <a:r>
              <a:rPr lang="en-IN" sz="2000" dirty="0" smtClean="0"/>
              <a:t>Monthly Coordination Meeting of Drug Inspectors with RNTCP staff</a:t>
            </a:r>
          </a:p>
          <a:p>
            <a:endParaRPr lang="en-IN" sz="2000" dirty="0"/>
          </a:p>
          <a:p>
            <a:pPr>
              <a:defRPr/>
            </a:pPr>
            <a:r>
              <a:rPr lang="en-IN" sz="2000" dirty="0"/>
              <a:t>Drug Inspectors collect notification </a:t>
            </a:r>
            <a:r>
              <a:rPr lang="en-IN" sz="2000" dirty="0" smtClean="0"/>
              <a:t>information from Chemists </a:t>
            </a:r>
            <a:r>
              <a:rPr lang="en-IN" sz="2000" dirty="0"/>
              <a:t>in a structured format.</a:t>
            </a:r>
          </a:p>
        </p:txBody>
      </p:sp>
      <p:pic>
        <p:nvPicPr>
          <p:cNvPr id="5" name="Picture 2" descr="C:\Users\RNTCP CONSULTANTS\Downloads\DSCN0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1148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52565"/>
            <a:ext cx="5943600" cy="2005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81000" y="1219200"/>
            <a:ext cx="8610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04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IN" sz="4000" dirty="0" smtClean="0"/>
              <a:t>Outcome of Efforts</a:t>
            </a:r>
            <a:endParaRPr lang="en-IN" sz="40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5591106"/>
              </p:ext>
            </p:extLst>
          </p:nvPr>
        </p:nvGraphicFramePr>
        <p:xfrm>
          <a:off x="-76200" y="1524000"/>
          <a:ext cx="5486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4036013" y="1676400"/>
          <a:ext cx="5107987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81000" y="1219200"/>
            <a:ext cx="8610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10200" y="1600200"/>
            <a:ext cx="3429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TB patients notified from Chemists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632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IN" sz="3600" dirty="0" smtClean="0"/>
              <a:t>TB Notification from Chemist - </a:t>
            </a:r>
            <a:br>
              <a:rPr lang="en-IN" sz="3600" dirty="0" smtClean="0"/>
            </a:br>
            <a:r>
              <a:rPr lang="en-IN" sz="3600" dirty="0" smtClean="0"/>
              <a:t>Tool to Strengthen Private Partnership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endParaRPr lang="en-IN" sz="2800" dirty="0" smtClean="0"/>
          </a:p>
          <a:p>
            <a:r>
              <a:rPr lang="en-IN" sz="2800" dirty="0" smtClean="0"/>
              <a:t>TB Notification information from Chemists is being utilized to track back those private practitioners NOT notifying TB cases </a:t>
            </a:r>
          </a:p>
          <a:p>
            <a:endParaRPr lang="en-IN" sz="2800" dirty="0"/>
          </a:p>
          <a:p>
            <a:r>
              <a:rPr lang="en-IN" sz="2800" dirty="0" smtClean="0"/>
              <a:t>State-wide baseline information now available that 41% chemists sell anti-TB drugs</a:t>
            </a:r>
          </a:p>
          <a:p>
            <a:endParaRPr lang="en-IN" sz="2800" dirty="0"/>
          </a:p>
          <a:p>
            <a:r>
              <a:rPr lang="en-IN" sz="2800" dirty="0" smtClean="0"/>
              <a:t>Policy being developed to partner with Chemists for providing FREE anti-TB drugs under RNTCP</a:t>
            </a:r>
          </a:p>
          <a:p>
            <a:endParaRPr lang="en-IN" sz="2800" dirty="0"/>
          </a:p>
          <a:p>
            <a:endParaRPr lang="en-IN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0142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IN" altLang="en-US" dirty="0" smtClean="0"/>
              <a:t>Impact on TB Case Notification</a:t>
            </a:r>
            <a:r>
              <a:rPr lang="en-IN" altLang="en-US" sz="2800" dirty="0" smtClean="0"/>
              <a:t/>
            </a:r>
            <a:br>
              <a:rPr lang="en-IN" altLang="en-US" sz="2800" dirty="0" smtClean="0"/>
            </a:br>
            <a:r>
              <a:rPr lang="en-IN" altLang="en-US" sz="2800" dirty="0" smtClean="0"/>
              <a:t>Public &amp; Private Sector </a:t>
            </a:r>
            <a:r>
              <a:rPr lang="en-IN" altLang="en-US" sz="2200" dirty="0" smtClean="0"/>
              <a:t>(per lac population)</a:t>
            </a:r>
            <a:endParaRPr lang="en-IN" altLang="en-US" dirty="0" smtClean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81000" y="1219200"/>
          <a:ext cx="8534399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81000" y="2286000"/>
            <a:ext cx="9906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800">
                <a:latin typeface="Arial" charset="0"/>
              </a:rPr>
              <a:t>104/lac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590800" y="1752600"/>
            <a:ext cx="9906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800">
                <a:latin typeface="Arial" charset="0"/>
              </a:rPr>
              <a:t>126/lac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4724400" y="1752600"/>
            <a:ext cx="9906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800">
                <a:latin typeface="Arial" charset="0"/>
              </a:rPr>
              <a:t>128/lac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6934200" y="1371600"/>
            <a:ext cx="9906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800">
                <a:latin typeface="Arial" charset="0"/>
              </a:rPr>
              <a:t>142/lac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334000" y="2743200"/>
            <a:ext cx="1905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334000" y="1937544"/>
            <a:ext cx="1905000" cy="348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125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13316" grpId="0" animBg="1"/>
      <p:bldP spid="13317" grpId="0" animBg="1"/>
      <p:bldP spid="13318" grpId="0" animBg="1"/>
      <p:bldP spid="133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dirty="0" smtClean="0"/>
              <a:t>50% TB patients treated in </a:t>
            </a:r>
            <a:br>
              <a:rPr lang="en-IN" dirty="0" smtClean="0"/>
            </a:br>
            <a:r>
              <a:rPr lang="en-IN" dirty="0" smtClean="0"/>
              <a:t>Private Sector</a:t>
            </a:r>
            <a:endParaRPr lang="en-IN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87282929"/>
              </p:ext>
            </p:extLst>
          </p:nvPr>
        </p:nvGraphicFramePr>
        <p:xfrm>
          <a:off x="762000" y="2057400"/>
          <a:ext cx="3657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45078879"/>
              </p:ext>
            </p:extLst>
          </p:nvPr>
        </p:nvGraphicFramePr>
        <p:xfrm>
          <a:off x="4724400" y="2057400"/>
          <a:ext cx="3657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124200" y="6397823"/>
            <a:ext cx="3505200" cy="307777"/>
            <a:chOff x="3962400" y="6172200"/>
            <a:chExt cx="3505200" cy="307777"/>
          </a:xfrm>
        </p:grpSpPr>
        <p:sp>
          <p:nvSpPr>
            <p:cNvPr id="9" name="TextBox 8"/>
            <p:cNvSpPr txBox="1"/>
            <p:nvPr/>
          </p:nvSpPr>
          <p:spPr>
            <a:xfrm>
              <a:off x="4114800" y="6172200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 smtClean="0"/>
                <a:t>TB in Public Sector</a:t>
              </a:r>
              <a:endParaRPr lang="en-IN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2400" y="6248400"/>
              <a:ext cx="152400" cy="1846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1200" y="6172200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 smtClean="0"/>
                <a:t>TB in Private Sector</a:t>
              </a:r>
              <a:endParaRPr lang="en-IN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38800" y="6248400"/>
              <a:ext cx="152400" cy="18466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8200" y="213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Bilaspur</a:t>
            </a:r>
            <a:endParaRPr lang="en-I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213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Raipur</a:t>
            </a:r>
            <a:endParaRPr lang="en-IN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172200" y="3506429"/>
            <a:ext cx="762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001000" y="3581400"/>
            <a:ext cx="0" cy="152400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45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461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Engaging Chemists  to  Strengthen TB Notification</vt:lpstr>
      <vt:lpstr>Background</vt:lpstr>
      <vt:lpstr>Slide 3</vt:lpstr>
      <vt:lpstr>Administrative Actions</vt:lpstr>
      <vt:lpstr>District Preparedness &amp; Actions</vt:lpstr>
      <vt:lpstr>Outcome of Efforts</vt:lpstr>
      <vt:lpstr>TB Notification from Chemist -  Tool to Strengthen Private Partnership</vt:lpstr>
      <vt:lpstr>Impact on TB Case Notification Public &amp; Private Sector (per lac population)</vt:lpstr>
      <vt:lpstr>50% TB patients treated in  Private Sector</vt:lpstr>
      <vt:lpstr>Way Forward….</vt:lpstr>
      <vt:lpstr>Undernutrition and Tb In chhattisgarh</vt:lpstr>
      <vt:lpstr>Slide 12</vt:lpstr>
      <vt:lpstr>What can Supplemental food do to Tuberculosis care</vt:lpstr>
      <vt:lpstr>Mukhyamantri Kshay Poshan Yojana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Kshitij Khaparde</dc:creator>
  <cp:lastModifiedBy>BoardRoom</cp:lastModifiedBy>
  <cp:revision>43</cp:revision>
  <dcterms:created xsi:type="dcterms:W3CDTF">2006-08-16T00:00:00Z</dcterms:created>
  <dcterms:modified xsi:type="dcterms:W3CDTF">2017-07-08T03:42:13Z</dcterms:modified>
</cp:coreProperties>
</file>