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18"/>
  </p:notesMasterIdLst>
  <p:sldIdLst>
    <p:sldId id="270" r:id="rId3"/>
    <p:sldId id="272" r:id="rId4"/>
    <p:sldId id="273" r:id="rId5"/>
    <p:sldId id="277" r:id="rId6"/>
    <p:sldId id="276" r:id="rId7"/>
    <p:sldId id="274" r:id="rId8"/>
    <p:sldId id="278" r:id="rId9"/>
    <p:sldId id="282" r:id="rId10"/>
    <p:sldId id="289" r:id="rId11"/>
    <p:sldId id="279" r:id="rId12"/>
    <p:sldId id="281" r:id="rId13"/>
    <p:sldId id="287" r:id="rId14"/>
    <p:sldId id="291" r:id="rId15"/>
    <p:sldId id="292" r:id="rId16"/>
    <p:sldId id="29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73" autoAdjust="0"/>
    <p:restoredTop sz="89785" autoAdjust="0"/>
  </p:normalViewPr>
  <p:slideViewPr>
    <p:cSldViewPr>
      <p:cViewPr varScale="1">
        <p:scale>
          <a:sx n="65" d="100"/>
          <a:sy n="65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8D9681-D2E9-4287-B4ED-50A2A93D97D6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0CBD4E-93CC-4C64-AA25-D692E01E9390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tx1"/>
              </a:solidFill>
              <a:latin typeface="Garamond" pitchFamily="18" charset="0"/>
            </a:rPr>
            <a:t>Family Health Register</a:t>
          </a:r>
          <a:endParaRPr lang="en-US" sz="2000" b="1" dirty="0">
            <a:solidFill>
              <a:schemeClr val="tx1"/>
            </a:solidFill>
            <a:latin typeface="Garamond" pitchFamily="18" charset="0"/>
          </a:endParaRPr>
        </a:p>
      </dgm:t>
    </dgm:pt>
    <dgm:pt modelId="{6370E5C0-0E20-4383-9500-00202D22C79B}" type="parTrans" cxnId="{92B53509-AFE6-4360-A916-5876B2922FFC}">
      <dgm:prSet/>
      <dgm:spPr/>
      <dgm:t>
        <a:bodyPr/>
        <a:lstStyle/>
        <a:p>
          <a:endParaRPr lang="en-US"/>
        </a:p>
      </dgm:t>
    </dgm:pt>
    <dgm:pt modelId="{25FC2B9F-18DA-4165-8AE5-425420B5F0B2}" type="sibTrans" cxnId="{92B53509-AFE6-4360-A916-5876B2922FFC}">
      <dgm:prSet/>
      <dgm:spPr/>
      <dgm:t>
        <a:bodyPr/>
        <a:lstStyle/>
        <a:p>
          <a:endParaRPr lang="en-US"/>
        </a:p>
      </dgm:t>
    </dgm:pt>
    <dgm:pt modelId="{EFDEFF53-3E77-4FF6-BA8A-ED91861AEFA3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tx1"/>
              </a:solidFill>
              <a:latin typeface="Garamond" pitchFamily="18" charset="0"/>
            </a:rPr>
            <a:t>Individual Health Plan</a:t>
          </a:r>
          <a:endParaRPr lang="en-US" sz="2000" b="1" dirty="0">
            <a:solidFill>
              <a:schemeClr val="tx1"/>
            </a:solidFill>
            <a:latin typeface="Garamond" pitchFamily="18" charset="0"/>
          </a:endParaRPr>
        </a:p>
      </dgm:t>
    </dgm:pt>
    <dgm:pt modelId="{93433D86-4B05-47A2-B396-CAA599BEC488}" type="parTrans" cxnId="{F5ED7705-0794-4998-B76D-487A3117CA0F}">
      <dgm:prSet/>
      <dgm:spPr/>
      <dgm:t>
        <a:bodyPr/>
        <a:lstStyle/>
        <a:p>
          <a:endParaRPr lang="en-US"/>
        </a:p>
      </dgm:t>
    </dgm:pt>
    <dgm:pt modelId="{F6958672-DA8E-431C-AD7E-54A0D42A1AB4}" type="sibTrans" cxnId="{F5ED7705-0794-4998-B76D-487A3117CA0F}">
      <dgm:prSet/>
      <dgm:spPr/>
      <dgm:t>
        <a:bodyPr/>
        <a:lstStyle/>
        <a:p>
          <a:endParaRPr lang="en-US"/>
        </a:p>
      </dgm:t>
    </dgm:pt>
    <dgm:pt modelId="{060EB72B-ABF2-41DB-89C2-00F639F258A7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tx1"/>
              </a:solidFill>
              <a:latin typeface="Garamond" pitchFamily="18" charset="0"/>
            </a:rPr>
            <a:t>Family Health  Care Service Delivery Plan</a:t>
          </a:r>
          <a:endParaRPr lang="en-US" sz="2000" b="1" dirty="0">
            <a:solidFill>
              <a:schemeClr val="tx1"/>
            </a:solidFill>
            <a:latin typeface="Garamond" pitchFamily="18" charset="0"/>
          </a:endParaRPr>
        </a:p>
      </dgm:t>
    </dgm:pt>
    <dgm:pt modelId="{028CA3B7-8DD3-470C-AFB5-F165D3CB915C}" type="parTrans" cxnId="{4ABD6D95-B979-4EFD-8A5C-3AAED4AEE361}">
      <dgm:prSet/>
      <dgm:spPr/>
      <dgm:t>
        <a:bodyPr/>
        <a:lstStyle/>
        <a:p>
          <a:endParaRPr lang="en-US"/>
        </a:p>
      </dgm:t>
    </dgm:pt>
    <dgm:pt modelId="{4481B064-D0BF-40D5-A5EC-26B9E27393C6}" type="sibTrans" cxnId="{4ABD6D95-B979-4EFD-8A5C-3AAED4AEE361}">
      <dgm:prSet/>
      <dgm:spPr/>
      <dgm:t>
        <a:bodyPr/>
        <a:lstStyle/>
        <a:p>
          <a:endParaRPr lang="en-US"/>
        </a:p>
      </dgm:t>
    </dgm:pt>
    <dgm:pt modelId="{C6B14119-5528-41A6-B840-906EF88B16FC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tx1"/>
              </a:solidFill>
              <a:latin typeface="Garamond" pitchFamily="18" charset="0"/>
            </a:rPr>
            <a:t>Ward health plan</a:t>
          </a:r>
          <a:endParaRPr lang="en-US" sz="2000" b="1" dirty="0">
            <a:solidFill>
              <a:schemeClr val="tx1"/>
            </a:solidFill>
            <a:latin typeface="Garamond" pitchFamily="18" charset="0"/>
          </a:endParaRPr>
        </a:p>
      </dgm:t>
    </dgm:pt>
    <dgm:pt modelId="{B52E7338-BF7F-407C-94BD-B598D2D9B548}" type="parTrans" cxnId="{238B7615-55EE-47C7-A871-469BC455FEFA}">
      <dgm:prSet/>
      <dgm:spPr/>
      <dgm:t>
        <a:bodyPr/>
        <a:lstStyle/>
        <a:p>
          <a:endParaRPr lang="en-US"/>
        </a:p>
      </dgm:t>
    </dgm:pt>
    <dgm:pt modelId="{F4470148-177F-4980-A65A-7A7F06ED71BA}" type="sibTrans" cxnId="{238B7615-55EE-47C7-A871-469BC455FEFA}">
      <dgm:prSet/>
      <dgm:spPr/>
      <dgm:t>
        <a:bodyPr/>
        <a:lstStyle/>
        <a:p>
          <a:endParaRPr lang="en-US"/>
        </a:p>
      </dgm:t>
    </dgm:pt>
    <dgm:pt modelId="{ED97F68B-F770-4413-A160-56549C17A5A4}">
      <dgm:prSet phldrT="[Text]" custT="1"/>
      <dgm:spPr/>
      <dgm:t>
        <a:bodyPr/>
        <a:lstStyle/>
        <a:p>
          <a:r>
            <a:rPr lang="en-US" sz="2000" b="1" dirty="0" err="1" smtClean="0">
              <a:solidFill>
                <a:schemeClr val="tx1"/>
              </a:solidFill>
              <a:latin typeface="Garamond" pitchFamily="18" charset="0"/>
            </a:rPr>
            <a:t>Grama</a:t>
          </a:r>
          <a:r>
            <a:rPr lang="en-US" sz="2000" b="1" dirty="0" smtClean="0">
              <a:solidFill>
                <a:schemeClr val="tx1"/>
              </a:solidFill>
              <a:latin typeface="Garamond" pitchFamily="18" charset="0"/>
            </a:rPr>
            <a:t> Panchayat health plan</a:t>
          </a:r>
          <a:endParaRPr lang="en-US" sz="2000" b="1" dirty="0">
            <a:solidFill>
              <a:schemeClr val="tx1"/>
            </a:solidFill>
            <a:latin typeface="Garamond" pitchFamily="18" charset="0"/>
          </a:endParaRPr>
        </a:p>
      </dgm:t>
    </dgm:pt>
    <dgm:pt modelId="{75D11AA1-9E13-45F2-AF15-964ADEDE27E4}" type="parTrans" cxnId="{58FE947B-A77D-4EE5-870D-E0B2F25BC2CD}">
      <dgm:prSet/>
      <dgm:spPr/>
      <dgm:t>
        <a:bodyPr/>
        <a:lstStyle/>
        <a:p>
          <a:endParaRPr lang="en-US"/>
        </a:p>
      </dgm:t>
    </dgm:pt>
    <dgm:pt modelId="{B898B715-EFDA-42C0-BDE7-868CD6D74582}" type="sibTrans" cxnId="{58FE947B-A77D-4EE5-870D-E0B2F25BC2CD}">
      <dgm:prSet/>
      <dgm:spPr/>
      <dgm:t>
        <a:bodyPr/>
        <a:lstStyle/>
        <a:p>
          <a:endParaRPr lang="en-US"/>
        </a:p>
      </dgm:t>
    </dgm:pt>
    <dgm:pt modelId="{19287714-E173-4875-A68D-D65AF6781A18}" type="pres">
      <dgm:prSet presAssocID="{448D9681-D2E9-4287-B4ED-50A2A93D97D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E663EE0-79FA-4FC0-8998-5838B587874F}" type="pres">
      <dgm:prSet presAssocID="{ED97F68B-F770-4413-A160-56549C17A5A4}" presName="boxAndChildren" presStyleCnt="0"/>
      <dgm:spPr/>
      <dgm:t>
        <a:bodyPr/>
        <a:lstStyle/>
        <a:p>
          <a:endParaRPr lang="en-US"/>
        </a:p>
      </dgm:t>
    </dgm:pt>
    <dgm:pt modelId="{E8181655-F782-4A29-9488-37886615AA23}" type="pres">
      <dgm:prSet presAssocID="{ED97F68B-F770-4413-A160-56549C17A5A4}" presName="parentTextBox" presStyleLbl="node1" presStyleIdx="0" presStyleCnt="5"/>
      <dgm:spPr/>
      <dgm:t>
        <a:bodyPr/>
        <a:lstStyle/>
        <a:p>
          <a:endParaRPr lang="en-US"/>
        </a:p>
      </dgm:t>
    </dgm:pt>
    <dgm:pt modelId="{E8699EA2-A2B6-478B-A321-975A5D9E292F}" type="pres">
      <dgm:prSet presAssocID="{F4470148-177F-4980-A65A-7A7F06ED71BA}" presName="sp" presStyleCnt="0"/>
      <dgm:spPr/>
      <dgm:t>
        <a:bodyPr/>
        <a:lstStyle/>
        <a:p>
          <a:endParaRPr lang="en-US"/>
        </a:p>
      </dgm:t>
    </dgm:pt>
    <dgm:pt modelId="{FA28BFD3-6597-43DA-B171-353126700295}" type="pres">
      <dgm:prSet presAssocID="{C6B14119-5528-41A6-B840-906EF88B16FC}" presName="arrowAndChildren" presStyleCnt="0"/>
      <dgm:spPr/>
      <dgm:t>
        <a:bodyPr/>
        <a:lstStyle/>
        <a:p>
          <a:endParaRPr lang="en-US"/>
        </a:p>
      </dgm:t>
    </dgm:pt>
    <dgm:pt modelId="{2E539489-6E2D-4D2A-B1C5-D9AB35B3338B}" type="pres">
      <dgm:prSet presAssocID="{C6B14119-5528-41A6-B840-906EF88B16FC}" presName="parentTextArrow" presStyleLbl="node1" presStyleIdx="1" presStyleCnt="5"/>
      <dgm:spPr/>
      <dgm:t>
        <a:bodyPr/>
        <a:lstStyle/>
        <a:p>
          <a:endParaRPr lang="en-US"/>
        </a:p>
      </dgm:t>
    </dgm:pt>
    <dgm:pt modelId="{D0F61192-EAF8-4647-8014-CED7D8F2251A}" type="pres">
      <dgm:prSet presAssocID="{4481B064-D0BF-40D5-A5EC-26B9E27393C6}" presName="sp" presStyleCnt="0"/>
      <dgm:spPr/>
      <dgm:t>
        <a:bodyPr/>
        <a:lstStyle/>
        <a:p>
          <a:endParaRPr lang="en-US"/>
        </a:p>
      </dgm:t>
    </dgm:pt>
    <dgm:pt modelId="{92CA1575-6159-4984-87DB-A3E006A9FBC5}" type="pres">
      <dgm:prSet presAssocID="{060EB72B-ABF2-41DB-89C2-00F639F258A7}" presName="arrowAndChildren" presStyleCnt="0"/>
      <dgm:spPr/>
      <dgm:t>
        <a:bodyPr/>
        <a:lstStyle/>
        <a:p>
          <a:endParaRPr lang="en-US"/>
        </a:p>
      </dgm:t>
    </dgm:pt>
    <dgm:pt modelId="{DCA003C8-54A6-4E65-A55F-ACDA19F485FB}" type="pres">
      <dgm:prSet presAssocID="{060EB72B-ABF2-41DB-89C2-00F639F258A7}" presName="parentTextArrow" presStyleLbl="node1" presStyleIdx="2" presStyleCnt="5" custLinFactNeighborY="-1044"/>
      <dgm:spPr/>
      <dgm:t>
        <a:bodyPr/>
        <a:lstStyle/>
        <a:p>
          <a:endParaRPr lang="en-US"/>
        </a:p>
      </dgm:t>
    </dgm:pt>
    <dgm:pt modelId="{A06798E5-6413-4190-9E03-5B940E6B0316}" type="pres">
      <dgm:prSet presAssocID="{F6958672-DA8E-431C-AD7E-54A0D42A1AB4}" presName="sp" presStyleCnt="0"/>
      <dgm:spPr/>
      <dgm:t>
        <a:bodyPr/>
        <a:lstStyle/>
        <a:p>
          <a:endParaRPr lang="en-US"/>
        </a:p>
      </dgm:t>
    </dgm:pt>
    <dgm:pt modelId="{E053CAF9-EC77-4CF1-B120-5C82521059ED}" type="pres">
      <dgm:prSet presAssocID="{EFDEFF53-3E77-4FF6-BA8A-ED91861AEFA3}" presName="arrowAndChildren" presStyleCnt="0"/>
      <dgm:spPr/>
      <dgm:t>
        <a:bodyPr/>
        <a:lstStyle/>
        <a:p>
          <a:endParaRPr lang="en-US"/>
        </a:p>
      </dgm:t>
    </dgm:pt>
    <dgm:pt modelId="{F4EDACE8-F9BB-4820-9D99-70C3AE2C6849}" type="pres">
      <dgm:prSet presAssocID="{EFDEFF53-3E77-4FF6-BA8A-ED91861AEFA3}" presName="parentTextArrow" presStyleLbl="node1" presStyleIdx="3" presStyleCnt="5" custScaleY="76481" custLinFactNeighborY="-1899"/>
      <dgm:spPr/>
      <dgm:t>
        <a:bodyPr/>
        <a:lstStyle/>
        <a:p>
          <a:endParaRPr lang="en-US"/>
        </a:p>
      </dgm:t>
    </dgm:pt>
    <dgm:pt modelId="{7727478F-D646-4F25-B1A6-896141D3A39C}" type="pres">
      <dgm:prSet presAssocID="{25FC2B9F-18DA-4165-8AE5-425420B5F0B2}" presName="sp" presStyleCnt="0"/>
      <dgm:spPr/>
      <dgm:t>
        <a:bodyPr/>
        <a:lstStyle/>
        <a:p>
          <a:endParaRPr lang="en-US"/>
        </a:p>
      </dgm:t>
    </dgm:pt>
    <dgm:pt modelId="{85527254-B3F1-423A-8382-8EAA284CAE0B}" type="pres">
      <dgm:prSet presAssocID="{C90CBD4E-93CC-4C64-AA25-D692E01E9390}" presName="arrowAndChildren" presStyleCnt="0"/>
      <dgm:spPr/>
      <dgm:t>
        <a:bodyPr/>
        <a:lstStyle/>
        <a:p>
          <a:endParaRPr lang="en-US"/>
        </a:p>
      </dgm:t>
    </dgm:pt>
    <dgm:pt modelId="{581E941F-F4E1-45CF-A464-1348F0E98BAC}" type="pres">
      <dgm:prSet presAssocID="{C90CBD4E-93CC-4C64-AA25-D692E01E9390}" presName="parentTextArrow" presStyleLbl="node1" presStyleIdx="4" presStyleCnt="5" custLinFactY="-20537" custLinFactNeighborX="-3704" custLinFactNeighborY="-100000"/>
      <dgm:spPr/>
      <dgm:t>
        <a:bodyPr/>
        <a:lstStyle/>
        <a:p>
          <a:endParaRPr lang="en-US"/>
        </a:p>
      </dgm:t>
    </dgm:pt>
  </dgm:ptLst>
  <dgm:cxnLst>
    <dgm:cxn modelId="{4ABD6D95-B979-4EFD-8A5C-3AAED4AEE361}" srcId="{448D9681-D2E9-4287-B4ED-50A2A93D97D6}" destId="{060EB72B-ABF2-41DB-89C2-00F639F258A7}" srcOrd="2" destOrd="0" parTransId="{028CA3B7-8DD3-470C-AFB5-F165D3CB915C}" sibTransId="{4481B064-D0BF-40D5-A5EC-26B9E27393C6}"/>
    <dgm:cxn modelId="{49102CC9-5E7D-4752-8C1D-7BE04A2AA775}" type="presOf" srcId="{C90CBD4E-93CC-4C64-AA25-D692E01E9390}" destId="{581E941F-F4E1-45CF-A464-1348F0E98BAC}" srcOrd="0" destOrd="0" presId="urn:microsoft.com/office/officeart/2005/8/layout/process4"/>
    <dgm:cxn modelId="{3D5401D8-D794-43B1-A90F-592DDFFEE47B}" type="presOf" srcId="{EFDEFF53-3E77-4FF6-BA8A-ED91861AEFA3}" destId="{F4EDACE8-F9BB-4820-9D99-70C3AE2C6849}" srcOrd="0" destOrd="0" presId="urn:microsoft.com/office/officeart/2005/8/layout/process4"/>
    <dgm:cxn modelId="{BA502802-B55D-4CA7-84A0-627FA2D0EDC0}" type="presOf" srcId="{060EB72B-ABF2-41DB-89C2-00F639F258A7}" destId="{DCA003C8-54A6-4E65-A55F-ACDA19F485FB}" srcOrd="0" destOrd="0" presId="urn:microsoft.com/office/officeart/2005/8/layout/process4"/>
    <dgm:cxn modelId="{92B53509-AFE6-4360-A916-5876B2922FFC}" srcId="{448D9681-D2E9-4287-B4ED-50A2A93D97D6}" destId="{C90CBD4E-93CC-4C64-AA25-D692E01E9390}" srcOrd="0" destOrd="0" parTransId="{6370E5C0-0E20-4383-9500-00202D22C79B}" sibTransId="{25FC2B9F-18DA-4165-8AE5-425420B5F0B2}"/>
    <dgm:cxn modelId="{C582A7CD-AA46-45D9-9696-31EF3D8495B7}" type="presOf" srcId="{448D9681-D2E9-4287-B4ED-50A2A93D97D6}" destId="{19287714-E173-4875-A68D-D65AF6781A18}" srcOrd="0" destOrd="0" presId="urn:microsoft.com/office/officeart/2005/8/layout/process4"/>
    <dgm:cxn modelId="{F5ED7705-0794-4998-B76D-487A3117CA0F}" srcId="{448D9681-D2E9-4287-B4ED-50A2A93D97D6}" destId="{EFDEFF53-3E77-4FF6-BA8A-ED91861AEFA3}" srcOrd="1" destOrd="0" parTransId="{93433D86-4B05-47A2-B396-CAA599BEC488}" sibTransId="{F6958672-DA8E-431C-AD7E-54A0D42A1AB4}"/>
    <dgm:cxn modelId="{6D6BE779-B303-4B98-81F2-E21D65CE2BF6}" type="presOf" srcId="{C6B14119-5528-41A6-B840-906EF88B16FC}" destId="{2E539489-6E2D-4D2A-B1C5-D9AB35B3338B}" srcOrd="0" destOrd="0" presId="urn:microsoft.com/office/officeart/2005/8/layout/process4"/>
    <dgm:cxn modelId="{8357C5E1-01F2-4BC9-8493-9FB8D3D25E81}" type="presOf" srcId="{ED97F68B-F770-4413-A160-56549C17A5A4}" destId="{E8181655-F782-4A29-9488-37886615AA23}" srcOrd="0" destOrd="0" presId="urn:microsoft.com/office/officeart/2005/8/layout/process4"/>
    <dgm:cxn modelId="{58FE947B-A77D-4EE5-870D-E0B2F25BC2CD}" srcId="{448D9681-D2E9-4287-B4ED-50A2A93D97D6}" destId="{ED97F68B-F770-4413-A160-56549C17A5A4}" srcOrd="4" destOrd="0" parTransId="{75D11AA1-9E13-45F2-AF15-964ADEDE27E4}" sibTransId="{B898B715-EFDA-42C0-BDE7-868CD6D74582}"/>
    <dgm:cxn modelId="{238B7615-55EE-47C7-A871-469BC455FEFA}" srcId="{448D9681-D2E9-4287-B4ED-50A2A93D97D6}" destId="{C6B14119-5528-41A6-B840-906EF88B16FC}" srcOrd="3" destOrd="0" parTransId="{B52E7338-BF7F-407C-94BD-B598D2D9B548}" sibTransId="{F4470148-177F-4980-A65A-7A7F06ED71BA}"/>
    <dgm:cxn modelId="{1703977D-CC1D-4BC4-8F2D-D22B8C6DC19D}" type="presParOf" srcId="{19287714-E173-4875-A68D-D65AF6781A18}" destId="{5E663EE0-79FA-4FC0-8998-5838B587874F}" srcOrd="0" destOrd="0" presId="urn:microsoft.com/office/officeart/2005/8/layout/process4"/>
    <dgm:cxn modelId="{ADDFC5E0-7D0C-4177-8984-5D9B151F5BE4}" type="presParOf" srcId="{5E663EE0-79FA-4FC0-8998-5838B587874F}" destId="{E8181655-F782-4A29-9488-37886615AA23}" srcOrd="0" destOrd="0" presId="urn:microsoft.com/office/officeart/2005/8/layout/process4"/>
    <dgm:cxn modelId="{7E8E3A03-17CE-4749-B52A-D481B85D8FBC}" type="presParOf" srcId="{19287714-E173-4875-A68D-D65AF6781A18}" destId="{E8699EA2-A2B6-478B-A321-975A5D9E292F}" srcOrd="1" destOrd="0" presId="urn:microsoft.com/office/officeart/2005/8/layout/process4"/>
    <dgm:cxn modelId="{4B0C61DC-B046-4AF0-8283-D3E42A64DAD3}" type="presParOf" srcId="{19287714-E173-4875-A68D-D65AF6781A18}" destId="{FA28BFD3-6597-43DA-B171-353126700295}" srcOrd="2" destOrd="0" presId="urn:microsoft.com/office/officeart/2005/8/layout/process4"/>
    <dgm:cxn modelId="{E12269E5-7EC3-4C02-A802-C9434BE5D583}" type="presParOf" srcId="{FA28BFD3-6597-43DA-B171-353126700295}" destId="{2E539489-6E2D-4D2A-B1C5-D9AB35B3338B}" srcOrd="0" destOrd="0" presId="urn:microsoft.com/office/officeart/2005/8/layout/process4"/>
    <dgm:cxn modelId="{5809E85C-9688-4C33-AB3B-011A021EF4B4}" type="presParOf" srcId="{19287714-E173-4875-A68D-D65AF6781A18}" destId="{D0F61192-EAF8-4647-8014-CED7D8F2251A}" srcOrd="3" destOrd="0" presId="urn:microsoft.com/office/officeart/2005/8/layout/process4"/>
    <dgm:cxn modelId="{F4D5CD83-9199-4586-AF5F-2FD337308392}" type="presParOf" srcId="{19287714-E173-4875-A68D-D65AF6781A18}" destId="{92CA1575-6159-4984-87DB-A3E006A9FBC5}" srcOrd="4" destOrd="0" presId="urn:microsoft.com/office/officeart/2005/8/layout/process4"/>
    <dgm:cxn modelId="{A2528428-4E2B-4136-A558-600AA14410C0}" type="presParOf" srcId="{92CA1575-6159-4984-87DB-A3E006A9FBC5}" destId="{DCA003C8-54A6-4E65-A55F-ACDA19F485FB}" srcOrd="0" destOrd="0" presId="urn:microsoft.com/office/officeart/2005/8/layout/process4"/>
    <dgm:cxn modelId="{7BECAB67-B5B2-4A5C-8FF3-548081AA5E2C}" type="presParOf" srcId="{19287714-E173-4875-A68D-D65AF6781A18}" destId="{A06798E5-6413-4190-9E03-5B940E6B0316}" srcOrd="5" destOrd="0" presId="urn:microsoft.com/office/officeart/2005/8/layout/process4"/>
    <dgm:cxn modelId="{41468954-B662-4FDD-81E0-58E65B8ED363}" type="presParOf" srcId="{19287714-E173-4875-A68D-D65AF6781A18}" destId="{E053CAF9-EC77-4CF1-B120-5C82521059ED}" srcOrd="6" destOrd="0" presId="urn:microsoft.com/office/officeart/2005/8/layout/process4"/>
    <dgm:cxn modelId="{42DB076D-C153-4148-B3B8-7E73DD69118D}" type="presParOf" srcId="{E053CAF9-EC77-4CF1-B120-5C82521059ED}" destId="{F4EDACE8-F9BB-4820-9D99-70C3AE2C6849}" srcOrd="0" destOrd="0" presId="urn:microsoft.com/office/officeart/2005/8/layout/process4"/>
    <dgm:cxn modelId="{C288D3F8-7764-47EB-ADEF-EFB472DB7BA2}" type="presParOf" srcId="{19287714-E173-4875-A68D-D65AF6781A18}" destId="{7727478F-D646-4F25-B1A6-896141D3A39C}" srcOrd="7" destOrd="0" presId="urn:microsoft.com/office/officeart/2005/8/layout/process4"/>
    <dgm:cxn modelId="{9115F29C-2412-4F3B-9BDB-B9289AB36C0B}" type="presParOf" srcId="{19287714-E173-4875-A68D-D65AF6781A18}" destId="{85527254-B3F1-423A-8382-8EAA284CAE0B}" srcOrd="8" destOrd="0" presId="urn:microsoft.com/office/officeart/2005/8/layout/process4"/>
    <dgm:cxn modelId="{026370AA-B075-4C17-AD05-C9A4DB4052F0}" type="presParOf" srcId="{85527254-B3F1-423A-8382-8EAA284CAE0B}" destId="{581E941F-F4E1-45CF-A464-1348F0E98BAC}" srcOrd="0" destOrd="0" presId="urn:microsoft.com/office/officeart/2005/8/layout/process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070485-50B9-4BBA-AA19-E792DBA3ADEA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2E6256-13B6-4473-9798-AF6F9E35D5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2E6256-13B6-4473-9798-AF6F9E35D51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2E6256-13B6-4473-9798-AF6F9E35D51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Variables listed in </a:t>
            </a:r>
            <a:r>
              <a:rPr lang="en-US" dirty="0" err="1" smtClean="0"/>
              <a:t>eHealth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demographic details, medical </a:t>
            </a:r>
            <a:r>
              <a:rPr lang="en-US" dirty="0" err="1" smtClean="0"/>
              <a:t>history,risk</a:t>
            </a:r>
            <a:r>
              <a:rPr lang="en-US" dirty="0" smtClean="0"/>
              <a:t> behaviors, anthropometry, blood sugar, blood pressure, environmental parameters of the household, </a:t>
            </a:r>
          </a:p>
          <a:p>
            <a:pPr>
              <a:buNone/>
            </a:pPr>
            <a:r>
              <a:rPr lang="en-US" dirty="0" smtClean="0"/>
              <a:t> occupational details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2E6256-13B6-4473-9798-AF6F9E35D51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Local governments will  bring in different development sectors together FHC  will work with other social development sectors like </a:t>
            </a:r>
          </a:p>
          <a:p>
            <a:pPr>
              <a:buNone/>
            </a:pPr>
            <a:r>
              <a:rPr lang="en-GB" dirty="0" smtClean="0"/>
              <a:t>  Social Justice,</a:t>
            </a:r>
            <a:r>
              <a:rPr lang="en-GB" baseline="0" dirty="0" smtClean="0"/>
              <a:t> </a:t>
            </a:r>
            <a:r>
              <a:rPr lang="en-GB" dirty="0" smtClean="0"/>
              <a:t>Education, Agriculture,</a:t>
            </a:r>
            <a:r>
              <a:rPr lang="en-GB" baseline="0" dirty="0" smtClean="0"/>
              <a:t> Water Supply, SC/ST development etc.</a:t>
            </a:r>
            <a:endParaRPr lang="en-GB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2E6256-13B6-4473-9798-AF6F9E35D51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Garamond" pitchFamily="18" charset="0"/>
              </a:rPr>
              <a:t>Health volunteerism in community 20 per ward 500 per Panchayat will work along side the existing social structures.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2E6256-13B6-4473-9798-AF6F9E35D51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072E1-1546-4704-B8E9-A2246127D8A7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EE886-9FFF-4346-A9FD-06715418E6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jpeg"/><Relationship Id="rId12" Type="http://schemas.openxmlformats.org/officeDocument/2006/relationships/image" Target="../media/image1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gif"/><Relationship Id="rId11" Type="http://schemas.openxmlformats.org/officeDocument/2006/relationships/image" Target="../media/image18.jpe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user\Desktop\Untitle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304800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0"/>
            <a:ext cx="8686800" cy="2286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>
                <a:solidFill>
                  <a:srgbClr val="0070C0"/>
                </a:solidFill>
              </a:rPr>
              <a:t>	</a:t>
            </a:r>
            <a:r>
              <a:rPr lang="en-US" sz="3600" b="1" dirty="0" smtClean="0">
                <a:solidFill>
                  <a:srgbClr val="0070C0"/>
                </a:solidFill>
                <a:latin typeface="Garamond" pitchFamily="18" charset="0"/>
              </a:rPr>
              <a:t>Family Health Centre Approach for Universal Health Care</a:t>
            </a:r>
          </a:p>
          <a:p>
            <a:pPr algn="r">
              <a:buNone/>
            </a:pPr>
            <a:endParaRPr lang="en-US" sz="2000" b="1" dirty="0" smtClean="0">
              <a:solidFill>
                <a:srgbClr val="0070C0"/>
              </a:solidFill>
              <a:latin typeface="Garamond" pitchFamily="18" charset="0"/>
            </a:endParaRPr>
          </a:p>
          <a:p>
            <a:pPr algn="r">
              <a:buNone/>
            </a:pPr>
            <a:r>
              <a:rPr lang="en-US" sz="2000" b="1" dirty="0" smtClean="0">
                <a:solidFill>
                  <a:srgbClr val="0070C0"/>
                </a:solidFill>
                <a:latin typeface="Garamond" pitchFamily="18" charset="0"/>
              </a:rPr>
              <a:t>Dr. Manu M.S.</a:t>
            </a:r>
          </a:p>
          <a:p>
            <a:pPr algn="r">
              <a:buNone/>
            </a:pPr>
            <a:r>
              <a:rPr lang="en-US" sz="2000" b="1" dirty="0" smtClean="0">
                <a:solidFill>
                  <a:srgbClr val="0070C0"/>
                </a:solidFill>
                <a:latin typeface="Garamond" pitchFamily="18" charset="0"/>
              </a:rPr>
              <a:t>Consultant SHSRC- Kerala</a:t>
            </a:r>
            <a:endParaRPr lang="en-US" sz="20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pic>
        <p:nvPicPr>
          <p:cNvPr id="2050" name="Picture 2" descr="C:\Users\user\Desktop\C\arogy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5715000"/>
            <a:ext cx="1143000" cy="990600"/>
          </a:xfrm>
          <a:prstGeom prst="rect">
            <a:avLst/>
          </a:prstGeom>
          <a:noFill/>
        </p:spPr>
      </p:pic>
      <p:pic>
        <p:nvPicPr>
          <p:cNvPr id="2051" name="Picture 3" descr="C:\Users\user\Desktop\C\DHS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5715000"/>
            <a:ext cx="1238250" cy="838200"/>
          </a:xfrm>
          <a:prstGeom prst="rect">
            <a:avLst/>
          </a:prstGeom>
          <a:noFill/>
        </p:spPr>
      </p:pic>
      <p:pic>
        <p:nvPicPr>
          <p:cNvPr id="2052" name="Picture 4" descr="C:\Users\user\Desktop\C\image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66800" y="5715000"/>
            <a:ext cx="1295400" cy="914400"/>
          </a:xfrm>
          <a:prstGeom prst="rect">
            <a:avLst/>
          </a:prstGeom>
          <a:noFill/>
        </p:spPr>
      </p:pic>
      <p:pic>
        <p:nvPicPr>
          <p:cNvPr id="2053" name="Picture 5" descr="C:\Users\user\Desktop\C\SHSRC log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81800" y="5638800"/>
            <a:ext cx="1066800" cy="83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  <a:latin typeface="Garamond" pitchFamily="18" charset="0"/>
              </a:rPr>
              <a:t>LSGs &amp; FHC</a:t>
            </a:r>
            <a:endParaRPr lang="en-US" sz="40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7467600" cy="4873752"/>
          </a:xfrm>
        </p:spPr>
        <p:txBody>
          <a:bodyPr>
            <a:normAutofit/>
          </a:bodyPr>
          <a:lstStyle/>
          <a:p>
            <a:r>
              <a:rPr lang="en-GB" sz="2000" b="1" dirty="0" smtClean="0">
                <a:latin typeface="Garamond" pitchFamily="18" charset="0"/>
              </a:rPr>
              <a:t> FHCs  are Health care delivery service institutions </a:t>
            </a:r>
            <a:r>
              <a:rPr lang="en-GB" sz="2000" dirty="0" smtClean="0">
                <a:latin typeface="Garamond" pitchFamily="18" charset="0"/>
              </a:rPr>
              <a:t>of LSG </a:t>
            </a:r>
          </a:p>
          <a:p>
            <a:r>
              <a:rPr lang="en-GB" sz="2000" dirty="0" smtClean="0">
                <a:latin typeface="Garamond" pitchFamily="18" charset="0"/>
              </a:rPr>
              <a:t>LSGs  ensures the smooth functioning and management of these centres by </a:t>
            </a:r>
          </a:p>
          <a:p>
            <a:pPr lvl="1">
              <a:buFont typeface="Wingdings" pitchFamily="2" charset="2"/>
              <a:buChar char="ü"/>
            </a:pPr>
            <a:r>
              <a:rPr lang="en-GB" sz="1600" dirty="0" smtClean="0">
                <a:latin typeface="Garamond" pitchFamily="18" charset="0"/>
              </a:rPr>
              <a:t>  </a:t>
            </a:r>
            <a:r>
              <a:rPr lang="en-GB" sz="1800" dirty="0" smtClean="0">
                <a:latin typeface="Garamond" pitchFamily="18" charset="0"/>
              </a:rPr>
              <a:t>Providing infrastructure,</a:t>
            </a:r>
          </a:p>
          <a:p>
            <a:pPr lvl="1">
              <a:buFont typeface="Wingdings" pitchFamily="2" charset="2"/>
              <a:buChar char="ü"/>
            </a:pPr>
            <a:r>
              <a:rPr lang="en-GB" sz="1800" dirty="0" smtClean="0">
                <a:latin typeface="Garamond" pitchFamily="18" charset="0"/>
              </a:rPr>
              <a:t>  Human resources</a:t>
            </a:r>
          </a:p>
          <a:p>
            <a:pPr lvl="1">
              <a:buFont typeface="Wingdings" pitchFamily="2" charset="2"/>
              <a:buChar char="ü"/>
            </a:pPr>
            <a:r>
              <a:rPr lang="en-GB" sz="1800" dirty="0" smtClean="0">
                <a:latin typeface="Garamond" pitchFamily="18" charset="0"/>
              </a:rPr>
              <a:t>  Other logistic support as and when required. </a:t>
            </a:r>
            <a:endParaRPr lang="en-GB" sz="2000" dirty="0" smtClean="0">
              <a:latin typeface="Garamond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GB" sz="1800" b="1" dirty="0" smtClean="0">
                <a:latin typeface="Garamond" pitchFamily="18" charset="0"/>
              </a:rPr>
              <a:t>Community Partnership and Participation. </a:t>
            </a:r>
          </a:p>
          <a:p>
            <a:r>
              <a:rPr lang="en-US" sz="2000" b="1" dirty="0" smtClean="0">
                <a:latin typeface="Garamond" pitchFamily="18" charset="0"/>
              </a:rPr>
              <a:t>Health will have to be the focal point of all development activities of the LSG. </a:t>
            </a:r>
          </a:p>
          <a:p>
            <a:pPr lvl="1">
              <a:buFont typeface="Wingdings" pitchFamily="2" charset="2"/>
              <a:buChar char="ü"/>
            </a:pPr>
            <a:r>
              <a:rPr lang="en-US" sz="1800" dirty="0" smtClean="0">
                <a:latin typeface="Garamond" pitchFamily="18" charset="0"/>
              </a:rPr>
              <a:t>Based on the  Annual Health Status Report </a:t>
            </a:r>
          </a:p>
          <a:p>
            <a:pPr lvl="1">
              <a:buFont typeface="Wingdings" pitchFamily="2" charset="2"/>
              <a:buChar char="ü"/>
            </a:pPr>
            <a:r>
              <a:rPr lang="en-US" sz="1800" dirty="0" smtClean="0">
                <a:latin typeface="Garamond" pitchFamily="18" charset="0"/>
              </a:rPr>
              <a:t>Based on the Panchayat specific SDG targets </a:t>
            </a:r>
          </a:p>
          <a:p>
            <a:pPr lvl="1">
              <a:buFont typeface="Wingdings" pitchFamily="2" charset="2"/>
              <a:buChar char="ü"/>
            </a:pPr>
            <a:r>
              <a:rPr lang="en-US" sz="1800" dirty="0" smtClean="0">
                <a:latin typeface="Garamond" pitchFamily="18" charset="0"/>
              </a:rPr>
              <a:t>Based on inter department convergence mechanism</a:t>
            </a:r>
          </a:p>
          <a:p>
            <a:pPr>
              <a:buNone/>
            </a:pPr>
            <a:r>
              <a:rPr lang="en-GB" sz="2400" dirty="0" smtClean="0">
                <a:latin typeface="Garamond" pitchFamily="18" charset="0"/>
              </a:rPr>
              <a:t> </a:t>
            </a:r>
            <a:endParaRPr lang="en-US" sz="2400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467600" cy="762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  <a:latin typeface="Garamond" pitchFamily="18" charset="0"/>
              </a:rPr>
              <a:t>Community Participation</a:t>
            </a:r>
            <a:endParaRPr lang="en-US" sz="40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sz="2600" b="1" dirty="0" smtClean="0">
                <a:latin typeface="Garamond" pitchFamily="18" charset="0"/>
              </a:rPr>
              <a:t>Social Structures</a:t>
            </a:r>
          </a:p>
          <a:p>
            <a:pPr lvl="1">
              <a:buFont typeface="Wingdings" pitchFamily="2" charset="2"/>
              <a:buChar char="ü"/>
            </a:pPr>
            <a:r>
              <a:rPr lang="en-US" sz="2600" dirty="0" smtClean="0">
                <a:latin typeface="Garamond" pitchFamily="18" charset="0"/>
              </a:rPr>
              <a:t>  </a:t>
            </a:r>
            <a:r>
              <a:rPr lang="en-US" sz="2600" dirty="0" err="1" smtClean="0">
                <a:latin typeface="Garamond" pitchFamily="18" charset="0"/>
              </a:rPr>
              <a:t>Ayal</a:t>
            </a:r>
            <a:r>
              <a:rPr lang="en-US" sz="2600" dirty="0" smtClean="0">
                <a:latin typeface="Garamond" pitchFamily="18" charset="0"/>
              </a:rPr>
              <a:t> </a:t>
            </a:r>
            <a:r>
              <a:rPr lang="en-US" sz="2600" dirty="0" err="1" smtClean="0">
                <a:latin typeface="Garamond" pitchFamily="18" charset="0"/>
              </a:rPr>
              <a:t>Sabha</a:t>
            </a:r>
            <a:r>
              <a:rPr lang="en-US" sz="2600" dirty="0">
                <a:latin typeface="Garamond" pitchFamily="18" charset="0"/>
              </a:rPr>
              <a:t>, </a:t>
            </a:r>
            <a:endParaRPr lang="en-US" sz="2600" dirty="0" smtClean="0">
              <a:latin typeface="Garamond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sz="2600" dirty="0" smtClean="0">
                <a:latin typeface="Garamond" pitchFamily="18" charset="0"/>
              </a:rPr>
              <a:t>  Ward </a:t>
            </a:r>
            <a:r>
              <a:rPr lang="en-US" sz="2600" dirty="0" err="1" smtClean="0">
                <a:latin typeface="Garamond" pitchFamily="18" charset="0"/>
              </a:rPr>
              <a:t>Sabha</a:t>
            </a:r>
            <a:r>
              <a:rPr lang="en-US" sz="2600" dirty="0">
                <a:latin typeface="Garamond" pitchFamily="18" charset="0"/>
              </a:rPr>
              <a:t>, </a:t>
            </a:r>
            <a:endParaRPr lang="en-US" sz="2600" dirty="0" smtClean="0">
              <a:latin typeface="Garamond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sz="2600" dirty="0" smtClean="0">
                <a:latin typeface="Garamond" pitchFamily="18" charset="0"/>
              </a:rPr>
              <a:t>  </a:t>
            </a:r>
            <a:r>
              <a:rPr lang="en-US" sz="2600" dirty="0" err="1" smtClean="0">
                <a:latin typeface="Garamond" pitchFamily="18" charset="0"/>
              </a:rPr>
              <a:t>Grama</a:t>
            </a:r>
            <a:r>
              <a:rPr lang="en-US" sz="2600" dirty="0" smtClean="0">
                <a:latin typeface="Garamond" pitchFamily="18" charset="0"/>
              </a:rPr>
              <a:t> </a:t>
            </a:r>
            <a:r>
              <a:rPr lang="en-US" sz="2600" dirty="0" err="1" smtClean="0">
                <a:latin typeface="Garamond" pitchFamily="18" charset="0"/>
              </a:rPr>
              <a:t>Sabha</a:t>
            </a:r>
            <a:r>
              <a:rPr lang="en-US" sz="2600" dirty="0" smtClean="0">
                <a:latin typeface="Garamond" pitchFamily="18" charset="0"/>
              </a:rPr>
              <a:t>,</a:t>
            </a:r>
          </a:p>
          <a:p>
            <a:pPr lvl="1">
              <a:buFont typeface="Wingdings" pitchFamily="2" charset="2"/>
              <a:buChar char="ü"/>
            </a:pPr>
            <a:r>
              <a:rPr lang="en-US" sz="2600" dirty="0" smtClean="0">
                <a:latin typeface="Garamond" pitchFamily="18" charset="0"/>
              </a:rPr>
              <a:t>   Local </a:t>
            </a:r>
            <a:r>
              <a:rPr lang="en-US" sz="2600" dirty="0">
                <a:latin typeface="Garamond" pitchFamily="18" charset="0"/>
              </a:rPr>
              <a:t>NGOs </a:t>
            </a:r>
            <a:endParaRPr lang="en-US" sz="2600" dirty="0" smtClean="0">
              <a:latin typeface="Garamond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sz="2600" dirty="0" smtClean="0">
                <a:latin typeface="Garamond" pitchFamily="18" charset="0"/>
              </a:rPr>
              <a:t>   </a:t>
            </a:r>
            <a:r>
              <a:rPr lang="en-US" sz="2600" dirty="0" err="1" smtClean="0">
                <a:latin typeface="Garamond" pitchFamily="18" charset="0"/>
              </a:rPr>
              <a:t>Kudumbasree</a:t>
            </a:r>
            <a:endParaRPr lang="en-US" sz="2600" dirty="0" smtClean="0">
              <a:latin typeface="Garamond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sz="2600" dirty="0" smtClean="0">
                <a:latin typeface="Garamond" pitchFamily="18" charset="0"/>
              </a:rPr>
              <a:t>   </a:t>
            </a:r>
            <a:r>
              <a:rPr lang="en-US" sz="2600" dirty="0" err="1" smtClean="0">
                <a:latin typeface="Garamond" pitchFamily="18" charset="0"/>
              </a:rPr>
              <a:t>Oorukoottam</a:t>
            </a:r>
            <a:endParaRPr lang="en-US" sz="2600" dirty="0" smtClean="0">
              <a:latin typeface="Garamond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sz="2600" dirty="0" smtClean="0">
                <a:latin typeface="Garamond" pitchFamily="18" charset="0"/>
              </a:rPr>
              <a:t>   Other Community Organization </a:t>
            </a:r>
          </a:p>
          <a:p>
            <a:pPr lvl="1">
              <a:buNone/>
            </a:pPr>
            <a:endParaRPr lang="en-US" sz="2600" dirty="0" smtClean="0">
              <a:latin typeface="Garamond" pitchFamily="18" charset="0"/>
            </a:endParaRPr>
          </a:p>
          <a:p>
            <a:r>
              <a:rPr lang="en-US" sz="2600" b="1" dirty="0" err="1" smtClean="0">
                <a:latin typeface="Garamond" pitchFamily="18" charset="0"/>
              </a:rPr>
              <a:t>Arogya</a:t>
            </a:r>
            <a:r>
              <a:rPr lang="en-US" sz="2600" b="1" dirty="0" smtClean="0">
                <a:latin typeface="Garamond" pitchFamily="18" charset="0"/>
              </a:rPr>
              <a:t> </a:t>
            </a:r>
            <a:r>
              <a:rPr lang="en-US" sz="2600" b="1" dirty="0" err="1" smtClean="0">
                <a:latin typeface="Garamond" pitchFamily="18" charset="0"/>
              </a:rPr>
              <a:t>Sena</a:t>
            </a:r>
            <a:endParaRPr lang="en-US" sz="2600" b="1" dirty="0" smtClean="0">
              <a:latin typeface="Garamond" pitchFamily="18" charset="0"/>
            </a:endParaRPr>
          </a:p>
          <a:p>
            <a:endParaRPr lang="en-US" sz="2600" dirty="0">
              <a:latin typeface="Garamond" pitchFamily="18" charset="0"/>
            </a:endParaRPr>
          </a:p>
          <a:p>
            <a:r>
              <a:rPr lang="en-US" sz="2600" b="1" dirty="0" smtClean="0">
                <a:latin typeface="Garamond" pitchFamily="18" charset="0"/>
              </a:rPr>
              <a:t>LSG level Convergence of  Missions such as</a:t>
            </a:r>
          </a:p>
          <a:p>
            <a:pPr>
              <a:buNone/>
            </a:pPr>
            <a:endParaRPr lang="en-US" sz="2600" dirty="0" smtClean="0">
              <a:latin typeface="Garamond" pitchFamily="18" charset="0"/>
            </a:endParaRPr>
          </a:p>
          <a:p>
            <a:pPr>
              <a:buNone/>
            </a:pPr>
            <a:r>
              <a:rPr lang="en-US" sz="2600" dirty="0">
                <a:latin typeface="Garamond" pitchFamily="18" charset="0"/>
              </a:rPr>
              <a:t> </a:t>
            </a:r>
            <a:r>
              <a:rPr lang="en-US" sz="2600" dirty="0" smtClean="0">
                <a:latin typeface="Garamond" pitchFamily="18" charset="0"/>
              </a:rPr>
              <a:t>        “</a:t>
            </a:r>
            <a:r>
              <a:rPr lang="en-US" sz="2600" b="1" i="1" dirty="0" err="1">
                <a:latin typeface="Garamond" pitchFamily="18" charset="0"/>
              </a:rPr>
              <a:t>Harithakeralam</a:t>
            </a:r>
            <a:r>
              <a:rPr lang="en-US" sz="2600" b="1" i="1" dirty="0" smtClean="0">
                <a:latin typeface="Garamond" pitchFamily="18" charset="0"/>
              </a:rPr>
              <a:t>”</a:t>
            </a:r>
            <a:r>
              <a:rPr lang="en-US" sz="2600" b="1" dirty="0" smtClean="0">
                <a:latin typeface="Garamond" pitchFamily="18" charset="0"/>
              </a:rPr>
              <a:t>,</a:t>
            </a:r>
          </a:p>
          <a:p>
            <a:pPr>
              <a:buNone/>
            </a:pPr>
            <a:r>
              <a:rPr lang="en-US" sz="2600" b="1" dirty="0" smtClean="0">
                <a:latin typeface="Garamond" pitchFamily="18" charset="0"/>
              </a:rPr>
              <a:t>          “</a:t>
            </a:r>
            <a:r>
              <a:rPr lang="en-US" sz="2600" b="1" i="1" dirty="0">
                <a:latin typeface="Garamond" pitchFamily="18" charset="0"/>
              </a:rPr>
              <a:t>Life</a:t>
            </a:r>
            <a:r>
              <a:rPr lang="en-US" sz="2600" b="1" i="1" dirty="0" smtClean="0">
                <a:latin typeface="Garamond" pitchFamily="18" charset="0"/>
              </a:rPr>
              <a:t>”</a:t>
            </a:r>
          </a:p>
          <a:p>
            <a:pPr>
              <a:buNone/>
            </a:pPr>
            <a:r>
              <a:rPr lang="en-US" sz="2600" b="1" dirty="0" smtClean="0">
                <a:latin typeface="Garamond" pitchFamily="18" charset="0"/>
              </a:rPr>
              <a:t>          “</a:t>
            </a:r>
            <a:r>
              <a:rPr lang="en-US" sz="2600" b="1" i="1" dirty="0" err="1">
                <a:latin typeface="Garamond" pitchFamily="18" charset="0"/>
              </a:rPr>
              <a:t>Pothuvidyabhyasa</a:t>
            </a:r>
            <a:r>
              <a:rPr lang="en-US" sz="2600" b="1" i="1" dirty="0">
                <a:latin typeface="Garamond" pitchFamily="18" charset="0"/>
              </a:rPr>
              <a:t> </a:t>
            </a:r>
            <a:r>
              <a:rPr lang="en-US" sz="2600" b="1" i="1" dirty="0" err="1">
                <a:latin typeface="Garamond" pitchFamily="18" charset="0"/>
              </a:rPr>
              <a:t>samrakshana</a:t>
            </a:r>
            <a:r>
              <a:rPr lang="en-US" sz="2600" b="1" i="1" dirty="0">
                <a:latin typeface="Garamond" pitchFamily="18" charset="0"/>
              </a:rPr>
              <a:t> </a:t>
            </a:r>
            <a:r>
              <a:rPr lang="en-US" sz="2600" b="1" i="1" dirty="0" err="1">
                <a:latin typeface="Garamond" pitchFamily="18" charset="0"/>
              </a:rPr>
              <a:t>yagnam</a:t>
            </a:r>
            <a:r>
              <a:rPr lang="en-US" sz="2600" b="1" i="1" dirty="0" smtClean="0">
                <a:latin typeface="Garamond" pitchFamily="18" charset="0"/>
              </a:rPr>
              <a:t>”</a:t>
            </a:r>
            <a:endParaRPr lang="en-US" sz="2600" b="1" dirty="0">
              <a:latin typeface="Garamond" pitchFamily="18" charset="0"/>
            </a:endParaRPr>
          </a:p>
          <a:p>
            <a:pPr>
              <a:buNone/>
            </a:pPr>
            <a:endParaRPr lang="en-US" sz="2600" dirty="0">
              <a:latin typeface="Garamond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467600" cy="8382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  <a:latin typeface="Garamond" pitchFamily="18" charset="0"/>
              </a:rPr>
              <a:t>Monitoring and Evaluation </a:t>
            </a:r>
            <a:endParaRPr lang="en-IN" sz="40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>
              <a:buNone/>
            </a:pPr>
            <a:endParaRPr lang="en-US" sz="2000" dirty="0" smtClean="0">
              <a:latin typeface="Garamond" pitchFamily="18" charset="0"/>
            </a:endParaRPr>
          </a:p>
          <a:p>
            <a:r>
              <a:rPr lang="en-US" sz="2000" dirty="0" smtClean="0">
                <a:latin typeface="Garamond" pitchFamily="18" charset="0"/>
              </a:rPr>
              <a:t>Process monitoring  by Department of health services  and NHM</a:t>
            </a:r>
          </a:p>
          <a:p>
            <a:r>
              <a:rPr lang="en-US" sz="2000" dirty="0" smtClean="0">
                <a:latin typeface="Garamond" pitchFamily="18" charset="0"/>
              </a:rPr>
              <a:t>Social monitoring by different social structures </a:t>
            </a:r>
          </a:p>
          <a:p>
            <a:r>
              <a:rPr lang="en-US" sz="2000" dirty="0" smtClean="0">
                <a:latin typeface="Garamond" pitchFamily="18" charset="0"/>
              </a:rPr>
              <a:t>Social audit will be facilitated by LSG </a:t>
            </a:r>
          </a:p>
          <a:p>
            <a:r>
              <a:rPr lang="en-US" sz="2000" dirty="0" smtClean="0">
                <a:latin typeface="Garamond" pitchFamily="18" charset="0"/>
              </a:rPr>
              <a:t>Evaluation at regular intervals for mid course corrections 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83682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Differences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Individual care plan and responsibility mapping </a:t>
            </a:r>
          </a:p>
          <a:p>
            <a:r>
              <a:rPr lang="en-US" dirty="0" smtClean="0"/>
              <a:t>Quality standards </a:t>
            </a:r>
          </a:p>
          <a:p>
            <a:r>
              <a:rPr lang="en-US" dirty="0" smtClean="0"/>
              <a:t>Quantity of service</a:t>
            </a:r>
          </a:p>
          <a:p>
            <a:r>
              <a:rPr lang="en-US" dirty="0" smtClean="0"/>
              <a:t>Financial protection </a:t>
            </a:r>
          </a:p>
          <a:p>
            <a:r>
              <a:rPr lang="en-US" dirty="0" smtClean="0"/>
              <a:t>Universality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val 18"/>
          <p:cNvSpPr/>
          <p:nvPr/>
        </p:nvSpPr>
        <p:spPr>
          <a:xfrm>
            <a:off x="533400" y="381000"/>
            <a:ext cx="8001000" cy="5715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3505200"/>
            <a:ext cx="1855792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1752600"/>
            <a:ext cx="1828800" cy="1559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19600" y="3505199"/>
            <a:ext cx="1905000" cy="14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62200" y="1752600"/>
            <a:ext cx="19621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56" name="AutoShape 8" descr="Image result for clip art play 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11" descr="Image result for clip art play ground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81800" y="3810000"/>
            <a:ext cx="914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Image result for clip art  park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629400" y="1828800"/>
            <a:ext cx="990600" cy="877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 descr="Image result for clip art  electricity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495800" y="685800"/>
            <a:ext cx="137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 descr="Image result for clip art  public toilets"/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219200" y="2209800"/>
            <a:ext cx="762000" cy="829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 descr="Image result for clip art  public transport system"/>
          <p:cNvPicPr/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895600" y="762000"/>
            <a:ext cx="685800" cy="697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 descr="Image result for clip art  well"/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447800" y="3962400"/>
            <a:ext cx="660097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7" descr="Image result for clip art  hospital"/>
          <p:cNvPicPr/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191000" y="5181600"/>
            <a:ext cx="1066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133600"/>
            <a:ext cx="6096000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Garamond" pitchFamily="18" charset="0"/>
              </a:rPr>
              <a:t/>
            </a:r>
            <a:br>
              <a:rPr lang="en-US" b="1" dirty="0" smtClean="0">
                <a:solidFill>
                  <a:srgbClr val="0070C0"/>
                </a:solidFill>
                <a:latin typeface="Garamond" pitchFamily="18" charset="0"/>
              </a:rPr>
            </a:br>
            <a:r>
              <a:rPr lang="en-US" b="1" dirty="0" smtClean="0">
                <a:solidFill>
                  <a:srgbClr val="0070C0"/>
                </a:solidFill>
                <a:latin typeface="Garamond" pitchFamily="18" charset="0"/>
              </a:rPr>
              <a:t/>
            </a:r>
            <a:br>
              <a:rPr lang="en-US" b="1" dirty="0" smtClean="0">
                <a:solidFill>
                  <a:srgbClr val="0070C0"/>
                </a:solidFill>
                <a:latin typeface="Garamond" pitchFamily="18" charset="0"/>
              </a:rPr>
            </a:br>
            <a:r>
              <a:rPr lang="en-US" b="1" dirty="0" smtClean="0">
                <a:solidFill>
                  <a:srgbClr val="0070C0"/>
                </a:solidFill>
                <a:latin typeface="Garamond" pitchFamily="18" charset="0"/>
              </a:rPr>
              <a:t/>
            </a:r>
            <a:br>
              <a:rPr lang="en-US" b="1" dirty="0" smtClean="0">
                <a:solidFill>
                  <a:srgbClr val="0070C0"/>
                </a:solidFill>
                <a:latin typeface="Garamond" pitchFamily="18" charset="0"/>
              </a:rPr>
            </a:br>
            <a:r>
              <a:rPr lang="en-US" b="1" dirty="0" smtClean="0">
                <a:solidFill>
                  <a:srgbClr val="0070C0"/>
                </a:solidFill>
                <a:latin typeface="Garamond" pitchFamily="18" charset="0"/>
              </a:rPr>
              <a:t/>
            </a:r>
            <a:br>
              <a:rPr lang="en-US" b="1" dirty="0" smtClean="0">
                <a:solidFill>
                  <a:srgbClr val="0070C0"/>
                </a:solidFill>
                <a:latin typeface="Garamond" pitchFamily="18" charset="0"/>
              </a:rPr>
            </a:br>
            <a:r>
              <a:rPr lang="en-US" b="1" dirty="0" smtClean="0">
                <a:solidFill>
                  <a:srgbClr val="0070C0"/>
                </a:solidFill>
                <a:latin typeface="Garamond" pitchFamily="18" charset="0"/>
              </a:rPr>
              <a:t/>
            </a:r>
            <a:br>
              <a:rPr lang="en-US" b="1" dirty="0" smtClean="0">
                <a:solidFill>
                  <a:srgbClr val="0070C0"/>
                </a:solidFill>
                <a:latin typeface="Garamond" pitchFamily="18" charset="0"/>
              </a:rPr>
            </a:br>
            <a:r>
              <a:rPr lang="en-US" b="1" dirty="0" smtClean="0">
                <a:solidFill>
                  <a:srgbClr val="0070C0"/>
                </a:solidFill>
                <a:latin typeface="Garamond" pitchFamily="18" charset="0"/>
              </a:rPr>
              <a:t>Kerala Model of Health Today</a:t>
            </a:r>
            <a:br>
              <a:rPr lang="en-US" b="1" dirty="0" smtClean="0">
                <a:solidFill>
                  <a:srgbClr val="0070C0"/>
                </a:solidFill>
                <a:latin typeface="Garamond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838201" y="1676400"/>
          <a:ext cx="7467600" cy="3337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3800"/>
                <a:gridCol w="1143000"/>
                <a:gridCol w="1066800"/>
                <a:gridCol w="1524000"/>
              </a:tblGrid>
              <a:tr h="370840">
                <a:tc>
                  <a:txBody>
                    <a:bodyPr/>
                    <a:lstStyle/>
                    <a:p>
                      <a:pPr marL="101600" marR="0" algn="ctr">
                        <a:lnSpc>
                          <a:spcPts val="11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Garamond" pitchFamily="18" charset="0"/>
                        </a:rPr>
                        <a:t>Indicator</a:t>
                      </a:r>
                      <a:endParaRPr lang="en-US" sz="2000" b="1" dirty="0">
                        <a:solidFill>
                          <a:srgbClr val="0070C0"/>
                        </a:solidFill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solidFill>
                          <a:srgbClr val="0070C0"/>
                        </a:solidFill>
                        <a:latin typeface="Garamond" pitchFamily="18" charset="0"/>
                        <a:ea typeface="Times New Roman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38100" algn="ctr">
                        <a:lnSpc>
                          <a:spcPts val="11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Garamond" pitchFamily="18" charset="0"/>
                        </a:rPr>
                        <a:t>Kerala</a:t>
                      </a:r>
                      <a:endParaRPr lang="en-US" sz="2000" b="1" dirty="0">
                        <a:solidFill>
                          <a:srgbClr val="0070C0"/>
                        </a:solidFill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228600" algn="ctr">
                        <a:lnSpc>
                          <a:spcPts val="11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Garamond" pitchFamily="18" charset="0"/>
                        </a:rPr>
                        <a:t>India</a:t>
                      </a:r>
                      <a:endParaRPr lang="en-US" sz="2000" b="1" dirty="0">
                        <a:solidFill>
                          <a:srgbClr val="0070C0"/>
                        </a:solidFill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101600" marR="0">
                        <a:lnSpc>
                          <a:spcPts val="11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Garamond" pitchFamily="18" charset="0"/>
                        </a:rPr>
                        <a:t>Birth Rate</a:t>
                      </a:r>
                      <a:endParaRPr lang="en-US" sz="2000" dirty="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Garamond" pitchFamily="18" charset="0"/>
                        <a:ea typeface="Times New Roman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ts val="11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Garamond" pitchFamily="18" charset="0"/>
                        </a:rPr>
                        <a:t>14.7</a:t>
                      </a:r>
                      <a:endParaRPr lang="en-US" sz="200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215900" algn="r">
                        <a:lnSpc>
                          <a:spcPts val="11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Garamond" pitchFamily="18" charset="0"/>
                        </a:rPr>
                        <a:t>21.4</a:t>
                      </a:r>
                      <a:endParaRPr lang="en-US" sz="200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 rowSpan="3">
                  <a:txBody>
                    <a:bodyPr/>
                    <a:lstStyle/>
                    <a:p>
                      <a:pPr marL="101600" marR="0" algn="l">
                        <a:lnSpc>
                          <a:spcPts val="10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Garamond" pitchFamily="18" charset="0"/>
                        </a:rPr>
                        <a:t>Crude Death Rate</a:t>
                      </a:r>
                    </a:p>
                    <a:p>
                      <a:pPr marL="101600" marR="0" algn="ctr">
                        <a:lnSpc>
                          <a:spcPts val="10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latin typeface="Garamond" pitchFamily="18" charset="0"/>
                        <a:ea typeface="Calibri"/>
                        <a:cs typeface="Arial"/>
                      </a:endParaRPr>
                    </a:p>
                    <a:p>
                      <a:pPr marL="101600" marR="0" algn="ctr">
                        <a:lnSpc>
                          <a:spcPts val="10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latin typeface="Garamond" pitchFamily="18" charset="0"/>
                        <a:ea typeface="Calibri"/>
                        <a:cs typeface="Arial"/>
                      </a:endParaRPr>
                    </a:p>
                    <a:p>
                      <a:pPr marL="101600" marR="0" algn="ctr">
                        <a:lnSpc>
                          <a:spcPts val="10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15900" marR="0">
                        <a:lnSpc>
                          <a:spcPts val="10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Garamond" pitchFamily="18" charset="0"/>
                        </a:rPr>
                        <a:t>All</a:t>
                      </a:r>
                      <a:endParaRPr lang="en-US" sz="2000" dirty="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ts val="10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Garamond" pitchFamily="18" charset="0"/>
                        </a:rPr>
                        <a:t>6.9</a:t>
                      </a:r>
                      <a:endParaRPr lang="en-US" sz="2000" dirty="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292100" algn="r">
                        <a:lnSpc>
                          <a:spcPts val="10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Garamond" pitchFamily="18" charset="0"/>
                        </a:rPr>
                        <a:t>7</a:t>
                      </a:r>
                      <a:endParaRPr lang="en-US" sz="2000" dirty="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Garamond" pitchFamily="18" charset="0"/>
                        <a:ea typeface="Times New Roman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03200" marR="0">
                        <a:lnSpc>
                          <a:spcPts val="10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Garamond" pitchFamily="18" charset="0"/>
                        </a:rPr>
                        <a:t>Male</a:t>
                      </a:r>
                      <a:endParaRPr lang="en-US" sz="2000" dirty="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ts val="10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Garamond" pitchFamily="18" charset="0"/>
                        </a:rPr>
                        <a:t>7.9</a:t>
                      </a:r>
                      <a:endParaRPr lang="en-US" sz="200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215900" algn="r">
                        <a:lnSpc>
                          <a:spcPts val="10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Garamond" pitchFamily="18" charset="0"/>
                        </a:rPr>
                        <a:t>7.5</a:t>
                      </a:r>
                      <a:endParaRPr lang="en-US" sz="200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Garamond" pitchFamily="18" charset="0"/>
                        <a:ea typeface="Times New Roman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03200" marR="0">
                        <a:lnSpc>
                          <a:spcPts val="10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Garamond" pitchFamily="18" charset="0"/>
                        </a:rPr>
                        <a:t>Female</a:t>
                      </a:r>
                      <a:endParaRPr lang="en-US" sz="2000" dirty="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177800" algn="r">
                        <a:lnSpc>
                          <a:spcPts val="10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Garamond" pitchFamily="18" charset="0"/>
                        </a:rPr>
                        <a:t>6</a:t>
                      </a:r>
                      <a:endParaRPr lang="en-US" sz="200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215900" algn="r">
                        <a:lnSpc>
                          <a:spcPts val="10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Garamond" pitchFamily="18" charset="0"/>
                        </a:rPr>
                        <a:t>6.4</a:t>
                      </a:r>
                      <a:endParaRPr lang="en-US" sz="200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101600" marR="0">
                        <a:lnSpc>
                          <a:spcPts val="10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Garamond" pitchFamily="18" charset="0"/>
                        </a:rPr>
                        <a:t>Under 5 mortality Rate</a:t>
                      </a:r>
                      <a:endParaRPr lang="en-US" sz="2000" dirty="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Garamond" pitchFamily="18" charset="0"/>
                        <a:ea typeface="Times New Roman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190500" algn="r">
                        <a:lnSpc>
                          <a:spcPts val="10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Garamond" pitchFamily="18" charset="0"/>
                        </a:rPr>
                        <a:t>14</a:t>
                      </a:r>
                      <a:endParaRPr lang="en-US" sz="2000" dirty="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304800" algn="r">
                        <a:lnSpc>
                          <a:spcPts val="10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Garamond" pitchFamily="18" charset="0"/>
                        </a:rPr>
                        <a:t>69</a:t>
                      </a:r>
                      <a:endParaRPr lang="en-US" sz="200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101600" marR="0">
                        <a:lnSpc>
                          <a:spcPts val="10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Garamond" pitchFamily="18" charset="0"/>
                        </a:rPr>
                        <a:t>Maternal Mortality Ratio</a:t>
                      </a:r>
                      <a:endParaRPr lang="en-US" sz="2000" dirty="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Garamond" pitchFamily="18" charset="0"/>
                        <a:ea typeface="Times New Roman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190500" algn="r">
                        <a:lnSpc>
                          <a:spcPts val="10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Garamond" pitchFamily="18" charset="0"/>
                        </a:rPr>
                        <a:t>66</a:t>
                      </a:r>
                      <a:endParaRPr lang="en-US" sz="2000" dirty="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304800" algn="r">
                        <a:lnSpc>
                          <a:spcPts val="10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Garamond" pitchFamily="18" charset="0"/>
                        </a:rPr>
                        <a:t>178</a:t>
                      </a:r>
                      <a:endParaRPr lang="en-US" sz="200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 rowSpan="2">
                  <a:txBody>
                    <a:bodyPr/>
                    <a:lstStyle/>
                    <a:p>
                      <a:pPr marL="101600" marR="0">
                        <a:lnSpc>
                          <a:spcPts val="10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Garamond" pitchFamily="18" charset="0"/>
                        </a:rPr>
                        <a:t>Expectancy of Life at Birth</a:t>
                      </a:r>
                      <a:endParaRPr lang="en-US" sz="2000" dirty="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03200" marR="0">
                        <a:lnSpc>
                          <a:spcPts val="10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Garamond" pitchFamily="18" charset="0"/>
                        </a:rPr>
                        <a:t>Male</a:t>
                      </a:r>
                      <a:endParaRPr lang="en-US" sz="2000" dirty="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ts val="10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Garamond" pitchFamily="18" charset="0"/>
                        </a:rPr>
                        <a:t>71.4</a:t>
                      </a:r>
                      <a:endParaRPr lang="en-US" sz="2000" dirty="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215900" algn="r">
                        <a:lnSpc>
                          <a:spcPts val="10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Garamond" pitchFamily="18" charset="0"/>
                        </a:rPr>
                        <a:t>62.6</a:t>
                      </a:r>
                      <a:endParaRPr lang="en-US" sz="200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Garamond" pitchFamily="18" charset="0"/>
                        <a:ea typeface="Times New Roman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03200" marR="0">
                        <a:lnSpc>
                          <a:spcPts val="10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Garamond" pitchFamily="18" charset="0"/>
                        </a:rPr>
                        <a:t>Female</a:t>
                      </a:r>
                      <a:endParaRPr lang="en-US" sz="2000" dirty="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ts val="10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Garamond" pitchFamily="18" charset="0"/>
                        </a:rPr>
                        <a:t>76.3</a:t>
                      </a:r>
                      <a:endParaRPr lang="en-US" sz="2000" dirty="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215900" algn="r">
                        <a:lnSpc>
                          <a:spcPts val="10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Garamond" pitchFamily="18" charset="0"/>
                        </a:rPr>
                        <a:t>64.2</a:t>
                      </a:r>
                      <a:endParaRPr lang="en-US" sz="2000" dirty="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447800" y="5029200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8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Economic review 2015. State Planning board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467600" cy="762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Garamond" pitchFamily="18" charset="0"/>
              </a:rPr>
              <a:t>Challenges </a:t>
            </a:r>
            <a:endParaRPr lang="en-US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Garamond" pitchFamily="18" charset="0"/>
              </a:rPr>
              <a:t>Double burden of  diseases</a:t>
            </a:r>
          </a:p>
          <a:p>
            <a:r>
              <a:rPr lang="en-US" sz="2800" dirty="0" smtClean="0">
                <a:latin typeface="Garamond" pitchFamily="18" charset="0"/>
              </a:rPr>
              <a:t>High out of pocket expenditure </a:t>
            </a:r>
          </a:p>
          <a:p>
            <a:pPr lvl="0"/>
            <a:r>
              <a:rPr lang="en-US" sz="2800" dirty="0" smtClean="0">
                <a:latin typeface="Garamond" pitchFamily="18" charset="0"/>
              </a:rPr>
              <a:t>Demographic and Epidemiological Transition </a:t>
            </a:r>
          </a:p>
          <a:p>
            <a:pPr lvl="0"/>
            <a:r>
              <a:rPr lang="en-US" sz="2800" dirty="0" smtClean="0">
                <a:latin typeface="Garamond" pitchFamily="18" charset="0"/>
              </a:rPr>
              <a:t>Marginalized populations</a:t>
            </a:r>
          </a:p>
          <a:p>
            <a:r>
              <a:rPr lang="en-US" sz="2800" dirty="0" smtClean="0">
                <a:latin typeface="Garamond" pitchFamily="18" charset="0"/>
              </a:rPr>
              <a:t>Accidents and trauma Management </a:t>
            </a:r>
          </a:p>
          <a:p>
            <a:pPr lvl="0"/>
            <a:r>
              <a:rPr lang="en-US" sz="2800" dirty="0" smtClean="0">
                <a:latin typeface="Garamond" pitchFamily="18" charset="0"/>
              </a:rPr>
              <a:t>Mental Health including Suicides</a:t>
            </a:r>
          </a:p>
          <a:p>
            <a:r>
              <a:rPr lang="en-US" sz="2800" dirty="0" smtClean="0">
                <a:latin typeface="Garamond" pitchFamily="18" charset="0"/>
              </a:rPr>
              <a:t>Human resource in the health sector</a:t>
            </a:r>
          </a:p>
          <a:p>
            <a:endParaRPr lang="en-U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Garamond" pitchFamily="18" charset="0"/>
              </a:rPr>
              <a:t>Moving Forward – Nava Kerala Mission </a:t>
            </a:r>
            <a:endParaRPr lang="en-US" dirty="0"/>
          </a:p>
        </p:txBody>
      </p:sp>
      <p:pic>
        <p:nvPicPr>
          <p:cNvPr id="3174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762000" y="1600200"/>
            <a:ext cx="7239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5238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Garamond" pitchFamily="18" charset="0"/>
              </a:rPr>
              <a:t>                      AARDRAM MISSION</a:t>
            </a:r>
            <a:endParaRPr lang="en-US" sz="32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752600"/>
            <a:ext cx="8229600" cy="2620963"/>
          </a:xfrm>
        </p:spPr>
        <p:txBody>
          <a:bodyPr>
            <a:normAutofit fontScale="40000" lnSpcReduction="20000"/>
          </a:bodyPr>
          <a:lstStyle/>
          <a:p>
            <a:pPr lvl="0">
              <a:buNone/>
            </a:pPr>
            <a:endParaRPr lang="en-US" dirty="0" smtClean="0"/>
          </a:p>
          <a:p>
            <a:pPr lvl="0"/>
            <a:endParaRPr lang="en-US" sz="8000" dirty="0" smtClean="0">
              <a:latin typeface="Garamond" pitchFamily="18" charset="0"/>
            </a:endParaRPr>
          </a:p>
          <a:p>
            <a:r>
              <a:rPr lang="en-US" sz="6200" dirty="0" smtClean="0">
                <a:latin typeface="Garamond" pitchFamily="18" charset="0"/>
              </a:rPr>
              <a:t>Quality improvement (Primary, Secondary and Tertiary)</a:t>
            </a:r>
          </a:p>
          <a:p>
            <a:pPr lvl="0"/>
            <a:r>
              <a:rPr lang="en-US" sz="6200" dirty="0" smtClean="0">
                <a:latin typeface="Garamond" pitchFamily="18" charset="0"/>
              </a:rPr>
              <a:t>Raising resources (financial and human)</a:t>
            </a:r>
          </a:p>
          <a:p>
            <a:pPr lvl="0"/>
            <a:r>
              <a:rPr lang="en-US" sz="6200" dirty="0" smtClean="0">
                <a:latin typeface="Garamond" pitchFamily="18" charset="0"/>
              </a:rPr>
              <a:t>Addressing inequity in health care provision</a:t>
            </a:r>
          </a:p>
          <a:p>
            <a:pPr lvl="0"/>
            <a:r>
              <a:rPr lang="en-US" sz="6200" dirty="0" smtClean="0">
                <a:latin typeface="Garamond" pitchFamily="18" charset="0"/>
              </a:rPr>
              <a:t>Strengthening Primary Health Care </a:t>
            </a:r>
          </a:p>
        </p:txBody>
      </p:sp>
      <p:pic>
        <p:nvPicPr>
          <p:cNvPr id="32770" name="Picture 2" descr="C:\Users\user\Desktop\a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28601"/>
            <a:ext cx="1600200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4676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  <a:latin typeface="Garamond" pitchFamily="18" charset="0"/>
              </a:rPr>
              <a:t>Principles of FHC </a:t>
            </a:r>
            <a:endParaRPr lang="en-US" sz="40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8229600" cy="57912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lnSpc>
                <a:spcPct val="170000"/>
              </a:lnSpc>
            </a:pPr>
            <a:r>
              <a:rPr lang="en-US" sz="7200" dirty="0" smtClean="0">
                <a:latin typeface="Garamond" pitchFamily="18" charset="0"/>
              </a:rPr>
              <a:t>Universality</a:t>
            </a:r>
          </a:p>
          <a:p>
            <a:pPr>
              <a:lnSpc>
                <a:spcPct val="170000"/>
              </a:lnSpc>
            </a:pPr>
            <a:r>
              <a:rPr lang="en-US" sz="7200" dirty="0" smtClean="0">
                <a:latin typeface="Garamond" pitchFamily="18" charset="0"/>
              </a:rPr>
              <a:t> Family based</a:t>
            </a:r>
          </a:p>
          <a:p>
            <a:pPr>
              <a:lnSpc>
                <a:spcPct val="170000"/>
              </a:lnSpc>
            </a:pPr>
            <a:r>
              <a:rPr lang="en-US" sz="7200" dirty="0" smtClean="0">
                <a:latin typeface="Garamond" pitchFamily="18" charset="0"/>
              </a:rPr>
              <a:t> Equitable &amp; non-discriminative</a:t>
            </a:r>
          </a:p>
          <a:p>
            <a:pPr>
              <a:lnSpc>
                <a:spcPct val="170000"/>
              </a:lnSpc>
            </a:pPr>
            <a:r>
              <a:rPr lang="en-US" sz="7200" dirty="0" smtClean="0">
                <a:latin typeface="Garamond" pitchFamily="18" charset="0"/>
              </a:rPr>
              <a:t>Comprehensive</a:t>
            </a:r>
          </a:p>
          <a:p>
            <a:pPr>
              <a:lnSpc>
                <a:spcPct val="170000"/>
              </a:lnSpc>
            </a:pPr>
            <a:r>
              <a:rPr lang="en-US" sz="7200" dirty="0" smtClean="0">
                <a:latin typeface="Garamond" pitchFamily="18" charset="0"/>
              </a:rPr>
              <a:t>Ensuring financial protection</a:t>
            </a:r>
          </a:p>
          <a:p>
            <a:pPr>
              <a:lnSpc>
                <a:spcPct val="170000"/>
              </a:lnSpc>
            </a:pPr>
            <a:r>
              <a:rPr lang="en-US" sz="7200" dirty="0" smtClean="0">
                <a:latin typeface="Garamond" pitchFamily="18" charset="0"/>
              </a:rPr>
              <a:t>Quality</a:t>
            </a:r>
          </a:p>
          <a:p>
            <a:pPr>
              <a:lnSpc>
                <a:spcPct val="170000"/>
              </a:lnSpc>
            </a:pPr>
            <a:r>
              <a:rPr lang="en-US" sz="7200" dirty="0" smtClean="0">
                <a:latin typeface="Garamond" pitchFamily="18" charset="0"/>
              </a:rPr>
              <a:t>Rationality</a:t>
            </a:r>
          </a:p>
          <a:p>
            <a:pPr>
              <a:lnSpc>
                <a:spcPct val="170000"/>
              </a:lnSpc>
            </a:pPr>
            <a:r>
              <a:rPr lang="en-US" sz="7200" dirty="0" smtClean="0">
                <a:latin typeface="Garamond" pitchFamily="18" charset="0"/>
              </a:rPr>
              <a:t> Portability &amp; continuity of care</a:t>
            </a:r>
          </a:p>
          <a:p>
            <a:pPr>
              <a:lnSpc>
                <a:spcPct val="170000"/>
              </a:lnSpc>
            </a:pPr>
            <a:r>
              <a:rPr lang="en-US" sz="7200" dirty="0" smtClean="0">
                <a:latin typeface="Garamond" pitchFamily="18" charset="0"/>
              </a:rPr>
              <a:t> Protection of patient rights</a:t>
            </a:r>
          </a:p>
          <a:p>
            <a:pPr>
              <a:lnSpc>
                <a:spcPct val="170000"/>
              </a:lnSpc>
            </a:pPr>
            <a:r>
              <a:rPr lang="en-US" sz="7200" dirty="0" smtClean="0">
                <a:latin typeface="Garamond" pitchFamily="18" charset="0"/>
              </a:rPr>
              <a:t> Community participation </a:t>
            </a:r>
          </a:p>
          <a:p>
            <a:pPr>
              <a:lnSpc>
                <a:spcPct val="170000"/>
              </a:lnSpc>
            </a:pPr>
            <a:r>
              <a:rPr lang="en-US" sz="7200" dirty="0" smtClean="0">
                <a:latin typeface="Garamond" pitchFamily="18" charset="0"/>
              </a:rPr>
              <a:t>Accountability</a:t>
            </a:r>
          </a:p>
          <a:p>
            <a:pPr>
              <a:lnSpc>
                <a:spcPct val="170000"/>
              </a:lnSpc>
            </a:pPr>
            <a:r>
              <a:rPr lang="en-US" sz="7200" dirty="0" smtClean="0">
                <a:latin typeface="Garamond" pitchFamily="18" charset="0"/>
              </a:rPr>
              <a:t>Responsiveness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467600" cy="8382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  <a:latin typeface="Garamond" pitchFamily="18" charset="0"/>
              </a:rPr>
              <a:t>Service Provision </a:t>
            </a:r>
            <a:endParaRPr lang="en-US" sz="40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620000" cy="5486400"/>
          </a:xfrm>
        </p:spPr>
        <p:txBody>
          <a:bodyPr>
            <a:normAutofit fontScale="85000" lnSpcReduction="20000"/>
          </a:bodyPr>
          <a:lstStyle/>
          <a:p>
            <a:r>
              <a:rPr lang="en-GB" b="1" dirty="0" smtClean="0">
                <a:latin typeface="Garamond" pitchFamily="18" charset="0"/>
              </a:rPr>
              <a:t>Institution based (FHC &amp; Sub Centre)</a:t>
            </a:r>
          </a:p>
          <a:p>
            <a:pPr>
              <a:buNone/>
            </a:pPr>
            <a:endParaRPr lang="en-GB" dirty="0" smtClean="0">
              <a:latin typeface="Garamond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GB" dirty="0" smtClean="0">
                <a:latin typeface="Garamond" pitchFamily="18" charset="0"/>
              </a:rPr>
              <a:t>      Curative services,</a:t>
            </a:r>
          </a:p>
          <a:p>
            <a:pPr lvl="1">
              <a:buFont typeface="Wingdings" pitchFamily="2" charset="2"/>
              <a:buChar char="ü"/>
            </a:pPr>
            <a:r>
              <a:rPr lang="en-GB" dirty="0" smtClean="0">
                <a:latin typeface="Garamond" pitchFamily="18" charset="0"/>
              </a:rPr>
              <a:t>      Counselling &amp; Health Education,</a:t>
            </a:r>
          </a:p>
          <a:p>
            <a:pPr lvl="1">
              <a:buFont typeface="Wingdings" pitchFamily="2" charset="2"/>
              <a:buChar char="ü"/>
            </a:pPr>
            <a:r>
              <a:rPr lang="en-GB" dirty="0" smtClean="0">
                <a:latin typeface="Garamond" pitchFamily="18" charset="0"/>
              </a:rPr>
              <a:t>      Maternal and Child health</a:t>
            </a:r>
          </a:p>
          <a:p>
            <a:pPr lvl="1">
              <a:buFont typeface="Wingdings" pitchFamily="2" charset="2"/>
              <a:buChar char="ü"/>
            </a:pPr>
            <a:r>
              <a:rPr lang="en-GB" dirty="0" smtClean="0">
                <a:latin typeface="Garamond" pitchFamily="18" charset="0"/>
              </a:rPr>
              <a:t>      Medico-legal services,</a:t>
            </a:r>
          </a:p>
          <a:p>
            <a:pPr lvl="1">
              <a:buFont typeface="Wingdings" pitchFamily="2" charset="2"/>
              <a:buChar char="ü"/>
            </a:pPr>
            <a:r>
              <a:rPr lang="en-GB" dirty="0" smtClean="0">
                <a:latin typeface="Garamond" pitchFamily="18" charset="0"/>
              </a:rPr>
              <a:t>      Pharmacy and Laboratory Services</a:t>
            </a:r>
          </a:p>
          <a:p>
            <a:pPr lvl="1">
              <a:buFont typeface="Wingdings" pitchFamily="2" charset="2"/>
              <a:buChar char="ü"/>
            </a:pPr>
            <a:r>
              <a:rPr lang="en-GB" dirty="0" smtClean="0">
                <a:latin typeface="Garamond" pitchFamily="18" charset="0"/>
              </a:rPr>
              <a:t>      Geriatric Care</a:t>
            </a:r>
          </a:p>
          <a:p>
            <a:pPr lvl="1">
              <a:buFont typeface="Wingdings" pitchFamily="2" charset="2"/>
              <a:buChar char="ü"/>
            </a:pPr>
            <a:r>
              <a:rPr lang="en-GB" dirty="0" smtClean="0">
                <a:latin typeface="Garamond" pitchFamily="18" charset="0"/>
              </a:rPr>
              <a:t>      Implementation of National Programs </a:t>
            </a:r>
          </a:p>
          <a:p>
            <a:pPr>
              <a:buNone/>
            </a:pPr>
            <a:endParaRPr lang="en-GB" dirty="0" smtClean="0">
              <a:latin typeface="Garamond" pitchFamily="18" charset="0"/>
            </a:endParaRPr>
          </a:p>
          <a:p>
            <a:r>
              <a:rPr lang="en-GB" b="1" dirty="0" smtClean="0">
                <a:latin typeface="Garamond" pitchFamily="18" charset="0"/>
              </a:rPr>
              <a:t>Field based </a:t>
            </a:r>
          </a:p>
          <a:p>
            <a:pPr>
              <a:buNone/>
            </a:pPr>
            <a:endParaRPr lang="en-GB" b="1" dirty="0" smtClean="0">
              <a:latin typeface="Garamond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GB" dirty="0" smtClean="0">
                <a:latin typeface="Garamond" pitchFamily="18" charset="0"/>
              </a:rPr>
              <a:t>   Outreach activities </a:t>
            </a:r>
          </a:p>
          <a:p>
            <a:pPr lvl="1">
              <a:buFont typeface="Wingdings" pitchFamily="2" charset="2"/>
              <a:buChar char="ü"/>
            </a:pPr>
            <a:r>
              <a:rPr lang="en-GB" dirty="0" smtClean="0">
                <a:latin typeface="Garamond" pitchFamily="18" charset="0"/>
              </a:rPr>
              <a:t>   Routine services by JPHN, JHI, ASHA and AWW.</a:t>
            </a:r>
          </a:p>
          <a:p>
            <a:pPr lvl="1">
              <a:buFont typeface="Wingdings" pitchFamily="2" charset="2"/>
              <a:buChar char="ü"/>
            </a:pPr>
            <a:r>
              <a:rPr lang="en-GB" dirty="0" smtClean="0">
                <a:latin typeface="Garamond" pitchFamily="18" charset="0"/>
              </a:rPr>
              <a:t>   Work place related services</a:t>
            </a:r>
          </a:p>
          <a:p>
            <a:pPr lvl="1">
              <a:buFont typeface="Wingdings" pitchFamily="2" charset="2"/>
              <a:buChar char="ü"/>
            </a:pPr>
            <a:r>
              <a:rPr lang="en-GB" dirty="0" smtClean="0">
                <a:latin typeface="Garamond" pitchFamily="18" charset="0"/>
              </a:rPr>
              <a:t>   Community Participation </a:t>
            </a:r>
          </a:p>
          <a:p>
            <a:pPr lvl="1">
              <a:buNone/>
            </a:pPr>
            <a:endParaRPr lang="en-GB" dirty="0" smtClean="0">
              <a:latin typeface="Garamond" pitchFamily="18" charset="0"/>
            </a:endParaRPr>
          </a:p>
          <a:p>
            <a:pPr algn="just">
              <a:buNone/>
            </a:pPr>
            <a:r>
              <a:rPr lang="en-GB" dirty="0" smtClean="0">
                <a:latin typeface="Garamond" pitchFamily="18" charset="0"/>
              </a:rPr>
              <a:t>All services will include preventive, promotive, curative, rehabilitative and palliative care. </a:t>
            </a:r>
            <a:endParaRPr lang="en-US" dirty="0" smtClean="0">
              <a:latin typeface="Garamond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0070C0"/>
                </a:solidFill>
                <a:latin typeface="Garamond" pitchFamily="18" charset="0"/>
              </a:rPr>
              <a:t>Health Care Service Delivery Plan</a:t>
            </a:r>
            <a:r>
              <a:rPr lang="en-US" sz="4900" dirty="0" smtClean="0"/>
              <a:t/>
            </a:r>
            <a:br>
              <a:rPr lang="en-US" sz="4900" dirty="0" smtClean="0"/>
            </a:br>
            <a:endParaRPr lang="en-US" sz="49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25908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Garamond" pitchFamily="18" charset="0"/>
              </a:rPr>
              <a:t>Family health registers on </a:t>
            </a:r>
            <a:r>
              <a:rPr lang="en-US" sz="2000" b="1" dirty="0" smtClean="0">
                <a:latin typeface="Garamond" pitchFamily="18" charset="0"/>
              </a:rPr>
              <a:t>E-Health platform updated yearly</a:t>
            </a:r>
          </a:p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Content Placeholder 5"/>
          <p:cNvGraphicFramePr>
            <a:graphicFrameLocks/>
          </p:cNvGraphicFramePr>
          <p:nvPr/>
        </p:nvGraphicFramePr>
        <p:xfrm>
          <a:off x="1295400" y="2133600"/>
          <a:ext cx="41148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ight Brace 4"/>
          <p:cNvSpPr/>
          <p:nvPr/>
        </p:nvSpPr>
        <p:spPr>
          <a:xfrm>
            <a:off x="5410200" y="3200400"/>
            <a:ext cx="914400" cy="3048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00800" y="4495800"/>
            <a:ext cx="2362200" cy="3385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1"/>
                </a:solidFill>
              </a:rPr>
              <a:t>Social Determinants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  <a:latin typeface="Garamond" pitchFamily="18" charset="0"/>
              </a:rPr>
              <a:t>Service Packages </a:t>
            </a:r>
            <a:endParaRPr lang="en-US" sz="40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73752"/>
          </a:xfrm>
        </p:spPr>
        <p:txBody>
          <a:bodyPr>
            <a:noAutofit/>
          </a:bodyPr>
          <a:lstStyle/>
          <a:p>
            <a:endParaRPr lang="en-US" sz="2000" dirty="0" smtClean="0">
              <a:latin typeface="Garamond" pitchFamily="18" charset="0"/>
            </a:endParaRPr>
          </a:p>
          <a:p>
            <a:endParaRPr lang="en-US" sz="2000" dirty="0">
              <a:latin typeface="Garamond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225689"/>
            <a:ext cx="7467600" cy="56323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Garamond" pitchFamily="18" charset="0"/>
              </a:rPr>
              <a:t>Risk reduction </a:t>
            </a:r>
          </a:p>
          <a:p>
            <a:r>
              <a:rPr lang="en-US" sz="2400" dirty="0" smtClean="0">
                <a:latin typeface="Garamond" pitchFamily="18" charset="0"/>
              </a:rPr>
              <a:t>Obesity </a:t>
            </a:r>
          </a:p>
          <a:p>
            <a:r>
              <a:rPr lang="en-US" sz="2400" dirty="0" smtClean="0">
                <a:latin typeface="Garamond" pitchFamily="18" charset="0"/>
              </a:rPr>
              <a:t>Diabetic care </a:t>
            </a:r>
          </a:p>
          <a:p>
            <a:r>
              <a:rPr lang="en-US" sz="2400" dirty="0" smtClean="0">
                <a:latin typeface="Garamond" pitchFamily="18" charset="0"/>
              </a:rPr>
              <a:t>Hypertensive care </a:t>
            </a:r>
          </a:p>
          <a:p>
            <a:r>
              <a:rPr lang="en-US" sz="2400" dirty="0" smtClean="0">
                <a:latin typeface="Garamond" pitchFamily="18" charset="0"/>
              </a:rPr>
              <a:t>COPD </a:t>
            </a:r>
          </a:p>
          <a:p>
            <a:r>
              <a:rPr lang="en-US" sz="2400" dirty="0" smtClean="0">
                <a:latin typeface="Garamond" pitchFamily="18" charset="0"/>
              </a:rPr>
              <a:t>CAD</a:t>
            </a:r>
          </a:p>
          <a:p>
            <a:r>
              <a:rPr lang="en-US" sz="2400" dirty="0" smtClean="0">
                <a:latin typeface="Garamond" pitchFamily="18" charset="0"/>
              </a:rPr>
              <a:t>Depression </a:t>
            </a:r>
          </a:p>
          <a:p>
            <a:r>
              <a:rPr lang="en-US" sz="2400" dirty="0" smtClean="0">
                <a:latin typeface="Garamond" pitchFamily="18" charset="0"/>
              </a:rPr>
              <a:t>ANC </a:t>
            </a:r>
          </a:p>
          <a:p>
            <a:r>
              <a:rPr lang="en-US" sz="2400" dirty="0" smtClean="0">
                <a:latin typeface="Garamond" pitchFamily="18" charset="0"/>
              </a:rPr>
              <a:t>Postnatal</a:t>
            </a:r>
          </a:p>
          <a:p>
            <a:r>
              <a:rPr lang="en-US" sz="2400" dirty="0" smtClean="0">
                <a:latin typeface="Garamond" pitchFamily="18" charset="0"/>
              </a:rPr>
              <a:t>New born package </a:t>
            </a:r>
          </a:p>
          <a:p>
            <a:r>
              <a:rPr lang="en-US" sz="2400" dirty="0" smtClean="0">
                <a:latin typeface="Garamond" pitchFamily="18" charset="0"/>
              </a:rPr>
              <a:t>Immunization </a:t>
            </a:r>
          </a:p>
          <a:p>
            <a:r>
              <a:rPr lang="en-US" sz="2400" dirty="0" smtClean="0">
                <a:latin typeface="Garamond" pitchFamily="18" charset="0"/>
              </a:rPr>
              <a:t>TB</a:t>
            </a:r>
          </a:p>
          <a:p>
            <a:r>
              <a:rPr lang="en-US" sz="2400" dirty="0" smtClean="0">
                <a:latin typeface="Garamond" pitchFamily="18" charset="0"/>
              </a:rPr>
              <a:t>Accidents and Injury </a:t>
            </a:r>
          </a:p>
          <a:p>
            <a:endParaRPr lang="en-US" sz="2400" dirty="0" smtClean="0">
              <a:latin typeface="Garamond" pitchFamily="18" charset="0"/>
            </a:endParaRPr>
          </a:p>
          <a:p>
            <a:endParaRPr lang="en-US" sz="2400" dirty="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</TotalTime>
  <Words>545</Words>
  <Application>Microsoft Office PowerPoint</Application>
  <PresentationFormat>On-screen Show (4:3)</PresentationFormat>
  <Paragraphs>160</Paragraphs>
  <Slides>15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Oriel</vt:lpstr>
      <vt:lpstr>Office Theme</vt:lpstr>
      <vt:lpstr>Slide 1</vt:lpstr>
      <vt:lpstr>     Kerala Model of Health Today  </vt:lpstr>
      <vt:lpstr>Challenges </vt:lpstr>
      <vt:lpstr>Moving Forward – Nava Kerala Mission </vt:lpstr>
      <vt:lpstr>                      AARDRAM MISSION</vt:lpstr>
      <vt:lpstr>Principles of FHC </vt:lpstr>
      <vt:lpstr>Service Provision </vt:lpstr>
      <vt:lpstr> Health Care Service Delivery Plan </vt:lpstr>
      <vt:lpstr>Service Packages </vt:lpstr>
      <vt:lpstr>LSGs &amp; FHC</vt:lpstr>
      <vt:lpstr>Community Participation</vt:lpstr>
      <vt:lpstr>Monitoring and Evaluation </vt:lpstr>
      <vt:lpstr>Differences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HEALTH CENTRES</dc:title>
  <dc:creator>SEVEN</dc:creator>
  <cp:lastModifiedBy>user</cp:lastModifiedBy>
  <cp:revision>77</cp:revision>
  <dcterms:created xsi:type="dcterms:W3CDTF">2017-07-03T15:52:37Z</dcterms:created>
  <dcterms:modified xsi:type="dcterms:W3CDTF">2017-07-04T09:10:08Z</dcterms:modified>
</cp:coreProperties>
</file>