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82" r:id="rId2"/>
    <p:sldId id="288" r:id="rId3"/>
    <p:sldId id="303" r:id="rId4"/>
    <p:sldId id="304" r:id="rId5"/>
    <p:sldId id="305" r:id="rId6"/>
    <p:sldId id="312" r:id="rId7"/>
    <p:sldId id="306" r:id="rId8"/>
    <p:sldId id="308" r:id="rId9"/>
    <p:sldId id="309" r:id="rId10"/>
    <p:sldId id="310" r:id="rId11"/>
    <p:sldId id="311" r:id="rId12"/>
    <p:sldId id="274" r:id="rId13"/>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1549" userDrawn="1">
          <p15:clr>
            <a:srgbClr val="A4A3A4"/>
          </p15:clr>
        </p15:guide>
        <p15:guide id="3" orient="horz" pos="822" userDrawn="1">
          <p15:clr>
            <a:srgbClr val="A4A3A4"/>
          </p15:clr>
        </p15:guide>
        <p15:guide id="4" orient="horz" pos="3974" userDrawn="1">
          <p15:clr>
            <a:srgbClr val="A4A3A4"/>
          </p15:clr>
        </p15:guide>
        <p15:guide id="5" pos="7469" userDrawn="1">
          <p15:clr>
            <a:srgbClr val="A4A3A4"/>
          </p15:clr>
        </p15:guide>
        <p15:guide id="6" pos="49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74" d="100"/>
          <a:sy n="74" d="100"/>
        </p:scale>
        <p:origin x="264" y="66"/>
      </p:cViewPr>
      <p:guideLst>
        <p:guide orient="horz" pos="663"/>
        <p:guide pos="1549"/>
        <p:guide orient="horz" pos="822"/>
        <p:guide orient="horz" pos="3974"/>
        <p:guide pos="7469"/>
        <p:guide pos="49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587733" y="0"/>
            <a:ext cx="4276254" cy="338143"/>
          </a:xfrm>
          <a:prstGeom prst="rect">
            <a:avLst/>
          </a:prstGeom>
        </p:spPr>
        <p:txBody>
          <a:bodyPr vert="horz" lIns="91440" tIns="45720" rIns="91440" bIns="45720" rtlCol="0"/>
          <a:lstStyle>
            <a:lvl1pPr algn="r">
              <a:defRPr sz="1200"/>
            </a:lvl1pPr>
          </a:lstStyle>
          <a:p>
            <a:fld id="{58953343-9246-4B99-A300-D17A56BE2C1A}" type="datetimeFigureOut">
              <a:rPr lang="en-US" smtClean="0"/>
              <a:t>7/5/2017</a:t>
            </a:fld>
            <a:endParaRPr lang="en-US" dirty="0"/>
          </a:p>
        </p:txBody>
      </p:sp>
      <p:sp>
        <p:nvSpPr>
          <p:cNvPr id="4" name="Footer Placeholder 3"/>
          <p:cNvSpPr>
            <a:spLocks noGrp="1"/>
          </p:cNvSpPr>
          <p:nvPr>
            <p:ph type="ftr" sz="quarter" idx="2"/>
          </p:nvPr>
        </p:nvSpPr>
        <p:spPr>
          <a:xfrm>
            <a:off x="1" y="6397620"/>
            <a:ext cx="4276255" cy="33814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587733" y="6397620"/>
            <a:ext cx="4276254" cy="338143"/>
          </a:xfrm>
          <a:prstGeom prst="rect">
            <a:avLst/>
          </a:prstGeom>
        </p:spPr>
        <p:txBody>
          <a:bodyPr vert="horz" lIns="91440" tIns="45720" rIns="91440" bIns="45720" rtlCol="0" anchor="b"/>
          <a:lstStyle>
            <a:lvl1pPr algn="r">
              <a:defRPr sz="1200"/>
            </a:lvl1pPr>
          </a:lstStyle>
          <a:p>
            <a:fld id="{16B38B3B-B097-4EDC-B843-CB60CD5B7EF1}" type="slidenum">
              <a:rPr lang="en-US" smtClean="0"/>
              <a:t>‹#›</a:t>
            </a:fld>
            <a:endParaRPr lang="en-US" dirty="0"/>
          </a:p>
        </p:txBody>
      </p:sp>
    </p:spTree>
    <p:extLst>
      <p:ext uri="{BB962C8B-B14F-4D97-AF65-F5344CB8AC3E}">
        <p14:creationId xmlns:p14="http://schemas.microsoft.com/office/powerpoint/2010/main" val="1358591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CC292630-1318-479B-B0D8-7D1574120653}" type="datetimeFigureOut">
              <a:rPr lang="en-IN" smtClean="0"/>
              <a:t>05-07-2017</a:t>
            </a:fld>
            <a:endParaRPr lang="en-IN" dirty="0"/>
          </a:p>
        </p:txBody>
      </p:sp>
      <p:sp>
        <p:nvSpPr>
          <p:cNvPr id="4" name="Slide Image Placeholder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85B78C4B-885D-480D-9D42-3FE605E48BFA}" type="slidenum">
              <a:rPr lang="en-IN" smtClean="0"/>
              <a:t>‹#›</a:t>
            </a:fld>
            <a:endParaRPr lang="en-IN" dirty="0"/>
          </a:p>
        </p:txBody>
      </p:sp>
    </p:spTree>
    <p:extLst>
      <p:ext uri="{BB962C8B-B14F-4D97-AF65-F5344CB8AC3E}">
        <p14:creationId xmlns:p14="http://schemas.microsoft.com/office/powerpoint/2010/main" val="91019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dirty="0"/>
              <a:t>Click on the icon to insert a </a:t>
            </a:r>
            <a:br>
              <a:rPr lang="en-US" dirty="0"/>
            </a:br>
            <a:r>
              <a:rPr lang="en-US" dirty="0"/>
              <a:t>new photo. Detailed instructions </a:t>
            </a:r>
            <a:br>
              <a:rPr lang="en-US" dirty="0"/>
            </a:br>
            <a:r>
              <a:rPr lang="en-US" dirty="0"/>
              <a:t>can be found on the slide titled</a:t>
            </a:r>
            <a:br>
              <a:rPr lang="en-US" dirty="0"/>
            </a:br>
            <a:r>
              <a:rPr lang="en-US" dirty="0"/>
              <a:t>“CHANGING THE PHOTO ON </a:t>
            </a:r>
            <a:br>
              <a:rPr lang="en-US" dirty="0"/>
            </a:br>
            <a:r>
              <a:rPr lang="en-US" dirty="0"/>
              <a:t>YOUR TITLE SLIDE.”</a:t>
            </a:r>
          </a:p>
        </p:txBody>
      </p:sp>
      <p:sp>
        <p:nvSpPr>
          <p:cNvPr id="2" name="Title 1"/>
          <p:cNvSpPr>
            <a:spLocks noGrp="1"/>
          </p:cNvSpPr>
          <p:nvPr>
            <p:ph type="ctrTitle" hasCustomPrompt="1"/>
          </p:nvPr>
        </p:nvSpPr>
        <p:spPr>
          <a:xfrm>
            <a:off x="486835" y="2459702"/>
            <a:ext cx="5520267" cy="1130065"/>
          </a:xfrm>
        </p:spPr>
        <p:txBody>
          <a:bodyPr/>
          <a:lstStyle>
            <a:lvl1pPr>
              <a:defRPr b="0" baseline="0">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6835" y="3629781"/>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5" y="5408083"/>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3" y="4657345"/>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7755467" y="6527945"/>
            <a:ext cx="3860800" cy="207464"/>
          </a:xfrm>
          <a:prstGeom prst="rect">
            <a:avLst/>
          </a:prstGeom>
        </p:spPr>
        <p:txBody>
          <a:bodyPr/>
          <a:lstStyle>
            <a:lvl1pPr>
              <a:defRPr sz="667">
                <a:solidFill>
                  <a:schemeClr val="bg1"/>
                </a:solidFill>
              </a:defRPr>
            </a:lvl1pPr>
          </a:lstStyle>
          <a:p>
            <a:pPr algn="r"/>
            <a:r>
              <a:rPr lang="en-US" dirty="0">
                <a:solidFill>
                  <a:srgbClr val="FFFFFF"/>
                </a:solidFill>
              </a:rPr>
              <a:t>© 2014 Bill &amp; Melinda Gates Foundation</a:t>
            </a:r>
          </a:p>
        </p:txBody>
      </p:sp>
    </p:spTree>
    <p:extLst>
      <p:ext uri="{BB962C8B-B14F-4D97-AF65-F5344CB8AC3E}">
        <p14:creationId xmlns:p14="http://schemas.microsoft.com/office/powerpoint/2010/main" val="6945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dirty="0"/>
              <a:t>Click icon to add picture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39879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4887385" y="3513667"/>
            <a:ext cx="2434443" cy="3344333"/>
          </a:xfrm>
        </p:spPr>
        <p:txBody>
          <a:bodyPr tIns="822960"/>
          <a:lstStyle>
            <a:lvl1pPr marL="0" indent="0" algn="ctr">
              <a:buNone/>
              <a:defRPr baseline="0"/>
            </a:lvl1pPr>
          </a:lstStyle>
          <a:p>
            <a:r>
              <a:rPr lang="en-US" dirty="0"/>
              <a:t>Click icon to add picture</a:t>
            </a:r>
          </a:p>
        </p:txBody>
      </p:sp>
      <p:sp>
        <p:nvSpPr>
          <p:cNvPr id="15" name="Picture Placeholder 6"/>
          <p:cNvSpPr>
            <a:spLocks noGrp="1"/>
          </p:cNvSpPr>
          <p:nvPr>
            <p:ph type="pic" sz="quarter" idx="16"/>
          </p:nvPr>
        </p:nvSpPr>
        <p:spPr>
          <a:xfrm>
            <a:off x="7411772" y="3513667"/>
            <a:ext cx="4780229" cy="3344333"/>
          </a:xfrm>
        </p:spPr>
        <p:txBody>
          <a:bodyPr tIns="822960"/>
          <a:lstStyle>
            <a:lvl1pPr marL="0" indent="0" algn="ctr">
              <a:buNone/>
              <a:defRPr baseline="0"/>
            </a:lvl1pPr>
          </a:lstStyle>
          <a:p>
            <a:r>
              <a:rPr lang="en-US" dirty="0"/>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87384" y="0"/>
            <a:ext cx="7304616" cy="3389376"/>
          </a:xfrm>
        </p:spPr>
        <p:txBody>
          <a:bodyPr tIns="822960"/>
          <a:lstStyle>
            <a:lvl1pPr marL="0" indent="0" algn="ctr">
              <a:buNone/>
              <a:defRPr baseline="0"/>
            </a:lvl1pPr>
          </a:lstStyle>
          <a:p>
            <a:r>
              <a:rPr lang="en-US" dirty="0"/>
              <a:t>Click icon to add picture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5339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9766851" y="0"/>
            <a:ext cx="2425148" cy="3389376"/>
          </a:xfrm>
        </p:spPr>
        <p:txBody>
          <a:bodyPr tIns="822960"/>
          <a:lstStyle>
            <a:lvl1pPr marL="0" indent="0" algn="ctr">
              <a:buNone/>
              <a:defRPr baseline="0"/>
            </a:lvl1pPr>
          </a:lstStyle>
          <a:p>
            <a:r>
              <a:rPr lang="en-US" dirty="0"/>
              <a:t>Click icon to add picture</a:t>
            </a:r>
          </a:p>
        </p:txBody>
      </p:sp>
      <p:sp>
        <p:nvSpPr>
          <p:cNvPr id="11" name="Picture Placeholder 6"/>
          <p:cNvSpPr>
            <a:spLocks noGrp="1"/>
          </p:cNvSpPr>
          <p:nvPr>
            <p:ph type="pic" sz="quarter" idx="18"/>
          </p:nvPr>
        </p:nvSpPr>
        <p:spPr>
          <a:xfrm>
            <a:off x="4887385" y="0"/>
            <a:ext cx="4799953" cy="3389376"/>
          </a:xfrm>
        </p:spPr>
        <p:txBody>
          <a:bodyPr tIns="822960"/>
          <a:lstStyle>
            <a:lvl1pPr marL="0" indent="0" algn="ctr">
              <a:buNone/>
              <a:defRPr baseline="0"/>
            </a:lvl1pPr>
          </a:lstStyle>
          <a:p>
            <a:r>
              <a:rPr lang="en-US" dirty="0"/>
              <a:t>Click icon to add picture</a:t>
            </a:r>
          </a:p>
        </p:txBody>
      </p:sp>
      <p:sp>
        <p:nvSpPr>
          <p:cNvPr id="14" name="Picture Placeholder 6"/>
          <p:cNvSpPr>
            <a:spLocks noGrp="1"/>
          </p:cNvSpPr>
          <p:nvPr>
            <p:ph type="pic" sz="quarter" idx="15"/>
          </p:nvPr>
        </p:nvSpPr>
        <p:spPr>
          <a:xfrm>
            <a:off x="4887385" y="3468624"/>
            <a:ext cx="2434443" cy="3389376"/>
          </a:xfrm>
        </p:spPr>
        <p:txBody>
          <a:bodyPr tIns="822960"/>
          <a:lstStyle>
            <a:lvl1pPr marL="0" indent="0" algn="ctr">
              <a:buNone/>
              <a:defRPr baseline="0"/>
            </a:lvl1pPr>
          </a:lstStyle>
          <a:p>
            <a:r>
              <a:rPr lang="en-US" dirty="0"/>
              <a:t>Click icon to add picture</a:t>
            </a:r>
          </a:p>
        </p:txBody>
      </p:sp>
      <p:sp>
        <p:nvSpPr>
          <p:cNvPr id="15" name="Picture Placeholder 6"/>
          <p:cNvSpPr>
            <a:spLocks noGrp="1"/>
          </p:cNvSpPr>
          <p:nvPr>
            <p:ph type="pic" sz="quarter" idx="16"/>
          </p:nvPr>
        </p:nvSpPr>
        <p:spPr>
          <a:xfrm>
            <a:off x="7414592" y="3468624"/>
            <a:ext cx="4777409" cy="3389376"/>
          </a:xfrm>
        </p:spPr>
        <p:txBody>
          <a:bodyPr tIns="822960"/>
          <a:lstStyle>
            <a:lvl1pPr marL="0" indent="0" algn="ctr">
              <a:buNone/>
              <a:defRPr baseline="0"/>
            </a:lvl1pPr>
          </a:lstStyle>
          <a:p>
            <a:r>
              <a:rPr lang="en-US" dirty="0"/>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1235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9814560" y="1"/>
            <a:ext cx="2377440" cy="3401484"/>
          </a:xfrm>
        </p:spPr>
        <p:txBody>
          <a:bodyPr tIns="822960"/>
          <a:lstStyle>
            <a:lvl1pPr marL="0" indent="0" algn="ctr">
              <a:buNone/>
              <a:defRPr baseline="0"/>
            </a:lvl1pPr>
          </a:lstStyle>
          <a:p>
            <a:r>
              <a:rPr lang="en-US" dirty="0"/>
              <a:t>Click icon to add picture</a:t>
            </a:r>
          </a:p>
        </p:txBody>
      </p:sp>
      <p:sp>
        <p:nvSpPr>
          <p:cNvPr id="15" name="Picture Placeholder 6"/>
          <p:cNvSpPr>
            <a:spLocks noGrp="1"/>
          </p:cNvSpPr>
          <p:nvPr>
            <p:ph type="pic" sz="quarter" idx="20"/>
          </p:nvPr>
        </p:nvSpPr>
        <p:spPr>
          <a:xfrm>
            <a:off x="4887384" y="1"/>
            <a:ext cx="4839713" cy="3401484"/>
          </a:xfrm>
        </p:spPr>
        <p:txBody>
          <a:bodyPr tIns="822960"/>
          <a:lstStyle>
            <a:lvl1pPr marL="0" indent="0" algn="ctr">
              <a:buNone/>
              <a:defRPr baseline="0"/>
            </a:lvl1pPr>
          </a:lstStyle>
          <a:p>
            <a:r>
              <a:rPr lang="en-US" dirty="0"/>
              <a:t>Click icon to add picture</a:t>
            </a:r>
          </a:p>
        </p:txBody>
      </p:sp>
      <p:sp>
        <p:nvSpPr>
          <p:cNvPr id="18"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dirty="0"/>
              <a:t>Click icon to add picture</a:t>
            </a:r>
          </a:p>
        </p:txBody>
      </p:sp>
      <p:sp>
        <p:nvSpPr>
          <p:cNvPr id="19"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dirty="0"/>
              <a:t>Click icon to add picture</a:t>
            </a:r>
          </a:p>
        </p:txBody>
      </p:sp>
      <p:sp>
        <p:nvSpPr>
          <p:cNvPr id="20"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dirty="0"/>
              <a:t>Click icon to add picture</a:t>
            </a:r>
          </a:p>
        </p:txBody>
      </p:sp>
    </p:spTree>
    <p:extLst>
      <p:ext uri="{BB962C8B-B14F-4D97-AF65-F5344CB8AC3E}">
        <p14:creationId xmlns:p14="http://schemas.microsoft.com/office/powerpoint/2010/main" val="44821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9814560" y="1"/>
            <a:ext cx="2377440" cy="2272748"/>
          </a:xfrm>
        </p:spPr>
        <p:txBody>
          <a:bodyPr tIns="822960"/>
          <a:lstStyle>
            <a:lvl1pPr marL="0" indent="0" algn="ctr">
              <a:buNone/>
              <a:defRPr baseline="0"/>
            </a:lvl1pPr>
          </a:lstStyle>
          <a:p>
            <a:r>
              <a:rPr lang="en-US" dirty="0"/>
              <a:t>Click icon to add picture</a:t>
            </a:r>
          </a:p>
        </p:txBody>
      </p:sp>
      <p:sp>
        <p:nvSpPr>
          <p:cNvPr id="13" name="Picture Placeholder 6"/>
          <p:cNvSpPr>
            <a:spLocks noGrp="1"/>
          </p:cNvSpPr>
          <p:nvPr>
            <p:ph type="pic" sz="quarter" idx="20"/>
          </p:nvPr>
        </p:nvSpPr>
        <p:spPr>
          <a:xfrm>
            <a:off x="4887384" y="1"/>
            <a:ext cx="4839713" cy="4128052"/>
          </a:xfrm>
        </p:spPr>
        <p:txBody>
          <a:bodyPr tIns="822960"/>
          <a:lstStyle>
            <a:lvl1pPr marL="0" indent="0" algn="ctr">
              <a:buNone/>
              <a:defRPr baseline="0"/>
            </a:lvl1pPr>
          </a:lstStyle>
          <a:p>
            <a:r>
              <a:rPr lang="en-US" dirty="0"/>
              <a:t>Click icon to add picture</a:t>
            </a:r>
          </a:p>
        </p:txBody>
      </p:sp>
      <p:sp>
        <p:nvSpPr>
          <p:cNvPr id="16" name="Picture Placeholder 6"/>
          <p:cNvSpPr>
            <a:spLocks noGrp="1"/>
          </p:cNvSpPr>
          <p:nvPr>
            <p:ph type="pic" sz="quarter" idx="21" hasCustomPrompt="1"/>
          </p:nvPr>
        </p:nvSpPr>
        <p:spPr>
          <a:xfrm>
            <a:off x="9814560" y="2352260"/>
            <a:ext cx="2377440" cy="1775793"/>
          </a:xfrm>
        </p:spPr>
        <p:txBody>
          <a:bodyPr tIns="822960"/>
          <a:lstStyle>
            <a:lvl1pPr marL="0" indent="0" algn="ctr">
              <a:buNone/>
              <a:defRPr baseline="0"/>
            </a:lvl1pPr>
          </a:lstStyle>
          <a:p>
            <a:r>
              <a:rPr lang="en-US" dirty="0"/>
              <a:t>Click on the icon to insert a new photo</a:t>
            </a:r>
          </a:p>
        </p:txBody>
      </p:sp>
      <p:sp>
        <p:nvSpPr>
          <p:cNvPr id="9" name="Picture Placeholder 6"/>
          <p:cNvSpPr>
            <a:spLocks noGrp="1"/>
          </p:cNvSpPr>
          <p:nvPr>
            <p:ph type="pic" sz="quarter" idx="17"/>
          </p:nvPr>
        </p:nvSpPr>
        <p:spPr>
          <a:xfrm>
            <a:off x="7350972" y="4207564"/>
            <a:ext cx="2377440" cy="2653349"/>
          </a:xfrm>
        </p:spPr>
        <p:txBody>
          <a:bodyPr tIns="822960"/>
          <a:lstStyle>
            <a:lvl1pPr marL="0" indent="0" algn="ctr">
              <a:buNone/>
              <a:defRPr baseline="0"/>
            </a:lvl1pPr>
          </a:lstStyle>
          <a:p>
            <a:r>
              <a:rPr lang="en-US" dirty="0"/>
              <a:t>Click icon to add picture</a:t>
            </a:r>
          </a:p>
        </p:txBody>
      </p:sp>
      <p:sp>
        <p:nvSpPr>
          <p:cNvPr id="14" name="Picture Placeholder 6"/>
          <p:cNvSpPr>
            <a:spLocks noGrp="1"/>
          </p:cNvSpPr>
          <p:nvPr>
            <p:ph type="pic" sz="quarter" idx="15"/>
          </p:nvPr>
        </p:nvSpPr>
        <p:spPr>
          <a:xfrm>
            <a:off x="4887384" y="4207566"/>
            <a:ext cx="2377440" cy="2653349"/>
          </a:xfrm>
        </p:spPr>
        <p:txBody>
          <a:bodyPr tIns="822960"/>
          <a:lstStyle>
            <a:lvl1pPr marL="0" indent="0" algn="ctr">
              <a:buNone/>
              <a:defRPr baseline="0"/>
            </a:lvl1pPr>
          </a:lstStyle>
          <a:p>
            <a:r>
              <a:rPr lang="en-US" dirty="0"/>
              <a:t>Click icon to add picture</a:t>
            </a:r>
          </a:p>
        </p:txBody>
      </p:sp>
      <p:sp>
        <p:nvSpPr>
          <p:cNvPr id="15" name="Picture Placeholder 6"/>
          <p:cNvSpPr>
            <a:spLocks noGrp="1"/>
          </p:cNvSpPr>
          <p:nvPr>
            <p:ph type="pic" sz="quarter" idx="16"/>
          </p:nvPr>
        </p:nvSpPr>
        <p:spPr>
          <a:xfrm>
            <a:off x="9814560" y="4204651"/>
            <a:ext cx="2377440" cy="2653349"/>
          </a:xfrm>
        </p:spPr>
        <p:txBody>
          <a:bodyPr tIns="822960"/>
          <a:lstStyle>
            <a:lvl1pPr marL="0" indent="0" algn="ctr">
              <a:buNone/>
              <a:defRPr baseline="0"/>
            </a:lvl1pPr>
          </a:lstStyle>
          <a:p>
            <a:r>
              <a:rPr lang="en-US" dirty="0"/>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370041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dirty="0"/>
              <a:t>Click icon to add picture</a:t>
            </a:r>
          </a:p>
        </p:txBody>
      </p:sp>
      <p:sp>
        <p:nvSpPr>
          <p:cNvPr id="17"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dirty="0"/>
              <a:t>Click icon to add picture</a:t>
            </a:r>
          </a:p>
        </p:txBody>
      </p:sp>
      <p:sp>
        <p:nvSpPr>
          <p:cNvPr id="18"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dirty="0"/>
              <a:t>Click icon to add picture</a:t>
            </a:r>
          </a:p>
        </p:txBody>
      </p:sp>
      <p:sp>
        <p:nvSpPr>
          <p:cNvPr id="19" name="Picture Placeholder 6"/>
          <p:cNvSpPr>
            <a:spLocks noGrp="1"/>
          </p:cNvSpPr>
          <p:nvPr>
            <p:ph type="pic" sz="quarter" idx="18"/>
          </p:nvPr>
        </p:nvSpPr>
        <p:spPr>
          <a:xfrm>
            <a:off x="7350972" y="2914"/>
            <a:ext cx="2377440" cy="3378996"/>
          </a:xfrm>
        </p:spPr>
        <p:txBody>
          <a:bodyPr tIns="822960"/>
          <a:lstStyle>
            <a:lvl1pPr marL="0" indent="0" algn="ctr">
              <a:buNone/>
              <a:defRPr baseline="0"/>
            </a:lvl1pPr>
          </a:lstStyle>
          <a:p>
            <a:r>
              <a:rPr lang="en-US" dirty="0"/>
              <a:t>Click icon to add picture</a:t>
            </a:r>
          </a:p>
        </p:txBody>
      </p:sp>
      <p:sp>
        <p:nvSpPr>
          <p:cNvPr id="20" name="Picture Placeholder 6"/>
          <p:cNvSpPr>
            <a:spLocks noGrp="1"/>
          </p:cNvSpPr>
          <p:nvPr>
            <p:ph type="pic" sz="quarter" idx="19"/>
          </p:nvPr>
        </p:nvSpPr>
        <p:spPr>
          <a:xfrm>
            <a:off x="4887384" y="2915"/>
            <a:ext cx="2377440" cy="3378996"/>
          </a:xfrm>
        </p:spPr>
        <p:txBody>
          <a:bodyPr tIns="822960"/>
          <a:lstStyle>
            <a:lvl1pPr marL="0" indent="0" algn="ctr">
              <a:buNone/>
              <a:defRPr baseline="0"/>
            </a:lvl1pPr>
          </a:lstStyle>
          <a:p>
            <a:r>
              <a:rPr lang="en-US" dirty="0"/>
              <a:t>Click icon to add picture</a:t>
            </a:r>
          </a:p>
        </p:txBody>
      </p:sp>
      <p:sp>
        <p:nvSpPr>
          <p:cNvPr id="21" name="Picture Placeholder 6"/>
          <p:cNvSpPr>
            <a:spLocks noGrp="1"/>
          </p:cNvSpPr>
          <p:nvPr>
            <p:ph type="pic" sz="quarter" idx="20"/>
          </p:nvPr>
        </p:nvSpPr>
        <p:spPr>
          <a:xfrm>
            <a:off x="9814560" y="1"/>
            <a:ext cx="2377440" cy="3378996"/>
          </a:xfrm>
        </p:spPr>
        <p:txBody>
          <a:bodyPr tIns="822960"/>
          <a:lstStyle>
            <a:lvl1pPr marL="0" indent="0" algn="ctr">
              <a:buNone/>
              <a:defRPr baseline="0"/>
            </a:lvl1pPr>
          </a:lstStyle>
          <a:p>
            <a:r>
              <a:rPr lang="en-US" dirty="0"/>
              <a:t>Click icon to add picture</a:t>
            </a:r>
          </a:p>
        </p:txBody>
      </p:sp>
    </p:spTree>
    <p:extLst>
      <p:ext uri="{BB962C8B-B14F-4D97-AF65-F5344CB8AC3E}">
        <p14:creationId xmlns:p14="http://schemas.microsoft.com/office/powerpoint/2010/main" val="37256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4916557"/>
            <a:ext cx="11106151" cy="1340311"/>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6251" y="1598085"/>
            <a:ext cx="11140016" cy="3159447"/>
          </a:xfrm>
        </p:spPr>
        <p:txBody>
          <a:bodyPr tIns="822960"/>
          <a:lstStyle>
            <a:lvl1pPr marL="0" indent="0" algn="ctr">
              <a:buNone/>
              <a:defRPr baseline="0"/>
            </a:lvl1pPr>
          </a:lstStyle>
          <a:p>
            <a:r>
              <a:rPr lang="en-US" dirty="0"/>
              <a:t>Click icon to add picture</a:t>
            </a:r>
          </a:p>
        </p:txBody>
      </p:sp>
    </p:spTree>
    <p:extLst>
      <p:ext uri="{BB962C8B-B14F-4D97-AF65-F5344CB8AC3E}">
        <p14:creationId xmlns:p14="http://schemas.microsoft.com/office/powerpoint/2010/main" val="206821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Tree>
    <p:extLst>
      <p:ext uri="{BB962C8B-B14F-4D97-AF65-F5344CB8AC3E}">
        <p14:creationId xmlns:p14="http://schemas.microsoft.com/office/powerpoint/2010/main" val="14397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04121"/>
            <a:ext cx="11106151" cy="511656"/>
          </a:xfrm>
        </p:spPr>
        <p:txBody>
          <a:bodyPr/>
          <a:lstStyle>
            <a:lvl1pPr>
              <a:spcBef>
                <a:spcPts val="800"/>
              </a:spcBef>
              <a:defRPr sz="1867" b="0"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Explanatory text goes here, up to 2 lines. This slide accommodates 21 headshots.</a:t>
            </a:r>
            <a:endParaRPr lang="en-US" dirty="0"/>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Picture Placeholder 3"/>
          <p:cNvSpPr>
            <a:spLocks noGrp="1"/>
          </p:cNvSpPr>
          <p:nvPr>
            <p:ph type="pic" sz="quarter" idx="16"/>
          </p:nvPr>
        </p:nvSpPr>
        <p:spPr>
          <a:xfrm>
            <a:off x="476251" y="2100186"/>
            <a:ext cx="1211420" cy="1211420"/>
          </a:xfrm>
          <a:noFill/>
        </p:spPr>
        <p:txBody>
          <a:bodyPr/>
          <a:lstStyle>
            <a:lvl1pPr algn="l">
              <a:defRPr sz="1067"/>
            </a:lvl1pPr>
          </a:lstStyle>
          <a:p>
            <a:r>
              <a:rPr lang="en-US" dirty="0"/>
              <a:t>Click icon to add picture</a:t>
            </a:r>
          </a:p>
        </p:txBody>
      </p:sp>
      <p:sp>
        <p:nvSpPr>
          <p:cNvPr id="9" name="Picture Placeholder 3"/>
          <p:cNvSpPr>
            <a:spLocks noGrp="1"/>
          </p:cNvSpPr>
          <p:nvPr>
            <p:ph type="pic" sz="quarter" idx="17"/>
          </p:nvPr>
        </p:nvSpPr>
        <p:spPr>
          <a:xfrm>
            <a:off x="3785785" y="2100186"/>
            <a:ext cx="1211420" cy="1211420"/>
          </a:xfrm>
          <a:noFill/>
        </p:spPr>
        <p:txBody>
          <a:bodyPr/>
          <a:lstStyle>
            <a:lvl1pPr algn="l">
              <a:defRPr sz="1067"/>
            </a:lvl1pPr>
          </a:lstStyle>
          <a:p>
            <a:r>
              <a:rPr lang="en-US" dirty="0"/>
              <a:t>Click icon to add picture</a:t>
            </a:r>
          </a:p>
        </p:txBody>
      </p:sp>
      <p:sp>
        <p:nvSpPr>
          <p:cNvPr id="10" name="Picture Placeholder 3"/>
          <p:cNvSpPr>
            <a:spLocks noGrp="1"/>
          </p:cNvSpPr>
          <p:nvPr>
            <p:ph type="pic" sz="quarter" idx="18"/>
          </p:nvPr>
        </p:nvSpPr>
        <p:spPr>
          <a:xfrm>
            <a:off x="7095318" y="2100186"/>
            <a:ext cx="1211420" cy="1211420"/>
          </a:xfrm>
          <a:noFill/>
        </p:spPr>
        <p:txBody>
          <a:bodyPr/>
          <a:lstStyle>
            <a:lvl1pPr algn="l">
              <a:defRPr sz="1067"/>
            </a:lvl1pPr>
          </a:lstStyle>
          <a:p>
            <a:r>
              <a:rPr lang="en-US" dirty="0"/>
              <a:t>Click icon to add picture</a:t>
            </a:r>
          </a:p>
        </p:txBody>
      </p:sp>
      <p:sp>
        <p:nvSpPr>
          <p:cNvPr id="11" name="Picture Placeholder 3"/>
          <p:cNvSpPr>
            <a:spLocks noGrp="1"/>
          </p:cNvSpPr>
          <p:nvPr>
            <p:ph type="pic" sz="quarter" idx="19"/>
          </p:nvPr>
        </p:nvSpPr>
        <p:spPr>
          <a:xfrm>
            <a:off x="10404847" y="2100186"/>
            <a:ext cx="1211420" cy="1211420"/>
          </a:xfrm>
          <a:noFill/>
        </p:spPr>
        <p:txBody>
          <a:bodyPr/>
          <a:lstStyle>
            <a:lvl1pPr algn="l">
              <a:defRPr sz="1067"/>
            </a:lvl1pPr>
          </a:lstStyle>
          <a:p>
            <a:r>
              <a:rPr lang="en-US" dirty="0"/>
              <a:t>Click icon to add picture</a:t>
            </a:r>
          </a:p>
        </p:txBody>
      </p:sp>
      <p:sp>
        <p:nvSpPr>
          <p:cNvPr id="2" name="Title 1"/>
          <p:cNvSpPr>
            <a:spLocks noGrp="1"/>
          </p:cNvSpPr>
          <p:nvPr>
            <p:ph type="title" hasCustomPrompt="1"/>
          </p:nvPr>
        </p:nvSpPr>
        <p:spPr>
          <a:xfrm>
            <a:off x="486833" y="646176"/>
            <a:ext cx="11129433" cy="862195"/>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2131018" y="2100186"/>
            <a:ext cx="1211420" cy="1211420"/>
          </a:xfrm>
          <a:noFill/>
        </p:spPr>
        <p:txBody>
          <a:bodyPr/>
          <a:lstStyle>
            <a:lvl1pPr algn="l">
              <a:defRPr sz="1067"/>
            </a:lvl1pPr>
          </a:lstStyle>
          <a:p>
            <a:r>
              <a:rPr lang="en-US" dirty="0"/>
              <a:t>Click icon to add picture</a:t>
            </a:r>
          </a:p>
        </p:txBody>
      </p:sp>
      <p:sp>
        <p:nvSpPr>
          <p:cNvPr id="50" name="Picture Placeholder 3"/>
          <p:cNvSpPr>
            <a:spLocks noGrp="1"/>
          </p:cNvSpPr>
          <p:nvPr>
            <p:ph type="pic" sz="quarter" idx="22"/>
          </p:nvPr>
        </p:nvSpPr>
        <p:spPr>
          <a:xfrm>
            <a:off x="5440551" y="2100186"/>
            <a:ext cx="1211420" cy="1211420"/>
          </a:xfrm>
          <a:noFill/>
        </p:spPr>
        <p:txBody>
          <a:bodyPr/>
          <a:lstStyle>
            <a:lvl1pPr algn="l">
              <a:defRPr sz="1067"/>
            </a:lvl1pPr>
          </a:lstStyle>
          <a:p>
            <a:r>
              <a:rPr lang="en-US" dirty="0"/>
              <a:t>Click icon to add picture</a:t>
            </a:r>
          </a:p>
        </p:txBody>
      </p:sp>
      <p:sp>
        <p:nvSpPr>
          <p:cNvPr id="51" name="Picture Placeholder 3"/>
          <p:cNvSpPr>
            <a:spLocks noGrp="1"/>
          </p:cNvSpPr>
          <p:nvPr>
            <p:ph type="pic" sz="quarter" idx="23"/>
          </p:nvPr>
        </p:nvSpPr>
        <p:spPr>
          <a:xfrm>
            <a:off x="8750085" y="2100186"/>
            <a:ext cx="1211420" cy="1211420"/>
          </a:xfrm>
          <a:noFill/>
        </p:spPr>
        <p:txBody>
          <a:bodyPr/>
          <a:lstStyle>
            <a:lvl1pPr algn="l">
              <a:defRPr sz="1067"/>
            </a:lvl1pPr>
          </a:lstStyle>
          <a:p>
            <a:r>
              <a:rPr lang="en-US" dirty="0"/>
              <a:t>Click icon to add picture</a:t>
            </a:r>
          </a:p>
        </p:txBody>
      </p:sp>
      <p:sp>
        <p:nvSpPr>
          <p:cNvPr id="52" name="Picture Placeholder 3"/>
          <p:cNvSpPr>
            <a:spLocks noGrp="1"/>
          </p:cNvSpPr>
          <p:nvPr>
            <p:ph type="pic" sz="quarter" idx="24"/>
          </p:nvPr>
        </p:nvSpPr>
        <p:spPr>
          <a:xfrm>
            <a:off x="476251" y="3566331"/>
            <a:ext cx="1211420" cy="1211420"/>
          </a:xfrm>
          <a:noFill/>
        </p:spPr>
        <p:txBody>
          <a:bodyPr/>
          <a:lstStyle>
            <a:lvl1pPr algn="l">
              <a:defRPr sz="1067"/>
            </a:lvl1pPr>
          </a:lstStyle>
          <a:p>
            <a:r>
              <a:rPr lang="en-US" dirty="0"/>
              <a:t>Click icon to add picture</a:t>
            </a:r>
          </a:p>
        </p:txBody>
      </p:sp>
      <p:sp>
        <p:nvSpPr>
          <p:cNvPr id="53" name="Picture Placeholder 3"/>
          <p:cNvSpPr>
            <a:spLocks noGrp="1"/>
          </p:cNvSpPr>
          <p:nvPr>
            <p:ph type="pic" sz="quarter" idx="25"/>
          </p:nvPr>
        </p:nvSpPr>
        <p:spPr>
          <a:xfrm>
            <a:off x="3785785" y="3566331"/>
            <a:ext cx="1211420" cy="1211420"/>
          </a:xfrm>
          <a:noFill/>
        </p:spPr>
        <p:txBody>
          <a:bodyPr/>
          <a:lstStyle>
            <a:lvl1pPr algn="l">
              <a:defRPr sz="1067"/>
            </a:lvl1pPr>
          </a:lstStyle>
          <a:p>
            <a:r>
              <a:rPr lang="en-US" dirty="0"/>
              <a:t>Click icon to add picture</a:t>
            </a:r>
          </a:p>
        </p:txBody>
      </p:sp>
      <p:sp>
        <p:nvSpPr>
          <p:cNvPr id="54" name="Picture Placeholder 3"/>
          <p:cNvSpPr>
            <a:spLocks noGrp="1"/>
          </p:cNvSpPr>
          <p:nvPr>
            <p:ph type="pic" sz="quarter" idx="26"/>
          </p:nvPr>
        </p:nvSpPr>
        <p:spPr>
          <a:xfrm>
            <a:off x="7095318" y="3566331"/>
            <a:ext cx="1211420" cy="1211420"/>
          </a:xfrm>
          <a:noFill/>
        </p:spPr>
        <p:txBody>
          <a:bodyPr/>
          <a:lstStyle>
            <a:lvl1pPr algn="l">
              <a:defRPr sz="1067"/>
            </a:lvl1pPr>
          </a:lstStyle>
          <a:p>
            <a:r>
              <a:rPr lang="en-US" dirty="0"/>
              <a:t>Click icon to add picture</a:t>
            </a:r>
          </a:p>
        </p:txBody>
      </p:sp>
      <p:sp>
        <p:nvSpPr>
          <p:cNvPr id="55" name="Picture Placeholder 3"/>
          <p:cNvSpPr>
            <a:spLocks noGrp="1"/>
          </p:cNvSpPr>
          <p:nvPr>
            <p:ph type="pic" sz="quarter" idx="27"/>
          </p:nvPr>
        </p:nvSpPr>
        <p:spPr>
          <a:xfrm>
            <a:off x="10404847" y="3566331"/>
            <a:ext cx="1211420" cy="1211420"/>
          </a:xfrm>
          <a:noFill/>
        </p:spPr>
        <p:txBody>
          <a:bodyPr/>
          <a:lstStyle>
            <a:lvl1pPr algn="l">
              <a:defRPr sz="1067"/>
            </a:lvl1pPr>
          </a:lstStyle>
          <a:p>
            <a:r>
              <a:rPr lang="en-US" dirty="0"/>
              <a:t>Click icon to add picture</a:t>
            </a:r>
          </a:p>
        </p:txBody>
      </p:sp>
      <p:sp>
        <p:nvSpPr>
          <p:cNvPr id="57" name="Picture Placeholder 3"/>
          <p:cNvSpPr>
            <a:spLocks noGrp="1"/>
          </p:cNvSpPr>
          <p:nvPr>
            <p:ph type="pic" sz="quarter" idx="29"/>
          </p:nvPr>
        </p:nvSpPr>
        <p:spPr>
          <a:xfrm>
            <a:off x="2131018" y="3566331"/>
            <a:ext cx="1211420" cy="1211420"/>
          </a:xfrm>
          <a:noFill/>
        </p:spPr>
        <p:txBody>
          <a:bodyPr/>
          <a:lstStyle>
            <a:lvl1pPr algn="l">
              <a:defRPr sz="1067"/>
            </a:lvl1pPr>
          </a:lstStyle>
          <a:p>
            <a:r>
              <a:rPr lang="en-US" dirty="0"/>
              <a:t>Click icon to add picture</a:t>
            </a:r>
          </a:p>
        </p:txBody>
      </p:sp>
      <p:sp>
        <p:nvSpPr>
          <p:cNvPr id="58" name="Picture Placeholder 3"/>
          <p:cNvSpPr>
            <a:spLocks noGrp="1"/>
          </p:cNvSpPr>
          <p:nvPr>
            <p:ph type="pic" sz="quarter" idx="30"/>
          </p:nvPr>
        </p:nvSpPr>
        <p:spPr>
          <a:xfrm>
            <a:off x="5440551" y="3566331"/>
            <a:ext cx="1211420" cy="1211420"/>
          </a:xfrm>
          <a:noFill/>
        </p:spPr>
        <p:txBody>
          <a:bodyPr/>
          <a:lstStyle>
            <a:lvl1pPr algn="l">
              <a:defRPr sz="1067"/>
            </a:lvl1pPr>
          </a:lstStyle>
          <a:p>
            <a:r>
              <a:rPr lang="en-US" dirty="0"/>
              <a:t>Click icon to add picture</a:t>
            </a:r>
          </a:p>
        </p:txBody>
      </p:sp>
      <p:sp>
        <p:nvSpPr>
          <p:cNvPr id="59" name="Picture Placeholder 3"/>
          <p:cNvSpPr>
            <a:spLocks noGrp="1"/>
          </p:cNvSpPr>
          <p:nvPr>
            <p:ph type="pic" sz="quarter" idx="31"/>
          </p:nvPr>
        </p:nvSpPr>
        <p:spPr>
          <a:xfrm>
            <a:off x="8750085" y="3566331"/>
            <a:ext cx="1211420" cy="1211420"/>
          </a:xfrm>
          <a:noFill/>
        </p:spPr>
        <p:txBody>
          <a:bodyPr/>
          <a:lstStyle>
            <a:lvl1pPr algn="l">
              <a:defRPr sz="1067"/>
            </a:lvl1pPr>
          </a:lstStyle>
          <a:p>
            <a:r>
              <a:rPr lang="en-US" dirty="0"/>
              <a:t>Click icon to add picture</a:t>
            </a:r>
          </a:p>
        </p:txBody>
      </p:sp>
      <p:sp>
        <p:nvSpPr>
          <p:cNvPr id="26" name="Picture Placeholder 3"/>
          <p:cNvSpPr>
            <a:spLocks noGrp="1"/>
          </p:cNvSpPr>
          <p:nvPr>
            <p:ph type="pic" sz="quarter" idx="32"/>
          </p:nvPr>
        </p:nvSpPr>
        <p:spPr>
          <a:xfrm>
            <a:off x="476251" y="5032477"/>
            <a:ext cx="1211420" cy="1211420"/>
          </a:xfrm>
          <a:noFill/>
        </p:spPr>
        <p:txBody>
          <a:bodyPr/>
          <a:lstStyle>
            <a:lvl1pPr algn="l">
              <a:defRPr sz="1067"/>
            </a:lvl1pPr>
          </a:lstStyle>
          <a:p>
            <a:r>
              <a:rPr lang="en-US" dirty="0"/>
              <a:t>Click icon to add picture</a:t>
            </a:r>
          </a:p>
        </p:txBody>
      </p:sp>
      <p:sp>
        <p:nvSpPr>
          <p:cNvPr id="27" name="Picture Placeholder 3"/>
          <p:cNvSpPr>
            <a:spLocks noGrp="1"/>
          </p:cNvSpPr>
          <p:nvPr>
            <p:ph type="pic" sz="quarter" idx="33"/>
          </p:nvPr>
        </p:nvSpPr>
        <p:spPr>
          <a:xfrm>
            <a:off x="3785785" y="5032477"/>
            <a:ext cx="1211420" cy="1211420"/>
          </a:xfrm>
          <a:noFill/>
        </p:spPr>
        <p:txBody>
          <a:bodyPr/>
          <a:lstStyle>
            <a:lvl1pPr algn="l">
              <a:defRPr sz="1067"/>
            </a:lvl1pPr>
          </a:lstStyle>
          <a:p>
            <a:r>
              <a:rPr lang="en-US" dirty="0"/>
              <a:t>Click icon to add picture</a:t>
            </a:r>
          </a:p>
        </p:txBody>
      </p:sp>
      <p:sp>
        <p:nvSpPr>
          <p:cNvPr id="28" name="Picture Placeholder 3"/>
          <p:cNvSpPr>
            <a:spLocks noGrp="1"/>
          </p:cNvSpPr>
          <p:nvPr>
            <p:ph type="pic" sz="quarter" idx="34"/>
          </p:nvPr>
        </p:nvSpPr>
        <p:spPr>
          <a:xfrm>
            <a:off x="7095318" y="5032477"/>
            <a:ext cx="1211420" cy="1211420"/>
          </a:xfrm>
          <a:noFill/>
        </p:spPr>
        <p:txBody>
          <a:bodyPr/>
          <a:lstStyle>
            <a:lvl1pPr algn="l">
              <a:defRPr sz="1067"/>
            </a:lvl1pPr>
          </a:lstStyle>
          <a:p>
            <a:r>
              <a:rPr lang="en-US" dirty="0"/>
              <a:t>Click icon to add picture</a:t>
            </a:r>
          </a:p>
        </p:txBody>
      </p:sp>
      <p:sp>
        <p:nvSpPr>
          <p:cNvPr id="29" name="Picture Placeholder 3"/>
          <p:cNvSpPr>
            <a:spLocks noGrp="1"/>
          </p:cNvSpPr>
          <p:nvPr>
            <p:ph type="pic" sz="quarter" idx="35"/>
          </p:nvPr>
        </p:nvSpPr>
        <p:spPr>
          <a:xfrm>
            <a:off x="10404847" y="5032477"/>
            <a:ext cx="1211420" cy="1211420"/>
          </a:xfrm>
          <a:noFill/>
        </p:spPr>
        <p:txBody>
          <a:bodyPr/>
          <a:lstStyle>
            <a:lvl1pPr algn="l">
              <a:defRPr sz="1067"/>
            </a:lvl1pPr>
          </a:lstStyle>
          <a:p>
            <a:r>
              <a:rPr lang="en-US" dirty="0"/>
              <a:t>Click icon to add picture</a:t>
            </a:r>
          </a:p>
        </p:txBody>
      </p:sp>
      <p:sp>
        <p:nvSpPr>
          <p:cNvPr id="31" name="Picture Placeholder 3"/>
          <p:cNvSpPr>
            <a:spLocks noGrp="1"/>
          </p:cNvSpPr>
          <p:nvPr>
            <p:ph type="pic" sz="quarter" idx="37"/>
          </p:nvPr>
        </p:nvSpPr>
        <p:spPr>
          <a:xfrm>
            <a:off x="2131018" y="5032477"/>
            <a:ext cx="1211420" cy="1211420"/>
          </a:xfrm>
          <a:noFill/>
        </p:spPr>
        <p:txBody>
          <a:bodyPr/>
          <a:lstStyle>
            <a:lvl1pPr algn="l">
              <a:defRPr sz="1067"/>
            </a:lvl1pPr>
          </a:lstStyle>
          <a:p>
            <a:r>
              <a:rPr lang="en-US" dirty="0"/>
              <a:t>Click icon to add picture</a:t>
            </a:r>
          </a:p>
        </p:txBody>
      </p:sp>
      <p:sp>
        <p:nvSpPr>
          <p:cNvPr id="32" name="Picture Placeholder 3"/>
          <p:cNvSpPr>
            <a:spLocks noGrp="1"/>
          </p:cNvSpPr>
          <p:nvPr>
            <p:ph type="pic" sz="quarter" idx="38"/>
          </p:nvPr>
        </p:nvSpPr>
        <p:spPr>
          <a:xfrm>
            <a:off x="5440551" y="5032477"/>
            <a:ext cx="1211420" cy="1211420"/>
          </a:xfrm>
          <a:noFill/>
        </p:spPr>
        <p:txBody>
          <a:bodyPr/>
          <a:lstStyle>
            <a:lvl1pPr algn="l">
              <a:defRPr sz="1067"/>
            </a:lvl1pPr>
          </a:lstStyle>
          <a:p>
            <a:r>
              <a:rPr lang="en-US" dirty="0"/>
              <a:t>Click icon to add picture</a:t>
            </a:r>
          </a:p>
        </p:txBody>
      </p:sp>
      <p:sp>
        <p:nvSpPr>
          <p:cNvPr id="33" name="Picture Placeholder 3"/>
          <p:cNvSpPr>
            <a:spLocks noGrp="1"/>
          </p:cNvSpPr>
          <p:nvPr>
            <p:ph type="pic" sz="quarter" idx="39"/>
          </p:nvPr>
        </p:nvSpPr>
        <p:spPr>
          <a:xfrm>
            <a:off x="8750085" y="5032477"/>
            <a:ext cx="1211420" cy="1211420"/>
          </a:xfrm>
          <a:noFill/>
        </p:spPr>
        <p:txBody>
          <a:bodyPr/>
          <a:lstStyle>
            <a:lvl1pPr algn="l">
              <a:defRPr sz="1067"/>
            </a:lvl1pPr>
          </a:lstStyle>
          <a:p>
            <a:r>
              <a:rPr lang="en-US" dirty="0"/>
              <a:t>Click icon to add picture</a:t>
            </a:r>
          </a:p>
        </p:txBody>
      </p:sp>
    </p:spTree>
    <p:extLst>
      <p:ext uri="{BB962C8B-B14F-4D97-AF65-F5344CB8AC3E}">
        <p14:creationId xmlns:p14="http://schemas.microsoft.com/office/powerpoint/2010/main" val="395215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3" name="Text Placeholder 22"/>
          <p:cNvSpPr>
            <a:spLocks noGrp="1"/>
          </p:cNvSpPr>
          <p:nvPr>
            <p:ph type="body" sz="quarter" idx="17" hasCustomPrompt="1"/>
          </p:nvPr>
        </p:nvSpPr>
        <p:spPr>
          <a:xfrm>
            <a:off x="2384317"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2" name="Text Placeholder 22"/>
          <p:cNvSpPr>
            <a:spLocks noGrp="1"/>
          </p:cNvSpPr>
          <p:nvPr>
            <p:ph type="body" sz="quarter" idx="21" hasCustomPrompt="1"/>
          </p:nvPr>
        </p:nvSpPr>
        <p:spPr>
          <a:xfrm>
            <a:off x="6165761"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3" name="Text Placeholder 22"/>
          <p:cNvSpPr>
            <a:spLocks noGrp="1"/>
          </p:cNvSpPr>
          <p:nvPr>
            <p:ph type="body" sz="quarter" idx="25" hasCustomPrompt="1"/>
          </p:nvPr>
        </p:nvSpPr>
        <p:spPr>
          <a:xfrm>
            <a:off x="9929079"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5" name="Text Placeholder 22"/>
          <p:cNvSpPr>
            <a:spLocks noGrp="1"/>
          </p:cNvSpPr>
          <p:nvPr>
            <p:ph type="body" sz="quarter" idx="27" hasCustomPrompt="1"/>
          </p:nvPr>
        </p:nvSpPr>
        <p:spPr>
          <a:xfrm>
            <a:off x="9929079"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3" y="646176"/>
            <a:ext cx="11129433" cy="862195"/>
          </a:xfrm>
        </p:spPr>
        <p:txBody>
          <a:bodyPr/>
          <a:lstStyle>
            <a:lvl1pPr>
              <a:defRPr baseline="0"/>
            </a:lvl1pPr>
          </a:lstStyle>
          <a:p>
            <a:r>
              <a:rPr lang="en-US"/>
              <a:t>HEADSHOT SLIDE (MAX OF 5 – SPEAKER OR TEAM LAYOUT</a:t>
            </a:r>
          </a:p>
        </p:txBody>
      </p:sp>
    </p:spTree>
    <p:extLst>
      <p:ext uri="{BB962C8B-B14F-4D97-AF65-F5344CB8AC3E}">
        <p14:creationId xmlns:p14="http://schemas.microsoft.com/office/powerpoint/2010/main" val="25876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1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399771"/>
            <a:ext cx="11140016" cy="1952347"/>
          </a:xfrm>
        </p:spPr>
        <p:txBody>
          <a:bodyPr anchor="t"/>
          <a:lstStyle>
            <a:lvl1pPr marL="0" indent="0">
              <a:spcBef>
                <a:spcPts val="800"/>
              </a:spcBef>
              <a:buNone/>
              <a:defRPr sz="1867" b="0" baseline="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1" y="3928615"/>
            <a:ext cx="11140016"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39" y="1716783"/>
            <a:ext cx="3656869" cy="2084751"/>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4221793" y="1723746"/>
            <a:ext cx="3653184" cy="2077788"/>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87211" y="1720579"/>
            <a:ext cx="3653967" cy="2080955"/>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810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spcAft>
                <a:spcPts val="0"/>
              </a:spcAft>
              <a:buFont typeface="Wingdings" panose="05000000000000000000" pitchFamily="2" charset="2"/>
              <a:buChar char="§"/>
              <a:defRPr sz="1333" baseline="0"/>
            </a:lvl2pPr>
            <a:lvl3pPr marL="455073" indent="-228594">
              <a:spcBef>
                <a:spcPts val="800"/>
              </a:spcBef>
              <a:spcAft>
                <a:spcPts val="0"/>
              </a:spcAft>
              <a:buFont typeface="Arial" panose="020B0604020202020204" pitchFamily="34" charset="0"/>
              <a:buChar char="•"/>
              <a:tabLst>
                <a:tab pos="533387" algn="l"/>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1"/>
            <a:ext cx="11140016" cy="624061"/>
          </a:xfrm>
        </p:spPr>
        <p:txBody>
          <a:bodyPr anchor="t"/>
          <a:lstStyle>
            <a:lvl1pPr marL="0" indent="0">
              <a:spcBef>
                <a:spcPts val="0"/>
              </a:spcBef>
              <a:buNone/>
              <a:defRPr sz="1867" b="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4" name="Text Placeholder 22"/>
          <p:cNvSpPr>
            <a:spLocks noGrp="1"/>
          </p:cNvSpPr>
          <p:nvPr>
            <p:ph type="body" sz="quarter" idx="22" hasCustomPrompt="1"/>
          </p:nvPr>
        </p:nvSpPr>
        <p:spPr>
          <a:xfrm>
            <a:off x="334692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Tree>
    <p:extLst>
      <p:ext uri="{BB962C8B-B14F-4D97-AF65-F5344CB8AC3E}">
        <p14:creationId xmlns:p14="http://schemas.microsoft.com/office/powerpoint/2010/main" val="346992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D0D724-C939-4654-B9AF-7371C84C454E}" type="datetimeFigureOut">
              <a:rPr lang="en-GB" smtClean="0"/>
              <a:pPr/>
              <a:t>05/07/2017</a:t>
            </a:fld>
            <a:endParaRPr lang="en-GB" dirty="0"/>
          </a:p>
        </p:txBody>
      </p:sp>
      <p:sp>
        <p:nvSpPr>
          <p:cNvPr id="5" name="Footer Placeholder 4"/>
          <p:cNvSpPr>
            <a:spLocks noGrp="1"/>
          </p:cNvSpPr>
          <p:nvPr>
            <p:ph type="ftr" sz="quarter" idx="11"/>
          </p:nvPr>
        </p:nvSpPr>
        <p:spPr>
          <a:xfrm>
            <a:off x="7498085" y="6527945"/>
            <a:ext cx="3860800" cy="20746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E855F39E-8CFF-4831-A8BE-680492E2DBB8}" type="slidenum">
              <a:rPr lang="en-GB" smtClean="0"/>
              <a:pPr/>
              <a:t>‹#›</a:t>
            </a:fld>
            <a:endParaRPr lang="en-GB" dirty="0"/>
          </a:p>
        </p:txBody>
      </p:sp>
    </p:spTree>
    <p:extLst>
      <p:ext uri="{BB962C8B-B14F-4D97-AF65-F5344CB8AC3E}">
        <p14:creationId xmlns:p14="http://schemas.microsoft.com/office/powerpoint/2010/main" val="86044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40910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853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bullet list at full-width </a:t>
            </a:r>
            <a:r>
              <a:rPr lang="en-US"/>
              <a:t>of slide</a:t>
            </a:r>
            <a:endParaRPr lang="en-US" dirty="0"/>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83328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6833" y="646176"/>
            <a:ext cx="4226984" cy="862195"/>
          </a:xfrm>
          <a:prstGeom prst="rect">
            <a:avLst/>
          </a:prstGeom>
        </p:spPr>
        <p:txBody>
          <a:bodyPr anchor="t"/>
          <a:lstStyle>
            <a:lvl1pPr>
              <a:defRPr baseline="0"/>
            </a:lvl1pPr>
          </a:lstStyle>
          <a:p>
            <a:r>
              <a:rPr lang="en-US"/>
              <a:t>INSERT HEADLINE – TWO LINES ALL CAPS</a:t>
            </a:r>
            <a:endParaRPr lang="en-US" dirty="0"/>
          </a:p>
        </p:txBody>
      </p:sp>
    </p:spTree>
    <p:extLst>
      <p:ext uri="{BB962C8B-B14F-4D97-AF65-F5344CB8AC3E}">
        <p14:creationId xmlns:p14="http://schemas.microsoft.com/office/powerpoint/2010/main" val="13406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6833" y="646176"/>
            <a:ext cx="11106151" cy="50924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1946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4"/>
            <a:ext cx="6718301" cy="4519084"/>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2176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428502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386370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702"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0" y="3916907"/>
            <a:ext cx="12192000" cy="294109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09030" y="3969774"/>
            <a:ext cx="11322423" cy="58477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104 CALL CENTRE(TOLL FREE) WITH MEDICAL HELPLINE IN BIHAR </a:t>
            </a:r>
          </a:p>
        </p:txBody>
      </p:sp>
      <p:pic>
        <p:nvPicPr>
          <p:cNvPr id="11" name="Picture 99" descr="I:\Swasth Bihar Logo.jpg">
            <a:extLst>
              <a:ext uri="{FF2B5EF4-FFF2-40B4-BE49-F238E27FC236}">
                <a16:creationId xmlns:a16="http://schemas.microsoft.com/office/drawing/2014/main" id="{C292661E-CF06-4B33-828D-52E4D0B53A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4435" y="85770"/>
            <a:ext cx="2895304" cy="3227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E0AA96-6BCC-41F7-9B5A-0401147855EF}"/>
              </a:ext>
            </a:extLst>
          </p:cNvPr>
          <p:cNvPicPr>
            <a:picLocks noChangeAspect="1"/>
          </p:cNvPicPr>
          <p:nvPr/>
        </p:nvPicPr>
        <p:blipFill rotWithShape="1">
          <a:blip r:embed="rId6"/>
          <a:srcRect l="23450" t="12188" r="29542" b="78042"/>
          <a:stretch/>
        </p:blipFill>
        <p:spPr>
          <a:xfrm>
            <a:off x="7177285" y="6272011"/>
            <a:ext cx="5014716" cy="585989"/>
          </a:xfrm>
          <a:prstGeom prst="rect">
            <a:avLst/>
          </a:prstGeom>
        </p:spPr>
      </p:pic>
    </p:spTree>
    <p:extLst>
      <p:ext uri="{BB962C8B-B14F-4D97-AF65-F5344CB8AC3E}">
        <p14:creationId xmlns:p14="http://schemas.microsoft.com/office/powerpoint/2010/main" val="419069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FINANCIAL IMPLICATIONS (HR &amp; INFRASTRUCTURE INCLUDING TOLL FREE &amp; PRI LINE BILL)</a:t>
            </a:r>
          </a:p>
        </p:txBody>
      </p:sp>
      <p:sp>
        <p:nvSpPr>
          <p:cNvPr id="2" name="Rectangle 1">
            <a:extLst>
              <a:ext uri="{FF2B5EF4-FFF2-40B4-BE49-F238E27FC236}">
                <a16:creationId xmlns:a16="http://schemas.microsoft.com/office/drawing/2014/main" id="{40B8D174-D9D7-4312-94D3-DB7681C4CC17}"/>
              </a:ext>
            </a:extLst>
          </p:cNvPr>
          <p:cNvSpPr/>
          <p:nvPr/>
        </p:nvSpPr>
        <p:spPr>
          <a:xfrm>
            <a:off x="486832" y="1688912"/>
            <a:ext cx="10962486" cy="1015663"/>
          </a:xfrm>
          <a:prstGeom prst="rect">
            <a:avLst/>
          </a:prstGeom>
        </p:spPr>
        <p:txBody>
          <a:bodyPr wrap="square">
            <a:spAutoFit/>
          </a:bodyPr>
          <a:lstStyle/>
          <a:p>
            <a:pPr marL="180975" indent="-180975" algn="just">
              <a:buFont typeface="Wingdings" pitchFamily="2" charset="2"/>
              <a:buChar char="Ø"/>
            </a:pPr>
            <a:r>
              <a:rPr lang="en-US" sz="2000" dirty="0">
                <a:solidFill>
                  <a:schemeClr val="accent6"/>
                </a:solidFill>
              </a:rPr>
              <a:t>This call center is managed by total 19 persons (15 operators and 4 supervisors), human resource with the support of 5 nodal officers and one state level administrative officer. </a:t>
            </a:r>
          </a:p>
          <a:p>
            <a:pPr marL="180975" indent="-180975" algn="just">
              <a:buFont typeface="Wingdings" pitchFamily="2" charset="2"/>
              <a:buChar char="Ø"/>
            </a:pPr>
            <a:endParaRPr lang="en-US" sz="2000" dirty="0">
              <a:solidFill>
                <a:schemeClr val="accent6"/>
              </a:solidFill>
            </a:endParaRPr>
          </a:p>
        </p:txBody>
      </p:sp>
      <p:sp>
        <p:nvSpPr>
          <p:cNvPr id="5" name="Rectangle 4">
            <a:extLst>
              <a:ext uri="{FF2B5EF4-FFF2-40B4-BE49-F238E27FC236}">
                <a16:creationId xmlns:a16="http://schemas.microsoft.com/office/drawing/2014/main" id="{AD7D58D7-0E52-430A-A6DF-0EFD541F96DB}"/>
              </a:ext>
            </a:extLst>
          </p:cNvPr>
          <p:cNvSpPr/>
          <p:nvPr/>
        </p:nvSpPr>
        <p:spPr>
          <a:xfrm>
            <a:off x="486832" y="2683796"/>
            <a:ext cx="10962486" cy="1631216"/>
          </a:xfrm>
          <a:prstGeom prst="rect">
            <a:avLst/>
          </a:prstGeom>
        </p:spPr>
        <p:txBody>
          <a:bodyPr wrap="square">
            <a:spAutoFit/>
          </a:bodyPr>
          <a:lstStyle/>
          <a:p>
            <a:pPr marL="180975" indent="-180975" algn="just"/>
            <a:endParaRPr lang="en-US" sz="2000" dirty="0">
              <a:solidFill>
                <a:schemeClr val="accent6"/>
              </a:solidFill>
            </a:endParaRPr>
          </a:p>
          <a:p>
            <a:pPr marL="180975" indent="-180975" algn="just">
              <a:buFont typeface="Wingdings" pitchFamily="2" charset="2"/>
              <a:buChar char="Ø"/>
            </a:pPr>
            <a:r>
              <a:rPr lang="en-US" sz="2000" b="1" dirty="0">
                <a:solidFill>
                  <a:schemeClr val="accent6"/>
                </a:solidFill>
              </a:rPr>
              <a:t>The total annual cost of running of the call center is around 30 lakhs per annum and are able to resolve 95% grievances in  time. </a:t>
            </a:r>
            <a:r>
              <a:rPr lang="en-US" sz="2000" dirty="0">
                <a:solidFill>
                  <a:schemeClr val="accent6"/>
                </a:solidFill>
              </a:rPr>
              <a:t>The data of 104 call center has been used for ensuring services related to de-addiction center, referral transport, drugs and blood related issues etc.</a:t>
            </a:r>
            <a:endParaRPr lang="en-IN" sz="2000" dirty="0">
              <a:solidFill>
                <a:schemeClr val="accent6"/>
              </a:solidFill>
            </a:endParaRPr>
          </a:p>
        </p:txBody>
      </p:sp>
    </p:spTree>
    <p:extLst>
      <p:ext uri="{BB962C8B-B14F-4D97-AF65-F5344CB8AC3E}">
        <p14:creationId xmlns:p14="http://schemas.microsoft.com/office/powerpoint/2010/main" val="127063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SCALABILITY</a:t>
            </a:r>
          </a:p>
        </p:txBody>
      </p:sp>
      <p:sp>
        <p:nvSpPr>
          <p:cNvPr id="2" name="Rectangle 1">
            <a:extLst>
              <a:ext uri="{FF2B5EF4-FFF2-40B4-BE49-F238E27FC236}">
                <a16:creationId xmlns:a16="http://schemas.microsoft.com/office/drawing/2014/main" id="{40B8D174-D9D7-4312-94D3-DB7681C4CC17}"/>
              </a:ext>
            </a:extLst>
          </p:cNvPr>
          <p:cNvSpPr/>
          <p:nvPr/>
        </p:nvSpPr>
        <p:spPr>
          <a:xfrm>
            <a:off x="486832" y="1122240"/>
            <a:ext cx="10962486" cy="5632311"/>
          </a:xfrm>
          <a:prstGeom prst="rect">
            <a:avLst/>
          </a:prstGeom>
        </p:spPr>
        <p:txBody>
          <a:bodyPr wrap="square">
            <a:spAutoFit/>
          </a:bodyPr>
          <a:lstStyle/>
          <a:p>
            <a:pPr marL="342900" indent="-342900" algn="just">
              <a:buFont typeface="Wingdings" panose="05000000000000000000" pitchFamily="2" charset="2"/>
              <a:buChar char="q"/>
            </a:pPr>
            <a:r>
              <a:rPr lang="en-US" dirty="0">
                <a:solidFill>
                  <a:schemeClr val="accent6"/>
                </a:solidFill>
              </a:rPr>
              <a:t>Based on the overwhelming response and growing healthcare needs, </a:t>
            </a:r>
            <a:r>
              <a:rPr lang="en-US" b="1" dirty="0">
                <a:solidFill>
                  <a:schemeClr val="accent6"/>
                </a:solidFill>
              </a:rPr>
              <a:t>the state has decided to scale up this initiative as per GoI guideline.  </a:t>
            </a:r>
          </a:p>
          <a:p>
            <a:pPr algn="just"/>
            <a:endParaRPr lang="en-US" dirty="0">
              <a:solidFill>
                <a:schemeClr val="accent6"/>
              </a:solidFill>
            </a:endParaRPr>
          </a:p>
          <a:p>
            <a:pPr marL="342900" indent="-342900" algn="just">
              <a:buFont typeface="Wingdings" panose="05000000000000000000" pitchFamily="2" charset="2"/>
              <a:buChar char="q"/>
            </a:pPr>
            <a:r>
              <a:rPr lang="en-US" dirty="0">
                <a:solidFill>
                  <a:schemeClr val="accent6"/>
                </a:solidFill>
              </a:rPr>
              <a:t>Below are some learning points:</a:t>
            </a:r>
          </a:p>
          <a:p>
            <a:pPr marL="800100" lvl="1" indent="-342900" algn="just">
              <a:buFont typeface="Wingdings" panose="05000000000000000000" pitchFamily="2" charset="2"/>
              <a:buChar char="Ø"/>
            </a:pPr>
            <a:r>
              <a:rPr lang="en-US" b="1" dirty="0">
                <a:solidFill>
                  <a:schemeClr val="accent6"/>
                </a:solidFill>
              </a:rPr>
              <a:t>Regular IEC of 104 call center up to the village level is very important</a:t>
            </a:r>
            <a:r>
              <a:rPr lang="en-US" dirty="0">
                <a:solidFill>
                  <a:schemeClr val="accent6"/>
                </a:solidFill>
              </a:rPr>
              <a:t>, to increase higher utilization of services.</a:t>
            </a:r>
          </a:p>
          <a:p>
            <a:pPr lvl="1" algn="just"/>
            <a:endParaRPr lang="en-IN" dirty="0">
              <a:solidFill>
                <a:schemeClr val="accent6"/>
              </a:solidFill>
            </a:endParaRPr>
          </a:p>
          <a:p>
            <a:pPr marL="800100" lvl="1" indent="-342900" algn="just">
              <a:buFont typeface="Wingdings" panose="05000000000000000000" pitchFamily="2" charset="2"/>
              <a:buChar char="Ø"/>
            </a:pPr>
            <a:r>
              <a:rPr lang="en-US" b="1" dirty="0">
                <a:solidFill>
                  <a:schemeClr val="accent6"/>
                </a:solidFill>
              </a:rPr>
              <a:t>Grievance redressal(GRS) mechanism should be time bound and having escalation matrix in place</a:t>
            </a:r>
            <a:r>
              <a:rPr lang="en-US" dirty="0">
                <a:solidFill>
                  <a:schemeClr val="accent6"/>
                </a:solidFill>
              </a:rPr>
              <a:t>.</a:t>
            </a:r>
          </a:p>
          <a:p>
            <a:pPr marL="800100" lvl="1" indent="-342900" algn="just">
              <a:buFont typeface="Wingdings" panose="05000000000000000000" pitchFamily="2" charset="2"/>
              <a:buChar char="Ø"/>
            </a:pPr>
            <a:endParaRPr lang="en-US" dirty="0">
              <a:solidFill>
                <a:schemeClr val="accent6"/>
              </a:solidFill>
            </a:endParaRPr>
          </a:p>
          <a:p>
            <a:pPr marL="800100" lvl="1" indent="-342900" algn="just">
              <a:buFont typeface="Wingdings" panose="05000000000000000000" pitchFamily="2" charset="2"/>
              <a:buChar char="Ø"/>
            </a:pPr>
            <a:r>
              <a:rPr lang="en-US" dirty="0">
                <a:solidFill>
                  <a:schemeClr val="accent6"/>
                </a:solidFill>
              </a:rPr>
              <a:t>Work towards </a:t>
            </a:r>
            <a:r>
              <a:rPr lang="en-US" b="1" dirty="0">
                <a:solidFill>
                  <a:schemeClr val="accent6"/>
                </a:solidFill>
              </a:rPr>
              <a:t>bringing Front Line Workers (FLWs), like ASHA(s), MAMTA(s) within the framework of grievance redressal system(GRS),</a:t>
            </a:r>
            <a:r>
              <a:rPr lang="en-US" dirty="0">
                <a:solidFill>
                  <a:schemeClr val="accent6"/>
                </a:solidFill>
              </a:rPr>
              <a:t> by addressing their grievances and queries directly, at the state level.</a:t>
            </a:r>
          </a:p>
          <a:p>
            <a:pPr marL="800100" lvl="1" indent="-342900" algn="just">
              <a:buFont typeface="Wingdings" panose="05000000000000000000" pitchFamily="2" charset="2"/>
              <a:buChar char="Ø"/>
            </a:pPr>
            <a:endParaRPr lang="en-US" dirty="0">
              <a:solidFill>
                <a:schemeClr val="accent6"/>
              </a:solidFill>
            </a:endParaRPr>
          </a:p>
          <a:p>
            <a:pPr marL="800100" lvl="1" indent="-342900" algn="just">
              <a:buFont typeface="Wingdings" panose="05000000000000000000" pitchFamily="2" charset="2"/>
              <a:buChar char="Ø"/>
            </a:pPr>
            <a:r>
              <a:rPr lang="en-US" dirty="0">
                <a:solidFill>
                  <a:schemeClr val="accent6"/>
                </a:solidFill>
              </a:rPr>
              <a:t> The call centre should have </a:t>
            </a:r>
            <a:r>
              <a:rPr lang="en-US" b="1" dirty="0">
                <a:solidFill>
                  <a:schemeClr val="accent6"/>
                </a:solidFill>
              </a:rPr>
              <a:t>at least one female doctor during day time, to address the grievance of female beneficiaries.</a:t>
            </a:r>
          </a:p>
          <a:p>
            <a:pPr marL="800100" lvl="1" indent="-342900" algn="just">
              <a:buFont typeface="Wingdings" panose="05000000000000000000" pitchFamily="2" charset="2"/>
              <a:buChar char="Ø"/>
            </a:pPr>
            <a:endParaRPr lang="en-IN" dirty="0">
              <a:solidFill>
                <a:schemeClr val="accent6"/>
              </a:solidFill>
            </a:endParaRPr>
          </a:p>
          <a:p>
            <a:pPr marL="800100" lvl="1" indent="-342900" algn="just">
              <a:buFont typeface="Wingdings" panose="05000000000000000000" pitchFamily="2" charset="2"/>
              <a:buChar char="Ø"/>
            </a:pPr>
            <a:r>
              <a:rPr lang="en-US" b="1" dirty="0">
                <a:solidFill>
                  <a:schemeClr val="accent6"/>
                </a:solidFill>
              </a:rPr>
              <a:t>Link the Grievances redressal  system with </a:t>
            </a:r>
            <a:r>
              <a:rPr lang="en-US" dirty="0">
                <a:solidFill>
                  <a:schemeClr val="accent6"/>
                </a:solidFill>
              </a:rPr>
              <a:t>the provision of “</a:t>
            </a:r>
            <a:r>
              <a:rPr lang="en-US" b="1" u="sng" dirty="0">
                <a:solidFill>
                  <a:schemeClr val="accent6"/>
                </a:solidFill>
              </a:rPr>
              <a:t>Lok Shikayat Nivaran Adhiniyam 2015</a:t>
            </a:r>
            <a:r>
              <a:rPr lang="en-US" dirty="0">
                <a:solidFill>
                  <a:schemeClr val="accent6"/>
                </a:solidFill>
              </a:rPr>
              <a:t>”.</a:t>
            </a:r>
            <a:endParaRPr lang="en-IN" dirty="0">
              <a:solidFill>
                <a:schemeClr val="accent6"/>
              </a:solidFill>
            </a:endParaRPr>
          </a:p>
          <a:p>
            <a:pPr algn="just"/>
            <a:endParaRPr lang="en-US" dirty="0">
              <a:solidFill>
                <a:schemeClr val="accent6"/>
              </a:solidFill>
            </a:endParaRPr>
          </a:p>
        </p:txBody>
      </p:sp>
    </p:spTree>
    <p:extLst>
      <p:ext uri="{BB962C8B-B14F-4D97-AF65-F5344CB8AC3E}">
        <p14:creationId xmlns:p14="http://schemas.microsoft.com/office/powerpoint/2010/main" val="367475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855F39E-8CFF-4831-A8BE-680492E2DBB8}" type="slidenum">
              <a:rPr lang="en-GB" smtClean="0"/>
              <a:pPr/>
              <a:t>12</a:t>
            </a:fld>
            <a:endParaRPr lang="en-GB" dirty="0"/>
          </a:p>
        </p:txBody>
      </p:sp>
    </p:spTree>
    <p:extLst>
      <p:ext uri="{BB962C8B-B14F-4D97-AF65-F5344CB8AC3E}">
        <p14:creationId xmlns:p14="http://schemas.microsoft.com/office/powerpoint/2010/main" val="272445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3" y="608077"/>
            <a:ext cx="11106151" cy="697577"/>
          </a:xfrm>
        </p:spPr>
        <p:txBody>
          <a:bodyPr vert="horz" lIns="0" tIns="0" rIns="0" bIns="0" rtlCol="0" anchor="t" anchorCtr="0">
            <a:noAutofit/>
          </a:bodyPr>
          <a:lstStyle/>
          <a:p>
            <a:r>
              <a:rPr lang="en-US" sz="2000" b="1" dirty="0"/>
              <a:t> PROBLEM STATEMENT   </a:t>
            </a:r>
          </a:p>
        </p:txBody>
      </p:sp>
      <p:cxnSp>
        <p:nvCxnSpPr>
          <p:cNvPr id="8" name="Straight Connector 7"/>
          <p:cNvCxnSpPr>
            <a:cxnSpLocks/>
          </p:cNvCxnSpPr>
          <p:nvPr/>
        </p:nvCxnSpPr>
        <p:spPr>
          <a:xfrm>
            <a:off x="6205163" y="1752849"/>
            <a:ext cx="0" cy="4148241"/>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6833" y="1079193"/>
            <a:ext cx="11323755" cy="400110"/>
          </a:xfrm>
          <a:prstGeom prst="rect">
            <a:avLst/>
          </a:prstGeom>
        </p:spPr>
        <p:txBody>
          <a:bodyPr wrap="square">
            <a:spAutoFit/>
          </a:bodyPr>
          <a:lstStyle/>
          <a:p>
            <a:pPr algn="just"/>
            <a:r>
              <a:rPr lang="en-US" sz="2000" b="1" dirty="0">
                <a:solidFill>
                  <a:schemeClr val="accent6"/>
                </a:solidFill>
                <a:latin typeface="Calibri" panose="020F0502020204030204" pitchFamily="34" charset="0"/>
                <a:cs typeface="Calibri" panose="020F0502020204030204" pitchFamily="34" charset="0"/>
              </a:rPr>
              <a:t>Grievance Redressal is a proven strategy for strengthening of any public service delivery system. </a:t>
            </a:r>
          </a:p>
        </p:txBody>
      </p:sp>
      <p:grpSp>
        <p:nvGrpSpPr>
          <p:cNvPr id="23" name="Group 22">
            <a:extLst>
              <a:ext uri="{FF2B5EF4-FFF2-40B4-BE49-F238E27FC236}">
                <a16:creationId xmlns:a16="http://schemas.microsoft.com/office/drawing/2014/main" id="{7CA9211E-EE31-4FC3-9DAE-C43696451371}"/>
              </a:ext>
            </a:extLst>
          </p:cNvPr>
          <p:cNvGrpSpPr/>
          <p:nvPr/>
        </p:nvGrpSpPr>
        <p:grpSpPr>
          <a:xfrm>
            <a:off x="6562808" y="1683498"/>
            <a:ext cx="5282902" cy="4397920"/>
            <a:chOff x="6357257" y="1712361"/>
            <a:chExt cx="5282902" cy="4397920"/>
          </a:xfrm>
        </p:grpSpPr>
        <p:sp>
          <p:nvSpPr>
            <p:cNvPr id="18" name="Rectangle 17">
              <a:extLst>
                <a:ext uri="{FF2B5EF4-FFF2-40B4-BE49-F238E27FC236}">
                  <a16:creationId xmlns:a16="http://schemas.microsoft.com/office/drawing/2014/main" id="{D15047B9-8DE2-4BBC-84D0-92DAB2F67A95}"/>
                </a:ext>
              </a:extLst>
            </p:cNvPr>
            <p:cNvSpPr/>
            <p:nvPr/>
          </p:nvSpPr>
          <p:spPr>
            <a:xfrm flipH="1" flipV="1">
              <a:off x="6357257" y="1712361"/>
              <a:ext cx="5282902" cy="4397920"/>
            </a:xfrm>
            <a:prstGeom prst="rect">
              <a:avLst/>
            </a:prstGeom>
            <a:solidFill>
              <a:schemeClr val="bg1"/>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0000"/>
                </a:lnSpc>
              </a:pPr>
              <a:endParaRPr lang="en-IN" sz="1050" dirty="0">
                <a:solidFill>
                  <a:schemeClr val="accent6"/>
                </a:solidFill>
              </a:endParaRPr>
            </a:p>
          </p:txBody>
        </p:sp>
        <p:sp>
          <p:nvSpPr>
            <p:cNvPr id="10" name="Rectangle 9"/>
            <p:cNvSpPr/>
            <p:nvPr/>
          </p:nvSpPr>
          <p:spPr>
            <a:xfrm>
              <a:off x="6522098" y="4393370"/>
              <a:ext cx="4952793" cy="1329091"/>
            </a:xfrm>
            <a:prstGeom prst="rect">
              <a:avLst/>
            </a:prstGeom>
            <a:solidFill>
              <a:schemeClr val="accent5">
                <a:lumMod val="20000"/>
                <a:lumOff val="80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just">
                <a:buFont typeface="Wingdings" panose="05000000000000000000" pitchFamily="2" charset="2"/>
                <a:buChar char="q"/>
              </a:pPr>
              <a:r>
                <a:rPr lang="en-US" sz="1400" dirty="0">
                  <a:solidFill>
                    <a:schemeClr val="accent6"/>
                  </a:solidFill>
                </a:rPr>
                <a:t>The State Health Society, Bihar(SHSB) took a new strategy to </a:t>
              </a:r>
              <a:r>
                <a:rPr lang="en-US" sz="1400" b="1" dirty="0">
                  <a:solidFill>
                    <a:schemeClr val="accent6"/>
                  </a:solidFill>
                </a:rPr>
                <a:t>resolve public grievances of health delivery system under the umbrella </a:t>
              </a:r>
              <a:r>
                <a:rPr lang="en-US" sz="1400" dirty="0">
                  <a:solidFill>
                    <a:schemeClr val="accent6"/>
                  </a:solidFill>
                </a:rPr>
                <a:t>of </a:t>
              </a:r>
              <a:r>
                <a:rPr lang="en-US" sz="1400" b="1" dirty="0">
                  <a:solidFill>
                    <a:schemeClr val="accent6"/>
                  </a:solidFill>
                </a:rPr>
                <a:t>“Lok Shikayat Nivaran  Adhikar Adhiniyam 2015”.</a:t>
              </a:r>
            </a:p>
            <a:p>
              <a:pPr algn="just"/>
              <a:endParaRPr lang="en-US" sz="1400" b="1" dirty="0">
                <a:solidFill>
                  <a:schemeClr val="accent6"/>
                </a:solidFill>
              </a:endParaRPr>
            </a:p>
            <a:p>
              <a:pPr algn="just"/>
              <a:endParaRPr lang="en-US" sz="1400" dirty="0">
                <a:solidFill>
                  <a:schemeClr val="accent6"/>
                </a:solidFill>
              </a:endParaRPr>
            </a:p>
          </p:txBody>
        </p:sp>
        <p:pic>
          <p:nvPicPr>
            <p:cNvPr id="6" name="Picture 5">
              <a:extLst>
                <a:ext uri="{FF2B5EF4-FFF2-40B4-BE49-F238E27FC236}">
                  <a16:creationId xmlns:a16="http://schemas.microsoft.com/office/drawing/2014/main" id="{8FD6D817-7863-4CA4-B155-A768D4FC298E}"/>
                </a:ext>
              </a:extLst>
            </p:cNvPr>
            <p:cNvPicPr>
              <a:picLocks noChangeAspect="1"/>
            </p:cNvPicPr>
            <p:nvPr/>
          </p:nvPicPr>
          <p:blipFill rotWithShape="1">
            <a:blip r:embed="rId2"/>
            <a:srcRect l="70457" t="17190" r="15028" b="62635"/>
            <a:stretch/>
          </p:blipFill>
          <p:spPr>
            <a:xfrm>
              <a:off x="7574303" y="1912408"/>
              <a:ext cx="2848385" cy="2062252"/>
            </a:xfrm>
            <a:prstGeom prst="rect">
              <a:avLst/>
            </a:prstGeom>
            <a:ln>
              <a:noFill/>
            </a:ln>
            <a:effectLst>
              <a:softEdge rad="112500"/>
            </a:effectLst>
          </p:spPr>
        </p:pic>
      </p:grpSp>
      <p:grpSp>
        <p:nvGrpSpPr>
          <p:cNvPr id="22" name="Group 21">
            <a:extLst>
              <a:ext uri="{FF2B5EF4-FFF2-40B4-BE49-F238E27FC236}">
                <a16:creationId xmlns:a16="http://schemas.microsoft.com/office/drawing/2014/main" id="{B6F551D1-9C94-4E8F-A132-12EA7F04A89D}"/>
              </a:ext>
            </a:extLst>
          </p:cNvPr>
          <p:cNvGrpSpPr/>
          <p:nvPr/>
        </p:nvGrpSpPr>
        <p:grpSpPr>
          <a:xfrm>
            <a:off x="564617" y="1712361"/>
            <a:ext cx="5282902" cy="4397920"/>
            <a:chOff x="757293" y="1712361"/>
            <a:chExt cx="5282902" cy="4397920"/>
          </a:xfrm>
        </p:grpSpPr>
        <p:sp>
          <p:nvSpPr>
            <p:cNvPr id="12" name="Rectangle 11">
              <a:extLst>
                <a:ext uri="{FF2B5EF4-FFF2-40B4-BE49-F238E27FC236}">
                  <a16:creationId xmlns:a16="http://schemas.microsoft.com/office/drawing/2014/main" id="{C6086F1F-72E7-45A4-83E1-25E73AE296C2}"/>
                </a:ext>
              </a:extLst>
            </p:cNvPr>
            <p:cNvSpPr/>
            <p:nvPr/>
          </p:nvSpPr>
          <p:spPr>
            <a:xfrm flipH="1" flipV="1">
              <a:off x="757293" y="1712361"/>
              <a:ext cx="5282902" cy="4397920"/>
            </a:xfrm>
            <a:prstGeom prst="rect">
              <a:avLst/>
            </a:prstGeom>
            <a:solidFill>
              <a:schemeClr val="bg1"/>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0000"/>
                </a:lnSpc>
              </a:pPr>
              <a:endParaRPr lang="en-IN" sz="1050" dirty="0">
                <a:solidFill>
                  <a:schemeClr val="accent6"/>
                </a:solidFill>
              </a:endParaRPr>
            </a:p>
          </p:txBody>
        </p:sp>
        <p:sp>
          <p:nvSpPr>
            <p:cNvPr id="17" name="Rectangle 16"/>
            <p:cNvSpPr/>
            <p:nvPr/>
          </p:nvSpPr>
          <p:spPr>
            <a:xfrm>
              <a:off x="898960" y="4377925"/>
              <a:ext cx="4999567" cy="1594767"/>
            </a:xfrm>
            <a:prstGeom prst="rect">
              <a:avLst/>
            </a:prstGeom>
            <a:solidFill>
              <a:schemeClr val="accent5">
                <a:lumMod val="20000"/>
                <a:lumOff val="80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0" indent="-285750" algn="just">
                <a:buFont typeface="Wingdings" panose="05000000000000000000" pitchFamily="2" charset="2"/>
                <a:buChar char="q"/>
              </a:pPr>
              <a:r>
                <a:rPr lang="en-US" sz="1400" b="1" dirty="0">
                  <a:solidFill>
                    <a:schemeClr val="accent6"/>
                  </a:solidFill>
                </a:rPr>
                <a:t>Since 2008</a:t>
              </a:r>
              <a:r>
                <a:rPr lang="en-US" sz="1400" dirty="0">
                  <a:solidFill>
                    <a:schemeClr val="accent6"/>
                  </a:solidFill>
                </a:rPr>
                <a:t>, after the implementation of National Rural Health Mission(NRHM), </a:t>
              </a:r>
              <a:r>
                <a:rPr lang="en-US" sz="1400" b="1" dirty="0">
                  <a:solidFill>
                    <a:schemeClr val="accent6"/>
                  </a:solidFill>
                </a:rPr>
                <a:t>the State Health Society Bihar(SHSB) has initiated several mechanisms to address the grievances related to public health. However, these mechanism could not meet the growing needs of healthcare, by providing time bound resolution.</a:t>
              </a:r>
              <a:endParaRPr lang="en-US" sz="1400" dirty="0">
                <a:solidFill>
                  <a:schemeClr val="accent6"/>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0D692A8D-C781-40A1-8EDD-0C8200AEA141}"/>
                </a:ext>
              </a:extLst>
            </p:cNvPr>
            <p:cNvPicPr>
              <a:picLocks noChangeAspect="1"/>
            </p:cNvPicPr>
            <p:nvPr/>
          </p:nvPicPr>
          <p:blipFill>
            <a:blip r:embed="rId3"/>
            <a:stretch>
              <a:fillRect/>
            </a:stretch>
          </p:blipFill>
          <p:spPr>
            <a:xfrm>
              <a:off x="1135247" y="1905701"/>
              <a:ext cx="4572380" cy="2068959"/>
            </a:xfrm>
            <a:prstGeom prst="rect">
              <a:avLst/>
            </a:prstGeom>
            <a:ln>
              <a:noFill/>
            </a:ln>
            <a:effectLst>
              <a:softEdge rad="112500"/>
            </a:effectLst>
          </p:spPr>
        </p:pic>
      </p:grpSp>
    </p:spTree>
    <p:extLst>
      <p:ext uri="{BB962C8B-B14F-4D97-AF65-F5344CB8AC3E}">
        <p14:creationId xmlns:p14="http://schemas.microsoft.com/office/powerpoint/2010/main" val="342044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9381B1-DC7B-49CB-884D-52CBB47AF0FA}"/>
              </a:ext>
            </a:extLst>
          </p:cNvPr>
          <p:cNvSpPr/>
          <p:nvPr/>
        </p:nvSpPr>
        <p:spPr>
          <a:xfrm>
            <a:off x="486832" y="1333363"/>
            <a:ext cx="2574045" cy="3416320"/>
          </a:xfrm>
          <a:prstGeom prst="rect">
            <a:avLst/>
          </a:prstGeom>
          <a:solidFill>
            <a:schemeClr val="bg1"/>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0000"/>
              </a:lnSpc>
            </a:pPr>
            <a:endParaRPr lang="en-IN" sz="1050" dirty="0">
              <a:solidFill>
                <a:schemeClr val="accent6"/>
              </a:solidFill>
            </a:endParaRPr>
          </a:p>
        </p:txBody>
      </p:sp>
      <p:sp>
        <p:nvSpPr>
          <p:cNvPr id="4" name="Title 3"/>
          <p:cNvSpPr>
            <a:spLocks noGrp="1"/>
          </p:cNvSpPr>
          <p:nvPr>
            <p:ph type="title"/>
          </p:nvPr>
        </p:nvSpPr>
        <p:spPr>
          <a:xfrm>
            <a:off x="486832" y="635786"/>
            <a:ext cx="11106151" cy="331623"/>
          </a:xfrm>
        </p:spPr>
        <p:txBody>
          <a:bodyPr vert="horz" lIns="0" tIns="0" rIns="0" bIns="0" rtlCol="0" anchor="t" anchorCtr="0">
            <a:noAutofit/>
          </a:bodyPr>
          <a:lstStyle/>
          <a:p>
            <a:r>
              <a:rPr lang="en-US" sz="2000" b="1" dirty="0"/>
              <a:t> PROGRAMME DESCRIPTION  - INTRODUCTION                                                                    (1/5)                                                                                 </a:t>
            </a:r>
          </a:p>
        </p:txBody>
      </p:sp>
      <p:sp>
        <p:nvSpPr>
          <p:cNvPr id="2" name="Rectangle 1">
            <a:extLst>
              <a:ext uri="{FF2B5EF4-FFF2-40B4-BE49-F238E27FC236}">
                <a16:creationId xmlns:a16="http://schemas.microsoft.com/office/drawing/2014/main" id="{ACBF2F38-E8DA-4538-AEFC-9081CCF259F0}"/>
              </a:ext>
            </a:extLst>
          </p:cNvPr>
          <p:cNvSpPr/>
          <p:nvPr/>
        </p:nvSpPr>
        <p:spPr>
          <a:xfrm>
            <a:off x="3276337" y="1333363"/>
            <a:ext cx="7954039" cy="3416320"/>
          </a:xfrm>
          <a:prstGeom prst="rect">
            <a:avLst/>
          </a:prstGeom>
        </p:spPr>
        <p:txBody>
          <a:bodyPr wrap="square">
            <a:spAutoFit/>
          </a:bodyPr>
          <a:lstStyle/>
          <a:p>
            <a:pPr marL="285750" indent="-285750" algn="just">
              <a:lnSpc>
                <a:spcPct val="150000"/>
              </a:lnSpc>
              <a:buFont typeface="Wingdings" panose="05000000000000000000" pitchFamily="2" charset="2"/>
              <a:buChar char="q"/>
              <a:defRPr/>
            </a:pPr>
            <a:r>
              <a:rPr lang="en-US" sz="1600" b="1" dirty="0">
                <a:solidFill>
                  <a:schemeClr val="accent6"/>
                </a:solidFill>
              </a:rPr>
              <a:t>Bihar Assembly had passed an Act on Public Grievance Redressal in the year 2015, “Lok Shikayat Nivaran Adhikar Adhiniyam 2015”. </a:t>
            </a:r>
          </a:p>
          <a:p>
            <a:pPr marL="742950" lvl="1" indent="-285750" algn="just">
              <a:lnSpc>
                <a:spcPct val="150000"/>
              </a:lnSpc>
              <a:buFont typeface="Wingdings" panose="05000000000000000000" pitchFamily="2" charset="2"/>
              <a:buChar char="Ø"/>
              <a:defRPr/>
            </a:pPr>
            <a:r>
              <a:rPr lang="en-US" sz="1600" dirty="0">
                <a:solidFill>
                  <a:schemeClr val="accent6"/>
                </a:solidFill>
              </a:rPr>
              <a:t>This act has given legal power to community to complain about any public service provision to respective authority. </a:t>
            </a:r>
          </a:p>
          <a:p>
            <a:pPr marL="742950" lvl="1" indent="-285750" algn="just">
              <a:lnSpc>
                <a:spcPct val="150000"/>
              </a:lnSpc>
              <a:buFont typeface="Wingdings" panose="05000000000000000000" pitchFamily="2" charset="2"/>
              <a:buChar char="Ø"/>
              <a:defRPr/>
            </a:pPr>
            <a:r>
              <a:rPr lang="en-US" sz="1600" dirty="0">
                <a:solidFill>
                  <a:schemeClr val="accent6"/>
                </a:solidFill>
              </a:rPr>
              <a:t>The authority should then ensure time bound compliance of all grievances.</a:t>
            </a:r>
          </a:p>
          <a:p>
            <a:pPr lvl="1" algn="just">
              <a:lnSpc>
                <a:spcPct val="150000"/>
              </a:lnSpc>
              <a:defRPr/>
            </a:pPr>
            <a:endParaRPr lang="en-US" sz="1600" dirty="0">
              <a:solidFill>
                <a:schemeClr val="accent6"/>
              </a:solidFill>
            </a:endParaRPr>
          </a:p>
          <a:p>
            <a:pPr marL="285750" indent="-285750" algn="just">
              <a:lnSpc>
                <a:spcPct val="150000"/>
              </a:lnSpc>
              <a:buFont typeface="Wingdings" panose="05000000000000000000" pitchFamily="2" charset="2"/>
              <a:buChar char="q"/>
              <a:defRPr/>
            </a:pPr>
            <a:r>
              <a:rPr lang="en-US" sz="1600" b="1" dirty="0">
                <a:solidFill>
                  <a:schemeClr val="accent6"/>
                </a:solidFill>
              </a:rPr>
              <a:t>The State Health Society, Bihar (SHSB) established and is running a 5-seater 104 call center at the state level, for grievance redressal under the umbrella of this Act, since March 2016(</a:t>
            </a:r>
            <a:r>
              <a:rPr lang="en-US" sz="1600" i="1" dirty="0">
                <a:solidFill>
                  <a:schemeClr val="accent6"/>
                </a:solidFill>
              </a:rPr>
              <a:t>30</a:t>
            </a:r>
            <a:r>
              <a:rPr lang="en-US" sz="1600" i="1" baseline="30000" dirty="0">
                <a:solidFill>
                  <a:schemeClr val="accent6"/>
                </a:solidFill>
              </a:rPr>
              <a:t>th</a:t>
            </a:r>
            <a:r>
              <a:rPr lang="en-US" sz="1600" i="1" dirty="0">
                <a:solidFill>
                  <a:schemeClr val="accent6"/>
                </a:solidFill>
              </a:rPr>
              <a:t> March,2016</a:t>
            </a:r>
            <a:r>
              <a:rPr lang="en-US" sz="1600" b="1" dirty="0">
                <a:solidFill>
                  <a:schemeClr val="accent6"/>
                </a:solidFill>
              </a:rPr>
              <a:t>) on a pilot basis, at its office.</a:t>
            </a:r>
            <a:endParaRPr lang="en-US" sz="1600" dirty="0">
              <a:solidFill>
                <a:schemeClr val="accent6"/>
              </a:solidFill>
            </a:endParaRPr>
          </a:p>
        </p:txBody>
      </p:sp>
      <p:pic>
        <p:nvPicPr>
          <p:cNvPr id="11" name="Picture 10">
            <a:extLst>
              <a:ext uri="{FF2B5EF4-FFF2-40B4-BE49-F238E27FC236}">
                <a16:creationId xmlns:a16="http://schemas.microsoft.com/office/drawing/2014/main" id="{C29B42E1-FAD7-4F16-A86C-9F4850136E90}"/>
              </a:ext>
            </a:extLst>
          </p:cNvPr>
          <p:cNvPicPr>
            <a:picLocks noChangeAspect="1"/>
          </p:cNvPicPr>
          <p:nvPr/>
        </p:nvPicPr>
        <p:blipFill>
          <a:blip r:embed="rId2"/>
          <a:stretch>
            <a:fillRect/>
          </a:stretch>
        </p:blipFill>
        <p:spPr>
          <a:xfrm>
            <a:off x="702292" y="1969960"/>
            <a:ext cx="2143125" cy="2143125"/>
          </a:xfrm>
          <a:prstGeom prst="rect">
            <a:avLst/>
          </a:prstGeom>
        </p:spPr>
      </p:pic>
      <p:sp>
        <p:nvSpPr>
          <p:cNvPr id="12" name="Rectangle 11">
            <a:extLst>
              <a:ext uri="{FF2B5EF4-FFF2-40B4-BE49-F238E27FC236}">
                <a16:creationId xmlns:a16="http://schemas.microsoft.com/office/drawing/2014/main" id="{72B3C9BF-2F5E-4E00-94EC-BBEBDDCDDEC4}"/>
              </a:ext>
            </a:extLst>
          </p:cNvPr>
          <p:cNvSpPr/>
          <p:nvPr/>
        </p:nvSpPr>
        <p:spPr>
          <a:xfrm>
            <a:off x="173580" y="5447260"/>
            <a:ext cx="11732653" cy="496996"/>
          </a:xfrm>
          <a:prstGeom prst="rect">
            <a:avLst/>
          </a:prstGeom>
        </p:spPr>
        <p:txBody>
          <a:bodyPr wrap="square">
            <a:spAutoFit/>
          </a:bodyPr>
          <a:lstStyle/>
          <a:p>
            <a:pPr algn="ctr">
              <a:lnSpc>
                <a:spcPct val="150000"/>
              </a:lnSpc>
              <a:defRPr/>
            </a:pPr>
            <a:r>
              <a:rPr lang="en-US" sz="2000" b="1" u="sng" dirty="0">
                <a:solidFill>
                  <a:schemeClr val="accent6"/>
                </a:solidFill>
                <a:effectLst>
                  <a:outerShdw blurRad="38100" dist="38100" dir="2700000" algn="tl">
                    <a:srgbClr val="000000">
                      <a:alpha val="43137"/>
                    </a:srgbClr>
                  </a:outerShdw>
                </a:effectLst>
              </a:rPr>
              <a:t>THE RESPONSE OF THIS INITIATIVE HAS BEEN OVERWHELMING IN THE FIRST YEAR ITSELF.</a:t>
            </a:r>
          </a:p>
        </p:txBody>
      </p:sp>
    </p:spTree>
    <p:extLst>
      <p:ext uri="{BB962C8B-B14F-4D97-AF65-F5344CB8AC3E}">
        <p14:creationId xmlns:p14="http://schemas.microsoft.com/office/powerpoint/2010/main" val="117355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 PROGRAMME DESCRIPTION   - ORGANIZATION STRUCTURE                                          (2/5)                                           </a:t>
            </a:r>
          </a:p>
        </p:txBody>
      </p:sp>
      <p:grpSp>
        <p:nvGrpSpPr>
          <p:cNvPr id="7" name="Group 6">
            <a:extLst>
              <a:ext uri="{FF2B5EF4-FFF2-40B4-BE49-F238E27FC236}">
                <a16:creationId xmlns:a16="http://schemas.microsoft.com/office/drawing/2014/main" id="{A9C58C2B-408C-41BC-BEAE-E95BE8E542DC}"/>
              </a:ext>
            </a:extLst>
          </p:cNvPr>
          <p:cNvGrpSpPr/>
          <p:nvPr/>
        </p:nvGrpSpPr>
        <p:grpSpPr>
          <a:xfrm>
            <a:off x="662609" y="1435788"/>
            <a:ext cx="11025807" cy="4641070"/>
            <a:chOff x="2677239" y="1756164"/>
            <a:chExt cx="3716637" cy="4641070"/>
          </a:xfrm>
        </p:grpSpPr>
        <p:sp>
          <p:nvSpPr>
            <p:cNvPr id="8" name="Freeform 10">
              <a:extLst>
                <a:ext uri="{FF2B5EF4-FFF2-40B4-BE49-F238E27FC236}">
                  <a16:creationId xmlns:a16="http://schemas.microsoft.com/office/drawing/2014/main" id="{4600EC65-6E3F-48AA-AC04-C8342768E6D2}"/>
                </a:ext>
              </a:extLst>
            </p:cNvPr>
            <p:cNvSpPr/>
            <p:nvPr/>
          </p:nvSpPr>
          <p:spPr>
            <a:xfrm>
              <a:off x="5706613" y="5320082"/>
              <a:ext cx="91440" cy="303738"/>
            </a:xfrm>
            <a:custGeom>
              <a:avLst/>
              <a:gdLst/>
              <a:ahLst/>
              <a:cxnLst/>
              <a:rect l="0" t="0" r="0" b="0"/>
              <a:pathLst>
                <a:path>
                  <a:moveTo>
                    <a:pt x="45720" y="0"/>
                  </a:moveTo>
                  <a:lnTo>
                    <a:pt x="4572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11">
              <a:extLst>
                <a:ext uri="{FF2B5EF4-FFF2-40B4-BE49-F238E27FC236}">
                  <a16:creationId xmlns:a16="http://schemas.microsoft.com/office/drawing/2014/main" id="{77620B9D-EB9A-4B3F-A55E-A5588EAB2A89}"/>
                </a:ext>
              </a:extLst>
            </p:cNvPr>
            <p:cNvSpPr/>
            <p:nvPr/>
          </p:nvSpPr>
          <p:spPr>
            <a:xfrm>
              <a:off x="5706613" y="4353168"/>
              <a:ext cx="91440" cy="303738"/>
            </a:xfrm>
            <a:custGeom>
              <a:avLst/>
              <a:gdLst/>
              <a:ahLst/>
              <a:cxnLst/>
              <a:rect l="0" t="0" r="0" b="0"/>
              <a:pathLst>
                <a:path>
                  <a:moveTo>
                    <a:pt x="45720" y="0"/>
                  </a:moveTo>
                  <a:lnTo>
                    <a:pt x="4572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12">
              <a:extLst>
                <a:ext uri="{FF2B5EF4-FFF2-40B4-BE49-F238E27FC236}">
                  <a16:creationId xmlns:a16="http://schemas.microsoft.com/office/drawing/2014/main" id="{30BF6374-00B0-4527-A09E-4BD88C3D6785}"/>
                </a:ext>
              </a:extLst>
            </p:cNvPr>
            <p:cNvSpPr/>
            <p:nvPr/>
          </p:nvSpPr>
          <p:spPr>
            <a:xfrm>
              <a:off x="5117422" y="3429000"/>
              <a:ext cx="1276454" cy="303738"/>
            </a:xfrm>
            <a:custGeom>
              <a:avLst/>
              <a:gdLst/>
              <a:ahLst/>
              <a:cxnLst/>
              <a:rect l="0" t="0" r="0" b="0"/>
              <a:pathLst>
                <a:path>
                  <a:moveTo>
                    <a:pt x="0" y="0"/>
                  </a:moveTo>
                  <a:lnTo>
                    <a:pt x="0" y="206988"/>
                  </a:lnTo>
                  <a:lnTo>
                    <a:pt x="1276454" y="206988"/>
                  </a:lnTo>
                  <a:lnTo>
                    <a:pt x="1276454"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B474CE0E-314C-42B1-AACD-BFDDEEE7D139}"/>
                </a:ext>
              </a:extLst>
            </p:cNvPr>
            <p:cNvSpPr/>
            <p:nvPr/>
          </p:nvSpPr>
          <p:spPr>
            <a:xfrm>
              <a:off x="4430159" y="5320082"/>
              <a:ext cx="91440" cy="303738"/>
            </a:xfrm>
            <a:custGeom>
              <a:avLst/>
              <a:gdLst/>
              <a:ahLst/>
              <a:cxnLst/>
              <a:rect l="0" t="0" r="0" b="0"/>
              <a:pathLst>
                <a:path>
                  <a:moveTo>
                    <a:pt x="45720" y="0"/>
                  </a:moveTo>
                  <a:lnTo>
                    <a:pt x="4572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1ED99BFE-12AE-4B89-9D87-23FF384C31D6}"/>
                </a:ext>
              </a:extLst>
            </p:cNvPr>
            <p:cNvSpPr/>
            <p:nvPr/>
          </p:nvSpPr>
          <p:spPr>
            <a:xfrm>
              <a:off x="4430159" y="4353168"/>
              <a:ext cx="91440" cy="303738"/>
            </a:xfrm>
            <a:custGeom>
              <a:avLst/>
              <a:gdLst/>
              <a:ahLst/>
              <a:cxnLst/>
              <a:rect l="0" t="0" r="0" b="0"/>
              <a:pathLst>
                <a:path>
                  <a:moveTo>
                    <a:pt x="45720" y="0"/>
                  </a:moveTo>
                  <a:lnTo>
                    <a:pt x="4572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a:extLst>
                <a:ext uri="{FF2B5EF4-FFF2-40B4-BE49-F238E27FC236}">
                  <a16:creationId xmlns:a16="http://schemas.microsoft.com/office/drawing/2014/main" id="{F09E8264-6CCA-4F1D-8BDE-C9B6F3D5E8C9}"/>
                </a:ext>
              </a:extLst>
            </p:cNvPr>
            <p:cNvSpPr/>
            <p:nvPr/>
          </p:nvSpPr>
          <p:spPr>
            <a:xfrm>
              <a:off x="4430159" y="3386254"/>
              <a:ext cx="91440" cy="303738"/>
            </a:xfrm>
            <a:custGeom>
              <a:avLst/>
              <a:gdLst/>
              <a:ahLst/>
              <a:cxnLst/>
              <a:rect l="0" t="0" r="0" b="0"/>
              <a:pathLst>
                <a:path>
                  <a:moveTo>
                    <a:pt x="45720" y="0"/>
                  </a:moveTo>
                  <a:lnTo>
                    <a:pt x="4572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id="{E6E53369-E04E-4D6A-BA8A-9E7ADA464FB9}"/>
                </a:ext>
              </a:extLst>
            </p:cNvPr>
            <p:cNvSpPr/>
            <p:nvPr/>
          </p:nvSpPr>
          <p:spPr>
            <a:xfrm>
              <a:off x="3153705" y="5320082"/>
              <a:ext cx="91440" cy="303738"/>
            </a:xfrm>
            <a:custGeom>
              <a:avLst/>
              <a:gdLst/>
              <a:ahLst/>
              <a:cxnLst/>
              <a:rect l="0" t="0" r="0" b="0"/>
              <a:pathLst>
                <a:path>
                  <a:moveTo>
                    <a:pt x="45720" y="0"/>
                  </a:moveTo>
                  <a:lnTo>
                    <a:pt x="4572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a:extLst>
                <a:ext uri="{FF2B5EF4-FFF2-40B4-BE49-F238E27FC236}">
                  <a16:creationId xmlns:a16="http://schemas.microsoft.com/office/drawing/2014/main" id="{0EE68DCB-71EA-40CE-A039-A5AA42D685EA}"/>
                </a:ext>
              </a:extLst>
            </p:cNvPr>
            <p:cNvSpPr/>
            <p:nvPr/>
          </p:nvSpPr>
          <p:spPr>
            <a:xfrm>
              <a:off x="3153705" y="4353168"/>
              <a:ext cx="91440" cy="303738"/>
            </a:xfrm>
            <a:custGeom>
              <a:avLst/>
              <a:gdLst/>
              <a:ahLst/>
              <a:cxnLst/>
              <a:rect l="0" t="0" r="0" b="0"/>
              <a:pathLst>
                <a:path>
                  <a:moveTo>
                    <a:pt x="45720" y="0"/>
                  </a:moveTo>
                  <a:lnTo>
                    <a:pt x="4572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a:extLst>
                <a:ext uri="{FF2B5EF4-FFF2-40B4-BE49-F238E27FC236}">
                  <a16:creationId xmlns:a16="http://schemas.microsoft.com/office/drawing/2014/main" id="{5346DBC6-1FB9-408E-B516-1A41CE9E36CA}"/>
                </a:ext>
              </a:extLst>
            </p:cNvPr>
            <p:cNvSpPr/>
            <p:nvPr/>
          </p:nvSpPr>
          <p:spPr>
            <a:xfrm>
              <a:off x="3490633" y="3429000"/>
              <a:ext cx="1276454" cy="303738"/>
            </a:xfrm>
            <a:custGeom>
              <a:avLst/>
              <a:gdLst/>
              <a:ahLst/>
              <a:cxnLst/>
              <a:rect l="0" t="0" r="0" b="0"/>
              <a:pathLst>
                <a:path>
                  <a:moveTo>
                    <a:pt x="1276454" y="0"/>
                  </a:moveTo>
                  <a:lnTo>
                    <a:pt x="1276454" y="206988"/>
                  </a:lnTo>
                  <a:lnTo>
                    <a:pt x="0" y="206988"/>
                  </a:lnTo>
                  <a:lnTo>
                    <a:pt x="0" y="3037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10617461-3AB8-4321-8801-434FEEFC9DF6}"/>
                </a:ext>
              </a:extLst>
            </p:cNvPr>
            <p:cNvSpPr/>
            <p:nvPr/>
          </p:nvSpPr>
          <p:spPr>
            <a:xfrm>
              <a:off x="4430159" y="2419340"/>
              <a:ext cx="91440" cy="303738"/>
            </a:xfrm>
            <a:custGeom>
              <a:avLst/>
              <a:gdLst/>
              <a:ahLst/>
              <a:cxnLst/>
              <a:rect l="0" t="0" r="0" b="0"/>
              <a:pathLst>
                <a:path>
                  <a:moveTo>
                    <a:pt x="45720" y="0"/>
                  </a:moveTo>
                  <a:lnTo>
                    <a:pt x="45720" y="3037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Rounded Rectangle 20">
              <a:extLst>
                <a:ext uri="{FF2B5EF4-FFF2-40B4-BE49-F238E27FC236}">
                  <a16:creationId xmlns:a16="http://schemas.microsoft.com/office/drawing/2014/main" id="{577FADE3-36A6-4285-8D18-9F6E7DF05BC1}"/>
                </a:ext>
              </a:extLst>
            </p:cNvPr>
            <p:cNvSpPr/>
            <p:nvPr/>
          </p:nvSpPr>
          <p:spPr>
            <a:xfrm>
              <a:off x="3953693" y="1756164"/>
              <a:ext cx="1044371" cy="663175"/>
            </a:xfrm>
            <a:prstGeom prst="roundRect">
              <a:avLst>
                <a:gd name="adj" fmla="val 10000"/>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solidFill>
                  <a:schemeClr val="accent6"/>
                </a:solidFill>
              </a:endParaRPr>
            </a:p>
          </p:txBody>
        </p:sp>
        <p:sp>
          <p:nvSpPr>
            <p:cNvPr id="22" name="Freeform 21">
              <a:extLst>
                <a:ext uri="{FF2B5EF4-FFF2-40B4-BE49-F238E27FC236}">
                  <a16:creationId xmlns:a16="http://schemas.microsoft.com/office/drawing/2014/main" id="{F41053D6-69EC-471A-B73C-9BE1EAE3414D}"/>
                </a:ext>
              </a:extLst>
            </p:cNvPr>
            <p:cNvSpPr/>
            <p:nvPr/>
          </p:nvSpPr>
          <p:spPr>
            <a:xfrm>
              <a:off x="4069734" y="1866403"/>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bg1">
                <a:lumMod val="7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Executive Director, SHSB</a:t>
              </a:r>
              <a:endParaRPr lang="en-IN" sz="1100" b="1" dirty="0">
                <a:solidFill>
                  <a:schemeClr val="accent6"/>
                </a:solidFill>
              </a:endParaRPr>
            </a:p>
          </p:txBody>
        </p:sp>
        <p:sp>
          <p:nvSpPr>
            <p:cNvPr id="23" name="Rounded Rectangle 22">
              <a:extLst>
                <a:ext uri="{FF2B5EF4-FFF2-40B4-BE49-F238E27FC236}">
                  <a16:creationId xmlns:a16="http://schemas.microsoft.com/office/drawing/2014/main" id="{AF52BDF6-DAA0-411B-8C67-90B7319A1EB7}"/>
                </a:ext>
              </a:extLst>
            </p:cNvPr>
            <p:cNvSpPr/>
            <p:nvPr/>
          </p:nvSpPr>
          <p:spPr>
            <a:xfrm>
              <a:off x="3953693" y="2723078"/>
              <a:ext cx="1044371" cy="663175"/>
            </a:xfrm>
            <a:prstGeom prst="roundRect">
              <a:avLst>
                <a:gd name="adj" fmla="val 10000"/>
              </a:avLst>
            </a:prstGeom>
            <a:solidFill>
              <a:schemeClr val="tx1">
                <a:lumMod val="20000"/>
                <a:lumOff val="80000"/>
              </a:schemeClr>
            </a:solidFill>
            <a:ln>
              <a:solidFill>
                <a:schemeClr val="tx1">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solidFill>
                  <a:schemeClr val="accent6"/>
                </a:solidFill>
              </a:endParaRPr>
            </a:p>
          </p:txBody>
        </p:sp>
        <p:sp>
          <p:nvSpPr>
            <p:cNvPr id="24" name="Freeform 23">
              <a:extLst>
                <a:ext uri="{FF2B5EF4-FFF2-40B4-BE49-F238E27FC236}">
                  <a16:creationId xmlns:a16="http://schemas.microsoft.com/office/drawing/2014/main" id="{CBA057DF-A743-4EF0-AC1D-5B8E794CB006}"/>
                </a:ext>
              </a:extLst>
            </p:cNvPr>
            <p:cNvSpPr/>
            <p:nvPr/>
          </p:nvSpPr>
          <p:spPr>
            <a:xfrm>
              <a:off x="4069734" y="2833317"/>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tx1">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bg1"/>
                  </a:solidFill>
                </a:rPr>
                <a:t>Nodal Officer (B.A.S)* </a:t>
              </a:r>
            </a:p>
            <a:p>
              <a:pPr algn="ctr" defTabSz="666750">
                <a:lnSpc>
                  <a:spcPct val="90000"/>
                </a:lnSpc>
                <a:spcBef>
                  <a:spcPct val="0"/>
                </a:spcBef>
                <a:spcAft>
                  <a:spcPct val="35000"/>
                </a:spcAft>
              </a:pPr>
              <a:r>
                <a:rPr lang="en-US" sz="1100" b="1" dirty="0">
                  <a:solidFill>
                    <a:schemeClr val="bg1"/>
                  </a:solidFill>
                </a:rPr>
                <a:t>104 Call Centre</a:t>
              </a:r>
              <a:endParaRPr lang="en-IN" sz="1100" b="1" dirty="0">
                <a:solidFill>
                  <a:schemeClr val="bg1"/>
                </a:solidFill>
              </a:endParaRPr>
            </a:p>
          </p:txBody>
        </p:sp>
        <p:sp>
          <p:nvSpPr>
            <p:cNvPr id="25" name="Rounded Rectangle 24">
              <a:extLst>
                <a:ext uri="{FF2B5EF4-FFF2-40B4-BE49-F238E27FC236}">
                  <a16:creationId xmlns:a16="http://schemas.microsoft.com/office/drawing/2014/main" id="{7A6FD6FF-0D9A-4361-9D2A-7C44578D333C}"/>
                </a:ext>
              </a:extLst>
            </p:cNvPr>
            <p:cNvSpPr/>
            <p:nvPr/>
          </p:nvSpPr>
          <p:spPr>
            <a:xfrm>
              <a:off x="2677239" y="3689992"/>
              <a:ext cx="1044371" cy="66317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a:extLst>
                <a:ext uri="{FF2B5EF4-FFF2-40B4-BE49-F238E27FC236}">
                  <a16:creationId xmlns:a16="http://schemas.microsoft.com/office/drawing/2014/main" id="{C4B2B0F2-5C44-4CF8-A35A-34CE1759D6D8}"/>
                </a:ext>
              </a:extLst>
            </p:cNvPr>
            <p:cNvSpPr/>
            <p:nvPr/>
          </p:nvSpPr>
          <p:spPr>
            <a:xfrm>
              <a:off x="2793280" y="3800231"/>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1">
                <a:lumMod val="60000"/>
                <a:lumOff val="40000"/>
                <a:alpha val="90000"/>
              </a:schemeClr>
            </a:solidFill>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Shift First (06:00 AM to 02:00 PM) </a:t>
              </a:r>
            </a:p>
            <a:p>
              <a:pPr algn="ctr" defTabSz="666750">
                <a:lnSpc>
                  <a:spcPct val="90000"/>
                </a:lnSpc>
                <a:spcBef>
                  <a:spcPct val="0"/>
                </a:spcBef>
                <a:spcAft>
                  <a:spcPct val="35000"/>
                </a:spcAft>
              </a:pPr>
              <a:r>
                <a:rPr lang="en-US" sz="1100" b="1" dirty="0">
                  <a:solidFill>
                    <a:schemeClr val="accent6"/>
                  </a:solidFill>
                </a:rPr>
                <a:t>Shift Nodal Officer (Senior Dr. Add. Director Level)</a:t>
              </a:r>
              <a:endParaRPr lang="en-IN" sz="1100" b="1" dirty="0">
                <a:solidFill>
                  <a:schemeClr val="accent6"/>
                </a:solidFill>
              </a:endParaRPr>
            </a:p>
          </p:txBody>
        </p:sp>
        <p:sp>
          <p:nvSpPr>
            <p:cNvPr id="27" name="Rounded Rectangle 26">
              <a:extLst>
                <a:ext uri="{FF2B5EF4-FFF2-40B4-BE49-F238E27FC236}">
                  <a16:creationId xmlns:a16="http://schemas.microsoft.com/office/drawing/2014/main" id="{0DFA3885-07BA-412D-B72D-76AD8D38075B}"/>
                </a:ext>
              </a:extLst>
            </p:cNvPr>
            <p:cNvSpPr/>
            <p:nvPr/>
          </p:nvSpPr>
          <p:spPr>
            <a:xfrm>
              <a:off x="2677239" y="4656906"/>
              <a:ext cx="1044371" cy="663175"/>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27">
              <a:extLst>
                <a:ext uri="{FF2B5EF4-FFF2-40B4-BE49-F238E27FC236}">
                  <a16:creationId xmlns:a16="http://schemas.microsoft.com/office/drawing/2014/main" id="{E5DD06E8-C1F7-41A5-AFCE-AE74E8E3DCCB}"/>
                </a:ext>
              </a:extLst>
            </p:cNvPr>
            <p:cNvSpPr/>
            <p:nvPr/>
          </p:nvSpPr>
          <p:spPr>
            <a:xfrm>
              <a:off x="2793280" y="4767145"/>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2">
                <a:lumMod val="60000"/>
                <a:lumOff val="40000"/>
                <a:alpha val="90000"/>
              </a:schemeClr>
            </a:solidFill>
            <a:ln>
              <a:solidFill>
                <a:schemeClr val="accent2">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Shift Supervisor</a:t>
              </a:r>
              <a:endParaRPr lang="en-IN" sz="1100" b="1" dirty="0">
                <a:solidFill>
                  <a:schemeClr val="accent6"/>
                </a:solidFill>
              </a:endParaRPr>
            </a:p>
          </p:txBody>
        </p:sp>
        <p:sp>
          <p:nvSpPr>
            <p:cNvPr id="29" name="Rounded Rectangle 28">
              <a:extLst>
                <a:ext uri="{FF2B5EF4-FFF2-40B4-BE49-F238E27FC236}">
                  <a16:creationId xmlns:a16="http://schemas.microsoft.com/office/drawing/2014/main" id="{C77DD621-0F76-45D1-AF8B-CD5BDBE2DDB8}"/>
                </a:ext>
              </a:extLst>
            </p:cNvPr>
            <p:cNvSpPr/>
            <p:nvPr/>
          </p:nvSpPr>
          <p:spPr>
            <a:xfrm>
              <a:off x="2677239" y="5623820"/>
              <a:ext cx="1044371" cy="663175"/>
            </a:xfrm>
            <a:prstGeom prst="roundRect">
              <a:avLst>
                <a:gd name="adj" fmla="val 10000"/>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29">
              <a:extLst>
                <a:ext uri="{FF2B5EF4-FFF2-40B4-BE49-F238E27FC236}">
                  <a16:creationId xmlns:a16="http://schemas.microsoft.com/office/drawing/2014/main" id="{A498D2BE-FFA6-48B2-A8D8-38CE1C6C31A8}"/>
                </a:ext>
              </a:extLst>
            </p:cNvPr>
            <p:cNvSpPr/>
            <p:nvPr/>
          </p:nvSpPr>
          <p:spPr>
            <a:xfrm>
              <a:off x="2793280" y="5734059"/>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3">
                <a:lumMod val="60000"/>
                <a:lumOff val="40000"/>
                <a:alpha val="90000"/>
              </a:schemeClr>
            </a:solidFill>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5 Operators</a:t>
              </a:r>
              <a:endParaRPr lang="en-IN" sz="1100" b="1" dirty="0">
                <a:solidFill>
                  <a:schemeClr val="accent6"/>
                </a:solidFill>
              </a:endParaRPr>
            </a:p>
          </p:txBody>
        </p:sp>
        <p:sp>
          <p:nvSpPr>
            <p:cNvPr id="31" name="Rounded Rectangle 30">
              <a:extLst>
                <a:ext uri="{FF2B5EF4-FFF2-40B4-BE49-F238E27FC236}">
                  <a16:creationId xmlns:a16="http://schemas.microsoft.com/office/drawing/2014/main" id="{2DE9FAFC-C01F-4F8B-BB43-4A323B6066E5}"/>
                </a:ext>
              </a:extLst>
            </p:cNvPr>
            <p:cNvSpPr/>
            <p:nvPr/>
          </p:nvSpPr>
          <p:spPr>
            <a:xfrm>
              <a:off x="3953693" y="3689992"/>
              <a:ext cx="1044371" cy="66317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31">
              <a:extLst>
                <a:ext uri="{FF2B5EF4-FFF2-40B4-BE49-F238E27FC236}">
                  <a16:creationId xmlns:a16="http://schemas.microsoft.com/office/drawing/2014/main" id="{8612FEE2-57AA-4B86-9030-F38F72154657}"/>
                </a:ext>
              </a:extLst>
            </p:cNvPr>
            <p:cNvSpPr/>
            <p:nvPr/>
          </p:nvSpPr>
          <p:spPr>
            <a:xfrm>
              <a:off x="4069734" y="3800231"/>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1">
                <a:lumMod val="60000"/>
                <a:lumOff val="40000"/>
                <a:alpha val="90000"/>
              </a:schemeClr>
            </a:solidFill>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Shift 2nd (02:00 PM to 10:00 PM) </a:t>
              </a:r>
            </a:p>
            <a:p>
              <a:pPr algn="ctr" defTabSz="666750">
                <a:lnSpc>
                  <a:spcPct val="90000"/>
                </a:lnSpc>
                <a:spcBef>
                  <a:spcPct val="0"/>
                </a:spcBef>
                <a:spcAft>
                  <a:spcPct val="35000"/>
                </a:spcAft>
              </a:pPr>
              <a:r>
                <a:rPr lang="en-US" sz="1100" b="1" dirty="0">
                  <a:solidFill>
                    <a:schemeClr val="accent6"/>
                  </a:solidFill>
                </a:rPr>
                <a:t>Shift Nodal Officer (Senior Dr. Add. Director Level)</a:t>
              </a:r>
              <a:endParaRPr lang="en-IN" sz="1100" b="1" dirty="0">
                <a:solidFill>
                  <a:schemeClr val="accent6"/>
                </a:solidFill>
              </a:endParaRPr>
            </a:p>
          </p:txBody>
        </p:sp>
        <p:sp>
          <p:nvSpPr>
            <p:cNvPr id="33" name="Rounded Rectangle 32">
              <a:extLst>
                <a:ext uri="{FF2B5EF4-FFF2-40B4-BE49-F238E27FC236}">
                  <a16:creationId xmlns:a16="http://schemas.microsoft.com/office/drawing/2014/main" id="{792307C2-2F90-4195-8704-0C993BAC6533}"/>
                </a:ext>
              </a:extLst>
            </p:cNvPr>
            <p:cNvSpPr/>
            <p:nvPr/>
          </p:nvSpPr>
          <p:spPr>
            <a:xfrm>
              <a:off x="3953693" y="4656906"/>
              <a:ext cx="1044371" cy="663175"/>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33">
              <a:extLst>
                <a:ext uri="{FF2B5EF4-FFF2-40B4-BE49-F238E27FC236}">
                  <a16:creationId xmlns:a16="http://schemas.microsoft.com/office/drawing/2014/main" id="{991AC107-87B3-4EAD-A6AC-AECB7627ED3B}"/>
                </a:ext>
              </a:extLst>
            </p:cNvPr>
            <p:cNvSpPr/>
            <p:nvPr/>
          </p:nvSpPr>
          <p:spPr>
            <a:xfrm>
              <a:off x="4069734" y="4767145"/>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2">
                <a:lumMod val="60000"/>
                <a:lumOff val="40000"/>
                <a:alpha val="90000"/>
              </a:schemeClr>
            </a:solidFill>
            <a:ln>
              <a:solidFill>
                <a:schemeClr val="accent2">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Shift Supervisor</a:t>
              </a:r>
              <a:endParaRPr lang="en-IN" sz="1100" b="1" dirty="0">
                <a:solidFill>
                  <a:schemeClr val="accent6"/>
                </a:solidFill>
              </a:endParaRPr>
            </a:p>
          </p:txBody>
        </p:sp>
        <p:sp>
          <p:nvSpPr>
            <p:cNvPr id="35" name="Rounded Rectangle 34">
              <a:extLst>
                <a:ext uri="{FF2B5EF4-FFF2-40B4-BE49-F238E27FC236}">
                  <a16:creationId xmlns:a16="http://schemas.microsoft.com/office/drawing/2014/main" id="{989B63C3-768C-446A-8BAC-464121D6687A}"/>
                </a:ext>
              </a:extLst>
            </p:cNvPr>
            <p:cNvSpPr/>
            <p:nvPr/>
          </p:nvSpPr>
          <p:spPr>
            <a:xfrm>
              <a:off x="3953693" y="5623820"/>
              <a:ext cx="1044371" cy="663175"/>
            </a:xfrm>
            <a:prstGeom prst="roundRect">
              <a:avLst>
                <a:gd name="adj" fmla="val 10000"/>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Freeform 35">
              <a:extLst>
                <a:ext uri="{FF2B5EF4-FFF2-40B4-BE49-F238E27FC236}">
                  <a16:creationId xmlns:a16="http://schemas.microsoft.com/office/drawing/2014/main" id="{74F437C0-EF7F-4231-8CF8-7AD1CE26330B}"/>
                </a:ext>
              </a:extLst>
            </p:cNvPr>
            <p:cNvSpPr/>
            <p:nvPr/>
          </p:nvSpPr>
          <p:spPr>
            <a:xfrm>
              <a:off x="4069734" y="5734059"/>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3">
                <a:lumMod val="60000"/>
                <a:lumOff val="40000"/>
                <a:alpha val="90000"/>
              </a:schemeClr>
            </a:solidFill>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5 Operators</a:t>
              </a:r>
              <a:endParaRPr lang="en-IN" sz="1100" b="1" dirty="0">
                <a:solidFill>
                  <a:schemeClr val="accent6"/>
                </a:solidFill>
              </a:endParaRPr>
            </a:p>
          </p:txBody>
        </p:sp>
        <p:sp>
          <p:nvSpPr>
            <p:cNvPr id="37" name="Rounded Rectangle 36">
              <a:extLst>
                <a:ext uri="{FF2B5EF4-FFF2-40B4-BE49-F238E27FC236}">
                  <a16:creationId xmlns:a16="http://schemas.microsoft.com/office/drawing/2014/main" id="{39E9A384-E1CE-4446-A618-5B316CFB30A6}"/>
                </a:ext>
              </a:extLst>
            </p:cNvPr>
            <p:cNvSpPr/>
            <p:nvPr/>
          </p:nvSpPr>
          <p:spPr>
            <a:xfrm>
              <a:off x="5230147" y="3689992"/>
              <a:ext cx="1044371" cy="66317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Freeform 37">
              <a:extLst>
                <a:ext uri="{FF2B5EF4-FFF2-40B4-BE49-F238E27FC236}">
                  <a16:creationId xmlns:a16="http://schemas.microsoft.com/office/drawing/2014/main" id="{69E4430C-3F5E-4395-85C8-D78226F47B5B}"/>
                </a:ext>
              </a:extLst>
            </p:cNvPr>
            <p:cNvSpPr/>
            <p:nvPr/>
          </p:nvSpPr>
          <p:spPr>
            <a:xfrm>
              <a:off x="5346189" y="3800231"/>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1">
                <a:lumMod val="60000"/>
                <a:lumOff val="40000"/>
                <a:alpha val="90000"/>
              </a:schemeClr>
            </a:solidFill>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Shift First (10:00 PM to 06:00 AM) </a:t>
              </a:r>
            </a:p>
            <a:p>
              <a:pPr algn="ctr" defTabSz="666750">
                <a:lnSpc>
                  <a:spcPct val="90000"/>
                </a:lnSpc>
                <a:spcBef>
                  <a:spcPct val="0"/>
                </a:spcBef>
                <a:spcAft>
                  <a:spcPct val="35000"/>
                </a:spcAft>
              </a:pPr>
              <a:r>
                <a:rPr lang="en-US" sz="1100" b="1" dirty="0">
                  <a:solidFill>
                    <a:schemeClr val="accent6"/>
                  </a:solidFill>
                </a:rPr>
                <a:t>Shift Nodal Officer (Senior Dr. Add. Director Level)</a:t>
              </a:r>
              <a:endParaRPr lang="en-IN" sz="1100" b="1" dirty="0">
                <a:solidFill>
                  <a:schemeClr val="accent6"/>
                </a:solidFill>
              </a:endParaRPr>
            </a:p>
          </p:txBody>
        </p:sp>
        <p:sp>
          <p:nvSpPr>
            <p:cNvPr id="39" name="Rounded Rectangle 38">
              <a:extLst>
                <a:ext uri="{FF2B5EF4-FFF2-40B4-BE49-F238E27FC236}">
                  <a16:creationId xmlns:a16="http://schemas.microsoft.com/office/drawing/2014/main" id="{7E8CE94A-952F-4A56-97C9-77FB365A3B26}"/>
                </a:ext>
              </a:extLst>
            </p:cNvPr>
            <p:cNvSpPr/>
            <p:nvPr/>
          </p:nvSpPr>
          <p:spPr>
            <a:xfrm>
              <a:off x="5230147" y="4656906"/>
              <a:ext cx="1044371" cy="663175"/>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Freeform 39">
              <a:extLst>
                <a:ext uri="{FF2B5EF4-FFF2-40B4-BE49-F238E27FC236}">
                  <a16:creationId xmlns:a16="http://schemas.microsoft.com/office/drawing/2014/main" id="{FB16AF0B-AA7F-4687-971E-F1B175046A1F}"/>
                </a:ext>
              </a:extLst>
            </p:cNvPr>
            <p:cNvSpPr/>
            <p:nvPr/>
          </p:nvSpPr>
          <p:spPr>
            <a:xfrm>
              <a:off x="5346189" y="4767145"/>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2">
                <a:lumMod val="60000"/>
                <a:lumOff val="40000"/>
                <a:alpha val="90000"/>
              </a:schemeClr>
            </a:solidFill>
            <a:ln>
              <a:solidFill>
                <a:schemeClr val="accent2">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Shift Supervisor</a:t>
              </a:r>
              <a:endParaRPr lang="en-IN" sz="1100" b="1" dirty="0">
                <a:solidFill>
                  <a:schemeClr val="accent6"/>
                </a:solidFill>
              </a:endParaRPr>
            </a:p>
          </p:txBody>
        </p:sp>
        <p:sp>
          <p:nvSpPr>
            <p:cNvPr id="41" name="Rounded Rectangle 40">
              <a:extLst>
                <a:ext uri="{FF2B5EF4-FFF2-40B4-BE49-F238E27FC236}">
                  <a16:creationId xmlns:a16="http://schemas.microsoft.com/office/drawing/2014/main" id="{EA2EC8D0-765E-413F-8EA4-92368612ACAD}"/>
                </a:ext>
              </a:extLst>
            </p:cNvPr>
            <p:cNvSpPr/>
            <p:nvPr/>
          </p:nvSpPr>
          <p:spPr>
            <a:xfrm>
              <a:off x="5230147" y="5623820"/>
              <a:ext cx="1044371" cy="663175"/>
            </a:xfrm>
            <a:prstGeom prst="roundRect">
              <a:avLst>
                <a:gd name="adj" fmla="val 10000"/>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Freeform 41">
              <a:extLst>
                <a:ext uri="{FF2B5EF4-FFF2-40B4-BE49-F238E27FC236}">
                  <a16:creationId xmlns:a16="http://schemas.microsoft.com/office/drawing/2014/main" id="{5F14CB79-3166-447D-A586-C86A024058B7}"/>
                </a:ext>
              </a:extLst>
            </p:cNvPr>
            <p:cNvSpPr/>
            <p:nvPr/>
          </p:nvSpPr>
          <p:spPr>
            <a:xfrm>
              <a:off x="5346189" y="5734059"/>
              <a:ext cx="1044371" cy="663175"/>
            </a:xfrm>
            <a:custGeom>
              <a:avLst/>
              <a:gdLst>
                <a:gd name="connsiteX0" fmla="*/ 0 w 1044371"/>
                <a:gd name="connsiteY0" fmla="*/ 66318 h 663175"/>
                <a:gd name="connsiteX1" fmla="*/ 19424 w 1044371"/>
                <a:gd name="connsiteY1" fmla="*/ 19424 h 663175"/>
                <a:gd name="connsiteX2" fmla="*/ 66318 w 1044371"/>
                <a:gd name="connsiteY2" fmla="*/ 0 h 663175"/>
                <a:gd name="connsiteX3" fmla="*/ 978053 w 1044371"/>
                <a:gd name="connsiteY3" fmla="*/ 0 h 663175"/>
                <a:gd name="connsiteX4" fmla="*/ 1024947 w 1044371"/>
                <a:gd name="connsiteY4" fmla="*/ 19424 h 663175"/>
                <a:gd name="connsiteX5" fmla="*/ 1044371 w 1044371"/>
                <a:gd name="connsiteY5" fmla="*/ 66318 h 663175"/>
                <a:gd name="connsiteX6" fmla="*/ 1044371 w 1044371"/>
                <a:gd name="connsiteY6" fmla="*/ 596857 h 663175"/>
                <a:gd name="connsiteX7" fmla="*/ 1024947 w 1044371"/>
                <a:gd name="connsiteY7" fmla="*/ 643751 h 663175"/>
                <a:gd name="connsiteX8" fmla="*/ 978053 w 1044371"/>
                <a:gd name="connsiteY8" fmla="*/ 663175 h 663175"/>
                <a:gd name="connsiteX9" fmla="*/ 66318 w 1044371"/>
                <a:gd name="connsiteY9" fmla="*/ 663175 h 663175"/>
                <a:gd name="connsiteX10" fmla="*/ 19424 w 1044371"/>
                <a:gd name="connsiteY10" fmla="*/ 643751 h 663175"/>
                <a:gd name="connsiteX11" fmla="*/ 0 w 1044371"/>
                <a:gd name="connsiteY11" fmla="*/ 596857 h 663175"/>
                <a:gd name="connsiteX12" fmla="*/ 0 w 1044371"/>
                <a:gd name="connsiteY12" fmla="*/ 66318 h 6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71" h="663175">
                  <a:moveTo>
                    <a:pt x="0" y="66318"/>
                  </a:moveTo>
                  <a:cubicBezTo>
                    <a:pt x="0" y="48729"/>
                    <a:pt x="6987" y="31861"/>
                    <a:pt x="19424" y="19424"/>
                  </a:cubicBezTo>
                  <a:cubicBezTo>
                    <a:pt x="31861" y="6987"/>
                    <a:pt x="48729" y="0"/>
                    <a:pt x="66318" y="0"/>
                  </a:cubicBezTo>
                  <a:lnTo>
                    <a:pt x="978053" y="0"/>
                  </a:lnTo>
                  <a:cubicBezTo>
                    <a:pt x="995642" y="0"/>
                    <a:pt x="1012510" y="6987"/>
                    <a:pt x="1024947" y="19424"/>
                  </a:cubicBezTo>
                  <a:cubicBezTo>
                    <a:pt x="1037384" y="31861"/>
                    <a:pt x="1044371" y="48729"/>
                    <a:pt x="1044371" y="66318"/>
                  </a:cubicBezTo>
                  <a:lnTo>
                    <a:pt x="1044371" y="596857"/>
                  </a:lnTo>
                  <a:cubicBezTo>
                    <a:pt x="1044371" y="614446"/>
                    <a:pt x="1037384" y="631314"/>
                    <a:pt x="1024947" y="643751"/>
                  </a:cubicBezTo>
                  <a:cubicBezTo>
                    <a:pt x="1012510" y="656188"/>
                    <a:pt x="995642" y="663175"/>
                    <a:pt x="978053" y="663175"/>
                  </a:cubicBezTo>
                  <a:lnTo>
                    <a:pt x="66318" y="663175"/>
                  </a:lnTo>
                  <a:cubicBezTo>
                    <a:pt x="48729" y="663175"/>
                    <a:pt x="31861" y="656188"/>
                    <a:pt x="19424" y="643751"/>
                  </a:cubicBezTo>
                  <a:cubicBezTo>
                    <a:pt x="6987" y="631314"/>
                    <a:pt x="0" y="614446"/>
                    <a:pt x="0" y="596857"/>
                  </a:cubicBezTo>
                  <a:lnTo>
                    <a:pt x="0" y="66318"/>
                  </a:lnTo>
                  <a:close/>
                </a:path>
              </a:pathLst>
            </a:custGeom>
            <a:solidFill>
              <a:schemeClr val="accent3">
                <a:lumMod val="60000"/>
                <a:lumOff val="40000"/>
                <a:alpha val="90000"/>
              </a:schemeClr>
            </a:solidFill>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74" tIns="76574" rIns="76574" bIns="76574" numCol="1" spcCol="1270" anchor="ctr" anchorCtr="0">
              <a:noAutofit/>
            </a:bodyPr>
            <a:lstStyle/>
            <a:p>
              <a:pPr algn="ctr" defTabSz="666750">
                <a:lnSpc>
                  <a:spcPct val="90000"/>
                </a:lnSpc>
                <a:spcBef>
                  <a:spcPct val="0"/>
                </a:spcBef>
                <a:spcAft>
                  <a:spcPct val="35000"/>
                </a:spcAft>
              </a:pPr>
              <a:r>
                <a:rPr lang="en-US" sz="1100" b="1" dirty="0">
                  <a:solidFill>
                    <a:schemeClr val="accent6"/>
                  </a:solidFill>
                </a:rPr>
                <a:t>3 Operators</a:t>
              </a:r>
              <a:endParaRPr lang="en-IN" sz="1100" b="1" dirty="0">
                <a:solidFill>
                  <a:schemeClr val="accent6"/>
                </a:solidFill>
              </a:endParaRPr>
            </a:p>
          </p:txBody>
        </p:sp>
      </p:grpSp>
      <p:sp>
        <p:nvSpPr>
          <p:cNvPr id="3" name="TextBox 2">
            <a:extLst>
              <a:ext uri="{FF2B5EF4-FFF2-40B4-BE49-F238E27FC236}">
                <a16:creationId xmlns:a16="http://schemas.microsoft.com/office/drawing/2014/main" id="{4CAF3F01-91B1-4A59-8344-57EC1EC00BE3}"/>
              </a:ext>
            </a:extLst>
          </p:cNvPr>
          <p:cNvSpPr txBox="1"/>
          <p:nvPr/>
        </p:nvSpPr>
        <p:spPr>
          <a:xfrm>
            <a:off x="662609" y="6533322"/>
            <a:ext cx="9766852" cy="198783"/>
          </a:xfrm>
          <a:prstGeom prst="rect">
            <a:avLst/>
          </a:prstGeom>
          <a:noFill/>
        </p:spPr>
        <p:txBody>
          <a:bodyPr wrap="square" lIns="0" tIns="0" rIns="0" bIns="0" rtlCol="0">
            <a:noAutofit/>
          </a:bodyPr>
          <a:lstStyle/>
          <a:p>
            <a:r>
              <a:rPr lang="en-US" sz="1050" i="1" dirty="0">
                <a:solidFill>
                  <a:srgbClr val="FF0000"/>
                </a:solidFill>
                <a:latin typeface="Arial" pitchFamily="34" charset="0"/>
                <a:cs typeface="Arial" pitchFamily="34" charset="0"/>
              </a:rPr>
              <a:t>* - Bihar Administrative Services </a:t>
            </a:r>
            <a:endParaRPr lang="en-IN" sz="105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2741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 PROGRAMME DESCRIPTION   - FACILITY                                                                             (3/5)                                           </a:t>
            </a:r>
          </a:p>
        </p:txBody>
      </p:sp>
      <p:pic>
        <p:nvPicPr>
          <p:cNvPr id="43" name="Picture 42" descr="IMG_4978.JPG">
            <a:extLst>
              <a:ext uri="{FF2B5EF4-FFF2-40B4-BE49-F238E27FC236}">
                <a16:creationId xmlns:a16="http://schemas.microsoft.com/office/drawing/2014/main" id="{3D6730FA-C0B4-4081-9EAA-8A8372EBA7C3}"/>
              </a:ext>
            </a:extLst>
          </p:cNvPr>
          <p:cNvPicPr>
            <a:picLocks noChangeAspect="1"/>
          </p:cNvPicPr>
          <p:nvPr/>
        </p:nvPicPr>
        <p:blipFill>
          <a:blip r:embed="rId2" cstate="print"/>
          <a:stretch>
            <a:fillRect/>
          </a:stretch>
        </p:blipFill>
        <p:spPr>
          <a:xfrm>
            <a:off x="1261626" y="990488"/>
            <a:ext cx="4357296" cy="2706805"/>
          </a:xfrm>
          <a:prstGeom prst="rect">
            <a:avLst/>
          </a:prstGeom>
          <a:ln>
            <a:noFill/>
          </a:ln>
          <a:effectLst>
            <a:softEdge rad="112500"/>
          </a:effectLst>
        </p:spPr>
      </p:pic>
      <p:pic>
        <p:nvPicPr>
          <p:cNvPr id="44" name="Picture 43" descr="IMG_1754.JPG">
            <a:extLst>
              <a:ext uri="{FF2B5EF4-FFF2-40B4-BE49-F238E27FC236}">
                <a16:creationId xmlns:a16="http://schemas.microsoft.com/office/drawing/2014/main" id="{E0174B88-75F3-4D13-9B0E-427B3A1ED751}"/>
              </a:ext>
            </a:extLst>
          </p:cNvPr>
          <p:cNvPicPr>
            <a:picLocks noChangeAspect="1"/>
          </p:cNvPicPr>
          <p:nvPr/>
        </p:nvPicPr>
        <p:blipFill rotWithShape="1">
          <a:blip r:embed="rId3" cstate="print"/>
          <a:srcRect t="9336"/>
          <a:stretch/>
        </p:blipFill>
        <p:spPr>
          <a:xfrm>
            <a:off x="6122502" y="983701"/>
            <a:ext cx="4571999" cy="2713592"/>
          </a:xfrm>
          <a:prstGeom prst="rect">
            <a:avLst/>
          </a:prstGeom>
          <a:ln>
            <a:noFill/>
          </a:ln>
          <a:effectLst>
            <a:softEdge rad="112500"/>
          </a:effectLst>
        </p:spPr>
      </p:pic>
      <p:pic>
        <p:nvPicPr>
          <p:cNvPr id="45" name="Picture 44" descr="IMG_1752.JPG">
            <a:extLst>
              <a:ext uri="{FF2B5EF4-FFF2-40B4-BE49-F238E27FC236}">
                <a16:creationId xmlns:a16="http://schemas.microsoft.com/office/drawing/2014/main" id="{687C1ED7-E61B-45D0-B4C9-F9601B54C93F}"/>
              </a:ext>
            </a:extLst>
          </p:cNvPr>
          <p:cNvPicPr>
            <a:picLocks noChangeAspect="1"/>
          </p:cNvPicPr>
          <p:nvPr/>
        </p:nvPicPr>
        <p:blipFill rotWithShape="1">
          <a:blip r:embed="rId4" cstate="print"/>
          <a:srcRect t="16937" b="1"/>
          <a:stretch/>
        </p:blipFill>
        <p:spPr>
          <a:xfrm>
            <a:off x="6109251" y="3893274"/>
            <a:ext cx="4571999" cy="2489547"/>
          </a:xfrm>
          <a:prstGeom prst="rect">
            <a:avLst/>
          </a:prstGeom>
          <a:ln>
            <a:noFill/>
          </a:ln>
          <a:effectLst>
            <a:softEdge rad="112500"/>
          </a:effectLst>
        </p:spPr>
      </p:pic>
      <p:pic>
        <p:nvPicPr>
          <p:cNvPr id="46" name="Picture 45" descr="IMG_4956.JPG">
            <a:extLst>
              <a:ext uri="{FF2B5EF4-FFF2-40B4-BE49-F238E27FC236}">
                <a16:creationId xmlns:a16="http://schemas.microsoft.com/office/drawing/2014/main" id="{49E995AA-2FE2-4E17-AE9B-3807B1409839}"/>
              </a:ext>
            </a:extLst>
          </p:cNvPr>
          <p:cNvPicPr>
            <a:picLocks noChangeAspect="1"/>
          </p:cNvPicPr>
          <p:nvPr/>
        </p:nvPicPr>
        <p:blipFill rotWithShape="1">
          <a:blip r:embed="rId5" cstate="print"/>
          <a:srcRect t="1" b="-5156"/>
          <a:stretch/>
        </p:blipFill>
        <p:spPr>
          <a:xfrm>
            <a:off x="1261626" y="3893274"/>
            <a:ext cx="4357296" cy="2640785"/>
          </a:xfrm>
          <a:prstGeom prst="rect">
            <a:avLst/>
          </a:prstGeom>
          <a:ln>
            <a:noFill/>
          </a:ln>
          <a:effectLst>
            <a:softEdge rad="112500"/>
          </a:effectLst>
        </p:spPr>
      </p:pic>
      <p:cxnSp>
        <p:nvCxnSpPr>
          <p:cNvPr id="47" name="Straight Connector 46">
            <a:extLst>
              <a:ext uri="{FF2B5EF4-FFF2-40B4-BE49-F238E27FC236}">
                <a16:creationId xmlns:a16="http://schemas.microsoft.com/office/drawing/2014/main" id="{F931279D-4CCE-43B9-946A-F124221ACA18}"/>
              </a:ext>
            </a:extLst>
          </p:cNvPr>
          <p:cNvCxnSpPr>
            <a:cxnSpLocks/>
          </p:cNvCxnSpPr>
          <p:nvPr/>
        </p:nvCxnSpPr>
        <p:spPr>
          <a:xfrm>
            <a:off x="5844554" y="2936382"/>
            <a:ext cx="0" cy="1738648"/>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AD6EA63-B2E1-42B9-B309-12FECBDEF758}"/>
              </a:ext>
            </a:extLst>
          </p:cNvPr>
          <p:cNvCxnSpPr>
            <a:cxnSpLocks/>
          </p:cNvCxnSpPr>
          <p:nvPr/>
        </p:nvCxnSpPr>
        <p:spPr>
          <a:xfrm>
            <a:off x="3487720" y="3790242"/>
            <a:ext cx="482780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25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 PROGRAMME DESCRIPTION - GRIEVANCE REDRESSAL PROCESS FLOW DIAGRAM   (4/5)</a:t>
            </a:r>
          </a:p>
        </p:txBody>
      </p:sp>
      <p:grpSp>
        <p:nvGrpSpPr>
          <p:cNvPr id="69" name="Group 68">
            <a:extLst>
              <a:ext uri="{FF2B5EF4-FFF2-40B4-BE49-F238E27FC236}">
                <a16:creationId xmlns:a16="http://schemas.microsoft.com/office/drawing/2014/main" id="{67751B8C-0DDE-4C59-B863-2C85746367EE}"/>
              </a:ext>
            </a:extLst>
          </p:cNvPr>
          <p:cNvGrpSpPr/>
          <p:nvPr/>
        </p:nvGrpSpPr>
        <p:grpSpPr>
          <a:xfrm>
            <a:off x="1195024" y="1227639"/>
            <a:ext cx="9749980" cy="4618113"/>
            <a:chOff x="1195024" y="1227639"/>
            <a:chExt cx="9749980" cy="4618113"/>
          </a:xfrm>
        </p:grpSpPr>
        <p:sp>
          <p:nvSpPr>
            <p:cNvPr id="11" name="Rectangle 10">
              <a:extLst>
                <a:ext uri="{FF2B5EF4-FFF2-40B4-BE49-F238E27FC236}">
                  <a16:creationId xmlns:a16="http://schemas.microsoft.com/office/drawing/2014/main" id="{8F03E27F-495C-42A4-8DA4-B6FBA04BFD3E}"/>
                </a:ext>
              </a:extLst>
            </p:cNvPr>
            <p:cNvSpPr/>
            <p:nvPr/>
          </p:nvSpPr>
          <p:spPr>
            <a:xfrm>
              <a:off x="1195024" y="2614412"/>
              <a:ext cx="1789089" cy="45777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latin typeface="Arial" panose="020B0604020202020204" pitchFamily="34" charset="0"/>
                  <a:cs typeface="Arial" panose="020B0604020202020204" pitchFamily="34" charset="0"/>
                </a:rPr>
                <a:t>Grievance Registered </a:t>
              </a:r>
              <a:endParaRPr lang="en-IN" sz="11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9102905-CB66-4D12-94F0-DE1FAA76CA7C}"/>
                </a:ext>
              </a:extLst>
            </p:cNvPr>
            <p:cNvSpPr/>
            <p:nvPr/>
          </p:nvSpPr>
          <p:spPr>
            <a:xfrm>
              <a:off x="1195024" y="3412902"/>
              <a:ext cx="1789089" cy="6101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mj-lt"/>
                </a:rPr>
                <a:t>If medical advice, call transfer to shift medical officer.</a:t>
              </a:r>
              <a:endParaRPr lang="en-IN" sz="1100" dirty="0">
                <a:solidFill>
                  <a:schemeClr val="accent6"/>
                </a:solidFill>
                <a:latin typeface="+mj-lt"/>
              </a:endParaRPr>
            </a:p>
          </p:txBody>
        </p:sp>
        <p:cxnSp>
          <p:nvCxnSpPr>
            <p:cNvPr id="46" name="Straight Arrow Connector 45">
              <a:extLst>
                <a:ext uri="{FF2B5EF4-FFF2-40B4-BE49-F238E27FC236}">
                  <a16:creationId xmlns:a16="http://schemas.microsoft.com/office/drawing/2014/main" id="{F1183215-C78D-4468-B9F6-E4E31536B24D}"/>
                </a:ext>
              </a:extLst>
            </p:cNvPr>
            <p:cNvCxnSpPr>
              <a:cxnSpLocks/>
              <a:stCxn id="11" idx="2"/>
              <a:endCxn id="45" idx="0"/>
            </p:cNvCxnSpPr>
            <p:nvPr/>
          </p:nvCxnSpPr>
          <p:spPr>
            <a:xfrm>
              <a:off x="2089569" y="3072182"/>
              <a:ext cx="0" cy="3407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B9B4DB53-ABC9-48EB-88CA-830EDD7C9330}"/>
                </a:ext>
              </a:extLst>
            </p:cNvPr>
            <p:cNvCxnSpPr>
              <a:cxnSpLocks/>
              <a:stCxn id="11" idx="3"/>
            </p:cNvCxnSpPr>
            <p:nvPr/>
          </p:nvCxnSpPr>
          <p:spPr>
            <a:xfrm flipV="1">
              <a:off x="2984113" y="1972932"/>
              <a:ext cx="1526978" cy="87036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50AE2E11-E38D-41E0-ACBA-28B5E2E8211C}"/>
                </a:ext>
              </a:extLst>
            </p:cNvPr>
            <p:cNvCxnSpPr>
              <a:cxnSpLocks/>
              <a:stCxn id="11" idx="3"/>
            </p:cNvCxnSpPr>
            <p:nvPr/>
          </p:nvCxnSpPr>
          <p:spPr>
            <a:xfrm>
              <a:off x="2984113" y="2843297"/>
              <a:ext cx="1526978" cy="22888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F34A05EF-E9FC-4F0B-951A-F847145FD4B8}"/>
                </a:ext>
              </a:extLst>
            </p:cNvPr>
            <p:cNvCxnSpPr>
              <a:cxnSpLocks/>
              <a:stCxn id="11" idx="3"/>
            </p:cNvCxnSpPr>
            <p:nvPr/>
          </p:nvCxnSpPr>
          <p:spPr>
            <a:xfrm>
              <a:off x="2984113" y="2843297"/>
              <a:ext cx="1526978" cy="143280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4A9E66C4-210D-4226-8828-9E497C6936D7}"/>
                </a:ext>
              </a:extLst>
            </p:cNvPr>
            <p:cNvCxnSpPr>
              <a:cxnSpLocks/>
              <a:stCxn id="11" idx="3"/>
            </p:cNvCxnSpPr>
            <p:nvPr/>
          </p:nvCxnSpPr>
          <p:spPr>
            <a:xfrm>
              <a:off x="2984113" y="2843297"/>
              <a:ext cx="1526978" cy="253205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E0929EE-A7EC-4F59-A251-186BF8C3DA0E}"/>
                </a:ext>
              </a:extLst>
            </p:cNvPr>
            <p:cNvSpPr/>
            <p:nvPr/>
          </p:nvSpPr>
          <p:spPr>
            <a:xfrm>
              <a:off x="4873540" y="1803802"/>
              <a:ext cx="1074120" cy="397032"/>
            </a:xfrm>
            <a:prstGeom prst="rect">
              <a:avLst/>
            </a:prstGeom>
          </p:spPr>
          <p:txBody>
            <a:bodyPr wrap="square">
              <a:spAutoFit/>
            </a:bodyPr>
            <a:lstStyle/>
            <a:p>
              <a:pPr algn="ctr" defTabSz="488950">
                <a:lnSpc>
                  <a:spcPct val="90000"/>
                </a:lnSpc>
                <a:spcBef>
                  <a:spcPct val="0"/>
                </a:spcBef>
                <a:spcAft>
                  <a:spcPct val="35000"/>
                </a:spcAft>
              </a:pPr>
              <a:r>
                <a:rPr lang="en-US" sz="1100" dirty="0">
                  <a:solidFill>
                    <a:schemeClr val="accent6"/>
                  </a:solidFill>
                </a:rPr>
                <a:t>Resolved by operator</a:t>
              </a:r>
              <a:endParaRPr lang="en-IN" sz="1100" dirty="0">
                <a:solidFill>
                  <a:schemeClr val="accent6"/>
                </a:solidFill>
              </a:endParaRPr>
            </a:p>
          </p:txBody>
        </p:sp>
        <p:sp>
          <p:nvSpPr>
            <p:cNvPr id="65" name="Rectangle 64">
              <a:extLst>
                <a:ext uri="{FF2B5EF4-FFF2-40B4-BE49-F238E27FC236}">
                  <a16:creationId xmlns:a16="http://schemas.microsoft.com/office/drawing/2014/main" id="{78BC2D21-1F17-4A9E-87CB-38F6AD4D8711}"/>
                </a:ext>
              </a:extLst>
            </p:cNvPr>
            <p:cNvSpPr/>
            <p:nvPr/>
          </p:nvSpPr>
          <p:spPr>
            <a:xfrm>
              <a:off x="4940148" y="2873666"/>
              <a:ext cx="1007512" cy="397032"/>
            </a:xfrm>
            <a:prstGeom prst="rect">
              <a:avLst/>
            </a:prstGeom>
          </p:spPr>
          <p:txBody>
            <a:bodyPr wrap="square">
              <a:spAutoFit/>
            </a:bodyPr>
            <a:lstStyle/>
            <a:p>
              <a:pPr algn="ctr" defTabSz="488950">
                <a:lnSpc>
                  <a:spcPct val="90000"/>
                </a:lnSpc>
                <a:spcBef>
                  <a:spcPct val="0"/>
                </a:spcBef>
                <a:spcAft>
                  <a:spcPct val="35000"/>
                </a:spcAft>
              </a:pPr>
              <a:r>
                <a:rPr lang="en-US" sz="1100" dirty="0">
                  <a:solidFill>
                    <a:schemeClr val="accent6"/>
                  </a:solidFill>
                </a:rPr>
                <a:t>Resolved by Supervisor</a:t>
              </a:r>
              <a:endParaRPr lang="en-IN" sz="1100" dirty="0">
                <a:solidFill>
                  <a:schemeClr val="accent6"/>
                </a:solidFill>
              </a:endParaRPr>
            </a:p>
          </p:txBody>
        </p:sp>
        <p:sp>
          <p:nvSpPr>
            <p:cNvPr id="66" name="Rectangle 65">
              <a:extLst>
                <a:ext uri="{FF2B5EF4-FFF2-40B4-BE49-F238E27FC236}">
                  <a16:creationId xmlns:a16="http://schemas.microsoft.com/office/drawing/2014/main" id="{4747FED0-E2EF-448D-8D6E-5EE0996C9F78}"/>
                </a:ext>
              </a:extLst>
            </p:cNvPr>
            <p:cNvSpPr/>
            <p:nvPr/>
          </p:nvSpPr>
          <p:spPr>
            <a:xfrm>
              <a:off x="4611005" y="4023071"/>
              <a:ext cx="1689175" cy="549381"/>
            </a:xfrm>
            <a:prstGeom prst="rect">
              <a:avLst/>
            </a:prstGeom>
          </p:spPr>
          <p:txBody>
            <a:bodyPr wrap="square">
              <a:spAutoFit/>
            </a:bodyPr>
            <a:lstStyle/>
            <a:p>
              <a:pPr algn="ctr" defTabSz="488950">
                <a:lnSpc>
                  <a:spcPct val="90000"/>
                </a:lnSpc>
                <a:spcBef>
                  <a:spcPct val="0"/>
                </a:spcBef>
                <a:spcAft>
                  <a:spcPct val="35000"/>
                </a:spcAft>
              </a:pPr>
              <a:r>
                <a:rPr lang="en-US" sz="1100" dirty="0">
                  <a:solidFill>
                    <a:schemeClr val="accent6"/>
                  </a:solidFill>
                </a:rPr>
                <a:t>Resolved by Add;. Director (Shift Nodal Officer)</a:t>
              </a:r>
              <a:endParaRPr lang="en-IN" sz="1100" dirty="0">
                <a:solidFill>
                  <a:schemeClr val="accent6"/>
                </a:solidFill>
              </a:endParaRPr>
            </a:p>
          </p:txBody>
        </p:sp>
        <p:sp>
          <p:nvSpPr>
            <p:cNvPr id="68" name="Rectangle 67">
              <a:extLst>
                <a:ext uri="{FF2B5EF4-FFF2-40B4-BE49-F238E27FC236}">
                  <a16:creationId xmlns:a16="http://schemas.microsoft.com/office/drawing/2014/main" id="{2A09F07A-E810-4FD9-82D7-9FB0B1EEF7B0}"/>
                </a:ext>
              </a:extLst>
            </p:cNvPr>
            <p:cNvSpPr/>
            <p:nvPr/>
          </p:nvSpPr>
          <p:spPr>
            <a:xfrm>
              <a:off x="4676404" y="5045563"/>
              <a:ext cx="1534996" cy="608628"/>
            </a:xfrm>
            <a:prstGeom prst="rect">
              <a:avLst/>
            </a:prstGeom>
          </p:spPr>
          <p:txBody>
            <a:bodyPr wrap="square">
              <a:spAutoFit/>
            </a:bodyPr>
            <a:lstStyle/>
            <a:p>
              <a:pPr algn="ctr" defTabSz="488950">
                <a:lnSpc>
                  <a:spcPct val="90000"/>
                </a:lnSpc>
                <a:spcBef>
                  <a:spcPct val="0"/>
                </a:spcBef>
                <a:spcAft>
                  <a:spcPct val="35000"/>
                </a:spcAft>
              </a:pPr>
              <a:r>
                <a:rPr lang="en-US" sz="1100" dirty="0">
                  <a:solidFill>
                    <a:schemeClr val="accent6"/>
                  </a:solidFill>
                </a:rPr>
                <a:t>Resolved by Nodal Officer </a:t>
              </a:r>
            </a:p>
            <a:p>
              <a:pPr algn="ctr" defTabSz="488950">
                <a:lnSpc>
                  <a:spcPct val="90000"/>
                </a:lnSpc>
                <a:spcBef>
                  <a:spcPct val="0"/>
                </a:spcBef>
                <a:spcAft>
                  <a:spcPct val="35000"/>
                </a:spcAft>
              </a:pPr>
              <a:r>
                <a:rPr lang="en-US" sz="1100" dirty="0">
                  <a:solidFill>
                    <a:schemeClr val="accent6"/>
                  </a:solidFill>
                </a:rPr>
                <a:t>(104 call centre)</a:t>
              </a:r>
              <a:endParaRPr lang="en-IN" sz="1100" dirty="0">
                <a:solidFill>
                  <a:schemeClr val="accent6"/>
                </a:solidFill>
              </a:endParaRPr>
            </a:p>
          </p:txBody>
        </p:sp>
        <p:sp>
          <p:nvSpPr>
            <p:cNvPr id="70" name="TextBox 69">
              <a:extLst>
                <a:ext uri="{FF2B5EF4-FFF2-40B4-BE49-F238E27FC236}">
                  <a16:creationId xmlns:a16="http://schemas.microsoft.com/office/drawing/2014/main" id="{0962A290-A2D6-4304-8492-219E1619E25E}"/>
                </a:ext>
              </a:extLst>
            </p:cNvPr>
            <p:cNvSpPr txBox="1"/>
            <p:nvPr/>
          </p:nvSpPr>
          <p:spPr>
            <a:xfrm>
              <a:off x="7869916" y="1996992"/>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AAEB3223-B41E-4ADF-A258-595A748842AA}"/>
                </a:ext>
              </a:extLst>
            </p:cNvPr>
            <p:cNvSpPr txBox="1"/>
            <p:nvPr/>
          </p:nvSpPr>
          <p:spPr>
            <a:xfrm>
              <a:off x="7869917" y="1227639"/>
              <a:ext cx="505489"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Yes</a:t>
              </a:r>
              <a:endParaRPr lang="en-IN" sz="1100" b="1" dirty="0">
                <a:solidFill>
                  <a:schemeClr val="accent6"/>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BCF2E713-891B-4535-AF96-01E580E1B523}"/>
                </a:ext>
              </a:extLst>
            </p:cNvPr>
            <p:cNvSpPr/>
            <p:nvPr/>
          </p:nvSpPr>
          <p:spPr>
            <a:xfrm>
              <a:off x="3774022" y="1711452"/>
              <a:ext cx="654572" cy="216982"/>
            </a:xfrm>
            <a:prstGeom prst="rect">
              <a:avLst/>
            </a:prstGeom>
            <a:solidFill>
              <a:schemeClr val="bg2">
                <a:lumMod val="75000"/>
              </a:schemeClr>
            </a:solidFill>
          </p:spPr>
          <p:txBody>
            <a:bodyPr wrap="square">
              <a:spAutoFit/>
            </a:bodyPr>
            <a:lstStyle/>
            <a:p>
              <a:pPr algn="ctr" defTabSz="488950">
                <a:lnSpc>
                  <a:spcPct val="90000"/>
                </a:lnSpc>
                <a:spcBef>
                  <a:spcPct val="0"/>
                </a:spcBef>
                <a:spcAft>
                  <a:spcPct val="35000"/>
                </a:spcAft>
              </a:pPr>
              <a:r>
                <a:rPr lang="en-US" sz="900" b="1" dirty="0">
                  <a:solidFill>
                    <a:schemeClr val="bg1"/>
                  </a:solidFill>
                </a:rPr>
                <a:t>LEVEL 1 </a:t>
              </a:r>
              <a:endParaRPr lang="en-IN" sz="900" b="1" dirty="0">
                <a:solidFill>
                  <a:schemeClr val="bg1"/>
                </a:solidFill>
              </a:endParaRPr>
            </a:p>
          </p:txBody>
        </p:sp>
        <p:sp>
          <p:nvSpPr>
            <p:cNvPr id="74" name="Rectangle 73">
              <a:extLst>
                <a:ext uri="{FF2B5EF4-FFF2-40B4-BE49-F238E27FC236}">
                  <a16:creationId xmlns:a16="http://schemas.microsoft.com/office/drawing/2014/main" id="{7CF08FD4-77AC-4987-9E83-2DD202ADD913}"/>
                </a:ext>
              </a:extLst>
            </p:cNvPr>
            <p:cNvSpPr/>
            <p:nvPr/>
          </p:nvSpPr>
          <p:spPr>
            <a:xfrm>
              <a:off x="3777874" y="2838422"/>
              <a:ext cx="654572" cy="216982"/>
            </a:xfrm>
            <a:prstGeom prst="rect">
              <a:avLst/>
            </a:prstGeom>
            <a:solidFill>
              <a:schemeClr val="bg2">
                <a:lumMod val="75000"/>
              </a:schemeClr>
            </a:solidFill>
          </p:spPr>
          <p:txBody>
            <a:bodyPr wrap="square">
              <a:spAutoFit/>
            </a:bodyPr>
            <a:lstStyle/>
            <a:p>
              <a:pPr algn="ctr" defTabSz="488950">
                <a:lnSpc>
                  <a:spcPct val="90000"/>
                </a:lnSpc>
                <a:spcBef>
                  <a:spcPct val="0"/>
                </a:spcBef>
                <a:spcAft>
                  <a:spcPct val="35000"/>
                </a:spcAft>
              </a:pPr>
              <a:r>
                <a:rPr lang="en-US" sz="900" b="1" dirty="0">
                  <a:solidFill>
                    <a:schemeClr val="bg1"/>
                  </a:solidFill>
                </a:rPr>
                <a:t>LEVEL 2 </a:t>
              </a:r>
              <a:endParaRPr lang="en-IN" sz="900" b="1" dirty="0">
                <a:solidFill>
                  <a:schemeClr val="bg1"/>
                </a:solidFill>
              </a:endParaRPr>
            </a:p>
          </p:txBody>
        </p:sp>
        <p:sp>
          <p:nvSpPr>
            <p:cNvPr id="75" name="Rectangle 74">
              <a:extLst>
                <a:ext uri="{FF2B5EF4-FFF2-40B4-BE49-F238E27FC236}">
                  <a16:creationId xmlns:a16="http://schemas.microsoft.com/office/drawing/2014/main" id="{543A3322-7DCD-4772-8E38-B14A6D3E2EC9}"/>
                </a:ext>
              </a:extLst>
            </p:cNvPr>
            <p:cNvSpPr/>
            <p:nvPr/>
          </p:nvSpPr>
          <p:spPr>
            <a:xfrm>
              <a:off x="3786311" y="4026819"/>
              <a:ext cx="654572" cy="216982"/>
            </a:xfrm>
            <a:prstGeom prst="rect">
              <a:avLst/>
            </a:prstGeom>
            <a:solidFill>
              <a:schemeClr val="bg2">
                <a:lumMod val="75000"/>
              </a:schemeClr>
            </a:solidFill>
          </p:spPr>
          <p:txBody>
            <a:bodyPr wrap="square">
              <a:spAutoFit/>
            </a:bodyPr>
            <a:lstStyle/>
            <a:p>
              <a:pPr algn="ctr" defTabSz="488950">
                <a:lnSpc>
                  <a:spcPct val="90000"/>
                </a:lnSpc>
                <a:spcBef>
                  <a:spcPct val="0"/>
                </a:spcBef>
                <a:spcAft>
                  <a:spcPct val="35000"/>
                </a:spcAft>
              </a:pPr>
              <a:r>
                <a:rPr lang="en-US" sz="900" b="1" dirty="0">
                  <a:solidFill>
                    <a:schemeClr val="bg1"/>
                  </a:solidFill>
                </a:rPr>
                <a:t>LEVEL 3 </a:t>
              </a:r>
              <a:endParaRPr lang="en-IN" sz="900" b="1" dirty="0">
                <a:solidFill>
                  <a:schemeClr val="bg1"/>
                </a:solidFill>
              </a:endParaRPr>
            </a:p>
          </p:txBody>
        </p:sp>
        <p:sp>
          <p:nvSpPr>
            <p:cNvPr id="76" name="Rectangle 75">
              <a:extLst>
                <a:ext uri="{FF2B5EF4-FFF2-40B4-BE49-F238E27FC236}">
                  <a16:creationId xmlns:a16="http://schemas.microsoft.com/office/drawing/2014/main" id="{B0F5FA28-2D25-4C74-B3B4-D719223D0691}"/>
                </a:ext>
              </a:extLst>
            </p:cNvPr>
            <p:cNvSpPr/>
            <p:nvPr/>
          </p:nvSpPr>
          <p:spPr>
            <a:xfrm>
              <a:off x="3774022" y="5144492"/>
              <a:ext cx="654572" cy="216982"/>
            </a:xfrm>
            <a:prstGeom prst="rect">
              <a:avLst/>
            </a:prstGeom>
            <a:solidFill>
              <a:schemeClr val="bg2">
                <a:lumMod val="75000"/>
              </a:schemeClr>
            </a:solidFill>
          </p:spPr>
          <p:txBody>
            <a:bodyPr wrap="square">
              <a:spAutoFit/>
            </a:bodyPr>
            <a:lstStyle/>
            <a:p>
              <a:pPr algn="ctr" defTabSz="488950">
                <a:lnSpc>
                  <a:spcPct val="90000"/>
                </a:lnSpc>
                <a:spcBef>
                  <a:spcPct val="0"/>
                </a:spcBef>
                <a:spcAft>
                  <a:spcPct val="35000"/>
                </a:spcAft>
              </a:pPr>
              <a:r>
                <a:rPr lang="en-US" sz="900" b="1" dirty="0">
                  <a:solidFill>
                    <a:schemeClr val="bg1"/>
                  </a:solidFill>
                </a:rPr>
                <a:t>LEVEL 4 </a:t>
              </a:r>
              <a:endParaRPr lang="en-IN" sz="900" b="1" dirty="0">
                <a:solidFill>
                  <a:schemeClr val="bg1"/>
                </a:solidFill>
              </a:endParaRPr>
            </a:p>
          </p:txBody>
        </p:sp>
        <p:sp>
          <p:nvSpPr>
            <p:cNvPr id="79" name="Rectangle 78">
              <a:extLst>
                <a:ext uri="{FF2B5EF4-FFF2-40B4-BE49-F238E27FC236}">
                  <a16:creationId xmlns:a16="http://schemas.microsoft.com/office/drawing/2014/main" id="{46BF6411-D421-4E78-B5D3-1C5665891FAE}"/>
                </a:ext>
              </a:extLst>
            </p:cNvPr>
            <p:cNvSpPr/>
            <p:nvPr/>
          </p:nvSpPr>
          <p:spPr>
            <a:xfrm>
              <a:off x="9043898" y="1278081"/>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Close the grievance </a:t>
              </a:r>
              <a:endParaRPr lang="en-IN" sz="1100" dirty="0">
                <a:solidFill>
                  <a:schemeClr val="accent6"/>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6046BAED-EB7B-42E8-ABBF-751871DF4A83}"/>
                </a:ext>
              </a:extLst>
            </p:cNvPr>
            <p:cNvSpPr/>
            <p:nvPr/>
          </p:nvSpPr>
          <p:spPr>
            <a:xfrm>
              <a:off x="4549360" y="1684672"/>
              <a:ext cx="1789089" cy="6101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100" dirty="0">
                <a:solidFill>
                  <a:schemeClr val="accent6"/>
                </a:solidFill>
                <a:latin typeface="+mj-lt"/>
              </a:endParaRPr>
            </a:p>
          </p:txBody>
        </p:sp>
        <p:sp>
          <p:nvSpPr>
            <p:cNvPr id="83" name="Rectangle 82">
              <a:extLst>
                <a:ext uri="{FF2B5EF4-FFF2-40B4-BE49-F238E27FC236}">
                  <a16:creationId xmlns:a16="http://schemas.microsoft.com/office/drawing/2014/main" id="{84911665-8125-41B1-A0DA-CB8F086BE13B}"/>
                </a:ext>
              </a:extLst>
            </p:cNvPr>
            <p:cNvSpPr/>
            <p:nvPr/>
          </p:nvSpPr>
          <p:spPr>
            <a:xfrm>
              <a:off x="4549360" y="2787829"/>
              <a:ext cx="1789089" cy="6101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100" dirty="0">
                <a:solidFill>
                  <a:schemeClr val="accent6"/>
                </a:solidFill>
                <a:latin typeface="+mj-lt"/>
              </a:endParaRPr>
            </a:p>
          </p:txBody>
        </p:sp>
        <p:sp>
          <p:nvSpPr>
            <p:cNvPr id="84" name="Rectangle 83">
              <a:extLst>
                <a:ext uri="{FF2B5EF4-FFF2-40B4-BE49-F238E27FC236}">
                  <a16:creationId xmlns:a16="http://schemas.microsoft.com/office/drawing/2014/main" id="{1CD09AC8-74D4-4BD7-95DC-58594CCE4BB4}"/>
                </a:ext>
              </a:extLst>
            </p:cNvPr>
            <p:cNvSpPr/>
            <p:nvPr/>
          </p:nvSpPr>
          <p:spPr>
            <a:xfrm>
              <a:off x="4549359" y="4006069"/>
              <a:ext cx="1789089" cy="6101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100" dirty="0">
                <a:solidFill>
                  <a:schemeClr val="accent6"/>
                </a:solidFill>
                <a:latin typeface="+mj-lt"/>
              </a:endParaRPr>
            </a:p>
          </p:txBody>
        </p:sp>
        <p:sp>
          <p:nvSpPr>
            <p:cNvPr id="85" name="Rectangle 84">
              <a:extLst>
                <a:ext uri="{FF2B5EF4-FFF2-40B4-BE49-F238E27FC236}">
                  <a16:creationId xmlns:a16="http://schemas.microsoft.com/office/drawing/2014/main" id="{7DEBBEE2-C376-4C26-9F1E-5FD0376945A3}"/>
                </a:ext>
              </a:extLst>
            </p:cNvPr>
            <p:cNvSpPr/>
            <p:nvPr/>
          </p:nvSpPr>
          <p:spPr>
            <a:xfrm>
              <a:off x="4549358" y="5045563"/>
              <a:ext cx="1789089" cy="6101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100" dirty="0">
                <a:solidFill>
                  <a:schemeClr val="accent6"/>
                </a:solidFill>
                <a:latin typeface="+mj-lt"/>
              </a:endParaRPr>
            </a:p>
          </p:txBody>
        </p:sp>
        <p:cxnSp>
          <p:nvCxnSpPr>
            <p:cNvPr id="86" name="Connector: Elbow 85">
              <a:extLst>
                <a:ext uri="{FF2B5EF4-FFF2-40B4-BE49-F238E27FC236}">
                  <a16:creationId xmlns:a16="http://schemas.microsoft.com/office/drawing/2014/main" id="{9154F391-024E-4789-AC22-81BCC25AFE4E}"/>
                </a:ext>
              </a:extLst>
            </p:cNvPr>
            <p:cNvCxnSpPr>
              <a:cxnSpLocks/>
              <a:stCxn id="82" idx="3"/>
              <a:endCxn id="79" idx="1"/>
            </p:cNvCxnSpPr>
            <p:nvPr/>
          </p:nvCxnSpPr>
          <p:spPr>
            <a:xfrm flipV="1">
              <a:off x="6338449" y="1494767"/>
              <a:ext cx="2705449" cy="49499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DF71855A-92EB-49EC-969F-9871E0E0C88D}"/>
                </a:ext>
              </a:extLst>
            </p:cNvPr>
            <p:cNvCxnSpPr>
              <a:cxnSpLocks/>
              <a:stCxn id="82" idx="3"/>
              <a:endCxn id="94" idx="1"/>
            </p:cNvCxnSpPr>
            <p:nvPr/>
          </p:nvCxnSpPr>
          <p:spPr>
            <a:xfrm>
              <a:off x="6338449" y="1989757"/>
              <a:ext cx="2705449" cy="22924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3D4E5E68-62DA-4C6C-A5AD-516BBBEEA738}"/>
                </a:ext>
              </a:extLst>
            </p:cNvPr>
            <p:cNvSpPr/>
            <p:nvPr/>
          </p:nvSpPr>
          <p:spPr>
            <a:xfrm>
              <a:off x="9043898" y="2002318"/>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Forward to supervisor </a:t>
              </a:r>
              <a:r>
                <a:rPr lang="en-US" sz="1100" b="1" dirty="0">
                  <a:solidFill>
                    <a:schemeClr val="accent6"/>
                  </a:solidFill>
                  <a:latin typeface="Arial" panose="020B0604020202020204" pitchFamily="34" charset="0"/>
                  <a:cs typeface="Arial" panose="020B0604020202020204" pitchFamily="34" charset="0"/>
                </a:rPr>
                <a:t>(Level 2)</a:t>
              </a:r>
              <a:endParaRPr lang="en-IN" sz="1100" b="1" dirty="0">
                <a:solidFill>
                  <a:schemeClr val="accent6"/>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1EE566AB-386E-441B-B80F-395B92FD1C5E}"/>
                </a:ext>
              </a:extLst>
            </p:cNvPr>
            <p:cNvSpPr txBox="1"/>
            <p:nvPr/>
          </p:nvSpPr>
          <p:spPr>
            <a:xfrm>
              <a:off x="7894978" y="3101286"/>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6B219EC1-F109-415B-A7FF-9AC7F31D6150}"/>
                </a:ext>
              </a:extLst>
            </p:cNvPr>
            <p:cNvSpPr txBox="1"/>
            <p:nvPr/>
          </p:nvSpPr>
          <p:spPr>
            <a:xfrm>
              <a:off x="7869916" y="2526219"/>
              <a:ext cx="505489"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Yes</a:t>
              </a:r>
              <a:endParaRPr lang="en-IN" sz="1100" b="1" dirty="0">
                <a:solidFill>
                  <a:schemeClr val="accent6"/>
                </a:solidFill>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C0A17491-E03D-4320-BC31-576EF1055EEA}"/>
                </a:ext>
              </a:extLst>
            </p:cNvPr>
            <p:cNvSpPr/>
            <p:nvPr/>
          </p:nvSpPr>
          <p:spPr>
            <a:xfrm>
              <a:off x="9043898" y="2562771"/>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Close the grievance </a:t>
              </a:r>
              <a:endParaRPr lang="en-IN" sz="1100" dirty="0">
                <a:solidFill>
                  <a:schemeClr val="accent6"/>
                </a:solidFill>
                <a:latin typeface="Arial" panose="020B0604020202020204" pitchFamily="34" charset="0"/>
                <a:cs typeface="Arial" panose="020B0604020202020204" pitchFamily="34" charset="0"/>
              </a:endParaRPr>
            </a:p>
          </p:txBody>
        </p:sp>
        <p:cxnSp>
          <p:nvCxnSpPr>
            <p:cNvPr id="100" name="Connector: Elbow 99">
              <a:extLst>
                <a:ext uri="{FF2B5EF4-FFF2-40B4-BE49-F238E27FC236}">
                  <a16:creationId xmlns:a16="http://schemas.microsoft.com/office/drawing/2014/main" id="{8F1425C8-8E74-4036-8789-9F30EFAA54E5}"/>
                </a:ext>
              </a:extLst>
            </p:cNvPr>
            <p:cNvCxnSpPr>
              <a:cxnSpLocks/>
              <a:stCxn id="83" idx="3"/>
              <a:endCxn id="101" idx="1"/>
            </p:cNvCxnSpPr>
            <p:nvPr/>
          </p:nvCxnSpPr>
          <p:spPr>
            <a:xfrm>
              <a:off x="6338449" y="3092914"/>
              <a:ext cx="2705449" cy="21759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F407C470-1DDE-4963-B414-AA9AF84093A5}"/>
                </a:ext>
              </a:extLst>
            </p:cNvPr>
            <p:cNvSpPr/>
            <p:nvPr/>
          </p:nvSpPr>
          <p:spPr>
            <a:xfrm>
              <a:off x="9043898" y="3093823"/>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Forward to  Addl. Director (Shift Nodal) </a:t>
              </a:r>
              <a:r>
                <a:rPr lang="en-US" sz="1100" b="1" dirty="0">
                  <a:solidFill>
                    <a:schemeClr val="accent6"/>
                  </a:solidFill>
                  <a:latin typeface="Arial" panose="020B0604020202020204" pitchFamily="34" charset="0"/>
                  <a:cs typeface="Arial" panose="020B0604020202020204" pitchFamily="34" charset="0"/>
                </a:rPr>
                <a:t>(Level 3)</a:t>
              </a:r>
              <a:endParaRPr lang="en-IN" sz="1100" b="1" dirty="0">
                <a:solidFill>
                  <a:schemeClr val="accent6"/>
                </a:solidFill>
                <a:latin typeface="Arial" panose="020B0604020202020204" pitchFamily="34" charset="0"/>
                <a:cs typeface="Arial" panose="020B0604020202020204" pitchFamily="34" charset="0"/>
              </a:endParaRPr>
            </a:p>
          </p:txBody>
        </p:sp>
        <p:cxnSp>
          <p:nvCxnSpPr>
            <p:cNvPr id="103" name="Connector: Elbow 102">
              <a:extLst>
                <a:ext uri="{FF2B5EF4-FFF2-40B4-BE49-F238E27FC236}">
                  <a16:creationId xmlns:a16="http://schemas.microsoft.com/office/drawing/2014/main" id="{B9DB5B46-33E2-4DCE-9FE0-0E37B22F8914}"/>
                </a:ext>
              </a:extLst>
            </p:cNvPr>
            <p:cNvCxnSpPr>
              <a:cxnSpLocks/>
              <a:stCxn id="83" idx="3"/>
              <a:endCxn id="99" idx="1"/>
            </p:cNvCxnSpPr>
            <p:nvPr/>
          </p:nvCxnSpPr>
          <p:spPr>
            <a:xfrm flipV="1">
              <a:off x="6338449" y="2779457"/>
              <a:ext cx="2705449" cy="31345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D888AF09-FE13-4A9E-9814-F1FF438062E0}"/>
                </a:ext>
              </a:extLst>
            </p:cNvPr>
            <p:cNvSpPr txBox="1"/>
            <p:nvPr/>
          </p:nvSpPr>
          <p:spPr>
            <a:xfrm>
              <a:off x="7956623" y="4327898"/>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cxnSp>
          <p:nvCxnSpPr>
            <p:cNvPr id="107" name="Connector: Elbow 106">
              <a:extLst>
                <a:ext uri="{FF2B5EF4-FFF2-40B4-BE49-F238E27FC236}">
                  <a16:creationId xmlns:a16="http://schemas.microsoft.com/office/drawing/2014/main" id="{132ABCCB-D33C-4807-A729-7A929A1EAF9D}"/>
                </a:ext>
              </a:extLst>
            </p:cNvPr>
            <p:cNvCxnSpPr>
              <a:cxnSpLocks/>
              <a:stCxn id="84" idx="3"/>
            </p:cNvCxnSpPr>
            <p:nvPr/>
          </p:nvCxnSpPr>
          <p:spPr>
            <a:xfrm>
              <a:off x="6338448" y="4311154"/>
              <a:ext cx="2767095" cy="27543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81CEF20E-98B8-49F1-B6F5-A48189A94F28}"/>
                </a:ext>
              </a:extLst>
            </p:cNvPr>
            <p:cNvSpPr/>
            <p:nvPr/>
          </p:nvSpPr>
          <p:spPr>
            <a:xfrm>
              <a:off x="9144180" y="4320435"/>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Forward to Nodal Officer </a:t>
              </a:r>
              <a:r>
                <a:rPr lang="en-US" sz="1100" b="1" dirty="0">
                  <a:solidFill>
                    <a:schemeClr val="accent6"/>
                  </a:solidFill>
                  <a:latin typeface="Arial" panose="020B0604020202020204" pitchFamily="34" charset="0"/>
                  <a:cs typeface="Arial" panose="020B0604020202020204" pitchFamily="34" charset="0"/>
                </a:rPr>
                <a:t>(Level 4)</a:t>
              </a:r>
              <a:endParaRPr lang="en-IN" sz="1100" b="1" dirty="0">
                <a:solidFill>
                  <a:schemeClr val="accent6"/>
                </a:solidFill>
                <a:latin typeface="Arial" panose="020B0604020202020204" pitchFamily="34" charset="0"/>
                <a:cs typeface="Arial" panose="020B0604020202020204" pitchFamily="34" charset="0"/>
              </a:endParaRPr>
            </a:p>
          </p:txBody>
        </p:sp>
        <p:cxnSp>
          <p:nvCxnSpPr>
            <p:cNvPr id="109" name="Connector: Elbow 108">
              <a:extLst>
                <a:ext uri="{FF2B5EF4-FFF2-40B4-BE49-F238E27FC236}">
                  <a16:creationId xmlns:a16="http://schemas.microsoft.com/office/drawing/2014/main" id="{EDD52343-9FFD-43AC-AA80-BA4336D3C17F}"/>
                </a:ext>
              </a:extLst>
            </p:cNvPr>
            <p:cNvCxnSpPr>
              <a:cxnSpLocks/>
              <a:stCxn id="84" idx="3"/>
              <a:endCxn id="110" idx="1"/>
            </p:cNvCxnSpPr>
            <p:nvPr/>
          </p:nvCxnSpPr>
          <p:spPr>
            <a:xfrm flipV="1">
              <a:off x="6338448" y="4006069"/>
              <a:ext cx="2793454" cy="30508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987A4D71-05B3-4AAE-81EF-9972FDDE6BEA}"/>
                </a:ext>
              </a:extLst>
            </p:cNvPr>
            <p:cNvSpPr/>
            <p:nvPr/>
          </p:nvSpPr>
          <p:spPr>
            <a:xfrm>
              <a:off x="9131902" y="3789383"/>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Close the grievance </a:t>
              </a:r>
              <a:endParaRPr lang="en-IN" sz="1100" dirty="0">
                <a:solidFill>
                  <a:schemeClr val="accent6"/>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9195D480-2246-410E-BD03-9A322DA6A3DB}"/>
                </a:ext>
              </a:extLst>
            </p:cNvPr>
            <p:cNvSpPr txBox="1"/>
            <p:nvPr/>
          </p:nvSpPr>
          <p:spPr>
            <a:xfrm>
              <a:off x="7979041" y="5409950"/>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cxnSp>
          <p:nvCxnSpPr>
            <p:cNvPr id="113" name="Connector: Elbow 112">
              <a:extLst>
                <a:ext uri="{FF2B5EF4-FFF2-40B4-BE49-F238E27FC236}">
                  <a16:creationId xmlns:a16="http://schemas.microsoft.com/office/drawing/2014/main" id="{B9BE1768-4246-485D-B1C5-48BECB9D8434}"/>
                </a:ext>
              </a:extLst>
            </p:cNvPr>
            <p:cNvCxnSpPr>
              <a:cxnSpLocks/>
              <a:stCxn id="85" idx="3"/>
              <a:endCxn id="114" idx="1"/>
            </p:cNvCxnSpPr>
            <p:nvPr/>
          </p:nvCxnSpPr>
          <p:spPr>
            <a:xfrm>
              <a:off x="6338447" y="5350648"/>
              <a:ext cx="2803988" cy="278419"/>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1FCA9459-4660-47B6-937B-AD2737354663}"/>
                </a:ext>
              </a:extLst>
            </p:cNvPr>
            <p:cNvSpPr/>
            <p:nvPr/>
          </p:nvSpPr>
          <p:spPr>
            <a:xfrm>
              <a:off x="9142435" y="5412381"/>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Forward to  </a:t>
              </a:r>
              <a:r>
                <a:rPr lang="en-US" sz="1100" b="1" dirty="0">
                  <a:solidFill>
                    <a:schemeClr val="accent6"/>
                  </a:solidFill>
                  <a:latin typeface="Arial" panose="020B0604020202020204" pitchFamily="34" charset="0"/>
                  <a:cs typeface="Arial" panose="020B0604020202020204" pitchFamily="34" charset="0"/>
                </a:rPr>
                <a:t>Executive Director </a:t>
              </a:r>
              <a:endParaRPr lang="en-IN" sz="1100" b="1" dirty="0">
                <a:solidFill>
                  <a:schemeClr val="accent6"/>
                </a:solidFill>
                <a:latin typeface="Arial" panose="020B0604020202020204" pitchFamily="34" charset="0"/>
                <a:cs typeface="Arial" panose="020B0604020202020204" pitchFamily="34" charset="0"/>
              </a:endParaRPr>
            </a:p>
          </p:txBody>
        </p:sp>
        <p:cxnSp>
          <p:nvCxnSpPr>
            <p:cNvPr id="115" name="Connector: Elbow 114">
              <a:extLst>
                <a:ext uri="{FF2B5EF4-FFF2-40B4-BE49-F238E27FC236}">
                  <a16:creationId xmlns:a16="http://schemas.microsoft.com/office/drawing/2014/main" id="{92FBF8E2-EE9D-42D9-A2D7-7FA8298E30D5}"/>
                </a:ext>
              </a:extLst>
            </p:cNvPr>
            <p:cNvCxnSpPr>
              <a:cxnSpLocks/>
              <a:stCxn id="85" idx="3"/>
              <a:endCxn id="116" idx="1"/>
            </p:cNvCxnSpPr>
            <p:nvPr/>
          </p:nvCxnSpPr>
          <p:spPr>
            <a:xfrm flipV="1">
              <a:off x="6338447" y="5098015"/>
              <a:ext cx="2817468" cy="252633"/>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05FC4FB7-476A-4759-BBF1-251117A26AE4}"/>
                </a:ext>
              </a:extLst>
            </p:cNvPr>
            <p:cNvSpPr/>
            <p:nvPr/>
          </p:nvSpPr>
          <p:spPr>
            <a:xfrm>
              <a:off x="9155915" y="4881329"/>
              <a:ext cx="1789089" cy="4333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Close the grievance </a:t>
              </a:r>
              <a:endParaRPr lang="en-IN" sz="1100" dirty="0">
                <a:solidFill>
                  <a:schemeClr val="accent6"/>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93BF0AF8-6B94-491E-A721-7F4E7C819B2E}"/>
                </a:ext>
              </a:extLst>
            </p:cNvPr>
            <p:cNvSpPr txBox="1"/>
            <p:nvPr/>
          </p:nvSpPr>
          <p:spPr>
            <a:xfrm>
              <a:off x="7828759" y="3721661"/>
              <a:ext cx="505489"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Yes</a:t>
              </a:r>
              <a:endParaRPr lang="en-IN" sz="1100" b="1" dirty="0">
                <a:solidFill>
                  <a:schemeClr val="accent6"/>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AE5FF65B-339E-47F7-823F-1C16767765C0}"/>
                </a:ext>
              </a:extLst>
            </p:cNvPr>
            <p:cNvSpPr txBox="1"/>
            <p:nvPr/>
          </p:nvSpPr>
          <p:spPr>
            <a:xfrm>
              <a:off x="7979041" y="4810179"/>
              <a:ext cx="505489"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Yes</a:t>
              </a:r>
              <a:endParaRPr lang="en-IN" sz="1100" b="1" dirty="0">
                <a:solidFill>
                  <a:schemeClr val="accent6"/>
                </a:solidFill>
                <a:latin typeface="Arial" panose="020B0604020202020204" pitchFamily="34" charset="0"/>
                <a:cs typeface="Arial" panose="020B0604020202020204" pitchFamily="34" charset="0"/>
              </a:endParaRPr>
            </a:p>
          </p:txBody>
        </p:sp>
      </p:grpSp>
      <p:sp>
        <p:nvSpPr>
          <p:cNvPr id="132" name="Rectangle 131">
            <a:extLst>
              <a:ext uri="{FF2B5EF4-FFF2-40B4-BE49-F238E27FC236}">
                <a16:creationId xmlns:a16="http://schemas.microsoft.com/office/drawing/2014/main" id="{D45A1EE0-2060-4396-8E69-54F5F00F759C}"/>
              </a:ext>
            </a:extLst>
          </p:cNvPr>
          <p:cNvSpPr/>
          <p:nvPr/>
        </p:nvSpPr>
        <p:spPr>
          <a:xfrm>
            <a:off x="350566" y="6003719"/>
            <a:ext cx="11378681" cy="523220"/>
          </a:xfrm>
          <a:prstGeom prst="rect">
            <a:avLst/>
          </a:prstGeom>
        </p:spPr>
        <p:txBody>
          <a:bodyPr wrap="square">
            <a:spAutoFit/>
          </a:bodyPr>
          <a:lstStyle/>
          <a:p>
            <a:pPr algn="just"/>
            <a:r>
              <a:rPr lang="en-US" sz="1400" b="1" dirty="0">
                <a:solidFill>
                  <a:schemeClr val="accent6"/>
                </a:solidFill>
                <a:latin typeface="+mj-lt"/>
              </a:rPr>
              <a:t>Conference:- </a:t>
            </a:r>
            <a:r>
              <a:rPr lang="en-US" sz="1400" dirty="0">
                <a:solidFill>
                  <a:schemeClr val="accent6"/>
                </a:solidFill>
                <a:latin typeface="+mj-lt"/>
              </a:rPr>
              <a:t>Call operator /supervisor/nodal officer resolve the grievance with conference among related hospital/district officials, complainant and itself, if required. </a:t>
            </a:r>
            <a:endParaRPr lang="en-IN" sz="1400" dirty="0">
              <a:solidFill>
                <a:schemeClr val="accent6"/>
              </a:solidFill>
              <a:latin typeface="+mj-lt"/>
            </a:endParaRPr>
          </a:p>
        </p:txBody>
      </p:sp>
    </p:spTree>
    <p:extLst>
      <p:ext uri="{BB962C8B-B14F-4D97-AF65-F5344CB8AC3E}">
        <p14:creationId xmlns:p14="http://schemas.microsoft.com/office/powerpoint/2010/main" val="322712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 PROGRAMME DESCRIPTION - GRIEVANCE REDRESSAL PROCESS FLOW DIAGRAM   (5/5)</a:t>
            </a:r>
          </a:p>
        </p:txBody>
      </p:sp>
      <p:sp>
        <p:nvSpPr>
          <p:cNvPr id="10" name="Oval 9">
            <a:extLst>
              <a:ext uri="{FF2B5EF4-FFF2-40B4-BE49-F238E27FC236}">
                <a16:creationId xmlns:a16="http://schemas.microsoft.com/office/drawing/2014/main" id="{B9E17D87-D216-4798-9AF4-839F2D090581}"/>
              </a:ext>
            </a:extLst>
          </p:cNvPr>
          <p:cNvSpPr/>
          <p:nvPr/>
        </p:nvSpPr>
        <p:spPr>
          <a:xfrm>
            <a:off x="152906" y="1607315"/>
            <a:ext cx="824248" cy="47651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START</a:t>
            </a:r>
            <a:endParaRPr lang="en-IN" sz="9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F03E27F-495C-42A4-8DA4-B6FBA04BFD3E}"/>
              </a:ext>
            </a:extLst>
          </p:cNvPr>
          <p:cNvSpPr/>
          <p:nvPr/>
        </p:nvSpPr>
        <p:spPr>
          <a:xfrm>
            <a:off x="1259418" y="1262911"/>
            <a:ext cx="1789089" cy="11653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Call operator receives  a call.</a:t>
            </a:r>
            <a:endParaRPr lang="en-IN" sz="1100" dirty="0">
              <a:solidFill>
                <a:schemeClr val="accent6"/>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AA47E47-B41E-4C5C-A75B-544CF5236D33}"/>
              </a:ext>
            </a:extLst>
          </p:cNvPr>
          <p:cNvSpPr/>
          <p:nvPr/>
        </p:nvSpPr>
        <p:spPr>
          <a:xfrm>
            <a:off x="3330771" y="1262911"/>
            <a:ext cx="2397623" cy="11653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The operator asks and notes the details of the caller ( Name, age, sex, location, grievance details) in the Interactive Voice Response System (IVRS)software.</a:t>
            </a:r>
            <a:endParaRPr lang="en-IN" sz="1100" dirty="0">
              <a:solidFill>
                <a:schemeClr val="accent6"/>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0ADC3AF-168B-4EF4-ADE6-007C17FC3F8D}"/>
              </a:ext>
            </a:extLst>
          </p:cNvPr>
          <p:cNvSpPr/>
          <p:nvPr/>
        </p:nvSpPr>
        <p:spPr>
          <a:xfrm>
            <a:off x="6035337" y="1262913"/>
            <a:ext cx="2449136" cy="11653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The software creates a unique ID number for this grievance and sends it to complainer’s/callers, registered mobile no. by SMS.</a:t>
            </a:r>
            <a:endParaRPr lang="en-IN" sz="1100" dirty="0">
              <a:solidFill>
                <a:schemeClr val="accent6"/>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511BACE-8DBF-44F0-A3A7-0C0DCF4488E8}"/>
              </a:ext>
            </a:extLst>
          </p:cNvPr>
          <p:cNvCxnSpPr>
            <a:cxnSpLocks/>
            <a:stCxn id="10" idx="6"/>
            <a:endCxn id="11" idx="1"/>
          </p:cNvCxnSpPr>
          <p:nvPr/>
        </p:nvCxnSpPr>
        <p:spPr>
          <a:xfrm>
            <a:off x="977154" y="1845574"/>
            <a:ext cx="2822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A58E897-D9A3-4494-8501-227E53FA2B35}"/>
              </a:ext>
            </a:extLst>
          </p:cNvPr>
          <p:cNvCxnSpPr>
            <a:cxnSpLocks/>
            <a:stCxn id="11" idx="3"/>
            <a:endCxn id="12" idx="1"/>
          </p:cNvCxnSpPr>
          <p:nvPr/>
        </p:nvCxnSpPr>
        <p:spPr>
          <a:xfrm>
            <a:off x="3048507" y="1845574"/>
            <a:ext cx="2822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8F4359-2F46-4B52-8D56-25925F70D94C}"/>
              </a:ext>
            </a:extLst>
          </p:cNvPr>
          <p:cNvCxnSpPr>
            <a:cxnSpLocks/>
            <a:stCxn id="12" idx="3"/>
            <a:endCxn id="14" idx="1"/>
          </p:cNvCxnSpPr>
          <p:nvPr/>
        </p:nvCxnSpPr>
        <p:spPr>
          <a:xfrm>
            <a:off x="5728394" y="1845574"/>
            <a:ext cx="306943"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033141E-6B5D-4FBB-9D53-61263E729A4F}"/>
              </a:ext>
            </a:extLst>
          </p:cNvPr>
          <p:cNvSpPr/>
          <p:nvPr/>
        </p:nvSpPr>
        <p:spPr>
          <a:xfrm>
            <a:off x="8791416" y="1175625"/>
            <a:ext cx="2980943" cy="13257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The call operator segregates the grievances accordingly to the nature (Medical advice, Directory services, Grievances etc.) and tries to resolve the issue. For example, if the caller needs medical advice, operator connects the call to the  medical officer designated for the shift.</a:t>
            </a:r>
            <a:endParaRPr lang="en-IN" sz="1100" dirty="0">
              <a:solidFill>
                <a:schemeClr val="accent6"/>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0DB1E119-807A-47E7-84A2-54B4939DE837}"/>
              </a:ext>
            </a:extLst>
          </p:cNvPr>
          <p:cNvCxnSpPr>
            <a:cxnSpLocks/>
            <a:stCxn id="14" idx="3"/>
            <a:endCxn id="18" idx="1"/>
          </p:cNvCxnSpPr>
          <p:nvPr/>
        </p:nvCxnSpPr>
        <p:spPr>
          <a:xfrm flipV="1">
            <a:off x="8484473" y="1838482"/>
            <a:ext cx="306943" cy="70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Flowchart: Decision 28">
            <a:extLst>
              <a:ext uri="{FF2B5EF4-FFF2-40B4-BE49-F238E27FC236}">
                <a16:creationId xmlns:a16="http://schemas.microsoft.com/office/drawing/2014/main" id="{55CDC374-15E9-407C-8E0F-563D4B5111F2}"/>
              </a:ext>
            </a:extLst>
          </p:cNvPr>
          <p:cNvSpPr/>
          <p:nvPr/>
        </p:nvSpPr>
        <p:spPr>
          <a:xfrm>
            <a:off x="9487025" y="2762200"/>
            <a:ext cx="1856571" cy="1270438"/>
          </a:xfrm>
          <a:prstGeom prst="flowChartDecision">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solidFill>
                <a:schemeClr val="accent6"/>
              </a:solidFill>
            </a:endParaRPr>
          </a:p>
        </p:txBody>
      </p:sp>
      <p:sp>
        <p:nvSpPr>
          <p:cNvPr id="32" name="TextBox 31">
            <a:extLst>
              <a:ext uri="{FF2B5EF4-FFF2-40B4-BE49-F238E27FC236}">
                <a16:creationId xmlns:a16="http://schemas.microsoft.com/office/drawing/2014/main" id="{C44EC23B-008D-456E-B8FE-E2296106D4DF}"/>
              </a:ext>
            </a:extLst>
          </p:cNvPr>
          <p:cNvSpPr txBox="1"/>
          <p:nvPr/>
        </p:nvSpPr>
        <p:spPr>
          <a:xfrm>
            <a:off x="9899149" y="3003609"/>
            <a:ext cx="1201200" cy="769441"/>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Has the call operator, been able to resolve the grievance?</a:t>
            </a:r>
            <a:endParaRPr lang="en-IN" sz="1100" dirty="0">
              <a:solidFill>
                <a:schemeClr val="accent6"/>
              </a:solidFill>
              <a:latin typeface="Arial" panose="020B0604020202020204" pitchFamily="34" charset="0"/>
              <a:cs typeface="Arial" panose="020B0604020202020204" pitchFamily="34" charset="0"/>
            </a:endParaRPr>
          </a:p>
        </p:txBody>
      </p:sp>
      <p:cxnSp>
        <p:nvCxnSpPr>
          <p:cNvPr id="35" name="Connector: Elbow 34">
            <a:extLst>
              <a:ext uri="{FF2B5EF4-FFF2-40B4-BE49-F238E27FC236}">
                <a16:creationId xmlns:a16="http://schemas.microsoft.com/office/drawing/2014/main" id="{090004EC-F958-4C38-BC83-803C73A146C6}"/>
              </a:ext>
            </a:extLst>
          </p:cNvPr>
          <p:cNvCxnSpPr>
            <a:cxnSpLocks/>
            <a:stCxn id="18" idx="3"/>
            <a:endCxn id="29" idx="3"/>
          </p:cNvCxnSpPr>
          <p:nvPr/>
        </p:nvCxnSpPr>
        <p:spPr>
          <a:xfrm flipH="1">
            <a:off x="11343596" y="1838482"/>
            <a:ext cx="428763" cy="1558937"/>
          </a:xfrm>
          <a:prstGeom prst="bentConnector3">
            <a:avLst>
              <a:gd name="adj1" fmla="val -533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6EF2B79-9855-45AD-8726-9A8B541B1803}"/>
              </a:ext>
            </a:extLst>
          </p:cNvPr>
          <p:cNvSpPr txBox="1"/>
          <p:nvPr/>
        </p:nvSpPr>
        <p:spPr>
          <a:xfrm>
            <a:off x="9230091" y="3129443"/>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2BA4B258-1457-4A99-B95B-CDD1438D1841}"/>
              </a:ext>
            </a:extLst>
          </p:cNvPr>
          <p:cNvSpPr txBox="1"/>
          <p:nvPr/>
        </p:nvSpPr>
        <p:spPr>
          <a:xfrm>
            <a:off x="10538666" y="3924306"/>
            <a:ext cx="550043"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Yes</a:t>
            </a:r>
            <a:endParaRPr lang="en-IN" sz="1100" b="1" dirty="0">
              <a:solidFill>
                <a:schemeClr val="accent6"/>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19B9BD7E-85CC-471B-96DD-C7DEDBF5134F}"/>
              </a:ext>
            </a:extLst>
          </p:cNvPr>
          <p:cNvSpPr/>
          <p:nvPr/>
        </p:nvSpPr>
        <p:spPr>
          <a:xfrm>
            <a:off x="6588037" y="2936734"/>
            <a:ext cx="1856571" cy="96269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If the operator, is unable to resolve the grievance on its own, then the same gets transferred to his shift supervisor</a:t>
            </a:r>
            <a:endParaRPr lang="en-IN" sz="1100" dirty="0">
              <a:solidFill>
                <a:schemeClr val="accent6"/>
              </a:solidFill>
              <a:latin typeface="Arial" panose="020B0604020202020204" pitchFamily="34" charset="0"/>
              <a:cs typeface="Arial" panose="020B0604020202020204" pitchFamily="34" charset="0"/>
            </a:endParaRPr>
          </a:p>
        </p:txBody>
      </p:sp>
      <p:cxnSp>
        <p:nvCxnSpPr>
          <p:cNvPr id="78" name="Straight Arrow Connector 77">
            <a:extLst>
              <a:ext uri="{FF2B5EF4-FFF2-40B4-BE49-F238E27FC236}">
                <a16:creationId xmlns:a16="http://schemas.microsoft.com/office/drawing/2014/main" id="{C363C106-D17B-45A0-9E3E-778E621FDC0A}"/>
              </a:ext>
            </a:extLst>
          </p:cNvPr>
          <p:cNvCxnSpPr>
            <a:cxnSpLocks/>
            <a:stCxn id="29" idx="1"/>
            <a:endCxn id="77" idx="3"/>
          </p:cNvCxnSpPr>
          <p:nvPr/>
        </p:nvCxnSpPr>
        <p:spPr>
          <a:xfrm flipH="1">
            <a:off x="8444608" y="3397419"/>
            <a:ext cx="1042417" cy="20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131D2A7B-F249-4682-9C8A-E6B02B93335F}"/>
              </a:ext>
            </a:extLst>
          </p:cNvPr>
          <p:cNvSpPr/>
          <p:nvPr/>
        </p:nvSpPr>
        <p:spPr>
          <a:xfrm>
            <a:off x="10798048" y="5057249"/>
            <a:ext cx="824248" cy="476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END</a:t>
            </a:r>
            <a:endParaRPr lang="en-IN" sz="900" b="1" dirty="0">
              <a:solidFill>
                <a:schemeClr val="bg1"/>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2990A61B-2974-4776-AD21-3431F3140E20}"/>
              </a:ext>
            </a:extLst>
          </p:cNvPr>
          <p:cNvSpPr/>
          <p:nvPr/>
        </p:nvSpPr>
        <p:spPr>
          <a:xfrm>
            <a:off x="3960854" y="2921750"/>
            <a:ext cx="1856571" cy="99381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The shift supervisor facilitates conference between the complainant/caller and the facility or district officials to resolve the grievances. </a:t>
            </a:r>
            <a:endParaRPr lang="en-IN" sz="1100" dirty="0">
              <a:solidFill>
                <a:schemeClr val="accent6"/>
              </a:solidFill>
              <a:latin typeface="Arial" panose="020B0604020202020204" pitchFamily="34" charset="0"/>
              <a:cs typeface="Arial" panose="020B0604020202020204" pitchFamily="34" charset="0"/>
            </a:endParaRPr>
          </a:p>
        </p:txBody>
      </p:sp>
      <p:sp>
        <p:nvSpPr>
          <p:cNvPr id="88" name="Flowchart: Decision 87">
            <a:extLst>
              <a:ext uri="{FF2B5EF4-FFF2-40B4-BE49-F238E27FC236}">
                <a16:creationId xmlns:a16="http://schemas.microsoft.com/office/drawing/2014/main" id="{64314E16-6979-442C-971C-1BD9083741B4}"/>
              </a:ext>
            </a:extLst>
          </p:cNvPr>
          <p:cNvSpPr/>
          <p:nvPr/>
        </p:nvSpPr>
        <p:spPr>
          <a:xfrm>
            <a:off x="1273705" y="2856969"/>
            <a:ext cx="1930824" cy="1107355"/>
          </a:xfrm>
          <a:prstGeom prst="flowChartDecision">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solidFill>
                <a:schemeClr val="accent6"/>
              </a:solidFill>
            </a:endParaRPr>
          </a:p>
        </p:txBody>
      </p:sp>
      <p:sp>
        <p:nvSpPr>
          <p:cNvPr id="89" name="TextBox 88">
            <a:extLst>
              <a:ext uri="{FF2B5EF4-FFF2-40B4-BE49-F238E27FC236}">
                <a16:creationId xmlns:a16="http://schemas.microsoft.com/office/drawing/2014/main" id="{32667D1B-E5A6-4D70-B052-2677477100EA}"/>
              </a:ext>
            </a:extLst>
          </p:cNvPr>
          <p:cNvSpPr txBox="1"/>
          <p:nvPr/>
        </p:nvSpPr>
        <p:spPr>
          <a:xfrm>
            <a:off x="1712751" y="3022238"/>
            <a:ext cx="1246627" cy="784830"/>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Has the shift supervisor, been able to resolve </a:t>
            </a:r>
            <a:r>
              <a:rPr lang="en-US" sz="1200" dirty="0">
                <a:solidFill>
                  <a:schemeClr val="accent6"/>
                </a:solidFill>
                <a:latin typeface="Arial" panose="020B0604020202020204" pitchFamily="34" charset="0"/>
                <a:cs typeface="Arial" panose="020B0604020202020204" pitchFamily="34" charset="0"/>
              </a:rPr>
              <a:t>the</a:t>
            </a:r>
            <a:r>
              <a:rPr lang="en-US" sz="1100" dirty="0">
                <a:solidFill>
                  <a:schemeClr val="accent6"/>
                </a:solidFill>
                <a:latin typeface="Arial" panose="020B0604020202020204" pitchFamily="34" charset="0"/>
                <a:cs typeface="Arial" panose="020B0604020202020204" pitchFamily="34" charset="0"/>
              </a:rPr>
              <a:t> grievance?</a:t>
            </a:r>
            <a:endParaRPr lang="en-IN" sz="1100" dirty="0">
              <a:solidFill>
                <a:schemeClr val="accent6"/>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DCE5DEA-B08C-4D2C-9595-80CCD0189B7E}"/>
              </a:ext>
            </a:extLst>
          </p:cNvPr>
          <p:cNvSpPr txBox="1"/>
          <p:nvPr/>
        </p:nvSpPr>
        <p:spPr>
          <a:xfrm>
            <a:off x="989499" y="3176918"/>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AA856E30-8C71-46A9-91D9-DAD8099588F7}"/>
              </a:ext>
            </a:extLst>
          </p:cNvPr>
          <p:cNvSpPr txBox="1"/>
          <p:nvPr/>
        </p:nvSpPr>
        <p:spPr>
          <a:xfrm>
            <a:off x="3446086" y="5085390"/>
            <a:ext cx="680299" cy="253916"/>
          </a:xfrm>
          <a:prstGeom prst="rect">
            <a:avLst/>
          </a:prstGeom>
          <a:noFill/>
        </p:spPr>
        <p:txBody>
          <a:bodyPr wrap="square" rtlCol="0">
            <a:spAutoFit/>
          </a:bodyPr>
          <a:lstStyle/>
          <a:p>
            <a:r>
              <a:rPr lang="en-US" sz="1050" b="1" dirty="0">
                <a:solidFill>
                  <a:schemeClr val="accent6"/>
                </a:solidFill>
                <a:latin typeface="Arial" panose="020B0604020202020204" pitchFamily="34" charset="0"/>
                <a:cs typeface="Arial" panose="020B0604020202020204" pitchFamily="34" charset="0"/>
              </a:rPr>
              <a:t>Yes</a:t>
            </a:r>
            <a:endParaRPr lang="en-IN" sz="1050" b="1" dirty="0">
              <a:solidFill>
                <a:schemeClr val="accent6"/>
              </a:solidFill>
              <a:latin typeface="Arial" panose="020B0604020202020204" pitchFamily="34" charset="0"/>
              <a:cs typeface="Arial" panose="020B0604020202020204" pitchFamily="34" charset="0"/>
            </a:endParaRPr>
          </a:p>
        </p:txBody>
      </p:sp>
      <p:cxnSp>
        <p:nvCxnSpPr>
          <p:cNvPr id="92" name="Straight Arrow Connector 91">
            <a:extLst>
              <a:ext uri="{FF2B5EF4-FFF2-40B4-BE49-F238E27FC236}">
                <a16:creationId xmlns:a16="http://schemas.microsoft.com/office/drawing/2014/main" id="{7BDA2B36-6937-4EA6-881D-2F016CB6803F}"/>
              </a:ext>
            </a:extLst>
          </p:cNvPr>
          <p:cNvCxnSpPr>
            <a:cxnSpLocks/>
            <a:stCxn id="77" idx="1"/>
            <a:endCxn id="87" idx="3"/>
          </p:cNvCxnSpPr>
          <p:nvPr/>
        </p:nvCxnSpPr>
        <p:spPr>
          <a:xfrm flipH="1">
            <a:off x="5817425" y="3418082"/>
            <a:ext cx="770612" cy="5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1F31D00-1F4E-44E2-BE29-C94B4A3470B9}"/>
              </a:ext>
            </a:extLst>
          </p:cNvPr>
          <p:cNvCxnSpPr>
            <a:cxnSpLocks/>
            <a:stCxn id="87" idx="1"/>
            <a:endCxn id="88" idx="3"/>
          </p:cNvCxnSpPr>
          <p:nvPr/>
        </p:nvCxnSpPr>
        <p:spPr>
          <a:xfrm flipH="1" flipV="1">
            <a:off x="3204529" y="3410647"/>
            <a:ext cx="756325" cy="8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060F6F1C-7CA1-4D95-B737-6C13CD4412FE}"/>
              </a:ext>
            </a:extLst>
          </p:cNvPr>
          <p:cNvCxnSpPr>
            <a:cxnSpLocks/>
            <a:stCxn id="88" idx="2"/>
            <a:endCxn id="111" idx="1"/>
          </p:cNvCxnSpPr>
          <p:nvPr/>
        </p:nvCxnSpPr>
        <p:spPr>
          <a:xfrm rot="16200000" flipH="1">
            <a:off x="5942623" y="260818"/>
            <a:ext cx="635758" cy="804277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752BA6F9-BF2B-4654-9D62-3C9497136672}"/>
              </a:ext>
            </a:extLst>
          </p:cNvPr>
          <p:cNvSpPr/>
          <p:nvPr/>
        </p:nvSpPr>
        <p:spPr>
          <a:xfrm>
            <a:off x="265227" y="5434010"/>
            <a:ext cx="1856571" cy="92659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The complaint is forwarded to the shift nodal officer</a:t>
            </a:r>
            <a:endParaRPr lang="en-IN" sz="1100" dirty="0">
              <a:solidFill>
                <a:schemeClr val="accent6"/>
              </a:solidFill>
              <a:latin typeface="Arial" panose="020B0604020202020204" pitchFamily="34" charset="0"/>
              <a:cs typeface="Arial" panose="020B0604020202020204" pitchFamily="34" charset="0"/>
            </a:endParaRPr>
          </a:p>
        </p:txBody>
      </p:sp>
      <p:cxnSp>
        <p:nvCxnSpPr>
          <p:cNvPr id="106" name="Connector: Elbow 105">
            <a:extLst>
              <a:ext uri="{FF2B5EF4-FFF2-40B4-BE49-F238E27FC236}">
                <a16:creationId xmlns:a16="http://schemas.microsoft.com/office/drawing/2014/main" id="{FDA20F0F-7802-4FEB-9EC5-4930A5769399}"/>
              </a:ext>
            </a:extLst>
          </p:cNvPr>
          <p:cNvCxnSpPr>
            <a:cxnSpLocks/>
            <a:stCxn id="88" idx="1"/>
            <a:endCxn id="105" idx="1"/>
          </p:cNvCxnSpPr>
          <p:nvPr/>
        </p:nvCxnSpPr>
        <p:spPr>
          <a:xfrm rot="10800000" flipV="1">
            <a:off x="265227" y="3410647"/>
            <a:ext cx="1008478" cy="2486660"/>
          </a:xfrm>
          <a:prstGeom prst="bentConnector3">
            <a:avLst>
              <a:gd name="adj1" fmla="val 12266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E84E5F28-A0CE-4F83-B002-82FEA820C7EB}"/>
              </a:ext>
            </a:extLst>
          </p:cNvPr>
          <p:cNvSpPr/>
          <p:nvPr/>
        </p:nvSpPr>
        <p:spPr>
          <a:xfrm>
            <a:off x="10281887" y="4285748"/>
            <a:ext cx="1856571" cy="6286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6"/>
                </a:solidFill>
                <a:latin typeface="Arial" panose="020B0604020202020204" pitchFamily="34" charset="0"/>
                <a:cs typeface="Arial" panose="020B0604020202020204" pitchFamily="34" charset="0"/>
              </a:rPr>
              <a:t>Feedback is taken from the complainant/caller &amp; complaint/query is closed.</a:t>
            </a:r>
            <a:endParaRPr lang="en-IN" sz="1100" dirty="0">
              <a:solidFill>
                <a:schemeClr val="accent6"/>
              </a:solidFill>
              <a:latin typeface="Arial" panose="020B0604020202020204" pitchFamily="34" charset="0"/>
              <a:cs typeface="Arial" panose="020B0604020202020204" pitchFamily="34" charset="0"/>
            </a:endParaRPr>
          </a:p>
        </p:txBody>
      </p:sp>
      <p:cxnSp>
        <p:nvCxnSpPr>
          <p:cNvPr id="133" name="Straight Arrow Connector 132">
            <a:extLst>
              <a:ext uri="{FF2B5EF4-FFF2-40B4-BE49-F238E27FC236}">
                <a16:creationId xmlns:a16="http://schemas.microsoft.com/office/drawing/2014/main" id="{356BA233-0C17-4623-A6B0-48DF0CBF481E}"/>
              </a:ext>
            </a:extLst>
          </p:cNvPr>
          <p:cNvCxnSpPr>
            <a:cxnSpLocks/>
            <a:stCxn id="111" idx="2"/>
            <a:endCxn id="81" idx="0"/>
          </p:cNvCxnSpPr>
          <p:nvPr/>
        </p:nvCxnSpPr>
        <p:spPr>
          <a:xfrm flipH="1">
            <a:off x="11210172" y="4914416"/>
            <a:ext cx="1" cy="14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Flowchart: Decision 138">
            <a:extLst>
              <a:ext uri="{FF2B5EF4-FFF2-40B4-BE49-F238E27FC236}">
                <a16:creationId xmlns:a16="http://schemas.microsoft.com/office/drawing/2014/main" id="{C0F6A986-DAB6-432C-8B5D-171EDF9A95E5}"/>
              </a:ext>
            </a:extLst>
          </p:cNvPr>
          <p:cNvSpPr/>
          <p:nvPr/>
        </p:nvSpPr>
        <p:spPr>
          <a:xfrm>
            <a:off x="2236010" y="5318972"/>
            <a:ext cx="2184846" cy="1146665"/>
          </a:xfrm>
          <a:prstGeom prst="flowChartDecision">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chemeClr val="accent6"/>
              </a:solidFill>
            </a:endParaRPr>
          </a:p>
        </p:txBody>
      </p:sp>
      <p:sp>
        <p:nvSpPr>
          <p:cNvPr id="140" name="TextBox 139">
            <a:extLst>
              <a:ext uri="{FF2B5EF4-FFF2-40B4-BE49-F238E27FC236}">
                <a16:creationId xmlns:a16="http://schemas.microsoft.com/office/drawing/2014/main" id="{EFD8E272-9DA4-4D79-B1B0-A6069B23BED7}"/>
              </a:ext>
            </a:extLst>
          </p:cNvPr>
          <p:cNvSpPr txBox="1"/>
          <p:nvPr/>
        </p:nvSpPr>
        <p:spPr>
          <a:xfrm>
            <a:off x="2685898" y="5567607"/>
            <a:ext cx="1364387" cy="769441"/>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Has the shift Nodal officer , been able to resolve the grievance?</a:t>
            </a:r>
            <a:endParaRPr lang="en-IN" sz="1100" dirty="0">
              <a:solidFill>
                <a:schemeClr val="accent6"/>
              </a:solidFill>
              <a:latin typeface="Arial" panose="020B0604020202020204" pitchFamily="34" charset="0"/>
              <a:cs typeface="Arial" panose="020B0604020202020204" pitchFamily="34" charset="0"/>
            </a:endParaRPr>
          </a:p>
        </p:txBody>
      </p:sp>
      <p:cxnSp>
        <p:nvCxnSpPr>
          <p:cNvPr id="141" name="Connector: Elbow 140">
            <a:extLst>
              <a:ext uri="{FF2B5EF4-FFF2-40B4-BE49-F238E27FC236}">
                <a16:creationId xmlns:a16="http://schemas.microsoft.com/office/drawing/2014/main" id="{81508DD5-5A10-40DA-8264-1368DE64915B}"/>
              </a:ext>
            </a:extLst>
          </p:cNvPr>
          <p:cNvCxnSpPr>
            <a:cxnSpLocks/>
            <a:stCxn id="139" idx="0"/>
            <a:endCxn id="111" idx="1"/>
          </p:cNvCxnSpPr>
          <p:nvPr/>
        </p:nvCxnSpPr>
        <p:spPr>
          <a:xfrm rot="5400000" flipH="1" flipV="1">
            <a:off x="6445715" y="1482800"/>
            <a:ext cx="718890" cy="695345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1B20D27-50C5-42FB-8CF5-E161E1262066}"/>
              </a:ext>
            </a:extLst>
          </p:cNvPr>
          <p:cNvCxnSpPr>
            <a:cxnSpLocks/>
            <a:stCxn id="105" idx="3"/>
            <a:endCxn id="139" idx="1"/>
          </p:cNvCxnSpPr>
          <p:nvPr/>
        </p:nvCxnSpPr>
        <p:spPr>
          <a:xfrm flipV="1">
            <a:off x="2121798" y="5892305"/>
            <a:ext cx="114212" cy="5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448307DB-D40B-43F7-8F3D-D24D2E3ABFC8}"/>
              </a:ext>
            </a:extLst>
          </p:cNvPr>
          <p:cNvSpPr/>
          <p:nvPr/>
        </p:nvSpPr>
        <p:spPr>
          <a:xfrm>
            <a:off x="4694005" y="5432655"/>
            <a:ext cx="1856571" cy="92659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6"/>
                </a:solidFill>
                <a:latin typeface="Arial" panose="020B0604020202020204" pitchFamily="34" charset="0"/>
                <a:cs typeface="Arial" panose="020B0604020202020204" pitchFamily="34" charset="0"/>
              </a:rPr>
              <a:t>The complaint is forwarded to the Nodal officer (104 call centre), who then resolves the complaint.</a:t>
            </a:r>
            <a:endParaRPr lang="en-IN" sz="1100" dirty="0">
              <a:solidFill>
                <a:schemeClr val="accent6"/>
              </a:solidFill>
              <a:latin typeface="Arial" panose="020B0604020202020204" pitchFamily="34" charset="0"/>
              <a:cs typeface="Arial" panose="020B0604020202020204" pitchFamily="34" charset="0"/>
            </a:endParaRPr>
          </a:p>
        </p:txBody>
      </p:sp>
      <p:cxnSp>
        <p:nvCxnSpPr>
          <p:cNvPr id="150" name="Straight Arrow Connector 149">
            <a:extLst>
              <a:ext uri="{FF2B5EF4-FFF2-40B4-BE49-F238E27FC236}">
                <a16:creationId xmlns:a16="http://schemas.microsoft.com/office/drawing/2014/main" id="{B747C7BB-0C98-4C6B-A833-498B6C1FC5BC}"/>
              </a:ext>
            </a:extLst>
          </p:cNvPr>
          <p:cNvCxnSpPr>
            <a:cxnSpLocks/>
            <a:stCxn id="139" idx="3"/>
            <a:endCxn id="149" idx="1"/>
          </p:cNvCxnSpPr>
          <p:nvPr/>
        </p:nvCxnSpPr>
        <p:spPr>
          <a:xfrm>
            <a:off x="4420856" y="5892305"/>
            <a:ext cx="273149" cy="36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08023017-6786-42A8-B74E-BE0CC89BCD5D}"/>
              </a:ext>
            </a:extLst>
          </p:cNvPr>
          <p:cNvSpPr txBox="1"/>
          <p:nvPr/>
        </p:nvSpPr>
        <p:spPr>
          <a:xfrm>
            <a:off x="4286217" y="5640861"/>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E60BC8-8FCE-4BAE-B2B4-08DDFDBEE2C6}"/>
              </a:ext>
            </a:extLst>
          </p:cNvPr>
          <p:cNvSpPr txBox="1"/>
          <p:nvPr/>
        </p:nvSpPr>
        <p:spPr>
          <a:xfrm>
            <a:off x="2224830" y="4000565"/>
            <a:ext cx="505489"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Yes</a:t>
            </a:r>
            <a:endParaRPr lang="en-IN" sz="1100" b="1" dirty="0">
              <a:solidFill>
                <a:schemeClr val="accent6"/>
              </a:solidFill>
              <a:latin typeface="Arial" panose="020B0604020202020204" pitchFamily="34" charset="0"/>
              <a:cs typeface="Arial" panose="020B0604020202020204" pitchFamily="34" charset="0"/>
            </a:endParaRPr>
          </a:p>
        </p:txBody>
      </p:sp>
      <p:cxnSp>
        <p:nvCxnSpPr>
          <p:cNvPr id="73" name="Connector: Elbow 72">
            <a:extLst>
              <a:ext uri="{FF2B5EF4-FFF2-40B4-BE49-F238E27FC236}">
                <a16:creationId xmlns:a16="http://schemas.microsoft.com/office/drawing/2014/main" id="{7F1CBC7E-B816-4B63-98A2-B112B04461A1}"/>
              </a:ext>
            </a:extLst>
          </p:cNvPr>
          <p:cNvCxnSpPr>
            <a:cxnSpLocks/>
            <a:stCxn id="149" idx="3"/>
            <a:endCxn id="130" idx="1"/>
          </p:cNvCxnSpPr>
          <p:nvPr/>
        </p:nvCxnSpPr>
        <p:spPr>
          <a:xfrm>
            <a:off x="6550576" y="5895952"/>
            <a:ext cx="120532" cy="3808"/>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2DF02726-AB71-40D8-B6E5-64B836267638}"/>
              </a:ext>
            </a:extLst>
          </p:cNvPr>
          <p:cNvCxnSpPr>
            <a:cxnSpLocks/>
            <a:stCxn id="29" idx="2"/>
            <a:endCxn id="111" idx="0"/>
          </p:cNvCxnSpPr>
          <p:nvPr/>
        </p:nvCxnSpPr>
        <p:spPr>
          <a:xfrm rot="16200000" flipH="1">
            <a:off x="10686187" y="3761762"/>
            <a:ext cx="253110" cy="79486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Flowchart: Decision 129">
            <a:extLst>
              <a:ext uri="{FF2B5EF4-FFF2-40B4-BE49-F238E27FC236}">
                <a16:creationId xmlns:a16="http://schemas.microsoft.com/office/drawing/2014/main" id="{C3B5EF62-FE78-4D77-A25F-EB357CA5CAD8}"/>
              </a:ext>
            </a:extLst>
          </p:cNvPr>
          <p:cNvSpPr/>
          <p:nvPr/>
        </p:nvSpPr>
        <p:spPr>
          <a:xfrm>
            <a:off x="6671108" y="5326427"/>
            <a:ext cx="2184846" cy="1146665"/>
          </a:xfrm>
          <a:prstGeom prst="flowChartDecision">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chemeClr val="accent6"/>
              </a:solidFill>
            </a:endParaRPr>
          </a:p>
        </p:txBody>
      </p:sp>
      <p:sp>
        <p:nvSpPr>
          <p:cNvPr id="131" name="TextBox 130">
            <a:extLst>
              <a:ext uri="{FF2B5EF4-FFF2-40B4-BE49-F238E27FC236}">
                <a16:creationId xmlns:a16="http://schemas.microsoft.com/office/drawing/2014/main" id="{5B04F4A1-FADC-4B9D-AE78-23918148B387}"/>
              </a:ext>
            </a:extLst>
          </p:cNvPr>
          <p:cNvSpPr txBox="1"/>
          <p:nvPr/>
        </p:nvSpPr>
        <p:spPr>
          <a:xfrm>
            <a:off x="7307655" y="5472270"/>
            <a:ext cx="1298914" cy="900246"/>
          </a:xfrm>
          <a:prstGeom prst="rect">
            <a:avLst/>
          </a:prstGeom>
          <a:noFill/>
          <a:ln>
            <a:noFill/>
          </a:ln>
        </p:spPr>
        <p:txBody>
          <a:bodyPr wrap="square" rtlCol="0">
            <a:spAutoFit/>
          </a:bodyPr>
          <a:lstStyle/>
          <a:p>
            <a:r>
              <a:rPr lang="en-US" sz="1050" dirty="0">
                <a:solidFill>
                  <a:schemeClr val="accent6"/>
                </a:solidFill>
                <a:latin typeface="Arial" panose="020B0604020202020204" pitchFamily="34" charset="0"/>
                <a:cs typeface="Arial" panose="020B0604020202020204" pitchFamily="34" charset="0"/>
              </a:rPr>
              <a:t>Has the shift Nodal officer (104 call centre), been able to resolve the grievance?</a:t>
            </a:r>
            <a:endParaRPr lang="en-IN" sz="1050" dirty="0">
              <a:solidFill>
                <a:schemeClr val="accent6"/>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FA8874E5-FB8E-42BB-BDD9-DE426A3C4307}"/>
              </a:ext>
            </a:extLst>
          </p:cNvPr>
          <p:cNvSpPr txBox="1"/>
          <p:nvPr/>
        </p:nvSpPr>
        <p:spPr>
          <a:xfrm>
            <a:off x="7784961" y="5107989"/>
            <a:ext cx="680299" cy="253916"/>
          </a:xfrm>
          <a:prstGeom prst="rect">
            <a:avLst/>
          </a:prstGeom>
          <a:noFill/>
        </p:spPr>
        <p:txBody>
          <a:bodyPr wrap="square" rtlCol="0">
            <a:spAutoFit/>
          </a:bodyPr>
          <a:lstStyle/>
          <a:p>
            <a:r>
              <a:rPr lang="en-US" sz="1050" b="1" dirty="0">
                <a:solidFill>
                  <a:schemeClr val="accent6"/>
                </a:solidFill>
                <a:latin typeface="Arial" panose="020B0604020202020204" pitchFamily="34" charset="0"/>
                <a:cs typeface="Arial" panose="020B0604020202020204" pitchFamily="34" charset="0"/>
              </a:rPr>
              <a:t>Yes</a:t>
            </a:r>
            <a:endParaRPr lang="en-IN" sz="1050" b="1" dirty="0">
              <a:solidFill>
                <a:schemeClr val="accent6"/>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5BC90025-93DB-4006-82D2-A0B56D5C34E0}"/>
              </a:ext>
            </a:extLst>
          </p:cNvPr>
          <p:cNvSpPr txBox="1"/>
          <p:nvPr/>
        </p:nvSpPr>
        <p:spPr>
          <a:xfrm>
            <a:off x="8721315" y="5551657"/>
            <a:ext cx="412124" cy="261610"/>
          </a:xfrm>
          <a:prstGeom prst="rect">
            <a:avLst/>
          </a:prstGeom>
          <a:noFill/>
        </p:spPr>
        <p:txBody>
          <a:bodyPr wrap="square" rtlCol="0">
            <a:spAutoFit/>
          </a:bodyPr>
          <a:lstStyle/>
          <a:p>
            <a:r>
              <a:rPr lang="en-US" sz="1100" b="1" dirty="0">
                <a:solidFill>
                  <a:schemeClr val="accent6"/>
                </a:solidFill>
                <a:latin typeface="Arial" panose="020B0604020202020204" pitchFamily="34" charset="0"/>
                <a:cs typeface="Arial" panose="020B0604020202020204" pitchFamily="34" charset="0"/>
              </a:rPr>
              <a:t>No</a:t>
            </a:r>
            <a:endParaRPr lang="en-IN" sz="1100" b="1" dirty="0">
              <a:solidFill>
                <a:schemeClr val="accent6"/>
              </a:solidFill>
              <a:latin typeface="Arial" panose="020B0604020202020204" pitchFamily="34" charset="0"/>
              <a:cs typeface="Arial" panose="020B0604020202020204" pitchFamily="34" charset="0"/>
            </a:endParaRPr>
          </a:p>
        </p:txBody>
      </p:sp>
      <p:cxnSp>
        <p:nvCxnSpPr>
          <p:cNvPr id="143" name="Connector: Elbow 142">
            <a:extLst>
              <a:ext uri="{FF2B5EF4-FFF2-40B4-BE49-F238E27FC236}">
                <a16:creationId xmlns:a16="http://schemas.microsoft.com/office/drawing/2014/main" id="{D5B8A074-2689-4576-B496-632FDF27F24B}"/>
              </a:ext>
            </a:extLst>
          </p:cNvPr>
          <p:cNvCxnSpPr>
            <a:cxnSpLocks/>
            <a:stCxn id="130" idx="0"/>
            <a:endCxn id="111" idx="1"/>
          </p:cNvCxnSpPr>
          <p:nvPr/>
        </p:nvCxnSpPr>
        <p:spPr>
          <a:xfrm rot="5400000" flipH="1" flipV="1">
            <a:off x="8659537" y="3704077"/>
            <a:ext cx="726345" cy="251835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38D6B00A-17E5-44CA-9D37-61B0D5549E77}"/>
              </a:ext>
            </a:extLst>
          </p:cNvPr>
          <p:cNvSpPr/>
          <p:nvPr/>
        </p:nvSpPr>
        <p:spPr>
          <a:xfrm>
            <a:off x="9133438" y="5436463"/>
            <a:ext cx="1664609" cy="92659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accent6"/>
                </a:solidFill>
                <a:latin typeface="Arial" panose="020B0604020202020204" pitchFamily="34" charset="0"/>
                <a:cs typeface="Arial" panose="020B0604020202020204" pitchFamily="34" charset="0"/>
              </a:rPr>
              <a:t>The complaint is forwarded to Executive Director(SHSB), who then resolves the complaint.</a:t>
            </a:r>
            <a:endParaRPr lang="en-IN" sz="1050" dirty="0">
              <a:solidFill>
                <a:schemeClr val="accent6"/>
              </a:solidFill>
              <a:latin typeface="Arial" panose="020B0604020202020204" pitchFamily="34" charset="0"/>
              <a:cs typeface="Arial" panose="020B0604020202020204" pitchFamily="34" charset="0"/>
            </a:endParaRPr>
          </a:p>
        </p:txBody>
      </p:sp>
      <p:cxnSp>
        <p:nvCxnSpPr>
          <p:cNvPr id="155" name="Straight Arrow Connector 154">
            <a:extLst>
              <a:ext uri="{FF2B5EF4-FFF2-40B4-BE49-F238E27FC236}">
                <a16:creationId xmlns:a16="http://schemas.microsoft.com/office/drawing/2014/main" id="{52B9CEAD-25B8-4D63-8C40-D510515D6AC4}"/>
              </a:ext>
            </a:extLst>
          </p:cNvPr>
          <p:cNvCxnSpPr>
            <a:cxnSpLocks/>
            <a:stCxn id="130" idx="3"/>
            <a:endCxn id="144" idx="1"/>
          </p:cNvCxnSpPr>
          <p:nvPr/>
        </p:nvCxnSpPr>
        <p:spPr>
          <a:xfrm>
            <a:off x="8855954" y="5899760"/>
            <a:ext cx="2774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534F89B6-2ECE-40BE-A56E-0336EF583179}"/>
              </a:ext>
            </a:extLst>
          </p:cNvPr>
          <p:cNvCxnSpPr>
            <a:cxnSpLocks/>
            <a:stCxn id="144" idx="0"/>
            <a:endCxn id="111" idx="1"/>
          </p:cNvCxnSpPr>
          <p:nvPr/>
        </p:nvCxnSpPr>
        <p:spPr>
          <a:xfrm rot="5400000" flipH="1" flipV="1">
            <a:off x="9705625" y="4860201"/>
            <a:ext cx="836381" cy="31614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3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359B01-F795-4C9F-8DCD-1D37B65E6C50}"/>
              </a:ext>
            </a:extLst>
          </p:cNvPr>
          <p:cNvSpPr/>
          <p:nvPr/>
        </p:nvSpPr>
        <p:spPr>
          <a:xfrm>
            <a:off x="680017" y="4089043"/>
            <a:ext cx="11177105" cy="1075386"/>
          </a:xfrm>
          <a:prstGeom prst="rect">
            <a:avLst/>
          </a:prstGeom>
          <a:solidFill>
            <a:schemeClr val="accent3">
              <a:lumMod val="20000"/>
              <a:lumOff val="80000"/>
            </a:schemeClr>
          </a:solidFill>
          <a:ln w="9525">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0000"/>
              </a:lnSpc>
            </a:pPr>
            <a:endParaRPr lang="en-IN" sz="1050" dirty="0">
              <a:solidFill>
                <a:schemeClr val="accent6"/>
              </a:solidFill>
            </a:endParaRPr>
          </a:p>
        </p:txBody>
      </p:sp>
      <p:sp>
        <p:nvSpPr>
          <p:cNvPr id="7" name="Rectangle 6">
            <a:extLst>
              <a:ext uri="{FF2B5EF4-FFF2-40B4-BE49-F238E27FC236}">
                <a16:creationId xmlns:a16="http://schemas.microsoft.com/office/drawing/2014/main" id="{95B8AA5C-3CA0-4E51-BFCA-99DD5318A87D}"/>
              </a:ext>
            </a:extLst>
          </p:cNvPr>
          <p:cNvSpPr/>
          <p:nvPr/>
        </p:nvSpPr>
        <p:spPr>
          <a:xfrm>
            <a:off x="680017" y="2150773"/>
            <a:ext cx="11177105" cy="1893194"/>
          </a:xfrm>
          <a:prstGeom prst="rect">
            <a:avLst/>
          </a:prstGeom>
          <a:solidFill>
            <a:schemeClr val="accent1">
              <a:lumMod val="20000"/>
              <a:lumOff val="80000"/>
            </a:schemeClr>
          </a:solidFill>
          <a:ln w="952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0000"/>
              </a:lnSpc>
            </a:pPr>
            <a:endParaRPr lang="en-IN" sz="1050" dirty="0">
              <a:solidFill>
                <a:schemeClr val="accent6"/>
              </a:solidFill>
            </a:endParaRPr>
          </a:p>
        </p:txBody>
      </p:sp>
      <p:graphicFrame>
        <p:nvGraphicFramePr>
          <p:cNvPr id="9" name="Table 8">
            <a:extLst>
              <a:ext uri="{FF2B5EF4-FFF2-40B4-BE49-F238E27FC236}">
                <a16:creationId xmlns:a16="http://schemas.microsoft.com/office/drawing/2014/main" id="{7DC71942-C2B9-4275-BCFD-9E8D0657D87A}"/>
              </a:ext>
            </a:extLst>
          </p:cNvPr>
          <p:cNvGraphicFramePr>
            <a:graphicFrameLocks noGrp="1"/>
          </p:cNvGraphicFramePr>
          <p:nvPr>
            <p:extLst>
              <p:ext uri="{D42A27DB-BD31-4B8C-83A1-F6EECF244321}">
                <p14:modId xmlns:p14="http://schemas.microsoft.com/office/powerpoint/2010/main" val="1572368701"/>
              </p:ext>
            </p:extLst>
          </p:nvPr>
        </p:nvGraphicFramePr>
        <p:xfrm>
          <a:off x="757291" y="1481070"/>
          <a:ext cx="11099831" cy="3915184"/>
        </p:xfrm>
        <a:graphic>
          <a:graphicData uri="http://schemas.openxmlformats.org/drawingml/2006/table">
            <a:tbl>
              <a:tblPr>
                <a:tableStyleId>{616DA210-FB5B-4158-B5E0-FEB733F419BA}</a:tableStyleId>
              </a:tblPr>
              <a:tblGrid>
                <a:gridCol w="952544">
                  <a:extLst>
                    <a:ext uri="{9D8B030D-6E8A-4147-A177-3AD203B41FA5}">
                      <a16:colId xmlns:a16="http://schemas.microsoft.com/office/drawing/2014/main" val="20000"/>
                    </a:ext>
                  </a:extLst>
                </a:gridCol>
                <a:gridCol w="799510">
                  <a:extLst>
                    <a:ext uri="{9D8B030D-6E8A-4147-A177-3AD203B41FA5}">
                      <a16:colId xmlns:a16="http://schemas.microsoft.com/office/drawing/2014/main" val="20001"/>
                    </a:ext>
                  </a:extLst>
                </a:gridCol>
                <a:gridCol w="1298605">
                  <a:extLst>
                    <a:ext uri="{9D8B030D-6E8A-4147-A177-3AD203B41FA5}">
                      <a16:colId xmlns:a16="http://schemas.microsoft.com/office/drawing/2014/main" val="20002"/>
                    </a:ext>
                  </a:extLst>
                </a:gridCol>
                <a:gridCol w="913196">
                  <a:extLst>
                    <a:ext uri="{9D8B030D-6E8A-4147-A177-3AD203B41FA5}">
                      <a16:colId xmlns:a16="http://schemas.microsoft.com/office/drawing/2014/main" val="20003"/>
                    </a:ext>
                  </a:extLst>
                </a:gridCol>
                <a:gridCol w="813797">
                  <a:extLst>
                    <a:ext uri="{9D8B030D-6E8A-4147-A177-3AD203B41FA5}">
                      <a16:colId xmlns:a16="http://schemas.microsoft.com/office/drawing/2014/main" val="20004"/>
                    </a:ext>
                  </a:extLst>
                </a:gridCol>
                <a:gridCol w="851020">
                  <a:extLst>
                    <a:ext uri="{9D8B030D-6E8A-4147-A177-3AD203B41FA5}">
                      <a16:colId xmlns:a16="http://schemas.microsoft.com/office/drawing/2014/main" val="20005"/>
                    </a:ext>
                  </a:extLst>
                </a:gridCol>
                <a:gridCol w="1061725">
                  <a:extLst>
                    <a:ext uri="{9D8B030D-6E8A-4147-A177-3AD203B41FA5}">
                      <a16:colId xmlns:a16="http://schemas.microsoft.com/office/drawing/2014/main" val="20006"/>
                    </a:ext>
                  </a:extLst>
                </a:gridCol>
                <a:gridCol w="847844">
                  <a:extLst>
                    <a:ext uri="{9D8B030D-6E8A-4147-A177-3AD203B41FA5}">
                      <a16:colId xmlns:a16="http://schemas.microsoft.com/office/drawing/2014/main" val="20007"/>
                    </a:ext>
                  </a:extLst>
                </a:gridCol>
                <a:gridCol w="851020">
                  <a:extLst>
                    <a:ext uri="{9D8B030D-6E8A-4147-A177-3AD203B41FA5}">
                      <a16:colId xmlns:a16="http://schemas.microsoft.com/office/drawing/2014/main" val="20008"/>
                    </a:ext>
                  </a:extLst>
                </a:gridCol>
                <a:gridCol w="729338">
                  <a:extLst>
                    <a:ext uri="{9D8B030D-6E8A-4147-A177-3AD203B41FA5}">
                      <a16:colId xmlns:a16="http://schemas.microsoft.com/office/drawing/2014/main" val="20009"/>
                    </a:ext>
                  </a:extLst>
                </a:gridCol>
                <a:gridCol w="990616">
                  <a:extLst>
                    <a:ext uri="{9D8B030D-6E8A-4147-A177-3AD203B41FA5}">
                      <a16:colId xmlns:a16="http://schemas.microsoft.com/office/drawing/2014/main" val="20010"/>
                    </a:ext>
                  </a:extLst>
                </a:gridCol>
                <a:gridCol w="990616">
                  <a:extLst>
                    <a:ext uri="{9D8B030D-6E8A-4147-A177-3AD203B41FA5}">
                      <a16:colId xmlns:a16="http://schemas.microsoft.com/office/drawing/2014/main" val="20011"/>
                    </a:ext>
                  </a:extLst>
                </a:gridCol>
              </a:tblGrid>
              <a:tr h="664069">
                <a:tc>
                  <a:txBody>
                    <a:bodyPr/>
                    <a:lstStyle/>
                    <a:p>
                      <a:pPr algn="ctr">
                        <a:lnSpc>
                          <a:spcPct val="115000"/>
                        </a:lnSpc>
                        <a:spcAft>
                          <a:spcPts val="0"/>
                        </a:spcAft>
                      </a:pPr>
                      <a:r>
                        <a:rPr lang="en-IN" sz="1200" b="1" dirty="0">
                          <a:solidFill>
                            <a:schemeClr val="bg1"/>
                          </a:solidFill>
                        </a:rPr>
                        <a:t>Months</a:t>
                      </a:r>
                      <a:endParaRPr lang="en-IN" sz="1200" b="1" dirty="0">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a:solidFill>
                            <a:schemeClr val="bg1"/>
                          </a:solidFill>
                        </a:rPr>
                        <a:t>Accident</a:t>
                      </a:r>
                      <a:endParaRPr lang="en-IN" sz="1200" b="1">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dirty="0">
                          <a:solidFill>
                            <a:schemeClr val="bg1"/>
                          </a:solidFill>
                        </a:rPr>
                        <a:t>Admission of Patient in Health Centre</a:t>
                      </a:r>
                      <a:endParaRPr lang="en-IN" sz="1200" b="1" dirty="0">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a:solidFill>
                            <a:schemeClr val="bg1"/>
                          </a:solidFill>
                        </a:rPr>
                        <a:t>Blood Bank Related</a:t>
                      </a:r>
                      <a:endParaRPr lang="en-IN" sz="1200" b="1">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a:solidFill>
                            <a:schemeClr val="bg1"/>
                          </a:solidFill>
                        </a:rPr>
                        <a:t>De addiction</a:t>
                      </a:r>
                      <a:endParaRPr lang="en-IN" sz="1200" b="1">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dirty="0">
                          <a:solidFill>
                            <a:schemeClr val="bg1"/>
                          </a:solidFill>
                        </a:rPr>
                        <a:t>Medical Advice</a:t>
                      </a:r>
                      <a:endParaRPr lang="en-IN" sz="1200" b="1" dirty="0">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dirty="0">
                          <a:solidFill>
                            <a:schemeClr val="bg1"/>
                          </a:solidFill>
                        </a:rPr>
                        <a:t>Presence of Doctor/Staffs</a:t>
                      </a:r>
                      <a:endParaRPr lang="en-IN" sz="1200" b="1" dirty="0">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dirty="0">
                          <a:solidFill>
                            <a:schemeClr val="bg1"/>
                          </a:solidFill>
                        </a:rPr>
                        <a:t>Supply of Drugs</a:t>
                      </a:r>
                      <a:endParaRPr lang="en-IN" sz="1200" b="1" dirty="0">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a:solidFill>
                            <a:schemeClr val="bg1"/>
                          </a:solidFill>
                        </a:rPr>
                        <a:t>Natural Disaster</a:t>
                      </a:r>
                      <a:endParaRPr lang="en-IN" sz="1200" b="1">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dirty="0">
                          <a:solidFill>
                            <a:schemeClr val="bg1"/>
                          </a:solidFill>
                        </a:rPr>
                        <a:t>Epidemic</a:t>
                      </a:r>
                      <a:endParaRPr lang="en-IN" sz="1200" b="1" dirty="0">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dirty="0">
                          <a:solidFill>
                            <a:schemeClr val="bg1"/>
                          </a:solidFill>
                        </a:rPr>
                        <a:t>Miscellaneous/others</a:t>
                      </a:r>
                      <a:endParaRPr lang="en-IN" sz="1200" b="1" dirty="0">
                        <a:solidFill>
                          <a:schemeClr val="bg1"/>
                        </a:solidFill>
                        <a:latin typeface="Calibri"/>
                        <a:ea typeface="Calibri"/>
                        <a:cs typeface="Mangal"/>
                      </a:endParaRPr>
                    </a:p>
                  </a:txBody>
                  <a:tcPr marL="43243" marR="43243" marT="0" marB="0" anchor="ctr">
                    <a:solidFill>
                      <a:schemeClr val="accent5"/>
                    </a:solidFill>
                  </a:tcPr>
                </a:tc>
                <a:tc>
                  <a:txBody>
                    <a:bodyPr/>
                    <a:lstStyle/>
                    <a:p>
                      <a:pPr algn="ctr">
                        <a:lnSpc>
                          <a:spcPct val="115000"/>
                        </a:lnSpc>
                        <a:spcAft>
                          <a:spcPts val="0"/>
                        </a:spcAft>
                      </a:pPr>
                      <a:r>
                        <a:rPr lang="en-IN" sz="1200" b="1" dirty="0">
                          <a:solidFill>
                            <a:schemeClr val="bg1"/>
                          </a:solidFill>
                        </a:rPr>
                        <a:t>Total Relevant Call</a:t>
                      </a:r>
                      <a:endParaRPr lang="en-IN" sz="1050" b="1" dirty="0">
                        <a:solidFill>
                          <a:schemeClr val="bg1"/>
                        </a:solidFill>
                        <a:latin typeface="Calibri"/>
                        <a:ea typeface="Calibri"/>
                        <a:cs typeface="Mangal"/>
                      </a:endParaRPr>
                    </a:p>
                  </a:txBody>
                  <a:tcPr marL="68580" marR="68580" marT="0" marB="0" anchor="ctr">
                    <a:solidFill>
                      <a:schemeClr val="accent5"/>
                    </a:solidFill>
                  </a:tcPr>
                </a:tc>
                <a:extLst>
                  <a:ext uri="{0D108BD9-81ED-4DB2-BD59-A6C34878D82A}">
                    <a16:rowId xmlns:a16="http://schemas.microsoft.com/office/drawing/2014/main" val="10000"/>
                  </a:ext>
                </a:extLst>
              </a:tr>
              <a:tr h="213457">
                <a:tc>
                  <a:txBody>
                    <a:bodyPr/>
                    <a:lstStyle/>
                    <a:p>
                      <a:pPr algn="ctr">
                        <a:lnSpc>
                          <a:spcPct val="115000"/>
                        </a:lnSpc>
                        <a:spcAft>
                          <a:spcPts val="0"/>
                        </a:spcAft>
                      </a:pPr>
                      <a:r>
                        <a:rPr lang="en-IN" sz="1200">
                          <a:solidFill>
                            <a:schemeClr val="accent6"/>
                          </a:solidFill>
                        </a:rPr>
                        <a:t>Apr-16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1580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217</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58</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833</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2782</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1"/>
                  </a:ext>
                </a:extLst>
              </a:tr>
              <a:tr h="213457">
                <a:tc>
                  <a:txBody>
                    <a:bodyPr/>
                    <a:lstStyle/>
                    <a:p>
                      <a:pPr algn="ctr">
                        <a:lnSpc>
                          <a:spcPct val="115000"/>
                        </a:lnSpc>
                        <a:spcAft>
                          <a:spcPts val="0"/>
                        </a:spcAft>
                      </a:pPr>
                      <a:r>
                        <a:rPr lang="en-IN" sz="1200">
                          <a:solidFill>
                            <a:schemeClr val="accent6"/>
                          </a:solidFill>
                        </a:rPr>
                        <a:t>May-16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154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608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17</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2312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3174</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2"/>
                  </a:ext>
                </a:extLst>
              </a:tr>
              <a:tr h="213457">
                <a:tc>
                  <a:txBody>
                    <a:bodyPr/>
                    <a:lstStyle/>
                    <a:p>
                      <a:pPr algn="ctr">
                        <a:lnSpc>
                          <a:spcPct val="115000"/>
                        </a:lnSpc>
                        <a:spcAft>
                          <a:spcPts val="0"/>
                        </a:spcAft>
                      </a:pPr>
                      <a:r>
                        <a:rPr lang="en-IN" sz="1200">
                          <a:solidFill>
                            <a:schemeClr val="accent6"/>
                          </a:solidFill>
                        </a:rPr>
                        <a:t>Jun-16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80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456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2673</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3290</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3"/>
                  </a:ext>
                </a:extLst>
              </a:tr>
              <a:tr h="213457">
                <a:tc>
                  <a:txBody>
                    <a:bodyPr/>
                    <a:lstStyle/>
                    <a:p>
                      <a:pPr algn="ctr">
                        <a:lnSpc>
                          <a:spcPct val="115000"/>
                        </a:lnSpc>
                        <a:spcAft>
                          <a:spcPts val="0"/>
                        </a:spcAft>
                      </a:pPr>
                      <a:r>
                        <a:rPr lang="en-IN" sz="1200" dirty="0">
                          <a:solidFill>
                            <a:schemeClr val="accent6"/>
                          </a:solidFill>
                        </a:rPr>
                        <a:t>Jul-16</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591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0</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2472</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a:solidFill>
                            <a:schemeClr val="accent6"/>
                          </a:solidFill>
                        </a:rPr>
                        <a:t>3198</a:t>
                      </a:r>
                      <a:endParaRPr lang="en-IN" sz="1050" b="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4"/>
                  </a:ext>
                </a:extLst>
              </a:tr>
              <a:tr h="213457">
                <a:tc>
                  <a:txBody>
                    <a:bodyPr/>
                    <a:lstStyle/>
                    <a:p>
                      <a:pPr algn="ctr">
                        <a:lnSpc>
                          <a:spcPct val="115000"/>
                        </a:lnSpc>
                        <a:spcAft>
                          <a:spcPts val="0"/>
                        </a:spcAft>
                      </a:pPr>
                      <a:r>
                        <a:rPr lang="en-IN" sz="1200">
                          <a:solidFill>
                            <a:schemeClr val="accent6"/>
                          </a:solidFill>
                        </a:rPr>
                        <a:t>Aug-16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796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89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1989</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3043</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5"/>
                  </a:ext>
                </a:extLst>
              </a:tr>
              <a:tr h="213457">
                <a:tc>
                  <a:txBody>
                    <a:bodyPr/>
                    <a:lstStyle/>
                    <a:p>
                      <a:pPr algn="ctr">
                        <a:lnSpc>
                          <a:spcPct val="115000"/>
                        </a:lnSpc>
                        <a:spcAft>
                          <a:spcPts val="0"/>
                        </a:spcAft>
                      </a:pPr>
                      <a:r>
                        <a:rPr lang="en-IN" sz="1200">
                          <a:solidFill>
                            <a:schemeClr val="accent6"/>
                          </a:solidFill>
                        </a:rPr>
                        <a:t>Sep-16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824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1702</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a:solidFill>
                            <a:schemeClr val="accent6"/>
                          </a:solidFill>
                        </a:rPr>
                        <a:t>2727</a:t>
                      </a:r>
                      <a:endParaRPr lang="en-IN" sz="1050" b="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6"/>
                  </a:ext>
                </a:extLst>
              </a:tr>
              <a:tr h="213457">
                <a:tc>
                  <a:txBody>
                    <a:bodyPr/>
                    <a:lstStyle/>
                    <a:p>
                      <a:pPr algn="ctr">
                        <a:lnSpc>
                          <a:spcPct val="115000"/>
                        </a:lnSpc>
                        <a:spcAft>
                          <a:spcPts val="0"/>
                        </a:spcAft>
                      </a:pPr>
                      <a:r>
                        <a:rPr lang="en-IN" sz="1200">
                          <a:solidFill>
                            <a:schemeClr val="accent6"/>
                          </a:solidFill>
                        </a:rPr>
                        <a:t>Oct-16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817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1737</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2673</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7"/>
                  </a:ext>
                </a:extLst>
              </a:tr>
              <a:tr h="213457">
                <a:tc>
                  <a:txBody>
                    <a:bodyPr/>
                    <a:lstStyle/>
                    <a:p>
                      <a:pPr algn="ctr">
                        <a:lnSpc>
                          <a:spcPct val="115000"/>
                        </a:lnSpc>
                        <a:spcAft>
                          <a:spcPts val="0"/>
                        </a:spcAft>
                      </a:pPr>
                      <a:r>
                        <a:rPr lang="en-IN" sz="1200">
                          <a:solidFill>
                            <a:schemeClr val="accent6"/>
                          </a:solidFill>
                        </a:rPr>
                        <a:t>Nov-16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688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1969</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2764</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8"/>
                  </a:ext>
                </a:extLst>
              </a:tr>
              <a:tr h="213457">
                <a:tc>
                  <a:txBody>
                    <a:bodyPr/>
                    <a:lstStyle/>
                    <a:p>
                      <a:pPr algn="ctr">
                        <a:lnSpc>
                          <a:spcPct val="115000"/>
                        </a:lnSpc>
                        <a:spcAft>
                          <a:spcPts val="0"/>
                        </a:spcAft>
                      </a:pPr>
                      <a:r>
                        <a:rPr lang="en-IN" sz="1200">
                          <a:solidFill>
                            <a:schemeClr val="accent6"/>
                          </a:solidFill>
                        </a:rPr>
                        <a:t> Dec-16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564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1868</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2522</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09"/>
                  </a:ext>
                </a:extLst>
              </a:tr>
              <a:tr h="213457">
                <a:tc>
                  <a:txBody>
                    <a:bodyPr/>
                    <a:lstStyle/>
                    <a:p>
                      <a:pPr algn="ctr">
                        <a:lnSpc>
                          <a:spcPct val="115000"/>
                        </a:lnSpc>
                        <a:spcAft>
                          <a:spcPts val="0"/>
                        </a:spcAft>
                      </a:pPr>
                      <a:r>
                        <a:rPr lang="en-IN" sz="1200">
                          <a:solidFill>
                            <a:schemeClr val="accent6"/>
                          </a:solidFill>
                        </a:rPr>
                        <a:t> Jan-17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520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1823</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2435</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10"/>
                  </a:ext>
                </a:extLst>
              </a:tr>
              <a:tr h="213457">
                <a:tc>
                  <a:txBody>
                    <a:bodyPr/>
                    <a:lstStyle/>
                    <a:p>
                      <a:pPr algn="ctr">
                        <a:lnSpc>
                          <a:spcPct val="115000"/>
                        </a:lnSpc>
                        <a:spcAft>
                          <a:spcPts val="0"/>
                        </a:spcAft>
                      </a:pPr>
                      <a:r>
                        <a:rPr lang="en-IN" sz="1200">
                          <a:solidFill>
                            <a:schemeClr val="accent6"/>
                          </a:solidFill>
                        </a:rPr>
                        <a:t> Feb-17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431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1515</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2050</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11"/>
                  </a:ext>
                </a:extLst>
              </a:tr>
              <a:tr h="213457">
                <a:tc>
                  <a:txBody>
                    <a:bodyPr/>
                    <a:lstStyle/>
                    <a:p>
                      <a:pPr algn="ctr">
                        <a:lnSpc>
                          <a:spcPct val="115000"/>
                        </a:lnSpc>
                        <a:spcAft>
                          <a:spcPts val="0"/>
                        </a:spcAft>
                      </a:pPr>
                      <a:r>
                        <a:rPr lang="en-IN" sz="1200">
                          <a:solidFill>
                            <a:schemeClr val="accent6"/>
                          </a:solidFill>
                        </a:rPr>
                        <a:t> Mar-17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410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24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1375</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1866</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12"/>
                  </a:ext>
                </a:extLst>
              </a:tr>
              <a:tr h="213457">
                <a:tc>
                  <a:txBody>
                    <a:bodyPr/>
                    <a:lstStyle/>
                    <a:p>
                      <a:pPr algn="ctr">
                        <a:lnSpc>
                          <a:spcPct val="115000"/>
                        </a:lnSpc>
                        <a:spcAft>
                          <a:spcPts val="0"/>
                        </a:spcAft>
                      </a:pPr>
                      <a:r>
                        <a:rPr lang="en-IN" sz="1200">
                          <a:solidFill>
                            <a:schemeClr val="accent6"/>
                          </a:solidFill>
                        </a:rPr>
                        <a:t> Apr-17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115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13</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380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35</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1309</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1857</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13"/>
                  </a:ext>
                </a:extLst>
              </a:tr>
              <a:tr h="213457">
                <a:tc>
                  <a:txBody>
                    <a:bodyPr/>
                    <a:lstStyle/>
                    <a:p>
                      <a:pPr algn="ctr">
                        <a:lnSpc>
                          <a:spcPct val="115000"/>
                        </a:lnSpc>
                        <a:spcAft>
                          <a:spcPts val="0"/>
                        </a:spcAft>
                      </a:pPr>
                      <a:r>
                        <a:rPr lang="en-IN" sz="1200">
                          <a:solidFill>
                            <a:schemeClr val="accent6"/>
                          </a:solidFill>
                        </a:rPr>
                        <a:t> May-17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8</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70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77</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536</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39</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14</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a:solidFill>
                            <a:schemeClr val="accent6"/>
                          </a:solidFill>
                        </a:rPr>
                        <a:t>0</a:t>
                      </a:r>
                      <a:endParaRPr lang="en-IN" sz="120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dirty="0">
                          <a:solidFill>
                            <a:schemeClr val="accent6"/>
                          </a:solidFill>
                        </a:rPr>
                        <a:t>1733</a:t>
                      </a:r>
                      <a:endParaRPr lang="en-IN" sz="1200"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2478</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14"/>
                  </a:ext>
                </a:extLst>
              </a:tr>
              <a:tr h="262717">
                <a:tc>
                  <a:txBody>
                    <a:bodyPr/>
                    <a:lstStyle/>
                    <a:p>
                      <a:pPr algn="ctr">
                        <a:lnSpc>
                          <a:spcPct val="115000"/>
                        </a:lnSpc>
                        <a:spcAft>
                          <a:spcPts val="0"/>
                        </a:spcAft>
                      </a:pPr>
                      <a:r>
                        <a:rPr lang="en-IN" sz="1200" b="1" dirty="0">
                          <a:solidFill>
                            <a:schemeClr val="accent6"/>
                          </a:solidFill>
                        </a:rPr>
                        <a:t>Total</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17</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64</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626</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2238</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7838</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372</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247</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129</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18</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200" b="1" dirty="0">
                          <a:solidFill>
                            <a:schemeClr val="accent6"/>
                          </a:solidFill>
                        </a:rPr>
                        <a:t>25310</a:t>
                      </a:r>
                      <a:endParaRPr lang="en-IN" sz="1200" b="1" dirty="0">
                        <a:solidFill>
                          <a:schemeClr val="accent6"/>
                        </a:solidFill>
                        <a:latin typeface="Calibri"/>
                        <a:ea typeface="Calibri"/>
                        <a:cs typeface="Mangal"/>
                      </a:endParaRPr>
                    </a:p>
                  </a:txBody>
                  <a:tcPr marL="43243" marR="43243" marT="0" marB="0" anchor="ctr"/>
                </a:tc>
                <a:tc>
                  <a:txBody>
                    <a:bodyPr/>
                    <a:lstStyle/>
                    <a:p>
                      <a:pPr algn="ctr">
                        <a:lnSpc>
                          <a:spcPct val="115000"/>
                        </a:lnSpc>
                        <a:spcAft>
                          <a:spcPts val="0"/>
                        </a:spcAft>
                      </a:pPr>
                      <a:r>
                        <a:rPr lang="en-IN" sz="1100" b="0" dirty="0">
                          <a:solidFill>
                            <a:schemeClr val="accent6"/>
                          </a:solidFill>
                        </a:rPr>
                        <a:t>36859</a:t>
                      </a:r>
                      <a:endParaRPr lang="en-IN" sz="1050" b="0" dirty="0">
                        <a:solidFill>
                          <a:schemeClr val="accent6"/>
                        </a:solidFill>
                        <a:latin typeface="Calibri"/>
                        <a:ea typeface="Calibri"/>
                        <a:cs typeface="Mangal"/>
                      </a:endParaRPr>
                    </a:p>
                  </a:txBody>
                  <a:tcPr marL="68580" marR="68580" marT="0" marB="0" anchor="ctr"/>
                </a:tc>
                <a:extLst>
                  <a:ext uri="{0D108BD9-81ED-4DB2-BD59-A6C34878D82A}">
                    <a16:rowId xmlns:a16="http://schemas.microsoft.com/office/drawing/2014/main" val="10015"/>
                  </a:ext>
                </a:extLst>
              </a:tr>
            </a:tbl>
          </a:graphicData>
        </a:graphic>
      </p:graphicFrame>
      <p:sp>
        <p:nvSpPr>
          <p:cNvPr id="14" name="Rectangle 13">
            <a:extLst>
              <a:ext uri="{FF2B5EF4-FFF2-40B4-BE49-F238E27FC236}">
                <a16:creationId xmlns:a16="http://schemas.microsoft.com/office/drawing/2014/main" id="{DAA69B72-861F-400C-9F60-3E8B6C00D01F}"/>
              </a:ext>
            </a:extLst>
          </p:cNvPr>
          <p:cNvSpPr/>
          <p:nvPr/>
        </p:nvSpPr>
        <p:spPr>
          <a:xfrm>
            <a:off x="254625" y="2209847"/>
            <a:ext cx="354438" cy="1795482"/>
          </a:xfrm>
          <a:prstGeom prst="rect">
            <a:avLst/>
          </a:prstGeom>
          <a:solidFill>
            <a:schemeClr val="accent1">
              <a:lumMod val="60000"/>
              <a:lumOff val="40000"/>
            </a:schemeClr>
          </a:solidFill>
          <a:ln w="952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lnSpc>
                <a:spcPct val="120000"/>
              </a:lnSpc>
            </a:pPr>
            <a:r>
              <a:rPr lang="en-US" sz="1400" b="1" dirty="0">
                <a:solidFill>
                  <a:schemeClr val="accent6"/>
                </a:solidFill>
              </a:rPr>
              <a:t>2016</a:t>
            </a:r>
            <a:endParaRPr lang="en-IN" sz="1400" b="1" dirty="0">
              <a:solidFill>
                <a:schemeClr val="accent6"/>
              </a:solidFill>
            </a:endParaRPr>
          </a:p>
        </p:txBody>
      </p:sp>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 PROGRAMME OUTCOME                                          </a:t>
            </a:r>
          </a:p>
        </p:txBody>
      </p:sp>
      <p:sp>
        <p:nvSpPr>
          <p:cNvPr id="6" name="Rectangle 5">
            <a:extLst>
              <a:ext uri="{FF2B5EF4-FFF2-40B4-BE49-F238E27FC236}">
                <a16:creationId xmlns:a16="http://schemas.microsoft.com/office/drawing/2014/main" id="{170ABD8B-B180-44C7-990B-941E34B26803}"/>
              </a:ext>
            </a:extLst>
          </p:cNvPr>
          <p:cNvSpPr/>
          <p:nvPr/>
        </p:nvSpPr>
        <p:spPr>
          <a:xfrm>
            <a:off x="276778" y="4082603"/>
            <a:ext cx="332285" cy="1081826"/>
          </a:xfrm>
          <a:prstGeom prst="rect">
            <a:avLst/>
          </a:prstGeom>
          <a:solidFill>
            <a:schemeClr val="accent3"/>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lnSpc>
                <a:spcPct val="120000"/>
              </a:lnSpc>
            </a:pPr>
            <a:r>
              <a:rPr lang="en-US" sz="1400" b="1" dirty="0">
                <a:solidFill>
                  <a:schemeClr val="accent6"/>
                </a:solidFill>
              </a:rPr>
              <a:t>2017</a:t>
            </a:r>
            <a:endParaRPr lang="en-IN" sz="1400" b="1" dirty="0">
              <a:solidFill>
                <a:schemeClr val="accent6"/>
              </a:solidFill>
            </a:endParaRPr>
          </a:p>
        </p:txBody>
      </p:sp>
    </p:spTree>
    <p:extLst>
      <p:ext uri="{BB962C8B-B14F-4D97-AF65-F5344CB8AC3E}">
        <p14:creationId xmlns:p14="http://schemas.microsoft.com/office/powerpoint/2010/main" val="3098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1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32" y="635787"/>
            <a:ext cx="11106151" cy="358126"/>
          </a:xfrm>
        </p:spPr>
        <p:txBody>
          <a:bodyPr vert="horz" lIns="0" tIns="0" rIns="0" bIns="0" rtlCol="0" anchor="t" anchorCtr="0">
            <a:noAutofit/>
          </a:bodyPr>
          <a:lstStyle/>
          <a:p>
            <a:r>
              <a:rPr lang="en-US" sz="2000" b="1" dirty="0"/>
              <a:t> ANALYSIS OF ONE YEAR OF OPERATIONS (APRIL,2016 – MARCH,2017)</a:t>
            </a:r>
          </a:p>
        </p:txBody>
      </p:sp>
      <p:graphicFrame>
        <p:nvGraphicFramePr>
          <p:cNvPr id="8" name="Table 7">
            <a:extLst>
              <a:ext uri="{FF2B5EF4-FFF2-40B4-BE49-F238E27FC236}">
                <a16:creationId xmlns:a16="http://schemas.microsoft.com/office/drawing/2014/main" id="{5B7A96A7-1B2C-4693-8C2C-765605FCD000}"/>
              </a:ext>
            </a:extLst>
          </p:cNvPr>
          <p:cNvGraphicFramePr>
            <a:graphicFrameLocks noGrp="1"/>
          </p:cNvGraphicFramePr>
          <p:nvPr>
            <p:extLst>
              <p:ext uri="{D42A27DB-BD31-4B8C-83A1-F6EECF244321}">
                <p14:modId xmlns:p14="http://schemas.microsoft.com/office/powerpoint/2010/main" val="3627464134"/>
              </p:ext>
            </p:extLst>
          </p:nvPr>
        </p:nvGraphicFramePr>
        <p:xfrm>
          <a:off x="558947" y="1609860"/>
          <a:ext cx="10961919" cy="2746765"/>
        </p:xfrm>
        <a:graphic>
          <a:graphicData uri="http://schemas.openxmlformats.org/drawingml/2006/table">
            <a:tbl>
              <a:tblPr>
                <a:tableStyleId>{5940675A-B579-460E-94D1-54222C63F5DA}</a:tableStyleId>
              </a:tblPr>
              <a:tblGrid>
                <a:gridCol w="2533945">
                  <a:extLst>
                    <a:ext uri="{9D8B030D-6E8A-4147-A177-3AD203B41FA5}">
                      <a16:colId xmlns:a16="http://schemas.microsoft.com/office/drawing/2014/main" val="20000"/>
                    </a:ext>
                  </a:extLst>
                </a:gridCol>
                <a:gridCol w="2218359">
                  <a:extLst>
                    <a:ext uri="{9D8B030D-6E8A-4147-A177-3AD203B41FA5}">
                      <a16:colId xmlns:a16="http://schemas.microsoft.com/office/drawing/2014/main" val="20001"/>
                    </a:ext>
                  </a:extLst>
                </a:gridCol>
                <a:gridCol w="2009104">
                  <a:extLst>
                    <a:ext uri="{9D8B030D-6E8A-4147-A177-3AD203B41FA5}">
                      <a16:colId xmlns:a16="http://schemas.microsoft.com/office/drawing/2014/main" val="20002"/>
                    </a:ext>
                  </a:extLst>
                </a:gridCol>
                <a:gridCol w="2150772">
                  <a:extLst>
                    <a:ext uri="{9D8B030D-6E8A-4147-A177-3AD203B41FA5}">
                      <a16:colId xmlns:a16="http://schemas.microsoft.com/office/drawing/2014/main" val="20003"/>
                    </a:ext>
                  </a:extLst>
                </a:gridCol>
                <a:gridCol w="2049739">
                  <a:extLst>
                    <a:ext uri="{9D8B030D-6E8A-4147-A177-3AD203B41FA5}">
                      <a16:colId xmlns:a16="http://schemas.microsoft.com/office/drawing/2014/main" val="20004"/>
                    </a:ext>
                  </a:extLst>
                </a:gridCol>
              </a:tblGrid>
              <a:tr h="593756">
                <a:tc>
                  <a:txBody>
                    <a:bodyPr/>
                    <a:lstStyle/>
                    <a:p>
                      <a:pPr algn="l">
                        <a:lnSpc>
                          <a:spcPct val="107000"/>
                        </a:lnSpc>
                        <a:spcAft>
                          <a:spcPts val="800"/>
                        </a:spcAft>
                      </a:pPr>
                      <a:r>
                        <a:rPr lang="en-US" sz="1600" b="1" dirty="0">
                          <a:solidFill>
                            <a:schemeClr val="accent6"/>
                          </a:solidFill>
                        </a:rPr>
                        <a:t>Type</a:t>
                      </a:r>
                      <a:endParaRPr lang="en-IN" sz="1600" b="1" dirty="0">
                        <a:solidFill>
                          <a:schemeClr val="accent6"/>
                        </a:solidFill>
                        <a:latin typeface="Calibri"/>
                        <a:ea typeface="Calibri"/>
                        <a:cs typeface="Mangal"/>
                      </a:endParaRPr>
                    </a:p>
                  </a:txBody>
                  <a:tcPr marL="86622" marR="86622" marT="43311" marB="43311" anchor="ctr">
                    <a:solidFill>
                      <a:schemeClr val="accent5">
                        <a:lumMod val="60000"/>
                        <a:lumOff val="40000"/>
                      </a:schemeClr>
                    </a:solidFill>
                  </a:tcPr>
                </a:tc>
                <a:tc>
                  <a:txBody>
                    <a:bodyPr/>
                    <a:lstStyle/>
                    <a:p>
                      <a:pPr algn="ctr">
                        <a:lnSpc>
                          <a:spcPct val="100000"/>
                        </a:lnSpc>
                        <a:spcAft>
                          <a:spcPts val="800"/>
                        </a:spcAft>
                      </a:pPr>
                      <a:r>
                        <a:rPr lang="en-US" sz="1600" b="1" dirty="0">
                          <a:solidFill>
                            <a:schemeClr val="accent6"/>
                          </a:solidFill>
                        </a:rPr>
                        <a:t>Total Cases</a:t>
                      </a:r>
                    </a:p>
                    <a:p>
                      <a:pPr algn="ctr">
                        <a:lnSpc>
                          <a:spcPct val="100000"/>
                        </a:lnSpc>
                        <a:spcAft>
                          <a:spcPts val="800"/>
                        </a:spcAft>
                      </a:pPr>
                      <a:r>
                        <a:rPr lang="en-US" sz="1600" b="1" dirty="0">
                          <a:solidFill>
                            <a:schemeClr val="accent6"/>
                          </a:solidFill>
                        </a:rPr>
                        <a:t> (Nx)</a:t>
                      </a:r>
                      <a:endParaRPr lang="en-IN" sz="1600" b="1" dirty="0">
                        <a:solidFill>
                          <a:schemeClr val="accent6"/>
                        </a:solidFill>
                        <a:latin typeface="Calibri"/>
                        <a:ea typeface="Calibri"/>
                        <a:cs typeface="Mangal"/>
                      </a:endParaRPr>
                    </a:p>
                  </a:txBody>
                  <a:tcPr marL="86622" marR="86622" marT="43311" marB="43311" anchor="ctr">
                    <a:solidFill>
                      <a:schemeClr val="accent5">
                        <a:lumMod val="60000"/>
                        <a:lumOff val="40000"/>
                      </a:schemeClr>
                    </a:solidFill>
                  </a:tcPr>
                </a:tc>
                <a:tc>
                  <a:txBody>
                    <a:bodyPr/>
                    <a:lstStyle/>
                    <a:p>
                      <a:pPr algn="ctr">
                        <a:lnSpc>
                          <a:spcPct val="100000"/>
                        </a:lnSpc>
                        <a:spcAft>
                          <a:spcPts val="800"/>
                        </a:spcAft>
                      </a:pPr>
                      <a:r>
                        <a:rPr lang="en-US" sz="1600" b="1" dirty="0">
                          <a:solidFill>
                            <a:schemeClr val="accent6"/>
                          </a:solidFill>
                        </a:rPr>
                        <a:t>Solved</a:t>
                      </a:r>
                    </a:p>
                    <a:p>
                      <a:pPr algn="ctr">
                        <a:lnSpc>
                          <a:spcPct val="100000"/>
                        </a:lnSpc>
                        <a:spcAft>
                          <a:spcPts val="800"/>
                        </a:spcAft>
                      </a:pPr>
                      <a:r>
                        <a:rPr lang="en-US" sz="1600" b="1" dirty="0">
                          <a:solidFill>
                            <a:schemeClr val="accent6"/>
                          </a:solidFill>
                        </a:rPr>
                        <a:t>(Ny)</a:t>
                      </a:r>
                      <a:endParaRPr lang="en-IN" sz="1600" b="1" dirty="0">
                        <a:solidFill>
                          <a:schemeClr val="accent6"/>
                        </a:solidFill>
                        <a:latin typeface="Calibri"/>
                        <a:ea typeface="Calibri"/>
                        <a:cs typeface="Mangal"/>
                      </a:endParaRPr>
                    </a:p>
                  </a:txBody>
                  <a:tcPr marL="86622" marR="86622" marT="43311" marB="43311" anchor="ctr">
                    <a:solidFill>
                      <a:schemeClr val="accent5">
                        <a:lumMod val="60000"/>
                        <a:lumOff val="40000"/>
                      </a:schemeClr>
                    </a:solidFill>
                  </a:tcPr>
                </a:tc>
                <a:tc>
                  <a:txBody>
                    <a:bodyPr/>
                    <a:lstStyle/>
                    <a:p>
                      <a:pPr algn="ctr">
                        <a:lnSpc>
                          <a:spcPct val="100000"/>
                        </a:lnSpc>
                        <a:spcAft>
                          <a:spcPts val="800"/>
                        </a:spcAft>
                      </a:pPr>
                      <a:r>
                        <a:rPr lang="en-US" sz="1600" b="1" dirty="0">
                          <a:solidFill>
                            <a:schemeClr val="accent6"/>
                          </a:solidFill>
                        </a:rPr>
                        <a:t>Not Solved</a:t>
                      </a:r>
                    </a:p>
                    <a:p>
                      <a:pPr marL="0" algn="ctr" defTabSz="1219170" rtl="0" eaLnBrk="1" latinLnBrk="0" hangingPunct="1">
                        <a:lnSpc>
                          <a:spcPct val="100000"/>
                        </a:lnSpc>
                        <a:spcAft>
                          <a:spcPts val="800"/>
                        </a:spcAft>
                      </a:pPr>
                      <a:r>
                        <a:rPr lang="en-US" sz="1600" b="1" kern="1200" dirty="0">
                          <a:solidFill>
                            <a:schemeClr val="accent6"/>
                          </a:solidFill>
                          <a:latin typeface="+mn-lt"/>
                          <a:ea typeface="+mn-ea"/>
                          <a:cs typeface="+mn-cs"/>
                        </a:rPr>
                        <a:t>(Ns = </a:t>
                      </a:r>
                      <a:r>
                        <a:rPr lang="en-US" sz="1600" b="1" kern="1200" dirty="0" err="1">
                          <a:solidFill>
                            <a:schemeClr val="accent6"/>
                          </a:solidFill>
                          <a:latin typeface="+mn-lt"/>
                          <a:ea typeface="+mn-ea"/>
                          <a:cs typeface="+mn-cs"/>
                        </a:rPr>
                        <a:t>Nx</a:t>
                      </a:r>
                      <a:r>
                        <a:rPr lang="en-US" sz="1600" b="1" kern="1200" dirty="0">
                          <a:solidFill>
                            <a:schemeClr val="accent6"/>
                          </a:solidFill>
                          <a:latin typeface="+mn-lt"/>
                          <a:ea typeface="+mn-ea"/>
                          <a:cs typeface="+mn-cs"/>
                        </a:rPr>
                        <a:t>- Ny)</a:t>
                      </a:r>
                      <a:endParaRPr lang="en-IN" sz="1600" b="1" kern="1200" dirty="0">
                        <a:solidFill>
                          <a:schemeClr val="accent6"/>
                        </a:solidFill>
                        <a:latin typeface="+mn-lt"/>
                        <a:ea typeface="+mn-ea"/>
                        <a:cs typeface="+mn-cs"/>
                      </a:endParaRPr>
                    </a:p>
                  </a:txBody>
                  <a:tcPr marL="86622" marR="86622" marT="43311" marB="43311" anchor="ctr">
                    <a:solidFill>
                      <a:schemeClr val="accent5">
                        <a:lumMod val="60000"/>
                        <a:lumOff val="40000"/>
                      </a:schemeClr>
                    </a:solidFill>
                  </a:tcPr>
                </a:tc>
                <a:tc>
                  <a:txBody>
                    <a:bodyPr/>
                    <a:lstStyle/>
                    <a:p>
                      <a:pPr algn="ctr">
                        <a:lnSpc>
                          <a:spcPct val="107000"/>
                        </a:lnSpc>
                        <a:spcAft>
                          <a:spcPts val="800"/>
                        </a:spcAft>
                      </a:pPr>
                      <a:r>
                        <a:rPr lang="en-US" sz="1600" b="1" dirty="0">
                          <a:solidFill>
                            <a:schemeClr val="accent6"/>
                          </a:solidFill>
                        </a:rPr>
                        <a:t>Percentage(%) of total resolved cases (Ny/Nx)</a:t>
                      </a:r>
                      <a:endParaRPr lang="en-IN" sz="1600" b="1" dirty="0">
                        <a:solidFill>
                          <a:schemeClr val="accent6"/>
                        </a:solidFill>
                        <a:latin typeface="Calibri"/>
                        <a:ea typeface="Calibri"/>
                        <a:cs typeface="Mangal"/>
                      </a:endParaRPr>
                    </a:p>
                  </a:txBody>
                  <a:tcPr marL="86622" marR="86622" marT="43311" marB="43311" anchor="ctr">
                    <a:solidFill>
                      <a:schemeClr val="accent5">
                        <a:lumMod val="60000"/>
                        <a:lumOff val="40000"/>
                      </a:schemeClr>
                    </a:solidFill>
                  </a:tcPr>
                </a:tc>
                <a:extLst>
                  <a:ext uri="{0D108BD9-81ED-4DB2-BD59-A6C34878D82A}">
                    <a16:rowId xmlns:a16="http://schemas.microsoft.com/office/drawing/2014/main" val="10000"/>
                  </a:ext>
                </a:extLst>
              </a:tr>
              <a:tr h="349483">
                <a:tc>
                  <a:txBody>
                    <a:bodyPr/>
                    <a:lstStyle/>
                    <a:p>
                      <a:pPr algn="l">
                        <a:lnSpc>
                          <a:spcPct val="107000"/>
                        </a:lnSpc>
                        <a:spcAft>
                          <a:spcPts val="800"/>
                        </a:spcAft>
                      </a:pPr>
                      <a:r>
                        <a:rPr lang="en-US" sz="1600" dirty="0">
                          <a:solidFill>
                            <a:schemeClr val="accent6"/>
                          </a:solidFill>
                        </a:rPr>
                        <a:t>(A) Grievance Issue</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dirty="0">
                          <a:solidFill>
                            <a:schemeClr val="accent6"/>
                          </a:solidFill>
                        </a:rPr>
                        <a:t>3427</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a:solidFill>
                            <a:schemeClr val="accent6"/>
                          </a:solidFill>
                        </a:rPr>
                        <a:t>3328</a:t>
                      </a:r>
                      <a:endParaRPr lang="en-IN" sz="160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dirty="0">
                          <a:solidFill>
                            <a:schemeClr val="accent6"/>
                          </a:solidFill>
                        </a:rPr>
                        <a:t>99</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b="1" dirty="0">
                          <a:solidFill>
                            <a:schemeClr val="accent6"/>
                          </a:solidFill>
                        </a:rPr>
                        <a:t>97.11</a:t>
                      </a:r>
                      <a:endParaRPr lang="en-IN" sz="1600" b="1" dirty="0">
                        <a:solidFill>
                          <a:schemeClr val="accent6"/>
                        </a:solidFill>
                        <a:latin typeface="Calibri"/>
                        <a:ea typeface="Calibri"/>
                        <a:cs typeface="Mangal"/>
                      </a:endParaRPr>
                    </a:p>
                  </a:txBody>
                  <a:tcPr marL="86622" marR="86622" marT="43311" marB="43311" anchor="ctr"/>
                </a:tc>
                <a:extLst>
                  <a:ext uri="{0D108BD9-81ED-4DB2-BD59-A6C34878D82A}">
                    <a16:rowId xmlns:a16="http://schemas.microsoft.com/office/drawing/2014/main" val="10001"/>
                  </a:ext>
                </a:extLst>
              </a:tr>
              <a:tr h="404014">
                <a:tc>
                  <a:txBody>
                    <a:bodyPr/>
                    <a:lstStyle/>
                    <a:p>
                      <a:pPr algn="l">
                        <a:lnSpc>
                          <a:spcPct val="107000"/>
                        </a:lnSpc>
                        <a:spcAft>
                          <a:spcPts val="800"/>
                        </a:spcAft>
                      </a:pPr>
                      <a:r>
                        <a:rPr lang="en-US" sz="1600" dirty="0">
                          <a:solidFill>
                            <a:schemeClr val="accent6"/>
                          </a:solidFill>
                        </a:rPr>
                        <a:t>(B) Blood Related Issues</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dirty="0">
                          <a:solidFill>
                            <a:schemeClr val="accent6"/>
                          </a:solidFill>
                        </a:rPr>
                        <a:t>626</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dirty="0">
                          <a:solidFill>
                            <a:schemeClr val="accent6"/>
                          </a:solidFill>
                        </a:rPr>
                        <a:t>573</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a:solidFill>
                            <a:schemeClr val="accent6"/>
                          </a:solidFill>
                        </a:rPr>
                        <a:t>53</a:t>
                      </a:r>
                      <a:endParaRPr lang="en-IN" sz="160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b="1" dirty="0">
                          <a:solidFill>
                            <a:schemeClr val="accent6"/>
                          </a:solidFill>
                        </a:rPr>
                        <a:t>91.53</a:t>
                      </a:r>
                      <a:endParaRPr lang="en-IN" sz="1600" b="1" dirty="0">
                        <a:solidFill>
                          <a:schemeClr val="accent6"/>
                        </a:solidFill>
                        <a:latin typeface="Calibri"/>
                        <a:ea typeface="Calibri"/>
                        <a:cs typeface="Mangal"/>
                      </a:endParaRPr>
                    </a:p>
                  </a:txBody>
                  <a:tcPr marL="86622" marR="86622" marT="43311" marB="43311" anchor="ctr"/>
                </a:tc>
                <a:extLst>
                  <a:ext uri="{0D108BD9-81ED-4DB2-BD59-A6C34878D82A}">
                    <a16:rowId xmlns:a16="http://schemas.microsoft.com/office/drawing/2014/main" val="10002"/>
                  </a:ext>
                </a:extLst>
              </a:tr>
              <a:tr h="404014">
                <a:tc>
                  <a:txBody>
                    <a:bodyPr/>
                    <a:lstStyle/>
                    <a:p>
                      <a:pPr algn="l">
                        <a:lnSpc>
                          <a:spcPct val="107000"/>
                        </a:lnSpc>
                        <a:spcAft>
                          <a:spcPts val="800"/>
                        </a:spcAft>
                      </a:pPr>
                      <a:r>
                        <a:rPr lang="en-US" sz="1600" dirty="0">
                          <a:solidFill>
                            <a:schemeClr val="accent6"/>
                          </a:solidFill>
                        </a:rPr>
                        <a:t>(C) Enquiry related to 104 Call Centre</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a:solidFill>
                            <a:schemeClr val="accent6"/>
                          </a:solidFill>
                        </a:rPr>
                        <a:t>24309</a:t>
                      </a:r>
                      <a:endParaRPr lang="en-IN" sz="160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dirty="0">
                          <a:solidFill>
                            <a:schemeClr val="accent6"/>
                          </a:solidFill>
                        </a:rPr>
                        <a:t>24292</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dirty="0">
                          <a:solidFill>
                            <a:schemeClr val="accent6"/>
                          </a:solidFill>
                        </a:rPr>
                        <a:t>17</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b="1" dirty="0">
                          <a:solidFill>
                            <a:schemeClr val="accent6"/>
                          </a:solidFill>
                        </a:rPr>
                        <a:t>99.93</a:t>
                      </a:r>
                      <a:endParaRPr lang="en-IN" sz="1600" b="1" dirty="0">
                        <a:solidFill>
                          <a:schemeClr val="accent6"/>
                        </a:solidFill>
                        <a:latin typeface="Calibri"/>
                        <a:ea typeface="Calibri"/>
                        <a:cs typeface="Mangal"/>
                      </a:endParaRPr>
                    </a:p>
                  </a:txBody>
                  <a:tcPr marL="86622" marR="86622" marT="43311" marB="43311" anchor="ctr"/>
                </a:tc>
                <a:extLst>
                  <a:ext uri="{0D108BD9-81ED-4DB2-BD59-A6C34878D82A}">
                    <a16:rowId xmlns:a16="http://schemas.microsoft.com/office/drawing/2014/main" val="10003"/>
                  </a:ext>
                </a:extLst>
              </a:tr>
              <a:tr h="515416">
                <a:tc>
                  <a:txBody>
                    <a:bodyPr/>
                    <a:lstStyle/>
                    <a:p>
                      <a:pPr algn="l">
                        <a:lnSpc>
                          <a:spcPct val="107000"/>
                        </a:lnSpc>
                        <a:spcAft>
                          <a:spcPts val="800"/>
                        </a:spcAft>
                      </a:pPr>
                      <a:r>
                        <a:rPr lang="en-US" sz="1600" dirty="0">
                          <a:solidFill>
                            <a:schemeClr val="accent6"/>
                          </a:solidFill>
                        </a:rPr>
                        <a:t>(D) Medical Advice</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a:solidFill>
                            <a:schemeClr val="accent6"/>
                          </a:solidFill>
                        </a:rPr>
                        <a:t>7838</a:t>
                      </a:r>
                      <a:endParaRPr lang="en-IN" sz="160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a:solidFill>
                            <a:schemeClr val="accent6"/>
                          </a:solidFill>
                        </a:rPr>
                        <a:t>7198</a:t>
                      </a:r>
                      <a:endParaRPr lang="en-IN" sz="160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dirty="0">
                          <a:solidFill>
                            <a:schemeClr val="accent6"/>
                          </a:solidFill>
                        </a:rPr>
                        <a:t>540</a:t>
                      </a:r>
                      <a:endParaRPr lang="en-IN" sz="1600" dirty="0">
                        <a:solidFill>
                          <a:schemeClr val="accent6"/>
                        </a:solidFill>
                        <a:latin typeface="Calibri"/>
                        <a:ea typeface="Calibri"/>
                        <a:cs typeface="Mangal"/>
                      </a:endParaRPr>
                    </a:p>
                  </a:txBody>
                  <a:tcPr marL="86622" marR="86622" marT="43311" marB="43311" anchor="ctr"/>
                </a:tc>
                <a:tc>
                  <a:txBody>
                    <a:bodyPr/>
                    <a:lstStyle/>
                    <a:p>
                      <a:pPr algn="ctr">
                        <a:lnSpc>
                          <a:spcPct val="107000"/>
                        </a:lnSpc>
                        <a:spcAft>
                          <a:spcPts val="800"/>
                        </a:spcAft>
                      </a:pPr>
                      <a:r>
                        <a:rPr lang="en-US" sz="1600" b="1" dirty="0">
                          <a:solidFill>
                            <a:schemeClr val="accent6"/>
                          </a:solidFill>
                        </a:rPr>
                        <a:t>91.83</a:t>
                      </a:r>
                      <a:endParaRPr lang="en-IN" sz="1600" b="1" dirty="0">
                        <a:solidFill>
                          <a:schemeClr val="accent6"/>
                        </a:solidFill>
                        <a:latin typeface="Calibri"/>
                        <a:ea typeface="Calibri"/>
                        <a:cs typeface="Mangal"/>
                      </a:endParaRPr>
                    </a:p>
                  </a:txBody>
                  <a:tcPr marL="86622" marR="86622" marT="43311" marB="43311"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6921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dia Nurse clinical mentorship Bihar_v1">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3">
              <a:lumMod val="75000"/>
            </a:schemeClr>
          </a:solidFill>
        </a:ln>
        <a:effectLst>
          <a:outerShdw blurRad="50800" dist="38100" dir="2700000" algn="tl" rotWithShape="0">
            <a:prstClr val="black">
              <a:alpha val="40000"/>
            </a:prstClr>
          </a:outerShdw>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20000"/>
          </a:lnSpc>
          <a:defRPr sz="1050" dirty="0" smtClean="0">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PT Template_Learning Forum.potx" id="{F685D4C4-4BD1-42A1-AF46-880061C0CE88}" vid="{F42E5CD6-83DD-4FF0-A676-53FA3AB8BB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6997</TotalTime>
  <Words>1349</Words>
  <Application>Microsoft Office PowerPoint</Application>
  <PresentationFormat>Widescreen</PresentationFormat>
  <Paragraphs>327</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Mangal</vt:lpstr>
      <vt:lpstr>Wingdings</vt:lpstr>
      <vt:lpstr>India Nurse clinical mentorship Bihar_v1</vt:lpstr>
      <vt:lpstr>think-cell Slide</vt:lpstr>
      <vt:lpstr>PowerPoint Presentation</vt:lpstr>
      <vt:lpstr> PROBLEM STATEMENT   </vt:lpstr>
      <vt:lpstr> PROGRAMME DESCRIPTION  - INTRODUCTION                                                                    (1/5)                                                                                 </vt:lpstr>
      <vt:lpstr> PROGRAMME DESCRIPTION   - ORGANIZATION STRUCTURE                                          (2/5)                                           </vt:lpstr>
      <vt:lpstr> PROGRAMME DESCRIPTION   - FACILITY                                                                             (3/5)                                           </vt:lpstr>
      <vt:lpstr> PROGRAMME DESCRIPTION - GRIEVANCE REDRESSAL PROCESS FLOW DIAGRAM   (4/5)</vt:lpstr>
      <vt:lpstr> PROGRAMME DESCRIPTION - GRIEVANCE REDRESSAL PROCESS FLOW DIAGRAM   (5/5)</vt:lpstr>
      <vt:lpstr> PROGRAMME OUTCOME                                          </vt:lpstr>
      <vt:lpstr> ANALYSIS OF ONE YEAR OF OPERATIONS (APRIL,2016 – MARCH,2017)</vt:lpstr>
      <vt:lpstr>FINANCIAL IMPLICATIONS (HR &amp; INFRASTRUCTURE INCLUDING TOLL FREE &amp; PRI LINE BILL)</vt:lpstr>
      <vt:lpstr>SCALABILITY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Ashwin Iyer</dc:creator>
  <cp:lastModifiedBy>Manish</cp:lastModifiedBy>
  <cp:revision>903</cp:revision>
  <cp:lastPrinted>2017-07-05T10:19:40Z</cp:lastPrinted>
  <dcterms:created xsi:type="dcterms:W3CDTF">2016-06-01T02:42:34Z</dcterms:created>
  <dcterms:modified xsi:type="dcterms:W3CDTF">2017-07-05T12:52:19Z</dcterms:modified>
</cp:coreProperties>
</file>