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313" r:id="rId4"/>
    <p:sldId id="269" r:id="rId5"/>
    <p:sldId id="297" r:id="rId6"/>
    <p:sldId id="273" r:id="rId7"/>
    <p:sldId id="274" r:id="rId8"/>
    <p:sldId id="277" r:id="rId9"/>
    <p:sldId id="278" r:id="rId10"/>
    <p:sldId id="302" r:id="rId11"/>
    <p:sldId id="275" r:id="rId12"/>
    <p:sldId id="276" r:id="rId13"/>
    <p:sldId id="279" r:id="rId14"/>
    <p:sldId id="303" r:id="rId15"/>
    <p:sldId id="304" r:id="rId16"/>
    <p:sldId id="298" r:id="rId17"/>
    <p:sldId id="299" r:id="rId18"/>
    <p:sldId id="300" r:id="rId19"/>
    <p:sldId id="301" r:id="rId20"/>
    <p:sldId id="280" r:id="rId21"/>
    <p:sldId id="281" r:id="rId22"/>
    <p:sldId id="282" r:id="rId23"/>
    <p:sldId id="283" r:id="rId24"/>
    <p:sldId id="284" r:id="rId25"/>
    <p:sldId id="285" r:id="rId26"/>
    <p:sldId id="290" r:id="rId27"/>
    <p:sldId id="314" r:id="rId28"/>
    <p:sldId id="292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EFF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F7D44-23CE-45A9-875E-FFF5BA2682AA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30957-B0C8-455B-9571-EA8FDAEE0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5C8F14-DB7C-4C5B-BBA9-310D01095627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15BD8-00FC-4065-967A-BD098812FC8A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5C8F14-DB7C-4C5B-BBA9-310D01095627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0747EC-ACF5-4D8C-B53A-C00D55F09D33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8BC4-8F1D-4CAB-9FE6-998A0AFAF54F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9A5B-A839-4CE9-BA1B-E264A6098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E43B-769B-4E9D-97A3-27B5802C457A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0DD4-A60F-4BB6-90E6-C97C1EF9D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6112-76AD-4C85-8232-0456C15FCCFD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D7F-470A-4AD5-A745-506C03CD3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55C8-8263-4BBE-8A04-36BD7FD69D69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E791-3565-48E6-8E11-00F3DE40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 descr="nuh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12374" y="0"/>
            <a:ext cx="1231626" cy="10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mp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4248" cy="884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A7DF8-903E-45FF-A296-06FD14B5957E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C504-352B-496F-BA94-87F9F859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02B7-603F-425A-86A6-9EDF20DEADA9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ED50-E2EB-4DED-8CDF-D76D85045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55C0-2C08-4F21-957E-1A4DB577FCFB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F4BF-2CFB-421E-B338-1F8CDA272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53F4-54EA-471A-A5A6-AAA4548A083A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29A7-EAB1-4240-B868-6D553734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5667-ACB8-4AC1-99E9-9B6D7E098C3B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963F-9D6C-44D4-80F3-23B5B8E46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3" descr="nuh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4888" y="0"/>
            <a:ext cx="17891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9F3-43C4-48EF-954C-D153C2106D60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8C41-54D0-45FD-9709-64BA5CF8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3597-6497-491F-9E86-847DC49D3E08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9460-419E-4D4C-9288-8C11A724D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03DB18-00B0-4B8F-A4EF-FA5056623ED8}" type="datetime1">
              <a:rPr lang="en-US" smtClean="0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25230-43E6-42B3-88AC-09ECF59F0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MG_9952 copy"/>
          <p:cNvPicPr>
            <a:picLocks noChangeAspect="1" noChangeArrowheads="1"/>
          </p:cNvPicPr>
          <p:nvPr/>
        </p:nvPicPr>
        <p:blipFill>
          <a:blip r:embed="rId2"/>
          <a:srcRect b="16141"/>
          <a:stretch>
            <a:fillRect/>
          </a:stretch>
        </p:blipFill>
        <p:spPr bwMode="auto">
          <a:xfrm>
            <a:off x="0" y="0"/>
            <a:ext cx="399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992563" y="1651000"/>
            <a:ext cx="5151438" cy="4225925"/>
          </a:xfrm>
        </p:spPr>
        <p:txBody>
          <a:bodyPr/>
          <a:lstStyle/>
          <a:p>
            <a:r>
              <a:rPr lang="en-US" dirty="0" smtClean="0"/>
              <a:t>BBMP- Public </a:t>
            </a:r>
            <a:br>
              <a:rPr lang="en-US" dirty="0" smtClean="0"/>
            </a:br>
            <a:r>
              <a:rPr lang="en-US" dirty="0" smtClean="0"/>
              <a:t>Health Information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Epidemiological Cell </a:t>
            </a:r>
            <a:br>
              <a:rPr lang="en-US" dirty="0" smtClean="0"/>
            </a:br>
            <a:r>
              <a:rPr lang="en-US" dirty="0" smtClean="0"/>
              <a:t>in BBMP (PHIEC), Bangalore, Karnataka</a:t>
            </a:r>
          </a:p>
        </p:txBody>
      </p:sp>
      <p:pic>
        <p:nvPicPr>
          <p:cNvPr id="2052" name="Picture 3" descr="nu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888" y="0"/>
            <a:ext cx="17891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436098"/>
            <a:ext cx="7005711" cy="5043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200" dirty="0" smtClean="0"/>
              <a:t>Emergency reporting – High Alerts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51" y="5257800"/>
            <a:ext cx="8665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Hospital can post emergency reporting if needed during the week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SMS sent to MOH and PHIEC Cells on such reporting.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5660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29994" y="228600"/>
            <a:ext cx="6893168" cy="517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600" dirty="0"/>
              <a:t>Weekly Reporting </a:t>
            </a:r>
            <a:r>
              <a:rPr lang="en-US" sz="3600" dirty="0" smtClean="0"/>
              <a:t>–Form 11A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35" y="851152"/>
            <a:ext cx="7161627" cy="4432436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357925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Report for previous week ( Monday to Sunday). 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Weekly one time to be reported.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Expected to submit report on Monday, if not latest by Tuesday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42206"/>
            <a:ext cx="6949440" cy="7459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600" dirty="0"/>
              <a:t>Weekly Reporting </a:t>
            </a:r>
            <a:r>
              <a:rPr lang="en-US" sz="3600" dirty="0" smtClean="0"/>
              <a:t>– Form 11A1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0" y="918598"/>
            <a:ext cx="7439040" cy="4644002"/>
          </a:xfrm>
          <a:prstGeom prst="rect">
            <a:avLst/>
          </a:prstGeom>
          <a:noFill/>
          <a:ln w="3175" cap="flat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622869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11A1 – seeking details of new cases, old cases and death cases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Previous week submission can be viewed, printed and filed at Hospital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6482" y="304800"/>
            <a:ext cx="8228160" cy="441200"/>
          </a:xfrm>
          <a:prstGeom prst="rect">
            <a:avLst/>
          </a:prstGeom>
          <a:ln/>
        </p:spPr>
        <p:txBody>
          <a:bodyPr vert="horz" lIns="0" tIns="19199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642797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Form S – introduced a month back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Submission by Officer at UPHCs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990600"/>
            <a:ext cx="6283569" cy="463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900332" y="304800"/>
            <a:ext cx="6935373" cy="4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Weekly Reporting – Form S</a:t>
            </a:r>
            <a:endParaRPr lang="en-US" sz="3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17449"/>
            <a:ext cx="85344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4563945"/>
            <a:ext cx="2819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9975" y="4563945"/>
            <a:ext cx="2943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9993" y="135374"/>
            <a:ext cx="7104185" cy="582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200" dirty="0" smtClean="0"/>
              <a:t>Confirmed Cases - Alerts Email and SMS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42900" y="4193955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SMS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135966"/>
            <a:ext cx="86963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25" y="4573041"/>
            <a:ext cx="3162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772" y="285731"/>
            <a:ext cx="6835253" cy="582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High Alerts - Alerts Email and SMS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42900" y="4193955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SMS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03" y="135374"/>
            <a:ext cx="7726598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Confirmed Cases – </a:t>
            </a:r>
            <a:r>
              <a:rPr lang="en-US" sz="3200" dirty="0" smtClean="0"/>
              <a:t>with Patient locality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485167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Confirmed cases – spread by locality of patients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Indicators to show actions taken or not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990601"/>
            <a:ext cx="6590714" cy="44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5" y="295420"/>
            <a:ext cx="7417104" cy="6168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11B – Confirmed Cases Listing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599" y="5012784"/>
            <a:ext cx="8454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MOH to view new cases and cases with action history 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MOH can optionally transfer case to another range for any wrong reporting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7396162" cy="393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12" y="135374"/>
            <a:ext cx="6738426" cy="6242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Update Preventive Actions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1" y="4964353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Health Inspectors  take action and update at the field. </a:t>
            </a:r>
          </a:p>
          <a:p>
            <a:pPr marL="731463" lvl="1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Location of action captured </a:t>
            </a:r>
          </a:p>
          <a:p>
            <a:pPr marL="731463" lvl="1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Photo of action captured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906192"/>
            <a:ext cx="6551044" cy="376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274638"/>
            <a:ext cx="6836899" cy="541288"/>
          </a:xfrm>
        </p:spPr>
        <p:txBody>
          <a:bodyPr/>
          <a:lstStyle/>
          <a:p>
            <a:pPr algn="l"/>
            <a:r>
              <a:rPr lang="en-US" sz="3600" dirty="0" smtClean="0"/>
              <a:t>Update Control actions</a:t>
            </a:r>
            <a:endParaRPr lang="en-US" sz="36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897132"/>
            <a:ext cx="3101925" cy="42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179224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ANMs from concerned Health centers update actions taken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Update about the patient &amp; family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Update about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neighbourhood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E791-3565-48E6-8E11-00F3DE4061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6750"/>
          </a:xfrm>
        </p:spPr>
        <p:txBody>
          <a:bodyPr/>
          <a:lstStyle/>
          <a:p>
            <a:r>
              <a:rPr lang="en-US" altLang="en-US" sz="3600" dirty="0" smtClean="0"/>
              <a:t>Features Summary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71836"/>
            <a:ext cx="8763000" cy="5399088"/>
          </a:xfrm>
        </p:spPr>
        <p:txBody>
          <a:bodyPr rtlCol="0">
            <a:normAutofit/>
          </a:bodyPr>
          <a:lstStyle/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Data collection online</a:t>
            </a:r>
            <a:endParaRPr lang="en-US" sz="2800" dirty="0" smtClean="0">
              <a:latin typeface="+mj-lt"/>
            </a:endParaRP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Data collection from </a:t>
            </a:r>
            <a:r>
              <a:rPr lang="en-US" sz="2800" dirty="0" err="1" smtClean="0">
                <a:latin typeface="+mj-lt"/>
              </a:rPr>
              <a:t>Govt</a:t>
            </a:r>
            <a:r>
              <a:rPr lang="en-US" sz="2800" dirty="0" smtClean="0">
                <a:latin typeface="+mj-lt"/>
              </a:rPr>
              <a:t> &amp; Private Hospitals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Line Listing of Patients with GIS location 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SMS/email Alerts to MOH for Confirmed Cases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Update from Rapid Response Teams at the field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Weekly reporting and Emergency reporting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Data on Non-Communicable Diseases &amp; S Forms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Outbreak/Media Alerts, VPD Alerts</a:t>
            </a:r>
          </a:p>
          <a:p>
            <a:pPr marL="274263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Reports for MOH, Reports for Epidemiologists</a:t>
            </a:r>
          </a:p>
          <a:p>
            <a:pPr marL="674313" lvl="1" indent="-27426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Reports, Charts, on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E791-3565-48E6-8E11-00F3DE4061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77"/>
            <a:ext cx="6822832" cy="6248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Dashboard – Reporting Status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8396"/>
            <a:ext cx="7612063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5596596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Chart showing number of Hospitals submitting reports – week wise 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Essential to monitor and sustain the reporting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5" y="135374"/>
            <a:ext cx="7846254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200" dirty="0" smtClean="0"/>
              <a:t>Report on non submissions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4864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Zone wise , range wise breakup of submission status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View non-submission list with ready contact details  for follow ups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901566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599" y="1143000"/>
            <a:ext cx="56388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71" y="135374"/>
            <a:ext cx="6808763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Reporting History  – Hospital wise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638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Hospital wise status of submission for all the Forms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Review for consistent reporting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90930"/>
            <a:ext cx="7581314" cy="44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135374"/>
            <a:ext cx="6527410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Disease Reporting summary 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289448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Disease reporting  with maximum combination filters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Form wise, Disease wise , for any given date range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Area coverage wise – across BBMP,  zone wise, range wise, or by a hospital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9" y="1014414"/>
            <a:ext cx="7491412" cy="41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83" y="135374"/>
            <a:ext cx="6752492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Disease reporting summary – </a:t>
            </a:r>
            <a:r>
              <a:rPr lang="en-US" sz="3200" dirty="0" smtClean="0"/>
              <a:t>Charts</a:t>
            </a:r>
            <a:endParaRPr lang="en-US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11126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Dengue case reporting by Range wise for 5 weeks in South Zone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Line Listing  available for download as Excel for tracking follow up actions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40" y="940418"/>
            <a:ext cx="8631020" cy="411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71" y="135374"/>
            <a:ext cx="6865034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Disease summary – Heat Map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257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Heat map for Dengue reporting for 3 months duration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Drill down from clustered view to individual hospital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51459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020849"/>
            <a:ext cx="3200400" cy="40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05" y="135374"/>
            <a:ext cx="7684395" cy="8050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dirty="0" smtClean="0"/>
              <a:t>Outbreak and Media Alerts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004576"/>
            <a:ext cx="8153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All MOHs alerted for any outbreak or media alerts.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Prescribed alert document to be attached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Alerts can be viewed at email or at the PHIEC system.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50373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6750"/>
          </a:xfrm>
        </p:spPr>
        <p:txBody>
          <a:bodyPr/>
          <a:lstStyle/>
          <a:p>
            <a:r>
              <a:rPr lang="en-US" altLang="en-US" sz="3600" dirty="0" smtClean="0"/>
              <a:t>Way Forward</a:t>
            </a:r>
          </a:p>
        </p:txBody>
      </p:sp>
      <p:sp>
        <p:nvSpPr>
          <p:cNvPr id="10243" name="Rectangle 22"/>
          <p:cNvSpPr>
            <a:spLocks noChangeArrowheads="1"/>
          </p:cNvSpPr>
          <p:nvPr/>
        </p:nvSpPr>
        <p:spPr bwMode="auto">
          <a:xfrm>
            <a:off x="457200" y="1143000"/>
            <a:ext cx="8419514" cy="47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Monitor and drive preventive action at the field level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Get action update through a Mobile App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GEO Location, Time of Action,  with Photos.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Drive further for Hospital Coverage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Leverage NUHM data on Urban Slums – for action plan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Use Facilities and Equipment Inventory at Govt. Hospitals</a:t>
            </a: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to manage emergency situations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Availability of Ventilators  across Hospitals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Beds Availability and staff availability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7A232-F368-46ED-BFAE-C7E6E83C4871}" type="slidenum">
              <a:rPr lang="en-US" altLang="en-US">
                <a:solidFill>
                  <a:srgbClr val="045C75"/>
                </a:solidFill>
                <a:latin typeface="Constant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solidFill>
                <a:srgbClr val="045C75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0674" y="2967335"/>
            <a:ext cx="4322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32" y="274638"/>
            <a:ext cx="6921305" cy="583491"/>
          </a:xfrm>
        </p:spPr>
        <p:txBody>
          <a:bodyPr/>
          <a:lstStyle/>
          <a:p>
            <a:r>
              <a:rPr lang="en-US" sz="3600" dirty="0" smtClean="0"/>
              <a:t>Current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145"/>
            <a:ext cx="8229600" cy="5050301"/>
          </a:xfrm>
        </p:spPr>
        <p:txBody>
          <a:bodyPr/>
          <a:lstStyle/>
          <a:p>
            <a:r>
              <a:rPr lang="en-US" sz="2400" dirty="0" smtClean="0"/>
              <a:t>Hospitals are GIS mapped</a:t>
            </a:r>
          </a:p>
          <a:p>
            <a:pPr lvl="1"/>
            <a:r>
              <a:rPr lang="en-US" sz="2000" dirty="0" smtClean="0"/>
              <a:t>Zone boundary and MOH boundaries on GIS define jurisdiction</a:t>
            </a:r>
          </a:p>
          <a:p>
            <a:r>
              <a:rPr lang="en-US" sz="2400" smtClean="0"/>
              <a:t>Over 600 </a:t>
            </a:r>
            <a:r>
              <a:rPr lang="en-US" sz="2400" dirty="0" smtClean="0"/>
              <a:t>Private Hospitals given access to the application</a:t>
            </a:r>
          </a:p>
          <a:p>
            <a:pPr lvl="1"/>
            <a:r>
              <a:rPr lang="en-US" sz="2000" dirty="0" smtClean="0"/>
              <a:t>KMC Act and KPME Act</a:t>
            </a:r>
          </a:p>
          <a:p>
            <a:pPr lvl="1"/>
            <a:r>
              <a:rPr lang="en-US" sz="2000" dirty="0" smtClean="0"/>
              <a:t>Working with PHANA</a:t>
            </a:r>
          </a:p>
          <a:p>
            <a:pPr lvl="1"/>
            <a:r>
              <a:rPr lang="en-US" sz="2000" dirty="0" smtClean="0"/>
              <a:t>Online system, Training</a:t>
            </a:r>
          </a:p>
          <a:p>
            <a:pPr lvl="1"/>
            <a:r>
              <a:rPr lang="en-US" sz="2000" dirty="0" smtClean="0"/>
              <a:t>Compliance of Private hospitals  &gt;70%.</a:t>
            </a:r>
          </a:p>
          <a:p>
            <a:pPr lvl="1"/>
            <a:r>
              <a:rPr lang="en-US" sz="2000" dirty="0" smtClean="0"/>
              <a:t>Thank you email, Reminder SMS</a:t>
            </a:r>
          </a:p>
          <a:p>
            <a:pPr lvl="1"/>
            <a:r>
              <a:rPr lang="en-US" sz="2000" dirty="0" smtClean="0"/>
              <a:t>PHIEC Team assisting and monitoring for sustenance</a:t>
            </a:r>
          </a:p>
          <a:p>
            <a:r>
              <a:rPr lang="en-US" sz="2400" dirty="0" smtClean="0"/>
              <a:t>MOH &amp; HOs have access to dashboards</a:t>
            </a:r>
          </a:p>
          <a:p>
            <a:r>
              <a:rPr lang="en-US" sz="2400" dirty="0" smtClean="0"/>
              <a:t>ANMs and Health Inspectors trained to update at  the field for control and preventive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E791-3565-48E6-8E11-00F3DE4061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620002" cy="667512"/>
          </a:xfrm>
        </p:spPr>
        <p:txBody>
          <a:bodyPr vert="horz" lIns="0" rIns="0" bIns="0" anchor="b">
            <a:noAutofit/>
          </a:bodyPr>
          <a:lstStyle/>
          <a:p>
            <a:pPr algn="l"/>
            <a:r>
              <a:rPr lang="en-US" sz="3600" dirty="0" smtClean="0"/>
              <a:t>Features Summary</a:t>
            </a:r>
            <a:endParaRPr lang="en-US" sz="36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973-76DD-4905-B889-47D20EA31692}" type="slidenum">
              <a:rPr lang="en-US" sz="1400" smtClean="0"/>
              <a:pPr/>
              <a:t>4</a:t>
            </a:fld>
            <a:endParaRPr lang="en-US" sz="1400" dirty="0"/>
          </a:p>
        </p:txBody>
      </p:sp>
      <p:grpSp>
        <p:nvGrpSpPr>
          <p:cNvPr id="3" name="Group 65"/>
          <p:cNvGrpSpPr/>
          <p:nvPr/>
        </p:nvGrpSpPr>
        <p:grpSpPr>
          <a:xfrm>
            <a:off x="457200" y="1828800"/>
            <a:ext cx="533400" cy="685800"/>
            <a:chOff x="457200" y="1828800"/>
            <a:chExt cx="533400" cy="685800"/>
          </a:xfrm>
        </p:grpSpPr>
        <p:sp>
          <p:nvSpPr>
            <p:cNvPr id="23" name="Flowchart: Process 22"/>
            <p:cNvSpPr/>
            <p:nvPr/>
          </p:nvSpPr>
          <p:spPr>
            <a:xfrm>
              <a:off x="457200" y="1828800"/>
              <a:ext cx="533400" cy="685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609600" y="2057400"/>
              <a:ext cx="228600" cy="2286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457200" y="1066800"/>
            <a:ext cx="533400" cy="685800"/>
            <a:chOff x="457200" y="1066800"/>
            <a:chExt cx="533400" cy="685800"/>
          </a:xfrm>
        </p:grpSpPr>
        <p:sp>
          <p:nvSpPr>
            <p:cNvPr id="24" name="Flowchart: Process 23"/>
            <p:cNvSpPr/>
            <p:nvPr/>
          </p:nvSpPr>
          <p:spPr>
            <a:xfrm>
              <a:off x="457200" y="1066800"/>
              <a:ext cx="533400" cy="685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Plus 27"/>
            <p:cNvSpPr/>
            <p:nvPr/>
          </p:nvSpPr>
          <p:spPr>
            <a:xfrm>
              <a:off x="609600" y="1295400"/>
              <a:ext cx="228600" cy="2286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66802" y="1066800"/>
            <a:ext cx="1295400" cy="64633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Govt. Hospitals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66802" y="1828800"/>
            <a:ext cx="1295400" cy="64633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Private Hospitals</a:t>
            </a:r>
            <a:endParaRPr lang="en-US" dirty="0"/>
          </a:p>
        </p:txBody>
      </p:sp>
      <p:sp>
        <p:nvSpPr>
          <p:cNvPr id="31" name="Flowchart: Multidocument 30"/>
          <p:cNvSpPr/>
          <p:nvPr/>
        </p:nvSpPr>
        <p:spPr>
          <a:xfrm>
            <a:off x="2895602" y="1143002"/>
            <a:ext cx="1295400" cy="9144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1143000"/>
            <a:ext cx="12954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>
                <a:latin typeface="+mj-lt"/>
              </a:rPr>
              <a:t>11A</a:t>
            </a:r>
          </a:p>
          <a:p>
            <a:r>
              <a:rPr lang="en-US" dirty="0" smtClean="0">
                <a:latin typeface="+mj-lt"/>
              </a:rPr>
              <a:t>11A(1)</a:t>
            </a:r>
          </a:p>
          <a:p>
            <a:r>
              <a:rPr lang="en-US" dirty="0" smtClean="0">
                <a:latin typeface="+mj-lt"/>
              </a:rPr>
              <a:t>11B</a:t>
            </a:r>
            <a:endParaRPr lang="en-US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500532"/>
            <a:ext cx="1600200" cy="30480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Registered Users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2" y="2133600"/>
            <a:ext cx="1981200" cy="3693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Submit weekly</a:t>
            </a:r>
            <a:endParaRPr lang="en-US" dirty="0"/>
          </a:p>
        </p:txBody>
      </p:sp>
      <p:grpSp>
        <p:nvGrpSpPr>
          <p:cNvPr id="5" name="Group 63"/>
          <p:cNvGrpSpPr/>
          <p:nvPr/>
        </p:nvGrpSpPr>
        <p:grpSpPr>
          <a:xfrm>
            <a:off x="5257800" y="533400"/>
            <a:ext cx="3733800" cy="2819400"/>
            <a:chOff x="5257800" y="533400"/>
            <a:chExt cx="3733800" cy="2819400"/>
          </a:xfrm>
        </p:grpSpPr>
        <p:sp>
          <p:nvSpPr>
            <p:cNvPr id="59" name="Snip Single Corner Rectangle 58"/>
            <p:cNvSpPr/>
            <p:nvPr/>
          </p:nvSpPr>
          <p:spPr>
            <a:xfrm>
              <a:off x="7772400" y="533400"/>
              <a:ext cx="1219200" cy="304800"/>
            </a:xfrm>
            <a:prstGeom prst="snip1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Hospitals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5257800" y="838200"/>
              <a:ext cx="3733800" cy="251460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Web Application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Accessible at Hospitals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3 Forms - one time per week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With submission History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Email acknowledgement on submission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Reminder  SMS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High Alert for emergency  reporting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 Works on smart phones</a:t>
              </a: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2" y="3729645"/>
            <a:ext cx="914400" cy="9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3733801"/>
            <a:ext cx="17002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211" y="3733800"/>
            <a:ext cx="157565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276664" y="4648202"/>
            <a:ext cx="1143000" cy="30777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Reports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29264" y="4648202"/>
            <a:ext cx="1143000" cy="30777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Charts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81864" y="4648202"/>
            <a:ext cx="1143000" cy="30777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Map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4605996" y="3810000"/>
            <a:ext cx="533400" cy="38100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1200" dirty="0" smtClean="0"/>
              <a:t>SMS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0" y="4267202"/>
            <a:ext cx="685800" cy="30777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email</a:t>
            </a:r>
          </a:p>
        </p:txBody>
      </p:sp>
      <p:grpSp>
        <p:nvGrpSpPr>
          <p:cNvPr id="6" name="Group 62"/>
          <p:cNvGrpSpPr/>
          <p:nvPr/>
        </p:nvGrpSpPr>
        <p:grpSpPr>
          <a:xfrm>
            <a:off x="5334000" y="3886201"/>
            <a:ext cx="3657600" cy="2590800"/>
            <a:chOff x="5334000" y="3886200"/>
            <a:chExt cx="3657600" cy="2590800"/>
          </a:xfrm>
        </p:grpSpPr>
        <p:sp>
          <p:nvSpPr>
            <p:cNvPr id="50" name="Flowchart: Process 49"/>
            <p:cNvSpPr/>
            <p:nvPr/>
          </p:nvSpPr>
          <p:spPr>
            <a:xfrm>
              <a:off x="5334000" y="4114800"/>
              <a:ext cx="3657600" cy="23622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Dashboard for Health Officers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 View by zone or MOH filters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Alerts for Confirmed cases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Update &amp; follow up preventive actions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Receive Outbreak Alerts</a:t>
              </a:r>
            </a:p>
            <a:p>
              <a:endParaRPr lang="en-US" dirty="0" smtClean="0">
                <a:latin typeface="+mj-lt"/>
              </a:endParaRPr>
            </a:p>
            <a:p>
              <a:pPr>
                <a:buFont typeface="Wingdings" pitchFamily="2" charset="2"/>
                <a:buChar char="ü"/>
              </a:pPr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7279532" y="3886200"/>
              <a:ext cx="1712068" cy="228600"/>
            </a:xfrm>
            <a:prstGeom prst="snip1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Health Officers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04800" y="4953000"/>
            <a:ext cx="4876800" cy="1524000"/>
            <a:chOff x="304800" y="4953000"/>
            <a:chExt cx="4876800" cy="1524000"/>
          </a:xfrm>
        </p:grpSpPr>
        <p:sp>
          <p:nvSpPr>
            <p:cNvPr id="51" name="Flowchart: Process 50"/>
            <p:cNvSpPr/>
            <p:nvPr/>
          </p:nvSpPr>
          <p:spPr>
            <a:xfrm>
              <a:off x="304800" y="5257800"/>
              <a:ext cx="4876800" cy="1219200"/>
            </a:xfrm>
            <a:prstGeom prst="flowChartProcess">
              <a:avLst/>
            </a:prstGeom>
            <a:solidFill>
              <a:srgbClr val="524AF4"/>
            </a:solidFill>
            <a:ln>
              <a:solidFill>
                <a:srgbClr val="524A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Data analysis – Trend detection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Provide data for effective Public Health Planning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Monitor and follow up on weekly Reporting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Drive to increase the coverage of Hospitals</a:t>
              </a:r>
            </a:p>
          </p:txBody>
        </p:sp>
        <p:sp>
          <p:nvSpPr>
            <p:cNvPr id="61" name="Snip Single Corner Rectangle 60"/>
            <p:cNvSpPr/>
            <p:nvPr/>
          </p:nvSpPr>
          <p:spPr>
            <a:xfrm>
              <a:off x="3657600" y="4953000"/>
              <a:ext cx="1524000" cy="304800"/>
            </a:xfrm>
            <a:prstGeom prst="snip1Rect">
              <a:avLst/>
            </a:prstGeom>
            <a:solidFill>
              <a:srgbClr val="524AF4"/>
            </a:solidFill>
            <a:ln>
              <a:solidFill>
                <a:srgbClr val="524A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PHIEC Cell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62" name="Down Arrow 61"/>
          <p:cNvSpPr/>
          <p:nvPr/>
        </p:nvSpPr>
        <p:spPr>
          <a:xfrm>
            <a:off x="3200402" y="2590800"/>
            <a:ext cx="304800" cy="304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04800" y="2971802"/>
            <a:ext cx="4876800" cy="769441"/>
          </a:xfrm>
          <a:prstGeom prst="rect">
            <a:avLst/>
          </a:prstGeom>
          <a:solidFill>
            <a:srgbClr val="92D050"/>
          </a:solidFill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PHIEC System 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88" y="62132"/>
            <a:ext cx="7652814" cy="667512"/>
          </a:xfrm>
        </p:spPr>
        <p:txBody>
          <a:bodyPr vert="horz" lIns="0" rIns="0" bIns="0" anchor="b">
            <a:noAutofit/>
          </a:bodyPr>
          <a:lstStyle/>
          <a:p>
            <a:pPr algn="l"/>
            <a:r>
              <a:rPr lang="en-US" sz="3600" dirty="0" smtClean="0"/>
              <a:t>Detection to Actions – Process Flow</a:t>
            </a:r>
            <a:endParaRPr lang="en-US" sz="36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973-76DD-4905-B889-47D20EA31692}" type="slidenum">
              <a:rPr lang="en-US" sz="1400" smtClean="0"/>
              <a:pPr/>
              <a:t>5</a:t>
            </a:fld>
            <a:endParaRPr lang="en-US" sz="1400" dirty="0"/>
          </a:p>
        </p:txBody>
      </p:sp>
      <p:grpSp>
        <p:nvGrpSpPr>
          <p:cNvPr id="3" name="Group 65"/>
          <p:cNvGrpSpPr/>
          <p:nvPr/>
        </p:nvGrpSpPr>
        <p:grpSpPr>
          <a:xfrm>
            <a:off x="1216872" y="1828800"/>
            <a:ext cx="533400" cy="685800"/>
            <a:chOff x="457200" y="1828800"/>
            <a:chExt cx="533400" cy="685800"/>
          </a:xfrm>
        </p:grpSpPr>
        <p:sp>
          <p:nvSpPr>
            <p:cNvPr id="23" name="Flowchart: Process 22"/>
            <p:cNvSpPr/>
            <p:nvPr/>
          </p:nvSpPr>
          <p:spPr>
            <a:xfrm>
              <a:off x="457200" y="1828800"/>
              <a:ext cx="533400" cy="685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609600" y="2057400"/>
              <a:ext cx="228600" cy="2286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1216872" y="1066800"/>
            <a:ext cx="533400" cy="685800"/>
            <a:chOff x="457200" y="1066800"/>
            <a:chExt cx="533400" cy="685800"/>
          </a:xfrm>
        </p:grpSpPr>
        <p:sp>
          <p:nvSpPr>
            <p:cNvPr id="24" name="Flowchart: Process 23"/>
            <p:cNvSpPr/>
            <p:nvPr/>
          </p:nvSpPr>
          <p:spPr>
            <a:xfrm>
              <a:off x="457200" y="1066800"/>
              <a:ext cx="533400" cy="6858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Plus 27"/>
            <p:cNvSpPr/>
            <p:nvPr/>
          </p:nvSpPr>
          <p:spPr>
            <a:xfrm>
              <a:off x="609600" y="1295400"/>
              <a:ext cx="228600" cy="2286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76864" y="1066800"/>
            <a:ext cx="1295400" cy="64633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Govt. Hospitals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88584" y="1868269"/>
            <a:ext cx="1295400" cy="64633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Private Hospitals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57788" y="2500532"/>
            <a:ext cx="1600200" cy="30480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Registered Users</a:t>
            </a:r>
            <a:endParaRPr lang="en-US" sz="1400" dirty="0"/>
          </a:p>
        </p:txBody>
      </p:sp>
      <p:grpSp>
        <p:nvGrpSpPr>
          <p:cNvPr id="5" name="Group 63"/>
          <p:cNvGrpSpPr/>
          <p:nvPr/>
        </p:nvGrpSpPr>
        <p:grpSpPr>
          <a:xfrm>
            <a:off x="5257800" y="533400"/>
            <a:ext cx="3733800" cy="1752601"/>
            <a:chOff x="5257800" y="533400"/>
            <a:chExt cx="3733800" cy="1152720"/>
          </a:xfrm>
        </p:grpSpPr>
        <p:sp>
          <p:nvSpPr>
            <p:cNvPr id="59" name="Snip Single Corner Rectangle 58"/>
            <p:cNvSpPr/>
            <p:nvPr/>
          </p:nvSpPr>
          <p:spPr>
            <a:xfrm>
              <a:off x="7772400" y="533400"/>
              <a:ext cx="1219200" cy="304800"/>
            </a:xfrm>
            <a:prstGeom prst="snip1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Hospitals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5257800" y="838200"/>
              <a:ext cx="3733800" cy="84792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latin typeface="+mj-lt"/>
                </a:rPr>
                <a:t>Report Lab Tests data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positive cases and confirmed cases</a:t>
              </a:r>
            </a:p>
            <a:p>
              <a:pPr lvl="1"/>
              <a:r>
                <a:rPr lang="en-US" sz="1600" dirty="0" smtClean="0">
                  <a:latin typeface="+mj-lt"/>
                </a:rPr>
                <a:t> </a:t>
              </a:r>
              <a:r>
                <a:rPr lang="en-US" sz="1400" dirty="0" smtClean="0">
                  <a:latin typeface="+mj-lt"/>
                </a:rPr>
                <a:t>ex:  Tests </a:t>
              </a:r>
              <a:r>
                <a:rPr lang="en-US" sz="1400" dirty="0" smtClean="0"/>
                <a:t>ELISA -NS1,ELISA -</a:t>
              </a:r>
              <a:r>
                <a:rPr lang="en-US" sz="1400" dirty="0" err="1" smtClean="0"/>
                <a:t>IgM</a:t>
              </a:r>
              <a:r>
                <a:rPr lang="en-US" sz="1400" dirty="0" smtClean="0"/>
                <a:t>(MAC)</a:t>
              </a:r>
              <a:endParaRPr lang="en-US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Line listing of Patient Details</a:t>
              </a:r>
            </a:p>
            <a:p>
              <a:pPr lvl="1"/>
              <a:r>
                <a:rPr lang="en-US" sz="1600" dirty="0" smtClean="0"/>
                <a:t> Name,  location Details</a:t>
              </a: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5486400" y="3524543"/>
            <a:ext cx="3657600" cy="1332913"/>
            <a:chOff x="5334000" y="3886200"/>
            <a:chExt cx="3657600" cy="1332913"/>
          </a:xfrm>
        </p:grpSpPr>
        <p:sp>
          <p:nvSpPr>
            <p:cNvPr id="50" name="Flowchart: Process 49"/>
            <p:cNvSpPr/>
            <p:nvPr/>
          </p:nvSpPr>
          <p:spPr>
            <a:xfrm>
              <a:off x="5334000" y="4114800"/>
              <a:ext cx="3657600" cy="1104313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Gets SMS on Confirmed cases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>
                  <a:latin typeface="+mj-lt"/>
                </a:rPr>
                <a:t>Gets SMS on high Alerts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dirty="0" smtClean="0"/>
                <a:t> Dashboard lists for follow up action</a:t>
              </a:r>
              <a:r>
                <a:rPr lang="en-US" dirty="0" smtClean="0">
                  <a:latin typeface="+mj-lt"/>
                </a:rPr>
                <a:t>s</a:t>
              </a:r>
            </a:p>
            <a:p>
              <a:pPr>
                <a:buFont typeface="Wingdings" pitchFamily="2" charset="2"/>
                <a:buChar char="ü"/>
              </a:pPr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</p:txBody>
        </p:sp>
        <p:sp>
          <p:nvSpPr>
            <p:cNvPr id="60" name="Snip Single Corner Rectangle 59"/>
            <p:cNvSpPr/>
            <p:nvPr/>
          </p:nvSpPr>
          <p:spPr>
            <a:xfrm>
              <a:off x="7279532" y="3886200"/>
              <a:ext cx="1712068" cy="228600"/>
            </a:xfrm>
            <a:prstGeom prst="snip1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Health Officers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48826" y="1143002"/>
            <a:ext cx="2718574" cy="1752598"/>
            <a:chOff x="3148826" y="1143002"/>
            <a:chExt cx="2718574" cy="1752598"/>
          </a:xfrm>
        </p:grpSpPr>
        <p:sp>
          <p:nvSpPr>
            <p:cNvPr id="31" name="Flowchart: Multidocument 30"/>
            <p:cNvSpPr/>
            <p:nvPr/>
          </p:nvSpPr>
          <p:spPr>
            <a:xfrm>
              <a:off x="3148826" y="1143002"/>
              <a:ext cx="1295400" cy="914400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Forms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0" y="1154686"/>
              <a:ext cx="1295400" cy="369314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11B</a:t>
              </a:r>
              <a:endParaRPr lang="en-US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48826" y="2131200"/>
              <a:ext cx="1981200" cy="369332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r>
                <a:rPr lang="en-US" dirty="0" smtClean="0"/>
                <a:t>Submit weekly</a:t>
              </a:r>
              <a:endParaRPr lang="en-US" dirty="0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3453626" y="2590800"/>
              <a:ext cx="304800" cy="3048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1092608" y="2943666"/>
            <a:ext cx="4241382" cy="1446532"/>
          </a:xfrm>
          <a:prstGeom prst="rect">
            <a:avLst/>
          </a:prstGeom>
          <a:solidFill>
            <a:srgbClr val="92D050"/>
          </a:solidFill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PHIEC System</a:t>
            </a:r>
          </a:p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38" y="1295402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6612" y="2053960"/>
            <a:ext cx="947214" cy="307758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1400" dirty="0" smtClean="0"/>
              <a:t>Patients</a:t>
            </a:r>
            <a:endParaRPr lang="en-US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486399" y="2840999"/>
            <a:ext cx="1364565" cy="872108"/>
            <a:chOff x="5486399" y="2840999"/>
            <a:chExt cx="1364565" cy="872108"/>
          </a:xfrm>
        </p:grpSpPr>
        <p:sp>
          <p:nvSpPr>
            <p:cNvPr id="45" name="Rounded Rectangular Callout 44"/>
            <p:cNvSpPr/>
            <p:nvPr/>
          </p:nvSpPr>
          <p:spPr>
            <a:xfrm>
              <a:off x="6019800" y="3332107"/>
              <a:ext cx="533400" cy="381000"/>
            </a:xfrm>
            <a:prstGeom prst="wedgeRoundRectCallo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rtlCol="0" anchor="ctr"/>
            <a:lstStyle/>
            <a:p>
              <a:pPr algn="ctr"/>
              <a:r>
                <a:rPr lang="en-US" sz="1200" dirty="0" smtClean="0"/>
                <a:t>SMS</a:t>
              </a:r>
              <a:endParaRPr 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19800" y="2840999"/>
              <a:ext cx="685800" cy="307777"/>
            </a:xfrm>
            <a:prstGeom prst="rect">
              <a:avLst/>
            </a:prstGeom>
            <a:noFill/>
          </p:spPr>
          <p:txBody>
            <a:bodyPr wrap="square" lIns="91420" tIns="45711" rIns="91420" bIns="45711" rtlCol="0">
              <a:spAutoFit/>
            </a:bodyPr>
            <a:lstStyle/>
            <a:p>
              <a:r>
                <a:rPr lang="en-US" sz="1400" dirty="0" smtClean="0"/>
                <a:t>email</a:t>
              </a:r>
            </a:p>
          </p:txBody>
        </p:sp>
        <p:sp>
          <p:nvSpPr>
            <p:cNvPr id="38" name="Bent Arrow 37"/>
            <p:cNvSpPr/>
            <p:nvPr/>
          </p:nvSpPr>
          <p:spPr>
            <a:xfrm rot="5400000">
              <a:off x="5980798" y="2654377"/>
              <a:ext cx="375767" cy="1364565"/>
            </a:xfrm>
            <a:prstGeom prst="bentArrow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Flowchart: Process 43"/>
          <p:cNvSpPr/>
          <p:nvPr/>
        </p:nvSpPr>
        <p:spPr>
          <a:xfrm>
            <a:off x="3580238" y="5038479"/>
            <a:ext cx="4192162" cy="1317871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Health Center  updates control actions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Health Inspectors update preventive Actions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Update at the location with Photos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8" name="Group 57"/>
          <p:cNvGrpSpPr/>
          <p:nvPr/>
        </p:nvGrpSpPr>
        <p:grpSpPr>
          <a:xfrm>
            <a:off x="3580238" y="4355973"/>
            <a:ext cx="715202" cy="682506"/>
            <a:chOff x="3580238" y="4355973"/>
            <a:chExt cx="715202" cy="682506"/>
          </a:xfrm>
        </p:grpSpPr>
        <p:sp>
          <p:nvSpPr>
            <p:cNvPr id="47" name="Up Arrow 46"/>
            <p:cNvSpPr/>
            <p:nvPr/>
          </p:nvSpPr>
          <p:spPr>
            <a:xfrm>
              <a:off x="4030491" y="4355973"/>
              <a:ext cx="264949" cy="3810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Image result for mobile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0238" y="4457651"/>
              <a:ext cx="580828" cy="580828"/>
            </a:xfrm>
            <a:prstGeom prst="rect">
              <a:avLst/>
            </a:prstGeom>
            <a:noFill/>
          </p:spPr>
        </p:pic>
      </p:grp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608" y="4355973"/>
            <a:ext cx="914400" cy="9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Flowchart: Process 53"/>
          <p:cNvSpPr/>
          <p:nvPr/>
        </p:nvSpPr>
        <p:spPr>
          <a:xfrm>
            <a:off x="304799" y="5257800"/>
            <a:ext cx="2844027" cy="1098550"/>
          </a:xfrm>
          <a:prstGeom prst="flowChartProcess">
            <a:avLst/>
          </a:prstGeom>
          <a:solidFill>
            <a:srgbClr val="524AF4"/>
          </a:solidFill>
          <a:ln>
            <a:solidFill>
              <a:srgbClr val="524A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+mj-lt"/>
              </a:rPr>
              <a:t>PHIEC Cell Monitors reporting  &amp;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34460"/>
            <a:ext cx="6850966" cy="6675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600" dirty="0" smtClean="0"/>
              <a:t>BBMP PHIEC -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973-76DD-4905-B889-47D20EA316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56603" y="239150"/>
            <a:ext cx="6808764" cy="5490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600" dirty="0" smtClean="0"/>
              <a:t>Hospital User Login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5791200" cy="402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4953000"/>
            <a:ext cx="81534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Hospital detail shown on map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To access menu 11A, 11A(1), 11B, S ( UPHCs only)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UPHCs – map shows associated slum areas covered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29994" y="304800"/>
            <a:ext cx="7047914" cy="44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600" dirty="0"/>
              <a:t>Weekly Reporting </a:t>
            </a:r>
            <a:r>
              <a:rPr lang="en-US" sz="3600" dirty="0" smtClean="0"/>
              <a:t>– Form 11B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25531"/>
            <a:ext cx="7496908" cy="488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5699069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11B  – Laboratory confirmed cases reporting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Option to submit a null report – if no cases to be reported for a week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A1EE-D96B-4EF3-8DD6-F2995718A8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942535" y="304800"/>
            <a:ext cx="6977576" cy="4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Form 11B Line listing</a:t>
            </a:r>
            <a:endParaRPr lang="en-US" sz="3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65686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11B  Line listing  should tally to the number of positive cases</a:t>
            </a:r>
          </a:p>
          <a:p>
            <a:pPr marL="274263" indent="-274263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Patients contact details and  Google aided locality captured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9649" y="1048163"/>
            <a:ext cx="6906905" cy="4353832"/>
            <a:chOff x="689649" y="1132570"/>
            <a:chExt cx="6906905" cy="45242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9649" y="1132570"/>
              <a:ext cx="6906905" cy="452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472331" y="3221501"/>
              <a:ext cx="2124223" cy="243536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926</Words>
  <Application>Microsoft Office PowerPoint</Application>
  <PresentationFormat>On-screen Show (4:3)</PresentationFormat>
  <Paragraphs>211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BBMP- Public  Health Information  and  Epidemiological Cell  in BBMP (PHIEC), Bangalore, Karnataka</vt:lpstr>
      <vt:lpstr>Features Summary</vt:lpstr>
      <vt:lpstr>Current Status</vt:lpstr>
      <vt:lpstr>Features Summary</vt:lpstr>
      <vt:lpstr>Detection to Actions – Process Flow</vt:lpstr>
      <vt:lpstr>BBMP PHIEC - Application</vt:lpstr>
      <vt:lpstr>Hospital User Login</vt:lpstr>
      <vt:lpstr>Weekly Reporting – Form 11B</vt:lpstr>
      <vt:lpstr>Slide 9</vt:lpstr>
      <vt:lpstr>Emergency reporting – High Alerts</vt:lpstr>
      <vt:lpstr>Weekly Reporting –Form 11A</vt:lpstr>
      <vt:lpstr>Weekly Reporting – Form 11A1</vt:lpstr>
      <vt:lpstr>Slide 13</vt:lpstr>
      <vt:lpstr>Confirmed Cases - Alerts Email and SMS</vt:lpstr>
      <vt:lpstr>High Alerts - Alerts Email and SMS</vt:lpstr>
      <vt:lpstr>Confirmed Cases – with Patient locality</vt:lpstr>
      <vt:lpstr>11B – Confirmed Cases Listing</vt:lpstr>
      <vt:lpstr>Update Preventive Actions</vt:lpstr>
      <vt:lpstr>Update Control actions</vt:lpstr>
      <vt:lpstr>Dashboard – Reporting Status</vt:lpstr>
      <vt:lpstr>Report on non submissions</vt:lpstr>
      <vt:lpstr>Reporting History  – Hospital wise</vt:lpstr>
      <vt:lpstr>Disease Reporting summary </vt:lpstr>
      <vt:lpstr>Disease reporting summary – Charts</vt:lpstr>
      <vt:lpstr>Disease summary – Heat Map</vt:lpstr>
      <vt:lpstr>Outbreak and Media Alerts</vt:lpstr>
      <vt:lpstr>Way Forward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BBMP  Action taken report post floods</dc:title>
  <dc:creator>MANOJ</dc:creator>
  <cp:lastModifiedBy>Sowjanya</cp:lastModifiedBy>
  <cp:revision>233</cp:revision>
  <dcterms:created xsi:type="dcterms:W3CDTF">2016-08-27T02:29:56Z</dcterms:created>
  <dcterms:modified xsi:type="dcterms:W3CDTF">2017-07-07T09:51:58Z</dcterms:modified>
</cp:coreProperties>
</file>