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4"/>
  </p:sldMasterIdLst>
  <p:notesMasterIdLst>
    <p:notesMasterId r:id="rId19"/>
  </p:notesMasterIdLst>
  <p:handoutMasterIdLst>
    <p:handoutMasterId r:id="rId20"/>
  </p:handoutMasterIdLst>
  <p:sldIdLst>
    <p:sldId id="289" r:id="rId5"/>
    <p:sldId id="324" r:id="rId6"/>
    <p:sldId id="274" r:id="rId7"/>
    <p:sldId id="315" r:id="rId8"/>
    <p:sldId id="318" r:id="rId9"/>
    <p:sldId id="323" r:id="rId10"/>
    <p:sldId id="325" r:id="rId11"/>
    <p:sldId id="328" r:id="rId12"/>
    <p:sldId id="327" r:id="rId13"/>
    <p:sldId id="300" r:id="rId14"/>
    <p:sldId id="307" r:id="rId15"/>
    <p:sldId id="330" r:id="rId16"/>
    <p:sldId id="331" r:id="rId17"/>
    <p:sldId id="3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70" d="100"/>
          <a:sy n="70" d="100"/>
        </p:scale>
        <p:origin x="-61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196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7/3/2017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7/3/2017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8" name="Group 10"/>
          <p:cNvGrpSpPr/>
          <p:nvPr/>
        </p:nvGrpSpPr>
        <p:grpSpPr>
          <a:xfrm>
            <a:off x="0" y="0"/>
            <a:ext cx="12192000" cy="6858000"/>
            <a:chOff x="0" y="0"/>
            <a:chExt cx="9144000" cy="6858000"/>
          </a:xfrm>
        </p:grpSpPr>
        <p:sp>
          <p:nvSpPr>
            <p:cNvPr id="15" name="Rectangle 14"/>
            <p:cNvSpPr/>
            <p:nvPr/>
          </p:nvSpPr>
          <p:spPr>
            <a:xfrm>
              <a:off x="0" y="0"/>
              <a:ext cx="73697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0"/>
              <a:ext cx="9144000" cy="723331"/>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12192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9956800" y="2298701"/>
            <a:ext cx="19304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1200" y="2286001"/>
            <a:ext cx="79248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464800" y="533400"/>
            <a:ext cx="1016000" cy="609600"/>
          </a:xfrm>
        </p:spPr>
        <p:txBody>
          <a:body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203200" y="4495800"/>
            <a:ext cx="2032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9241536" y="6556248"/>
            <a:ext cx="2231136" cy="228600"/>
          </a:xfrm>
        </p:spPr>
        <p:txBody>
          <a:bodyPr/>
          <a:lstStyle/>
          <a:p>
            <a:fld id="{9E583DDF-CA54-461A-A486-592D2374C532}" type="datetimeFigureOut">
              <a:rPr lang="en-US" smtClean="0"/>
              <a:pPr/>
              <a:t>6/29/2012</a:t>
            </a:fld>
            <a:endParaRPr lang="en-US"/>
          </a:p>
        </p:txBody>
      </p:sp>
      <p:sp>
        <p:nvSpPr>
          <p:cNvPr id="5" name="Footer Placeholder 4"/>
          <p:cNvSpPr>
            <a:spLocks noGrp="1"/>
          </p:cNvSpPr>
          <p:nvPr>
            <p:ph type="ftr" sz="quarter" idx="11"/>
          </p:nvPr>
        </p:nvSpPr>
        <p:spPr>
          <a:xfrm>
            <a:off x="2523744" y="6556248"/>
            <a:ext cx="2231136" cy="228600"/>
          </a:xfrm>
        </p:spPr>
        <p:txBody>
          <a:bodyPr/>
          <a:lstStyle/>
          <a:p>
            <a:endParaRPr lang="en-US"/>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1200" y="228600"/>
            <a:ext cx="833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3251200" y="2298701"/>
            <a:ext cx="39624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620000" y="2298701"/>
            <a:ext cx="39624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smtClean="0"/>
              <a:pPr/>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6EF73-9DB8-4763-865F-2F88181A473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51200" y="228600"/>
            <a:ext cx="833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3251200" y="2291697"/>
            <a:ext cx="39624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3263900" y="3137647"/>
            <a:ext cx="39624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620000" y="2291697"/>
            <a:ext cx="39624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620000" y="3137647"/>
            <a:ext cx="39624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smtClean="0"/>
              <a:pPr/>
              <a:t>6/29/2012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12192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smtClean="0"/>
              <a:pPr/>
              <a:t>6/29/2012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24384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9E583DDF-CA54-461A-A486-592D2374C532}" type="datetimeFigureOut">
              <a:rPr lang="en-US" smtClean="0"/>
              <a:pPr/>
              <a:t>6/29/2012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5264" y="228600"/>
            <a:ext cx="8327136"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3608832" y="2446991"/>
            <a:ext cx="7620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9456" y="3031490"/>
            <a:ext cx="2032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5264" y="228600"/>
            <a:ext cx="8327136"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608832" y="2450592"/>
            <a:ext cx="7620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219456" y="3031489"/>
            <a:ext cx="2036064"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12192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3251200" y="2286001"/>
            <a:ext cx="83312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Title Placeholder 1"/>
          <p:cNvSpPr>
            <a:spLocks noGrp="1"/>
          </p:cNvSpPr>
          <p:nvPr>
            <p:ph type="title"/>
          </p:nvPr>
        </p:nvSpPr>
        <p:spPr>
          <a:xfrm>
            <a:off x="3251200" y="228600"/>
            <a:ext cx="83312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8737600" y="6351495"/>
            <a:ext cx="28448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9E583DDF-CA54-461A-A486-592D2374C532}" type="datetimeFigureOut">
              <a:rPr lang="en-US" smtClean="0"/>
              <a:pPr/>
              <a:t>6/29/2012</a:t>
            </a:fld>
            <a:endParaRPr lang="en-US"/>
          </a:p>
        </p:txBody>
      </p:sp>
      <p:sp>
        <p:nvSpPr>
          <p:cNvPr id="5" name="Footer Placeholder 4"/>
          <p:cNvSpPr>
            <a:spLocks noGrp="1"/>
          </p:cNvSpPr>
          <p:nvPr>
            <p:ph type="ftr" sz="quarter" idx="3"/>
          </p:nvPr>
        </p:nvSpPr>
        <p:spPr>
          <a:xfrm>
            <a:off x="3251200" y="6356351"/>
            <a:ext cx="38608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n-US"/>
          </a:p>
        </p:txBody>
      </p:sp>
      <p:sp>
        <p:nvSpPr>
          <p:cNvPr id="6" name="Slide Number Placeholder 5"/>
          <p:cNvSpPr>
            <a:spLocks noGrp="1"/>
          </p:cNvSpPr>
          <p:nvPr>
            <p:ph type="sldNum" sz="quarter" idx="4"/>
          </p:nvPr>
        </p:nvSpPr>
        <p:spPr>
          <a:xfrm>
            <a:off x="711200" y="533400"/>
            <a:ext cx="1016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CA8D9AD5-F248-4919-864A-CFD76CC027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fade/>
  </p:transition>
  <p:timing>
    <p:tnLst>
      <p:par>
        <p:cTn id="1" dur="indefinite" restart="never" nodeType="tmRoot"/>
      </p:par>
    </p:tnLst>
  </p:timing>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Times New Roman" pitchFamily="18" charset="0"/>
          <a:ea typeface="+mn-ea"/>
          <a:cs typeface="Times New Roman" pitchFamily="18" charset="0"/>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Times New Roman" pitchFamily="18" charset="0"/>
          <a:ea typeface="+mn-ea"/>
          <a:cs typeface="Times New Roman" pitchFamily="18" charset="0"/>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Times New Roman" pitchFamily="18" charset="0"/>
          <a:ea typeface="+mn-ea"/>
          <a:cs typeface="Times New Roman" pitchFamily="18" charset="0"/>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Times New Roman" pitchFamily="18" charset="0"/>
          <a:ea typeface="+mn-ea"/>
          <a:cs typeface="Times New Roman" pitchFamily="18" charset="0"/>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259" y="0"/>
            <a:ext cx="11318543" cy="646331"/>
          </a:xfrm>
          <a:prstGeom prst="rect">
            <a:avLst/>
          </a:prstGeom>
          <a:noFill/>
        </p:spPr>
        <p:txBody>
          <a:bodyPr wrap="square" lIns="91440" tIns="45720" rIns="91440" bIns="45720">
            <a:spAutoFit/>
          </a:bodyPr>
          <a:lstStyle/>
          <a:p>
            <a:pPr algn="ctr"/>
            <a:r>
              <a:rPr lang="en-US" sz="3600" b="1" cap="none" spc="0" dirty="0" smtClean="0">
                <a:ln w="1905">
                  <a:noFill/>
                </a:ln>
                <a:solidFill>
                  <a:schemeClr val="bg1"/>
                </a:solidFill>
                <a:effectLst>
                  <a:innerShdw blurRad="69850" dist="43180" dir="5400000">
                    <a:srgbClr val="000000">
                      <a:alpha val="65000"/>
                    </a:srgbClr>
                  </a:innerShdw>
                </a:effectLst>
                <a:latin typeface="Times New Roman" pitchFamily="18" charset="0"/>
                <a:cs typeface="Times New Roman" pitchFamily="18" charset="0"/>
              </a:rPr>
              <a:t>Directorate of Health Services, Kashmir</a:t>
            </a:r>
          </a:p>
        </p:txBody>
      </p:sp>
      <p:pic>
        <p:nvPicPr>
          <p:cNvPr id="6" name="Picture 2" descr="C:\Users\hp\Downloads\DSC_1836mm.jpg"/>
          <p:cNvPicPr>
            <a:picLocks noChangeAspect="1" noChangeArrowheads="1"/>
          </p:cNvPicPr>
          <p:nvPr/>
        </p:nvPicPr>
        <p:blipFill>
          <a:blip r:embed="rId2" cstate="print"/>
          <a:srcRect/>
          <a:stretch>
            <a:fillRect/>
          </a:stretch>
        </p:blipFill>
        <p:spPr bwMode="auto">
          <a:xfrm>
            <a:off x="-51959" y="682388"/>
            <a:ext cx="12243959" cy="6175612"/>
          </a:xfrm>
          <a:prstGeom prst="rect">
            <a:avLst/>
          </a:prstGeom>
          <a:noFill/>
        </p:spPr>
      </p:pic>
      <p:sp>
        <p:nvSpPr>
          <p:cNvPr id="5" name="Rectangle 4"/>
          <p:cNvSpPr/>
          <p:nvPr/>
        </p:nvSpPr>
        <p:spPr>
          <a:xfrm>
            <a:off x="0" y="5650173"/>
            <a:ext cx="12192000" cy="1077218"/>
          </a:xfrm>
          <a:prstGeom prst="rect">
            <a:avLst/>
          </a:prstGeom>
          <a:noFill/>
        </p:spPr>
        <p:txBody>
          <a:bodyPr wrap="square" lIns="91440" tIns="45720" rIns="91440" bIns="45720">
            <a:spAutoFit/>
          </a:bodyPr>
          <a:lstStyle/>
          <a:p>
            <a:pPr algn="ctr"/>
            <a:r>
              <a:rPr lang="en-US" sz="4400" b="1" u="sng" spc="0" dirty="0" smtClean="0">
                <a:ln w="9000" cmpd="sng">
                  <a:noFill/>
                  <a:prstDash val="solid"/>
                </a:ln>
                <a:solidFill>
                  <a:srgbClr val="FFFF00"/>
                </a:solidFill>
                <a:effectLst>
                  <a:reflection blurRad="12700" stA="28000" endPos="45000" dist="1000" dir="5400000" sy="-100000" algn="bl" rotWithShape="0"/>
                </a:effectLst>
                <a:latin typeface="Book Antiqua" pitchFamily="18" charset="0"/>
              </a:rPr>
              <a:t>Kashmir </a:t>
            </a:r>
            <a:r>
              <a:rPr lang="en-US" sz="4400" b="1" u="sng" spc="0" dirty="0" smtClean="0">
                <a:ln w="9000" cmpd="sng">
                  <a:noFill/>
                  <a:prstDash val="solid"/>
                </a:ln>
                <a:solidFill>
                  <a:srgbClr val="FFFF00"/>
                </a:solidFill>
                <a:effectLst>
                  <a:reflection blurRad="12700" stA="28000" endPos="45000" dist="1000" dir="5400000" sy="-100000" algn="bl" rotWithShape="0"/>
                </a:effectLst>
                <a:latin typeface="Book Antiqua" pitchFamily="18" charset="0"/>
              </a:rPr>
              <a:t>Skills &amp; Simulation Center</a:t>
            </a:r>
            <a:endParaRPr lang="en-US" sz="2400" b="1" u="sng" spc="0" dirty="0" smtClean="0">
              <a:ln w="9000" cmpd="sng">
                <a:noFill/>
                <a:prstDash val="solid"/>
              </a:ln>
              <a:solidFill>
                <a:srgbClr val="FFFF00"/>
              </a:solidFill>
              <a:effectLst>
                <a:reflection blurRad="12700" stA="28000" endPos="45000" dist="1000" dir="5400000" sy="-100000" algn="bl" rotWithShape="0"/>
              </a:effectLst>
              <a:latin typeface="Book Antiqua" pitchFamily="18" charset="0"/>
            </a:endParaRPr>
          </a:p>
          <a:p>
            <a:pPr algn="ctr"/>
            <a:r>
              <a:rPr lang="en-US" sz="2000" b="1" dirty="0" smtClean="0">
                <a:ln w="9000" cmpd="sng">
                  <a:noFill/>
                  <a:prstDash val="solid"/>
                </a:ln>
                <a:solidFill>
                  <a:schemeClr val="bg1"/>
                </a:solidFill>
                <a:effectLst>
                  <a:reflection blurRad="12700" stA="28000" endPos="45000" dist="1000" dir="5400000" sy="-100000" algn="bl" rotWithShape="0"/>
                </a:effectLst>
                <a:latin typeface="Century" pitchFamily="18" charset="0"/>
              </a:rPr>
              <a:t>Regional </a:t>
            </a:r>
            <a:r>
              <a:rPr lang="en-US" sz="2000" b="1" dirty="0" smtClean="0">
                <a:ln w="9000" cmpd="sng">
                  <a:noFill/>
                  <a:prstDash val="solid"/>
                </a:ln>
                <a:solidFill>
                  <a:schemeClr val="bg1"/>
                </a:solidFill>
                <a:effectLst>
                  <a:reflection blurRad="12700" stA="28000" endPos="45000" dist="1000" dir="5400000" sy="-100000" algn="bl" rotWithShape="0"/>
                </a:effectLst>
                <a:latin typeface="Century" pitchFamily="18" charset="0"/>
              </a:rPr>
              <a:t>Institute of Health &amp; Family Welfare, </a:t>
            </a:r>
            <a:r>
              <a:rPr lang="en-US" sz="2000" b="1" dirty="0" smtClean="0">
                <a:ln w="9000" cmpd="sng">
                  <a:noFill/>
                  <a:prstDash val="solid"/>
                </a:ln>
                <a:solidFill>
                  <a:schemeClr val="bg1"/>
                </a:solidFill>
                <a:effectLst>
                  <a:reflection blurRad="12700" stA="28000" endPos="45000" dist="1000" dir="5400000" sy="-100000" algn="bl" rotWithShape="0"/>
                </a:effectLst>
                <a:latin typeface="Century" pitchFamily="18" charset="0"/>
              </a:rPr>
              <a:t>Dhobiwan, Kashmir.</a:t>
            </a:r>
            <a:endParaRPr lang="en-US" sz="2000" b="1" dirty="0">
              <a:ln w="9000" cmpd="sng">
                <a:noFill/>
                <a:prstDash val="solid"/>
              </a:ln>
              <a:solidFill>
                <a:schemeClr val="bg1"/>
              </a:solidFill>
              <a:effectLst>
                <a:reflection blurRad="12700" stA="28000" endPos="45000" dist="1000" dir="5400000" sy="-100000" algn="bl" rotWithShape="0"/>
              </a:effectLst>
              <a:latin typeface="Century" pitchFamily="18" charset="0"/>
            </a:endParaRPr>
          </a:p>
        </p:txBody>
      </p:sp>
      <p:pic>
        <p:nvPicPr>
          <p:cNvPr id="7" name="Picture 1" descr="C:\Users\hp\Downloads\logo-new.png"/>
          <p:cNvPicPr>
            <a:picLocks noChangeAspect="1" noChangeArrowheads="1"/>
          </p:cNvPicPr>
          <p:nvPr/>
        </p:nvPicPr>
        <p:blipFill>
          <a:blip r:embed="rId3" cstate="print"/>
          <a:srcRect/>
          <a:stretch>
            <a:fillRect/>
          </a:stretch>
        </p:blipFill>
        <p:spPr bwMode="auto">
          <a:xfrm>
            <a:off x="-27296" y="0"/>
            <a:ext cx="2182889" cy="1992573"/>
          </a:xfrm>
          <a:prstGeom prst="rect">
            <a:avLst/>
          </a:prstGeom>
          <a:noFill/>
        </p:spPr>
      </p:pic>
      <p:pic>
        <p:nvPicPr>
          <p:cNvPr id="8196" name="Picture 4" descr="Image result for nhm logo"/>
          <p:cNvPicPr>
            <a:picLocks noChangeAspect="1" noChangeArrowheads="1"/>
          </p:cNvPicPr>
          <p:nvPr/>
        </p:nvPicPr>
        <p:blipFill>
          <a:blip r:embed="rId4" cstate="print"/>
          <a:srcRect/>
          <a:stretch>
            <a:fillRect/>
          </a:stretch>
        </p:blipFill>
        <p:spPr bwMode="auto">
          <a:xfrm>
            <a:off x="10194878" y="-1"/>
            <a:ext cx="1997122" cy="2115403"/>
          </a:xfrm>
          <a:prstGeom prst="rect">
            <a:avLst/>
          </a:prstGeom>
          <a:noFill/>
        </p:spPr>
      </p:pic>
    </p:spTree>
    <p:extLst>
      <p:ext uri="{BB962C8B-B14F-4D97-AF65-F5344CB8AC3E}">
        <p14:creationId xmlns="" xmlns:p14="http://schemas.microsoft.com/office/powerpoint/2010/main" val="2104874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ChangeArrowheads="1"/>
          </p:cNvSpPr>
          <p:nvPr/>
        </p:nvSpPr>
        <p:spPr bwMode="auto">
          <a:xfrm>
            <a:off x="987970" y="739821"/>
            <a:ext cx="1120403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en-US" dirty="0" smtClean="0">
                <a:latin typeface="Times New Roman" pitchFamily="18" charset="0"/>
                <a:cs typeface="Times New Roman" pitchFamily="18" charset="0"/>
              </a:rPr>
              <a:t>All the trainings conducted on these mannequins and simulators are being continuously monitored and regular feedback from the trainees is being analyzed. In addition, impact assessment studies are being regularly conducted in the institutions where the trained staff is being deployed. Considering the feedback, this institution and the skill based interventions are providing huge dividends to the Department which can seen in terms of pre-hospital care, management of trauma during the golden hour and shifting of critical patients to higher institutions as per EMS protocols and </a:t>
            </a:r>
            <a:r>
              <a:rPr lang="en-US" b="1" u="sng" dirty="0" smtClean="0">
                <a:latin typeface="Times New Roman" pitchFamily="18" charset="0"/>
                <a:cs typeface="Times New Roman" pitchFamily="18" charset="0"/>
              </a:rPr>
              <a:t>reduction of Infant Mortality Rate </a:t>
            </a:r>
            <a:r>
              <a:rPr lang="en-US" dirty="0" smtClean="0">
                <a:latin typeface="Times New Roman" pitchFamily="18" charset="0"/>
                <a:cs typeface="Times New Roman" pitchFamily="18" charset="0"/>
              </a:rPr>
              <a:t>which has been acknowledged as a positive indicator of the effectiveness of the Department </a:t>
            </a:r>
            <a:r>
              <a:rPr lang="en-US" dirty="0" smtClean="0">
                <a:latin typeface="Times New Roman" pitchFamily="18" charset="0"/>
                <a:cs typeface="Times New Roman" pitchFamily="18" charset="0"/>
              </a:rPr>
              <a:t>of </a:t>
            </a:r>
            <a:r>
              <a:rPr lang="en-US" dirty="0" smtClean="0">
                <a:latin typeface="Times New Roman" pitchFamily="18" charset="0"/>
                <a:cs typeface="Times New Roman" pitchFamily="18" charset="0"/>
              </a:rPr>
              <a:t>Health. </a:t>
            </a:r>
            <a:r>
              <a:rPr lang="en-US" b="1" dirty="0" smtClean="0">
                <a:latin typeface="Times New Roman" pitchFamily="18" charset="0"/>
                <a:cs typeface="Times New Roman" pitchFamily="18" charset="0"/>
              </a:rPr>
              <a:t>Management </a:t>
            </a:r>
            <a:r>
              <a:rPr lang="en-US" b="1" dirty="0" smtClean="0">
                <a:latin typeface="Times New Roman" pitchFamily="18" charset="0"/>
                <a:cs typeface="Times New Roman" pitchFamily="18" charset="0"/>
              </a:rPr>
              <a:t>of disaster in the form of Floods </a:t>
            </a:r>
            <a:r>
              <a:rPr lang="en-US" b="1" dirty="0" smtClean="0">
                <a:latin typeface="Times New Roman" pitchFamily="18" charset="0"/>
                <a:cs typeface="Times New Roman" pitchFamily="18" charset="0"/>
              </a:rPr>
              <a:t>2014 </a:t>
            </a:r>
            <a:r>
              <a:rPr lang="en-US" dirty="0" smtClean="0">
                <a:latin typeface="Times New Roman" pitchFamily="18" charset="0"/>
                <a:cs typeface="Times New Roman" pitchFamily="18" charset="0"/>
              </a:rPr>
              <a:t>and management </a:t>
            </a:r>
            <a:r>
              <a:rPr lang="en-US" dirty="0" smtClean="0">
                <a:latin typeface="Times New Roman" pitchFamily="18" charset="0"/>
                <a:cs typeface="Times New Roman" pitchFamily="18" charset="0"/>
              </a:rPr>
              <a:t>of trauma by the peripheral institutions during the </a:t>
            </a:r>
            <a:r>
              <a:rPr lang="en-US" b="1" dirty="0" smtClean="0">
                <a:latin typeface="Times New Roman" pitchFamily="18" charset="0"/>
                <a:cs typeface="Times New Roman" pitchFamily="18" charset="0"/>
              </a:rPr>
              <a:t>law and order problem in </a:t>
            </a:r>
            <a:r>
              <a:rPr lang="en-US" b="1" dirty="0" smtClean="0">
                <a:latin typeface="Times New Roman" pitchFamily="18" charset="0"/>
                <a:cs typeface="Times New Roman" pitchFamily="18" charset="0"/>
              </a:rPr>
              <a:t>2016 are two major instances </a:t>
            </a:r>
            <a:r>
              <a:rPr lang="en-US" dirty="0" smtClean="0">
                <a:latin typeface="Times New Roman" pitchFamily="18" charset="0"/>
                <a:cs typeface="Times New Roman" pitchFamily="18" charset="0"/>
              </a:rPr>
              <a:t>wherein these trainings proved to be beneficial in saving lives. </a:t>
            </a:r>
            <a:r>
              <a:rPr lang="en-US" b="1" dirty="0" smtClean="0">
                <a:latin typeface="Times New Roman" pitchFamily="18" charset="0"/>
                <a:cs typeface="Times New Roman" pitchFamily="18" charset="0"/>
              </a:rPr>
              <a:t>In 2016, 83% on the total injured patients that were received at peripheral health institutions were managed in these institutions while as only 13% were referred to tertiary care hospitals. The referral rate during similar situation in 2010 was around 40%. </a:t>
            </a:r>
            <a:endParaRPr lang="en-US" b="1" dirty="0" smtClean="0">
              <a:latin typeface="Times New Roman" pitchFamily="18" charset="0"/>
              <a:cs typeface="Times New Roman" pitchFamily="18" charset="0"/>
            </a:endParaRPr>
          </a:p>
          <a:p>
            <a:pPr lvl="0" algn="just" eaLnBrk="0" fontAlgn="base" hangingPunct="0">
              <a:lnSpc>
                <a:spcPct val="150000"/>
              </a:lnSpc>
              <a:spcBef>
                <a:spcPct val="0"/>
              </a:spcBef>
              <a:spcAft>
                <a:spcPct val="0"/>
              </a:spcAft>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This </a:t>
            </a:r>
            <a:r>
              <a:rPr lang="en-US" dirty="0" smtClean="0">
                <a:latin typeface="Times New Roman" pitchFamily="18" charset="0"/>
                <a:cs typeface="Times New Roman" pitchFamily="18" charset="0"/>
              </a:rPr>
              <a:t>initiative of having a high end simulation center in other states will improve the healthcare delivery system in those states. For replication, acknowledgement of this initiative of the Directorate of Health Services, Kashmir by the Union Ministry of Health is imperative as it will motivate the other States to follow this practice. </a:t>
            </a:r>
            <a:endParaRPr lang="en-US" dirty="0" smtClean="0">
              <a:latin typeface="Times New Roman" pitchFamily="18" charset="0"/>
              <a:cs typeface="Times New Roman" pitchFamily="18" charset="0"/>
            </a:endParaRPr>
          </a:p>
        </p:txBody>
      </p:sp>
      <p:sp>
        <p:nvSpPr>
          <p:cNvPr id="3" name="Rectangle 2"/>
          <p:cNvSpPr/>
          <p:nvPr/>
        </p:nvSpPr>
        <p:spPr>
          <a:xfrm>
            <a:off x="3408775" y="-68238"/>
            <a:ext cx="5571451"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Outcome/Results</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22828" y="805218"/>
            <a:ext cx="615553"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The impact that matters</a:t>
            </a:r>
            <a:endParaRPr lang="en-US"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104874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339260" y="1951630"/>
          <a:ext cx="10520643" cy="3830248"/>
        </p:xfrm>
        <a:graphic>
          <a:graphicData uri="http://schemas.openxmlformats.org/drawingml/2006/table">
            <a:tbl>
              <a:tblPr firstRow="1" bandRow="1">
                <a:tableStyleId>{5940675A-B579-460E-94D1-54222C63F5DA}</a:tableStyleId>
              </a:tblPr>
              <a:tblGrid>
                <a:gridCol w="6741148"/>
                <a:gridCol w="3779495"/>
              </a:tblGrid>
              <a:tr h="751822">
                <a:tc>
                  <a:txBody>
                    <a:bodyPr/>
                    <a:lstStyle/>
                    <a:p>
                      <a:pPr algn="ctr"/>
                      <a:r>
                        <a:rPr lang="en-US" sz="2400" b="1" dirty="0" smtClean="0">
                          <a:latin typeface="Times New Roman" pitchFamily="18" charset="0"/>
                          <a:cs typeface="Times New Roman" pitchFamily="18" charset="0"/>
                        </a:rPr>
                        <a:t>Name</a:t>
                      </a:r>
                      <a:r>
                        <a:rPr lang="en-US" sz="2400" b="1" baseline="0" dirty="0" smtClean="0">
                          <a:latin typeface="Times New Roman" pitchFamily="18" charset="0"/>
                          <a:cs typeface="Times New Roman" pitchFamily="18" charset="0"/>
                        </a:rPr>
                        <a:t> of the training</a:t>
                      </a:r>
                      <a:endParaRPr lang="en-US" sz="2400"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 Number of</a:t>
                      </a:r>
                      <a:r>
                        <a:rPr lang="en-US" b="1" baseline="0" dirty="0" smtClean="0">
                          <a:latin typeface="Times New Roman" pitchFamily="18" charset="0"/>
                          <a:cs typeface="Times New Roman" pitchFamily="18" charset="0"/>
                        </a:rPr>
                        <a:t> trainees/health personnel trained till date</a:t>
                      </a:r>
                      <a:endParaRPr lang="en-US" b="1" dirty="0">
                        <a:latin typeface="Times New Roman" pitchFamily="18" charset="0"/>
                        <a:cs typeface="Times New Roman" pitchFamily="18" charset="0"/>
                      </a:endParaRPr>
                    </a:p>
                  </a:txBody>
                  <a:tcPr anchor="ctr"/>
                </a:tc>
              </a:tr>
              <a:tr h="751822">
                <a:tc>
                  <a:txBody>
                    <a:bodyPr/>
                    <a:lstStyle/>
                    <a:p>
                      <a:pPr algn="l"/>
                      <a:r>
                        <a:rPr lang="en-US" sz="2400" b="1" dirty="0" smtClean="0">
                          <a:solidFill>
                            <a:srgbClr val="0070C0"/>
                          </a:solidFill>
                          <a:latin typeface="Times New Roman" pitchFamily="18" charset="0"/>
                          <a:cs typeface="Times New Roman" pitchFamily="18" charset="0"/>
                        </a:rPr>
                        <a:t>Basic Life Support</a:t>
                      </a:r>
                      <a:r>
                        <a:rPr lang="en-US" sz="2400" b="1" baseline="0" dirty="0" smtClean="0">
                          <a:solidFill>
                            <a:srgbClr val="0070C0"/>
                          </a:solidFill>
                          <a:latin typeface="Times New Roman" pitchFamily="18" charset="0"/>
                          <a:cs typeface="Times New Roman" pitchFamily="18" charset="0"/>
                        </a:rPr>
                        <a:t> (BLS)</a:t>
                      </a:r>
                      <a:endParaRPr lang="en-US" sz="2400" b="1" dirty="0">
                        <a:solidFill>
                          <a:srgbClr val="0070C0"/>
                        </a:solidFill>
                        <a:latin typeface="Times New Roman" pitchFamily="18" charset="0"/>
                        <a:cs typeface="Times New Roman" pitchFamily="18" charset="0"/>
                      </a:endParaRPr>
                    </a:p>
                  </a:txBody>
                  <a:tcPr anchor="ctr"/>
                </a:tc>
                <a:tc>
                  <a:txBody>
                    <a:bodyPr/>
                    <a:lstStyle/>
                    <a:p>
                      <a:pPr algn="ctr"/>
                      <a:r>
                        <a:rPr lang="en-US" sz="2800" b="1" dirty="0" smtClean="0">
                          <a:latin typeface="Times New Roman" pitchFamily="18" charset="0"/>
                          <a:cs typeface="Times New Roman" pitchFamily="18" charset="0"/>
                        </a:rPr>
                        <a:t>&gt;7000</a:t>
                      </a:r>
                      <a:endParaRPr lang="en-US" sz="2800" b="1" dirty="0">
                        <a:latin typeface="Times New Roman" pitchFamily="18" charset="0"/>
                        <a:cs typeface="Times New Roman" pitchFamily="18" charset="0"/>
                      </a:endParaRPr>
                    </a:p>
                  </a:txBody>
                  <a:tcPr anchor="ctr"/>
                </a:tc>
              </a:tr>
              <a:tr h="786790">
                <a:tc>
                  <a:txBody>
                    <a:bodyPr/>
                    <a:lstStyle/>
                    <a:p>
                      <a:pPr algn="l"/>
                      <a:r>
                        <a:rPr lang="en-US" sz="2400" b="1" dirty="0" smtClean="0">
                          <a:solidFill>
                            <a:srgbClr val="0070C0"/>
                          </a:solidFill>
                          <a:latin typeface="Times New Roman" pitchFamily="18" charset="0"/>
                          <a:cs typeface="Times New Roman" pitchFamily="18" charset="0"/>
                        </a:rPr>
                        <a:t>Emergency</a:t>
                      </a:r>
                      <a:r>
                        <a:rPr lang="en-US" sz="2400" b="1" baseline="0" dirty="0" smtClean="0">
                          <a:solidFill>
                            <a:srgbClr val="0070C0"/>
                          </a:solidFill>
                          <a:latin typeface="Times New Roman" pitchFamily="18" charset="0"/>
                          <a:cs typeface="Times New Roman" pitchFamily="18" charset="0"/>
                        </a:rPr>
                        <a:t> Room Trauma Course (ERTC) / Advanced Cardiac Life Support (ACLS)</a:t>
                      </a:r>
                      <a:endParaRPr lang="en-US" sz="2400" b="1" dirty="0">
                        <a:solidFill>
                          <a:srgbClr val="0070C0"/>
                        </a:solidFill>
                        <a:latin typeface="Times New Roman" pitchFamily="18" charset="0"/>
                        <a:cs typeface="Times New Roman" pitchFamily="18" charset="0"/>
                      </a:endParaRPr>
                    </a:p>
                  </a:txBody>
                  <a:tcPr anchor="ctr"/>
                </a:tc>
                <a:tc>
                  <a:txBody>
                    <a:bodyPr/>
                    <a:lstStyle/>
                    <a:p>
                      <a:pPr algn="ctr"/>
                      <a:r>
                        <a:rPr lang="en-US" sz="2800" b="1" dirty="0" smtClean="0">
                          <a:latin typeface="Times New Roman" pitchFamily="18" charset="0"/>
                          <a:cs typeface="Times New Roman" pitchFamily="18" charset="0"/>
                        </a:rPr>
                        <a:t>651</a:t>
                      </a:r>
                      <a:endParaRPr lang="en-US" sz="2800" b="1" dirty="0">
                        <a:latin typeface="Times New Roman" pitchFamily="18" charset="0"/>
                        <a:cs typeface="Times New Roman" pitchFamily="18" charset="0"/>
                      </a:endParaRPr>
                    </a:p>
                  </a:txBody>
                  <a:tcPr anchor="ctr"/>
                </a:tc>
              </a:tr>
              <a:tr h="751822">
                <a:tc>
                  <a:txBody>
                    <a:bodyPr/>
                    <a:lstStyle/>
                    <a:p>
                      <a:pPr algn="l"/>
                      <a:r>
                        <a:rPr lang="en-US" sz="2400" b="1" dirty="0" smtClean="0">
                          <a:solidFill>
                            <a:srgbClr val="0070C0"/>
                          </a:solidFill>
                          <a:latin typeface="Times New Roman" pitchFamily="18" charset="0"/>
                          <a:cs typeface="Times New Roman" pitchFamily="18" charset="0"/>
                        </a:rPr>
                        <a:t>Obstetrics</a:t>
                      </a:r>
                      <a:r>
                        <a:rPr lang="en-US" sz="2400" b="1" baseline="0" dirty="0" smtClean="0">
                          <a:solidFill>
                            <a:srgbClr val="0070C0"/>
                          </a:solidFill>
                          <a:latin typeface="Times New Roman" pitchFamily="18" charset="0"/>
                          <a:cs typeface="Times New Roman" pitchFamily="18" charset="0"/>
                        </a:rPr>
                        <a:t> &amp; Skill </a:t>
                      </a:r>
                      <a:r>
                        <a:rPr lang="en-US" sz="2400" b="1" baseline="0" dirty="0" smtClean="0">
                          <a:solidFill>
                            <a:srgbClr val="0070C0"/>
                          </a:solidFill>
                          <a:latin typeface="Times New Roman" pitchFamily="18" charset="0"/>
                          <a:cs typeface="Times New Roman" pitchFamily="18" charset="0"/>
                        </a:rPr>
                        <a:t>Trainings</a:t>
                      </a:r>
                      <a:endParaRPr lang="en-US" sz="2400" b="1" dirty="0">
                        <a:solidFill>
                          <a:srgbClr val="0070C0"/>
                        </a:solidFill>
                        <a:latin typeface="Times New Roman" pitchFamily="18" charset="0"/>
                        <a:cs typeface="Times New Roman" pitchFamily="18" charset="0"/>
                      </a:endParaRPr>
                    </a:p>
                  </a:txBody>
                  <a:tcPr anchor="ctr"/>
                </a:tc>
                <a:tc>
                  <a:txBody>
                    <a:bodyPr/>
                    <a:lstStyle/>
                    <a:p>
                      <a:pPr algn="ctr"/>
                      <a:r>
                        <a:rPr lang="en-US" sz="2800" b="1" dirty="0" smtClean="0">
                          <a:latin typeface="Times New Roman" pitchFamily="18" charset="0"/>
                          <a:cs typeface="Times New Roman" pitchFamily="18" charset="0"/>
                        </a:rPr>
                        <a:t>423</a:t>
                      </a:r>
                      <a:endParaRPr lang="en-US" sz="2800" b="1" dirty="0">
                        <a:latin typeface="Times New Roman" pitchFamily="18" charset="0"/>
                        <a:cs typeface="Times New Roman" pitchFamily="18" charset="0"/>
                      </a:endParaRPr>
                    </a:p>
                  </a:txBody>
                  <a:tcPr anchor="ctr"/>
                </a:tc>
              </a:tr>
              <a:tr h="751822">
                <a:tc>
                  <a:txBody>
                    <a:bodyPr/>
                    <a:lstStyle/>
                    <a:p>
                      <a:pPr algn="l"/>
                      <a:r>
                        <a:rPr lang="en-US" sz="2400" b="1" dirty="0" smtClean="0">
                          <a:solidFill>
                            <a:srgbClr val="0070C0"/>
                          </a:solidFill>
                          <a:latin typeface="Times New Roman" pitchFamily="18" charset="0"/>
                          <a:cs typeface="Times New Roman" pitchFamily="18" charset="0"/>
                        </a:rPr>
                        <a:t>High Altitude</a:t>
                      </a:r>
                      <a:r>
                        <a:rPr lang="en-US" sz="2400" b="1" baseline="0" dirty="0" smtClean="0">
                          <a:solidFill>
                            <a:srgbClr val="0070C0"/>
                          </a:solidFill>
                          <a:latin typeface="Times New Roman" pitchFamily="18" charset="0"/>
                          <a:cs typeface="Times New Roman" pitchFamily="18" charset="0"/>
                        </a:rPr>
                        <a:t> </a:t>
                      </a:r>
                      <a:r>
                        <a:rPr lang="en-US" sz="2400" b="1" baseline="0" dirty="0" smtClean="0">
                          <a:solidFill>
                            <a:srgbClr val="0070C0"/>
                          </a:solidFill>
                          <a:latin typeface="Times New Roman" pitchFamily="18" charset="0"/>
                          <a:cs typeface="Times New Roman" pitchFamily="18" charset="0"/>
                        </a:rPr>
                        <a:t>Medical Emergency Training</a:t>
                      </a:r>
                      <a:endParaRPr lang="en-US" sz="2400" b="1" dirty="0">
                        <a:solidFill>
                          <a:srgbClr val="0070C0"/>
                        </a:solidFill>
                        <a:latin typeface="Times New Roman" pitchFamily="18" charset="0"/>
                        <a:cs typeface="Times New Roman" pitchFamily="18" charset="0"/>
                      </a:endParaRPr>
                    </a:p>
                  </a:txBody>
                  <a:tcPr anchor="ctr"/>
                </a:tc>
                <a:tc>
                  <a:txBody>
                    <a:bodyPr/>
                    <a:lstStyle/>
                    <a:p>
                      <a:pPr algn="ctr"/>
                      <a:r>
                        <a:rPr lang="en-US" sz="2800" b="1" dirty="0" smtClean="0">
                          <a:latin typeface="Times New Roman" pitchFamily="18" charset="0"/>
                          <a:cs typeface="Times New Roman" pitchFamily="18" charset="0"/>
                        </a:rPr>
                        <a:t>465</a:t>
                      </a:r>
                      <a:endParaRPr lang="en-US" sz="2800" b="1" dirty="0">
                        <a:latin typeface="Times New Roman" pitchFamily="18" charset="0"/>
                        <a:cs typeface="Times New Roman" pitchFamily="18" charset="0"/>
                      </a:endParaRPr>
                    </a:p>
                  </a:txBody>
                  <a:tcPr anchor="ctr"/>
                </a:tc>
              </a:tr>
            </a:tbl>
          </a:graphicData>
        </a:graphic>
      </p:graphicFrame>
      <p:sp>
        <p:nvSpPr>
          <p:cNvPr id="4" name="TextBox 3"/>
          <p:cNvSpPr txBox="1"/>
          <p:nvPr/>
        </p:nvSpPr>
        <p:spPr>
          <a:xfrm>
            <a:off x="1501254" y="999381"/>
            <a:ext cx="10399594"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Total number of Health personnel/other stakeholders trained in Kashmir Skills &amp; Simulation Center, Regional Institute of Health &amp; Family Welfare, Dhobiwan till date:</a:t>
            </a:r>
            <a:endParaRPr lang="en-US" sz="2000" b="1" dirty="0">
              <a:latin typeface="Times New Roman" pitchFamily="18" charset="0"/>
              <a:cs typeface="Times New Roman" pitchFamily="18" charset="0"/>
            </a:endParaRPr>
          </a:p>
        </p:txBody>
      </p:sp>
      <p:sp>
        <p:nvSpPr>
          <p:cNvPr id="5" name="Rectangle 4"/>
          <p:cNvSpPr/>
          <p:nvPr/>
        </p:nvSpPr>
        <p:spPr>
          <a:xfrm>
            <a:off x="3408775" y="-68238"/>
            <a:ext cx="5571451"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Work Don</a:t>
            </a: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 - </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KSSC</a:t>
            </a:r>
          </a:p>
        </p:txBody>
      </p:sp>
      <p:sp>
        <p:nvSpPr>
          <p:cNvPr id="6" name="TextBox 5"/>
          <p:cNvSpPr txBox="1"/>
          <p:nvPr/>
        </p:nvSpPr>
        <p:spPr>
          <a:xfrm>
            <a:off x="1009934" y="5909477"/>
            <a:ext cx="10931857" cy="923330"/>
          </a:xfrm>
          <a:prstGeom prst="rect">
            <a:avLst/>
          </a:prstGeom>
          <a:noFill/>
        </p:spPr>
        <p:txBody>
          <a:bodyPr wrap="square" rtlCol="0">
            <a:spAutoFit/>
          </a:bodyPr>
          <a:lstStyle/>
          <a:p>
            <a:pPr algn="just"/>
            <a:r>
              <a:rPr lang="en-US" b="1" dirty="0" smtClean="0">
                <a:solidFill>
                  <a:srgbClr val="C00000"/>
                </a:solidFill>
                <a:latin typeface="Times New Roman" pitchFamily="18" charset="0"/>
                <a:cs typeface="Times New Roman" pitchFamily="18" charset="0"/>
              </a:rPr>
              <a:t>In addition to training on simulation methodology, the KSSC routinely conduct District &amp; Divisional level CMEs, Capacity Building &amp; Orientation programmes, Skill Development Workshops, etc in a bid to enhance the academic knowledge of the health personnel.</a:t>
            </a:r>
            <a:endParaRPr lang="en-US" b="1" dirty="0">
              <a:solidFill>
                <a:srgbClr val="C00000"/>
              </a:solidFill>
              <a:latin typeface="Times New Roman" pitchFamily="18" charset="0"/>
              <a:cs typeface="Times New Roman" pitchFamily="18" charset="0"/>
            </a:endParaRPr>
          </a:p>
        </p:txBody>
      </p:sp>
      <p:sp>
        <p:nvSpPr>
          <p:cNvPr id="7" name="TextBox 6"/>
          <p:cNvSpPr txBox="1"/>
          <p:nvPr/>
        </p:nvSpPr>
        <p:spPr>
          <a:xfrm>
            <a:off x="-13652" y="805218"/>
            <a:ext cx="615553"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Trained manpower</a:t>
            </a:r>
            <a:endParaRPr lang="en-US"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104874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ownloads\SLD.jpg"/>
          <p:cNvPicPr>
            <a:picLocks noChangeAspect="1" noChangeArrowheads="1"/>
          </p:cNvPicPr>
          <p:nvPr/>
        </p:nvPicPr>
        <p:blipFill>
          <a:blip r:embed="rId2" cstate="print"/>
          <a:srcRect/>
          <a:stretch>
            <a:fillRect/>
          </a:stretch>
        </p:blipFill>
        <p:spPr bwMode="auto">
          <a:xfrm>
            <a:off x="987188" y="696036"/>
            <a:ext cx="11204812" cy="3780430"/>
          </a:xfrm>
          <a:prstGeom prst="rect">
            <a:avLst/>
          </a:prstGeom>
          <a:noFill/>
        </p:spPr>
      </p:pic>
      <p:sp>
        <p:nvSpPr>
          <p:cNvPr id="3" name="TextBox 2"/>
          <p:cNvSpPr txBox="1"/>
          <p:nvPr/>
        </p:nvSpPr>
        <p:spPr>
          <a:xfrm>
            <a:off x="1" y="0"/>
            <a:ext cx="12192000"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Proposed expansion of Kashmir Skills &amp; Simulation Center on modern protocols</a:t>
            </a:r>
            <a:endParaRPr lang="en-US" sz="2400" b="1" dirty="0">
              <a:solidFill>
                <a:schemeClr val="bg1"/>
              </a:solidFill>
              <a:latin typeface="Times New Roman" pitchFamily="18" charset="0"/>
              <a:cs typeface="Times New Roman" pitchFamily="18" charset="0"/>
            </a:endParaRPr>
          </a:p>
        </p:txBody>
      </p:sp>
      <p:pic>
        <p:nvPicPr>
          <p:cNvPr id="10245" name="Picture 5"/>
          <p:cNvPicPr>
            <a:picLocks noChangeAspect="1" noChangeArrowheads="1"/>
          </p:cNvPicPr>
          <p:nvPr/>
        </p:nvPicPr>
        <p:blipFill>
          <a:blip r:embed="rId3" cstate="print"/>
          <a:srcRect/>
          <a:stretch>
            <a:fillRect/>
          </a:stretch>
        </p:blipFill>
        <p:spPr bwMode="auto">
          <a:xfrm>
            <a:off x="8502554" y="4421874"/>
            <a:ext cx="3689445" cy="2436125"/>
          </a:xfrm>
          <a:prstGeom prst="rect">
            <a:avLst/>
          </a:prstGeom>
          <a:noFill/>
          <a:ln w="9525">
            <a:noFill/>
            <a:miter lim="800000"/>
            <a:headEnd/>
            <a:tailEnd/>
          </a:ln>
        </p:spPr>
      </p:pic>
      <p:pic>
        <p:nvPicPr>
          <p:cNvPr id="10246" name="Picture 6"/>
          <p:cNvPicPr>
            <a:picLocks noChangeAspect="1" noChangeArrowheads="1"/>
          </p:cNvPicPr>
          <p:nvPr/>
        </p:nvPicPr>
        <p:blipFill>
          <a:blip r:embed="rId4" cstate="print"/>
          <a:srcRect/>
          <a:stretch>
            <a:fillRect/>
          </a:stretch>
        </p:blipFill>
        <p:spPr bwMode="auto">
          <a:xfrm>
            <a:off x="971408" y="4449170"/>
            <a:ext cx="3941786" cy="2408829"/>
          </a:xfrm>
          <a:prstGeom prst="rect">
            <a:avLst/>
          </a:prstGeom>
          <a:noFill/>
          <a:ln w="9525">
            <a:noFill/>
            <a:miter lim="800000"/>
            <a:headEnd/>
            <a:tailEnd/>
          </a:ln>
        </p:spPr>
      </p:pic>
      <p:pic>
        <p:nvPicPr>
          <p:cNvPr id="10247" name="Picture 7"/>
          <p:cNvPicPr>
            <a:picLocks noChangeAspect="1" noChangeArrowheads="1"/>
          </p:cNvPicPr>
          <p:nvPr/>
        </p:nvPicPr>
        <p:blipFill>
          <a:blip r:embed="rId5" cstate="print"/>
          <a:srcRect/>
          <a:stretch>
            <a:fillRect/>
          </a:stretch>
        </p:blipFill>
        <p:spPr bwMode="auto">
          <a:xfrm>
            <a:off x="4817659" y="4435522"/>
            <a:ext cx="3739485" cy="2422477"/>
          </a:xfrm>
          <a:prstGeom prst="rect">
            <a:avLst/>
          </a:prstGeom>
          <a:noFill/>
          <a:ln w="9525">
            <a:noFill/>
            <a:miter lim="800000"/>
            <a:headEnd/>
            <a:tailEnd/>
          </a:ln>
        </p:spPr>
      </p:pic>
      <p:sp>
        <p:nvSpPr>
          <p:cNvPr id="9" name="TextBox 8"/>
          <p:cNvSpPr txBox="1"/>
          <p:nvPr/>
        </p:nvSpPr>
        <p:spPr>
          <a:xfrm>
            <a:off x="-13652" y="805218"/>
            <a:ext cx="1046440"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Envisaged taking the simulation trainings to the next level</a:t>
            </a:r>
            <a:endParaRPr lang="en-US" sz="28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12192000"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Some of the planned future simulators in pipeline</a:t>
            </a:r>
            <a:endParaRPr lang="en-US" sz="2400" b="1" dirty="0">
              <a:solidFill>
                <a:schemeClr val="bg1"/>
              </a:solidFill>
              <a:latin typeface="Times New Roman" pitchFamily="18" charset="0"/>
              <a:cs typeface="Times New Roman" pitchFamily="18" charset="0"/>
            </a:endParaRPr>
          </a:p>
        </p:txBody>
      </p:sp>
      <p:sp>
        <p:nvSpPr>
          <p:cNvPr id="9" name="TextBox 8"/>
          <p:cNvSpPr txBox="1"/>
          <p:nvPr/>
        </p:nvSpPr>
        <p:spPr>
          <a:xfrm>
            <a:off x="-13652" y="805218"/>
            <a:ext cx="615553"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What next – way </a:t>
            </a:r>
            <a:r>
              <a:rPr lang="en-US" sz="2800" b="1" dirty="0" err="1" smtClean="0">
                <a:latin typeface="Times New Roman" pitchFamily="18" charset="0"/>
                <a:cs typeface="Times New Roman" pitchFamily="18" charset="0"/>
              </a:rPr>
              <a:t>forwrd</a:t>
            </a:r>
            <a:endParaRPr lang="en-US" sz="2800" b="1" dirty="0">
              <a:latin typeface="Times New Roman" pitchFamily="18" charset="0"/>
              <a:cs typeface="Times New Roman" pitchFamily="18" charset="0"/>
            </a:endParaRPr>
          </a:p>
        </p:txBody>
      </p:sp>
      <p:pic>
        <p:nvPicPr>
          <p:cNvPr id="33794" name="Picture 2" descr="https://cdn0.laerdal.com/cdn-4904d6/globalassets/images--blocks/products/training-products/ultrasound/abatkoxw.jpg?w=915&amp;h=513&amp;mode=crop"/>
          <p:cNvPicPr>
            <a:picLocks noChangeAspect="1" noChangeArrowheads="1"/>
          </p:cNvPicPr>
          <p:nvPr/>
        </p:nvPicPr>
        <p:blipFill>
          <a:blip r:embed="rId2" cstate="print"/>
          <a:srcRect/>
          <a:stretch>
            <a:fillRect/>
          </a:stretch>
        </p:blipFill>
        <p:spPr bwMode="auto">
          <a:xfrm>
            <a:off x="1015384" y="759655"/>
            <a:ext cx="5289881" cy="3048070"/>
          </a:xfrm>
          <a:prstGeom prst="rect">
            <a:avLst/>
          </a:prstGeom>
          <a:noFill/>
          <a:ln w="31750">
            <a:solidFill>
              <a:srgbClr val="FFFF00"/>
            </a:solidFill>
          </a:ln>
        </p:spPr>
      </p:pic>
      <p:pic>
        <p:nvPicPr>
          <p:cNvPr id="33798" name="Picture 6" descr="https://cdn0.laerdal.com/cdn-4ae341/globalassets/images--blocks/products/training-products/premature-anne/msh_3400.jpg?w=1152&amp;h=648&amp;mode=crop"/>
          <p:cNvPicPr>
            <a:picLocks noChangeAspect="1" noChangeArrowheads="1"/>
          </p:cNvPicPr>
          <p:nvPr/>
        </p:nvPicPr>
        <p:blipFill>
          <a:blip r:embed="rId3" cstate="print"/>
          <a:srcRect/>
          <a:stretch>
            <a:fillRect/>
          </a:stretch>
        </p:blipFill>
        <p:spPr bwMode="auto">
          <a:xfrm>
            <a:off x="6441745" y="740392"/>
            <a:ext cx="5622877" cy="3080981"/>
          </a:xfrm>
          <a:prstGeom prst="rect">
            <a:avLst/>
          </a:prstGeom>
          <a:noFill/>
          <a:ln w="31750">
            <a:solidFill>
              <a:srgbClr val="FFFF00"/>
            </a:solidFill>
          </a:ln>
        </p:spPr>
      </p:pic>
      <p:pic>
        <p:nvPicPr>
          <p:cNvPr id="33800" name="Picture 8" descr="https://cdn0.laerdal.com/cdn-4900f5/globalassets/images--blocks/products/training-products/ultimate-hurt/rms-140421-9512.jpg?w=915&amp;h=513"/>
          <p:cNvPicPr>
            <a:picLocks noChangeAspect="1" noChangeArrowheads="1"/>
          </p:cNvPicPr>
          <p:nvPr/>
        </p:nvPicPr>
        <p:blipFill>
          <a:blip r:embed="rId4" cstate="print"/>
          <a:srcRect/>
          <a:stretch>
            <a:fillRect/>
          </a:stretch>
        </p:blipFill>
        <p:spPr bwMode="auto">
          <a:xfrm>
            <a:off x="1037231" y="3903260"/>
            <a:ext cx="5254387" cy="2784143"/>
          </a:xfrm>
          <a:prstGeom prst="rect">
            <a:avLst/>
          </a:prstGeom>
          <a:noFill/>
          <a:ln w="31750">
            <a:solidFill>
              <a:srgbClr val="FFFF00"/>
            </a:solidFill>
          </a:ln>
        </p:spPr>
      </p:pic>
      <p:pic>
        <p:nvPicPr>
          <p:cNvPr id="33802" name="Picture 10" descr="http://img.medicalexpo.com/images_me/photo-m2/69116-9149622.jpg"/>
          <p:cNvPicPr>
            <a:picLocks noChangeAspect="1" noChangeArrowheads="1"/>
          </p:cNvPicPr>
          <p:nvPr/>
        </p:nvPicPr>
        <p:blipFill>
          <a:blip r:embed="rId5" cstate="print"/>
          <a:srcRect/>
          <a:stretch>
            <a:fillRect/>
          </a:stretch>
        </p:blipFill>
        <p:spPr bwMode="auto">
          <a:xfrm>
            <a:off x="6414448" y="3882790"/>
            <a:ext cx="5663822" cy="2838733"/>
          </a:xfrm>
          <a:prstGeom prst="rect">
            <a:avLst/>
          </a:prstGeom>
          <a:noFill/>
          <a:ln w="31750">
            <a:solidFill>
              <a:srgbClr val="FFFF00"/>
            </a:solidFill>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42949" y="1678674"/>
            <a:ext cx="9749051" cy="5179325"/>
          </a:xfrm>
          <a:prstGeom prst="rect">
            <a:avLst/>
          </a:prstGeom>
        </p:spPr>
      </p:pic>
      <p:pic>
        <p:nvPicPr>
          <p:cNvPr id="5" name="Picture 1" descr="C:\Users\hp\Downloads\logo-new.png"/>
          <p:cNvPicPr>
            <a:picLocks noChangeAspect="1" noChangeArrowheads="1"/>
          </p:cNvPicPr>
          <p:nvPr/>
        </p:nvPicPr>
        <p:blipFill>
          <a:blip r:embed="rId3" cstate="print"/>
          <a:srcRect/>
          <a:stretch>
            <a:fillRect/>
          </a:stretch>
        </p:blipFill>
        <p:spPr bwMode="auto">
          <a:xfrm>
            <a:off x="-40945" y="0"/>
            <a:ext cx="2456599" cy="1637731"/>
          </a:xfrm>
          <a:prstGeom prst="rect">
            <a:avLst/>
          </a:prstGeom>
          <a:noFill/>
        </p:spPr>
      </p:pic>
      <p:sp>
        <p:nvSpPr>
          <p:cNvPr id="6" name="Rectangle 5"/>
          <p:cNvSpPr/>
          <p:nvPr/>
        </p:nvSpPr>
        <p:spPr>
          <a:xfrm>
            <a:off x="0" y="3603010"/>
            <a:ext cx="2456597" cy="1323439"/>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Lucida Calligraphy" pitchFamily="66" charset="0"/>
                <a:cs typeface="Times New Roman" pitchFamily="18" charset="0"/>
              </a:rPr>
              <a:t>Thank you</a:t>
            </a:r>
            <a:endParaRPr lang="en-US"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Lucida Calligraphy" pitchFamily="66" charset="0"/>
              <a:cs typeface="Times New Roman" pitchFamily="18" charset="0"/>
            </a:endParaRPr>
          </a:p>
        </p:txBody>
      </p:sp>
      <p:sp>
        <p:nvSpPr>
          <p:cNvPr id="7" name="TextBox 6"/>
          <p:cNvSpPr txBox="1"/>
          <p:nvPr/>
        </p:nvSpPr>
        <p:spPr>
          <a:xfrm>
            <a:off x="2497540" y="-81894"/>
            <a:ext cx="9416953" cy="1815882"/>
          </a:xfrm>
          <a:prstGeom prst="rect">
            <a:avLst/>
          </a:prstGeom>
          <a:noFill/>
        </p:spPr>
        <p:txBody>
          <a:bodyPr wrap="square" rtlCol="0">
            <a:spAutoFit/>
          </a:bodyPr>
          <a:lstStyle/>
          <a:p>
            <a:pPr algn="just"/>
            <a:r>
              <a:rPr lang="en-US" sz="2800" b="1" i="1" dirty="0" smtClean="0">
                <a:solidFill>
                  <a:schemeClr val="bg1"/>
                </a:solidFill>
                <a:latin typeface="Times New Roman" pitchFamily="18" charset="0"/>
                <a:cs typeface="Times New Roman" pitchFamily="18" charset="0"/>
              </a:rPr>
              <a:t>I request all the esteemed dignitaries to personally visit the Kashmir Skills and Simulation Center and have a feel of simulation trainings on </a:t>
            </a:r>
            <a:r>
              <a:rPr lang="en-US" sz="2800" b="1" i="1" dirty="0" smtClean="0">
                <a:solidFill>
                  <a:schemeClr val="bg1"/>
                </a:solidFill>
                <a:latin typeface="Times New Roman" pitchFamily="18" charset="0"/>
                <a:cs typeface="Times New Roman" pitchFamily="18" charset="0"/>
              </a:rPr>
              <a:t>modern </a:t>
            </a:r>
            <a:r>
              <a:rPr lang="en-US" sz="2800" b="1" i="1" dirty="0" smtClean="0">
                <a:solidFill>
                  <a:schemeClr val="bg1"/>
                </a:solidFill>
                <a:latin typeface="Times New Roman" pitchFamily="18" charset="0"/>
                <a:cs typeface="Times New Roman" pitchFamily="18" charset="0"/>
              </a:rPr>
              <a:t>scientific protocols and at the same time cherish the picturesque beauty of Kashmir.</a:t>
            </a:r>
            <a:endParaRPr lang="en-US" sz="2800" b="1" i="1" dirty="0">
              <a:solidFill>
                <a:schemeClr val="bg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ownloads\SIM MAN Lab at KSSC (1).JPG"/>
          <p:cNvPicPr>
            <a:picLocks noChangeAspect="1" noChangeArrowheads="1"/>
          </p:cNvPicPr>
          <p:nvPr/>
        </p:nvPicPr>
        <p:blipFill>
          <a:blip r:embed="rId2" cstate="print"/>
          <a:srcRect/>
          <a:stretch>
            <a:fillRect/>
          </a:stretch>
        </p:blipFill>
        <p:spPr bwMode="auto">
          <a:xfrm>
            <a:off x="928049" y="723330"/>
            <a:ext cx="5377218" cy="3207225"/>
          </a:xfrm>
          <a:prstGeom prst="rect">
            <a:avLst/>
          </a:prstGeom>
          <a:noFill/>
          <a:ln w="31750">
            <a:solidFill>
              <a:srgbClr val="FFFF00"/>
            </a:solidFill>
          </a:ln>
        </p:spPr>
      </p:pic>
      <p:pic>
        <p:nvPicPr>
          <p:cNvPr id="6147" name="Picture 3" descr="C:\Users\hp\Downloads\Airway Trainer Lab at KSSC (1).JPG"/>
          <p:cNvPicPr>
            <a:picLocks noChangeAspect="1" noChangeArrowheads="1"/>
          </p:cNvPicPr>
          <p:nvPr/>
        </p:nvPicPr>
        <p:blipFill>
          <a:blip r:embed="rId3" cstate="print"/>
          <a:srcRect/>
          <a:stretch>
            <a:fillRect/>
          </a:stretch>
        </p:blipFill>
        <p:spPr bwMode="auto">
          <a:xfrm>
            <a:off x="8297839" y="3916907"/>
            <a:ext cx="3894161" cy="2941093"/>
          </a:xfrm>
          <a:prstGeom prst="rect">
            <a:avLst/>
          </a:prstGeom>
          <a:noFill/>
          <a:ln w="31750">
            <a:solidFill>
              <a:srgbClr val="FFFF00"/>
            </a:solidFill>
          </a:ln>
        </p:spPr>
      </p:pic>
      <p:pic>
        <p:nvPicPr>
          <p:cNvPr id="6148" name="Picture 4" descr="C:\Users\hp\Downloads\Basic Life Support Lab at KSSC.JPG"/>
          <p:cNvPicPr>
            <a:picLocks noChangeAspect="1" noChangeArrowheads="1"/>
          </p:cNvPicPr>
          <p:nvPr/>
        </p:nvPicPr>
        <p:blipFill>
          <a:blip r:embed="rId4" cstate="print"/>
          <a:srcRect/>
          <a:stretch>
            <a:fillRect/>
          </a:stretch>
        </p:blipFill>
        <p:spPr bwMode="auto">
          <a:xfrm>
            <a:off x="4872457" y="3916906"/>
            <a:ext cx="3439031" cy="2941094"/>
          </a:xfrm>
          <a:prstGeom prst="rect">
            <a:avLst/>
          </a:prstGeom>
          <a:noFill/>
          <a:ln w="31750">
            <a:solidFill>
              <a:srgbClr val="FFFF00"/>
            </a:solidFill>
          </a:ln>
        </p:spPr>
      </p:pic>
      <p:pic>
        <p:nvPicPr>
          <p:cNvPr id="6149" name="Picture 5" descr="C:\Users\hp\Downloads\SIM MOM Lab at KSSC.JPG"/>
          <p:cNvPicPr>
            <a:picLocks noChangeAspect="1" noChangeArrowheads="1"/>
          </p:cNvPicPr>
          <p:nvPr/>
        </p:nvPicPr>
        <p:blipFill>
          <a:blip r:embed="rId5" cstate="print"/>
          <a:srcRect/>
          <a:stretch>
            <a:fillRect/>
          </a:stretch>
        </p:blipFill>
        <p:spPr bwMode="auto">
          <a:xfrm>
            <a:off x="6277970" y="723331"/>
            <a:ext cx="5914029" cy="3138985"/>
          </a:xfrm>
          <a:prstGeom prst="rect">
            <a:avLst/>
          </a:prstGeom>
          <a:noFill/>
          <a:ln w="31750">
            <a:solidFill>
              <a:srgbClr val="FFFF00"/>
            </a:solidFill>
          </a:ln>
        </p:spPr>
      </p:pic>
      <p:pic>
        <p:nvPicPr>
          <p:cNvPr id="6150" name="Picture 6" descr="C:\Users\hp\Downloads\Mega Kode Kelley Lab at KSSC.JPG"/>
          <p:cNvPicPr>
            <a:picLocks noChangeAspect="1" noChangeArrowheads="1"/>
          </p:cNvPicPr>
          <p:nvPr/>
        </p:nvPicPr>
        <p:blipFill>
          <a:blip r:embed="rId6" cstate="print"/>
          <a:srcRect/>
          <a:stretch>
            <a:fillRect/>
          </a:stretch>
        </p:blipFill>
        <p:spPr bwMode="auto">
          <a:xfrm>
            <a:off x="955342" y="3916908"/>
            <a:ext cx="3944203" cy="2941092"/>
          </a:xfrm>
          <a:prstGeom prst="rect">
            <a:avLst/>
          </a:prstGeom>
          <a:noFill/>
          <a:ln w="31750">
            <a:solidFill>
              <a:srgbClr val="FFFF00"/>
            </a:solidFill>
          </a:ln>
        </p:spPr>
      </p:pic>
      <p:sp>
        <p:nvSpPr>
          <p:cNvPr id="7" name="TextBox 6"/>
          <p:cNvSpPr txBox="1"/>
          <p:nvPr/>
        </p:nvSpPr>
        <p:spPr>
          <a:xfrm>
            <a:off x="0" y="0"/>
            <a:ext cx="12192000" cy="692497"/>
          </a:xfrm>
          <a:prstGeom prst="rect">
            <a:avLst/>
          </a:prstGeom>
          <a:noFill/>
        </p:spPr>
        <p:txBody>
          <a:bodyPr wrap="square" rtlCol="0">
            <a:spAutoFit/>
          </a:bodyPr>
          <a:lstStyle/>
          <a:p>
            <a:pPr algn="ctr"/>
            <a:r>
              <a:rPr lang="en-US" sz="2000" b="1" dirty="0" smtClean="0">
                <a:solidFill>
                  <a:srgbClr val="FFFF00"/>
                </a:solidFill>
                <a:latin typeface="Times New Roman" pitchFamily="18" charset="0"/>
                <a:cs typeface="Times New Roman" pitchFamily="18" charset="0"/>
              </a:rPr>
              <a:t>Different Training labs at KSSC, RIHFW Dhobiwan</a:t>
            </a:r>
          </a:p>
          <a:p>
            <a:pPr algn="ctr"/>
            <a:r>
              <a:rPr lang="en-US" sz="1900" b="1" dirty="0" smtClean="0">
                <a:solidFill>
                  <a:schemeClr val="bg1"/>
                </a:solidFill>
                <a:latin typeface="Times New Roman" pitchFamily="18" charset="0"/>
                <a:cs typeface="Times New Roman" pitchFamily="18" charset="0"/>
              </a:rPr>
              <a:t>Clockwise: </a:t>
            </a:r>
            <a:r>
              <a:rPr lang="en-US" sz="1900" b="1" dirty="0" smtClean="0">
                <a:solidFill>
                  <a:srgbClr val="FFC000"/>
                </a:solidFill>
                <a:latin typeface="Times New Roman" pitchFamily="18" charset="0"/>
                <a:cs typeface="Times New Roman" pitchFamily="18" charset="0"/>
              </a:rPr>
              <a:t>1. </a:t>
            </a:r>
            <a:r>
              <a:rPr lang="en-US" sz="1900" b="1" dirty="0" smtClean="0">
                <a:solidFill>
                  <a:schemeClr val="bg1"/>
                </a:solidFill>
                <a:latin typeface="Times New Roman" pitchFamily="18" charset="0"/>
                <a:cs typeface="Times New Roman" pitchFamily="18" charset="0"/>
              </a:rPr>
              <a:t>SIM MAN Lab </a:t>
            </a:r>
            <a:r>
              <a:rPr lang="en-US" sz="1900" b="1" dirty="0" smtClean="0">
                <a:solidFill>
                  <a:srgbClr val="FFC000"/>
                </a:solidFill>
                <a:latin typeface="Times New Roman" pitchFamily="18" charset="0"/>
                <a:cs typeface="Times New Roman" pitchFamily="18" charset="0"/>
              </a:rPr>
              <a:t>2</a:t>
            </a:r>
            <a:r>
              <a:rPr lang="en-US" sz="1900" b="1" dirty="0" smtClean="0">
                <a:solidFill>
                  <a:schemeClr val="bg1"/>
                </a:solidFill>
                <a:latin typeface="Times New Roman" pitchFamily="18" charset="0"/>
                <a:cs typeface="Times New Roman" pitchFamily="18" charset="0"/>
              </a:rPr>
              <a:t>. SIM MOM Lab. </a:t>
            </a:r>
            <a:r>
              <a:rPr lang="en-US" sz="1900" b="1" dirty="0" smtClean="0">
                <a:solidFill>
                  <a:srgbClr val="FFC000"/>
                </a:solidFill>
                <a:latin typeface="Times New Roman" pitchFamily="18" charset="0"/>
                <a:cs typeface="Times New Roman" pitchFamily="18" charset="0"/>
              </a:rPr>
              <a:t>3.</a:t>
            </a:r>
            <a:r>
              <a:rPr lang="en-US" sz="1900" b="1" dirty="0" smtClean="0">
                <a:solidFill>
                  <a:schemeClr val="bg1"/>
                </a:solidFill>
                <a:latin typeface="Times New Roman" pitchFamily="18" charset="0"/>
                <a:cs typeface="Times New Roman" pitchFamily="18" charset="0"/>
              </a:rPr>
              <a:t> Mega Code Kelly Lab. </a:t>
            </a:r>
            <a:r>
              <a:rPr lang="en-US" sz="1900" b="1" dirty="0" smtClean="0">
                <a:solidFill>
                  <a:srgbClr val="FFC000"/>
                </a:solidFill>
                <a:latin typeface="Times New Roman" pitchFamily="18" charset="0"/>
                <a:cs typeface="Times New Roman" pitchFamily="18" charset="0"/>
              </a:rPr>
              <a:t>4.  </a:t>
            </a:r>
            <a:r>
              <a:rPr lang="en-US" sz="1900" b="1" dirty="0" smtClean="0">
                <a:solidFill>
                  <a:schemeClr val="bg1"/>
                </a:solidFill>
                <a:latin typeface="Times New Roman" pitchFamily="18" charset="0"/>
                <a:cs typeface="Times New Roman" pitchFamily="18" charset="0"/>
              </a:rPr>
              <a:t>BLS Lab. </a:t>
            </a:r>
            <a:r>
              <a:rPr lang="en-US" sz="1900" b="1" dirty="0" smtClean="0">
                <a:solidFill>
                  <a:srgbClr val="FFC000"/>
                </a:solidFill>
                <a:latin typeface="Times New Roman" pitchFamily="18" charset="0"/>
                <a:cs typeface="Times New Roman" pitchFamily="18" charset="0"/>
              </a:rPr>
              <a:t>5</a:t>
            </a:r>
            <a:r>
              <a:rPr lang="en-US" sz="1900" b="1" dirty="0" smtClean="0">
                <a:solidFill>
                  <a:srgbClr val="FFC000"/>
                </a:solidFill>
                <a:latin typeface="Times New Roman" pitchFamily="18" charset="0"/>
                <a:cs typeface="Times New Roman" pitchFamily="18" charset="0"/>
              </a:rPr>
              <a:t>. </a:t>
            </a:r>
            <a:r>
              <a:rPr lang="en-US" sz="1900" b="1" dirty="0" smtClean="0">
                <a:solidFill>
                  <a:schemeClr val="bg1"/>
                </a:solidFill>
                <a:latin typeface="Times New Roman" pitchFamily="18" charset="0"/>
                <a:cs typeface="Times New Roman" pitchFamily="18" charset="0"/>
              </a:rPr>
              <a:t>Airway Management Lab </a:t>
            </a:r>
            <a:endParaRPr lang="en-US" sz="1900" b="1" dirty="0">
              <a:solidFill>
                <a:schemeClr val="bg1"/>
              </a:solidFill>
              <a:latin typeface="Times New Roman" pitchFamily="18" charset="0"/>
              <a:cs typeface="Times New Roman" pitchFamily="18" charset="0"/>
            </a:endParaRPr>
          </a:p>
        </p:txBody>
      </p:sp>
      <p:sp>
        <p:nvSpPr>
          <p:cNvPr id="8" name="TextBox 7"/>
          <p:cNvSpPr txBox="1"/>
          <p:nvPr/>
        </p:nvSpPr>
        <p:spPr>
          <a:xfrm>
            <a:off x="122828" y="805218"/>
            <a:ext cx="615553"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Where all the trainings are conducted</a:t>
            </a:r>
            <a:endParaRPr lang="en-US" sz="28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8570" y="893023"/>
            <a:ext cx="11096051" cy="5724644"/>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	Over </a:t>
            </a:r>
            <a:r>
              <a:rPr lang="en-US" b="1" dirty="0" smtClean="0">
                <a:latin typeface="Times New Roman" pitchFamily="18" charset="0"/>
                <a:cs typeface="Times New Roman" pitchFamily="18" charset="0"/>
              </a:rPr>
              <a:t>the years, the </a:t>
            </a:r>
            <a:r>
              <a:rPr lang="en-US" b="1" dirty="0" smtClean="0">
                <a:latin typeface="Times New Roman" pitchFamily="18" charset="0"/>
                <a:cs typeface="Times New Roman" pitchFamily="18" charset="0"/>
              </a:rPr>
              <a:t>Directorate of Health Services, Kashmir has </a:t>
            </a:r>
            <a:r>
              <a:rPr lang="en-US" b="1" dirty="0" smtClean="0">
                <a:latin typeface="Times New Roman" pitchFamily="18" charset="0"/>
                <a:cs typeface="Times New Roman" pitchFamily="18" charset="0"/>
              </a:rPr>
              <a:t>been successful in reaching out to the population by way of establishment of new Community Health Centers (CHCs), Primary Health Centers (PHCs), and Sub Centers catering to all the geographical locations. </a:t>
            </a:r>
            <a:r>
              <a:rPr lang="en-US" b="1" dirty="0" smtClean="0">
                <a:latin typeface="Times New Roman" pitchFamily="18" charset="0"/>
                <a:cs typeface="Times New Roman" pitchFamily="18" charset="0"/>
              </a:rPr>
              <a:t>Lack </a:t>
            </a:r>
            <a:r>
              <a:rPr lang="en-US" b="1" dirty="0" smtClean="0">
                <a:latin typeface="Times New Roman" pitchFamily="18" charset="0"/>
                <a:cs typeface="Times New Roman" pitchFamily="18" charset="0"/>
              </a:rPr>
              <a:t>of </a:t>
            </a:r>
            <a:r>
              <a:rPr lang="en-US" b="1" dirty="0" smtClean="0">
                <a:latin typeface="Times New Roman" pitchFamily="18" charset="0"/>
                <a:cs typeface="Times New Roman" pitchFamily="18" charset="0"/>
              </a:rPr>
              <a:t>skill upgradation trainings </a:t>
            </a:r>
            <a:r>
              <a:rPr lang="en-US" b="1" dirty="0" smtClean="0">
                <a:latin typeface="Times New Roman" pitchFamily="18" charset="0"/>
                <a:cs typeface="Times New Roman" pitchFamily="18" charset="0"/>
              </a:rPr>
              <a:t>has </a:t>
            </a:r>
            <a:r>
              <a:rPr lang="en-US" b="1" dirty="0" smtClean="0">
                <a:latin typeface="Times New Roman" pitchFamily="18" charset="0"/>
                <a:cs typeface="Times New Roman" pitchFamily="18" charset="0"/>
              </a:rPr>
              <a:t>been a challenge in recent times and </a:t>
            </a:r>
            <a:r>
              <a:rPr lang="en-US" b="1" dirty="0" smtClean="0">
                <a:latin typeface="Times New Roman" pitchFamily="18" charset="0"/>
                <a:cs typeface="Times New Roman" pitchFamily="18" charset="0"/>
              </a:rPr>
              <a:t>the quality of trainings in the </a:t>
            </a:r>
            <a:r>
              <a:rPr lang="en-US" b="1" dirty="0" smtClean="0">
                <a:latin typeface="Times New Roman" pitchFamily="18" charset="0"/>
                <a:cs typeface="Times New Roman" pitchFamily="18" charset="0"/>
              </a:rPr>
              <a:t>Medical, paramedical </a:t>
            </a:r>
            <a:r>
              <a:rPr lang="en-US" b="1" dirty="0" smtClean="0">
                <a:latin typeface="Times New Roman" pitchFamily="18" charset="0"/>
                <a:cs typeface="Times New Roman" pitchFamily="18" charset="0"/>
              </a:rPr>
              <a:t>and nursing colleges has not been focused upon, as a result, semi-trained and semi-skilled health professionals without proper expertise are working in the system. Even the curriculum of the Medical Colleges has left out the skill based competencies of the pass outs who are being posted to serve in our health institutions</a:t>
            </a:r>
            <a:r>
              <a:rPr lang="en-US" b="1" dirty="0" smtClean="0">
                <a:latin typeface="Times New Roman" pitchFamily="18" charset="0"/>
                <a:cs typeface="Times New Roman" pitchFamily="18" charset="0"/>
              </a:rPr>
              <a:t>.</a:t>
            </a:r>
          </a:p>
          <a:p>
            <a:pPr algn="just">
              <a:lnSpc>
                <a:spcPct val="150000"/>
              </a:lnSpc>
            </a:pPr>
            <a:endParaRPr lang="en-US" sz="1000"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	</a:t>
            </a:r>
            <a:r>
              <a:rPr lang="en-US" b="1" dirty="0" smtClean="0"/>
              <a:t> </a:t>
            </a:r>
            <a:r>
              <a:rPr lang="en-US" b="1" dirty="0" smtClean="0">
                <a:latin typeface="Times New Roman" pitchFamily="18" charset="0"/>
                <a:cs typeface="Times New Roman" pitchFamily="18" charset="0"/>
              </a:rPr>
              <a:t>An effort in analyzing the gaps in skills of health personnel </a:t>
            </a:r>
            <a:r>
              <a:rPr lang="en-US" b="1" dirty="0" smtClean="0">
                <a:latin typeface="Times New Roman" pitchFamily="18" charset="0"/>
                <a:cs typeface="Times New Roman" pitchFamily="18" charset="0"/>
              </a:rPr>
              <a:t>and the hospital infrastructure with respect to handling of institutional deliveries and emergency/trauma patients in </a:t>
            </a:r>
            <a:r>
              <a:rPr lang="en-US" b="1"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institutions </a:t>
            </a:r>
            <a:r>
              <a:rPr lang="en-US" b="1" dirty="0" smtClean="0">
                <a:latin typeface="Times New Roman" pitchFamily="18" charset="0"/>
                <a:cs typeface="Times New Roman" pitchFamily="18" charset="0"/>
              </a:rPr>
              <a:t>under the Directorate of Health Services, Kashmir was under undertaken in 2011 by the Directorate and it was found that increasing the skills of healthcare professionals as per the modern protocols of skill enhancement in key areas related to Mother &amp; Child Healthcare (MCH), Basic Life Support </a:t>
            </a:r>
            <a:r>
              <a:rPr lang="en-US" b="1" dirty="0" smtClean="0">
                <a:latin typeface="Times New Roman" pitchFamily="18" charset="0"/>
                <a:cs typeface="Times New Roman" pitchFamily="18" charset="0"/>
              </a:rPr>
              <a:t>and Management </a:t>
            </a:r>
            <a:r>
              <a:rPr lang="en-US" b="1" dirty="0" smtClean="0">
                <a:latin typeface="Times New Roman" pitchFamily="18" charset="0"/>
                <a:cs typeface="Times New Roman" pitchFamily="18" charset="0"/>
              </a:rPr>
              <a:t>of trauma/cardiac </a:t>
            </a:r>
            <a:r>
              <a:rPr lang="en-US" b="1" dirty="0" smtClean="0">
                <a:latin typeface="Times New Roman" pitchFamily="18" charset="0"/>
                <a:cs typeface="Times New Roman" pitchFamily="18" charset="0"/>
              </a:rPr>
              <a:t>care will </a:t>
            </a:r>
            <a:r>
              <a:rPr lang="en-US" b="1" dirty="0" smtClean="0">
                <a:latin typeface="Times New Roman" pitchFamily="18" charset="0"/>
                <a:cs typeface="Times New Roman" pitchFamily="18" charset="0"/>
              </a:rPr>
              <a:t>lead to improvements in outcomes.</a:t>
            </a:r>
          </a:p>
        </p:txBody>
      </p:sp>
      <p:sp>
        <p:nvSpPr>
          <p:cNvPr id="3" name="TextBox 2"/>
          <p:cNvSpPr txBox="1"/>
          <p:nvPr/>
        </p:nvSpPr>
        <p:spPr>
          <a:xfrm>
            <a:off x="4012441" y="0"/>
            <a:ext cx="4285397" cy="646331"/>
          </a:xfrm>
          <a:prstGeom prst="rect">
            <a:avLst/>
          </a:prstGeom>
          <a:noFill/>
        </p:spPr>
        <p:txBody>
          <a:bodyPr wrap="square" rtlCol="0">
            <a:spAutoFit/>
          </a:bodyPr>
          <a:lstStyle/>
          <a:p>
            <a:pPr algn="ctr"/>
            <a:r>
              <a:rPr lang="en-US" sz="3600" b="1" dirty="0" smtClean="0">
                <a:solidFill>
                  <a:schemeClr val="bg1"/>
                </a:solidFill>
                <a:latin typeface="Times New Roman" pitchFamily="18" charset="0"/>
                <a:cs typeface="Times New Roman" pitchFamily="18" charset="0"/>
              </a:rPr>
              <a:t>Background</a:t>
            </a:r>
            <a:endParaRPr lang="en-US" sz="3600" b="1" dirty="0">
              <a:solidFill>
                <a:schemeClr val="bg1"/>
              </a:solidFill>
              <a:latin typeface="Times New Roman" pitchFamily="18" charset="0"/>
              <a:cs typeface="Times New Roman" pitchFamily="18" charset="0"/>
            </a:endParaRPr>
          </a:p>
        </p:txBody>
      </p:sp>
      <p:sp>
        <p:nvSpPr>
          <p:cNvPr id="4" name="TextBox 3"/>
          <p:cNvSpPr txBox="1"/>
          <p:nvPr/>
        </p:nvSpPr>
        <p:spPr>
          <a:xfrm>
            <a:off x="122828" y="805218"/>
            <a:ext cx="615553"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How it all started</a:t>
            </a:r>
            <a:endParaRPr lang="en-US"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104874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8603" y="0"/>
            <a:ext cx="3098042" cy="64144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Gap Analysis 2011</a:t>
            </a:r>
            <a:endParaRPr lang="en-US" sz="2400" b="1" dirty="0">
              <a:latin typeface="Times New Roman" pitchFamily="18" charset="0"/>
              <a:cs typeface="Times New Roman" pitchFamily="18" charset="0"/>
            </a:endParaRPr>
          </a:p>
        </p:txBody>
      </p:sp>
      <p:sp>
        <p:nvSpPr>
          <p:cNvPr id="17" name="Oval 16"/>
          <p:cNvSpPr/>
          <p:nvPr/>
        </p:nvSpPr>
        <p:spPr>
          <a:xfrm>
            <a:off x="5936777" y="3138985"/>
            <a:ext cx="1828798" cy="1897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Kashmir Skills &amp; Simulation Center</a:t>
            </a:r>
          </a:p>
          <a:p>
            <a:pPr algn="ctr"/>
            <a:r>
              <a:rPr lang="en-US" b="1" dirty="0" smtClean="0">
                <a:solidFill>
                  <a:schemeClr val="bg1"/>
                </a:solidFill>
                <a:latin typeface="Times New Roman" pitchFamily="18" charset="0"/>
                <a:cs typeface="Times New Roman" pitchFamily="18" charset="0"/>
              </a:rPr>
              <a:t>(KSSC)</a:t>
            </a:r>
            <a:endParaRPr lang="en-US" b="1" dirty="0">
              <a:solidFill>
                <a:schemeClr val="bg1"/>
              </a:solidFill>
              <a:latin typeface="Times New Roman" pitchFamily="18" charset="0"/>
              <a:cs typeface="Times New Roman" pitchFamily="18" charset="0"/>
            </a:endParaRPr>
          </a:p>
        </p:txBody>
      </p:sp>
      <p:grpSp>
        <p:nvGrpSpPr>
          <p:cNvPr id="2" name="Group 101"/>
          <p:cNvGrpSpPr/>
          <p:nvPr/>
        </p:nvGrpSpPr>
        <p:grpSpPr>
          <a:xfrm>
            <a:off x="1187355" y="943968"/>
            <a:ext cx="10727140" cy="5729787"/>
            <a:chOff x="1187355" y="943968"/>
            <a:chExt cx="10727140" cy="5729787"/>
          </a:xfrm>
        </p:grpSpPr>
        <p:grpSp>
          <p:nvGrpSpPr>
            <p:cNvPr id="3" name="Group 17"/>
            <p:cNvGrpSpPr/>
            <p:nvPr/>
          </p:nvGrpSpPr>
          <p:grpSpPr>
            <a:xfrm>
              <a:off x="1187355" y="943968"/>
              <a:ext cx="10727140" cy="5729787"/>
              <a:chOff x="1187355" y="1039504"/>
              <a:chExt cx="10727140" cy="5729787"/>
            </a:xfrm>
          </p:grpSpPr>
          <p:sp>
            <p:nvSpPr>
              <p:cNvPr id="5" name="Rectangle 4"/>
              <p:cNvSpPr/>
              <p:nvPr/>
            </p:nvSpPr>
            <p:spPr>
              <a:xfrm>
                <a:off x="2006221" y="1039504"/>
                <a:ext cx="9021170" cy="59822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Constitution of EMS Task force at Directorate level 2011</a:t>
                </a:r>
                <a:endParaRPr lang="en-US" sz="2400" b="1" dirty="0">
                  <a:latin typeface="Times New Roman" pitchFamily="18" charset="0"/>
                  <a:cs typeface="Times New Roman" pitchFamily="18" charset="0"/>
                </a:endParaRPr>
              </a:p>
            </p:txBody>
          </p:sp>
          <p:sp>
            <p:nvSpPr>
              <p:cNvPr id="6" name="Rectangle 5"/>
              <p:cNvSpPr/>
              <p:nvPr/>
            </p:nvSpPr>
            <p:spPr>
              <a:xfrm>
                <a:off x="1214652" y="3032075"/>
                <a:ext cx="4367282" cy="50269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BLS </a:t>
                </a:r>
                <a:r>
                  <a:rPr lang="en-US" b="1" dirty="0" err="1" smtClean="0">
                    <a:latin typeface="Times New Roman" pitchFamily="18" charset="0"/>
                    <a:cs typeface="Times New Roman" pitchFamily="18" charset="0"/>
                  </a:rPr>
                  <a:t>ToT</a:t>
                </a:r>
                <a:r>
                  <a:rPr lang="en-US" b="1" dirty="0" smtClean="0">
                    <a:latin typeface="Times New Roman" pitchFamily="18" charset="0"/>
                    <a:cs typeface="Times New Roman" pitchFamily="18" charset="0"/>
                  </a:rPr>
                  <a:t> in collaboration with ICRC 2011</a:t>
                </a:r>
                <a:endParaRPr lang="en-US" b="1" dirty="0">
                  <a:latin typeface="Times New Roman" pitchFamily="18" charset="0"/>
                  <a:cs typeface="Times New Roman" pitchFamily="18" charset="0"/>
                </a:endParaRPr>
              </a:p>
            </p:txBody>
          </p:sp>
          <p:sp>
            <p:nvSpPr>
              <p:cNvPr id="8" name="Rectangle 7"/>
              <p:cNvSpPr/>
              <p:nvPr/>
            </p:nvSpPr>
            <p:spPr>
              <a:xfrm>
                <a:off x="1187355" y="4508308"/>
                <a:ext cx="4435523" cy="58230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ERTC </a:t>
                </a:r>
                <a:r>
                  <a:rPr lang="en-US" b="1" dirty="0" err="1" smtClean="0">
                    <a:latin typeface="Times New Roman" pitchFamily="18" charset="0"/>
                    <a:cs typeface="Times New Roman" pitchFamily="18" charset="0"/>
                  </a:rPr>
                  <a:t>ToT</a:t>
                </a:r>
                <a:r>
                  <a:rPr lang="en-US" b="1" dirty="0" smtClean="0">
                    <a:latin typeface="Times New Roman" pitchFamily="18" charset="0"/>
                    <a:cs typeface="Times New Roman" pitchFamily="18" charset="0"/>
                  </a:rPr>
                  <a:t> Phase 1 in collaboration with ICRC 2013</a:t>
                </a:r>
                <a:endParaRPr lang="en-US" b="1" dirty="0">
                  <a:latin typeface="Times New Roman" pitchFamily="18" charset="0"/>
                  <a:cs typeface="Times New Roman" pitchFamily="18" charset="0"/>
                </a:endParaRPr>
              </a:p>
            </p:txBody>
          </p:sp>
          <p:sp>
            <p:nvSpPr>
              <p:cNvPr id="9" name="Rectangle 8"/>
              <p:cNvSpPr/>
              <p:nvPr/>
            </p:nvSpPr>
            <p:spPr>
              <a:xfrm>
                <a:off x="1214651" y="5322624"/>
                <a:ext cx="4408228" cy="57320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ACLS </a:t>
                </a:r>
                <a:r>
                  <a:rPr lang="en-US" b="1" dirty="0" err="1" smtClean="0">
                    <a:latin typeface="Times New Roman" pitchFamily="18" charset="0"/>
                    <a:cs typeface="Times New Roman" pitchFamily="18" charset="0"/>
                  </a:rPr>
                  <a:t>ToT</a:t>
                </a:r>
                <a:r>
                  <a:rPr lang="en-US" b="1" dirty="0" smtClean="0">
                    <a:latin typeface="Times New Roman" pitchFamily="18" charset="0"/>
                    <a:cs typeface="Times New Roman" pitchFamily="18" charset="0"/>
                  </a:rPr>
                  <a:t> in collaboration with American Heart Association 2014</a:t>
                </a:r>
                <a:endParaRPr lang="en-US" b="1" dirty="0">
                  <a:latin typeface="Times New Roman" pitchFamily="18" charset="0"/>
                  <a:cs typeface="Times New Roman" pitchFamily="18" charset="0"/>
                </a:endParaRPr>
              </a:p>
            </p:txBody>
          </p:sp>
          <p:sp>
            <p:nvSpPr>
              <p:cNvPr id="10" name="Rectangle 9"/>
              <p:cNvSpPr/>
              <p:nvPr/>
            </p:nvSpPr>
            <p:spPr>
              <a:xfrm>
                <a:off x="1214652" y="6114196"/>
                <a:ext cx="4421874" cy="65509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ERTC </a:t>
                </a:r>
                <a:r>
                  <a:rPr lang="en-US" b="1" dirty="0" err="1" smtClean="0">
                    <a:latin typeface="Times New Roman" pitchFamily="18" charset="0"/>
                    <a:cs typeface="Times New Roman" pitchFamily="18" charset="0"/>
                  </a:rPr>
                  <a:t>ToT</a:t>
                </a:r>
                <a:r>
                  <a:rPr lang="en-US" b="1" dirty="0" smtClean="0">
                    <a:latin typeface="Times New Roman" pitchFamily="18" charset="0"/>
                    <a:cs typeface="Times New Roman" pitchFamily="18" charset="0"/>
                  </a:rPr>
                  <a:t> Phase </a:t>
                </a:r>
                <a:r>
                  <a:rPr lang="en-US" b="1" dirty="0" smtClean="0">
                    <a:latin typeface="Times New Roman" pitchFamily="18" charset="0"/>
                    <a:cs typeface="Times New Roman" pitchFamily="18" charset="0"/>
                  </a:rPr>
                  <a:t>2 &amp; Phase 3 in </a:t>
                </a:r>
                <a:r>
                  <a:rPr lang="en-US" b="1" dirty="0" smtClean="0">
                    <a:latin typeface="Times New Roman" pitchFamily="18" charset="0"/>
                    <a:cs typeface="Times New Roman" pitchFamily="18" charset="0"/>
                  </a:rPr>
                  <a:t>collaboration with </a:t>
                </a:r>
                <a:r>
                  <a:rPr lang="en-US" b="1" dirty="0" smtClean="0">
                    <a:latin typeface="Times New Roman" pitchFamily="18" charset="0"/>
                    <a:cs typeface="Times New Roman" pitchFamily="18" charset="0"/>
                  </a:rPr>
                  <a:t>ICRC 2014 &amp; 2015</a:t>
                </a:r>
                <a:endParaRPr lang="en-US" b="1" dirty="0">
                  <a:latin typeface="Times New Roman" pitchFamily="18" charset="0"/>
                  <a:cs typeface="Times New Roman" pitchFamily="18" charset="0"/>
                </a:endParaRPr>
              </a:p>
            </p:txBody>
          </p:sp>
          <p:sp>
            <p:nvSpPr>
              <p:cNvPr id="12" name="Rectangle 11"/>
              <p:cNvSpPr/>
              <p:nvPr/>
            </p:nvSpPr>
            <p:spPr>
              <a:xfrm>
                <a:off x="1201004" y="2160893"/>
                <a:ext cx="4394578" cy="63689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Constitution of Future training faculty 2011</a:t>
                </a:r>
                <a:endParaRPr lang="en-US" b="1" dirty="0">
                  <a:latin typeface="Times New Roman" pitchFamily="18" charset="0"/>
                  <a:cs typeface="Times New Roman" pitchFamily="18" charset="0"/>
                </a:endParaRPr>
              </a:p>
            </p:txBody>
          </p:sp>
          <p:sp>
            <p:nvSpPr>
              <p:cNvPr id="13" name="Rectangle 12"/>
              <p:cNvSpPr/>
              <p:nvPr/>
            </p:nvSpPr>
            <p:spPr>
              <a:xfrm>
                <a:off x="8065826" y="2190464"/>
                <a:ext cx="3848669" cy="7983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Constitution of Trauma Management team 2012</a:t>
                </a:r>
                <a:endParaRPr lang="en-US" b="1" dirty="0">
                  <a:latin typeface="Times New Roman" pitchFamily="18" charset="0"/>
                  <a:cs typeface="Times New Roman" pitchFamily="18" charset="0"/>
                </a:endParaRPr>
              </a:p>
            </p:txBody>
          </p:sp>
          <p:sp>
            <p:nvSpPr>
              <p:cNvPr id="14" name="Rectangle 13"/>
              <p:cNvSpPr/>
              <p:nvPr/>
            </p:nvSpPr>
            <p:spPr>
              <a:xfrm>
                <a:off x="8079475" y="3643953"/>
                <a:ext cx="3794078"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Establishment of ER Rooms in all DHs and select SDHs 2013 till date</a:t>
                </a:r>
                <a:endParaRPr lang="en-US" b="1" dirty="0">
                  <a:latin typeface="Times New Roman" pitchFamily="18" charset="0"/>
                  <a:cs typeface="Times New Roman" pitchFamily="18" charset="0"/>
                </a:endParaRPr>
              </a:p>
            </p:txBody>
          </p:sp>
          <p:sp>
            <p:nvSpPr>
              <p:cNvPr id="15" name="Rectangle 14"/>
              <p:cNvSpPr/>
              <p:nvPr/>
            </p:nvSpPr>
            <p:spPr>
              <a:xfrm>
                <a:off x="1201002" y="3787254"/>
                <a:ext cx="4367283" cy="48449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SIM Mom/SBA </a:t>
                </a:r>
                <a:r>
                  <a:rPr lang="en-US" b="1" dirty="0" err="1" smtClean="0">
                    <a:latin typeface="Times New Roman" pitchFamily="18" charset="0"/>
                    <a:cs typeface="Times New Roman" pitchFamily="18" charset="0"/>
                  </a:rPr>
                  <a:t>ToT</a:t>
                </a:r>
                <a:r>
                  <a:rPr lang="en-US" b="1" dirty="0" smtClean="0">
                    <a:latin typeface="Times New Roman" pitchFamily="18" charset="0"/>
                    <a:cs typeface="Times New Roman" pitchFamily="18" charset="0"/>
                  </a:rPr>
                  <a:t> 2013</a:t>
                </a:r>
                <a:endParaRPr lang="en-US" b="1" dirty="0">
                  <a:latin typeface="Times New Roman" pitchFamily="18" charset="0"/>
                  <a:cs typeface="Times New Roman" pitchFamily="18" charset="0"/>
                </a:endParaRPr>
              </a:p>
            </p:txBody>
          </p:sp>
          <p:sp>
            <p:nvSpPr>
              <p:cNvPr id="16" name="Rectangle 15"/>
              <p:cNvSpPr/>
              <p:nvPr/>
            </p:nvSpPr>
            <p:spPr>
              <a:xfrm>
                <a:off x="8134065" y="5347646"/>
                <a:ext cx="3769057" cy="127151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latin typeface="Times New Roman" pitchFamily="18" charset="0"/>
                    <a:cs typeface="Times New Roman" pitchFamily="18" charset="0"/>
                  </a:rPr>
                  <a:t>Constitution of Medical Emergency Audit team for ER Rooms and Critical Care Ambulances 2013 &amp; 2017 respectively</a:t>
                </a:r>
                <a:endParaRPr lang="en-US" b="1" dirty="0">
                  <a:latin typeface="Times New Roman" pitchFamily="18" charset="0"/>
                  <a:cs typeface="Times New Roman" pitchFamily="18" charset="0"/>
                </a:endParaRPr>
              </a:p>
            </p:txBody>
          </p:sp>
        </p:grpSp>
        <p:cxnSp>
          <p:nvCxnSpPr>
            <p:cNvPr id="20" name="Straight Arrow Connector 19"/>
            <p:cNvCxnSpPr>
              <a:endCxn id="12" idx="0"/>
            </p:cNvCxnSpPr>
            <p:nvPr/>
          </p:nvCxnSpPr>
          <p:spPr>
            <a:xfrm>
              <a:off x="3398289" y="1555845"/>
              <a:ext cx="4" cy="5095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stCxn id="12" idx="2"/>
            </p:cNvCxnSpPr>
            <p:nvPr/>
          </p:nvCxnSpPr>
          <p:spPr>
            <a:xfrm>
              <a:off x="3398293" y="2702255"/>
              <a:ext cx="29567" cy="26158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a:xfrm>
              <a:off x="3414212" y="3373270"/>
              <a:ext cx="2275" cy="39806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6" name="Straight Arrow Connector 25"/>
            <p:cNvCxnSpPr>
              <a:stCxn id="15" idx="2"/>
            </p:cNvCxnSpPr>
            <p:nvPr/>
          </p:nvCxnSpPr>
          <p:spPr>
            <a:xfrm>
              <a:off x="3384644" y="4176211"/>
              <a:ext cx="18195" cy="29115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a:stCxn id="8" idx="2"/>
            </p:cNvCxnSpPr>
            <p:nvPr/>
          </p:nvCxnSpPr>
          <p:spPr>
            <a:xfrm flipH="1">
              <a:off x="3402839" y="4995078"/>
              <a:ext cx="2278" cy="31844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8" name="Straight Arrow Connector 27"/>
            <p:cNvCxnSpPr>
              <a:stCxn id="9" idx="2"/>
            </p:cNvCxnSpPr>
            <p:nvPr/>
          </p:nvCxnSpPr>
          <p:spPr>
            <a:xfrm flipH="1">
              <a:off x="3416487" y="5800295"/>
              <a:ext cx="2278" cy="31845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7" name="Group 102"/>
          <p:cNvGrpSpPr/>
          <p:nvPr/>
        </p:nvGrpSpPr>
        <p:grpSpPr>
          <a:xfrm>
            <a:off x="9840036" y="1555845"/>
            <a:ext cx="81887" cy="3821373"/>
            <a:chOff x="9840036" y="1555845"/>
            <a:chExt cx="81887" cy="3821373"/>
          </a:xfrm>
        </p:grpSpPr>
        <p:cxnSp>
          <p:nvCxnSpPr>
            <p:cNvPr id="29" name="Straight Arrow Connector 28"/>
            <p:cNvCxnSpPr/>
            <p:nvPr/>
          </p:nvCxnSpPr>
          <p:spPr>
            <a:xfrm>
              <a:off x="9840036" y="1555845"/>
              <a:ext cx="15923" cy="5618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p:nvPr/>
          </p:nvCxnSpPr>
          <p:spPr>
            <a:xfrm>
              <a:off x="9880979" y="2825087"/>
              <a:ext cx="13648" cy="80521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p:nvPr/>
          </p:nvCxnSpPr>
          <p:spPr>
            <a:xfrm>
              <a:off x="9908275" y="4367284"/>
              <a:ext cx="13648" cy="10099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cxnSp>
        <p:nvCxnSpPr>
          <p:cNvPr id="37" name="Straight Arrow Connector 36"/>
          <p:cNvCxnSpPr/>
          <p:nvPr/>
        </p:nvCxnSpPr>
        <p:spPr>
          <a:xfrm>
            <a:off x="6293892" y="575481"/>
            <a:ext cx="0" cy="4503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1" name="TextBox 30"/>
          <p:cNvSpPr txBox="1"/>
          <p:nvPr/>
        </p:nvSpPr>
        <p:spPr>
          <a:xfrm>
            <a:off x="-13652" y="805218"/>
            <a:ext cx="1046440"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Sequence of events that followed in establishment of KSSC - Flowchart</a:t>
            </a:r>
            <a:endParaRPr lang="en-US"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104874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009933" y="3821374"/>
            <a:ext cx="5172501" cy="2975213"/>
          </a:xfrm>
          <a:prstGeom prst="rect">
            <a:avLst/>
          </a:prstGeom>
          <a:noFill/>
          <a:ln w="31750">
            <a:solidFill>
              <a:srgbClr val="FFFF00"/>
            </a:solidFill>
            <a:miter lim="800000"/>
            <a:headEnd/>
            <a:tailEnd/>
          </a:ln>
        </p:spPr>
      </p:pic>
      <p:pic>
        <p:nvPicPr>
          <p:cNvPr id="3" name="Picture 2" descr="F:\Images\ICRC\Pictures\IMG_0398.JPG"/>
          <p:cNvPicPr/>
          <p:nvPr/>
        </p:nvPicPr>
        <p:blipFill>
          <a:blip r:embed="rId3" cstate="print"/>
          <a:srcRect/>
          <a:stretch>
            <a:fillRect/>
          </a:stretch>
        </p:blipFill>
        <p:spPr bwMode="auto">
          <a:xfrm>
            <a:off x="996286" y="736979"/>
            <a:ext cx="5186149" cy="3016156"/>
          </a:xfrm>
          <a:prstGeom prst="rect">
            <a:avLst/>
          </a:prstGeom>
          <a:noFill/>
          <a:ln w="31750">
            <a:solidFill>
              <a:srgbClr val="FFFF00"/>
            </a:solidFill>
            <a:miter lim="800000"/>
            <a:headEnd/>
            <a:tailEnd/>
          </a:ln>
        </p:spPr>
      </p:pic>
      <p:pic>
        <p:nvPicPr>
          <p:cNvPr id="3075" name="Picture 3" descr="C:\Users\hp\Downloads\ERTC (9).jpg"/>
          <p:cNvPicPr>
            <a:picLocks noChangeAspect="1" noChangeArrowheads="1"/>
          </p:cNvPicPr>
          <p:nvPr/>
        </p:nvPicPr>
        <p:blipFill>
          <a:blip r:embed="rId4" cstate="print"/>
          <a:srcRect/>
          <a:stretch>
            <a:fillRect/>
          </a:stretch>
        </p:blipFill>
        <p:spPr bwMode="auto">
          <a:xfrm>
            <a:off x="6277878" y="723330"/>
            <a:ext cx="5841336" cy="3002507"/>
          </a:xfrm>
          <a:prstGeom prst="rect">
            <a:avLst/>
          </a:prstGeom>
          <a:noFill/>
          <a:ln w="31750">
            <a:solidFill>
              <a:srgbClr val="FFFF00"/>
            </a:solidFill>
          </a:ln>
        </p:spPr>
      </p:pic>
      <p:sp>
        <p:nvSpPr>
          <p:cNvPr id="8" name="TextBox 7"/>
          <p:cNvSpPr txBox="1"/>
          <p:nvPr/>
        </p:nvSpPr>
        <p:spPr>
          <a:xfrm>
            <a:off x="1" y="0"/>
            <a:ext cx="12192000" cy="707886"/>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Clockwise: </a:t>
            </a:r>
            <a:r>
              <a:rPr lang="en-US" sz="2000" b="1" dirty="0" smtClean="0">
                <a:solidFill>
                  <a:srgbClr val="FFC000"/>
                </a:solidFill>
                <a:latin typeface="Times New Roman" pitchFamily="18" charset="0"/>
                <a:cs typeface="Times New Roman" pitchFamily="18" charset="0"/>
              </a:rPr>
              <a:t>1. </a:t>
            </a:r>
            <a:r>
              <a:rPr lang="en-US" sz="2000" b="1" dirty="0" smtClean="0">
                <a:solidFill>
                  <a:schemeClr val="bg1"/>
                </a:solidFill>
                <a:latin typeface="Times New Roman" pitchFamily="18" charset="0"/>
                <a:cs typeface="Times New Roman" pitchFamily="18" charset="0"/>
              </a:rPr>
              <a:t>BLS </a:t>
            </a:r>
            <a:r>
              <a:rPr lang="en-US" sz="2000" b="1" dirty="0" err="1" smtClean="0">
                <a:solidFill>
                  <a:schemeClr val="bg1"/>
                </a:solidFill>
                <a:latin typeface="Times New Roman" pitchFamily="18" charset="0"/>
                <a:cs typeface="Times New Roman" pitchFamily="18" charset="0"/>
              </a:rPr>
              <a:t>ToT</a:t>
            </a:r>
            <a:r>
              <a:rPr lang="en-US" sz="2000" b="1" dirty="0" smtClean="0">
                <a:solidFill>
                  <a:schemeClr val="bg1"/>
                </a:solidFill>
                <a:latin typeface="Times New Roman" pitchFamily="18" charset="0"/>
                <a:cs typeface="Times New Roman" pitchFamily="18" charset="0"/>
              </a:rPr>
              <a:t> in collaboration with ICRC</a:t>
            </a:r>
            <a:r>
              <a:rPr lang="en-US" sz="2000" b="1" dirty="0" smtClean="0">
                <a:solidFill>
                  <a:srgbClr val="FFC000"/>
                </a:solidFill>
                <a:latin typeface="Times New Roman" pitchFamily="18" charset="0"/>
                <a:cs typeface="Times New Roman" pitchFamily="18" charset="0"/>
              </a:rPr>
              <a:t> 2</a:t>
            </a:r>
            <a:r>
              <a:rPr lang="en-US" sz="2000" b="1" dirty="0" smtClean="0">
                <a:solidFill>
                  <a:schemeClr val="bg1"/>
                </a:solidFill>
                <a:latin typeface="Times New Roman" pitchFamily="18" charset="0"/>
                <a:cs typeface="Times New Roman" pitchFamily="18" charset="0"/>
              </a:rPr>
              <a:t>. ERTC </a:t>
            </a:r>
            <a:r>
              <a:rPr lang="en-US" sz="2000" b="1" dirty="0" err="1" smtClean="0">
                <a:solidFill>
                  <a:schemeClr val="bg1"/>
                </a:solidFill>
                <a:latin typeface="Times New Roman" pitchFamily="18" charset="0"/>
                <a:cs typeface="Times New Roman" pitchFamily="18" charset="0"/>
              </a:rPr>
              <a:t>ToT</a:t>
            </a:r>
            <a:r>
              <a:rPr lang="en-US" sz="2000" b="1" dirty="0" smtClean="0">
                <a:solidFill>
                  <a:schemeClr val="bg1"/>
                </a:solidFill>
                <a:latin typeface="Times New Roman" pitchFamily="18" charset="0"/>
                <a:cs typeface="Times New Roman" pitchFamily="18" charset="0"/>
              </a:rPr>
              <a:t> in collaboration with ICRC. </a:t>
            </a:r>
            <a:r>
              <a:rPr lang="en-US" sz="2000" b="1" dirty="0" smtClean="0">
                <a:solidFill>
                  <a:srgbClr val="FFC000"/>
                </a:solidFill>
                <a:latin typeface="Times New Roman" pitchFamily="18" charset="0"/>
                <a:cs typeface="Times New Roman" pitchFamily="18" charset="0"/>
              </a:rPr>
              <a:t>3.</a:t>
            </a:r>
            <a:r>
              <a:rPr lang="en-US" sz="2000" b="1" dirty="0" smtClean="0">
                <a:solidFill>
                  <a:schemeClr val="bg1"/>
                </a:solidFill>
                <a:latin typeface="Times New Roman" pitchFamily="18" charset="0"/>
                <a:cs typeface="Times New Roman" pitchFamily="18" charset="0"/>
              </a:rPr>
              <a:t> ACLS </a:t>
            </a:r>
            <a:r>
              <a:rPr lang="en-US" sz="2000" b="1" dirty="0" err="1" smtClean="0">
                <a:solidFill>
                  <a:schemeClr val="bg1"/>
                </a:solidFill>
                <a:latin typeface="Times New Roman" pitchFamily="18" charset="0"/>
                <a:cs typeface="Times New Roman" pitchFamily="18" charset="0"/>
              </a:rPr>
              <a:t>ToT</a:t>
            </a:r>
            <a:r>
              <a:rPr lang="en-US" sz="2000" b="1" dirty="0" smtClean="0">
                <a:solidFill>
                  <a:schemeClr val="bg1"/>
                </a:solidFill>
                <a:latin typeface="Times New Roman" pitchFamily="18" charset="0"/>
                <a:cs typeface="Times New Roman" pitchFamily="18" charset="0"/>
              </a:rPr>
              <a:t> in collaboration with  American Heart Association. </a:t>
            </a:r>
            <a:r>
              <a:rPr lang="en-US" sz="2000" b="1" dirty="0" smtClean="0">
                <a:solidFill>
                  <a:srgbClr val="FFC000"/>
                </a:solidFill>
                <a:latin typeface="Times New Roman" pitchFamily="18" charset="0"/>
                <a:cs typeface="Times New Roman" pitchFamily="18" charset="0"/>
              </a:rPr>
              <a:t>4.  </a:t>
            </a:r>
            <a:r>
              <a:rPr lang="en-US" sz="2000" b="1" dirty="0" smtClean="0">
                <a:solidFill>
                  <a:schemeClr val="bg1"/>
                </a:solidFill>
                <a:latin typeface="Times New Roman" pitchFamily="18" charset="0"/>
                <a:cs typeface="Times New Roman" pitchFamily="18" charset="0"/>
              </a:rPr>
              <a:t>Skill Birth Attendance  </a:t>
            </a:r>
            <a:r>
              <a:rPr lang="en-US" sz="2000" b="1" dirty="0" err="1" smtClean="0">
                <a:solidFill>
                  <a:schemeClr val="bg1"/>
                </a:solidFill>
                <a:latin typeface="Times New Roman" pitchFamily="18" charset="0"/>
                <a:cs typeface="Times New Roman" pitchFamily="18" charset="0"/>
              </a:rPr>
              <a:t>ToT</a:t>
            </a:r>
            <a:endParaRPr lang="en-US" sz="2000" b="1" dirty="0">
              <a:solidFill>
                <a:schemeClr val="bg1"/>
              </a:solidFill>
              <a:latin typeface="Times New Roman" pitchFamily="18" charset="0"/>
              <a:cs typeface="Times New Roman" pitchFamily="18" charset="0"/>
            </a:endParaRPr>
          </a:p>
        </p:txBody>
      </p:sp>
      <p:pic>
        <p:nvPicPr>
          <p:cNvPr id="3077" name="Picture 5" descr="C:\Users\hp\Downloads\SIM MOM AND MAMA NATALIE 4.jpg"/>
          <p:cNvPicPr>
            <a:picLocks noChangeAspect="1" noChangeArrowheads="1"/>
          </p:cNvPicPr>
          <p:nvPr/>
        </p:nvPicPr>
        <p:blipFill>
          <a:blip r:embed="rId5" cstate="print"/>
          <a:srcRect/>
          <a:stretch>
            <a:fillRect/>
          </a:stretch>
        </p:blipFill>
        <p:spPr bwMode="auto">
          <a:xfrm>
            <a:off x="6277970" y="3821373"/>
            <a:ext cx="5823062" cy="2951684"/>
          </a:xfrm>
          <a:prstGeom prst="rect">
            <a:avLst/>
          </a:prstGeom>
          <a:noFill/>
          <a:ln w="31750">
            <a:solidFill>
              <a:srgbClr val="FFFF00"/>
            </a:solidFill>
          </a:ln>
        </p:spPr>
      </p:pic>
      <p:sp>
        <p:nvSpPr>
          <p:cNvPr id="10" name="TextBox 9"/>
          <p:cNvSpPr txBox="1"/>
          <p:nvPr/>
        </p:nvSpPr>
        <p:spPr>
          <a:xfrm>
            <a:off x="-13652" y="805218"/>
            <a:ext cx="1046440" cy="6052782"/>
          </a:xfrm>
          <a:prstGeom prst="rect">
            <a:avLst/>
          </a:prstGeom>
          <a:noFill/>
        </p:spPr>
        <p:txBody>
          <a:bodyPr vert="vert270" wrap="square" rtlCol="0">
            <a:spAutoFit/>
          </a:bodyPr>
          <a:lstStyle/>
          <a:p>
            <a:pPr algn="ctr"/>
            <a:r>
              <a:rPr lang="en-US" sz="2800" b="1" dirty="0" err="1" smtClean="0">
                <a:latin typeface="Times New Roman" pitchFamily="18" charset="0"/>
                <a:cs typeface="Times New Roman" pitchFamily="18" charset="0"/>
              </a:rPr>
              <a:t>ToT</a:t>
            </a:r>
            <a:r>
              <a:rPr lang="en-US" sz="2800" b="1" dirty="0" smtClean="0">
                <a:latin typeface="Times New Roman" pitchFamily="18" charset="0"/>
                <a:cs typeface="Times New Roman" pitchFamily="18" charset="0"/>
              </a:rPr>
              <a:t> Trainings in collaboration with various International organizations</a:t>
            </a:r>
            <a:endParaRPr lang="en-US" sz="28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ownloads\DSC_1982.JPG"/>
          <p:cNvPicPr>
            <a:picLocks noChangeAspect="1" noChangeArrowheads="1"/>
          </p:cNvPicPr>
          <p:nvPr/>
        </p:nvPicPr>
        <p:blipFill>
          <a:blip r:embed="rId2" cstate="print"/>
          <a:srcRect/>
          <a:stretch>
            <a:fillRect/>
          </a:stretch>
        </p:blipFill>
        <p:spPr bwMode="auto">
          <a:xfrm>
            <a:off x="982641" y="764275"/>
            <a:ext cx="5663819" cy="2893325"/>
          </a:xfrm>
          <a:prstGeom prst="rect">
            <a:avLst/>
          </a:prstGeom>
          <a:noFill/>
          <a:ln w="31750">
            <a:solidFill>
              <a:srgbClr val="FFFF00"/>
            </a:solidFill>
          </a:ln>
        </p:spPr>
      </p:pic>
      <p:pic>
        <p:nvPicPr>
          <p:cNvPr id="7173" name="Picture 5" descr="C:\Users\hp\Downloads\Basic Life Support Training being imparted to Doctors,Paramedics and Supportive Staff of Directorate of Health Services,KAshmir.JPG"/>
          <p:cNvPicPr>
            <a:picLocks noChangeAspect="1" noChangeArrowheads="1"/>
          </p:cNvPicPr>
          <p:nvPr/>
        </p:nvPicPr>
        <p:blipFill>
          <a:blip r:embed="rId3" cstate="print"/>
          <a:srcRect/>
          <a:stretch>
            <a:fillRect/>
          </a:stretch>
        </p:blipFill>
        <p:spPr bwMode="auto">
          <a:xfrm>
            <a:off x="6741995" y="3766782"/>
            <a:ext cx="5322627" cy="3022978"/>
          </a:xfrm>
          <a:prstGeom prst="rect">
            <a:avLst/>
          </a:prstGeom>
          <a:noFill/>
          <a:ln w="31750">
            <a:solidFill>
              <a:srgbClr val="FFFF00"/>
            </a:solidFill>
          </a:ln>
        </p:spPr>
      </p:pic>
      <p:pic>
        <p:nvPicPr>
          <p:cNvPr id="7176" name="Picture 8" descr="C:\Users\hp\Downloads\Staff Nurses and FMPHWs of DHSK being trained at SIM MOM Lab of KSSC.JPG"/>
          <p:cNvPicPr>
            <a:picLocks noChangeAspect="1" noChangeArrowheads="1"/>
          </p:cNvPicPr>
          <p:nvPr/>
        </p:nvPicPr>
        <p:blipFill>
          <a:blip r:embed="rId4" cstate="print"/>
          <a:srcRect/>
          <a:stretch>
            <a:fillRect/>
          </a:stretch>
        </p:blipFill>
        <p:spPr bwMode="auto">
          <a:xfrm>
            <a:off x="955345" y="3753132"/>
            <a:ext cx="5691116" cy="3022979"/>
          </a:xfrm>
          <a:prstGeom prst="rect">
            <a:avLst/>
          </a:prstGeom>
          <a:noFill/>
          <a:ln w="31750">
            <a:solidFill>
              <a:srgbClr val="FFFF00"/>
            </a:solidFill>
          </a:ln>
        </p:spPr>
      </p:pic>
      <p:pic>
        <p:nvPicPr>
          <p:cNvPr id="9" name="Picture 8"/>
          <p:cNvPicPr/>
          <p:nvPr/>
        </p:nvPicPr>
        <p:blipFill>
          <a:blip r:embed="rId5"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760189" y="764275"/>
            <a:ext cx="5308979" cy="2879678"/>
          </a:xfrm>
          <a:prstGeom prst="rect">
            <a:avLst/>
          </a:prstGeom>
          <a:ln w="31750">
            <a:solidFill>
              <a:srgbClr val="FFFF00"/>
            </a:solidFill>
          </a:ln>
        </p:spPr>
      </p:pic>
      <p:sp>
        <p:nvSpPr>
          <p:cNvPr id="10" name="TextBox 9"/>
          <p:cNvSpPr txBox="1"/>
          <p:nvPr/>
        </p:nvSpPr>
        <p:spPr>
          <a:xfrm>
            <a:off x="1" y="0"/>
            <a:ext cx="12192000" cy="707886"/>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Clockwise: Master Trainers of DHSK imparting ERTC, ACLS, OST and BLS trainings down the line to the health personnel</a:t>
            </a:r>
            <a:endParaRPr lang="en-US" sz="2000" b="1" dirty="0">
              <a:solidFill>
                <a:schemeClr val="bg1"/>
              </a:solidFill>
              <a:latin typeface="Times New Roman" pitchFamily="18" charset="0"/>
              <a:cs typeface="Times New Roman" pitchFamily="18" charset="0"/>
            </a:endParaRPr>
          </a:p>
        </p:txBody>
      </p:sp>
      <p:sp>
        <p:nvSpPr>
          <p:cNvPr id="11" name="TextBox 10"/>
          <p:cNvSpPr txBox="1"/>
          <p:nvPr/>
        </p:nvSpPr>
        <p:spPr>
          <a:xfrm>
            <a:off x="-13652" y="805218"/>
            <a:ext cx="1046440"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Current Training modules at KSSC, RIFHW Dhobiwan</a:t>
            </a:r>
            <a:endParaRPr lang="en-US" sz="28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6644" y="764275"/>
            <a:ext cx="3868311" cy="3057098"/>
          </a:xfrm>
          <a:prstGeom prst="rect">
            <a:avLst/>
          </a:prstGeom>
          <a:ln w="31750">
            <a:solidFill>
              <a:srgbClr val="FFFF00"/>
            </a:solidFill>
          </a:ln>
        </p:spPr>
      </p:pic>
      <p:pic>
        <p:nvPicPr>
          <p:cNvPr id="9218" name="Picture 2" descr="C:\Users\hp\Downloads\IMG_20170605_122309.jpg"/>
          <p:cNvPicPr>
            <a:picLocks noChangeAspect="1" noChangeArrowheads="1"/>
          </p:cNvPicPr>
          <p:nvPr/>
        </p:nvPicPr>
        <p:blipFill>
          <a:blip r:embed="rId3" cstate="print"/>
          <a:srcRect/>
          <a:stretch>
            <a:fillRect/>
          </a:stretch>
        </p:blipFill>
        <p:spPr bwMode="auto">
          <a:xfrm>
            <a:off x="8557145" y="730151"/>
            <a:ext cx="3634853" cy="3104869"/>
          </a:xfrm>
          <a:prstGeom prst="rect">
            <a:avLst/>
          </a:prstGeom>
          <a:noFill/>
          <a:ln w="31750">
            <a:solidFill>
              <a:srgbClr val="FFFF00"/>
            </a:solidFill>
          </a:ln>
        </p:spPr>
      </p:pic>
      <p:pic>
        <p:nvPicPr>
          <p:cNvPr id="9219" name="Picture 3" descr="C:\Users\hp\Downloads\2. Imparting of Basic Life Suppport Training to schools by Master  Trainers of DHSK.jpg"/>
          <p:cNvPicPr>
            <a:picLocks noChangeAspect="1" noChangeArrowheads="1"/>
          </p:cNvPicPr>
          <p:nvPr/>
        </p:nvPicPr>
        <p:blipFill>
          <a:blip r:embed="rId4" cstate="print"/>
          <a:srcRect/>
          <a:stretch>
            <a:fillRect/>
          </a:stretch>
        </p:blipFill>
        <p:spPr bwMode="auto">
          <a:xfrm>
            <a:off x="8502554" y="3875964"/>
            <a:ext cx="3689445" cy="2982035"/>
          </a:xfrm>
          <a:prstGeom prst="rect">
            <a:avLst/>
          </a:prstGeom>
          <a:noFill/>
          <a:ln w="31750">
            <a:solidFill>
              <a:srgbClr val="FFFF00"/>
            </a:solidFill>
          </a:ln>
        </p:spPr>
      </p:pic>
      <p:pic>
        <p:nvPicPr>
          <p:cNvPr id="9220" name="Picture 4" descr="C:\Users\hp\Downloads\Routine Mock Drills in case of any disaster being  performed by the DHSK at KSSC.JPG"/>
          <p:cNvPicPr>
            <a:picLocks noChangeAspect="1" noChangeArrowheads="1"/>
          </p:cNvPicPr>
          <p:nvPr/>
        </p:nvPicPr>
        <p:blipFill>
          <a:blip r:embed="rId5" cstate="print"/>
          <a:srcRect/>
          <a:stretch>
            <a:fillRect/>
          </a:stretch>
        </p:blipFill>
        <p:spPr bwMode="auto">
          <a:xfrm>
            <a:off x="982637" y="4430429"/>
            <a:ext cx="3651155" cy="2427571"/>
          </a:xfrm>
          <a:prstGeom prst="rect">
            <a:avLst/>
          </a:prstGeom>
          <a:noFill/>
        </p:spPr>
      </p:pic>
      <p:pic>
        <p:nvPicPr>
          <p:cNvPr id="7" name="Picture 6" descr="C:\Users\hp\Downloads\IMG_20170523_130201.jpg"/>
          <p:cNvPicPr>
            <a:picLocks noChangeAspect="1" noChangeArrowheads="1"/>
          </p:cNvPicPr>
          <p:nvPr/>
        </p:nvPicPr>
        <p:blipFill>
          <a:blip r:embed="rId6" cstate="print"/>
          <a:srcRect/>
          <a:stretch>
            <a:fillRect/>
          </a:stretch>
        </p:blipFill>
        <p:spPr bwMode="auto">
          <a:xfrm>
            <a:off x="4913194" y="750627"/>
            <a:ext cx="3575713" cy="3070746"/>
          </a:xfrm>
          <a:prstGeom prst="rect">
            <a:avLst/>
          </a:prstGeom>
          <a:noFill/>
          <a:ln w="31750">
            <a:solidFill>
              <a:srgbClr val="FFFF00"/>
            </a:solidFill>
          </a:ln>
        </p:spPr>
      </p:pic>
      <p:pic>
        <p:nvPicPr>
          <p:cNvPr id="8" name="Picture 4" descr="C:\Users\hp\Downloads\IM &amp; IV Trainer.JPG"/>
          <p:cNvPicPr>
            <a:picLocks noChangeAspect="1" noChangeArrowheads="1"/>
          </p:cNvPicPr>
          <p:nvPr/>
        </p:nvPicPr>
        <p:blipFill>
          <a:blip r:embed="rId7" cstate="print"/>
          <a:srcRect/>
          <a:stretch>
            <a:fillRect/>
          </a:stretch>
        </p:blipFill>
        <p:spPr bwMode="auto">
          <a:xfrm>
            <a:off x="982640" y="3848670"/>
            <a:ext cx="4121623" cy="3009330"/>
          </a:xfrm>
          <a:prstGeom prst="rect">
            <a:avLst/>
          </a:prstGeom>
          <a:noFill/>
          <a:ln w="31750">
            <a:solidFill>
              <a:srgbClr val="FFFF00"/>
            </a:solidFill>
          </a:ln>
        </p:spPr>
      </p:pic>
      <p:pic>
        <p:nvPicPr>
          <p:cNvPr id="10" name="Picture 3" descr="C:\Users\hp\Downloads\Air way trainer being utilised to train for various airway maintainece procedures during any medical emergency faced by the casualty section of the hospitals (1).JPG"/>
          <p:cNvPicPr>
            <a:picLocks noChangeAspect="1" noChangeArrowheads="1"/>
          </p:cNvPicPr>
          <p:nvPr/>
        </p:nvPicPr>
        <p:blipFill>
          <a:blip r:embed="rId8" cstate="print"/>
          <a:srcRect/>
          <a:stretch>
            <a:fillRect/>
          </a:stretch>
        </p:blipFill>
        <p:spPr bwMode="auto">
          <a:xfrm>
            <a:off x="4899547" y="3848669"/>
            <a:ext cx="3593910" cy="3009330"/>
          </a:xfrm>
          <a:prstGeom prst="rect">
            <a:avLst/>
          </a:prstGeom>
          <a:noFill/>
          <a:ln w="31750">
            <a:solidFill>
              <a:srgbClr val="FFFF00"/>
            </a:solidFill>
          </a:ln>
        </p:spPr>
      </p:pic>
      <p:sp>
        <p:nvSpPr>
          <p:cNvPr id="11" name="TextBox 10"/>
          <p:cNvSpPr txBox="1"/>
          <p:nvPr/>
        </p:nvSpPr>
        <p:spPr>
          <a:xfrm>
            <a:off x="1" y="0"/>
            <a:ext cx="12192000" cy="707886"/>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Clockwise: 1. Audio – visual session of various trainings. 2. High Altitude Medical Emergency training. 3. Automatic CPR training. 4. IM/IV training. 5. Airway management training. 6. BLS training in School.</a:t>
            </a:r>
            <a:endParaRPr lang="en-US" sz="2000" b="1" dirty="0">
              <a:solidFill>
                <a:schemeClr val="bg1"/>
              </a:solidFill>
              <a:latin typeface="Times New Roman" pitchFamily="18" charset="0"/>
              <a:cs typeface="Times New Roman" pitchFamily="18" charset="0"/>
            </a:endParaRPr>
          </a:p>
        </p:txBody>
      </p:sp>
      <p:sp>
        <p:nvSpPr>
          <p:cNvPr id="12" name="TextBox 11"/>
          <p:cNvSpPr txBox="1"/>
          <p:nvPr/>
        </p:nvSpPr>
        <p:spPr>
          <a:xfrm>
            <a:off x="-13652" y="805218"/>
            <a:ext cx="1046440"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Current Training modules at KSSC, RIFHW Dhobiwan</a:t>
            </a:r>
            <a:endParaRPr lang="en-US" sz="28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cstate="print"/>
          <a:srcRect/>
          <a:stretch>
            <a:fillRect/>
          </a:stretch>
        </p:blipFill>
        <p:spPr bwMode="auto">
          <a:xfrm>
            <a:off x="6318913" y="791571"/>
            <a:ext cx="5845791" cy="2906972"/>
          </a:xfrm>
          <a:prstGeom prst="rect">
            <a:avLst/>
          </a:prstGeom>
          <a:noFill/>
          <a:ln w="31750">
            <a:solidFill>
              <a:srgbClr val="FFFF00"/>
            </a:solidFill>
            <a:miter lim="800000"/>
            <a:headEnd/>
            <a:tailEnd/>
          </a:ln>
        </p:spPr>
      </p:pic>
      <p:pic>
        <p:nvPicPr>
          <p:cNvPr id="45060" name="Picture 4" descr="C:\Users\hp\Downloads\ER pampore (1).jpg"/>
          <p:cNvPicPr>
            <a:picLocks noChangeAspect="1" noChangeArrowheads="1"/>
          </p:cNvPicPr>
          <p:nvPr/>
        </p:nvPicPr>
        <p:blipFill>
          <a:blip r:embed="rId3" cstate="print"/>
          <a:srcRect/>
          <a:stretch>
            <a:fillRect/>
          </a:stretch>
        </p:blipFill>
        <p:spPr bwMode="auto">
          <a:xfrm>
            <a:off x="1009936" y="3766782"/>
            <a:ext cx="5199797" cy="3063922"/>
          </a:xfrm>
          <a:prstGeom prst="rect">
            <a:avLst/>
          </a:prstGeom>
          <a:noFill/>
          <a:ln w="31750">
            <a:solidFill>
              <a:srgbClr val="FFFF00"/>
            </a:solidFill>
          </a:ln>
        </p:spPr>
      </p:pic>
      <p:pic>
        <p:nvPicPr>
          <p:cNvPr id="45061" name="Picture 5" descr="C:\Users\hp\Downloads\1 (4).jpg"/>
          <p:cNvPicPr>
            <a:picLocks noChangeArrowheads="1"/>
          </p:cNvPicPr>
          <p:nvPr/>
        </p:nvPicPr>
        <p:blipFill>
          <a:blip r:embed="rId4" cstate="print"/>
          <a:srcRect/>
          <a:stretch>
            <a:fillRect/>
          </a:stretch>
        </p:blipFill>
        <p:spPr bwMode="auto">
          <a:xfrm>
            <a:off x="1009935" y="818866"/>
            <a:ext cx="5227093" cy="2879677"/>
          </a:xfrm>
          <a:prstGeom prst="rect">
            <a:avLst/>
          </a:prstGeom>
          <a:noFill/>
          <a:ln w="31750">
            <a:solidFill>
              <a:srgbClr val="FFFF00"/>
            </a:solidFill>
          </a:ln>
        </p:spPr>
      </p:pic>
      <p:pic>
        <p:nvPicPr>
          <p:cNvPr id="45062" name="Picture 6" descr="C:\Users\hp\Downloads\20170117_144111.jpg"/>
          <p:cNvPicPr>
            <a:picLocks noChangeArrowheads="1"/>
          </p:cNvPicPr>
          <p:nvPr/>
        </p:nvPicPr>
        <p:blipFill>
          <a:blip r:embed="rId5" cstate="print"/>
          <a:srcRect/>
          <a:stretch>
            <a:fillRect/>
          </a:stretch>
        </p:blipFill>
        <p:spPr bwMode="auto">
          <a:xfrm>
            <a:off x="6305266" y="3766782"/>
            <a:ext cx="5832141" cy="3063921"/>
          </a:xfrm>
          <a:prstGeom prst="rect">
            <a:avLst/>
          </a:prstGeom>
          <a:noFill/>
          <a:ln w="31750">
            <a:solidFill>
              <a:srgbClr val="FFFF00"/>
            </a:solidFill>
          </a:ln>
        </p:spPr>
      </p:pic>
      <p:sp>
        <p:nvSpPr>
          <p:cNvPr id="9" name="TextBox 8"/>
          <p:cNvSpPr txBox="1"/>
          <p:nvPr/>
        </p:nvSpPr>
        <p:spPr>
          <a:xfrm>
            <a:off x="2207422" y="6287891"/>
            <a:ext cx="315614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ER Room SDH </a:t>
            </a:r>
            <a:r>
              <a:rPr lang="en-US" b="1" dirty="0" err="1" smtClean="0"/>
              <a:t>Pampore</a:t>
            </a:r>
            <a:endParaRPr lang="en-US" b="1" dirty="0"/>
          </a:p>
        </p:txBody>
      </p:sp>
      <p:sp>
        <p:nvSpPr>
          <p:cNvPr id="10" name="TextBox 9"/>
          <p:cNvSpPr txBox="1"/>
          <p:nvPr/>
        </p:nvSpPr>
        <p:spPr>
          <a:xfrm>
            <a:off x="8157846" y="6246949"/>
            <a:ext cx="315614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ER Room at SDH </a:t>
            </a:r>
            <a:r>
              <a:rPr lang="en-US" b="1" dirty="0" err="1" smtClean="0"/>
              <a:t>Magam</a:t>
            </a:r>
            <a:endParaRPr lang="en-US" b="1" dirty="0"/>
          </a:p>
        </p:txBody>
      </p:sp>
      <p:sp>
        <p:nvSpPr>
          <p:cNvPr id="11" name="TextBox 10"/>
          <p:cNvSpPr txBox="1"/>
          <p:nvPr/>
        </p:nvSpPr>
        <p:spPr>
          <a:xfrm>
            <a:off x="7516400" y="842435"/>
            <a:ext cx="315614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ER Room at DH Anantnag</a:t>
            </a:r>
            <a:endParaRPr lang="en-US" b="1" dirty="0"/>
          </a:p>
        </p:txBody>
      </p:sp>
      <p:sp>
        <p:nvSpPr>
          <p:cNvPr id="12" name="TextBox 11"/>
          <p:cNvSpPr txBox="1"/>
          <p:nvPr/>
        </p:nvSpPr>
        <p:spPr>
          <a:xfrm>
            <a:off x="1975409" y="937970"/>
            <a:ext cx="31561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tx1"/>
                </a:solidFill>
              </a:rPr>
              <a:t>ER Room at DH </a:t>
            </a:r>
            <a:r>
              <a:rPr lang="en-US" b="1" dirty="0" err="1" smtClean="0">
                <a:solidFill>
                  <a:schemeClr val="tx1"/>
                </a:solidFill>
              </a:rPr>
              <a:t>Pulwama</a:t>
            </a:r>
            <a:endParaRPr lang="en-US" b="1" dirty="0">
              <a:solidFill>
                <a:schemeClr val="tx1"/>
              </a:solidFill>
            </a:endParaRPr>
          </a:p>
        </p:txBody>
      </p:sp>
      <p:sp>
        <p:nvSpPr>
          <p:cNvPr id="13" name="TextBox 12"/>
          <p:cNvSpPr txBox="1"/>
          <p:nvPr/>
        </p:nvSpPr>
        <p:spPr>
          <a:xfrm>
            <a:off x="1" y="-68240"/>
            <a:ext cx="12192000" cy="830997"/>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Emergency Rooms established at various District Hospital  and selected Sub District Hospitals</a:t>
            </a:r>
            <a:endParaRPr lang="en-US" sz="2400" b="1" dirty="0">
              <a:solidFill>
                <a:schemeClr val="bg1"/>
              </a:solidFill>
              <a:latin typeface="Times New Roman" pitchFamily="18" charset="0"/>
              <a:cs typeface="Times New Roman" pitchFamily="18" charset="0"/>
            </a:endParaRPr>
          </a:p>
        </p:txBody>
      </p:sp>
      <p:sp>
        <p:nvSpPr>
          <p:cNvPr id="14" name="TextBox 13"/>
          <p:cNvSpPr txBox="1"/>
          <p:nvPr/>
        </p:nvSpPr>
        <p:spPr>
          <a:xfrm>
            <a:off x="-13652" y="805218"/>
            <a:ext cx="1046440"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ER Rooms came into existence with focus on Emergency Medical Services</a:t>
            </a:r>
            <a:endParaRPr lang="en-US"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104874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880082" y="756955"/>
            <a:ext cx="3714750" cy="5916800"/>
          </a:xfrm>
          <a:prstGeom prst="rect">
            <a:avLst/>
          </a:prstGeom>
          <a:noFill/>
          <a:ln w="9525">
            <a:noFill/>
            <a:miter lim="800000"/>
            <a:headEnd/>
            <a:tailEnd/>
          </a:ln>
        </p:spPr>
      </p:pic>
      <p:pic>
        <p:nvPicPr>
          <p:cNvPr id="11267" name="Picture 3" descr="C:\Users\hp\Downloads\IMG_20170126_133141.jpg"/>
          <p:cNvPicPr>
            <a:picLocks noChangeAspect="1" noChangeArrowheads="1"/>
          </p:cNvPicPr>
          <p:nvPr/>
        </p:nvPicPr>
        <p:blipFill>
          <a:blip r:embed="rId3" cstate="print"/>
          <a:srcRect/>
          <a:stretch>
            <a:fillRect/>
          </a:stretch>
        </p:blipFill>
        <p:spPr bwMode="auto">
          <a:xfrm rot="5400000">
            <a:off x="7382301" y="2048303"/>
            <a:ext cx="6093723" cy="3525671"/>
          </a:xfrm>
          <a:prstGeom prst="rect">
            <a:avLst/>
          </a:prstGeom>
          <a:noFill/>
        </p:spPr>
      </p:pic>
      <p:sp>
        <p:nvSpPr>
          <p:cNvPr id="4" name="TextBox 3"/>
          <p:cNvSpPr txBox="1"/>
          <p:nvPr/>
        </p:nvSpPr>
        <p:spPr>
          <a:xfrm>
            <a:off x="1" y="0"/>
            <a:ext cx="12192000" cy="830997"/>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Recognition of the Emergency healthcare services delivery output by various authorities of the State</a:t>
            </a:r>
            <a:endParaRPr lang="en-US" sz="2400" b="1" dirty="0">
              <a:solidFill>
                <a:schemeClr val="bg1"/>
              </a:solidFill>
              <a:latin typeface="Times New Roman" pitchFamily="18" charset="0"/>
              <a:cs typeface="Times New Roman" pitchFamily="18" charset="0"/>
            </a:endParaRPr>
          </a:p>
        </p:txBody>
      </p:sp>
      <p:pic>
        <p:nvPicPr>
          <p:cNvPr id="11268" name="Picture 4" descr="C:\Users\hp\Downloads\HoD Cardiology Appreciation.jpg"/>
          <p:cNvPicPr>
            <a:picLocks noChangeAspect="1" noChangeArrowheads="1"/>
          </p:cNvPicPr>
          <p:nvPr/>
        </p:nvPicPr>
        <p:blipFill>
          <a:blip r:embed="rId4" cstate="print"/>
          <a:srcRect/>
          <a:stretch>
            <a:fillRect/>
          </a:stretch>
        </p:blipFill>
        <p:spPr bwMode="auto">
          <a:xfrm>
            <a:off x="982639" y="791570"/>
            <a:ext cx="3916907" cy="6066430"/>
          </a:xfrm>
          <a:prstGeom prst="rect">
            <a:avLst/>
          </a:prstGeom>
          <a:noFill/>
        </p:spPr>
      </p:pic>
      <p:sp>
        <p:nvSpPr>
          <p:cNvPr id="6" name="TextBox 5"/>
          <p:cNvSpPr txBox="1"/>
          <p:nvPr/>
        </p:nvSpPr>
        <p:spPr>
          <a:xfrm>
            <a:off x="-13652" y="805218"/>
            <a:ext cx="1046440" cy="6052782"/>
          </a:xfrm>
          <a:prstGeom prst="rect">
            <a:avLst/>
          </a:prstGeom>
          <a:noFill/>
        </p:spPr>
        <p:txBody>
          <a:bodyPr vert="vert270" wrap="square" rtlCol="0">
            <a:spAutoFit/>
          </a:bodyPr>
          <a:lstStyle/>
          <a:p>
            <a:pPr algn="ctr"/>
            <a:r>
              <a:rPr lang="en-US" sz="2800" b="1" dirty="0" smtClean="0">
                <a:latin typeface="Times New Roman" pitchFamily="18" charset="0"/>
                <a:cs typeface="Times New Roman" pitchFamily="18" charset="0"/>
              </a:rPr>
              <a:t>What Government functionaries have to say</a:t>
            </a:r>
            <a:endParaRPr lang="en-US" sz="28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849975</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2012-08-07T21:57:00+00:00</AssetStart>
    <FriendlyTitle xmlns="4873beb7-5857-4685-be1f-d57550cc96cc" xsi:nil="true"/>
    <MarketSpecific xmlns="4873beb7-5857-4685-be1f-d57550cc96cc">false</MarketSpecific>
    <TPNamespace xmlns="4873beb7-5857-4685-be1f-d57550cc96cc" xsi:nil="true"/>
    <PublishStatusLookup xmlns="4873beb7-5857-4685-be1f-d57550cc96cc">
      <Value>1604889</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TP103213468</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0DD5FADC-2CEF-4CD2-A130-12AECC50A2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AE80E2-BC63-4DD4-B0C8-1971B89A2F96}">
  <ds:schemaRefs>
    <ds:schemaRef ds:uri="http://schemas.microsoft.com/sharepoint/v3/contenttype/forms"/>
  </ds:schemaRefs>
</ds:datastoreItem>
</file>

<file path=customXml/itemProps3.xml><?xml version="1.0" encoding="utf-8"?>
<ds:datastoreItem xmlns:ds="http://schemas.openxmlformats.org/officeDocument/2006/customXml" ds:itemID="{7E12AE0D-45F7-4043-A4BA-B4FF92D12931}">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Mod</Template>
  <TotalTime>0</TotalTime>
  <Words>774</Words>
  <Application>Microsoft Office PowerPoint</Application>
  <PresentationFormat>Custom</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2017-06-06T05:47:20Z</dcterms:created>
  <dcterms:modified xsi:type="dcterms:W3CDTF">2017-07-03T13:06:41Z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