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1" r:id="rId9"/>
    <p:sldId id="275" r:id="rId10"/>
    <p:sldId id="269" r:id="rId11"/>
    <p:sldId id="271" r:id="rId12"/>
    <p:sldId id="272" r:id="rId13"/>
    <p:sldId id="273" r:id="rId14"/>
    <p:sldId id="274" r:id="rId15"/>
    <p:sldId id="270" r:id="rId16"/>
    <p:sldId id="264" r:id="rId17"/>
    <p:sldId id="262" r:id="rId18"/>
    <p:sldId id="268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8"/>
    <p:restoredTop sz="92932"/>
  </p:normalViewPr>
  <p:slideViewPr>
    <p:cSldViewPr snapToGrid="0" snapToObjects="1">
      <p:cViewPr varScale="1">
        <p:scale>
          <a:sx n="58" d="100"/>
          <a:sy n="58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56E0E-13E1-7A45-B8BC-D888217DDE92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9DC51-EAE9-AB48-B2E8-B8BAC550B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9DC51-EAE9-AB48-B2E8-B8BAC550BC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2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4" indent="-388054">
              <a:buSzPct val="100000"/>
              <a:buAutoNum type="arabicPeriod"/>
            </a:pPr>
            <a:r>
              <a:t>First pic - Workers can be reminded of upcoming visits and plan their schedule according to system generated or manual reminders</a:t>
            </a:r>
          </a:p>
          <a:p>
            <a:pPr marL="388054" indent="-388054">
              <a:buSzPct val="100000"/>
              <a:buAutoNum type="arabicPeriod"/>
            </a:pPr>
            <a:r>
              <a:t>Second pic - Easy visualisation using charts can point out immediate problems</a:t>
            </a:r>
          </a:p>
          <a:p>
            <a:pPr marL="388054" indent="-388054">
              <a:buSzPct val="100000"/>
              <a:buAutoNum type="arabicPeriod"/>
            </a:pPr>
            <a:r>
              <a:t>Third pic - Easy glance of vaccination schedules</a:t>
            </a:r>
          </a:p>
          <a:p>
            <a:pPr marL="388054" indent="-388054">
              <a:buSzPct val="100000"/>
              <a:buAutoNum type="arabicPeriod"/>
            </a:pPr>
            <a:r>
              <a:t>Fourth pic - System recommendations based on data collected during current and previous encounters</a:t>
            </a:r>
          </a:p>
        </p:txBody>
      </p:sp>
    </p:spTree>
    <p:extLst>
      <p:ext uri="{BB962C8B-B14F-4D97-AF65-F5344CB8AC3E}">
        <p14:creationId xmlns:p14="http://schemas.microsoft.com/office/powerpoint/2010/main" val="117823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resources in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Making comprehensive primary health care possible</a:t>
            </a:r>
          </a:p>
          <a:p>
            <a:r>
              <a:rPr lang="en-US" dirty="0" smtClean="0"/>
              <a:t>JSS</a:t>
            </a:r>
            <a:r>
              <a:rPr lang="en-US" dirty="0" smtClean="0"/>
              <a:t>, Chhattisgarh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6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Supervision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Both </a:t>
            </a:r>
            <a:r>
              <a:rPr lang="en-US" dirty="0"/>
              <a:t>Administrative and Clinical, and through on job training </a:t>
            </a:r>
          </a:p>
          <a:p>
            <a:pPr lvl="1"/>
            <a:r>
              <a:rPr lang="en-US" sz="2400" b="1" dirty="0" smtClean="0"/>
              <a:t>Coordinator </a:t>
            </a:r>
            <a:r>
              <a:rPr lang="en-US" sz="2400" b="1" dirty="0"/>
              <a:t>for RCH</a:t>
            </a:r>
            <a:r>
              <a:rPr lang="en-US" sz="2400" dirty="0"/>
              <a:t>: Antenatal clinics, postpartum care, newborns and under 3 kids, and cancer screening for Breast and Cervical cancer – </a:t>
            </a:r>
            <a:endParaRPr lang="en-US" sz="2400" dirty="0" smtClean="0"/>
          </a:p>
          <a:p>
            <a:pPr lvl="1"/>
            <a:r>
              <a:rPr lang="en-US" sz="2400" b="1" dirty="0" smtClean="0"/>
              <a:t>Cluster </a:t>
            </a:r>
            <a:r>
              <a:rPr lang="en-US" sz="2400" b="1" dirty="0"/>
              <a:t>coordinator</a:t>
            </a:r>
            <a:r>
              <a:rPr lang="en-US" sz="2400" dirty="0"/>
              <a:t>: NCD care along with the SHW – </a:t>
            </a:r>
            <a:endParaRPr lang="en-US" sz="2400" dirty="0" smtClean="0"/>
          </a:p>
          <a:p>
            <a:pPr lvl="1"/>
            <a:r>
              <a:rPr lang="en-US" sz="2400" b="1" dirty="0" smtClean="0"/>
              <a:t>Asha/referral </a:t>
            </a:r>
            <a:r>
              <a:rPr lang="en-US" sz="2400" b="1" dirty="0" err="1"/>
              <a:t>centre</a:t>
            </a:r>
            <a:r>
              <a:rPr lang="en-US" sz="2400" b="1" dirty="0"/>
              <a:t> coordinator</a:t>
            </a:r>
            <a:r>
              <a:rPr lang="en-US" sz="2400" dirty="0"/>
              <a:t>: supporting village based care/ malaria </a:t>
            </a:r>
          </a:p>
          <a:p>
            <a:pPr lvl="1"/>
            <a:endParaRPr lang="en-US" dirty="0" smtClean="0"/>
          </a:p>
          <a:p>
            <a:pPr lvl="1"/>
            <a:r>
              <a:rPr lang="en-US" sz="3200" b="1" dirty="0" smtClean="0"/>
              <a:t>Monthly </a:t>
            </a:r>
            <a:r>
              <a:rPr lang="en-US" sz="3200" b="1" dirty="0"/>
              <a:t>meeting is the strategic pathway</a:t>
            </a:r>
          </a:p>
        </p:txBody>
      </p:sp>
    </p:spTree>
    <p:extLst>
      <p:ext uri="{BB962C8B-B14F-4D97-AF65-F5344CB8AC3E}">
        <p14:creationId xmlns:p14="http://schemas.microsoft.com/office/powerpoint/2010/main" val="188757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4" t="10665" r="13968" b="6399"/>
          <a:stretch/>
        </p:blipFill>
        <p:spPr bwMode="auto">
          <a:xfrm>
            <a:off x="6085115" y="571407"/>
            <a:ext cx="4541321" cy="61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:\JSS Documents\Publications\Training material\Animal Bite Care Kit\Hindi Book Cov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/>
          <a:stretch/>
        </p:blipFill>
        <p:spPr bwMode="auto">
          <a:xfrm>
            <a:off x="1579419" y="517455"/>
            <a:ext cx="4268496" cy="6304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50169"/>
            <a:ext cx="4066309" cy="5711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1" t="11198" r="31482" b="6200"/>
          <a:stretch/>
        </p:blipFill>
        <p:spPr bwMode="auto">
          <a:xfrm>
            <a:off x="1607127" y="553323"/>
            <a:ext cx="4310617" cy="5608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10677" r="31186" b="6250"/>
          <a:stretch/>
        </p:blipFill>
        <p:spPr bwMode="auto">
          <a:xfrm>
            <a:off x="6037575" y="406842"/>
            <a:ext cx="4859021" cy="6300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0" t="10937" r="34700" b="11032"/>
          <a:stretch/>
        </p:blipFill>
        <p:spPr bwMode="auto">
          <a:xfrm>
            <a:off x="1295401" y="134796"/>
            <a:ext cx="4343399" cy="6572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88" y="119062"/>
            <a:ext cx="5434011" cy="6681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19062"/>
            <a:ext cx="5029199" cy="66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</a:t>
            </a:r>
            <a:r>
              <a:rPr lang="en-US" dirty="0" smtClean="0"/>
              <a:t>Resources in Health: </a:t>
            </a:r>
            <a:r>
              <a:rPr lang="en-US" dirty="0"/>
              <a:t>whither doctors?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843654" cy="3566777"/>
          </a:xfrm>
        </p:spPr>
        <p:txBody>
          <a:bodyPr>
            <a:noAutofit/>
          </a:bodyPr>
          <a:lstStyle/>
          <a:p>
            <a:r>
              <a:rPr lang="en-US" sz="3200" dirty="0" smtClean="0"/>
              <a:t>Not </a:t>
            </a:r>
            <a:r>
              <a:rPr lang="en-US" sz="3200" dirty="0"/>
              <a:t>over dependent on a doctor, but not without a </a:t>
            </a:r>
            <a:r>
              <a:rPr lang="en-US" sz="3200" dirty="0" smtClean="0"/>
              <a:t>doctor</a:t>
            </a:r>
          </a:p>
          <a:p>
            <a:r>
              <a:rPr lang="en-US" sz="3200" dirty="0" smtClean="0"/>
              <a:t> HWC supported </a:t>
            </a:r>
            <a:r>
              <a:rPr lang="en-US" sz="3200" dirty="0"/>
              <a:t>by a team of a doctor, a lab tech , a pharmacist and a record keeper on a fixed periodic </a:t>
            </a:r>
            <a:r>
              <a:rPr lang="en-US" sz="3200" dirty="0" smtClean="0"/>
              <a:t>day</a:t>
            </a:r>
          </a:p>
          <a:p>
            <a:r>
              <a:rPr lang="en-US" sz="3200" dirty="0" smtClean="0"/>
              <a:t>The key person still is the mid level health worker</a:t>
            </a:r>
          </a:p>
          <a:p>
            <a:r>
              <a:rPr lang="en-US" sz="3200" dirty="0" smtClean="0"/>
              <a:t> Can’t </a:t>
            </a:r>
            <a:r>
              <a:rPr lang="en-US" sz="3200" dirty="0" err="1"/>
              <a:t>trivialise</a:t>
            </a:r>
            <a:r>
              <a:rPr lang="en-US" sz="3200" dirty="0"/>
              <a:t> primary care; plus legality ensured</a:t>
            </a:r>
          </a:p>
        </p:txBody>
      </p:sp>
    </p:spTree>
    <p:extLst>
      <p:ext uri="{BB962C8B-B14F-4D97-AF65-F5344CB8AC3E}">
        <p14:creationId xmlns:p14="http://schemas.microsoft.com/office/powerpoint/2010/main" val="1715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the health system</a:t>
            </a:r>
            <a:br>
              <a:rPr lang="en-US" dirty="0" smtClean="0"/>
            </a:br>
            <a:r>
              <a:rPr lang="en-US" b="1" i="1" dirty="0" smtClean="0"/>
              <a:t>doctoring</a:t>
            </a:r>
            <a:r>
              <a:rPr lang="en-US" dirty="0" smtClean="0"/>
              <a:t>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Drugs and cosmetics Act: schedule K, standing orders, prescribe and dispense</a:t>
            </a:r>
          </a:p>
          <a:p>
            <a:r>
              <a:rPr lang="en-US" sz="3200" dirty="0" smtClean="0"/>
              <a:t>Clinical establishment act:  Non physician health facilities</a:t>
            </a:r>
          </a:p>
          <a:p>
            <a:r>
              <a:rPr lang="en-US" sz="3200" dirty="0" smtClean="0"/>
              <a:t>Employment and integration into the system: </a:t>
            </a:r>
          </a:p>
          <a:p>
            <a:r>
              <a:rPr lang="en-US" sz="3200" dirty="0" smtClean="0"/>
              <a:t>Licensing and certification : risk of litigation</a:t>
            </a:r>
          </a:p>
          <a:p>
            <a:r>
              <a:rPr lang="en-US" sz="3200" dirty="0" smtClean="0"/>
              <a:t>Trainers and training materials and sites for training/mentoring  them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22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specialist generalist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Knowledge of how many specialists is needed at one lac population?</a:t>
            </a:r>
          </a:p>
          <a:p>
            <a:endParaRPr lang="en-US" sz="2800" dirty="0"/>
          </a:p>
          <a:p>
            <a:r>
              <a:rPr lang="en-US" sz="2800" b="1" i="1" dirty="0" smtClean="0"/>
              <a:t>‘Kishore </a:t>
            </a:r>
            <a:r>
              <a:rPr lang="en-US" sz="2800" b="1" i="1" dirty="0" err="1" smtClean="0"/>
              <a:t>kumar</a:t>
            </a:r>
            <a:r>
              <a:rPr lang="en-US" sz="2800" b="1" i="1" dirty="0" smtClean="0"/>
              <a:t>’ </a:t>
            </a:r>
            <a:r>
              <a:rPr lang="en-US" sz="2800" dirty="0" smtClean="0"/>
              <a:t>type of physician</a:t>
            </a:r>
          </a:p>
          <a:p>
            <a:endParaRPr lang="en-US" sz="2800" dirty="0"/>
          </a:p>
          <a:p>
            <a:r>
              <a:rPr lang="en-US" sz="2800" dirty="0" smtClean="0"/>
              <a:t>Family medicine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501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Motivation</a:t>
            </a:r>
            <a:r>
              <a:rPr lang="en-US" sz="3600" dirty="0"/>
              <a:t> : is it </a:t>
            </a:r>
            <a:r>
              <a:rPr lang="en-US" sz="3600" dirty="0" smtClean="0"/>
              <a:t>not </a:t>
            </a:r>
            <a:r>
              <a:rPr lang="en-US" sz="3600" dirty="0"/>
              <a:t>possible </a:t>
            </a:r>
            <a:r>
              <a:rPr lang="en-US" sz="3600" dirty="0" smtClean="0"/>
              <a:t>in public facilities?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the leadership level at the district and the state that determines this for the peripheral level through </a:t>
            </a:r>
            <a:endParaRPr lang="en-US" sz="2800" dirty="0" smtClean="0"/>
          </a:p>
          <a:p>
            <a:pPr lvl="1"/>
            <a:r>
              <a:rPr lang="en-US" sz="2800" dirty="0" smtClean="0"/>
              <a:t>– </a:t>
            </a:r>
            <a:r>
              <a:rPr lang="en-US" sz="2800" dirty="0"/>
              <a:t>Content </a:t>
            </a:r>
            <a:r>
              <a:rPr lang="en-US" sz="2800" dirty="0" smtClean="0"/>
              <a:t>–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Formats of interaction – </a:t>
            </a:r>
            <a:endParaRPr lang="en-US" sz="2800" dirty="0" smtClean="0"/>
          </a:p>
          <a:p>
            <a:pPr lvl="1"/>
            <a:r>
              <a:rPr lang="en-US" sz="2800" dirty="0" smtClean="0"/>
              <a:t>Devolution </a:t>
            </a:r>
            <a:r>
              <a:rPr lang="en-US" sz="2800" dirty="0"/>
              <a:t>of power – </a:t>
            </a:r>
            <a:endParaRPr lang="en-US" sz="2800" dirty="0" smtClean="0"/>
          </a:p>
          <a:p>
            <a:pPr lvl="1"/>
            <a:r>
              <a:rPr lang="en-US" sz="2800" dirty="0" smtClean="0"/>
              <a:t>Training </a:t>
            </a:r>
            <a:r>
              <a:rPr lang="en-US" sz="2800" dirty="0"/>
              <a:t>as a tool of hand holding</a:t>
            </a:r>
          </a:p>
        </p:txBody>
      </p:sp>
    </p:spTree>
    <p:extLst>
      <p:ext uri="{BB962C8B-B14F-4D97-AF65-F5344CB8AC3E}">
        <p14:creationId xmlns:p14="http://schemas.microsoft.com/office/powerpoint/2010/main" val="12833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</a:t>
            </a:r>
            <a:r>
              <a:rPr lang="en-US" dirty="0" smtClean="0"/>
              <a:t>and hopes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922726" cy="371005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B </a:t>
            </a:r>
            <a:r>
              <a:rPr lang="en-US" sz="2000" dirty="0" smtClean="0"/>
              <a:t>Sc.( Community Health) is taken up by states.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Bridge course </a:t>
            </a:r>
            <a:r>
              <a:rPr lang="en-US" sz="2000" dirty="0" smtClean="0"/>
              <a:t>succeeds. </a:t>
            </a:r>
          </a:p>
          <a:p>
            <a:r>
              <a:rPr lang="en-US" sz="2000" dirty="0" smtClean="0"/>
              <a:t>An </a:t>
            </a:r>
            <a:r>
              <a:rPr lang="en-US" sz="2000" dirty="0"/>
              <a:t>online platform for learning modular courses for mid level HW is up and running 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clutch of apps for diagnosis and follow up of chronic illnesses and MCH problems are available on tablets for use by mid level HW and by VHW.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Scale up the concept of Disease patient support </a:t>
            </a:r>
            <a:r>
              <a:rPr lang="en-US" sz="2000" dirty="0" smtClean="0"/>
              <a:t>groups and  Mid </a:t>
            </a:r>
            <a:r>
              <a:rPr lang="en-US" sz="2000" dirty="0"/>
              <a:t>level HW and </a:t>
            </a:r>
            <a:r>
              <a:rPr lang="en-US" sz="2000" dirty="0" smtClean="0"/>
              <a:t>Asha facilitate these groups for </a:t>
            </a:r>
            <a:r>
              <a:rPr lang="en-US" sz="2000" dirty="0"/>
              <a:t>chronic illnesses.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health and wellness </a:t>
            </a:r>
            <a:r>
              <a:rPr lang="en-US" sz="2000" dirty="0" err="1"/>
              <a:t>centres</a:t>
            </a:r>
            <a:r>
              <a:rPr lang="en-US" sz="2000" dirty="0"/>
              <a:t> becomes the infrastructural locus for these mid level health care providers and becomes a vibrant place.</a:t>
            </a:r>
          </a:p>
        </p:txBody>
      </p:sp>
    </p:spTree>
    <p:extLst>
      <p:ext uri="{BB962C8B-B14F-4D97-AF65-F5344CB8AC3E}">
        <p14:creationId xmlns:p14="http://schemas.microsoft.com/office/powerpoint/2010/main" val="11095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Doctors are not going to go to rural areas in any significant proportions, despite measures to do </a:t>
            </a:r>
            <a:r>
              <a:rPr lang="en-US" dirty="0" smtClean="0"/>
              <a:t>so. And even if they do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complexity of problems are such that they require many specialized </a:t>
            </a:r>
            <a:r>
              <a:rPr lang="en-US" dirty="0" smtClean="0"/>
              <a:t>knowledge. </a:t>
            </a:r>
          </a:p>
          <a:p>
            <a:r>
              <a:rPr lang="en-US" dirty="0" smtClean="0"/>
              <a:t>Clinical </a:t>
            </a:r>
            <a:r>
              <a:rPr lang="en-US" dirty="0"/>
              <a:t>problems even at a population of 100,000 require knowledge of at least 20 clinical </a:t>
            </a:r>
            <a:r>
              <a:rPr lang="en-US" dirty="0" smtClean="0"/>
              <a:t>specialties.</a:t>
            </a:r>
          </a:p>
          <a:p>
            <a:r>
              <a:rPr lang="en-US" dirty="0"/>
              <a:t>Our system does not allow non doctors to heal - the drugs and cosmetics act, the strong IMA, no public health cadre, no recognition of mid level Health Worker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comprehensive primary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74381" cy="36651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Mid level Health workers</a:t>
            </a:r>
            <a:endParaRPr lang="en-US" b="1" i="1" dirty="0"/>
          </a:p>
        </p:txBody>
      </p:sp>
      <p:sp>
        <p:nvSpPr>
          <p:cNvPr id="4" name="Triangle 3"/>
          <p:cNvSpPr/>
          <p:nvPr/>
        </p:nvSpPr>
        <p:spPr>
          <a:xfrm>
            <a:off x="4326673" y="3122340"/>
            <a:ext cx="3189249" cy="22748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26672" y="5624945"/>
            <a:ext cx="333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i="1" dirty="0" smtClean="0"/>
              <a:t>Health and wellness </a:t>
            </a:r>
            <a:r>
              <a:rPr lang="en-US" b="1" i="1" dirty="0" err="1" smtClean="0"/>
              <a:t>centres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24255" y="3560618"/>
            <a:ext cx="35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Patient support groups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10744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</a:t>
            </a:r>
            <a:r>
              <a:rPr lang="en-US" dirty="0" smtClean="0"/>
              <a:t>at JSS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Train </a:t>
            </a:r>
            <a:r>
              <a:rPr lang="en-US" sz="2800" dirty="0"/>
              <a:t>VHWs as much as possible in different skills , with appropriate pedagogy and supportive technology. </a:t>
            </a:r>
            <a:endParaRPr lang="en-US" sz="2800" dirty="0" smtClean="0"/>
          </a:p>
          <a:p>
            <a:r>
              <a:rPr lang="en-US" sz="2800" dirty="0" smtClean="0"/>
              <a:t>Focus </a:t>
            </a:r>
            <a:r>
              <a:rPr lang="en-US" sz="2800" dirty="0"/>
              <a:t>on mid level health workers </a:t>
            </a:r>
            <a:endParaRPr lang="en-US" sz="2800" dirty="0" smtClean="0"/>
          </a:p>
          <a:p>
            <a:r>
              <a:rPr lang="en-US" sz="2800" dirty="0" smtClean="0"/>
              <a:t>Train </a:t>
            </a:r>
            <a:r>
              <a:rPr lang="en-US" sz="2800" dirty="0"/>
              <a:t>specialists as generalists- DNB family medicine </a:t>
            </a:r>
            <a:endParaRPr lang="en-US" sz="2800" dirty="0" smtClean="0"/>
          </a:p>
          <a:p>
            <a:r>
              <a:rPr lang="en-US" sz="2800" dirty="0" smtClean="0"/>
              <a:t>Mentor </a:t>
            </a:r>
            <a:r>
              <a:rPr lang="en-US" sz="2800" dirty="0"/>
              <a:t>MBBS physicians as all competent rural </a:t>
            </a:r>
            <a:r>
              <a:rPr lang="en-US" sz="2800" dirty="0" smtClean="0"/>
              <a:t>GPs</a:t>
            </a:r>
          </a:p>
          <a:p>
            <a:r>
              <a:rPr lang="en-US" sz="2800" dirty="0" smtClean="0"/>
              <a:t> On </a:t>
            </a:r>
            <a:r>
              <a:rPr lang="en-US" sz="2800" dirty="0"/>
              <a:t>job training and mentoring in 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2647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68970"/>
          </a:xfrm>
        </p:spPr>
        <p:txBody>
          <a:bodyPr/>
          <a:lstStyle/>
          <a:p>
            <a:r>
              <a:rPr lang="en-US" dirty="0" smtClean="0"/>
              <a:t>The mid level health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3267"/>
            <a:ext cx="9922725" cy="3880625"/>
          </a:xfrm>
        </p:spPr>
        <p:txBody>
          <a:bodyPr>
            <a:normAutofit/>
          </a:bodyPr>
          <a:lstStyle/>
          <a:p>
            <a:r>
              <a:rPr lang="en-US" dirty="0"/>
              <a:t>While the infections and MCH can be managed through institutions and </a:t>
            </a:r>
            <a:r>
              <a:rPr lang="en-US" dirty="0" err="1" smtClean="0"/>
              <a:t>communitized</a:t>
            </a:r>
            <a:r>
              <a:rPr lang="en-US" dirty="0" smtClean="0"/>
              <a:t> </a:t>
            </a:r>
            <a:r>
              <a:rPr lang="en-US" dirty="0"/>
              <a:t>somewhat, the NCDs need a model of community </a:t>
            </a:r>
            <a:r>
              <a:rPr lang="en-US" dirty="0" smtClean="0"/>
              <a:t>management. </a:t>
            </a:r>
            <a:r>
              <a:rPr lang="en-US" dirty="0"/>
              <a:t>The compliance rates with treatment in most NCDs are below 50%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Cadre </a:t>
            </a:r>
            <a:r>
              <a:rPr lang="en-US" dirty="0"/>
              <a:t>of Senior Health </a:t>
            </a:r>
            <a:r>
              <a:rPr lang="en-US" dirty="0" smtClean="0"/>
              <a:t>workers</a:t>
            </a:r>
            <a:endParaRPr lang="en-US" dirty="0" smtClean="0"/>
          </a:p>
          <a:p>
            <a:r>
              <a:rPr lang="en-US" dirty="0" smtClean="0"/>
              <a:t>Nurse Practitioners</a:t>
            </a:r>
          </a:p>
          <a:p>
            <a:r>
              <a:rPr lang="en-US" dirty="0" smtClean="0"/>
              <a:t> </a:t>
            </a:r>
            <a:r>
              <a:rPr lang="en-US" dirty="0"/>
              <a:t>Nursing Assistants, </a:t>
            </a:r>
            <a:r>
              <a:rPr lang="en-US" dirty="0" smtClean="0"/>
              <a:t>OTAs</a:t>
            </a:r>
            <a:r>
              <a:rPr lang="en-US" dirty="0"/>
              <a:t>, Lab Assistants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ANMs </a:t>
            </a:r>
            <a:r>
              <a:rPr lang="en-US" dirty="0"/>
              <a:t>&amp; GNMs </a:t>
            </a:r>
            <a:endParaRPr lang="en-US" dirty="0" smtClean="0"/>
          </a:p>
          <a:p>
            <a:r>
              <a:rPr lang="en-US" dirty="0" smtClean="0"/>
              <a:t>Diplomate </a:t>
            </a:r>
            <a:r>
              <a:rPr lang="en-US" dirty="0"/>
              <a:t>National Board (DNB) for Family Medicine to work as ‘generalists’ </a:t>
            </a:r>
          </a:p>
        </p:txBody>
      </p:sp>
    </p:spTree>
    <p:extLst>
      <p:ext uri="{BB962C8B-B14F-4D97-AF65-F5344CB8AC3E}">
        <p14:creationId xmlns:p14="http://schemas.microsoft.com/office/powerpoint/2010/main" val="16414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nurse as mid level 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 well trained ANM</a:t>
            </a:r>
          </a:p>
          <a:p>
            <a:endParaRPr lang="en-US" dirty="0" smtClean="0"/>
          </a:p>
          <a:p>
            <a:r>
              <a:rPr lang="en-US" dirty="0" smtClean="0"/>
              <a:t>GNM or BSc Nurse who has done bridge </a:t>
            </a:r>
            <a:r>
              <a:rPr lang="en-US" dirty="0" smtClean="0"/>
              <a:t>course, and why not an ANM?</a:t>
            </a:r>
          </a:p>
          <a:p>
            <a:endParaRPr lang="en-US" dirty="0" smtClean="0"/>
          </a:p>
          <a:p>
            <a:r>
              <a:rPr lang="en-US" dirty="0" smtClean="0"/>
              <a:t>Nurse practitioner </a:t>
            </a:r>
            <a:r>
              <a:rPr lang="mr-IN" dirty="0" smtClean="0"/>
              <a:t>–</a:t>
            </a:r>
            <a:r>
              <a:rPr lang="en-US" dirty="0" smtClean="0"/>
              <a:t> in midwifery, in Primary health care, and in Intensive care</a:t>
            </a:r>
          </a:p>
        </p:txBody>
      </p:sp>
    </p:spTree>
    <p:extLst>
      <p:ext uri="{BB962C8B-B14F-4D97-AF65-F5344CB8AC3E}">
        <p14:creationId xmlns:p14="http://schemas.microsoft.com/office/powerpoint/2010/main" val="4228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Mid level 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Knowledge and attitude skills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to treat, and when to refer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to refer, planning referral </a:t>
            </a:r>
            <a:endParaRPr lang="en-US" dirty="0" smtClean="0"/>
          </a:p>
          <a:p>
            <a:r>
              <a:rPr lang="en-US" dirty="0" smtClean="0"/>
              <a:t>Emergency </a:t>
            </a:r>
            <a:r>
              <a:rPr lang="en-US" dirty="0"/>
              <a:t>management and abandonment management </a:t>
            </a:r>
            <a:endParaRPr lang="en-US" dirty="0" smtClean="0"/>
          </a:p>
          <a:p>
            <a:r>
              <a:rPr lang="en-US" dirty="0" smtClean="0"/>
              <a:t>Chronic </a:t>
            </a:r>
            <a:r>
              <a:rPr lang="en-US" dirty="0"/>
              <a:t>disease and follow up care </a:t>
            </a:r>
            <a:endParaRPr lang="en-US" dirty="0" smtClean="0"/>
          </a:p>
          <a:p>
            <a:r>
              <a:rPr lang="en-US" dirty="0" smtClean="0"/>
              <a:t>Home </a:t>
            </a:r>
            <a:r>
              <a:rPr lang="en-US" dirty="0"/>
              <a:t>based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Disease based patient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of Mid level 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Pedagogy: More </a:t>
            </a:r>
            <a:r>
              <a:rPr lang="en-US" dirty="0"/>
              <a:t>pictorial, many times, in small </a:t>
            </a:r>
            <a:r>
              <a:rPr lang="en-US" dirty="0" smtClean="0"/>
              <a:t>bites</a:t>
            </a:r>
          </a:p>
          <a:p>
            <a:r>
              <a:rPr lang="en-US" dirty="0" smtClean="0"/>
              <a:t>Use of IT in training and supportive supervision</a:t>
            </a:r>
          </a:p>
          <a:p>
            <a:r>
              <a:rPr lang="en-US" dirty="0"/>
              <a:t>online platform for learning modular courses</a:t>
            </a:r>
            <a:endParaRPr lang="en-US" dirty="0" smtClean="0"/>
          </a:p>
          <a:p>
            <a:r>
              <a:rPr lang="en-US" dirty="0" smtClean="0"/>
              <a:t>Follow up training , at least once a month along with supportive supervision</a:t>
            </a:r>
          </a:p>
          <a:p>
            <a:r>
              <a:rPr lang="en-US" dirty="0" smtClean="0"/>
              <a:t>The monthly meeting  is an important strategy</a:t>
            </a:r>
          </a:p>
          <a:p>
            <a:r>
              <a:rPr lang="en-US" dirty="0" smtClean="0"/>
              <a:t>WhatsApp and google groups for continued interaction, mentoring and training.</a:t>
            </a:r>
          </a:p>
          <a:p>
            <a:r>
              <a:rPr lang="en-US" dirty="0" smtClean="0"/>
              <a:t>STG are guidance and don</a:t>
            </a:r>
            <a:r>
              <a:rPr lang="mr-IN" dirty="0" smtClean="0"/>
              <a:t>’</a:t>
            </a:r>
            <a:r>
              <a:rPr lang="en-US" dirty="0" smtClean="0"/>
              <a:t>t lend them into automated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2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9116" y="1359223"/>
            <a:ext cx="2405760" cy="4276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8364" y="2046320"/>
            <a:ext cx="2729895" cy="48531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Group 126"/>
          <p:cNvGrpSpPr/>
          <p:nvPr/>
        </p:nvGrpSpPr>
        <p:grpSpPr>
          <a:xfrm>
            <a:off x="4660340" y="291126"/>
            <a:ext cx="2303307" cy="1077987"/>
            <a:chOff x="-2" y="-2"/>
            <a:chExt cx="3275813" cy="1533135"/>
          </a:xfrm>
        </p:grpSpPr>
        <p:sp>
          <p:nvSpPr>
            <p:cNvPr id="124" name="Shape 124"/>
            <p:cNvSpPr/>
            <p:nvPr/>
          </p:nvSpPr>
          <p:spPr>
            <a:xfrm>
              <a:off x="-2" y="-2"/>
              <a:ext cx="3275813" cy="153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" y="0"/>
                  </a:moveTo>
                  <a:cubicBezTo>
                    <a:pt x="187" y="0"/>
                    <a:pt x="0" y="401"/>
                    <a:pt x="0" y="895"/>
                  </a:cubicBezTo>
                  <a:lnTo>
                    <a:pt x="0" y="13000"/>
                  </a:lnTo>
                  <a:cubicBezTo>
                    <a:pt x="0" y="13494"/>
                    <a:pt x="187" y="13895"/>
                    <a:pt x="419" y="13895"/>
                  </a:cubicBezTo>
                  <a:lnTo>
                    <a:pt x="10167" y="13895"/>
                  </a:lnTo>
                  <a:lnTo>
                    <a:pt x="11004" y="21600"/>
                  </a:lnTo>
                  <a:lnTo>
                    <a:pt x="11842" y="13895"/>
                  </a:lnTo>
                  <a:lnTo>
                    <a:pt x="21181" y="13895"/>
                  </a:lnTo>
                  <a:cubicBezTo>
                    <a:pt x="21413" y="13895"/>
                    <a:pt x="21600" y="13494"/>
                    <a:pt x="21600" y="13000"/>
                  </a:cubicBezTo>
                  <a:lnTo>
                    <a:pt x="21600" y="895"/>
                  </a:lnTo>
                  <a:cubicBezTo>
                    <a:pt x="21600" y="401"/>
                    <a:pt x="21413" y="0"/>
                    <a:pt x="21181" y="0"/>
                  </a:cubicBezTo>
                  <a:lnTo>
                    <a:pt x="419" y="0"/>
                  </a:lnTo>
                  <a:close/>
                </a:path>
              </a:pathLst>
            </a:cu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06"/>
            </a:p>
          </p:txBody>
        </p:sp>
        <p:sp>
          <p:nvSpPr>
            <p:cNvPr id="125" name="Shape 125"/>
            <p:cNvSpPr/>
            <p:nvPr/>
          </p:nvSpPr>
          <p:spPr>
            <a:xfrm>
              <a:off x="-1" y="229782"/>
              <a:ext cx="3275812" cy="717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406"/>
                <a:t>Program-wise schedule management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7158323" y="234683"/>
            <a:ext cx="2729979" cy="1657581"/>
            <a:chOff x="-2" y="-2"/>
            <a:chExt cx="3882636" cy="2357447"/>
          </a:xfrm>
        </p:grpSpPr>
        <p:sp>
          <p:nvSpPr>
            <p:cNvPr id="127" name="Shape 127"/>
            <p:cNvSpPr/>
            <p:nvPr/>
          </p:nvSpPr>
          <p:spPr>
            <a:xfrm>
              <a:off x="-2" y="-2"/>
              <a:ext cx="3882636" cy="235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3" y="0"/>
                  </a:moveTo>
                  <a:cubicBezTo>
                    <a:pt x="158" y="0"/>
                    <a:pt x="0" y="260"/>
                    <a:pt x="0" y="582"/>
                  </a:cubicBezTo>
                  <a:lnTo>
                    <a:pt x="0" y="15967"/>
                  </a:lnTo>
                  <a:cubicBezTo>
                    <a:pt x="0" y="16289"/>
                    <a:pt x="158" y="16549"/>
                    <a:pt x="353" y="16549"/>
                  </a:cubicBezTo>
                  <a:lnTo>
                    <a:pt x="9322" y="16549"/>
                  </a:lnTo>
                  <a:lnTo>
                    <a:pt x="10450" y="21600"/>
                  </a:lnTo>
                  <a:lnTo>
                    <a:pt x="11578" y="16549"/>
                  </a:lnTo>
                  <a:lnTo>
                    <a:pt x="21247" y="16549"/>
                  </a:lnTo>
                  <a:cubicBezTo>
                    <a:pt x="21442" y="16549"/>
                    <a:pt x="21600" y="16289"/>
                    <a:pt x="21600" y="15967"/>
                  </a:cubicBezTo>
                  <a:lnTo>
                    <a:pt x="21600" y="582"/>
                  </a:lnTo>
                  <a:cubicBezTo>
                    <a:pt x="21600" y="260"/>
                    <a:pt x="21442" y="0"/>
                    <a:pt x="21247" y="0"/>
                  </a:cubicBezTo>
                  <a:lnTo>
                    <a:pt x="353" y="0"/>
                  </a:lnTo>
                  <a:close/>
                </a:path>
              </a:pathLst>
            </a:cu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06"/>
            </a:p>
          </p:txBody>
        </p:sp>
        <p:sp>
          <p:nvSpPr>
            <p:cNvPr id="128" name="Shape 128"/>
            <p:cNvSpPr/>
            <p:nvPr/>
          </p:nvSpPr>
          <p:spPr>
            <a:xfrm>
              <a:off x="-2" y="245353"/>
              <a:ext cx="3882635" cy="13333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406"/>
                <a:t>System recommendations E.g. High Risk pregnancies, Treatment Advice, Referral Advice, Investigation Advice</a:t>
              </a:r>
            </a:p>
          </p:txBody>
        </p:sp>
      </p:grpSp>
      <p:pic>
        <p:nvPicPr>
          <p:cNvPr id="130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0530" y="2025427"/>
            <a:ext cx="2792789" cy="42409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Group 133"/>
          <p:cNvGrpSpPr/>
          <p:nvPr/>
        </p:nvGrpSpPr>
        <p:grpSpPr>
          <a:xfrm>
            <a:off x="1915270" y="511515"/>
            <a:ext cx="2303308" cy="1465590"/>
            <a:chOff x="-1" y="-2"/>
            <a:chExt cx="3275815" cy="2084393"/>
          </a:xfrm>
        </p:grpSpPr>
        <p:sp>
          <p:nvSpPr>
            <p:cNvPr id="131" name="Shape 131"/>
            <p:cNvSpPr/>
            <p:nvPr/>
          </p:nvSpPr>
          <p:spPr>
            <a:xfrm>
              <a:off x="-1" y="-2"/>
              <a:ext cx="3275815" cy="2084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" y="0"/>
                  </a:moveTo>
                  <a:cubicBezTo>
                    <a:pt x="187" y="0"/>
                    <a:pt x="0" y="295"/>
                    <a:pt x="0" y="658"/>
                  </a:cubicBezTo>
                  <a:lnTo>
                    <a:pt x="0" y="15275"/>
                  </a:lnTo>
                  <a:cubicBezTo>
                    <a:pt x="0" y="15638"/>
                    <a:pt x="187" y="15933"/>
                    <a:pt x="419" y="15933"/>
                  </a:cubicBezTo>
                  <a:lnTo>
                    <a:pt x="10167" y="15933"/>
                  </a:lnTo>
                  <a:lnTo>
                    <a:pt x="11004" y="21600"/>
                  </a:lnTo>
                  <a:lnTo>
                    <a:pt x="11842" y="15933"/>
                  </a:lnTo>
                  <a:lnTo>
                    <a:pt x="21181" y="15933"/>
                  </a:lnTo>
                  <a:cubicBezTo>
                    <a:pt x="21413" y="15933"/>
                    <a:pt x="21600" y="15638"/>
                    <a:pt x="21600" y="15275"/>
                  </a:cubicBezTo>
                  <a:lnTo>
                    <a:pt x="21600" y="658"/>
                  </a:lnTo>
                  <a:cubicBezTo>
                    <a:pt x="21600" y="295"/>
                    <a:pt x="21413" y="0"/>
                    <a:pt x="21181" y="0"/>
                  </a:cubicBezTo>
                  <a:lnTo>
                    <a:pt x="419" y="0"/>
                  </a:lnTo>
                  <a:close/>
                </a:path>
              </a:pathLst>
            </a:cu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06"/>
            </a:p>
          </p:txBody>
        </p:sp>
        <p:sp>
          <p:nvSpPr>
            <p:cNvPr id="132" name="Shape 132"/>
            <p:cNvSpPr/>
            <p:nvPr/>
          </p:nvSpPr>
          <p:spPr>
            <a:xfrm>
              <a:off x="-1" y="288070"/>
              <a:ext cx="3275815" cy="1025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406"/>
                <a:t>Protocolised questionnaire and schedules, Local Language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37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1260</TotalTime>
  <Words>848</Words>
  <Application>Microsoft Macintosh PowerPoint</Application>
  <PresentationFormat>Widescreen</PresentationFormat>
  <Paragraphs>94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Garamond</vt:lpstr>
      <vt:lpstr>Helvetica Light</vt:lpstr>
      <vt:lpstr>Mangal</vt:lpstr>
      <vt:lpstr>Arial</vt:lpstr>
      <vt:lpstr>Organic</vt:lpstr>
      <vt:lpstr>Human resources in health</vt:lpstr>
      <vt:lpstr>The problem</vt:lpstr>
      <vt:lpstr> comprehensive primary health care</vt:lpstr>
      <vt:lpstr>The solution at JSS</vt:lpstr>
      <vt:lpstr>The mid level health worker</vt:lpstr>
      <vt:lpstr>The nurse as mid level HW</vt:lpstr>
      <vt:lpstr>Functions of the Mid level HW</vt:lpstr>
      <vt:lpstr>Training of Mid level HW</vt:lpstr>
      <vt:lpstr>PowerPoint Presentation</vt:lpstr>
      <vt:lpstr>Supportive Supervision </vt:lpstr>
      <vt:lpstr>PowerPoint Presentation</vt:lpstr>
      <vt:lpstr>PowerPoint Presentation</vt:lpstr>
      <vt:lpstr>PowerPoint Presentation</vt:lpstr>
      <vt:lpstr>PowerPoint Presentation</vt:lpstr>
      <vt:lpstr>Human Resources in Health: whither doctors? </vt:lpstr>
      <vt:lpstr>Challenges for the health system doctoring the system</vt:lpstr>
      <vt:lpstr>The specialist generalist </vt:lpstr>
      <vt:lpstr>Motivation : is it not possible in public facilities?</vt:lpstr>
      <vt:lpstr>Future plans and hopes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in health</dc:title>
  <dc:creator>yogeshjain.jssbilaspur@gmail.com</dc:creator>
  <cp:lastModifiedBy>yogeshjain.jssbilaspur@gmail.com</cp:lastModifiedBy>
  <cp:revision>25</cp:revision>
  <dcterms:created xsi:type="dcterms:W3CDTF">2017-07-05T05:12:06Z</dcterms:created>
  <dcterms:modified xsi:type="dcterms:W3CDTF">2017-07-07T02:09:30Z</dcterms:modified>
</cp:coreProperties>
</file>