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4" r:id="rId5"/>
    <p:sldId id="260" r:id="rId6"/>
    <p:sldId id="261" r:id="rId7"/>
    <p:sldId id="266" r:id="rId8"/>
    <p:sldId id="262" r:id="rId9"/>
    <p:sldId id="267"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7/7/2017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7/7/2017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7/7/2017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7/7/2017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D90F6-BE45-4D08-A109-398B47ADBA59}"/>
              </a:ext>
            </a:extLst>
          </p:cNvPr>
          <p:cNvSpPr>
            <a:spLocks noGrp="1"/>
          </p:cNvSpPr>
          <p:nvPr>
            <p:ph type="ctrTitle"/>
          </p:nvPr>
        </p:nvSpPr>
        <p:spPr>
          <a:xfrm>
            <a:off x="795827" y="1058779"/>
            <a:ext cx="8984974" cy="3008100"/>
          </a:xfrm>
        </p:spPr>
        <p:txBody>
          <a:bodyPr/>
          <a:lstStyle/>
          <a:p>
            <a:r>
              <a:rPr lang="en-IN" sz="4400" dirty="0"/>
              <a:t>‘</a:t>
            </a:r>
            <a:r>
              <a:rPr lang="en-IN" sz="4400" b="1" dirty="0">
                <a:latin typeface="Andalus" panose="02020603050405020304" pitchFamily="18" charset="-78"/>
                <a:cs typeface="Andalus" panose="02020603050405020304" pitchFamily="18" charset="-78"/>
              </a:rPr>
              <a:t>SAMPOORNA MANASIKAROGYAM</a:t>
            </a:r>
            <a:r>
              <a:rPr lang="en-IN" sz="4400" dirty="0"/>
              <a:t>’</a:t>
            </a:r>
            <a:br>
              <a:rPr lang="en-IN" sz="4400" dirty="0"/>
            </a:br>
            <a:r>
              <a:rPr lang="en-IN" dirty="0"/>
              <a:t>(</a:t>
            </a:r>
            <a:r>
              <a:rPr lang="en-IN" sz="4400" dirty="0"/>
              <a:t>Mental Health for all</a:t>
            </a:r>
            <a:r>
              <a:rPr lang="en-IN" dirty="0"/>
              <a:t>)</a:t>
            </a:r>
            <a:br>
              <a:rPr lang="en-IN" dirty="0"/>
            </a:br>
            <a:r>
              <a:rPr lang="en-IN" sz="2000" dirty="0"/>
              <a:t>DMHP Thiruvananthapuram model of Comprehensive mental health care</a:t>
            </a:r>
            <a:br>
              <a:rPr lang="en-IN" dirty="0"/>
            </a:br>
            <a:endParaRPr lang="en-IN" dirty="0"/>
          </a:p>
        </p:txBody>
      </p:sp>
      <p:sp>
        <p:nvSpPr>
          <p:cNvPr id="3" name="Subtitle 2">
            <a:extLst>
              <a:ext uri="{FF2B5EF4-FFF2-40B4-BE49-F238E27FC236}">
                <a16:creationId xmlns:a16="http://schemas.microsoft.com/office/drawing/2014/main" id="{A1FBC54C-F18A-4E0B-8B32-BAEA67E64F45}"/>
              </a:ext>
            </a:extLst>
          </p:cNvPr>
          <p:cNvSpPr>
            <a:spLocks noGrp="1"/>
          </p:cNvSpPr>
          <p:nvPr>
            <p:ph type="subTitle" idx="1"/>
          </p:nvPr>
        </p:nvSpPr>
        <p:spPr>
          <a:xfrm>
            <a:off x="3448162" y="5037221"/>
            <a:ext cx="5150406" cy="1409921"/>
          </a:xfrm>
        </p:spPr>
        <p:txBody>
          <a:bodyPr>
            <a:normAutofit fontScale="92500" lnSpcReduction="10000"/>
          </a:bodyPr>
          <a:lstStyle/>
          <a:p>
            <a:r>
              <a:rPr lang="en-IN" b="1" dirty="0">
                <a:solidFill>
                  <a:srgbClr val="C00000"/>
                </a:solidFill>
              </a:rPr>
              <a:t>Dr </a:t>
            </a:r>
            <a:r>
              <a:rPr lang="en-IN" b="1" dirty="0" err="1">
                <a:solidFill>
                  <a:srgbClr val="C00000"/>
                </a:solidFill>
              </a:rPr>
              <a:t>Kiran.P.S</a:t>
            </a:r>
            <a:endParaRPr lang="en-IN" b="1" dirty="0">
              <a:solidFill>
                <a:srgbClr val="C00000"/>
              </a:solidFill>
            </a:endParaRPr>
          </a:p>
          <a:p>
            <a:r>
              <a:rPr lang="en-IN" b="1" dirty="0">
                <a:solidFill>
                  <a:srgbClr val="C00000"/>
                </a:solidFill>
              </a:rPr>
              <a:t>State Nodal Officer</a:t>
            </a:r>
          </a:p>
          <a:p>
            <a:r>
              <a:rPr lang="en-IN" b="1" dirty="0">
                <a:solidFill>
                  <a:srgbClr val="C00000"/>
                </a:solidFill>
              </a:rPr>
              <a:t>Mental Health</a:t>
            </a:r>
          </a:p>
          <a:p>
            <a:r>
              <a:rPr lang="en-IN" b="1" dirty="0">
                <a:solidFill>
                  <a:srgbClr val="C00000"/>
                </a:solidFill>
              </a:rPr>
              <a:t>Kerala</a:t>
            </a:r>
          </a:p>
        </p:txBody>
      </p:sp>
    </p:spTree>
    <p:extLst>
      <p:ext uri="{BB962C8B-B14F-4D97-AF65-F5344CB8AC3E}">
        <p14:creationId xmlns:p14="http://schemas.microsoft.com/office/powerpoint/2010/main" val="11823856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E25F-AC1D-4BE2-BCA1-2B4AE14BA020}"/>
              </a:ext>
            </a:extLst>
          </p:cNvPr>
          <p:cNvSpPr>
            <a:spLocks noGrp="1"/>
          </p:cNvSpPr>
          <p:nvPr>
            <p:ph type="title"/>
          </p:nvPr>
        </p:nvSpPr>
        <p:spPr/>
        <p:txBody>
          <a:bodyPr/>
          <a:lstStyle/>
          <a:p>
            <a:r>
              <a:rPr lang="en-IN" dirty="0"/>
              <a:t>Conclusion</a:t>
            </a:r>
          </a:p>
        </p:txBody>
      </p:sp>
      <p:sp>
        <p:nvSpPr>
          <p:cNvPr id="3" name="Content Placeholder 2">
            <a:extLst>
              <a:ext uri="{FF2B5EF4-FFF2-40B4-BE49-F238E27FC236}">
                <a16:creationId xmlns:a16="http://schemas.microsoft.com/office/drawing/2014/main" id="{F345CA73-CCE1-4CF2-A58A-9D26B2FA6F0E}"/>
              </a:ext>
            </a:extLst>
          </p:cNvPr>
          <p:cNvSpPr>
            <a:spLocks noGrp="1"/>
          </p:cNvSpPr>
          <p:nvPr>
            <p:ph idx="1"/>
          </p:nvPr>
        </p:nvSpPr>
        <p:spPr>
          <a:xfrm>
            <a:off x="677334" y="1663283"/>
            <a:ext cx="8596668" cy="4737517"/>
          </a:xfrm>
        </p:spPr>
        <p:txBody>
          <a:bodyPr>
            <a:normAutofit fontScale="85000" lnSpcReduction="10000"/>
          </a:bodyPr>
          <a:lstStyle/>
          <a:p>
            <a:pPr marL="0" indent="0">
              <a:buNone/>
            </a:pPr>
            <a:endParaRPr lang="en-US" dirty="0">
              <a:solidFill>
                <a:srgbClr val="00B050"/>
              </a:solidFill>
            </a:endParaRPr>
          </a:p>
          <a:p>
            <a:r>
              <a:rPr lang="en-US" dirty="0" err="1">
                <a:solidFill>
                  <a:srgbClr val="C00000"/>
                </a:solidFill>
              </a:rPr>
              <a:t>Programme</a:t>
            </a:r>
            <a:r>
              <a:rPr lang="en-US" dirty="0">
                <a:solidFill>
                  <a:srgbClr val="C00000"/>
                </a:solidFill>
              </a:rPr>
              <a:t> has already been successfully implemented in 13 </a:t>
            </a:r>
            <a:r>
              <a:rPr lang="en-US" dirty="0" err="1">
                <a:solidFill>
                  <a:srgbClr val="C00000"/>
                </a:solidFill>
              </a:rPr>
              <a:t>Gramapanchayats</a:t>
            </a:r>
            <a:r>
              <a:rPr lang="en-US" dirty="0">
                <a:solidFill>
                  <a:srgbClr val="C00000"/>
                </a:solidFill>
              </a:rPr>
              <a:t>, and is being planned to be scaled to 171 </a:t>
            </a:r>
            <a:r>
              <a:rPr lang="en-US" dirty="0" err="1">
                <a:solidFill>
                  <a:srgbClr val="C00000"/>
                </a:solidFill>
              </a:rPr>
              <a:t>Gramapanchayats</a:t>
            </a:r>
            <a:r>
              <a:rPr lang="en-US" dirty="0">
                <a:solidFill>
                  <a:srgbClr val="C00000"/>
                </a:solidFill>
              </a:rPr>
              <a:t> as part of ARDRAM Mission, and later to all </a:t>
            </a:r>
            <a:r>
              <a:rPr lang="en-US" dirty="0" err="1">
                <a:solidFill>
                  <a:srgbClr val="C00000"/>
                </a:solidFill>
              </a:rPr>
              <a:t>Gramapanchayats</a:t>
            </a:r>
            <a:r>
              <a:rPr lang="en-US" dirty="0">
                <a:solidFill>
                  <a:srgbClr val="C00000"/>
                </a:solidFill>
              </a:rPr>
              <a:t> and Municipal- Corporation wards in the state. </a:t>
            </a:r>
            <a:endParaRPr lang="en-IN" dirty="0">
              <a:solidFill>
                <a:srgbClr val="C00000"/>
              </a:solidFill>
            </a:endParaRPr>
          </a:p>
          <a:p>
            <a:endParaRPr lang="en-US" dirty="0">
              <a:solidFill>
                <a:srgbClr val="C00000"/>
              </a:solidFill>
            </a:endParaRPr>
          </a:p>
          <a:p>
            <a:endParaRPr lang="en-US" dirty="0">
              <a:solidFill>
                <a:srgbClr val="C00000"/>
              </a:solidFill>
            </a:endParaRPr>
          </a:p>
          <a:p>
            <a:r>
              <a:rPr lang="en-US" dirty="0">
                <a:solidFill>
                  <a:srgbClr val="C00000"/>
                </a:solidFill>
              </a:rPr>
              <a:t>Average expenditure for a </a:t>
            </a:r>
            <a:r>
              <a:rPr lang="en-US" dirty="0" err="1">
                <a:solidFill>
                  <a:srgbClr val="C00000"/>
                </a:solidFill>
              </a:rPr>
              <a:t>Gramapanchayat</a:t>
            </a:r>
            <a:r>
              <a:rPr lang="en-US" dirty="0">
                <a:solidFill>
                  <a:srgbClr val="C00000"/>
                </a:solidFill>
              </a:rPr>
              <a:t> is about </a:t>
            </a:r>
            <a:r>
              <a:rPr lang="en-US" dirty="0" err="1">
                <a:solidFill>
                  <a:srgbClr val="C00000"/>
                </a:solidFill>
              </a:rPr>
              <a:t>Rs</a:t>
            </a:r>
            <a:r>
              <a:rPr lang="en-US" dirty="0">
                <a:solidFill>
                  <a:srgbClr val="C00000"/>
                </a:solidFill>
              </a:rPr>
              <a:t> 40,000/- which makes the </a:t>
            </a:r>
            <a:r>
              <a:rPr lang="en-US" dirty="0" err="1">
                <a:solidFill>
                  <a:srgbClr val="C00000"/>
                </a:solidFill>
              </a:rPr>
              <a:t>programme</a:t>
            </a:r>
            <a:r>
              <a:rPr lang="en-US" dirty="0">
                <a:solidFill>
                  <a:srgbClr val="C00000"/>
                </a:solidFill>
              </a:rPr>
              <a:t> economically feasible and sustainable.</a:t>
            </a:r>
          </a:p>
          <a:p>
            <a:pPr marL="0" indent="0">
              <a:buNone/>
            </a:pPr>
            <a:r>
              <a:rPr lang="en-US" dirty="0">
                <a:solidFill>
                  <a:srgbClr val="C00000"/>
                </a:solidFill>
              </a:rPr>
              <a:t> </a:t>
            </a:r>
          </a:p>
          <a:p>
            <a:r>
              <a:rPr lang="en-US" dirty="0" err="1">
                <a:solidFill>
                  <a:srgbClr val="C00000"/>
                </a:solidFill>
              </a:rPr>
              <a:t>Sampoorna</a:t>
            </a:r>
            <a:r>
              <a:rPr lang="en-US" dirty="0">
                <a:solidFill>
                  <a:srgbClr val="C00000"/>
                </a:solidFill>
              </a:rPr>
              <a:t> </a:t>
            </a:r>
            <a:r>
              <a:rPr lang="en-US" dirty="0" err="1">
                <a:solidFill>
                  <a:srgbClr val="C00000"/>
                </a:solidFill>
              </a:rPr>
              <a:t>Manasikarogyam</a:t>
            </a:r>
            <a:r>
              <a:rPr lang="en-US" dirty="0">
                <a:solidFill>
                  <a:srgbClr val="C00000"/>
                </a:solidFill>
              </a:rPr>
              <a:t> is a  comprehensive model of sensitization, mental health training, case detection campaigns and camps, enabling detection of the unidentified case burden in the community. Their integration to primary care clinics enables follow ups, overcomes treatment gap and improves access to mental health care. </a:t>
            </a:r>
            <a:endParaRPr lang="en-IN" dirty="0">
              <a:solidFill>
                <a:srgbClr val="C00000"/>
              </a:solidFill>
            </a:endParaRPr>
          </a:p>
          <a:p>
            <a:endParaRPr lang="en-US" dirty="0"/>
          </a:p>
          <a:p>
            <a:endParaRPr lang="en-US" dirty="0"/>
          </a:p>
          <a:p>
            <a:pPr marL="0" indent="0">
              <a:buNone/>
            </a:pPr>
            <a:r>
              <a:rPr lang="en-US" dirty="0"/>
              <a:t>                                                             </a:t>
            </a:r>
            <a:r>
              <a:rPr lang="en-US" sz="2400" b="1" dirty="0">
                <a:solidFill>
                  <a:srgbClr val="00B050"/>
                </a:solidFill>
              </a:rPr>
              <a:t>THANK YOU</a:t>
            </a:r>
            <a:endParaRPr lang="en-IN" sz="2400" b="1" dirty="0">
              <a:solidFill>
                <a:srgbClr val="00B050"/>
              </a:solidFill>
            </a:endParaRPr>
          </a:p>
        </p:txBody>
      </p:sp>
    </p:spTree>
    <p:extLst>
      <p:ext uri="{BB962C8B-B14F-4D97-AF65-F5344CB8AC3E}">
        <p14:creationId xmlns:p14="http://schemas.microsoft.com/office/powerpoint/2010/main" val="822956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6948CF-F76B-49B4-8A56-D7F03F2223AE}"/>
              </a:ext>
            </a:extLst>
          </p:cNvPr>
          <p:cNvSpPr>
            <a:spLocks noGrp="1"/>
          </p:cNvSpPr>
          <p:nvPr>
            <p:ph idx="1"/>
          </p:nvPr>
        </p:nvSpPr>
        <p:spPr>
          <a:xfrm>
            <a:off x="677334" y="1155032"/>
            <a:ext cx="8596668" cy="5245767"/>
          </a:xfrm>
        </p:spPr>
        <p:txBody>
          <a:bodyPr>
            <a:normAutofit fontScale="92500" lnSpcReduction="10000"/>
          </a:bodyPr>
          <a:lstStyle/>
          <a:p>
            <a:r>
              <a:rPr lang="en-US" dirty="0">
                <a:solidFill>
                  <a:srgbClr val="C00000"/>
                </a:solidFill>
              </a:rPr>
              <a:t>The delivery of mental health services through primary health care system as a policy for developing countries was recommended by WHO, as the burden of mental disorders is 10-12% and treatment gap is 80% for mental disorders</a:t>
            </a:r>
            <a:r>
              <a:rPr lang="en-US" baseline="30000" dirty="0">
                <a:solidFill>
                  <a:srgbClr val="C00000"/>
                </a:solidFill>
              </a:rPr>
              <a:t>.</a:t>
            </a:r>
          </a:p>
          <a:p>
            <a:r>
              <a:rPr lang="en-US" dirty="0">
                <a:solidFill>
                  <a:srgbClr val="C00000"/>
                </a:solidFill>
              </a:rPr>
              <a:t>Needed an implementation model to detect the case burden in the community, to enable access to mental health care system and to close the treatment gap.</a:t>
            </a:r>
          </a:p>
          <a:p>
            <a:endParaRPr lang="en-US" dirty="0">
              <a:solidFill>
                <a:srgbClr val="C00000"/>
              </a:solidFill>
            </a:endParaRPr>
          </a:p>
          <a:p>
            <a:endParaRPr lang="en-US" dirty="0">
              <a:solidFill>
                <a:srgbClr val="C00000"/>
              </a:solidFill>
            </a:endParaRPr>
          </a:p>
          <a:p>
            <a:r>
              <a:rPr lang="en-US" dirty="0">
                <a:solidFill>
                  <a:srgbClr val="00B050"/>
                </a:solidFill>
              </a:rPr>
              <a:t>DMHP </a:t>
            </a:r>
            <a:r>
              <a:rPr lang="en-US" dirty="0" err="1">
                <a:solidFill>
                  <a:srgbClr val="00B050"/>
                </a:solidFill>
              </a:rPr>
              <a:t>Tvpm</a:t>
            </a:r>
            <a:r>
              <a:rPr lang="en-US" dirty="0">
                <a:solidFill>
                  <a:srgbClr val="00B050"/>
                </a:solidFill>
              </a:rPr>
              <a:t> had become the first district to attain mental health integration into primary care in 2014, where </a:t>
            </a:r>
            <a:r>
              <a:rPr lang="en-US" b="1" dirty="0">
                <a:solidFill>
                  <a:srgbClr val="00B050"/>
                </a:solidFill>
              </a:rPr>
              <a:t>weekly mental health clinics </a:t>
            </a:r>
            <a:r>
              <a:rPr lang="en-US" dirty="0">
                <a:solidFill>
                  <a:srgbClr val="00B050"/>
                </a:solidFill>
              </a:rPr>
              <a:t>are being conducted in all PHCs &amp; CHCs by trained doctors, and patients are getting </a:t>
            </a:r>
            <a:r>
              <a:rPr lang="en-US" b="1" dirty="0">
                <a:solidFill>
                  <a:srgbClr val="00B050"/>
                </a:solidFill>
              </a:rPr>
              <a:t>Mental Health treatment &amp; medicines from their nearest PHC.</a:t>
            </a:r>
          </a:p>
          <a:p>
            <a:r>
              <a:rPr lang="en-US" dirty="0">
                <a:solidFill>
                  <a:srgbClr val="00B050"/>
                </a:solidFill>
              </a:rPr>
              <a:t>It is in this scenario that DMHP </a:t>
            </a:r>
            <a:r>
              <a:rPr lang="en-US" dirty="0" err="1">
                <a:solidFill>
                  <a:srgbClr val="00B050"/>
                </a:solidFill>
              </a:rPr>
              <a:t>Tvpm</a:t>
            </a:r>
            <a:r>
              <a:rPr lang="en-US" dirty="0">
                <a:solidFill>
                  <a:srgbClr val="00B050"/>
                </a:solidFill>
              </a:rPr>
              <a:t> has devised and put into action its new endeavor of </a:t>
            </a:r>
            <a:r>
              <a:rPr lang="en-US" dirty="0" err="1">
                <a:solidFill>
                  <a:srgbClr val="00B050"/>
                </a:solidFill>
              </a:rPr>
              <a:t>Sampoorna</a:t>
            </a:r>
            <a:r>
              <a:rPr lang="en-US" dirty="0">
                <a:solidFill>
                  <a:srgbClr val="00B050"/>
                </a:solidFill>
              </a:rPr>
              <a:t> </a:t>
            </a:r>
            <a:r>
              <a:rPr lang="en-US" dirty="0" err="1">
                <a:solidFill>
                  <a:srgbClr val="00B050"/>
                </a:solidFill>
              </a:rPr>
              <a:t>manasikarogyam</a:t>
            </a:r>
            <a:r>
              <a:rPr lang="en-US" dirty="0">
                <a:solidFill>
                  <a:srgbClr val="00B050"/>
                </a:solidFill>
              </a:rPr>
              <a:t> with the objective of :-</a:t>
            </a:r>
            <a:endParaRPr lang="en-IN" dirty="0">
              <a:solidFill>
                <a:srgbClr val="00B050"/>
              </a:solidFill>
            </a:endParaRPr>
          </a:p>
          <a:p>
            <a:pPr>
              <a:buFont typeface="Wingdings" panose="05000000000000000000" pitchFamily="2" charset="2"/>
              <a:buChar char="v"/>
            </a:pPr>
            <a:r>
              <a:rPr lang="en-US" dirty="0">
                <a:solidFill>
                  <a:srgbClr val="00B050"/>
                </a:solidFill>
              </a:rPr>
              <a:t>Finding the undetected case burden in the community by interventions &amp; camps.</a:t>
            </a:r>
            <a:endParaRPr lang="en-IN" dirty="0">
              <a:solidFill>
                <a:srgbClr val="00B050"/>
              </a:solidFill>
            </a:endParaRPr>
          </a:p>
          <a:p>
            <a:pPr>
              <a:buFont typeface="Wingdings" panose="05000000000000000000" pitchFamily="2" charset="2"/>
              <a:buChar char="v"/>
            </a:pPr>
            <a:r>
              <a:rPr lang="en-US" dirty="0">
                <a:solidFill>
                  <a:srgbClr val="00B050"/>
                </a:solidFill>
              </a:rPr>
              <a:t>Involving community level workers in detection, management and follow up of cases in their community</a:t>
            </a:r>
            <a:endParaRPr lang="en-IN" dirty="0">
              <a:solidFill>
                <a:srgbClr val="00B050"/>
              </a:solidFill>
            </a:endParaRPr>
          </a:p>
          <a:p>
            <a:pPr>
              <a:buFont typeface="Wingdings" panose="05000000000000000000" pitchFamily="2" charset="2"/>
              <a:buChar char="v"/>
            </a:pPr>
            <a:r>
              <a:rPr lang="en-US" dirty="0">
                <a:solidFill>
                  <a:srgbClr val="00B050"/>
                </a:solidFill>
              </a:rPr>
              <a:t>Integration of newly detected cases to primary care health system</a:t>
            </a:r>
          </a:p>
          <a:p>
            <a:endParaRPr lang="en-IN" dirty="0"/>
          </a:p>
        </p:txBody>
      </p:sp>
    </p:spTree>
    <p:extLst>
      <p:ext uri="{BB962C8B-B14F-4D97-AF65-F5344CB8AC3E}">
        <p14:creationId xmlns:p14="http://schemas.microsoft.com/office/powerpoint/2010/main" val="4036454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03BAE5-037E-486C-B6C8-C613BB1446A4}"/>
              </a:ext>
            </a:extLst>
          </p:cNvPr>
          <p:cNvSpPr>
            <a:spLocks noGrp="1"/>
          </p:cNvSpPr>
          <p:nvPr>
            <p:ph idx="1"/>
          </p:nvPr>
        </p:nvSpPr>
        <p:spPr>
          <a:xfrm>
            <a:off x="677333" y="159026"/>
            <a:ext cx="9188561" cy="6533321"/>
          </a:xfrm>
        </p:spPr>
        <p:txBody>
          <a:bodyPr>
            <a:normAutofit fontScale="92500" lnSpcReduction="10000"/>
          </a:bodyPr>
          <a:lstStyle/>
          <a:p>
            <a:pPr marL="0" indent="0">
              <a:buNone/>
            </a:pPr>
            <a:r>
              <a:rPr lang="en-US" dirty="0">
                <a:solidFill>
                  <a:srgbClr val="C00000"/>
                </a:solidFill>
              </a:rPr>
              <a:t>The </a:t>
            </a:r>
            <a:r>
              <a:rPr lang="en-US" b="1" dirty="0">
                <a:solidFill>
                  <a:srgbClr val="C00000"/>
                </a:solidFill>
              </a:rPr>
              <a:t>protocol</a:t>
            </a:r>
            <a:r>
              <a:rPr lang="en-US" dirty="0">
                <a:solidFill>
                  <a:srgbClr val="C00000"/>
                </a:solidFill>
              </a:rPr>
              <a:t> is as follows.</a:t>
            </a:r>
            <a:endParaRPr lang="en-IN" sz="1600" dirty="0">
              <a:solidFill>
                <a:srgbClr val="C00000"/>
              </a:solidFill>
            </a:endParaRPr>
          </a:p>
          <a:p>
            <a:pPr lvl="0"/>
            <a:r>
              <a:rPr lang="en-US" u="sng" dirty="0">
                <a:solidFill>
                  <a:srgbClr val="00B050"/>
                </a:solidFill>
              </a:rPr>
              <a:t>Sensitization</a:t>
            </a:r>
            <a:r>
              <a:rPr lang="en-US" dirty="0">
                <a:solidFill>
                  <a:srgbClr val="00B050"/>
                </a:solidFill>
              </a:rPr>
              <a:t> of members of Block panchayath and </a:t>
            </a:r>
            <a:r>
              <a:rPr lang="en-US" dirty="0" err="1">
                <a:solidFill>
                  <a:srgbClr val="00B050"/>
                </a:solidFill>
              </a:rPr>
              <a:t>Gramapanchayath</a:t>
            </a:r>
            <a:r>
              <a:rPr lang="en-US" dirty="0">
                <a:solidFill>
                  <a:srgbClr val="00B050"/>
                </a:solidFill>
              </a:rPr>
              <a:t> on mental health.</a:t>
            </a:r>
            <a:endParaRPr lang="en-IN" sz="1600" dirty="0">
              <a:solidFill>
                <a:srgbClr val="00B050"/>
              </a:solidFill>
            </a:endParaRPr>
          </a:p>
          <a:p>
            <a:pPr lvl="0"/>
            <a:r>
              <a:rPr lang="en-US" u="sng" dirty="0" err="1">
                <a:solidFill>
                  <a:srgbClr val="00B050"/>
                </a:solidFill>
              </a:rPr>
              <a:t>Sensitisation</a:t>
            </a:r>
            <a:r>
              <a:rPr lang="en-US" u="sng" dirty="0">
                <a:solidFill>
                  <a:srgbClr val="00B050"/>
                </a:solidFill>
              </a:rPr>
              <a:t> </a:t>
            </a:r>
            <a:r>
              <a:rPr lang="en-US" dirty="0">
                <a:solidFill>
                  <a:srgbClr val="00B050"/>
                </a:solidFill>
              </a:rPr>
              <a:t>of CHC &amp; PHC staff- Health workers(JPHN,JHI) </a:t>
            </a:r>
            <a:endParaRPr lang="en-IN" sz="1600" dirty="0">
              <a:solidFill>
                <a:srgbClr val="00B050"/>
              </a:solidFill>
            </a:endParaRPr>
          </a:p>
          <a:p>
            <a:pPr lvl="0"/>
            <a:r>
              <a:rPr lang="en-US" dirty="0">
                <a:solidFill>
                  <a:srgbClr val="00B050"/>
                </a:solidFill>
              </a:rPr>
              <a:t>Training of grass root level workers-ASHAs( or Health Volunteers) on Mental Health awareness creation, Stigma Reduction &amp; Screening with Case detection Forms</a:t>
            </a:r>
            <a:endParaRPr lang="en-IN" sz="1600" dirty="0">
              <a:solidFill>
                <a:srgbClr val="00B050"/>
              </a:solidFill>
            </a:endParaRPr>
          </a:p>
          <a:p>
            <a:pPr lvl="0"/>
            <a:r>
              <a:rPr lang="en-US" b="1" dirty="0">
                <a:solidFill>
                  <a:srgbClr val="00B050"/>
                </a:solidFill>
              </a:rPr>
              <a:t>CASE DETECTION CAMPAIGNS</a:t>
            </a:r>
            <a:endParaRPr lang="en-US" dirty="0">
              <a:solidFill>
                <a:srgbClr val="00B050"/>
              </a:solidFill>
            </a:endParaRPr>
          </a:p>
          <a:p>
            <a:pPr lvl="1"/>
            <a:r>
              <a:rPr lang="en-US" b="1" u="sng" dirty="0">
                <a:solidFill>
                  <a:srgbClr val="00B050"/>
                </a:solidFill>
              </a:rPr>
              <a:t>ASHAs visit Every Household in the panchayath</a:t>
            </a:r>
            <a:r>
              <a:rPr lang="en-US" dirty="0">
                <a:solidFill>
                  <a:srgbClr val="00B050"/>
                </a:solidFill>
              </a:rPr>
              <a:t>, give brief mental health awareness class with leaflets,&amp; Screens with structured DMHP case detection forms. Information on camp date given</a:t>
            </a:r>
            <a:endParaRPr lang="en-IN" sz="1400" dirty="0">
              <a:solidFill>
                <a:srgbClr val="00B050"/>
              </a:solidFill>
            </a:endParaRPr>
          </a:p>
          <a:p>
            <a:pPr lvl="1"/>
            <a:r>
              <a:rPr lang="en-US" u="sng" dirty="0">
                <a:solidFill>
                  <a:srgbClr val="00B050"/>
                </a:solidFill>
              </a:rPr>
              <a:t>Case detection</a:t>
            </a:r>
            <a:r>
              <a:rPr lang="en-US" dirty="0">
                <a:solidFill>
                  <a:srgbClr val="00B050"/>
                </a:solidFill>
              </a:rPr>
              <a:t> forms evaluated by DMHP team. Families with </a:t>
            </a:r>
            <a:r>
              <a:rPr lang="en-US" b="1" dirty="0">
                <a:solidFill>
                  <a:srgbClr val="00B050"/>
                </a:solidFill>
              </a:rPr>
              <a:t>detected cases are intimated </a:t>
            </a:r>
            <a:r>
              <a:rPr lang="en-US" dirty="0">
                <a:solidFill>
                  <a:srgbClr val="00B050"/>
                </a:solidFill>
              </a:rPr>
              <a:t>to attend camp at nearby PHC by ASHA workers.</a:t>
            </a:r>
            <a:endParaRPr lang="en-IN" sz="1400" dirty="0">
              <a:solidFill>
                <a:srgbClr val="00B050"/>
              </a:solidFill>
            </a:endParaRPr>
          </a:p>
          <a:p>
            <a:pPr lvl="1"/>
            <a:r>
              <a:rPr lang="en-US" b="1" u="sng" dirty="0">
                <a:solidFill>
                  <a:srgbClr val="00B050"/>
                </a:solidFill>
              </a:rPr>
              <a:t>Mental health camp</a:t>
            </a:r>
            <a:r>
              <a:rPr lang="en-US" b="1" dirty="0">
                <a:solidFill>
                  <a:srgbClr val="00B050"/>
                </a:solidFill>
              </a:rPr>
              <a:t> </a:t>
            </a:r>
            <a:r>
              <a:rPr lang="en-US" dirty="0">
                <a:solidFill>
                  <a:srgbClr val="00B050"/>
                </a:solidFill>
              </a:rPr>
              <a:t>in concerned PHC involving DMHP team,&amp; PHC Staff.</a:t>
            </a:r>
            <a:endParaRPr lang="en-IN" sz="1400" dirty="0">
              <a:solidFill>
                <a:srgbClr val="00B050"/>
              </a:solidFill>
            </a:endParaRPr>
          </a:p>
          <a:p>
            <a:pPr lvl="1"/>
            <a:r>
              <a:rPr lang="en-US" dirty="0">
                <a:solidFill>
                  <a:srgbClr val="00B050"/>
                </a:solidFill>
              </a:rPr>
              <a:t>Three </a:t>
            </a:r>
            <a:r>
              <a:rPr lang="en-US" b="1" u="sng" dirty="0">
                <a:solidFill>
                  <a:srgbClr val="00B050"/>
                </a:solidFill>
              </a:rPr>
              <a:t>review camps</a:t>
            </a:r>
            <a:r>
              <a:rPr lang="en-US" b="1" dirty="0">
                <a:solidFill>
                  <a:srgbClr val="00B050"/>
                </a:solidFill>
              </a:rPr>
              <a:t> </a:t>
            </a:r>
            <a:r>
              <a:rPr lang="en-US" dirty="0">
                <a:solidFill>
                  <a:srgbClr val="00B050"/>
                </a:solidFill>
              </a:rPr>
              <a:t>in following successive months to cover the entire cases detected by repeated intimation by ASHA, and follow ups of newly diagnosed cases</a:t>
            </a:r>
            <a:endParaRPr lang="en-IN" sz="1400" dirty="0">
              <a:solidFill>
                <a:srgbClr val="00B050"/>
              </a:solidFill>
            </a:endParaRPr>
          </a:p>
          <a:p>
            <a:pPr lvl="1"/>
            <a:r>
              <a:rPr lang="en-US" dirty="0">
                <a:solidFill>
                  <a:srgbClr val="00B050"/>
                </a:solidFill>
              </a:rPr>
              <a:t>Stable cases are transferred to PHC Medical Officer who will conduct </a:t>
            </a:r>
            <a:r>
              <a:rPr lang="en-US" b="1" dirty="0">
                <a:solidFill>
                  <a:srgbClr val="00B050"/>
                </a:solidFill>
              </a:rPr>
              <a:t>weekly/monthly</a:t>
            </a:r>
            <a:r>
              <a:rPr lang="en-US" dirty="0">
                <a:solidFill>
                  <a:srgbClr val="00B050"/>
                </a:solidFill>
              </a:rPr>
              <a:t>(depending upon the number of patients) </a:t>
            </a:r>
            <a:r>
              <a:rPr lang="en-US" b="1" dirty="0">
                <a:solidFill>
                  <a:srgbClr val="00B050"/>
                </a:solidFill>
              </a:rPr>
              <a:t>Mental Health Clinics </a:t>
            </a:r>
            <a:r>
              <a:rPr lang="en-US" dirty="0">
                <a:solidFill>
                  <a:srgbClr val="00B050"/>
                </a:solidFill>
              </a:rPr>
              <a:t>in the PHC.</a:t>
            </a:r>
            <a:endParaRPr lang="en-IN" sz="1400" dirty="0">
              <a:solidFill>
                <a:srgbClr val="00B050"/>
              </a:solidFill>
            </a:endParaRPr>
          </a:p>
          <a:p>
            <a:pPr lvl="1"/>
            <a:r>
              <a:rPr lang="en-US" dirty="0">
                <a:solidFill>
                  <a:srgbClr val="00B050"/>
                </a:solidFill>
              </a:rPr>
              <a:t>Medical Officer, Pharmacist, Staff nurses and Health workers are trained by DMHP TVPM, and they </a:t>
            </a:r>
            <a:r>
              <a:rPr lang="en-US" b="1" dirty="0">
                <a:solidFill>
                  <a:srgbClr val="00B050"/>
                </a:solidFill>
              </a:rPr>
              <a:t>support the management, drug dispensing and records keeping in the PHC</a:t>
            </a:r>
            <a:r>
              <a:rPr lang="en-US" dirty="0">
                <a:solidFill>
                  <a:srgbClr val="00B050"/>
                </a:solidFill>
              </a:rPr>
              <a:t>.</a:t>
            </a:r>
            <a:endParaRPr lang="en-IN" sz="1400" dirty="0">
              <a:solidFill>
                <a:srgbClr val="00B050"/>
              </a:solidFill>
            </a:endParaRPr>
          </a:p>
          <a:p>
            <a:pPr lvl="0"/>
            <a:r>
              <a:rPr lang="en-US" dirty="0">
                <a:solidFill>
                  <a:srgbClr val="00B050"/>
                </a:solidFill>
              </a:rPr>
              <a:t>Follow up plans for </a:t>
            </a:r>
            <a:r>
              <a:rPr lang="en-US" b="1" dirty="0">
                <a:solidFill>
                  <a:srgbClr val="00B050"/>
                </a:solidFill>
              </a:rPr>
              <a:t>rehabilitation units </a:t>
            </a:r>
            <a:r>
              <a:rPr lang="en-US" dirty="0">
                <a:solidFill>
                  <a:srgbClr val="00B050"/>
                </a:solidFill>
              </a:rPr>
              <a:t>in the community, involving Health workers &amp; LSG Members </a:t>
            </a:r>
            <a:endParaRPr lang="en-IN" sz="1600" dirty="0">
              <a:solidFill>
                <a:srgbClr val="00B050"/>
              </a:solidFill>
            </a:endParaRPr>
          </a:p>
          <a:p>
            <a:pPr lvl="0"/>
            <a:r>
              <a:rPr lang="en-US" dirty="0">
                <a:solidFill>
                  <a:srgbClr val="00B050"/>
                </a:solidFill>
              </a:rPr>
              <a:t>DMHP team directly conducts review camps every 6 months.</a:t>
            </a:r>
          </a:p>
          <a:p>
            <a:pPr lvl="0"/>
            <a:r>
              <a:rPr lang="en-US" dirty="0">
                <a:solidFill>
                  <a:srgbClr val="00B050"/>
                </a:solidFill>
              </a:rPr>
              <a:t>Evaluation of data and analysis </a:t>
            </a:r>
            <a:endParaRPr lang="en-IN" sz="1600" dirty="0">
              <a:solidFill>
                <a:srgbClr val="00B050"/>
              </a:solidFill>
            </a:endParaRPr>
          </a:p>
          <a:p>
            <a:endParaRPr lang="en-IN" dirty="0"/>
          </a:p>
        </p:txBody>
      </p:sp>
    </p:spTree>
    <p:extLst>
      <p:ext uri="{BB962C8B-B14F-4D97-AF65-F5344CB8AC3E}">
        <p14:creationId xmlns:p14="http://schemas.microsoft.com/office/powerpoint/2010/main" val="2059716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7D9E8-873E-41E3-B2AC-C52D84AFB375}"/>
              </a:ext>
            </a:extLst>
          </p:cNvPr>
          <p:cNvSpPr>
            <a:spLocks noGrp="1"/>
          </p:cNvSpPr>
          <p:nvPr>
            <p:ph type="title"/>
          </p:nvPr>
        </p:nvSpPr>
        <p:spPr>
          <a:xfrm>
            <a:off x="677334" y="208548"/>
            <a:ext cx="8596668" cy="737936"/>
          </a:xfrm>
        </p:spPr>
        <p:txBody>
          <a:bodyPr>
            <a:normAutofit/>
          </a:bodyPr>
          <a:lstStyle/>
          <a:p>
            <a:r>
              <a:rPr lang="en-IN" sz="2800" dirty="0"/>
              <a:t>Expenditure split up</a:t>
            </a:r>
          </a:p>
        </p:txBody>
      </p:sp>
      <p:sp>
        <p:nvSpPr>
          <p:cNvPr id="3" name="Content Placeholder 2">
            <a:extLst>
              <a:ext uri="{FF2B5EF4-FFF2-40B4-BE49-F238E27FC236}">
                <a16:creationId xmlns:a16="http://schemas.microsoft.com/office/drawing/2014/main" id="{3D11CD45-5DC8-4374-B6C0-ADF108F8A737}"/>
              </a:ext>
            </a:extLst>
          </p:cNvPr>
          <p:cNvSpPr>
            <a:spLocks noGrp="1"/>
          </p:cNvSpPr>
          <p:nvPr>
            <p:ph idx="1"/>
          </p:nvPr>
        </p:nvSpPr>
        <p:spPr>
          <a:xfrm>
            <a:off x="357809" y="1303824"/>
            <a:ext cx="8702685" cy="5282506"/>
          </a:xfrm>
        </p:spPr>
        <p:txBody>
          <a:bodyPr>
            <a:normAutofit lnSpcReduction="10000"/>
          </a:bodyPr>
          <a:lstStyle/>
          <a:p>
            <a:endParaRPr lang="en-IN" dirty="0"/>
          </a:p>
          <a:p>
            <a:endParaRPr lang="en-IN" dirty="0"/>
          </a:p>
          <a:p>
            <a:endParaRPr lang="en-IN" dirty="0"/>
          </a:p>
          <a:p>
            <a:endParaRPr lang="en-IN" dirty="0"/>
          </a:p>
          <a:p>
            <a:endParaRPr lang="en-IN" dirty="0"/>
          </a:p>
          <a:p>
            <a:endParaRPr lang="en-IN" dirty="0"/>
          </a:p>
          <a:p>
            <a:endParaRPr lang="en-IN" dirty="0"/>
          </a:p>
          <a:p>
            <a:endParaRPr lang="en-IN" dirty="0"/>
          </a:p>
          <a:p>
            <a:endParaRPr lang="en-IN" dirty="0"/>
          </a:p>
          <a:p>
            <a:endParaRPr lang="en-IN" dirty="0"/>
          </a:p>
          <a:p>
            <a:endParaRPr lang="en-IN" dirty="0"/>
          </a:p>
          <a:p>
            <a:endParaRPr lang="en-IN" dirty="0"/>
          </a:p>
          <a:p>
            <a:r>
              <a:rPr lang="en-IN" sz="1400" b="1" dirty="0">
                <a:solidFill>
                  <a:srgbClr val="00B050"/>
                </a:solidFill>
              </a:rPr>
              <a:t>Funds are provided by </a:t>
            </a:r>
            <a:r>
              <a:rPr lang="en-IN" sz="1400" b="1" dirty="0" err="1">
                <a:solidFill>
                  <a:srgbClr val="00B050"/>
                </a:solidFill>
              </a:rPr>
              <a:t>Gramapanchayaths</a:t>
            </a:r>
            <a:r>
              <a:rPr lang="en-IN" sz="1400" b="1" dirty="0">
                <a:solidFill>
                  <a:srgbClr val="00B050"/>
                </a:solidFill>
              </a:rPr>
              <a:t> for which DMHP gives Proposal through the PHC Medical Officer. </a:t>
            </a:r>
          </a:p>
          <a:p>
            <a:r>
              <a:rPr lang="en-IN" sz="1400" b="1" dirty="0">
                <a:solidFill>
                  <a:srgbClr val="00B050"/>
                </a:solidFill>
              </a:rPr>
              <a:t>PHC is the Implementing agency for the funds received. </a:t>
            </a:r>
          </a:p>
        </p:txBody>
      </p:sp>
      <p:graphicFrame>
        <p:nvGraphicFramePr>
          <p:cNvPr id="4" name="Table 3">
            <a:extLst>
              <a:ext uri="{FF2B5EF4-FFF2-40B4-BE49-F238E27FC236}">
                <a16:creationId xmlns:a16="http://schemas.microsoft.com/office/drawing/2014/main" id="{573B6D20-6EEC-4C29-B2D4-559F507A8618}"/>
              </a:ext>
            </a:extLst>
          </p:cNvPr>
          <p:cNvGraphicFramePr>
            <a:graphicFrameLocks noGrp="1"/>
          </p:cNvGraphicFramePr>
          <p:nvPr>
            <p:extLst>
              <p:ext uri="{D42A27DB-BD31-4B8C-83A1-F6EECF244321}">
                <p14:modId xmlns:p14="http://schemas.microsoft.com/office/powerpoint/2010/main" val="1689149580"/>
              </p:ext>
            </p:extLst>
          </p:nvPr>
        </p:nvGraphicFramePr>
        <p:xfrm>
          <a:off x="463826" y="834190"/>
          <a:ext cx="8600661" cy="4938870"/>
        </p:xfrm>
        <a:graphic>
          <a:graphicData uri="http://schemas.openxmlformats.org/drawingml/2006/table">
            <a:tbl>
              <a:tblPr firstRow="1" bandRow="1">
                <a:tableStyleId>{5C22544A-7EE6-4342-B048-85BDC9FD1C3A}</a:tableStyleId>
              </a:tblPr>
              <a:tblGrid>
                <a:gridCol w="979120">
                  <a:extLst>
                    <a:ext uri="{9D8B030D-6E8A-4147-A177-3AD203B41FA5}">
                      <a16:colId xmlns:a16="http://schemas.microsoft.com/office/drawing/2014/main" val="2374231056"/>
                    </a:ext>
                  </a:extLst>
                </a:gridCol>
                <a:gridCol w="5375419">
                  <a:extLst>
                    <a:ext uri="{9D8B030D-6E8A-4147-A177-3AD203B41FA5}">
                      <a16:colId xmlns:a16="http://schemas.microsoft.com/office/drawing/2014/main" val="683488012"/>
                    </a:ext>
                  </a:extLst>
                </a:gridCol>
                <a:gridCol w="2246122">
                  <a:extLst>
                    <a:ext uri="{9D8B030D-6E8A-4147-A177-3AD203B41FA5}">
                      <a16:colId xmlns:a16="http://schemas.microsoft.com/office/drawing/2014/main" val="2987675232"/>
                    </a:ext>
                  </a:extLst>
                </a:gridCol>
              </a:tblGrid>
              <a:tr h="428342">
                <a:tc>
                  <a:txBody>
                    <a:bodyPr/>
                    <a:lstStyle/>
                    <a:p>
                      <a:r>
                        <a:rPr lang="en-IN" dirty="0"/>
                        <a:t>Sl.NO</a:t>
                      </a:r>
                    </a:p>
                  </a:txBody>
                  <a:tcPr/>
                </a:tc>
                <a:tc>
                  <a:txBody>
                    <a:bodyPr/>
                    <a:lstStyle/>
                    <a:p>
                      <a:r>
                        <a:rPr lang="en-IN" dirty="0"/>
                        <a:t>Activities</a:t>
                      </a:r>
                    </a:p>
                  </a:txBody>
                  <a:tcPr/>
                </a:tc>
                <a:tc>
                  <a:txBody>
                    <a:bodyPr/>
                    <a:lstStyle/>
                    <a:p>
                      <a:r>
                        <a:rPr lang="en-IN" dirty="0"/>
                        <a:t>Amount in </a:t>
                      </a:r>
                      <a:r>
                        <a:rPr lang="en-IN" dirty="0" err="1"/>
                        <a:t>Rs</a:t>
                      </a:r>
                      <a:endParaRPr lang="en-IN" dirty="0"/>
                    </a:p>
                  </a:txBody>
                  <a:tcPr/>
                </a:tc>
                <a:extLst>
                  <a:ext uri="{0D108BD9-81ED-4DB2-BD59-A6C34878D82A}">
                    <a16:rowId xmlns:a16="http://schemas.microsoft.com/office/drawing/2014/main" val="1047052890"/>
                  </a:ext>
                </a:extLst>
              </a:tr>
              <a:tr h="428342">
                <a:tc>
                  <a:txBody>
                    <a:bodyPr/>
                    <a:lstStyle/>
                    <a:p>
                      <a:r>
                        <a:rPr lang="en-IN" sz="1400" dirty="0">
                          <a:solidFill>
                            <a:srgbClr val="C00000"/>
                          </a:solidFill>
                        </a:rPr>
                        <a:t>1</a:t>
                      </a:r>
                    </a:p>
                  </a:txBody>
                  <a:tcPr/>
                </a:tc>
                <a:tc>
                  <a:txBody>
                    <a:bodyPr/>
                    <a:lstStyle/>
                    <a:p>
                      <a:r>
                        <a:rPr lang="en-IN" sz="1400" dirty="0">
                          <a:solidFill>
                            <a:srgbClr val="C00000"/>
                          </a:solidFill>
                        </a:rPr>
                        <a:t>Sensitization of LSG Members, PHC Staff</a:t>
                      </a:r>
                    </a:p>
                  </a:txBody>
                  <a:tcPr/>
                </a:tc>
                <a:tc>
                  <a:txBody>
                    <a:bodyPr/>
                    <a:lstStyle/>
                    <a:p>
                      <a:r>
                        <a:rPr lang="en-IN" sz="1400" dirty="0">
                          <a:solidFill>
                            <a:srgbClr val="C00000"/>
                          </a:solidFill>
                        </a:rPr>
                        <a:t>2000</a:t>
                      </a:r>
                    </a:p>
                  </a:txBody>
                  <a:tcPr/>
                </a:tc>
                <a:extLst>
                  <a:ext uri="{0D108BD9-81ED-4DB2-BD59-A6C34878D82A}">
                    <a16:rowId xmlns:a16="http://schemas.microsoft.com/office/drawing/2014/main" val="2956737443"/>
                  </a:ext>
                </a:extLst>
              </a:tr>
              <a:tr h="428342">
                <a:tc>
                  <a:txBody>
                    <a:bodyPr/>
                    <a:lstStyle/>
                    <a:p>
                      <a:r>
                        <a:rPr lang="en-IN" sz="1400" dirty="0">
                          <a:solidFill>
                            <a:srgbClr val="C00000"/>
                          </a:solidFill>
                        </a:rPr>
                        <a:t>2</a:t>
                      </a:r>
                    </a:p>
                  </a:txBody>
                  <a:tcPr/>
                </a:tc>
                <a:tc>
                  <a:txBody>
                    <a:bodyPr/>
                    <a:lstStyle/>
                    <a:p>
                      <a:r>
                        <a:rPr lang="en-IN" sz="1400" dirty="0">
                          <a:solidFill>
                            <a:srgbClr val="C00000"/>
                          </a:solidFill>
                        </a:rPr>
                        <a:t>Training of ASHAs (Half day training)</a:t>
                      </a:r>
                    </a:p>
                  </a:txBody>
                  <a:tcPr/>
                </a:tc>
                <a:tc>
                  <a:txBody>
                    <a:bodyPr/>
                    <a:lstStyle/>
                    <a:p>
                      <a:r>
                        <a:rPr lang="en-IN" sz="1400" dirty="0">
                          <a:solidFill>
                            <a:srgbClr val="C00000"/>
                          </a:solidFill>
                        </a:rPr>
                        <a:t>3000</a:t>
                      </a:r>
                    </a:p>
                  </a:txBody>
                  <a:tcPr/>
                </a:tc>
                <a:extLst>
                  <a:ext uri="{0D108BD9-81ED-4DB2-BD59-A6C34878D82A}">
                    <a16:rowId xmlns:a16="http://schemas.microsoft.com/office/drawing/2014/main" val="1592347684"/>
                  </a:ext>
                </a:extLst>
              </a:tr>
              <a:tr h="739327">
                <a:tc>
                  <a:txBody>
                    <a:bodyPr/>
                    <a:lstStyle/>
                    <a:p>
                      <a:r>
                        <a:rPr lang="en-IN" sz="1400" dirty="0">
                          <a:solidFill>
                            <a:srgbClr val="C00000"/>
                          </a:solidFill>
                        </a:rPr>
                        <a:t>3</a:t>
                      </a:r>
                    </a:p>
                  </a:txBody>
                  <a:tcPr/>
                </a:tc>
                <a:tc>
                  <a:txBody>
                    <a:bodyPr/>
                    <a:lstStyle/>
                    <a:p>
                      <a:r>
                        <a:rPr lang="en-IN" sz="1400" dirty="0">
                          <a:solidFill>
                            <a:srgbClr val="C00000"/>
                          </a:solidFill>
                        </a:rPr>
                        <a:t>House visit Remuneration for ASHAs</a:t>
                      </a:r>
                    </a:p>
                    <a:p>
                      <a:r>
                        <a:rPr lang="en-IN" sz="1400" dirty="0" err="1">
                          <a:solidFill>
                            <a:srgbClr val="C00000"/>
                          </a:solidFill>
                        </a:rPr>
                        <a:t>Rs</a:t>
                      </a:r>
                      <a:r>
                        <a:rPr lang="en-IN" sz="1400" dirty="0">
                          <a:solidFill>
                            <a:srgbClr val="C00000"/>
                          </a:solidFill>
                        </a:rPr>
                        <a:t> 150/day x 10days x 15 wards(</a:t>
                      </a:r>
                      <a:r>
                        <a:rPr lang="en-IN" sz="1400" dirty="0" err="1">
                          <a:solidFill>
                            <a:srgbClr val="C00000"/>
                          </a:solidFill>
                        </a:rPr>
                        <a:t>avg</a:t>
                      </a:r>
                      <a:r>
                        <a:rPr lang="en-IN" sz="1400" dirty="0">
                          <a:solidFill>
                            <a:srgbClr val="C00000"/>
                          </a:solidFill>
                        </a:rPr>
                        <a:t>)</a:t>
                      </a:r>
                    </a:p>
                  </a:txBody>
                  <a:tcPr/>
                </a:tc>
                <a:tc>
                  <a:txBody>
                    <a:bodyPr/>
                    <a:lstStyle/>
                    <a:p>
                      <a:r>
                        <a:rPr lang="en-IN" sz="1400" dirty="0">
                          <a:solidFill>
                            <a:srgbClr val="C00000"/>
                          </a:solidFill>
                        </a:rPr>
                        <a:t>22,500</a:t>
                      </a:r>
                    </a:p>
                  </a:txBody>
                  <a:tcPr/>
                </a:tc>
                <a:extLst>
                  <a:ext uri="{0D108BD9-81ED-4DB2-BD59-A6C34878D82A}">
                    <a16:rowId xmlns:a16="http://schemas.microsoft.com/office/drawing/2014/main" val="4205836284"/>
                  </a:ext>
                </a:extLst>
              </a:tr>
              <a:tr h="428342">
                <a:tc>
                  <a:txBody>
                    <a:bodyPr/>
                    <a:lstStyle/>
                    <a:p>
                      <a:r>
                        <a:rPr lang="en-IN" sz="1400" dirty="0">
                          <a:solidFill>
                            <a:srgbClr val="C00000"/>
                          </a:solidFill>
                        </a:rPr>
                        <a:t>4</a:t>
                      </a:r>
                    </a:p>
                  </a:txBody>
                  <a:tcPr/>
                </a:tc>
                <a:tc>
                  <a:txBody>
                    <a:bodyPr/>
                    <a:lstStyle/>
                    <a:p>
                      <a:r>
                        <a:rPr lang="en-IN" sz="1400" dirty="0">
                          <a:solidFill>
                            <a:srgbClr val="C00000"/>
                          </a:solidFill>
                        </a:rPr>
                        <a:t>Medical camp</a:t>
                      </a:r>
                    </a:p>
                  </a:txBody>
                  <a:tcPr/>
                </a:tc>
                <a:tc>
                  <a:txBody>
                    <a:bodyPr/>
                    <a:lstStyle/>
                    <a:p>
                      <a:r>
                        <a:rPr lang="en-IN" sz="1400" dirty="0">
                          <a:solidFill>
                            <a:srgbClr val="C00000"/>
                          </a:solidFill>
                        </a:rPr>
                        <a:t>3000</a:t>
                      </a:r>
                    </a:p>
                  </a:txBody>
                  <a:tcPr/>
                </a:tc>
                <a:extLst>
                  <a:ext uri="{0D108BD9-81ED-4DB2-BD59-A6C34878D82A}">
                    <a16:rowId xmlns:a16="http://schemas.microsoft.com/office/drawing/2014/main" val="2740273482"/>
                  </a:ext>
                </a:extLst>
              </a:tr>
              <a:tr h="428342">
                <a:tc>
                  <a:txBody>
                    <a:bodyPr/>
                    <a:lstStyle/>
                    <a:p>
                      <a:r>
                        <a:rPr lang="en-IN" sz="1400" dirty="0">
                          <a:solidFill>
                            <a:srgbClr val="C00000"/>
                          </a:solidFill>
                        </a:rPr>
                        <a:t>5</a:t>
                      </a:r>
                    </a:p>
                  </a:txBody>
                  <a:tcPr/>
                </a:tc>
                <a:tc>
                  <a:txBody>
                    <a:bodyPr/>
                    <a:lstStyle/>
                    <a:p>
                      <a:r>
                        <a:rPr lang="en-IN" sz="1400" dirty="0">
                          <a:solidFill>
                            <a:srgbClr val="C00000"/>
                          </a:solidFill>
                        </a:rPr>
                        <a:t>3 review camps</a:t>
                      </a:r>
                    </a:p>
                  </a:txBody>
                  <a:tcPr/>
                </a:tc>
                <a:tc>
                  <a:txBody>
                    <a:bodyPr/>
                    <a:lstStyle/>
                    <a:p>
                      <a:r>
                        <a:rPr lang="en-IN" sz="1400" dirty="0">
                          <a:solidFill>
                            <a:srgbClr val="C00000"/>
                          </a:solidFill>
                        </a:rPr>
                        <a:t>4500(1500x3)</a:t>
                      </a:r>
                    </a:p>
                  </a:txBody>
                  <a:tcPr/>
                </a:tc>
                <a:extLst>
                  <a:ext uri="{0D108BD9-81ED-4DB2-BD59-A6C34878D82A}">
                    <a16:rowId xmlns:a16="http://schemas.microsoft.com/office/drawing/2014/main" val="2704798274"/>
                  </a:ext>
                </a:extLst>
              </a:tr>
              <a:tr h="739327">
                <a:tc>
                  <a:txBody>
                    <a:bodyPr/>
                    <a:lstStyle/>
                    <a:p>
                      <a:r>
                        <a:rPr lang="en-IN" sz="1400" dirty="0">
                          <a:solidFill>
                            <a:srgbClr val="C00000"/>
                          </a:solidFill>
                        </a:rPr>
                        <a:t>6</a:t>
                      </a:r>
                    </a:p>
                  </a:txBody>
                  <a:tcPr/>
                </a:tc>
                <a:tc>
                  <a:txBody>
                    <a:bodyPr/>
                    <a:lstStyle/>
                    <a:p>
                      <a:r>
                        <a:rPr lang="en-IN" sz="1400" dirty="0">
                          <a:solidFill>
                            <a:srgbClr val="C00000"/>
                          </a:solidFill>
                        </a:rPr>
                        <a:t>Printing of awareness leaflets, posters, questionnaire</a:t>
                      </a:r>
                    </a:p>
                  </a:txBody>
                  <a:tcPr/>
                </a:tc>
                <a:tc>
                  <a:txBody>
                    <a:bodyPr/>
                    <a:lstStyle/>
                    <a:p>
                      <a:r>
                        <a:rPr lang="en-IN" sz="1400" dirty="0">
                          <a:solidFill>
                            <a:srgbClr val="C00000"/>
                          </a:solidFill>
                        </a:rPr>
                        <a:t>4000</a:t>
                      </a:r>
                    </a:p>
                  </a:txBody>
                  <a:tcPr/>
                </a:tc>
                <a:extLst>
                  <a:ext uri="{0D108BD9-81ED-4DB2-BD59-A6C34878D82A}">
                    <a16:rowId xmlns:a16="http://schemas.microsoft.com/office/drawing/2014/main" val="229786748"/>
                  </a:ext>
                </a:extLst>
              </a:tr>
              <a:tr h="800346">
                <a:tc>
                  <a:txBody>
                    <a:bodyPr/>
                    <a:lstStyle/>
                    <a:p>
                      <a:r>
                        <a:rPr lang="en-IN" sz="1400" dirty="0">
                          <a:solidFill>
                            <a:srgbClr val="C00000"/>
                          </a:solidFill>
                        </a:rPr>
                        <a:t>7</a:t>
                      </a:r>
                    </a:p>
                  </a:txBody>
                  <a:tcPr/>
                </a:tc>
                <a:tc>
                  <a:txBody>
                    <a:bodyPr/>
                    <a:lstStyle/>
                    <a:p>
                      <a:r>
                        <a:rPr lang="en-IN" sz="1400" dirty="0">
                          <a:solidFill>
                            <a:srgbClr val="C00000"/>
                          </a:solidFill>
                        </a:rPr>
                        <a:t>Awareness classes in local schools, </a:t>
                      </a:r>
                      <a:r>
                        <a:rPr lang="en-IN" sz="1400" dirty="0" err="1">
                          <a:solidFill>
                            <a:srgbClr val="C00000"/>
                          </a:solidFill>
                        </a:rPr>
                        <a:t>kudumbasree</a:t>
                      </a:r>
                      <a:r>
                        <a:rPr lang="en-IN" sz="1400" dirty="0">
                          <a:solidFill>
                            <a:srgbClr val="C00000"/>
                          </a:solidFill>
                        </a:rPr>
                        <a:t> units, ICDS units and other institutions in the panchayath</a:t>
                      </a:r>
                    </a:p>
                  </a:txBody>
                  <a:tcPr/>
                </a:tc>
                <a:tc>
                  <a:txBody>
                    <a:bodyPr/>
                    <a:lstStyle/>
                    <a:p>
                      <a:r>
                        <a:rPr lang="en-IN" sz="1400" dirty="0">
                          <a:solidFill>
                            <a:srgbClr val="C00000"/>
                          </a:solidFill>
                        </a:rPr>
                        <a:t>4000</a:t>
                      </a:r>
                    </a:p>
                  </a:txBody>
                  <a:tcPr/>
                </a:tc>
                <a:extLst>
                  <a:ext uri="{0D108BD9-81ED-4DB2-BD59-A6C34878D82A}">
                    <a16:rowId xmlns:a16="http://schemas.microsoft.com/office/drawing/2014/main" val="1997111316"/>
                  </a:ext>
                </a:extLst>
              </a:tr>
              <a:tr h="430286">
                <a:tc>
                  <a:txBody>
                    <a:bodyPr/>
                    <a:lstStyle/>
                    <a:p>
                      <a:endParaRPr lang="en-IN" sz="1400" dirty="0">
                        <a:solidFill>
                          <a:srgbClr val="C00000"/>
                        </a:solidFill>
                      </a:endParaRPr>
                    </a:p>
                  </a:txBody>
                  <a:tcPr/>
                </a:tc>
                <a:tc>
                  <a:txBody>
                    <a:bodyPr/>
                    <a:lstStyle/>
                    <a:p>
                      <a:r>
                        <a:rPr lang="en-IN" sz="1400" dirty="0">
                          <a:solidFill>
                            <a:srgbClr val="C00000"/>
                          </a:solidFill>
                        </a:rPr>
                        <a:t>Total</a:t>
                      </a:r>
                    </a:p>
                  </a:txBody>
                  <a:tcPr/>
                </a:tc>
                <a:tc>
                  <a:txBody>
                    <a:bodyPr/>
                    <a:lstStyle/>
                    <a:p>
                      <a:r>
                        <a:rPr lang="en-IN" sz="1400" dirty="0">
                          <a:solidFill>
                            <a:srgbClr val="C00000"/>
                          </a:solidFill>
                        </a:rPr>
                        <a:t>43000/-(Forty three thousand )</a:t>
                      </a:r>
                    </a:p>
                  </a:txBody>
                  <a:tcPr/>
                </a:tc>
                <a:extLst>
                  <a:ext uri="{0D108BD9-81ED-4DB2-BD59-A6C34878D82A}">
                    <a16:rowId xmlns:a16="http://schemas.microsoft.com/office/drawing/2014/main" val="1648194194"/>
                  </a:ext>
                </a:extLst>
              </a:tr>
            </a:tbl>
          </a:graphicData>
        </a:graphic>
      </p:graphicFrame>
    </p:spTree>
    <p:extLst>
      <p:ext uri="{BB962C8B-B14F-4D97-AF65-F5344CB8AC3E}">
        <p14:creationId xmlns:p14="http://schemas.microsoft.com/office/powerpoint/2010/main" val="22776098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0666B-180B-4540-A235-E6F1872F73CE}"/>
              </a:ext>
            </a:extLst>
          </p:cNvPr>
          <p:cNvSpPr>
            <a:spLocks noGrp="1"/>
          </p:cNvSpPr>
          <p:nvPr>
            <p:ph type="title"/>
          </p:nvPr>
        </p:nvSpPr>
        <p:spPr>
          <a:xfrm>
            <a:off x="677334" y="609600"/>
            <a:ext cx="8596668" cy="368968"/>
          </a:xfrm>
        </p:spPr>
        <p:txBody>
          <a:bodyPr>
            <a:noAutofit/>
          </a:bodyPr>
          <a:lstStyle/>
          <a:p>
            <a:r>
              <a:rPr lang="en-IN" sz="1600" dirty="0"/>
              <a:t>Comparative data of the programme in 3 selected panchayaths</a:t>
            </a:r>
          </a:p>
        </p:txBody>
      </p:sp>
      <p:graphicFrame>
        <p:nvGraphicFramePr>
          <p:cNvPr id="7" name="Content Placeholder 6">
            <a:extLst>
              <a:ext uri="{FF2B5EF4-FFF2-40B4-BE49-F238E27FC236}">
                <a16:creationId xmlns:a16="http://schemas.microsoft.com/office/drawing/2014/main" id="{1D5291AC-B66D-41EC-8960-2F32E5000719}"/>
              </a:ext>
            </a:extLst>
          </p:cNvPr>
          <p:cNvGraphicFramePr>
            <a:graphicFrameLocks noGrp="1"/>
          </p:cNvGraphicFramePr>
          <p:nvPr>
            <p:ph idx="1"/>
            <p:extLst>
              <p:ext uri="{D42A27DB-BD31-4B8C-83A1-F6EECF244321}">
                <p14:modId xmlns:p14="http://schemas.microsoft.com/office/powerpoint/2010/main" val="3436899058"/>
              </p:ext>
            </p:extLst>
          </p:nvPr>
        </p:nvGraphicFramePr>
        <p:xfrm>
          <a:off x="417093" y="978568"/>
          <a:ext cx="8832924" cy="5450288"/>
        </p:xfrm>
        <a:graphic>
          <a:graphicData uri="http://schemas.openxmlformats.org/drawingml/2006/table">
            <a:tbl>
              <a:tblPr firstRow="1" firstCol="1" bandRow="1">
                <a:tableStyleId>{5C22544A-7EE6-4342-B048-85BDC9FD1C3A}</a:tableStyleId>
              </a:tblPr>
              <a:tblGrid>
                <a:gridCol w="2374232">
                  <a:extLst>
                    <a:ext uri="{9D8B030D-6E8A-4147-A177-3AD203B41FA5}">
                      <a16:colId xmlns:a16="http://schemas.microsoft.com/office/drawing/2014/main" val="3223995762"/>
                    </a:ext>
                  </a:extLst>
                </a:gridCol>
                <a:gridCol w="2374232">
                  <a:extLst>
                    <a:ext uri="{9D8B030D-6E8A-4147-A177-3AD203B41FA5}">
                      <a16:colId xmlns:a16="http://schemas.microsoft.com/office/drawing/2014/main" val="1837737452"/>
                    </a:ext>
                  </a:extLst>
                </a:gridCol>
                <a:gridCol w="2374232">
                  <a:extLst>
                    <a:ext uri="{9D8B030D-6E8A-4147-A177-3AD203B41FA5}">
                      <a16:colId xmlns:a16="http://schemas.microsoft.com/office/drawing/2014/main" val="4174983274"/>
                    </a:ext>
                  </a:extLst>
                </a:gridCol>
                <a:gridCol w="1710228">
                  <a:extLst>
                    <a:ext uri="{9D8B030D-6E8A-4147-A177-3AD203B41FA5}">
                      <a16:colId xmlns:a16="http://schemas.microsoft.com/office/drawing/2014/main" val="1010416187"/>
                    </a:ext>
                  </a:extLst>
                </a:gridCol>
              </a:tblGrid>
              <a:tr h="308677">
                <a:tc>
                  <a:txBody>
                    <a:bodyPr/>
                    <a:lstStyle/>
                    <a:p>
                      <a:pPr>
                        <a:lnSpc>
                          <a:spcPct val="115000"/>
                        </a:lnSpc>
                        <a:spcAft>
                          <a:spcPts val="0"/>
                        </a:spcAft>
                      </a:pPr>
                      <a:r>
                        <a:rPr lang="en-US" sz="1200">
                          <a:effectLst/>
                        </a:rPr>
                        <a:t>Grama panchayaths</a:t>
                      </a:r>
                      <a:endParaRPr lang="en-IN" sz="110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a:effectLst/>
                        </a:rPr>
                        <a:t>Kallikkad</a:t>
                      </a:r>
                      <a:endParaRPr lang="en-IN" sz="110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a:effectLst/>
                        </a:rPr>
                        <a:t>Cherunniyoor</a:t>
                      </a:r>
                      <a:endParaRPr lang="en-IN" sz="110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a:effectLst/>
                        </a:rPr>
                        <a:t>Kuttichal</a:t>
                      </a:r>
                      <a:endParaRPr lang="en-IN" sz="110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extLst>
                  <a:ext uri="{0D108BD9-81ED-4DB2-BD59-A6C34878D82A}">
                    <a16:rowId xmlns:a16="http://schemas.microsoft.com/office/drawing/2014/main" val="2621119334"/>
                  </a:ext>
                </a:extLst>
              </a:tr>
              <a:tr h="308677">
                <a:tc>
                  <a:txBody>
                    <a:bodyPr/>
                    <a:lstStyle/>
                    <a:p>
                      <a:pPr>
                        <a:lnSpc>
                          <a:spcPct val="115000"/>
                        </a:lnSpc>
                        <a:spcAft>
                          <a:spcPts val="0"/>
                        </a:spcAft>
                      </a:pPr>
                      <a:r>
                        <a:rPr lang="en-US" sz="1200">
                          <a:effectLst/>
                        </a:rPr>
                        <a:t>population</a:t>
                      </a:r>
                      <a:endParaRPr lang="en-IN" sz="110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dirty="0">
                          <a:solidFill>
                            <a:srgbClr val="C00000"/>
                          </a:solidFill>
                          <a:effectLst/>
                        </a:rPr>
                        <a:t>14,724</a:t>
                      </a:r>
                      <a:endParaRPr lang="en-IN" sz="11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dirty="0">
                          <a:solidFill>
                            <a:srgbClr val="C00000"/>
                          </a:solidFill>
                          <a:effectLst/>
                        </a:rPr>
                        <a:t>22,138</a:t>
                      </a:r>
                      <a:endParaRPr lang="en-IN" sz="11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dirty="0">
                          <a:solidFill>
                            <a:srgbClr val="C00000"/>
                          </a:solidFill>
                          <a:effectLst/>
                        </a:rPr>
                        <a:t>18,750</a:t>
                      </a:r>
                      <a:endParaRPr lang="en-IN" sz="11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extLst>
                  <a:ext uri="{0D108BD9-81ED-4DB2-BD59-A6C34878D82A}">
                    <a16:rowId xmlns:a16="http://schemas.microsoft.com/office/drawing/2014/main" val="1379826361"/>
                  </a:ext>
                </a:extLst>
              </a:tr>
              <a:tr h="308677">
                <a:tc>
                  <a:txBody>
                    <a:bodyPr/>
                    <a:lstStyle/>
                    <a:p>
                      <a:pPr>
                        <a:lnSpc>
                          <a:spcPct val="115000"/>
                        </a:lnSpc>
                        <a:spcAft>
                          <a:spcPts val="0"/>
                        </a:spcAft>
                      </a:pPr>
                      <a:r>
                        <a:rPr lang="en-US" sz="1200">
                          <a:effectLst/>
                        </a:rPr>
                        <a:t>Houses visited</a:t>
                      </a:r>
                      <a:endParaRPr lang="en-IN" sz="110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a:solidFill>
                            <a:srgbClr val="C00000"/>
                          </a:solidFill>
                          <a:effectLst/>
                        </a:rPr>
                        <a:t>5002</a:t>
                      </a:r>
                      <a:endParaRPr lang="en-IN" sz="110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a:solidFill>
                            <a:srgbClr val="C00000"/>
                          </a:solidFill>
                          <a:effectLst/>
                        </a:rPr>
                        <a:t>5519</a:t>
                      </a:r>
                      <a:endParaRPr lang="en-IN" sz="110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a:solidFill>
                            <a:srgbClr val="C00000"/>
                          </a:solidFill>
                          <a:effectLst/>
                        </a:rPr>
                        <a:t>5249</a:t>
                      </a:r>
                      <a:endParaRPr lang="en-IN" sz="110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extLst>
                  <a:ext uri="{0D108BD9-81ED-4DB2-BD59-A6C34878D82A}">
                    <a16:rowId xmlns:a16="http://schemas.microsoft.com/office/drawing/2014/main" val="2855076902"/>
                  </a:ext>
                </a:extLst>
              </a:tr>
              <a:tr h="308677">
                <a:tc>
                  <a:txBody>
                    <a:bodyPr/>
                    <a:lstStyle/>
                    <a:p>
                      <a:pPr>
                        <a:lnSpc>
                          <a:spcPct val="115000"/>
                        </a:lnSpc>
                        <a:spcAft>
                          <a:spcPts val="0"/>
                        </a:spcAft>
                      </a:pPr>
                      <a:r>
                        <a:rPr lang="en-US" sz="1200">
                          <a:effectLst/>
                        </a:rPr>
                        <a:t>wards</a:t>
                      </a:r>
                      <a:endParaRPr lang="en-IN" sz="110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dirty="0">
                          <a:solidFill>
                            <a:srgbClr val="C00000"/>
                          </a:solidFill>
                          <a:effectLst/>
                        </a:rPr>
                        <a:t>13</a:t>
                      </a:r>
                      <a:endParaRPr lang="en-IN" sz="11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a:solidFill>
                            <a:srgbClr val="C00000"/>
                          </a:solidFill>
                          <a:effectLst/>
                        </a:rPr>
                        <a:t>14</a:t>
                      </a:r>
                      <a:endParaRPr lang="en-IN" sz="110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a:solidFill>
                            <a:srgbClr val="C00000"/>
                          </a:solidFill>
                          <a:effectLst/>
                        </a:rPr>
                        <a:t>13</a:t>
                      </a:r>
                      <a:endParaRPr lang="en-IN" sz="110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extLst>
                  <a:ext uri="{0D108BD9-81ED-4DB2-BD59-A6C34878D82A}">
                    <a16:rowId xmlns:a16="http://schemas.microsoft.com/office/drawing/2014/main" val="2606537593"/>
                  </a:ext>
                </a:extLst>
              </a:tr>
              <a:tr h="1852060">
                <a:tc>
                  <a:txBody>
                    <a:bodyPr/>
                    <a:lstStyle/>
                    <a:p>
                      <a:pPr>
                        <a:lnSpc>
                          <a:spcPct val="115000"/>
                        </a:lnSpc>
                        <a:spcAft>
                          <a:spcPts val="0"/>
                        </a:spcAft>
                      </a:pPr>
                      <a:r>
                        <a:rPr lang="en-US" sz="1200">
                          <a:effectLst/>
                        </a:rPr>
                        <a:t>Mental health awareness classes</a:t>
                      </a:r>
                      <a:endParaRPr lang="en-IN" sz="110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dirty="0">
                          <a:solidFill>
                            <a:srgbClr val="C00000"/>
                          </a:solidFill>
                          <a:effectLst/>
                        </a:rPr>
                        <a:t>1.PHC Staff</a:t>
                      </a:r>
                      <a:endParaRPr lang="en-IN" sz="1100" dirty="0">
                        <a:solidFill>
                          <a:srgbClr val="C00000"/>
                        </a:solidFill>
                        <a:effectLst/>
                      </a:endParaRPr>
                    </a:p>
                    <a:p>
                      <a:pPr>
                        <a:lnSpc>
                          <a:spcPct val="115000"/>
                        </a:lnSpc>
                        <a:spcAft>
                          <a:spcPts val="0"/>
                        </a:spcAft>
                      </a:pPr>
                      <a:r>
                        <a:rPr lang="en-US" sz="1200" dirty="0">
                          <a:solidFill>
                            <a:srgbClr val="C00000"/>
                          </a:solidFill>
                          <a:effectLst/>
                        </a:rPr>
                        <a:t>2.ASHA workers</a:t>
                      </a:r>
                      <a:endParaRPr lang="en-IN" sz="1100" dirty="0">
                        <a:solidFill>
                          <a:srgbClr val="C00000"/>
                        </a:solidFill>
                        <a:effectLst/>
                      </a:endParaRPr>
                    </a:p>
                    <a:p>
                      <a:pPr>
                        <a:lnSpc>
                          <a:spcPct val="115000"/>
                        </a:lnSpc>
                        <a:spcAft>
                          <a:spcPts val="0"/>
                        </a:spcAft>
                      </a:pPr>
                      <a:r>
                        <a:rPr lang="en-US" sz="1200" dirty="0">
                          <a:solidFill>
                            <a:srgbClr val="C00000"/>
                          </a:solidFill>
                          <a:effectLst/>
                        </a:rPr>
                        <a:t>3.Health Volunteers</a:t>
                      </a:r>
                      <a:endParaRPr lang="en-IN" sz="1100" dirty="0">
                        <a:solidFill>
                          <a:srgbClr val="C00000"/>
                        </a:solidFill>
                        <a:effectLst/>
                      </a:endParaRPr>
                    </a:p>
                    <a:p>
                      <a:pPr>
                        <a:lnSpc>
                          <a:spcPct val="115000"/>
                        </a:lnSpc>
                        <a:spcAft>
                          <a:spcPts val="0"/>
                        </a:spcAft>
                      </a:pPr>
                      <a:r>
                        <a:rPr lang="en-US" sz="1200" dirty="0">
                          <a:solidFill>
                            <a:srgbClr val="C00000"/>
                          </a:solidFill>
                          <a:effectLst/>
                        </a:rPr>
                        <a:t>4.Panchayath members</a:t>
                      </a:r>
                      <a:endParaRPr lang="en-IN" sz="1100" dirty="0">
                        <a:solidFill>
                          <a:srgbClr val="C00000"/>
                        </a:solidFill>
                        <a:effectLst/>
                      </a:endParaRPr>
                    </a:p>
                    <a:p>
                      <a:pPr>
                        <a:lnSpc>
                          <a:spcPct val="115000"/>
                        </a:lnSpc>
                        <a:spcAft>
                          <a:spcPts val="0"/>
                        </a:spcAft>
                      </a:pPr>
                      <a:r>
                        <a:rPr lang="en-US" sz="1200" dirty="0">
                          <a:solidFill>
                            <a:srgbClr val="C00000"/>
                          </a:solidFill>
                          <a:effectLst/>
                        </a:rPr>
                        <a:t>5.School teachers</a:t>
                      </a:r>
                      <a:endParaRPr lang="en-IN" sz="1100" dirty="0">
                        <a:solidFill>
                          <a:srgbClr val="C00000"/>
                        </a:solidFill>
                        <a:effectLst/>
                      </a:endParaRPr>
                    </a:p>
                    <a:p>
                      <a:pPr>
                        <a:lnSpc>
                          <a:spcPct val="115000"/>
                        </a:lnSpc>
                        <a:spcAft>
                          <a:spcPts val="0"/>
                        </a:spcAft>
                      </a:pPr>
                      <a:r>
                        <a:rPr lang="en-US" sz="1200" dirty="0">
                          <a:solidFill>
                            <a:srgbClr val="C00000"/>
                          </a:solidFill>
                          <a:effectLst/>
                        </a:rPr>
                        <a:t>(60 members)</a:t>
                      </a:r>
                      <a:endParaRPr lang="en-IN" sz="11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a:solidFill>
                            <a:srgbClr val="C00000"/>
                          </a:solidFill>
                          <a:effectLst/>
                        </a:rPr>
                        <a:t>1.PHC Staff</a:t>
                      </a:r>
                      <a:endParaRPr lang="en-IN" sz="1100">
                        <a:solidFill>
                          <a:srgbClr val="C00000"/>
                        </a:solidFill>
                        <a:effectLst/>
                      </a:endParaRPr>
                    </a:p>
                    <a:p>
                      <a:pPr>
                        <a:lnSpc>
                          <a:spcPct val="115000"/>
                        </a:lnSpc>
                        <a:spcAft>
                          <a:spcPts val="0"/>
                        </a:spcAft>
                      </a:pPr>
                      <a:r>
                        <a:rPr lang="en-US" sz="1200">
                          <a:solidFill>
                            <a:srgbClr val="C00000"/>
                          </a:solidFill>
                          <a:effectLst/>
                        </a:rPr>
                        <a:t>2.ASHA workers</a:t>
                      </a:r>
                      <a:endParaRPr lang="en-IN" sz="1100">
                        <a:solidFill>
                          <a:srgbClr val="C00000"/>
                        </a:solidFill>
                        <a:effectLst/>
                      </a:endParaRPr>
                    </a:p>
                    <a:p>
                      <a:pPr>
                        <a:lnSpc>
                          <a:spcPct val="115000"/>
                        </a:lnSpc>
                        <a:spcAft>
                          <a:spcPts val="0"/>
                        </a:spcAft>
                      </a:pPr>
                      <a:r>
                        <a:rPr lang="en-US" sz="1200">
                          <a:solidFill>
                            <a:srgbClr val="C00000"/>
                          </a:solidFill>
                          <a:effectLst/>
                        </a:rPr>
                        <a:t>3.Panchayath members</a:t>
                      </a:r>
                      <a:endParaRPr lang="en-IN" sz="1100">
                        <a:solidFill>
                          <a:srgbClr val="C00000"/>
                        </a:solidFill>
                        <a:effectLst/>
                      </a:endParaRPr>
                    </a:p>
                    <a:p>
                      <a:pPr>
                        <a:lnSpc>
                          <a:spcPct val="115000"/>
                        </a:lnSpc>
                        <a:spcAft>
                          <a:spcPts val="0"/>
                        </a:spcAft>
                      </a:pPr>
                      <a:r>
                        <a:rPr lang="en-US" sz="1200">
                          <a:solidFill>
                            <a:srgbClr val="C00000"/>
                          </a:solidFill>
                          <a:effectLst/>
                        </a:rPr>
                        <a:t> </a:t>
                      </a:r>
                      <a:endParaRPr lang="en-IN" sz="1100">
                        <a:solidFill>
                          <a:srgbClr val="C00000"/>
                        </a:solidFill>
                        <a:effectLst/>
                      </a:endParaRPr>
                    </a:p>
                    <a:p>
                      <a:pPr>
                        <a:lnSpc>
                          <a:spcPct val="115000"/>
                        </a:lnSpc>
                        <a:spcAft>
                          <a:spcPts val="0"/>
                        </a:spcAft>
                      </a:pPr>
                      <a:r>
                        <a:rPr lang="en-US" sz="1200">
                          <a:solidFill>
                            <a:srgbClr val="C00000"/>
                          </a:solidFill>
                          <a:effectLst/>
                        </a:rPr>
                        <a:t> </a:t>
                      </a:r>
                      <a:endParaRPr lang="en-IN" sz="1100">
                        <a:solidFill>
                          <a:srgbClr val="C00000"/>
                        </a:solidFill>
                        <a:effectLst/>
                      </a:endParaRPr>
                    </a:p>
                    <a:p>
                      <a:pPr>
                        <a:lnSpc>
                          <a:spcPct val="115000"/>
                        </a:lnSpc>
                        <a:spcAft>
                          <a:spcPts val="0"/>
                        </a:spcAft>
                      </a:pPr>
                      <a:r>
                        <a:rPr lang="en-US" sz="1200">
                          <a:solidFill>
                            <a:srgbClr val="C00000"/>
                          </a:solidFill>
                          <a:effectLst/>
                        </a:rPr>
                        <a:t>(60 members)</a:t>
                      </a:r>
                      <a:endParaRPr lang="en-IN" sz="110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dirty="0">
                          <a:solidFill>
                            <a:srgbClr val="C00000"/>
                          </a:solidFill>
                          <a:effectLst/>
                        </a:rPr>
                        <a:t>1.PHC Staff</a:t>
                      </a:r>
                      <a:endParaRPr lang="en-IN" sz="1100" dirty="0">
                        <a:solidFill>
                          <a:srgbClr val="C00000"/>
                        </a:solidFill>
                        <a:effectLst/>
                      </a:endParaRPr>
                    </a:p>
                    <a:p>
                      <a:pPr>
                        <a:lnSpc>
                          <a:spcPct val="115000"/>
                        </a:lnSpc>
                        <a:spcAft>
                          <a:spcPts val="0"/>
                        </a:spcAft>
                      </a:pPr>
                      <a:r>
                        <a:rPr lang="en-US" sz="1200" dirty="0">
                          <a:solidFill>
                            <a:srgbClr val="C00000"/>
                          </a:solidFill>
                          <a:effectLst/>
                        </a:rPr>
                        <a:t>2.ASHA workers</a:t>
                      </a:r>
                      <a:endParaRPr lang="en-IN" sz="1100" dirty="0">
                        <a:solidFill>
                          <a:srgbClr val="C00000"/>
                        </a:solidFill>
                        <a:effectLst/>
                      </a:endParaRPr>
                    </a:p>
                    <a:p>
                      <a:pPr>
                        <a:lnSpc>
                          <a:spcPct val="115000"/>
                        </a:lnSpc>
                        <a:spcAft>
                          <a:spcPts val="0"/>
                        </a:spcAft>
                      </a:pPr>
                      <a:r>
                        <a:rPr lang="en-US" sz="1200" dirty="0">
                          <a:solidFill>
                            <a:srgbClr val="C00000"/>
                          </a:solidFill>
                          <a:effectLst/>
                        </a:rPr>
                        <a:t>3.Panchayath Members</a:t>
                      </a:r>
                      <a:endParaRPr lang="en-IN" sz="1100" dirty="0">
                        <a:solidFill>
                          <a:srgbClr val="C00000"/>
                        </a:solidFill>
                        <a:effectLst/>
                      </a:endParaRPr>
                    </a:p>
                    <a:p>
                      <a:pPr>
                        <a:lnSpc>
                          <a:spcPct val="115000"/>
                        </a:lnSpc>
                        <a:spcAft>
                          <a:spcPts val="0"/>
                        </a:spcAft>
                      </a:pPr>
                      <a:r>
                        <a:rPr lang="en-US" sz="1200" dirty="0">
                          <a:solidFill>
                            <a:srgbClr val="C00000"/>
                          </a:solidFill>
                          <a:effectLst/>
                        </a:rPr>
                        <a:t>4.School teachers</a:t>
                      </a:r>
                      <a:endParaRPr lang="en-IN" sz="1100" dirty="0">
                        <a:solidFill>
                          <a:srgbClr val="C00000"/>
                        </a:solidFill>
                        <a:effectLst/>
                      </a:endParaRPr>
                    </a:p>
                    <a:p>
                      <a:pPr>
                        <a:lnSpc>
                          <a:spcPct val="115000"/>
                        </a:lnSpc>
                        <a:spcAft>
                          <a:spcPts val="0"/>
                        </a:spcAft>
                      </a:pPr>
                      <a:r>
                        <a:rPr lang="en-US" sz="1200" dirty="0">
                          <a:solidFill>
                            <a:srgbClr val="C00000"/>
                          </a:solidFill>
                          <a:effectLst/>
                        </a:rPr>
                        <a:t> </a:t>
                      </a:r>
                      <a:endParaRPr lang="en-IN" sz="1100" dirty="0">
                        <a:solidFill>
                          <a:srgbClr val="C00000"/>
                        </a:solidFill>
                        <a:effectLst/>
                      </a:endParaRPr>
                    </a:p>
                    <a:p>
                      <a:pPr>
                        <a:lnSpc>
                          <a:spcPct val="115000"/>
                        </a:lnSpc>
                        <a:spcAft>
                          <a:spcPts val="0"/>
                        </a:spcAft>
                      </a:pPr>
                      <a:r>
                        <a:rPr lang="en-US" sz="1200" dirty="0">
                          <a:solidFill>
                            <a:srgbClr val="C00000"/>
                          </a:solidFill>
                          <a:effectLst/>
                        </a:rPr>
                        <a:t>(65 members)</a:t>
                      </a:r>
                      <a:endParaRPr lang="en-IN" sz="11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extLst>
                  <a:ext uri="{0D108BD9-81ED-4DB2-BD59-A6C34878D82A}">
                    <a16:rowId xmlns:a16="http://schemas.microsoft.com/office/drawing/2014/main" val="1287658216"/>
                  </a:ext>
                </a:extLst>
              </a:tr>
              <a:tr h="652018">
                <a:tc>
                  <a:txBody>
                    <a:bodyPr/>
                    <a:lstStyle/>
                    <a:p>
                      <a:pPr>
                        <a:lnSpc>
                          <a:spcPct val="115000"/>
                        </a:lnSpc>
                        <a:spcAft>
                          <a:spcPts val="0"/>
                        </a:spcAft>
                      </a:pPr>
                      <a:r>
                        <a:rPr lang="en-US" sz="1200">
                          <a:effectLst/>
                        </a:rPr>
                        <a:t>Duration of case detection campaign</a:t>
                      </a:r>
                      <a:endParaRPr lang="en-IN" sz="1100">
                        <a:effectLst/>
                      </a:endParaRPr>
                    </a:p>
                    <a:p>
                      <a:pPr>
                        <a:lnSpc>
                          <a:spcPct val="115000"/>
                        </a:lnSpc>
                        <a:spcAft>
                          <a:spcPts val="0"/>
                        </a:spcAft>
                      </a:pPr>
                      <a:r>
                        <a:rPr lang="en-US" sz="1200">
                          <a:effectLst/>
                        </a:rPr>
                        <a:t> </a:t>
                      </a:r>
                      <a:endParaRPr lang="en-IN" sz="110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dirty="0">
                          <a:solidFill>
                            <a:srgbClr val="C00000"/>
                          </a:solidFill>
                          <a:effectLst/>
                        </a:rPr>
                        <a:t>8 days</a:t>
                      </a:r>
                      <a:endParaRPr lang="en-IN" sz="11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dirty="0">
                          <a:solidFill>
                            <a:srgbClr val="C00000"/>
                          </a:solidFill>
                          <a:effectLst/>
                        </a:rPr>
                        <a:t> 8 days</a:t>
                      </a:r>
                      <a:endParaRPr lang="en-IN" sz="11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a:solidFill>
                            <a:srgbClr val="C00000"/>
                          </a:solidFill>
                          <a:effectLst/>
                        </a:rPr>
                        <a:t> 7days  </a:t>
                      </a:r>
                      <a:endParaRPr lang="en-IN" sz="110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extLst>
                  <a:ext uri="{0D108BD9-81ED-4DB2-BD59-A6C34878D82A}">
                    <a16:rowId xmlns:a16="http://schemas.microsoft.com/office/drawing/2014/main" val="734266173"/>
                  </a:ext>
                </a:extLst>
              </a:tr>
              <a:tr h="308677">
                <a:tc>
                  <a:txBody>
                    <a:bodyPr/>
                    <a:lstStyle/>
                    <a:p>
                      <a:pPr>
                        <a:lnSpc>
                          <a:spcPct val="115000"/>
                        </a:lnSpc>
                        <a:spcAft>
                          <a:spcPts val="0"/>
                        </a:spcAft>
                      </a:pPr>
                      <a:r>
                        <a:rPr lang="en-US" sz="1200">
                          <a:effectLst/>
                        </a:rPr>
                        <a:t>Screened Cases</a:t>
                      </a:r>
                      <a:endParaRPr lang="en-IN" sz="110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a:solidFill>
                            <a:srgbClr val="C00000"/>
                          </a:solidFill>
                          <a:effectLst/>
                        </a:rPr>
                        <a:t>322</a:t>
                      </a:r>
                      <a:endParaRPr lang="en-IN" sz="110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a:solidFill>
                            <a:srgbClr val="C00000"/>
                          </a:solidFill>
                          <a:effectLst/>
                        </a:rPr>
                        <a:t>384</a:t>
                      </a:r>
                      <a:endParaRPr lang="en-IN" sz="110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a:solidFill>
                            <a:srgbClr val="C00000"/>
                          </a:solidFill>
                          <a:effectLst/>
                        </a:rPr>
                        <a:t>546</a:t>
                      </a:r>
                      <a:endParaRPr lang="en-IN" sz="110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extLst>
                  <a:ext uri="{0D108BD9-81ED-4DB2-BD59-A6C34878D82A}">
                    <a16:rowId xmlns:a16="http://schemas.microsoft.com/office/drawing/2014/main" val="283919975"/>
                  </a:ext>
                </a:extLst>
              </a:tr>
              <a:tr h="785472">
                <a:tc>
                  <a:txBody>
                    <a:bodyPr/>
                    <a:lstStyle/>
                    <a:p>
                      <a:pPr>
                        <a:lnSpc>
                          <a:spcPct val="115000"/>
                        </a:lnSpc>
                        <a:spcAft>
                          <a:spcPts val="0"/>
                        </a:spcAft>
                      </a:pPr>
                      <a:r>
                        <a:rPr lang="en-US" sz="1200" dirty="0">
                          <a:effectLst/>
                        </a:rPr>
                        <a:t>Medical camp</a:t>
                      </a:r>
                    </a:p>
                    <a:p>
                      <a:pPr>
                        <a:lnSpc>
                          <a:spcPct val="115000"/>
                        </a:lnSpc>
                        <a:spcAft>
                          <a:spcPts val="0"/>
                        </a:spcAft>
                      </a:pPr>
                      <a:endParaRPr lang="en-IN" sz="1100" dirty="0">
                        <a:effectLst/>
                      </a:endParaRPr>
                    </a:p>
                    <a:p>
                      <a:pPr>
                        <a:lnSpc>
                          <a:spcPct val="115000"/>
                        </a:lnSpc>
                        <a:spcAft>
                          <a:spcPts val="0"/>
                        </a:spcAft>
                      </a:pPr>
                      <a:r>
                        <a:rPr lang="en-US" sz="1200" dirty="0">
                          <a:effectLst/>
                        </a:rPr>
                        <a:t>Review camps</a:t>
                      </a: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dirty="0">
                          <a:solidFill>
                            <a:srgbClr val="C00000"/>
                          </a:solidFill>
                          <a:effectLst/>
                        </a:rPr>
                        <a:t>1</a:t>
                      </a:r>
                    </a:p>
                    <a:p>
                      <a:pPr>
                        <a:lnSpc>
                          <a:spcPct val="115000"/>
                        </a:lnSpc>
                        <a:spcAft>
                          <a:spcPts val="0"/>
                        </a:spcAft>
                      </a:pPr>
                      <a:endParaRPr lang="en-IN" sz="1100" dirty="0">
                        <a:solidFill>
                          <a:srgbClr val="C00000"/>
                        </a:solidFill>
                        <a:effectLst/>
                      </a:endParaRPr>
                    </a:p>
                    <a:p>
                      <a:pPr>
                        <a:lnSpc>
                          <a:spcPct val="115000"/>
                        </a:lnSpc>
                        <a:spcAft>
                          <a:spcPts val="0"/>
                        </a:spcAft>
                      </a:pPr>
                      <a:r>
                        <a:rPr lang="en-US" sz="1200" dirty="0">
                          <a:solidFill>
                            <a:srgbClr val="C00000"/>
                          </a:solidFill>
                          <a:effectLst/>
                        </a:rPr>
                        <a:t>3 reviews</a:t>
                      </a:r>
                      <a:endParaRPr lang="en-IN" sz="11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dirty="0">
                          <a:solidFill>
                            <a:srgbClr val="C00000"/>
                          </a:solidFill>
                          <a:effectLst/>
                        </a:rPr>
                        <a:t>1</a:t>
                      </a:r>
                    </a:p>
                    <a:p>
                      <a:pPr>
                        <a:lnSpc>
                          <a:spcPct val="115000"/>
                        </a:lnSpc>
                        <a:spcAft>
                          <a:spcPts val="0"/>
                        </a:spcAft>
                      </a:pPr>
                      <a:endParaRPr lang="en-IN" sz="1100" dirty="0">
                        <a:solidFill>
                          <a:srgbClr val="C00000"/>
                        </a:solidFill>
                        <a:effectLst/>
                      </a:endParaRPr>
                    </a:p>
                    <a:p>
                      <a:pPr>
                        <a:lnSpc>
                          <a:spcPct val="115000"/>
                        </a:lnSpc>
                        <a:spcAft>
                          <a:spcPts val="0"/>
                        </a:spcAft>
                      </a:pPr>
                      <a:r>
                        <a:rPr lang="en-US" sz="1200" dirty="0">
                          <a:solidFill>
                            <a:srgbClr val="C00000"/>
                          </a:solidFill>
                          <a:effectLst/>
                        </a:rPr>
                        <a:t>3 reviews</a:t>
                      </a:r>
                      <a:endParaRPr lang="en-IN" sz="11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dirty="0">
                          <a:solidFill>
                            <a:srgbClr val="C00000"/>
                          </a:solidFill>
                          <a:effectLst/>
                        </a:rPr>
                        <a:t>1</a:t>
                      </a:r>
                    </a:p>
                    <a:p>
                      <a:pPr>
                        <a:lnSpc>
                          <a:spcPct val="115000"/>
                        </a:lnSpc>
                        <a:spcAft>
                          <a:spcPts val="0"/>
                        </a:spcAft>
                      </a:pPr>
                      <a:endParaRPr lang="en-IN" sz="1100" dirty="0">
                        <a:solidFill>
                          <a:srgbClr val="C00000"/>
                        </a:solidFill>
                        <a:effectLst/>
                      </a:endParaRPr>
                    </a:p>
                    <a:p>
                      <a:pPr>
                        <a:lnSpc>
                          <a:spcPct val="115000"/>
                        </a:lnSpc>
                        <a:spcAft>
                          <a:spcPts val="0"/>
                        </a:spcAft>
                      </a:pPr>
                      <a:r>
                        <a:rPr lang="en-US" sz="1200" dirty="0">
                          <a:solidFill>
                            <a:srgbClr val="C00000"/>
                          </a:solidFill>
                          <a:effectLst/>
                        </a:rPr>
                        <a:t>3 reviews</a:t>
                      </a:r>
                      <a:endParaRPr lang="en-IN" sz="11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extLst>
                  <a:ext uri="{0D108BD9-81ED-4DB2-BD59-A6C34878D82A}">
                    <a16:rowId xmlns:a16="http://schemas.microsoft.com/office/drawing/2014/main" val="2400334666"/>
                  </a:ext>
                </a:extLst>
              </a:tr>
              <a:tr h="617353">
                <a:tc>
                  <a:txBody>
                    <a:bodyPr/>
                    <a:lstStyle/>
                    <a:p>
                      <a:pPr>
                        <a:lnSpc>
                          <a:spcPct val="115000"/>
                        </a:lnSpc>
                        <a:spcAft>
                          <a:spcPts val="0"/>
                        </a:spcAft>
                      </a:pPr>
                      <a:r>
                        <a:rPr lang="en-US" sz="1200">
                          <a:effectLst/>
                        </a:rPr>
                        <a:t>New cases detected</a:t>
                      </a:r>
                      <a:endParaRPr lang="en-IN" sz="1100">
                        <a:effectLst/>
                      </a:endParaRPr>
                    </a:p>
                    <a:p>
                      <a:pPr>
                        <a:lnSpc>
                          <a:spcPct val="115000"/>
                        </a:lnSpc>
                        <a:spcAft>
                          <a:spcPts val="0"/>
                        </a:spcAft>
                      </a:pPr>
                      <a:r>
                        <a:rPr lang="en-US" sz="1200">
                          <a:effectLst/>
                        </a:rPr>
                        <a:t> </a:t>
                      </a:r>
                      <a:endParaRPr lang="en-IN" sz="110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dirty="0">
                          <a:solidFill>
                            <a:srgbClr val="C00000"/>
                          </a:solidFill>
                          <a:effectLst/>
                        </a:rPr>
                        <a:t>89</a:t>
                      </a:r>
                      <a:endParaRPr lang="en-IN" sz="11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dirty="0">
                          <a:solidFill>
                            <a:srgbClr val="C00000"/>
                          </a:solidFill>
                          <a:effectLst/>
                        </a:rPr>
                        <a:t>93</a:t>
                      </a:r>
                      <a:endParaRPr lang="en-IN" sz="11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nSpc>
                          <a:spcPct val="115000"/>
                        </a:lnSpc>
                        <a:spcAft>
                          <a:spcPts val="0"/>
                        </a:spcAft>
                      </a:pPr>
                      <a:r>
                        <a:rPr lang="en-US" sz="1200" dirty="0">
                          <a:solidFill>
                            <a:srgbClr val="C00000"/>
                          </a:solidFill>
                          <a:effectLst/>
                        </a:rPr>
                        <a:t>128</a:t>
                      </a:r>
                      <a:endParaRPr lang="en-IN" sz="11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extLst>
                  <a:ext uri="{0D108BD9-81ED-4DB2-BD59-A6C34878D82A}">
                    <a16:rowId xmlns:a16="http://schemas.microsoft.com/office/drawing/2014/main" val="3078074141"/>
                  </a:ext>
                </a:extLst>
              </a:tr>
            </a:tbl>
          </a:graphicData>
        </a:graphic>
      </p:graphicFrame>
    </p:spTree>
    <p:extLst>
      <p:ext uri="{BB962C8B-B14F-4D97-AF65-F5344CB8AC3E}">
        <p14:creationId xmlns:p14="http://schemas.microsoft.com/office/powerpoint/2010/main" val="1110972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EB088-2E34-4F7E-AA4C-E99977663466}"/>
              </a:ext>
            </a:extLst>
          </p:cNvPr>
          <p:cNvSpPr>
            <a:spLocks noGrp="1"/>
          </p:cNvSpPr>
          <p:nvPr>
            <p:ph type="title"/>
          </p:nvPr>
        </p:nvSpPr>
        <p:spPr>
          <a:xfrm>
            <a:off x="677334" y="385011"/>
            <a:ext cx="8596668" cy="529389"/>
          </a:xfrm>
        </p:spPr>
        <p:txBody>
          <a:bodyPr>
            <a:normAutofit fontScale="90000"/>
          </a:bodyPr>
          <a:lstStyle/>
          <a:p>
            <a:r>
              <a:rPr lang="en-IN" dirty="0"/>
              <a:t>Data Analysis</a:t>
            </a:r>
          </a:p>
        </p:txBody>
      </p:sp>
      <p:sp>
        <p:nvSpPr>
          <p:cNvPr id="6" name="Content Placeholder 5">
            <a:extLst>
              <a:ext uri="{FF2B5EF4-FFF2-40B4-BE49-F238E27FC236}">
                <a16:creationId xmlns:a16="http://schemas.microsoft.com/office/drawing/2014/main" id="{E976A974-F286-4E6F-819A-602E646415E9}"/>
              </a:ext>
            </a:extLst>
          </p:cNvPr>
          <p:cNvSpPr>
            <a:spLocks noGrp="1"/>
          </p:cNvSpPr>
          <p:nvPr>
            <p:ph idx="1"/>
          </p:nvPr>
        </p:nvSpPr>
        <p:spPr>
          <a:xfrm>
            <a:off x="677334" y="914400"/>
            <a:ext cx="9140434" cy="5438273"/>
          </a:xfrm>
        </p:spPr>
        <p:txBody>
          <a:bodyPr>
            <a:normAutofit/>
          </a:bodyPr>
          <a:lstStyle/>
          <a:p>
            <a:r>
              <a:rPr lang="en-US" sz="1400" dirty="0">
                <a:solidFill>
                  <a:srgbClr val="C00000"/>
                </a:solidFill>
              </a:rPr>
              <a:t>The clinics conducted by DMHP are 22 per month(in CHCs) and one ‘</a:t>
            </a:r>
            <a:r>
              <a:rPr lang="en-US" sz="1400" dirty="0" err="1">
                <a:solidFill>
                  <a:srgbClr val="C00000"/>
                </a:solidFill>
              </a:rPr>
              <a:t>Sampoorna</a:t>
            </a:r>
            <a:r>
              <a:rPr lang="en-US" sz="1400" dirty="0">
                <a:solidFill>
                  <a:srgbClr val="C00000"/>
                </a:solidFill>
              </a:rPr>
              <a:t> </a:t>
            </a:r>
            <a:r>
              <a:rPr lang="en-US" sz="1400" dirty="0" err="1">
                <a:solidFill>
                  <a:srgbClr val="C00000"/>
                </a:solidFill>
              </a:rPr>
              <a:t>Manasikarogyam</a:t>
            </a:r>
            <a:r>
              <a:rPr lang="en-US" sz="1400" dirty="0">
                <a:solidFill>
                  <a:srgbClr val="C00000"/>
                </a:solidFill>
              </a:rPr>
              <a:t>’ once in a month. The mean average of new cases detected in the DMHP clinics in a month and in the case detection campaign once a month were evaluated</a:t>
            </a:r>
            <a:r>
              <a:rPr lang="en-US" dirty="0"/>
              <a:t>.</a:t>
            </a:r>
          </a:p>
          <a:p>
            <a:endParaRPr lang="en-US" dirty="0"/>
          </a:p>
          <a:p>
            <a:endParaRPr lang="en-US" dirty="0"/>
          </a:p>
          <a:p>
            <a:endParaRPr lang="en-US" dirty="0"/>
          </a:p>
          <a:p>
            <a:endParaRPr lang="en-US" dirty="0"/>
          </a:p>
          <a:p>
            <a:endParaRPr lang="en-US" dirty="0"/>
          </a:p>
          <a:p>
            <a:pPr marL="0" indent="0">
              <a:buNone/>
            </a:pPr>
            <a:r>
              <a:rPr lang="en-US" b="1" dirty="0"/>
              <a:t>RESULT</a:t>
            </a:r>
            <a:endParaRPr lang="en-IN" dirty="0"/>
          </a:p>
          <a:p>
            <a:r>
              <a:rPr lang="en-US" sz="1400" b="1" dirty="0">
                <a:solidFill>
                  <a:srgbClr val="C00000"/>
                </a:solidFill>
              </a:rPr>
              <a:t>New cases detected through campaigns are more than twice the number of cases that directly seek a DMHP Clinic</a:t>
            </a:r>
            <a:r>
              <a:rPr lang="en-US" sz="1400" dirty="0">
                <a:solidFill>
                  <a:srgbClr val="C00000"/>
                </a:solidFill>
              </a:rPr>
              <a:t>. The three case detection campaigns covered a population of 55612 through 15770 houses, screened 1277 prospective cases of which 310 cases diagnosed with psychiatric morbidity, were treated in mental health camps and integrated to primary health care. Cases detected per campaign through this model are twice (2.15 : 1) that through monthly DMHP clinics.</a:t>
            </a:r>
          </a:p>
          <a:p>
            <a:endParaRPr lang="en-IN" sz="1400" dirty="0">
              <a:solidFill>
                <a:srgbClr val="C00000"/>
              </a:solidFill>
            </a:endParaRPr>
          </a:p>
          <a:p>
            <a:endParaRPr lang="en-IN" dirty="0"/>
          </a:p>
        </p:txBody>
      </p:sp>
      <p:graphicFrame>
        <p:nvGraphicFramePr>
          <p:cNvPr id="7" name="Table 6">
            <a:extLst>
              <a:ext uri="{FF2B5EF4-FFF2-40B4-BE49-F238E27FC236}">
                <a16:creationId xmlns:a16="http://schemas.microsoft.com/office/drawing/2014/main" id="{3AA9B84D-C47E-44A2-9A60-5F75BA88752E}"/>
              </a:ext>
            </a:extLst>
          </p:cNvPr>
          <p:cNvGraphicFramePr>
            <a:graphicFrameLocks noGrp="1"/>
          </p:cNvGraphicFramePr>
          <p:nvPr>
            <p:extLst>
              <p:ext uri="{D42A27DB-BD31-4B8C-83A1-F6EECF244321}">
                <p14:modId xmlns:p14="http://schemas.microsoft.com/office/powerpoint/2010/main" val="2851199645"/>
              </p:ext>
            </p:extLst>
          </p:nvPr>
        </p:nvGraphicFramePr>
        <p:xfrm>
          <a:off x="677334" y="2037347"/>
          <a:ext cx="9140433" cy="1631124"/>
        </p:xfrm>
        <a:graphic>
          <a:graphicData uri="http://schemas.openxmlformats.org/drawingml/2006/table">
            <a:tbl>
              <a:tblPr firstRow="1" firstCol="1" bandRow="1">
                <a:tableStyleId>{5C22544A-7EE6-4342-B048-85BDC9FD1C3A}</a:tableStyleId>
              </a:tblPr>
              <a:tblGrid>
                <a:gridCol w="2582701">
                  <a:extLst>
                    <a:ext uri="{9D8B030D-6E8A-4147-A177-3AD203B41FA5}">
                      <a16:colId xmlns:a16="http://schemas.microsoft.com/office/drawing/2014/main" val="1624186537"/>
                    </a:ext>
                  </a:extLst>
                </a:gridCol>
                <a:gridCol w="1717488">
                  <a:extLst>
                    <a:ext uri="{9D8B030D-6E8A-4147-A177-3AD203B41FA5}">
                      <a16:colId xmlns:a16="http://schemas.microsoft.com/office/drawing/2014/main" val="501408338"/>
                    </a:ext>
                  </a:extLst>
                </a:gridCol>
                <a:gridCol w="2207475">
                  <a:extLst>
                    <a:ext uri="{9D8B030D-6E8A-4147-A177-3AD203B41FA5}">
                      <a16:colId xmlns:a16="http://schemas.microsoft.com/office/drawing/2014/main" val="2316599822"/>
                    </a:ext>
                  </a:extLst>
                </a:gridCol>
                <a:gridCol w="2632769">
                  <a:extLst>
                    <a:ext uri="{9D8B030D-6E8A-4147-A177-3AD203B41FA5}">
                      <a16:colId xmlns:a16="http://schemas.microsoft.com/office/drawing/2014/main" val="3008948001"/>
                    </a:ext>
                  </a:extLst>
                </a:gridCol>
              </a:tblGrid>
              <a:tr h="655542">
                <a:tc>
                  <a:txBody>
                    <a:bodyPr/>
                    <a:lstStyle/>
                    <a:p>
                      <a:pPr algn="just">
                        <a:lnSpc>
                          <a:spcPct val="150000"/>
                        </a:lnSpc>
                        <a:spcAft>
                          <a:spcPts val="0"/>
                        </a:spcAft>
                      </a:pPr>
                      <a:r>
                        <a:rPr lang="en-US" sz="1200">
                          <a:effectLst/>
                        </a:rPr>
                        <a:t>DMHP</a:t>
                      </a:r>
                      <a:endParaRPr lang="en-IN" sz="110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gn="just">
                        <a:lnSpc>
                          <a:spcPct val="150000"/>
                        </a:lnSpc>
                        <a:spcAft>
                          <a:spcPts val="0"/>
                        </a:spcAft>
                      </a:pPr>
                      <a:r>
                        <a:rPr lang="en-US" sz="1200" dirty="0">
                          <a:effectLst/>
                        </a:rPr>
                        <a:t>Number/month</a:t>
                      </a: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gn="just">
                        <a:lnSpc>
                          <a:spcPct val="150000"/>
                        </a:lnSpc>
                        <a:spcAft>
                          <a:spcPts val="0"/>
                        </a:spcAft>
                      </a:pPr>
                      <a:r>
                        <a:rPr lang="en-US" sz="1200" dirty="0">
                          <a:effectLst/>
                        </a:rPr>
                        <a:t>NEW CASES (direct)</a:t>
                      </a: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gn="just">
                        <a:lnSpc>
                          <a:spcPct val="150000"/>
                        </a:lnSpc>
                        <a:spcAft>
                          <a:spcPts val="0"/>
                        </a:spcAft>
                      </a:pPr>
                      <a:r>
                        <a:rPr lang="en-US" sz="1200" dirty="0">
                          <a:effectLst/>
                        </a:rPr>
                        <a:t>MEAN</a:t>
                      </a: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extLst>
                  <a:ext uri="{0D108BD9-81ED-4DB2-BD59-A6C34878D82A}">
                    <a16:rowId xmlns:a16="http://schemas.microsoft.com/office/drawing/2014/main" val="2470498105"/>
                  </a:ext>
                </a:extLst>
              </a:tr>
              <a:tr h="309170">
                <a:tc>
                  <a:txBody>
                    <a:bodyPr/>
                    <a:lstStyle/>
                    <a:p>
                      <a:pPr algn="just">
                        <a:lnSpc>
                          <a:spcPct val="150000"/>
                        </a:lnSpc>
                        <a:spcAft>
                          <a:spcPts val="0"/>
                        </a:spcAft>
                      </a:pPr>
                      <a:r>
                        <a:rPr lang="en-US" sz="1200" dirty="0">
                          <a:effectLst/>
                        </a:rPr>
                        <a:t>Clinics  (CHC)</a:t>
                      </a: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gn="just">
                        <a:lnSpc>
                          <a:spcPct val="150000"/>
                        </a:lnSpc>
                        <a:spcAft>
                          <a:spcPts val="0"/>
                        </a:spcAft>
                      </a:pPr>
                      <a:r>
                        <a:rPr lang="en-US" sz="1200">
                          <a:effectLst/>
                        </a:rPr>
                        <a:t>22/month</a:t>
                      </a:r>
                      <a:endParaRPr lang="en-IN" sz="110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gn="just">
                        <a:lnSpc>
                          <a:spcPct val="150000"/>
                        </a:lnSpc>
                        <a:spcAft>
                          <a:spcPts val="0"/>
                        </a:spcAft>
                      </a:pPr>
                      <a:r>
                        <a:rPr lang="en-US" sz="1200" dirty="0">
                          <a:effectLst/>
                        </a:rPr>
                        <a:t>415</a:t>
                      </a: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gn="just">
                        <a:lnSpc>
                          <a:spcPct val="150000"/>
                        </a:lnSpc>
                        <a:spcAft>
                          <a:spcPts val="0"/>
                        </a:spcAft>
                      </a:pPr>
                      <a:r>
                        <a:rPr lang="en-US" sz="1400" b="1" dirty="0">
                          <a:effectLst/>
                        </a:rPr>
                        <a:t>46</a:t>
                      </a:r>
                      <a:r>
                        <a:rPr lang="en-US" sz="1200" dirty="0">
                          <a:effectLst/>
                        </a:rPr>
                        <a:t> cases/month</a:t>
                      </a: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extLst>
                  <a:ext uri="{0D108BD9-81ED-4DB2-BD59-A6C34878D82A}">
                    <a16:rowId xmlns:a16="http://schemas.microsoft.com/office/drawing/2014/main" val="3085424620"/>
                  </a:ext>
                </a:extLst>
              </a:tr>
              <a:tr h="655542">
                <a:tc>
                  <a:txBody>
                    <a:bodyPr/>
                    <a:lstStyle/>
                    <a:p>
                      <a:pPr algn="just">
                        <a:lnSpc>
                          <a:spcPct val="150000"/>
                        </a:lnSpc>
                        <a:spcAft>
                          <a:spcPts val="0"/>
                        </a:spcAft>
                      </a:pPr>
                      <a:r>
                        <a:rPr lang="en-US" sz="1200" dirty="0" err="1">
                          <a:effectLst/>
                          <a:latin typeface="Calibri" panose="020F0502020204030204" pitchFamily="34" charset="0"/>
                          <a:ea typeface="Times New Roman" panose="02020603050405020304" pitchFamily="18" charset="0"/>
                          <a:cs typeface="Mangal" panose="02040503050203030202" pitchFamily="18" charset="0"/>
                        </a:rPr>
                        <a:t>Sampoorna</a:t>
                      </a:r>
                      <a:r>
                        <a:rPr lang="en-US" sz="1200" dirty="0">
                          <a:effectLst/>
                          <a:latin typeface="Calibri" panose="020F0502020204030204" pitchFamily="34" charset="0"/>
                          <a:ea typeface="Times New Roman" panose="02020603050405020304" pitchFamily="18" charset="0"/>
                          <a:cs typeface="Mangal" panose="02040503050203030202" pitchFamily="18" charset="0"/>
                        </a:rPr>
                        <a:t> </a:t>
                      </a:r>
                      <a:r>
                        <a:rPr lang="en-US" sz="1200" dirty="0" err="1">
                          <a:effectLst/>
                          <a:latin typeface="Calibri" panose="020F0502020204030204" pitchFamily="34" charset="0"/>
                          <a:ea typeface="Times New Roman" panose="02020603050405020304" pitchFamily="18" charset="0"/>
                          <a:cs typeface="Mangal" panose="02040503050203030202" pitchFamily="18" charset="0"/>
                        </a:rPr>
                        <a:t>Manasikarogyam</a:t>
                      </a:r>
                      <a:r>
                        <a:rPr lang="en-US" sz="1200" dirty="0">
                          <a:effectLst/>
                          <a:latin typeface="Calibri" panose="020F0502020204030204" pitchFamily="34" charset="0"/>
                          <a:ea typeface="Times New Roman" panose="02020603050405020304" pitchFamily="18" charset="0"/>
                          <a:cs typeface="Mangal" panose="02040503050203030202" pitchFamily="18" charset="0"/>
                        </a:rPr>
                        <a:t>(PHC)</a:t>
                      </a: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gn="just">
                        <a:lnSpc>
                          <a:spcPct val="150000"/>
                        </a:lnSpc>
                        <a:spcAft>
                          <a:spcPts val="0"/>
                        </a:spcAft>
                      </a:pPr>
                      <a:r>
                        <a:rPr lang="en-US" sz="1200">
                          <a:effectLst/>
                        </a:rPr>
                        <a:t>1/month</a:t>
                      </a:r>
                      <a:endParaRPr lang="en-IN" sz="110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gn="just">
                        <a:lnSpc>
                          <a:spcPct val="150000"/>
                        </a:lnSpc>
                        <a:spcAft>
                          <a:spcPts val="0"/>
                        </a:spcAft>
                      </a:pPr>
                      <a:r>
                        <a:rPr lang="en-US" sz="1200" dirty="0">
                          <a:effectLst/>
                        </a:rPr>
                        <a:t>310</a:t>
                      </a: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gn="just">
                        <a:lnSpc>
                          <a:spcPct val="150000"/>
                        </a:lnSpc>
                        <a:spcAft>
                          <a:spcPts val="0"/>
                        </a:spcAft>
                      </a:pPr>
                      <a:r>
                        <a:rPr lang="en-US" sz="1400" b="1" dirty="0">
                          <a:effectLst/>
                        </a:rPr>
                        <a:t>103</a:t>
                      </a:r>
                      <a:r>
                        <a:rPr lang="en-US" sz="1200" dirty="0">
                          <a:effectLst/>
                        </a:rPr>
                        <a:t>cases/campaign/month</a:t>
                      </a: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extLst>
                  <a:ext uri="{0D108BD9-81ED-4DB2-BD59-A6C34878D82A}">
                    <a16:rowId xmlns:a16="http://schemas.microsoft.com/office/drawing/2014/main" val="2063046323"/>
                  </a:ext>
                </a:extLst>
              </a:tr>
            </a:tbl>
          </a:graphicData>
        </a:graphic>
      </p:graphicFrame>
    </p:spTree>
    <p:extLst>
      <p:ext uri="{BB962C8B-B14F-4D97-AF65-F5344CB8AC3E}">
        <p14:creationId xmlns:p14="http://schemas.microsoft.com/office/powerpoint/2010/main" val="1711179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EB088-2E34-4F7E-AA4C-E99977663466}"/>
              </a:ext>
            </a:extLst>
          </p:cNvPr>
          <p:cNvSpPr>
            <a:spLocks noGrp="1"/>
          </p:cNvSpPr>
          <p:nvPr>
            <p:ph type="title"/>
          </p:nvPr>
        </p:nvSpPr>
        <p:spPr>
          <a:xfrm>
            <a:off x="677334" y="385011"/>
            <a:ext cx="8596668" cy="529389"/>
          </a:xfrm>
        </p:spPr>
        <p:txBody>
          <a:bodyPr>
            <a:normAutofit fontScale="90000"/>
          </a:bodyPr>
          <a:lstStyle/>
          <a:p>
            <a:r>
              <a:rPr lang="en-IN" dirty="0"/>
              <a:t>Data Analysis</a:t>
            </a:r>
          </a:p>
        </p:txBody>
      </p:sp>
      <p:sp>
        <p:nvSpPr>
          <p:cNvPr id="6" name="Content Placeholder 5">
            <a:extLst>
              <a:ext uri="{FF2B5EF4-FFF2-40B4-BE49-F238E27FC236}">
                <a16:creationId xmlns:a16="http://schemas.microsoft.com/office/drawing/2014/main" id="{E976A974-F286-4E6F-819A-602E646415E9}"/>
              </a:ext>
            </a:extLst>
          </p:cNvPr>
          <p:cNvSpPr>
            <a:spLocks noGrp="1"/>
          </p:cNvSpPr>
          <p:nvPr>
            <p:ph idx="1"/>
          </p:nvPr>
        </p:nvSpPr>
        <p:spPr>
          <a:xfrm>
            <a:off x="677334" y="914400"/>
            <a:ext cx="9140434" cy="5438273"/>
          </a:xfrm>
        </p:spPr>
        <p:txBody>
          <a:bodyPr>
            <a:normAutofit/>
          </a:bodyPr>
          <a:lstStyle/>
          <a:p>
            <a:endParaRPr lang="en-US" dirty="0"/>
          </a:p>
          <a:p>
            <a:endParaRPr lang="en-US" dirty="0"/>
          </a:p>
          <a:p>
            <a:endParaRPr lang="en-US" dirty="0"/>
          </a:p>
          <a:p>
            <a:endParaRPr lang="en-US" dirty="0"/>
          </a:p>
          <a:p>
            <a:endParaRPr lang="en-US" dirty="0"/>
          </a:p>
          <a:p>
            <a:pPr marL="0" indent="0">
              <a:buNone/>
            </a:pPr>
            <a:r>
              <a:rPr lang="en-US" b="1" dirty="0"/>
              <a:t>RESULT</a:t>
            </a:r>
            <a:endParaRPr lang="en-IN" dirty="0"/>
          </a:p>
          <a:p>
            <a:endParaRPr lang="en-IN" sz="1400" dirty="0">
              <a:solidFill>
                <a:srgbClr val="C00000"/>
              </a:solidFill>
            </a:endParaRPr>
          </a:p>
          <a:p>
            <a:endParaRPr lang="en-IN" dirty="0"/>
          </a:p>
          <a:p>
            <a:endParaRPr lang="en-IN" dirty="0"/>
          </a:p>
          <a:p>
            <a:endParaRPr lang="en-IN" dirty="0"/>
          </a:p>
          <a:p>
            <a:r>
              <a:rPr lang="en-IN" dirty="0">
                <a:solidFill>
                  <a:srgbClr val="FF0000"/>
                </a:solidFill>
              </a:rPr>
              <a:t>More than </a:t>
            </a:r>
            <a:r>
              <a:rPr lang="en-IN" b="1" dirty="0">
                <a:solidFill>
                  <a:srgbClr val="FF0000"/>
                </a:solidFill>
              </a:rPr>
              <a:t>10 times </a:t>
            </a:r>
            <a:r>
              <a:rPr lang="en-IN" dirty="0">
                <a:solidFill>
                  <a:srgbClr val="FF0000"/>
                </a:solidFill>
              </a:rPr>
              <a:t>increase in number of patients</a:t>
            </a:r>
            <a:r>
              <a:rPr lang="en-US" dirty="0">
                <a:solidFill>
                  <a:srgbClr val="FF0000"/>
                </a:solidFill>
              </a:rPr>
              <a:t> through case detection in the community by screening, than the direct seeking of psychiatric care system by patients.</a:t>
            </a:r>
            <a:endParaRPr lang="en-IN" dirty="0">
              <a:solidFill>
                <a:srgbClr val="FF0000"/>
              </a:solidFill>
            </a:endParaRPr>
          </a:p>
          <a:p>
            <a:pPr marL="0" indent="0">
              <a:buNone/>
            </a:pPr>
            <a:r>
              <a:rPr lang="en-IN" dirty="0"/>
              <a:t> </a:t>
            </a:r>
          </a:p>
        </p:txBody>
      </p:sp>
      <p:graphicFrame>
        <p:nvGraphicFramePr>
          <p:cNvPr id="7" name="Table 6">
            <a:extLst>
              <a:ext uri="{FF2B5EF4-FFF2-40B4-BE49-F238E27FC236}">
                <a16:creationId xmlns:a16="http://schemas.microsoft.com/office/drawing/2014/main" id="{3AA9B84D-C47E-44A2-9A60-5F75BA88752E}"/>
              </a:ext>
            </a:extLst>
          </p:cNvPr>
          <p:cNvGraphicFramePr>
            <a:graphicFrameLocks noGrp="1"/>
          </p:cNvGraphicFramePr>
          <p:nvPr>
            <p:extLst>
              <p:ext uri="{D42A27DB-BD31-4B8C-83A1-F6EECF244321}">
                <p14:modId xmlns:p14="http://schemas.microsoft.com/office/powerpoint/2010/main" val="3307349732"/>
              </p:ext>
            </p:extLst>
          </p:nvPr>
        </p:nvGraphicFramePr>
        <p:xfrm>
          <a:off x="304800" y="2037347"/>
          <a:ext cx="9501809" cy="2574410"/>
        </p:xfrm>
        <a:graphic>
          <a:graphicData uri="http://schemas.openxmlformats.org/drawingml/2006/table">
            <a:tbl>
              <a:tblPr firstRow="1" firstCol="1" bandRow="1">
                <a:tableStyleId>{5C22544A-7EE6-4342-B048-85BDC9FD1C3A}</a:tableStyleId>
              </a:tblPr>
              <a:tblGrid>
                <a:gridCol w="3144946">
                  <a:extLst>
                    <a:ext uri="{9D8B030D-6E8A-4147-A177-3AD203B41FA5}">
                      <a16:colId xmlns:a16="http://schemas.microsoft.com/office/drawing/2014/main" val="1624186537"/>
                    </a:ext>
                  </a:extLst>
                </a:gridCol>
                <a:gridCol w="1241524">
                  <a:extLst>
                    <a:ext uri="{9D8B030D-6E8A-4147-A177-3AD203B41FA5}">
                      <a16:colId xmlns:a16="http://schemas.microsoft.com/office/drawing/2014/main" val="501408338"/>
                    </a:ext>
                  </a:extLst>
                </a:gridCol>
                <a:gridCol w="1736034">
                  <a:extLst>
                    <a:ext uri="{9D8B030D-6E8A-4147-A177-3AD203B41FA5}">
                      <a16:colId xmlns:a16="http://schemas.microsoft.com/office/drawing/2014/main" val="2316599822"/>
                    </a:ext>
                  </a:extLst>
                </a:gridCol>
                <a:gridCol w="1563757">
                  <a:extLst>
                    <a:ext uri="{9D8B030D-6E8A-4147-A177-3AD203B41FA5}">
                      <a16:colId xmlns:a16="http://schemas.microsoft.com/office/drawing/2014/main" val="3008948001"/>
                    </a:ext>
                  </a:extLst>
                </a:gridCol>
                <a:gridCol w="1815548">
                  <a:extLst>
                    <a:ext uri="{9D8B030D-6E8A-4147-A177-3AD203B41FA5}">
                      <a16:colId xmlns:a16="http://schemas.microsoft.com/office/drawing/2014/main" val="127541604"/>
                    </a:ext>
                  </a:extLst>
                </a:gridCol>
              </a:tblGrid>
              <a:tr h="842428">
                <a:tc>
                  <a:txBody>
                    <a:bodyPr/>
                    <a:lstStyle/>
                    <a:p>
                      <a:pPr algn="just">
                        <a:lnSpc>
                          <a:spcPct val="150000"/>
                        </a:lnSpc>
                        <a:spcAft>
                          <a:spcPts val="0"/>
                        </a:spcAft>
                      </a:pPr>
                      <a:r>
                        <a:rPr lang="en-US" sz="1600" dirty="0">
                          <a:effectLst/>
                          <a:latin typeface="Calibri" panose="020F0502020204030204" pitchFamily="34" charset="0"/>
                          <a:ea typeface="Times New Roman" panose="02020603050405020304" pitchFamily="18" charset="0"/>
                          <a:cs typeface="Mangal" panose="02040503050203030202" pitchFamily="18" charset="0"/>
                        </a:rPr>
                        <a:t>Panchayath</a:t>
                      </a:r>
                      <a:endParaRPr lang="en-IN" sz="1600" dirty="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gn="just">
                        <a:lnSpc>
                          <a:spcPct val="150000"/>
                        </a:lnSpc>
                        <a:spcAft>
                          <a:spcPts val="0"/>
                        </a:spcAft>
                      </a:pPr>
                      <a:r>
                        <a:rPr lang="en-US" sz="1600" dirty="0">
                          <a:effectLst/>
                          <a:latin typeface="Calibri" panose="020F0502020204030204" pitchFamily="34" charset="0"/>
                          <a:ea typeface="Times New Roman" panose="02020603050405020304" pitchFamily="18" charset="0"/>
                          <a:cs typeface="Mangal" panose="02040503050203030202" pitchFamily="18" charset="0"/>
                        </a:rPr>
                        <a:t>     </a:t>
                      </a:r>
                      <a:r>
                        <a:rPr lang="en-US" sz="1600" dirty="0" err="1">
                          <a:effectLst/>
                          <a:latin typeface="Calibri" panose="020F0502020204030204" pitchFamily="34" charset="0"/>
                          <a:ea typeface="Times New Roman" panose="02020603050405020304" pitchFamily="18" charset="0"/>
                          <a:cs typeface="Mangal" panose="02040503050203030202" pitchFamily="18" charset="0"/>
                        </a:rPr>
                        <a:t>Kallikad</a:t>
                      </a:r>
                      <a:endParaRPr lang="en-IN" sz="1600" dirty="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gn="just">
                        <a:lnSpc>
                          <a:spcPct val="150000"/>
                        </a:lnSpc>
                        <a:spcAft>
                          <a:spcPts val="0"/>
                        </a:spcAft>
                      </a:pPr>
                      <a:r>
                        <a:rPr lang="en-US" sz="1600" dirty="0">
                          <a:effectLst/>
                          <a:latin typeface="Calibri" panose="020F0502020204030204" pitchFamily="34" charset="0"/>
                          <a:ea typeface="Times New Roman" panose="02020603050405020304" pitchFamily="18" charset="0"/>
                          <a:cs typeface="Mangal" panose="02040503050203030202" pitchFamily="18" charset="0"/>
                        </a:rPr>
                        <a:t>    </a:t>
                      </a:r>
                      <a:r>
                        <a:rPr lang="en-US" sz="1600" dirty="0" err="1">
                          <a:effectLst/>
                          <a:latin typeface="Calibri" panose="020F0502020204030204" pitchFamily="34" charset="0"/>
                          <a:ea typeface="Times New Roman" panose="02020603050405020304" pitchFamily="18" charset="0"/>
                          <a:cs typeface="Mangal" panose="02040503050203030202" pitchFamily="18" charset="0"/>
                        </a:rPr>
                        <a:t>Cherunniyoor</a:t>
                      </a:r>
                      <a:endParaRPr lang="en-IN" sz="1600" dirty="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gn="just">
                        <a:lnSpc>
                          <a:spcPct val="150000"/>
                        </a:lnSpc>
                        <a:spcAft>
                          <a:spcPts val="0"/>
                        </a:spcAft>
                      </a:pPr>
                      <a:r>
                        <a:rPr lang="en-US" sz="1600" dirty="0">
                          <a:effectLst/>
                          <a:latin typeface="Calibri" panose="020F0502020204030204" pitchFamily="34" charset="0"/>
                          <a:ea typeface="Times New Roman" panose="02020603050405020304" pitchFamily="18" charset="0"/>
                          <a:cs typeface="Mangal" panose="02040503050203030202" pitchFamily="18" charset="0"/>
                        </a:rPr>
                        <a:t>        </a:t>
                      </a:r>
                      <a:r>
                        <a:rPr lang="en-US" sz="1600" dirty="0" err="1">
                          <a:effectLst/>
                          <a:latin typeface="Calibri" panose="020F0502020204030204" pitchFamily="34" charset="0"/>
                          <a:ea typeface="Times New Roman" panose="02020603050405020304" pitchFamily="18" charset="0"/>
                          <a:cs typeface="Mangal" panose="02040503050203030202" pitchFamily="18" charset="0"/>
                        </a:rPr>
                        <a:t>Kuttichal</a:t>
                      </a:r>
                      <a:endParaRPr lang="en-US" sz="16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50000"/>
                        </a:lnSpc>
                        <a:spcAft>
                          <a:spcPts val="0"/>
                        </a:spcAft>
                      </a:pPr>
                      <a:r>
                        <a:rPr lang="en-US" sz="1600" dirty="0">
                          <a:effectLst/>
                          <a:latin typeface="Calibri" panose="020F0502020204030204" pitchFamily="34" charset="0"/>
                          <a:ea typeface="Times New Roman" panose="02020603050405020304" pitchFamily="18" charset="0"/>
                          <a:cs typeface="Mangal" panose="02040503050203030202" pitchFamily="18" charset="0"/>
                        </a:rPr>
                        <a:t>     (Tribal area)</a:t>
                      </a:r>
                      <a:endParaRPr lang="en-IN" sz="1600" dirty="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gn="just">
                        <a:lnSpc>
                          <a:spcPct val="150000"/>
                        </a:lnSpc>
                        <a:spcAft>
                          <a:spcPts val="0"/>
                        </a:spcAft>
                      </a:pPr>
                      <a:r>
                        <a:rPr lang="en-IN" sz="1600" dirty="0">
                          <a:effectLst/>
                          <a:latin typeface="Calibri" panose="020F0502020204030204" pitchFamily="34" charset="0"/>
                          <a:ea typeface="Times New Roman" panose="02020603050405020304" pitchFamily="18" charset="0"/>
                          <a:cs typeface="Mangal" panose="02040503050203030202" pitchFamily="18" charset="0"/>
                        </a:rPr>
                        <a:t>  Total </a:t>
                      </a:r>
                    </a:p>
                  </a:txBody>
                  <a:tcPr marL="68580" marR="68580" marT="0" marB="0"/>
                </a:tc>
                <a:extLst>
                  <a:ext uri="{0D108BD9-81ED-4DB2-BD59-A6C34878D82A}">
                    <a16:rowId xmlns:a16="http://schemas.microsoft.com/office/drawing/2014/main" val="2470498105"/>
                  </a:ext>
                </a:extLst>
              </a:tr>
              <a:tr h="889554">
                <a:tc>
                  <a:txBody>
                    <a:bodyPr/>
                    <a:lstStyle/>
                    <a:p>
                      <a:pPr algn="just">
                        <a:lnSpc>
                          <a:spcPct val="150000"/>
                        </a:lnSpc>
                        <a:spcAft>
                          <a:spcPts val="0"/>
                        </a:spcAft>
                      </a:pPr>
                      <a:r>
                        <a:rPr lang="en-US" sz="1600" dirty="0">
                          <a:effectLst/>
                        </a:rPr>
                        <a:t>DMHP Clinics (in Block CHCs) Prior to the </a:t>
                      </a:r>
                      <a:r>
                        <a:rPr lang="en-US" sz="1600" dirty="0" err="1">
                          <a:effectLst/>
                        </a:rPr>
                        <a:t>progrm</a:t>
                      </a:r>
                      <a:endParaRPr lang="en-IN" sz="1600" dirty="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gn="just">
                        <a:lnSpc>
                          <a:spcPct val="150000"/>
                        </a:lnSpc>
                        <a:spcAft>
                          <a:spcPts val="0"/>
                        </a:spcAft>
                      </a:pPr>
                      <a:r>
                        <a:rPr lang="en-US" sz="16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9</a:t>
                      </a:r>
                      <a:endParaRPr lang="en-IN" sz="16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gn="just">
                        <a:lnSpc>
                          <a:spcPct val="150000"/>
                        </a:lnSpc>
                        <a:spcAft>
                          <a:spcPts val="0"/>
                        </a:spcAft>
                      </a:pPr>
                      <a:r>
                        <a:rPr lang="en-US" sz="16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11</a:t>
                      </a:r>
                      <a:endParaRPr lang="en-IN" sz="16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gn="just">
                        <a:lnSpc>
                          <a:spcPct val="150000"/>
                        </a:lnSpc>
                        <a:spcAft>
                          <a:spcPts val="0"/>
                        </a:spcAft>
                      </a:pPr>
                      <a:r>
                        <a:rPr lang="en-US" sz="16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8</a:t>
                      </a:r>
                      <a:endParaRPr lang="en-IN" sz="16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gn="just">
                        <a:lnSpc>
                          <a:spcPct val="150000"/>
                        </a:lnSpc>
                        <a:spcAft>
                          <a:spcPts val="0"/>
                        </a:spcAft>
                      </a:pPr>
                      <a:r>
                        <a:rPr lang="en-IN" sz="16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28</a:t>
                      </a:r>
                    </a:p>
                  </a:txBody>
                  <a:tcPr marL="68580" marR="68580" marT="0" marB="0"/>
                </a:tc>
                <a:extLst>
                  <a:ext uri="{0D108BD9-81ED-4DB2-BD59-A6C34878D82A}">
                    <a16:rowId xmlns:a16="http://schemas.microsoft.com/office/drawing/2014/main" val="3085424620"/>
                  </a:ext>
                </a:extLst>
              </a:tr>
              <a:tr h="842428">
                <a:tc>
                  <a:txBody>
                    <a:bodyPr/>
                    <a:lstStyle/>
                    <a:p>
                      <a:pPr algn="just">
                        <a:lnSpc>
                          <a:spcPct val="150000"/>
                        </a:lnSpc>
                        <a:spcAft>
                          <a:spcPts val="0"/>
                        </a:spcAft>
                      </a:pPr>
                      <a:r>
                        <a:rPr lang="en-US" sz="1600" dirty="0" err="1">
                          <a:effectLst/>
                          <a:latin typeface="Calibri" panose="020F0502020204030204" pitchFamily="34" charset="0"/>
                          <a:ea typeface="Times New Roman" panose="02020603050405020304" pitchFamily="18" charset="0"/>
                          <a:cs typeface="Mangal" panose="02040503050203030202" pitchFamily="18" charset="0"/>
                        </a:rPr>
                        <a:t>Sampoorna</a:t>
                      </a:r>
                      <a:r>
                        <a:rPr lang="en-US" sz="1600" dirty="0">
                          <a:effectLst/>
                          <a:latin typeface="Calibri" panose="020F0502020204030204" pitchFamily="34" charset="0"/>
                          <a:ea typeface="Times New Roman" panose="02020603050405020304" pitchFamily="18" charset="0"/>
                          <a:cs typeface="Mangal" panose="02040503050203030202" pitchFamily="18" charset="0"/>
                        </a:rPr>
                        <a:t> </a:t>
                      </a:r>
                      <a:r>
                        <a:rPr lang="en-US" sz="1600" dirty="0" err="1">
                          <a:effectLst/>
                          <a:latin typeface="Calibri" panose="020F0502020204030204" pitchFamily="34" charset="0"/>
                          <a:ea typeface="Times New Roman" panose="02020603050405020304" pitchFamily="18" charset="0"/>
                          <a:cs typeface="Mangal" panose="02040503050203030202" pitchFamily="18" charset="0"/>
                        </a:rPr>
                        <a:t>Manasikarogyam</a:t>
                      </a:r>
                      <a:endParaRPr lang="en-IN" sz="1600" dirty="0">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gn="just">
                        <a:lnSpc>
                          <a:spcPct val="150000"/>
                        </a:lnSpc>
                        <a:spcAft>
                          <a:spcPts val="0"/>
                        </a:spcAft>
                      </a:pPr>
                      <a:r>
                        <a:rPr lang="en-IN" sz="16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89</a:t>
                      </a:r>
                    </a:p>
                  </a:txBody>
                  <a:tcPr marL="68580" marR="68580" marT="0" marB="0"/>
                </a:tc>
                <a:tc>
                  <a:txBody>
                    <a:bodyPr/>
                    <a:lstStyle/>
                    <a:p>
                      <a:pPr algn="just">
                        <a:lnSpc>
                          <a:spcPct val="150000"/>
                        </a:lnSpc>
                        <a:spcAft>
                          <a:spcPts val="0"/>
                        </a:spcAft>
                      </a:pPr>
                      <a:r>
                        <a:rPr lang="en-US" sz="16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93</a:t>
                      </a:r>
                      <a:endParaRPr lang="en-IN" sz="16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gn="just">
                        <a:lnSpc>
                          <a:spcPct val="150000"/>
                        </a:lnSpc>
                        <a:spcAft>
                          <a:spcPts val="0"/>
                        </a:spcAft>
                      </a:pPr>
                      <a:r>
                        <a:rPr lang="en-US" sz="16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128</a:t>
                      </a:r>
                      <a:endParaRPr lang="en-IN" sz="16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txBody>
                  <a:tcPr marL="68580" marR="68580" marT="0" marB="0"/>
                </a:tc>
                <a:tc>
                  <a:txBody>
                    <a:bodyPr/>
                    <a:lstStyle/>
                    <a:p>
                      <a:pPr algn="just">
                        <a:lnSpc>
                          <a:spcPct val="150000"/>
                        </a:lnSpc>
                        <a:spcAft>
                          <a:spcPts val="0"/>
                        </a:spcAft>
                      </a:pPr>
                      <a:r>
                        <a:rPr lang="en-IN" sz="16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310</a:t>
                      </a:r>
                    </a:p>
                  </a:txBody>
                  <a:tcPr marL="68580" marR="68580" marT="0" marB="0"/>
                </a:tc>
                <a:extLst>
                  <a:ext uri="{0D108BD9-81ED-4DB2-BD59-A6C34878D82A}">
                    <a16:rowId xmlns:a16="http://schemas.microsoft.com/office/drawing/2014/main" val="2063046323"/>
                  </a:ext>
                </a:extLst>
              </a:tr>
            </a:tbl>
          </a:graphicData>
        </a:graphic>
      </p:graphicFrame>
    </p:spTree>
    <p:extLst>
      <p:ext uri="{BB962C8B-B14F-4D97-AF65-F5344CB8AC3E}">
        <p14:creationId xmlns:p14="http://schemas.microsoft.com/office/powerpoint/2010/main" val="1346337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59707F-43B4-439B-B816-CF65673B8B37}"/>
              </a:ext>
            </a:extLst>
          </p:cNvPr>
          <p:cNvSpPr>
            <a:spLocks noGrp="1"/>
          </p:cNvSpPr>
          <p:nvPr>
            <p:ph idx="1"/>
          </p:nvPr>
        </p:nvSpPr>
        <p:spPr>
          <a:xfrm>
            <a:off x="677334" y="238539"/>
            <a:ext cx="8596668" cy="6427303"/>
          </a:xfrm>
        </p:spPr>
        <p:txBody>
          <a:bodyPr>
            <a:normAutofit fontScale="92500" lnSpcReduction="20000"/>
          </a:bodyPr>
          <a:lstStyle/>
          <a:p>
            <a:pPr lvl="0"/>
            <a:r>
              <a:rPr lang="en-US" sz="1400" dirty="0"/>
              <a:t>At the rate of one camp per month</a:t>
            </a:r>
            <a:r>
              <a:rPr lang="en-US" sz="1400" dirty="0">
                <a:solidFill>
                  <a:srgbClr val="00B050"/>
                </a:solidFill>
              </a:rPr>
              <a:t> </a:t>
            </a:r>
            <a:r>
              <a:rPr lang="en-US" sz="1400" dirty="0">
                <a:solidFill>
                  <a:srgbClr val="C00000"/>
                </a:solidFill>
              </a:rPr>
              <a:t>12 </a:t>
            </a:r>
            <a:r>
              <a:rPr lang="en-US" sz="1400" dirty="0" err="1">
                <a:solidFill>
                  <a:srgbClr val="C00000"/>
                </a:solidFill>
              </a:rPr>
              <a:t>GramaPanchayaths</a:t>
            </a:r>
            <a:r>
              <a:rPr lang="en-US" sz="1400" dirty="0">
                <a:solidFill>
                  <a:srgbClr val="C00000"/>
                </a:solidFill>
              </a:rPr>
              <a:t> can be successfully completed a year </a:t>
            </a:r>
            <a:r>
              <a:rPr lang="en-US" sz="1400" dirty="0"/>
              <a:t>with collaborative work between DMHP, </a:t>
            </a:r>
            <a:r>
              <a:rPr lang="en-US" sz="1400" dirty="0" err="1"/>
              <a:t>Grama</a:t>
            </a:r>
            <a:r>
              <a:rPr lang="en-US" sz="1400" dirty="0"/>
              <a:t> Panchayath &amp; PHC</a:t>
            </a:r>
          </a:p>
          <a:p>
            <a:pPr marL="0" lvl="0" indent="0">
              <a:buNone/>
            </a:pPr>
            <a:endParaRPr lang="en-IN" sz="1400" dirty="0"/>
          </a:p>
          <a:p>
            <a:pPr lvl="0"/>
            <a:r>
              <a:rPr lang="en-US" sz="1400" b="1" dirty="0">
                <a:solidFill>
                  <a:srgbClr val="C00000"/>
                </a:solidFill>
              </a:rPr>
              <a:t>Cost effectiveness</a:t>
            </a:r>
            <a:r>
              <a:rPr lang="en-US" sz="1400" dirty="0"/>
              <a:t>-as the already existing health machinery is being used</a:t>
            </a:r>
          </a:p>
          <a:p>
            <a:pPr marL="0" lvl="0" indent="0">
              <a:buNone/>
            </a:pPr>
            <a:r>
              <a:rPr lang="en-US" sz="1400" dirty="0"/>
              <a:t> </a:t>
            </a:r>
            <a:endParaRPr lang="en-IN" sz="1400" dirty="0"/>
          </a:p>
          <a:p>
            <a:pPr lvl="0"/>
            <a:r>
              <a:rPr lang="en-US" sz="1400" b="1" dirty="0">
                <a:solidFill>
                  <a:srgbClr val="C00000"/>
                </a:solidFill>
              </a:rPr>
              <a:t>Fund allocation </a:t>
            </a:r>
            <a:r>
              <a:rPr lang="en-US" sz="1400" dirty="0"/>
              <a:t>from local Panchayath.</a:t>
            </a:r>
          </a:p>
          <a:p>
            <a:pPr lvl="0"/>
            <a:endParaRPr lang="en-US" sz="1400" dirty="0"/>
          </a:p>
          <a:p>
            <a:pPr lvl="0"/>
            <a:r>
              <a:rPr lang="en-US" sz="1400" b="1" dirty="0">
                <a:solidFill>
                  <a:srgbClr val="C00000"/>
                </a:solidFill>
              </a:rPr>
              <a:t>LSG members </a:t>
            </a:r>
            <a:r>
              <a:rPr lang="en-US" sz="1400" dirty="0"/>
              <a:t>become aware of the problems faced, and welfare schemes available for mental patients, so becomes more involved</a:t>
            </a:r>
          </a:p>
          <a:p>
            <a:pPr marL="0" lvl="0" indent="0">
              <a:buNone/>
            </a:pPr>
            <a:endParaRPr lang="en-IN" sz="1400" dirty="0"/>
          </a:p>
          <a:p>
            <a:pPr lvl="0"/>
            <a:r>
              <a:rPr lang="en-US" sz="1400" b="1" dirty="0">
                <a:solidFill>
                  <a:srgbClr val="00B050"/>
                </a:solidFill>
              </a:rPr>
              <a:t> </a:t>
            </a:r>
            <a:r>
              <a:rPr lang="en-US" sz="1400" b="1" dirty="0">
                <a:solidFill>
                  <a:srgbClr val="C00000"/>
                </a:solidFill>
              </a:rPr>
              <a:t>Extending</a:t>
            </a:r>
            <a:r>
              <a:rPr lang="en-US" sz="1400" b="1" dirty="0">
                <a:solidFill>
                  <a:srgbClr val="00B050"/>
                </a:solidFill>
              </a:rPr>
              <a:t> </a:t>
            </a:r>
            <a:r>
              <a:rPr lang="en-US" sz="1400" dirty="0"/>
              <a:t>similar activities to areas where specialist care is inadequate. One time manpower assortment can meet the needs of the camp and the follow up through primary care integration would maintain the sustainability of provision of care.</a:t>
            </a:r>
          </a:p>
          <a:p>
            <a:pPr marL="0" lvl="0" indent="0">
              <a:buNone/>
            </a:pPr>
            <a:endParaRPr lang="en-IN" sz="1400" dirty="0"/>
          </a:p>
          <a:p>
            <a:pPr lvl="0"/>
            <a:r>
              <a:rPr lang="en-US" sz="1400" dirty="0"/>
              <a:t> </a:t>
            </a:r>
            <a:r>
              <a:rPr lang="en-US" sz="1400" b="1" dirty="0">
                <a:solidFill>
                  <a:srgbClr val="C00000"/>
                </a:solidFill>
              </a:rPr>
              <a:t>Training</a:t>
            </a:r>
            <a:r>
              <a:rPr lang="en-US" sz="1400" dirty="0"/>
              <a:t> activities to be two parallel process of top down for primary care doctors for successful integration through clinics and bottom up from the community for identifying the major part of undetected case burden. </a:t>
            </a:r>
            <a:endParaRPr lang="en-IN" sz="1400" dirty="0"/>
          </a:p>
          <a:p>
            <a:pPr lvl="0"/>
            <a:r>
              <a:rPr lang="en-US" sz="1400" dirty="0"/>
              <a:t>Secondary level activities of </a:t>
            </a:r>
            <a:r>
              <a:rPr lang="en-US" sz="1400" b="1" dirty="0">
                <a:solidFill>
                  <a:srgbClr val="C00000"/>
                </a:solidFill>
              </a:rPr>
              <a:t>community based rehabilitation</a:t>
            </a:r>
            <a:r>
              <a:rPr lang="en-US" sz="1400" dirty="0"/>
              <a:t>, establishment of </a:t>
            </a:r>
            <a:r>
              <a:rPr lang="en-US" sz="1400" b="1" dirty="0">
                <a:solidFill>
                  <a:srgbClr val="C00000"/>
                </a:solidFill>
              </a:rPr>
              <a:t>Day Care </a:t>
            </a:r>
            <a:r>
              <a:rPr lang="en-US" sz="1400" b="1" dirty="0" err="1">
                <a:solidFill>
                  <a:srgbClr val="C00000"/>
                </a:solidFill>
              </a:rPr>
              <a:t>Centres</a:t>
            </a:r>
            <a:r>
              <a:rPr lang="en-US" sz="1400" b="1" dirty="0">
                <a:solidFill>
                  <a:srgbClr val="C00000"/>
                </a:solidFill>
              </a:rPr>
              <a:t> </a:t>
            </a:r>
            <a:r>
              <a:rPr lang="en-US" sz="1400" dirty="0"/>
              <a:t>and other targeted interventions like school mental health in the community are facilitated.</a:t>
            </a:r>
          </a:p>
          <a:p>
            <a:pPr marL="0" lvl="0" indent="0">
              <a:buNone/>
            </a:pPr>
            <a:endParaRPr lang="en-US" sz="1400" dirty="0"/>
          </a:p>
          <a:p>
            <a:pPr lvl="0"/>
            <a:r>
              <a:rPr lang="en-US" sz="1400" dirty="0"/>
              <a:t>It is an effective way of </a:t>
            </a:r>
            <a:r>
              <a:rPr lang="en-US" sz="1400" b="1" dirty="0">
                <a:solidFill>
                  <a:srgbClr val="C00000"/>
                </a:solidFill>
              </a:rPr>
              <a:t>detecting case load </a:t>
            </a:r>
            <a:r>
              <a:rPr lang="en-US" sz="1400" dirty="0"/>
              <a:t>at one go. The program can be adapted to the needs and availability of resources in other areas.</a:t>
            </a:r>
          </a:p>
          <a:p>
            <a:pPr marL="0" lvl="0" indent="0">
              <a:buNone/>
            </a:pPr>
            <a:endParaRPr lang="en-US" sz="1400" dirty="0"/>
          </a:p>
          <a:p>
            <a:pPr lvl="0"/>
            <a:r>
              <a:rPr lang="en-IN" sz="1400" dirty="0"/>
              <a:t>ASHAs become </a:t>
            </a:r>
            <a:r>
              <a:rPr lang="en-IN" sz="1400" b="1" dirty="0">
                <a:solidFill>
                  <a:srgbClr val="C00000"/>
                </a:solidFill>
              </a:rPr>
              <a:t>grassroot level workers for Mental Health </a:t>
            </a:r>
            <a:r>
              <a:rPr lang="en-IN" sz="1400" dirty="0"/>
              <a:t>in the </a:t>
            </a:r>
            <a:r>
              <a:rPr lang="en-IN" sz="1400" dirty="0" err="1"/>
              <a:t>Gramapanchayath</a:t>
            </a:r>
            <a:r>
              <a:rPr lang="en-IN" sz="1400" dirty="0"/>
              <a:t>. They are approached by the people for clearing doubts and seeking modes of treatment for newly developed </a:t>
            </a:r>
            <a:r>
              <a:rPr lang="en-IN" sz="1400" dirty="0" err="1"/>
              <a:t>cases.They</a:t>
            </a:r>
            <a:r>
              <a:rPr lang="en-IN" sz="1400" dirty="0"/>
              <a:t> also help to ensure regular follow ups and </a:t>
            </a:r>
            <a:r>
              <a:rPr lang="en-IN" sz="1400" b="1" dirty="0">
                <a:solidFill>
                  <a:srgbClr val="FF0000"/>
                </a:solidFill>
              </a:rPr>
              <a:t>reduce Treatment Dropouts</a:t>
            </a:r>
          </a:p>
          <a:p>
            <a:endParaRPr lang="en-IN" dirty="0"/>
          </a:p>
        </p:txBody>
      </p:sp>
    </p:spTree>
    <p:extLst>
      <p:ext uri="{BB962C8B-B14F-4D97-AF65-F5344CB8AC3E}">
        <p14:creationId xmlns:p14="http://schemas.microsoft.com/office/powerpoint/2010/main" val="2366795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35A8BEFE-28B4-4D15-B1CD-1B3930AB12FD}"/>
              </a:ext>
            </a:extLst>
          </p:cNvPr>
          <p:cNvPicPr>
            <a:picLocks noGrp="1" noChangeAspect="1"/>
          </p:cNvPicPr>
          <p:nvPr>
            <p:ph idx="1"/>
          </p:nvPr>
        </p:nvPicPr>
        <p:blipFill>
          <a:blip r:embed="rId2"/>
          <a:stretch>
            <a:fillRect/>
          </a:stretch>
        </p:blipFill>
        <p:spPr>
          <a:xfrm>
            <a:off x="1630018" y="304801"/>
            <a:ext cx="5989982" cy="6400800"/>
          </a:xfrm>
        </p:spPr>
      </p:pic>
    </p:spTree>
    <p:extLst>
      <p:ext uri="{BB962C8B-B14F-4D97-AF65-F5344CB8AC3E}">
        <p14:creationId xmlns:p14="http://schemas.microsoft.com/office/powerpoint/2010/main" val="59113306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337</TotalTime>
  <Words>1278</Words>
  <Application>Microsoft Office PowerPoint</Application>
  <PresentationFormat>Widescreen</PresentationFormat>
  <Paragraphs>209</Paragraphs>
  <Slides>10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Andalus</vt:lpstr>
      <vt:lpstr>Arial</vt:lpstr>
      <vt:lpstr>Calibri</vt:lpstr>
      <vt:lpstr>Mangal</vt:lpstr>
      <vt:lpstr>Times New Roman</vt:lpstr>
      <vt:lpstr>Trebuchet MS</vt:lpstr>
      <vt:lpstr>Wingdings</vt:lpstr>
      <vt:lpstr>Wingdings 3</vt:lpstr>
      <vt:lpstr>Facet</vt:lpstr>
      <vt:lpstr>‘SAMPOORNA MANASIKAROGYAM’ (Mental Health for all) DMHP Thiruvananthapuram model of Comprehensive mental health care </vt:lpstr>
      <vt:lpstr>PowerPoint Presentation</vt:lpstr>
      <vt:lpstr>PowerPoint Presentation</vt:lpstr>
      <vt:lpstr>Expenditure split up</vt:lpstr>
      <vt:lpstr>Comparative data of the programme in 3 selected panchayaths</vt:lpstr>
      <vt:lpstr>Data Analysis</vt:lpstr>
      <vt:lpstr>Data Analysis</vt:lpstr>
      <vt:lpstr>PowerPoint Presentation</vt:lpstr>
      <vt:lpstr>PowerPoint Presentation</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‘SAMPOORNA MANASIKAROGYAM’ (Mental Health for all)</dc:title>
  <dc:creator>DMHP</dc:creator>
  <cp:lastModifiedBy>DMHP</cp:lastModifiedBy>
  <cp:revision>38</cp:revision>
  <dcterms:created xsi:type="dcterms:W3CDTF">2017-07-05T18:08:46Z</dcterms:created>
  <dcterms:modified xsi:type="dcterms:W3CDTF">2017-07-07T07:01:43Z</dcterms:modified>
</cp:coreProperties>
</file>