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7" r:id="rId3"/>
    <p:sldId id="299" r:id="rId4"/>
    <p:sldId id="278" r:id="rId5"/>
    <p:sldId id="290" r:id="rId6"/>
    <p:sldId id="260" r:id="rId7"/>
    <p:sldId id="261" r:id="rId8"/>
    <p:sldId id="285" r:id="rId9"/>
    <p:sldId id="265" r:id="rId10"/>
    <p:sldId id="266" r:id="rId11"/>
    <p:sldId id="275" r:id="rId12"/>
    <p:sldId id="293" r:id="rId13"/>
    <p:sldId id="294" r:id="rId14"/>
    <p:sldId id="267" r:id="rId15"/>
    <p:sldId id="268" r:id="rId16"/>
    <p:sldId id="269" r:id="rId17"/>
    <p:sldId id="271" r:id="rId18"/>
    <p:sldId id="272" r:id="rId19"/>
    <p:sldId id="286" r:id="rId20"/>
    <p:sldId id="288" r:id="rId21"/>
    <p:sldId id="289" r:id="rId22"/>
    <p:sldId id="295" r:id="rId23"/>
    <p:sldId id="300" r:id="rId2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109" d="100"/>
          <a:sy n="109" d="100"/>
        </p:scale>
        <p:origin x="-584" y="-11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390-2C84-4B55-9C37-56CEA526D605}" type="datetimeFigureOut">
              <a:rPr lang="en-US" smtClean="0"/>
              <a:pPr/>
              <a:t>07/07/17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CE-E67B-4504-9274-FE842A439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2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390-2C84-4B55-9C37-56CEA526D605}" type="datetimeFigureOut">
              <a:rPr lang="en-US" smtClean="0"/>
              <a:pPr/>
              <a:t>07/07/17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CE-E67B-4504-9274-FE842A439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4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390-2C84-4B55-9C37-56CEA526D605}" type="datetimeFigureOut">
              <a:rPr lang="en-US" smtClean="0"/>
              <a:pPr/>
              <a:t>07/07/17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CE-E67B-4504-9274-FE842A439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9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390-2C84-4B55-9C37-56CEA526D605}" type="datetimeFigureOut">
              <a:rPr lang="en-US" smtClean="0"/>
              <a:pPr/>
              <a:t>07/07/17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CE-E67B-4504-9274-FE842A439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8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390-2C84-4B55-9C37-56CEA526D605}" type="datetimeFigureOut">
              <a:rPr lang="en-US" smtClean="0"/>
              <a:pPr/>
              <a:t>07/07/17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CE-E67B-4504-9274-FE842A439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1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390-2C84-4B55-9C37-56CEA526D605}" type="datetimeFigureOut">
              <a:rPr lang="en-US" smtClean="0"/>
              <a:pPr/>
              <a:t>07/07/17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CE-E67B-4504-9274-FE842A439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9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390-2C84-4B55-9C37-56CEA526D605}" type="datetimeFigureOut">
              <a:rPr lang="en-US" smtClean="0"/>
              <a:pPr/>
              <a:t>07/07/17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CE-E67B-4504-9274-FE842A439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3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390-2C84-4B55-9C37-56CEA526D605}" type="datetimeFigureOut">
              <a:rPr lang="en-US" smtClean="0"/>
              <a:pPr/>
              <a:t>07/07/17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CE-E67B-4504-9274-FE842A439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3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390-2C84-4B55-9C37-56CEA526D605}" type="datetimeFigureOut">
              <a:rPr lang="en-US" smtClean="0"/>
              <a:pPr/>
              <a:t>07/07/17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CE-E67B-4504-9274-FE842A439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7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390-2C84-4B55-9C37-56CEA526D605}" type="datetimeFigureOut">
              <a:rPr lang="en-US" smtClean="0"/>
              <a:pPr/>
              <a:t>07/07/17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CE-E67B-4504-9274-FE842A439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2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390-2C84-4B55-9C37-56CEA526D605}" type="datetimeFigureOut">
              <a:rPr lang="en-US" smtClean="0"/>
              <a:pPr/>
              <a:t>07/07/17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CE-E67B-4504-9274-FE842A439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7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28390-2C84-4B55-9C37-56CEA526D605}" type="datetimeFigureOut">
              <a:rPr lang="en-US" smtClean="0"/>
              <a:pPr/>
              <a:t>07/07/17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0E9CE-E67B-4504-9274-FE842A439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58465" y="2084294"/>
            <a:ext cx="7477279" cy="941294"/>
          </a:xfrm>
          <a:prstGeom prst="rect">
            <a:avLst/>
          </a:prstGeom>
        </p:spPr>
        <p:txBody>
          <a:bodyPr lIns="81016" tIns="40508" rIns="81016" bIns="40508">
            <a:noAutofit/>
          </a:bodyPr>
          <a:lstStyle/>
          <a:p>
            <a:pPr defTabSz="914263">
              <a:spcBef>
                <a:spcPct val="0"/>
              </a:spcBef>
              <a:defRPr/>
            </a:pPr>
            <a:endParaRPr lang="en-US" sz="51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58465" y="3227295"/>
            <a:ext cx="6171006" cy="470647"/>
          </a:xfrm>
          <a:prstGeom prst="rect">
            <a:avLst/>
          </a:prstGeom>
        </p:spPr>
        <p:txBody>
          <a:bodyPr lIns="81016" tIns="40508" rIns="81016" bIns="40508">
            <a:noAutofit/>
          </a:bodyPr>
          <a:lstStyle/>
          <a:p>
            <a:pPr defTabSz="914263">
              <a:spcBef>
                <a:spcPct val="0"/>
              </a:spcBef>
              <a:defRPr/>
            </a:pPr>
            <a:endParaRPr lang="en-US" sz="27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58465" y="3765178"/>
            <a:ext cx="7792585" cy="470647"/>
          </a:xfrm>
          <a:prstGeom prst="rect">
            <a:avLst/>
          </a:prstGeom>
        </p:spPr>
        <p:txBody>
          <a:bodyPr lIns="81016" tIns="40508" rIns="81016" bIns="40508">
            <a:noAutofit/>
          </a:bodyPr>
          <a:lstStyle/>
          <a:p>
            <a:pPr defTabSz="914263">
              <a:spcBef>
                <a:spcPct val="0"/>
              </a:spcBef>
              <a:defRPr/>
            </a:pP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58465" y="4303060"/>
            <a:ext cx="3873770" cy="470647"/>
          </a:xfrm>
          <a:prstGeom prst="rect">
            <a:avLst/>
          </a:prstGeom>
        </p:spPr>
        <p:txBody>
          <a:bodyPr lIns="81016" tIns="40508" rIns="81016" bIns="40508">
            <a:noAutofit/>
          </a:bodyPr>
          <a:lstStyle/>
          <a:p>
            <a:pPr defTabSz="914263">
              <a:spcBef>
                <a:spcPct val="0"/>
              </a:spcBef>
              <a:defRPr/>
            </a:pP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919" y="3657600"/>
            <a:ext cx="1112520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sz="3200" dirty="0" smtClean="0"/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COMMENCEMENT OF DIPLOMATE OF NATIONAL BOARD COURSES IN DISTRICT HEAD QUARTERS HOSPITALS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H:\nhm-new1.png"/>
          <p:cNvPicPr>
            <a:picLocks noChangeAspect="1" noChangeArrowheads="1"/>
          </p:cNvPicPr>
          <p:nvPr/>
        </p:nvPicPr>
        <p:blipFill>
          <a:blip r:embed="rId2" cstate="print"/>
          <a:srcRect l="27958" t="16488" r="25755" b="16488"/>
          <a:stretch>
            <a:fillRect/>
          </a:stretch>
        </p:blipFill>
        <p:spPr bwMode="auto">
          <a:xfrm>
            <a:off x="0" y="0"/>
            <a:ext cx="1905000" cy="1295400"/>
          </a:xfrm>
          <a:prstGeom prst="rect">
            <a:avLst/>
          </a:prstGeom>
          <a:noFill/>
        </p:spPr>
      </p:pic>
      <p:pic>
        <p:nvPicPr>
          <p:cNvPr id="9" name="Picture 2" descr="C:\Users\APO2\Documents\Emblem_of_Ind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319" y="0"/>
            <a:ext cx="2787088" cy="1905000"/>
          </a:xfrm>
          <a:prstGeom prst="rect">
            <a:avLst/>
          </a:prstGeom>
          <a:noFill/>
        </p:spPr>
      </p:pic>
      <p:pic>
        <p:nvPicPr>
          <p:cNvPr id="10" name="Picture 1" descr="H:\T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2168" y="0"/>
            <a:ext cx="2229670" cy="1371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65919" y="2590800"/>
            <a:ext cx="109728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National Health Mission- Tamil Nadu</a:t>
            </a:r>
            <a:endParaRPr lang="en-U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3119" y="5181600"/>
            <a:ext cx="64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800" dirty="0" smtClean="0"/>
          </a:p>
          <a:p>
            <a:r>
              <a:rPr lang="en-IN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Dr.Darez</a:t>
            </a:r>
            <a:r>
              <a:rPr lang="en-IN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IN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Ahamed</a:t>
            </a:r>
            <a:r>
              <a:rPr lang="en-IN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IAS</a:t>
            </a:r>
          </a:p>
          <a:p>
            <a:r>
              <a:rPr lang="en-IN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Mission Director  NHM Tamil Nadu</a:t>
            </a:r>
          </a:p>
          <a:p>
            <a:r>
              <a:rPr lang="en-IN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07.07.2017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19" y="274638"/>
            <a:ext cx="10806827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List of Institutions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084548"/>
              </p:ext>
            </p:extLst>
          </p:nvPr>
        </p:nvGraphicFramePr>
        <p:xfrm>
          <a:off x="540527" y="857255"/>
          <a:ext cx="11407791" cy="5772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298"/>
                <a:gridCol w="866415"/>
                <a:gridCol w="2936184"/>
                <a:gridCol w="1901298"/>
                <a:gridCol w="1901298"/>
                <a:gridCol w="1901298"/>
              </a:tblGrid>
              <a:tr h="528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District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 No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Secondary Care Hospital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Identified Course 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No.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of Primary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Seats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No of Secondary seats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1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Cuddalore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latin typeface="Verdana"/>
                        </a:rPr>
                        <a:t>Cuddalore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Medicine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Verdana"/>
                        </a:rPr>
                        <a:t>Ophthalmology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Verdana"/>
                        </a:rPr>
                        <a:t>Orthopaedics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Paediatrics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Chidambaram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Paediatrics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Dindigul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Dindigul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Surgery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1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Erode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Erode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Medicine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Paediatrics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Surgery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Kancheepuram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Kancheepuram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Ramnathapuram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Ramnathapuram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Verdana"/>
                        </a:rPr>
                        <a:t>Orthopaedics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Surgery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Thanjavur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Pattukottai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Surgery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Tiruppur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Tiruppur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Medicine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Virudhunagar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Virudhunagar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Medicine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latin typeface="Verdana"/>
                        </a:rPr>
                        <a:t>Paediatrics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4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Verdana"/>
                        </a:rPr>
                        <a:t>Thoothukudi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Verdana"/>
                        </a:rPr>
                        <a:t>Kovilpatti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828" marR="9828" marT="4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02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7" y="274638"/>
            <a:ext cx="11351049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CUDDALORE DHQ-PEDIATRICS DEPARTMENT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4" y="3657600"/>
            <a:ext cx="587822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16" y="1143000"/>
            <a:ext cx="527013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Documents and Settings\SHS\Desktop\attachments_2011_02_22\DSC0228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1"/>
            <a:ext cx="5572334" cy="266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53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DISTRICT HEAD QUARTERS HOSPITAL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 descr="C:\Users\APO7\Desktop\Visionary schemes Version 1\7 CEmONC\MCH Cent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789" y="1676400"/>
            <a:ext cx="557417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JAI_7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128" y="1600200"/>
            <a:ext cx="521771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28600"/>
            <a:ext cx="10945654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CEMONC OPERATION THEATRE AT DISTRICT HEAD QUARTERS HOSPITAL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5" descr="Operation Theatre, Padmanabhapuram GH_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395" y="1295400"/>
            <a:ext cx="516878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3 Hon'ble CM Achievement booklet\2 Final 11-08-16\Services\OT\OT Perambalu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570" y="1219200"/>
            <a:ext cx="6182268" cy="523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DNB Seat Matrix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210185"/>
              </p:ext>
            </p:extLst>
          </p:nvPr>
        </p:nvGraphicFramePr>
        <p:xfrm>
          <a:off x="442119" y="1600200"/>
          <a:ext cx="10896600" cy="480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343"/>
                <a:gridCol w="4613366"/>
                <a:gridCol w="2886891"/>
              </a:tblGrid>
              <a:tr h="765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Secondary Care Hospital</a:t>
                      </a: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Identified Course </a:t>
                      </a: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No. of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Primary Seats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Cuddalore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Emergency Medicine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Dindigul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Emergency Medicine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Erode</a:t>
                      </a: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Emergency Medicine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Mayiladuthurai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Emergency Medicine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Ramnathapuram</a:t>
                      </a: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Emergency Medicine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Tiruppur</a:t>
                      </a: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Emergency Medicine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Virudhunagar</a:t>
                      </a: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Emergency Medicine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962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6891" marR="16891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6891" marR="16891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</a:t>
                      </a:r>
                    </a:p>
                  </a:txBody>
                  <a:tcPr marL="16891" marR="16891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70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63" y="274638"/>
            <a:ext cx="11283483" cy="63976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Name of Departments &amp; Annexed Medical Colleges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06202"/>
              </p:ext>
            </p:extLst>
          </p:nvPr>
        </p:nvGraphicFramePr>
        <p:xfrm>
          <a:off x="405395" y="857251"/>
          <a:ext cx="11351047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578"/>
                <a:gridCol w="2275854"/>
                <a:gridCol w="1913223"/>
                <a:gridCol w="1068224"/>
                <a:gridCol w="1742170"/>
                <a:gridCol w="1108420"/>
                <a:gridCol w="1621578"/>
              </a:tblGrid>
              <a:tr h="1758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District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Secondary Care Hospital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Identified Course 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No. of Seats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Name of the Department 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No. of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Faculty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Annexed Medical Institution 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43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Cuddalore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Cuddalore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Medicine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Medicine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Villupuram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Medical College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Ophthal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Verdana"/>
                        </a:rPr>
                        <a:t>Ophthal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9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Ortho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Orthopaedics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9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Paediatrics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Paediatrics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9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Chidambaram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Paediatrics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9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Cuddalore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Emergency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Medicine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Anaesthesia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88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63" y="274638"/>
            <a:ext cx="11283483" cy="63976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Name of Departments &amp; Annexed Medical Colleges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770950"/>
              </p:ext>
            </p:extLst>
          </p:nvPr>
        </p:nvGraphicFramePr>
        <p:xfrm>
          <a:off x="540522" y="857251"/>
          <a:ext cx="11215917" cy="573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714"/>
                <a:gridCol w="2702631"/>
                <a:gridCol w="1486447"/>
                <a:gridCol w="794543"/>
                <a:gridCol w="1772956"/>
                <a:gridCol w="1351315"/>
                <a:gridCol w="1351311"/>
              </a:tblGrid>
              <a:tr h="15736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District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Secondary Care Hospital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Identified Course 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No. of Seats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Name of the Department 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No. of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Faculty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Annexed Medical Institution 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Dindigul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Dindigul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Madurai Medical College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Surgery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Surgery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EM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Anaesthesia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66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Ramnathapuram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Ramnathapuram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Ortho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Orthopaedics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Surgery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Surgery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EM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Anaesthesia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4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Virudhunagar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Virudhunagar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Medicine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Medicine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Paediatrics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Paediatrics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096" marR="6096" marT="6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Emergency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Medicine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Verdana"/>
                        </a:rPr>
                        <a:t>Anaesthesia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10811" marR="10811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14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03229"/>
              </p:ext>
            </p:extLst>
          </p:nvPr>
        </p:nvGraphicFramePr>
        <p:xfrm>
          <a:off x="405394" y="304807"/>
          <a:ext cx="11080785" cy="6432491"/>
        </p:xfrm>
        <a:graphic>
          <a:graphicData uri="http://schemas.openxmlformats.org/drawingml/2006/table">
            <a:tbl>
              <a:tblPr/>
              <a:tblGrid>
                <a:gridCol w="2162105"/>
                <a:gridCol w="1689144"/>
                <a:gridCol w="1621578"/>
                <a:gridCol w="1013487"/>
                <a:gridCol w="1891841"/>
                <a:gridCol w="1081052"/>
                <a:gridCol w="1621578"/>
              </a:tblGrid>
              <a:tr h="1621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District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Secondary Care Hospital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Identified Course 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No. of Seats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Name of the Department 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No. of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faculty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Annexed Medical Institution 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15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Erode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Erode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Medicine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Medicine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Salem Medical College 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Paediatrics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Paediatrics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Surgery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Surgery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EM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Anaesthesia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Tiruppur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Tiruppur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Medicine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Medicine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EM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Anaesthesia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1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Thoothukudi</a:t>
                      </a:r>
                      <a:endParaRPr lang="en-US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811" marR="10811" marT="4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Verdana"/>
                        </a:rPr>
                        <a:t>Kovilpatti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Anaesthesia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0811" marR="10811" marT="4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Verdana"/>
                        </a:rPr>
                        <a:t>Tirunelveli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Medical College</a:t>
                      </a:r>
                    </a:p>
                  </a:txBody>
                  <a:tcPr marL="10811" marR="10811" marT="4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26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08031"/>
              </p:ext>
            </p:extLst>
          </p:nvPr>
        </p:nvGraphicFramePr>
        <p:xfrm>
          <a:off x="675656" y="304807"/>
          <a:ext cx="10810525" cy="6153145"/>
        </p:xfrm>
        <a:graphic>
          <a:graphicData uri="http://schemas.openxmlformats.org/drawingml/2006/table">
            <a:tbl>
              <a:tblPr/>
              <a:tblGrid>
                <a:gridCol w="1756714"/>
                <a:gridCol w="2432368"/>
                <a:gridCol w="1486447"/>
                <a:gridCol w="612227"/>
                <a:gridCol w="1664783"/>
                <a:gridCol w="1110554"/>
                <a:gridCol w="1747432"/>
              </a:tblGrid>
              <a:tr h="2051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District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Secondary Care Hospital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Identified Course 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No. of Seats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Name of the Department 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No. of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faculty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Annexed Medical Institution 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4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Thanjavur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Pattukottai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Surgery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Surgery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Thanjavur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Medical College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Nagapattinam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Mayiladuthurai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EM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Anaesthesia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1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Kancheepuram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Kancheepuram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O&amp;G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Verdana"/>
                        </a:rPr>
                        <a:t>Chengalpet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Medical College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108" marR="8108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20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Approved Seats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2" y="1371600"/>
            <a:ext cx="10844306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64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 STATEMENT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19" y="1447800"/>
            <a:ext cx="11187827" cy="5410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District Hospitals  cater to public approaching health facilities and serves as a bridge between Medical College &amp; Primary Health Centre.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Though the services provided are on par with Tertiary care  Hospitals in many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specialities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the potential has not ben tapped to train human resource for health. DH services cater to significant population and case load is heavy in almost all the facilities.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Tamilnadu context NHM’s flagship program of strengthening DH is crucial to provide HR requirement of Universal Health care and prevention of catastrophic expenditure.</a:t>
            </a:r>
          </a:p>
        </p:txBody>
      </p:sp>
    </p:spTree>
    <p:extLst>
      <p:ext uri="{BB962C8B-B14F-4D97-AF65-F5344CB8AC3E}">
        <p14:creationId xmlns:p14="http://schemas.microsoft.com/office/powerpoint/2010/main" val="247079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FINANCIAL IMPLICATIONS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43061"/>
              </p:ext>
            </p:extLst>
          </p:nvPr>
        </p:nvGraphicFramePr>
        <p:xfrm>
          <a:off x="405394" y="1600200"/>
          <a:ext cx="11148352" cy="448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088"/>
                <a:gridCol w="2787088"/>
                <a:gridCol w="2787088"/>
                <a:gridCol w="2787088"/>
              </a:tblGrid>
              <a:tr h="4225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Name of  Activity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Unit cost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Number of hospitals 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Amount in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Rs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465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1.  Non recurring Expenditure 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5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Library with standard text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7,50,000 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82,50,000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56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Classroom &amp; Demo Room 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25,00,000 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 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2,75,00,000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5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Hostel facilities	 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15,00,000 x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	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1,65,00,000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5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DNB Admin Cell at DMS 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10,00,000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66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US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5, 32, 50,000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15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13983884"/>
              </p:ext>
            </p:extLst>
          </p:nvPr>
        </p:nvGraphicFramePr>
        <p:xfrm>
          <a:off x="0" y="304800"/>
          <a:ext cx="11872119" cy="6435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081"/>
                <a:gridCol w="2115769"/>
                <a:gridCol w="2812425"/>
                <a:gridCol w="3434844"/>
              </a:tblGrid>
              <a:tr h="5971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Name of  Activity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Unit cost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Number of hospitals 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Amount in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Rs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236">
                <a:tc gridSpan="4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2.   Recurrent Expenditure</a:t>
                      </a: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213272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Fresh Accreditation fees for one specialty application + Bulletin cost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(28 specialty application forms in 11 hospitals)</a:t>
                      </a: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2, 03,000 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56, 84,000</a:t>
                      </a: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71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 students for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 months (Primary)	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Stipend for DNB candidates 1</a:t>
                      </a:r>
                      <a:r>
                        <a:rPr lang="en-US" u="none" baseline="30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year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Rs 25,000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Rs.99,00,000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2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Other HR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Rs 32,76000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85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Others (contingency, hiring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vehicle )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Rs 45,30,000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1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US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Rs 2,82,50,000</a:t>
                      </a:r>
                      <a:endParaRPr lang="en-US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850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GRAND TOTAL</a:t>
                      </a:r>
                      <a:endParaRPr lang="en-US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Rs 81500000</a:t>
                      </a:r>
                      <a:endParaRPr lang="en-US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12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Way Forward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206894"/>
              </p:ext>
            </p:extLst>
          </p:nvPr>
        </p:nvGraphicFramePr>
        <p:xfrm>
          <a:off x="1013486" y="1828800"/>
          <a:ext cx="1054026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065"/>
                <a:gridCol w="2635065"/>
                <a:gridCol w="2635065"/>
                <a:gridCol w="2635065"/>
              </a:tblGrid>
              <a:tr h="153939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Current status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Overall Target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Target to be achieved by 30.9.17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Target by 31.3.18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20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Accreditation &amp; Assessment of 48 seats (33 primary &amp; 15 secondary ) in 11 Government Hospitals. 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Creation of 300 DNB seats 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 DNB seats 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 DNB seats </a:t>
                      </a:r>
                      <a:endParaRPr lang="en-US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618" marR="121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9334" y="3611773"/>
            <a:ext cx="3932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9051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 DNB IN SECONDARY CARE HOSPITALS?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Secondary care hospitals share 34% of  Out Patient services, 41 % of In patient Services and 44% of Family Planning services  through 29 District Head quarters Hospitals and 274 Sub District hospitals </a:t>
            </a:r>
            <a:r>
              <a:rPr lang="en-US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 day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CEMONC Centers in Secondary Care Hospitals contribute to nearly 49% (1.5 lakh) deliveries in CEMONC on par with 22 Medical colleges.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42 SNCUs in Secondary Care Hospitals contribute to 40% of total admissions of sick newborns.</a:t>
            </a: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Benefits of Commencing DNB courses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Secondary care hospital strengthening with DNB courses will  indirectly help to commence  following paramedical  courses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Speciality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nursing courses like Neo-natal nursing, Midwifery nursing, O.T room nursing, Orthopedic &amp; Rehabilitation nursing;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Para-medical courses like MLT, X-ray/CT technicians, Renal dialysis technician, OT technician, Ophthalmic assistant etc.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45813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 Flow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9440" y="1676400"/>
            <a:ext cx="10236214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Identifying District Hospital with required Bed strength (200 beds) &amp; HR</a:t>
            </a:r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27547" y="2209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09440" y="2895600"/>
            <a:ext cx="10236214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Signing of </a:t>
            </a:r>
            <a:r>
              <a:rPr lang="en-U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MoU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with  Directorate of Medical Education </a:t>
            </a:r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27547" y="3314700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09440" y="3962400"/>
            <a:ext cx="1054026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Payment of Prescribed Fees  &amp; Filling up Application for the District Hospital proposed to start the course as per norms </a:t>
            </a:r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27547" y="4495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9440" y="5105400"/>
            <a:ext cx="11047003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Inspection by Team of Officials from  National Board of Examinations to the selected District Hospitals 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827547" y="5715001"/>
            <a:ext cx="0" cy="411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46920" y="6126164"/>
            <a:ext cx="11009524" cy="5032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Accreditation by National Board of Examinations to commence Courses  </a:t>
            </a:r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8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PROGRAMME DESCRIPTION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19" y="1600201"/>
            <a:ext cx="11187827" cy="4952999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PG teacher from Medical College in the specialty concerned.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Tie-up for Ethical Committee to review research &amp; Thesis work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Library Services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Rotational Posting in different modalities / departments / OT so that exposure as prescribed in the DNB curriculum is met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Training in the area of Basic Sciences specialties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Hands on training provision</a:t>
            </a: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3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PROGRAMME DESCRIPTION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1600201"/>
            <a:ext cx="10959227" cy="480059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Teaching Faculty Needed : </a:t>
            </a:r>
            <a:endParaRPr lang="en-IN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400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 PG teacher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above the level of </a:t>
            </a:r>
            <a:r>
              <a:rPr lang="en-US" sz="24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Assistant Professor or Assistant prof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5 years of post-graduate teaching – </a:t>
            </a:r>
            <a:r>
              <a:rPr lang="en-US" sz="24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DME</a:t>
            </a:r>
            <a:endParaRPr lang="en-IN" sz="2400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400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 Senior Consultant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minimum 8 years experience post MD/MS.</a:t>
            </a:r>
            <a:endParaRPr lang="en-IN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400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 Junior Consultant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minimum 5 years experience post MD/MS.</a:t>
            </a:r>
            <a:endParaRPr lang="en-IN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400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Senior Residents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PG degree / diploma with more than 2 years experience (as per NBE).</a:t>
            </a:r>
            <a:endParaRPr lang="en-IN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400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 whole time Resident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 with or without PG qualification</a:t>
            </a: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4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Mandatory Supportive Documents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Certified copies of mandatory regulatory / licensing approval and all statutory requirement / clearances from the local authority /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Government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for running such establishment is required to be submitted to NBE as under:</a:t>
            </a:r>
          </a:p>
          <a:p>
            <a:pPr lvl="0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Approval for Clinical / Teaching establishment</a:t>
            </a:r>
          </a:p>
          <a:p>
            <a:pPr lvl="0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Fire Safety Certificate from State Fire Department</a:t>
            </a:r>
          </a:p>
          <a:p>
            <a:pPr lvl="0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Building Complex / Occupancy</a:t>
            </a:r>
          </a:p>
          <a:p>
            <a:pPr lvl="0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Local Authority / Municipal Clearance 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Certificate of Incorporation</a:t>
            </a:r>
          </a:p>
        </p:txBody>
      </p:sp>
    </p:spTree>
    <p:extLst>
      <p:ext uri="{BB962C8B-B14F-4D97-AF65-F5344CB8AC3E}">
        <p14:creationId xmlns:p14="http://schemas.microsoft.com/office/powerpoint/2010/main" val="42267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6666" y="914402"/>
            <a:ext cx="10945654" cy="4525963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Secondary care Hospitals</a:t>
            </a:r>
          </a:p>
          <a:p>
            <a:pPr marL="457200" lvl="1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48 seats in 8 DHQ hospitals and 3 SDH</a:t>
            </a:r>
          </a:p>
          <a:p>
            <a:pPr marL="457200" lvl="1" indent="0">
              <a:buNone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132291"/>
              </p:ext>
            </p:extLst>
          </p:nvPr>
        </p:nvGraphicFramePr>
        <p:xfrm>
          <a:off x="823119" y="2209800"/>
          <a:ext cx="10875487" cy="3653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1052"/>
                <a:gridCol w="6044188"/>
                <a:gridCol w="3260247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S.N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Name of the Specialty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No. of seats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Proposed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Obstetrics and Gynecology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Pediatrics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Ortho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 Surgery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</a:tr>
              <a:tr h="3604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 Medicine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</a:tr>
              <a:tr h="50428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Emergency Medicine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Ophthalmology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236" marR="91236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3011" y="6248401"/>
            <a:ext cx="486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Other seats are under inspection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61838" cy="9715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IN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STATUS OF DNB  COURSES IN SECONDARY CARE HOSPITALS</a:t>
            </a:r>
            <a:endParaRPr lang="en-IN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4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1240</Words>
  <Application>Microsoft Macintosh PowerPoint</Application>
  <PresentationFormat>Custom</PresentationFormat>
  <Paragraphs>429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PROBLEM STATEMENT </vt:lpstr>
      <vt:lpstr>WHY DNB IN SECONDARY CARE HOSPITALS?</vt:lpstr>
      <vt:lpstr>Benefits of Commencing DNB courses </vt:lpstr>
      <vt:lpstr>Work Flow </vt:lpstr>
      <vt:lpstr>PROGRAMME DESCRIPTION </vt:lpstr>
      <vt:lpstr>PROGRAMME DESCRIPTION </vt:lpstr>
      <vt:lpstr>Mandatory Supportive Documents </vt:lpstr>
      <vt:lpstr>PowerPoint Presentation</vt:lpstr>
      <vt:lpstr>List of Institutions </vt:lpstr>
      <vt:lpstr>CUDDALORE DHQ-PEDIATRICS DEPARTMENT</vt:lpstr>
      <vt:lpstr>DISTRICT HEAD QUARTERS HOSPITAL</vt:lpstr>
      <vt:lpstr>CEMONC OPERATION THEATRE AT DISTRICT HEAD QUARTERS HOSPITAL</vt:lpstr>
      <vt:lpstr>DNB Seat Matrix</vt:lpstr>
      <vt:lpstr>Name of Departments &amp; Annexed Medical Colleges</vt:lpstr>
      <vt:lpstr>Name of Departments &amp; Annexed Medical Colleges</vt:lpstr>
      <vt:lpstr>PowerPoint Presentation</vt:lpstr>
      <vt:lpstr>PowerPoint Presentation</vt:lpstr>
      <vt:lpstr>Approved Seats </vt:lpstr>
      <vt:lpstr>FINANCIAL IMPLICATIONS</vt:lpstr>
      <vt:lpstr>PowerPoint Presentation</vt:lpstr>
      <vt:lpstr>Way Forward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Commencement of Diplomate of National Board (DNB)’ courses in  District Headquarters Hospitals of Tamil Nadu</dc:title>
  <dc:creator>apple</dc:creator>
  <cp:lastModifiedBy>DRDA</cp:lastModifiedBy>
  <cp:revision>45</cp:revision>
  <dcterms:created xsi:type="dcterms:W3CDTF">2017-07-01T09:29:01Z</dcterms:created>
  <dcterms:modified xsi:type="dcterms:W3CDTF">2017-07-07T02:41:00Z</dcterms:modified>
</cp:coreProperties>
</file>