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9" r:id="rId2"/>
    <p:sldId id="310" r:id="rId3"/>
    <p:sldId id="325" r:id="rId4"/>
    <p:sldId id="313" r:id="rId5"/>
    <p:sldId id="257" r:id="rId6"/>
    <p:sldId id="326" r:id="rId7"/>
    <p:sldId id="329" r:id="rId8"/>
    <p:sldId id="320" r:id="rId9"/>
    <p:sldId id="314" r:id="rId10"/>
    <p:sldId id="293" r:id="rId11"/>
    <p:sldId id="296" r:id="rId12"/>
    <p:sldId id="298" r:id="rId13"/>
    <p:sldId id="317" r:id="rId14"/>
    <p:sldId id="318" r:id="rId15"/>
    <p:sldId id="319" r:id="rId16"/>
    <p:sldId id="338" r:id="rId17"/>
    <p:sldId id="339" r:id="rId18"/>
    <p:sldId id="340" r:id="rId19"/>
    <p:sldId id="341" r:id="rId20"/>
    <p:sldId id="342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3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 sz="2800"/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API</c:v>
                </c:pt>
              </c:strCache>
            </c:strRef>
          </c:tx>
          <c:spPr>
            <a:solidFill>
              <a:srgbClr val="C0504D"/>
            </a:solidFill>
          </c:spPr>
          <c:cat>
            <c:numRef>
              <c:f>Sheet1!$A$2:$A$20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11.59</c:v>
                </c:pt>
                <c:pt idx="1">
                  <c:v>5.59</c:v>
                </c:pt>
                <c:pt idx="2">
                  <c:v>4</c:v>
                </c:pt>
                <c:pt idx="3">
                  <c:v>3.8499999999999988</c:v>
                </c:pt>
                <c:pt idx="4">
                  <c:v>2.6</c:v>
                </c:pt>
                <c:pt idx="5">
                  <c:v>2.27</c:v>
                </c:pt>
                <c:pt idx="6">
                  <c:v>1.9500000000000002</c:v>
                </c:pt>
                <c:pt idx="7">
                  <c:v>1.7500000000000022</c:v>
                </c:pt>
                <c:pt idx="8">
                  <c:v>1.6400000000000001</c:v>
                </c:pt>
                <c:pt idx="9">
                  <c:v>1.41</c:v>
                </c:pt>
                <c:pt idx="10">
                  <c:v>1.43</c:v>
                </c:pt>
                <c:pt idx="11">
                  <c:v>1.3900000000000001</c:v>
                </c:pt>
                <c:pt idx="12">
                  <c:v>0.82000000000000062</c:v>
                </c:pt>
                <c:pt idx="13">
                  <c:v>0.54</c:v>
                </c:pt>
                <c:pt idx="14">
                  <c:v>0.35000000000000031</c:v>
                </c:pt>
                <c:pt idx="15">
                  <c:v>0.27</c:v>
                </c:pt>
                <c:pt idx="16">
                  <c:v>0.24000000000000021</c:v>
                </c:pt>
                <c:pt idx="17">
                  <c:v>0.21000000000000021</c:v>
                </c:pt>
                <c:pt idx="18">
                  <c:v>0.16000000000000025</c:v>
                </c:pt>
              </c:numCache>
            </c:numRef>
          </c:val>
        </c:ser>
        <c:axId val="64359808"/>
        <c:axId val="40588416"/>
      </c:barChart>
      <c:catAx>
        <c:axId val="64359808"/>
        <c:scaling>
          <c:orientation val="minMax"/>
        </c:scaling>
        <c:axPos val="b"/>
        <c:numFmt formatCode="General" sourceLinked="1"/>
        <c:tickLblPos val="nextTo"/>
        <c:crossAx val="40588416"/>
        <c:crosses val="autoZero"/>
        <c:auto val="1"/>
        <c:lblAlgn val="ctr"/>
        <c:lblOffset val="100"/>
      </c:catAx>
      <c:valAx>
        <c:axId val="40588416"/>
        <c:scaling>
          <c:orientation val="minMax"/>
        </c:scaling>
        <c:axPos val="l"/>
        <c:majorGridlines/>
        <c:numFmt formatCode="General" sourceLinked="1"/>
        <c:tickLblPos val="nextTo"/>
        <c:crossAx val="64359808"/>
        <c:crosses val="autoZero"/>
        <c:crossBetween val="between"/>
      </c:valAx>
      <c:spPr>
        <a:gradFill>
          <a:gsLst>
            <a:gs pos="0">
              <a:srgbClr val="1F497D">
                <a:lumMod val="60000"/>
                <a:lumOff val="4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plotArea>
    <c:legend>
      <c:legendPos val="r"/>
    </c:legend>
    <c:plotVisOnly val="1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8A1CB-6800-4F72-938C-B7A7A86918DC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EE8F2-CA41-4ED5-8692-D299EF818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2F08C-C4EB-44E7-BE23-988A64B211C8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239DE-D116-41E4-B0F3-599508D4C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239DE-D116-41E4-B0F3-599508D4CE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239DE-D116-41E4-B0F3-599508D4CE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C4B6-37C8-4309-9024-92FB8E015DCA}" type="datetimeFigureOut">
              <a:rPr lang="en-US"/>
              <a:pPr>
                <a:defRPr/>
              </a:pPr>
              <a:t>07/07/2017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2E55-D4F8-452B-B5EA-E934EA60C34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http://accommodationtimes.com/wp-content/uploads/navi-mumbai-municipal-corporation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0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1" descr="AedesMosq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0"/>
            <a:ext cx="1066800" cy="83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9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2920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Demi Cond" pitchFamily="34" charset="0"/>
              </a:rPr>
              <a:t>Innovations towards Malaria Elimination</a:t>
            </a:r>
          </a:p>
          <a:p>
            <a:pPr algn="ctr">
              <a:buFont typeface="Arial" charset="0"/>
              <a:buNone/>
            </a:pPr>
            <a:r>
              <a:rPr lang="en-US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Demi Cond" pitchFamily="34" charset="0"/>
              </a:rPr>
              <a:t>In</a:t>
            </a:r>
          </a:p>
          <a:p>
            <a:pPr algn="ctr">
              <a:buFont typeface="Arial" charset="0"/>
              <a:buNone/>
            </a:pPr>
            <a:r>
              <a:rPr lang="en-US" sz="44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Demi Cond" pitchFamily="34" charset="0"/>
              </a:rPr>
              <a:t>Navi</a:t>
            </a:r>
            <a:r>
              <a:rPr lang="en-US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Franklin Gothic Demi Cond" pitchFamily="34" charset="0"/>
              </a:rPr>
              <a:t> Mumbai Municipal Corporation</a:t>
            </a:r>
            <a:endParaRPr lang="en-US" sz="2400" b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Franklin Gothic Demi Cond" pitchFamily="34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US" sz="2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Dr. </a:t>
            </a:r>
            <a:r>
              <a:rPr lang="en-US" sz="2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Ujjwala</a:t>
            </a:r>
            <a:r>
              <a:rPr lang="en-US" sz="2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Oturkar</a:t>
            </a:r>
            <a:endParaRPr lang="en-US" sz="2800" b="1" kern="10" dirty="0" smtClean="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28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Black" pitchFamily="34" charset="0"/>
              </a:rPr>
              <a:t>Programme Officer (NVBDCP, CD &amp; NCD</a:t>
            </a:r>
            <a:r>
              <a:rPr lang="en-US" sz="2400" b="1" dirty="0" smtClean="0">
                <a:latin typeface="Arial Black" pitchFamily="34" charset="0"/>
                <a:cs typeface="Arial" charset="0"/>
              </a:rPr>
              <a:t>)</a:t>
            </a:r>
            <a:endParaRPr lang="en-US" sz="4000" b="1" dirty="0" smtClean="0">
              <a:latin typeface="Arial Black" pitchFamily="34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4.44444E-6 L 0.85018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82708 -0.00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86700" cy="6254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VB-TTDhruv" pitchFamily="82" charset="0"/>
              </a:rPr>
              <a:t>P. FALCIPARUM CASES </a:t>
            </a:r>
            <a:endParaRPr lang="en-US" sz="36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DVBW-TTSurekh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28650" y="1066797"/>
          <a:ext cx="7886700" cy="5410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1524000"/>
                <a:gridCol w="2286000"/>
                <a:gridCol w="1223010"/>
                <a:gridCol w="1577340"/>
              </a:tblGrid>
              <a:tr h="6082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Unicode MS"/>
                          <a:ea typeface="+mn-ea"/>
                          <a:cs typeface="+mn-cs"/>
                        </a:rPr>
                        <a:t>YEAR</a:t>
                      </a:r>
                      <a:endParaRPr lang="en-US" sz="1600" b="1" i="0" u="none" strike="noStrike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Unicode MS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Unicode MS"/>
                        </a:rPr>
                        <a:t> BS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Unicode MS"/>
                        </a:rPr>
                        <a:t>Total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Unicode MS"/>
                        </a:rPr>
                        <a:t> Malaria Cases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Unicode MS"/>
                        </a:rPr>
                        <a:t>PF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Unicode MS"/>
                        </a:rPr>
                        <a:t>Death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202905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1138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197425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775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171686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170470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396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162238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356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163281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312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155872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239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600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 Unicode MS"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47273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52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7753349" cy="527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68"/>
                <a:gridCol w="2168123"/>
                <a:gridCol w="2462777"/>
                <a:gridCol w="1649181"/>
              </a:tblGrid>
              <a:tr h="5334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Arial Unicode MS"/>
                        </a:rPr>
                        <a:t>YEAR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C55A11"/>
                          </a:solidFill>
                          <a:latin typeface="Arial Unicode MS"/>
                        </a:rPr>
                        <a:t>SUSPECTED</a:t>
                      </a:r>
                      <a:endParaRPr lang="en-US" sz="1600" b="1" i="0" u="none" strike="noStrike" dirty="0">
                        <a:solidFill>
                          <a:srgbClr val="C55A11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C55A11"/>
                          </a:solidFill>
                          <a:latin typeface="Arial Unicode MS"/>
                        </a:rPr>
                        <a:t>CONFIRMED</a:t>
                      </a:r>
                      <a:endParaRPr lang="en-US" sz="1600" b="1" i="0" u="none" strike="noStrike" dirty="0">
                        <a:solidFill>
                          <a:srgbClr val="C55A11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C55A11"/>
                          </a:solidFill>
                          <a:latin typeface="Arial Unicode MS"/>
                        </a:rPr>
                        <a:t>DEATH</a:t>
                      </a:r>
                      <a:endParaRPr lang="en-US" sz="1600" b="1" i="0" u="none" strike="noStrike" dirty="0">
                        <a:solidFill>
                          <a:srgbClr val="C55A11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6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Arial Unicode MS"/>
                        </a:rPr>
                        <a:t>2010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Arial Unicode MS"/>
                        </a:rPr>
                        <a:t>2011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Arial Unicode MS"/>
                        </a:rPr>
                        <a:t>2012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Arial Unicode MS"/>
                        </a:rPr>
                        <a:t>2013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6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latin typeface="Arial Unicode MS"/>
                        </a:rPr>
                        <a:t>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CC3300"/>
                          </a:solidFill>
                          <a:latin typeface="Arial Unicode MS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89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Arial Unicode MS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76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435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rgbClr val="C00000"/>
                          </a:solidFill>
                          <a:latin typeface="Arial Unicode MS"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54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 smtClean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  <a:p>
                      <a:pPr algn="ctr" rtl="0" fontAlgn="ctr"/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  <a:tr h="4354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smtClean="0">
                          <a:solidFill>
                            <a:srgbClr val="C00000"/>
                          </a:solidFill>
                          <a:latin typeface="Arial Unicode MS"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CC3300"/>
                          </a:solidFill>
                          <a:latin typeface="Arial Unicode MS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CC3300"/>
                        </a:solidFill>
                        <a:latin typeface="Arial Unicode M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609600"/>
            <a:ext cx="7886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VB-TTDhruv" pitchFamily="82" charset="0"/>
                <a:ea typeface="+mj-ea"/>
                <a:cs typeface="+mj-cs"/>
              </a:rPr>
              <a:t>DENGUE  CASES</a:t>
            </a:r>
            <a:endParaRPr lang="en-US" sz="36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DVB-TTDhruv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30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VB-TTDhruv" pitchFamily="82" charset="0"/>
              </a:rPr>
              <a:t>DETAILS  OF  TOTAL BREEDING SPOTS &amp; GUPPY FISH  SPOTS</a:t>
            </a:r>
            <a:endParaRPr lang="en-US" sz="32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DVB-TTDhruv" pitchFamily="8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9" y="1219200"/>
          <a:ext cx="7162800" cy="484942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76317"/>
                <a:gridCol w="987973"/>
                <a:gridCol w="905642"/>
                <a:gridCol w="959069"/>
                <a:gridCol w="914400"/>
                <a:gridCol w="990600"/>
                <a:gridCol w="838200"/>
                <a:gridCol w="990599"/>
              </a:tblGrid>
              <a:tr h="3810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Breeding spots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Guppy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Fish spots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Permanent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Temporary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Temporary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Permanent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Guppy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algn="ctr" fontAlgn="t"/>
                      <a:r>
                        <a:rPr lang="en-IN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Hatchery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</a:tr>
              <a:tr h="558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/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204575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129990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334565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1096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5721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6817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473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/>
                        <a:t>2011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140917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353668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494585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2111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6072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8183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552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/>
                        <a:t>2012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162582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383316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545898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2314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8070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10384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473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/>
                        <a:t>2013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131017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347698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478715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1916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6626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8542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552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/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143102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366986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510088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1467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6879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8346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473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/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163420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388635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552055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4738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326939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218558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545497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47380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251984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351795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603779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8789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777875"/>
          </a:xfrm>
        </p:spPr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DVB-TTDhruv" pitchFamily="82" charset="0"/>
              </a:rPr>
              <a:t>Construction  site  activity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838202"/>
          <a:ext cx="8458200" cy="5656024"/>
        </p:xfrm>
        <a:graphic>
          <a:graphicData uri="http://schemas.openxmlformats.org/drawingml/2006/table">
            <a:tbl>
              <a:tblPr/>
              <a:tblGrid>
                <a:gridCol w="620324"/>
                <a:gridCol w="1559194"/>
                <a:gridCol w="1844205"/>
                <a:gridCol w="1358770"/>
                <a:gridCol w="1780571"/>
                <a:gridCol w="1295136"/>
              </a:tblGrid>
              <a:tr h="426386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Sr. No. </a:t>
                      </a:r>
                    </a:p>
                  </a:txBody>
                  <a:tcPr marL="7168" marR="7168" marT="7168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UHP </a:t>
                      </a:r>
                    </a:p>
                  </a:txBody>
                  <a:tcPr marL="7168" marR="7168" marT="7168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Construction site </a:t>
                      </a:r>
                    </a:p>
                  </a:txBody>
                  <a:tcPr marL="7168" marR="7168" marT="7168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Breeding spots </a:t>
                      </a:r>
                    </a:p>
                  </a:txBody>
                  <a:tcPr marL="7168" marR="7168" marT="7168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No. Of Guppy Fish spots </a:t>
                      </a:r>
                    </a:p>
                  </a:txBody>
                  <a:tcPr marL="7168" marR="7168" marT="7168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No. of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Labours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C.B.D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Karawe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1128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Nerul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Nerul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-II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Shiravane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Sanpada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Turbhe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Pawna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Indiranagar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Juhugao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Vashigao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226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Khairne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Mahape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Ghansoli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Rabada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Katkaripada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Airoli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Chinchpada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Digha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1676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Ilthanpada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Nocilnaka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55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339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12761</a:t>
                      </a:r>
                    </a:p>
                  </a:txBody>
                  <a:tcPr marL="7168" marR="7168" marT="7168" marB="0" anchor="ctr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77875"/>
          </a:xfrm>
        </p:spPr>
        <p:txBody>
          <a:bodyPr/>
          <a:lstStyle/>
          <a:p>
            <a:pPr algn="ctr">
              <a:defRPr/>
            </a:pP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DVB-TTDhruv" pitchFamily="82" charset="0"/>
              </a:rPr>
              <a:t>Mosquito  Abatement Committee</a:t>
            </a:r>
            <a:r>
              <a:rPr lang="en-US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DVB-TTDhruv" pitchFamily="82" charset="0"/>
              </a:rPr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19200"/>
          <a:ext cx="8458200" cy="48768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85800"/>
                <a:gridCol w="1371600"/>
                <a:gridCol w="1524000"/>
                <a:gridCol w="1219200"/>
                <a:gridCol w="1371600"/>
                <a:gridCol w="1219200"/>
                <a:gridCol w="1066800"/>
              </a:tblGrid>
              <a:tr h="4639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 smtClean="0"/>
                        <a:t>Sr. No.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Institute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Problems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Solved Problems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Pending Problems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 Problems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Problems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/>
                </a:tc>
              </a:tr>
              <a:tr h="305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CIDCO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Collector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408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Public Work Dept.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NMMC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MTNL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MSEDCL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APMC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Railway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MIDC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Private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408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26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Salt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Commnr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</a:tr>
              <a:tr h="347128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DVB-TTDhruv" pitchFamily="82" charset="0"/>
                <a:cs typeface="Times New Roman" pitchFamily="18" charset="0"/>
              </a:rPr>
              <a:t>Indoor Breeding Checking – Special Drive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US" b="1" dirty="0" smtClean="0"/>
              <a:t>    </a:t>
            </a:r>
            <a:r>
              <a:rPr lang="en-US" b="1" u="sng" dirty="0" smtClean="0"/>
              <a:t>April- May 2017</a:t>
            </a:r>
          </a:p>
          <a:p>
            <a:pPr>
              <a:buFont typeface="Arial" charset="0"/>
              <a:buNone/>
            </a:pPr>
            <a:r>
              <a:rPr lang="en-US" sz="2200" dirty="0" smtClean="0"/>
              <a:t>	</a:t>
            </a: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     Total no of Houses   		: 	482120</a:t>
            </a:r>
          </a:p>
          <a:p>
            <a:pPr>
              <a:buFont typeface="Arial" charset="0"/>
              <a:buNone/>
            </a:pPr>
            <a:r>
              <a:rPr lang="en-US" sz="2800" dirty="0" smtClean="0"/>
              <a:t>     </a:t>
            </a:r>
            <a:r>
              <a:rPr lang="en-US" dirty="0" smtClean="0"/>
              <a:t>Total houses checked	: 	367310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Total spots checked 		: 	718186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Positive Breeding spots 	: 	1740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Tyers</a:t>
            </a:r>
            <a:r>
              <a:rPr lang="en-US" dirty="0" smtClean="0"/>
              <a:t> destroyed 		: 	395 </a:t>
            </a:r>
          </a:p>
          <a:p>
            <a:pPr lvl="1">
              <a:buFont typeface="Arial" charset="0"/>
              <a:buNone/>
            </a:pPr>
            <a:r>
              <a:rPr lang="en-US" u="sng" dirty="0" smtClean="0"/>
              <a:t> </a:t>
            </a:r>
            <a:endParaRPr lang="en-US" dirty="0" smtClean="0"/>
          </a:p>
          <a:p>
            <a:pPr lvl="1">
              <a:buFont typeface="Arial" charset="0"/>
              <a:buNone/>
            </a:pPr>
            <a:endParaRPr lang="en-US" sz="2000" dirty="0" smtClean="0"/>
          </a:p>
          <a:p>
            <a:pPr lvl="1">
              <a:buFont typeface="Arial" charset="0"/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38200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Arial" charset="0"/>
                <a:cs typeface="Arial" charset="0"/>
              </a:rPr>
              <a:t>Innovations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Focus on Migratory Population, Slum Clusters and Construction Sites</a:t>
            </a:r>
          </a:p>
          <a:p>
            <a:r>
              <a:rPr lang="en-US" sz="3200" dirty="0" smtClean="0">
                <a:latin typeface="Arial" charset="0"/>
                <a:cs typeface="Arial" charset="0"/>
              </a:rPr>
              <a:t>Ensuring diagnosis within 24 hrs. 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Use of Microscopy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Notification of each malaria case</a:t>
            </a:r>
          </a:p>
          <a:p>
            <a:r>
              <a:rPr lang="en-US" sz="3200" dirty="0" smtClean="0">
                <a:latin typeface="Arial" charset="0"/>
                <a:cs typeface="Arial" charset="0"/>
              </a:rPr>
              <a:t>Case Based Surveillance</a:t>
            </a:r>
          </a:p>
          <a:p>
            <a:r>
              <a:rPr lang="en-US" sz="3200" dirty="0" smtClean="0">
                <a:latin typeface="Arial" charset="0"/>
                <a:cs typeface="Arial" charset="0"/>
              </a:rPr>
              <a:t>Case based supervised treatment</a:t>
            </a:r>
          </a:p>
          <a:p>
            <a:r>
              <a:rPr lang="en-US" b="1" dirty="0" smtClean="0">
                <a:latin typeface="Arial" charset="0"/>
                <a:cs typeface="Arial" charset="0"/>
              </a:rPr>
              <a:t>Introduction of treatment card </a:t>
            </a:r>
          </a:p>
          <a:p>
            <a:r>
              <a:rPr lang="en-US" b="1" dirty="0" smtClean="0">
                <a:latin typeface="Arial" charset="0"/>
                <a:cs typeface="Arial" charset="0"/>
              </a:rPr>
              <a:t>Case </a:t>
            </a:r>
            <a:r>
              <a:rPr lang="en-US" sz="3200" b="1" dirty="0" smtClean="0">
                <a:latin typeface="Arial" charset="0"/>
                <a:cs typeface="Arial" charset="0"/>
              </a:rPr>
              <a:t>based investigation- Case investigation forms</a:t>
            </a:r>
          </a:p>
          <a:p>
            <a:r>
              <a:rPr lang="en-US" sz="3200" dirty="0" smtClean="0">
                <a:latin typeface="Arial" charset="0"/>
                <a:cs typeface="Arial" charset="0"/>
              </a:rPr>
              <a:t>Case based vector surveillance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25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latin typeface="Arial" charset="0"/>
                <a:cs typeface="Arial" charset="0"/>
              </a:rPr>
              <a:t>Innovations</a:t>
            </a:r>
            <a:endParaRPr lang="en-US" sz="4400" b="1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Reporting from Private Practitioners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 Involvement of Residential welfare associations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 Special </a:t>
            </a:r>
            <a:r>
              <a:rPr lang="en-US" sz="2800" dirty="0" err="1" smtClean="0">
                <a:latin typeface="Arial" charset="0"/>
                <a:cs typeface="Arial" charset="0"/>
              </a:rPr>
              <a:t>programme</a:t>
            </a:r>
            <a:r>
              <a:rPr lang="en-US" sz="2800" dirty="0" smtClean="0">
                <a:latin typeface="Arial" charset="0"/>
                <a:cs typeface="Arial" charset="0"/>
              </a:rPr>
              <a:t> for school children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 Close collaboration with other sectors</a:t>
            </a:r>
          </a:p>
          <a:p>
            <a:r>
              <a:rPr lang="en-US" sz="2800" b="1" dirty="0" smtClean="0">
                <a:latin typeface="Arial" charset="0"/>
                <a:cs typeface="Arial" charset="0"/>
              </a:rPr>
              <a:t>Use of legislative measures- Strict Implementation of Building byelaws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Case based vector intervention- focal/ space spray.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Biological control.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Proper drainage, channelization, minor engineering &amp; deweeding.</a:t>
            </a:r>
          </a:p>
          <a:p>
            <a:endParaRPr lang="en-US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1" descr="http://accommodationtimes.com/wp-content/uploads/navi-mumbai-municipal-corporation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647700" cy="552450"/>
          </a:xfrm>
          <a:prstGeom prst="rect">
            <a:avLst/>
          </a:prstGeom>
          <a:noFill/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228600"/>
            <a:ext cx="447675" cy="55245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76200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371600" y="304800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                            </a:t>
            </a:r>
            <a:r>
              <a:rPr kumimoji="0" lang="en-US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Navi</a:t>
            </a:r>
            <a:r>
              <a:rPr kumimoji="0" lang="en-US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Mumbai Municipal Corporation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	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685800"/>
            <a:ext cx="746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200" b="1" i="1" u="dbl" dirty="0" smtClean="0"/>
              <a:t>NATIONAL VECTOR BORNE DISEASE CONTROL PROGRAMME 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3581400" y="914400"/>
            <a:ext cx="2002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b="1" i="1" u="dbl" dirty="0" smtClean="0"/>
              <a:t>MALARIA TREATMENT CARD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2954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 smtClean="0"/>
              <a:t>Urban Primary Health Centre with code: - 	          Case No./year:-      ........../......../ 2017</a:t>
            </a:r>
            <a:endParaRPr lang="en-US" sz="1000" dirty="0" smtClean="0"/>
          </a:p>
          <a:p>
            <a:r>
              <a:rPr lang="en-IN" sz="1000" b="1" dirty="0" smtClean="0"/>
              <a:t>Area:-   _______________________			    	</a:t>
            </a:r>
            <a:endParaRPr lang="en-US" sz="1000" dirty="0" smtClean="0"/>
          </a:p>
          <a:p>
            <a:r>
              <a:rPr lang="en-IN" sz="1000" b="1" dirty="0" smtClean="0"/>
              <a:t>Name of the patient__________________________  Sex:   M/ F             Age   ____________</a:t>
            </a:r>
            <a:endParaRPr lang="en-US" sz="1000" dirty="0" smtClean="0"/>
          </a:p>
          <a:p>
            <a:r>
              <a:rPr lang="en-IN" sz="1000" b="1" dirty="0" smtClean="0"/>
              <a:t>Permanent Address with Phone No. _____________________________________________</a:t>
            </a:r>
            <a:endParaRPr lang="en-US" sz="1000" dirty="0" smtClean="0"/>
          </a:p>
          <a:p>
            <a:r>
              <a:rPr lang="en-IN" sz="1000" b="1" dirty="0" smtClean="0"/>
              <a:t>Present Address with Phone No.  ________________________________________________</a:t>
            </a:r>
            <a:endParaRPr lang="en-US" sz="1000" dirty="0" smtClean="0"/>
          </a:p>
          <a:p>
            <a:r>
              <a:rPr lang="en-IN" sz="1000" b="1" dirty="0" smtClean="0"/>
              <a:t>Name and designation of Treatment Provider  _____________________________________</a:t>
            </a:r>
            <a:endParaRPr lang="en-US" sz="1000" dirty="0" smtClean="0"/>
          </a:p>
          <a:p>
            <a:r>
              <a:rPr lang="en-IN" sz="1000" b="1" dirty="0" smtClean="0"/>
              <a:t>Name and Address of Contact Person               _____________________________________	</a:t>
            </a:r>
            <a:endParaRPr lang="en-US" sz="1000" dirty="0" smtClean="0"/>
          </a:p>
          <a:p>
            <a:r>
              <a:rPr lang="en-IN" sz="1000" b="1" dirty="0" smtClean="0"/>
              <a:t>Initial Home Visit by (with signature &amp; Date) </a:t>
            </a:r>
            <a:endParaRPr lang="en-US" sz="1000" dirty="0" smtClean="0"/>
          </a:p>
          <a:p>
            <a:r>
              <a:rPr lang="en-IN" sz="1000" b="1" dirty="0" smtClean="0"/>
              <a:t>1)  MPHW -		    2) MPHS -		         3) MO -</a:t>
            </a:r>
            <a:endParaRPr lang="en-US" sz="1000" dirty="0" smtClean="0"/>
          </a:p>
          <a:p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04800" y="2819399"/>
          <a:ext cx="8686799" cy="1226820"/>
        </p:xfrm>
        <a:graphic>
          <a:graphicData uri="http://schemas.openxmlformats.org/drawingml/2006/table">
            <a:tbl>
              <a:tblPr/>
              <a:tblGrid>
                <a:gridCol w="1828800"/>
                <a:gridCol w="1143000"/>
                <a:gridCol w="533400"/>
                <a:gridCol w="457200"/>
                <a:gridCol w="533400"/>
                <a:gridCol w="1524000"/>
                <a:gridCol w="685800"/>
                <a:gridCol w="685800"/>
                <a:gridCol w="685800"/>
                <a:gridCol w="609599"/>
              </a:tblGrid>
              <a:tr h="159217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Disease Classification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P.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Vivax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P.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falciparum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Mix           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Complication if any (Please specify</a:t>
                      </a:r>
                      <a:r>
                        <a:rPr lang="en-IN" sz="1000" b="1" dirty="0" smtClean="0">
                          <a:latin typeface="Calibri"/>
                          <a:ea typeface="Times New Roman"/>
                          <a:cs typeface="Shruti"/>
                        </a:rPr>
                        <a:t>):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Day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Date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BSC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B.S. No.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Name of Lab.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Smear Result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2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PV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PF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Mix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Pfg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Pfrg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Initial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Follow up 7”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Follow up 14”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Follow up 28”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228600" y="4114801"/>
          <a:ext cx="8686800" cy="1226820"/>
        </p:xfrm>
        <a:graphic>
          <a:graphicData uri="http://schemas.openxmlformats.org/drawingml/2006/table">
            <a:tbl>
              <a:tblPr/>
              <a:tblGrid>
                <a:gridCol w="8686800"/>
              </a:tblGrid>
              <a:tr h="761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700" b="1" i="1" u="sng" dirty="0">
                          <a:latin typeface="Calibri"/>
                          <a:ea typeface="Times New Roman"/>
                          <a:cs typeface="Shruti"/>
                        </a:rPr>
                        <a:t>I</a:t>
                      </a:r>
                      <a:r>
                        <a:rPr lang="en-IN" sz="1000" b="1" i="1" u="sng" dirty="0">
                          <a:latin typeface="Calibri"/>
                          <a:ea typeface="Times New Roman"/>
                          <a:cs typeface="Shruti"/>
                        </a:rPr>
                        <a:t> .INTENSIVE PHASE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- Prescribed regimen and dosages: (Tab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Chloroquine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25mg/Kg b wt for 3 days for P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vivax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and Mix. ACT for 3 days for P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falciparum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)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Tick ( ) the appropriate Category below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                                    P.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Vivax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                                                                         P.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Falciparum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                                                                              Mix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3days intensive (No. Of Tablets)                                                      3days intensive (No. Of Tablets)                             </a:t>
                      </a:r>
                      <a:r>
                        <a:rPr lang="en-IN" sz="1000" b="1" dirty="0" smtClean="0">
                          <a:latin typeface="Calibri"/>
                          <a:ea typeface="Times New Roman"/>
                          <a:cs typeface="Shruti"/>
                        </a:rPr>
                        <a:t> 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3days intensive (No. Of  Tablets)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  <a:tab pos="2371725" algn="l"/>
                          <a:tab pos="4914900" algn="l"/>
                          <a:tab pos="5248275" algn="l"/>
                          <a:tab pos="7000875" algn="l"/>
                          <a:tab pos="7467600" algn="l"/>
                        </a:tabLst>
                      </a:pP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Chloroquine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       		                        </a:t>
                      </a:r>
                      <a:r>
                        <a:rPr lang="en-IN" sz="1000" b="1" dirty="0" smtClean="0">
                          <a:latin typeface="Calibri"/>
                          <a:ea typeface="Times New Roman"/>
                          <a:cs typeface="Shruti"/>
                        </a:rPr>
                        <a:t>       ACT 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	                             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ACT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		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1100" algn="l"/>
                          <a:tab pos="656272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		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56272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                                                                                                        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Primaquine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                                                                         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Primaquine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   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5249" marR="4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990600" y="4876800"/>
          <a:ext cx="685800" cy="228600"/>
        </p:xfrm>
        <a:graphic>
          <a:graphicData uri="http://schemas.openxmlformats.org/drawingml/2006/table">
            <a:tbl>
              <a:tblPr firstRow="1" bandRow="1"/>
              <a:tblGrid>
                <a:gridCol w="228600"/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4038600" y="4800600"/>
          <a:ext cx="914400" cy="228600"/>
        </p:xfrm>
        <a:graphic>
          <a:graphicData uri="http://schemas.openxmlformats.org/drawingml/2006/table">
            <a:tbl>
              <a:tblPr firstRow="1" bandRow="1"/>
              <a:tblGrid>
                <a:gridCol w="304800"/>
                <a:gridCol w="304800"/>
                <a:gridCol w="304800"/>
              </a:tblGrid>
              <a:tr h="15240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6629400" y="4876800"/>
          <a:ext cx="685800" cy="228600"/>
        </p:xfrm>
        <a:graphic>
          <a:graphicData uri="http://schemas.openxmlformats.org/drawingml/2006/table">
            <a:tbl>
              <a:tblPr firstRow="1" bandRow="1"/>
              <a:tblGrid>
                <a:gridCol w="228600"/>
                <a:gridCol w="228600"/>
                <a:gridCol w="228600"/>
              </a:tblGrid>
              <a:tr h="22860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228600" y="541020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Tick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√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 ) appropriate date when the drugs have been swallowed under direct observation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304806" y="5867399"/>
          <a:ext cx="8534388" cy="701040"/>
        </p:xfrm>
        <a:graphic>
          <a:graphicData uri="http://schemas.openxmlformats.org/drawingml/2006/table">
            <a:tbl>
              <a:tblPr/>
              <a:tblGrid>
                <a:gridCol w="481303"/>
                <a:gridCol w="263904"/>
                <a:gridCol w="258671"/>
                <a:gridCol w="258671"/>
                <a:gridCol w="258671"/>
                <a:gridCol w="258671"/>
                <a:gridCol w="258671"/>
                <a:gridCol w="258671"/>
                <a:gridCol w="261577"/>
                <a:gridCol w="259252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  <a:gridCol w="259833"/>
              </a:tblGrid>
              <a:tr h="3421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Month /year 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Date of the month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3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4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5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6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7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8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9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10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13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14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15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16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17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18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19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20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23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24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25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26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27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28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29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30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31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3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5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6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7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8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9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10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11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12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13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14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15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16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17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18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19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20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21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22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23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24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25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26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27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28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29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30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31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http://accommodationtimes.com/wp-content/uploads/navi-mumbai-municipal-corporation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647700" cy="552450"/>
          </a:xfrm>
          <a:prstGeom prst="rect">
            <a:avLst/>
          </a:prstGeom>
          <a:noFill/>
        </p:spPr>
      </p:pic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04800"/>
            <a:ext cx="447675" cy="55245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600200" y="381001"/>
            <a:ext cx="6172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latin typeface="Calibri" pitchFamily="34" charset="0"/>
                <a:ea typeface="Times New Roman" pitchFamily="18" charset="0"/>
                <a:cs typeface="Shruti" pitchFamily="34" charset="0"/>
              </a:rPr>
              <a:t>      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</a:t>
            </a:r>
            <a:r>
              <a:rPr kumimoji="0" lang="en-US" sz="1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RADICAL TREATMENT – MALARIA	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	 			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2019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57200" y="1066800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II.RADICAL PHASE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Prescribed regimen   (Tab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Primaquine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0.25mg/kg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bw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per day for 14 days)    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P.vivax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                                           Mix  	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Tick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√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) appropriate date when the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Primaquine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(Dosage) drugs have been swallowed under direct observation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395" y="1676400"/>
          <a:ext cx="8077205" cy="729074"/>
        </p:xfrm>
        <a:graphic>
          <a:graphicData uri="http://schemas.openxmlformats.org/drawingml/2006/table">
            <a:tbl>
              <a:tblPr/>
              <a:tblGrid>
                <a:gridCol w="458437"/>
                <a:gridCol w="240909"/>
                <a:gridCol w="241997"/>
                <a:gridCol w="241997"/>
                <a:gridCol w="241997"/>
                <a:gridCol w="241997"/>
                <a:gridCol w="241997"/>
                <a:gridCol w="241997"/>
                <a:gridCol w="242542"/>
                <a:gridCol w="242542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43086"/>
                <a:gridCol w="259787"/>
                <a:gridCol w="76200"/>
              </a:tblGrid>
              <a:tr h="3785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Month /year 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Date of the month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3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4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5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6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7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8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9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10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11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13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14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15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16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17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18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19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20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23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24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25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26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27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28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29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30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31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libri"/>
                          <a:ea typeface="Times New Roman"/>
                          <a:cs typeface="Shrut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3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4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5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6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7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8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9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10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12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13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14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15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16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17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18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19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20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>
                          <a:latin typeface="Calibri"/>
                          <a:ea typeface="Times New Roman"/>
                          <a:cs typeface="Shruti"/>
                        </a:rPr>
                        <a:t>21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22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23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24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25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26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27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28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29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30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31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4810" marR="44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Shrut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33400" y="2438400"/>
            <a:ext cx="813192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Treatment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out come with date: ________________________         Signature of MO with Date: _________________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1. Cured (Clinically / Microscopy confirm cases) 	2. Treatment failure			3. Death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Retrieval actions for missed doses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09600" y="3148584"/>
          <a:ext cx="7848600" cy="701040"/>
        </p:xfrm>
        <a:graphic>
          <a:graphicData uri="http://schemas.openxmlformats.org/drawingml/2006/table">
            <a:tbl>
              <a:tblPr/>
              <a:tblGrid>
                <a:gridCol w="1451342"/>
                <a:gridCol w="1062735"/>
                <a:gridCol w="1541111"/>
                <a:gridCol w="2015432"/>
                <a:gridCol w="1777980"/>
              </a:tblGrid>
              <a:tr h="2731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Date and time 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By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whom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Whom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contacted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Reason for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missed doses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Outcome of retrieval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09600" y="4038600"/>
          <a:ext cx="2971800" cy="876300"/>
        </p:xfrm>
        <a:graphic>
          <a:graphicData uri="http://schemas.openxmlformats.org/drawingml/2006/table">
            <a:tbl>
              <a:tblPr/>
              <a:tblGrid>
                <a:gridCol w="549537"/>
                <a:gridCol w="402395"/>
                <a:gridCol w="583527"/>
                <a:gridCol w="763125"/>
                <a:gridCol w="673216"/>
              </a:tblGrid>
              <a:tr h="3378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Date and time 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By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whom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Whom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contacted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Reason for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missed doses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Outcome of retrieval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48581" marR="4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105400" y="4038601"/>
          <a:ext cx="3326130" cy="940444"/>
        </p:xfrm>
        <a:graphic>
          <a:graphicData uri="http://schemas.openxmlformats.org/drawingml/2006/table">
            <a:tbl>
              <a:tblPr/>
              <a:tblGrid>
                <a:gridCol w="697230"/>
                <a:gridCol w="457200"/>
                <a:gridCol w="400050"/>
                <a:gridCol w="514350"/>
                <a:gridCol w="628650"/>
                <a:gridCol w="628650"/>
              </a:tblGrid>
              <a:tr h="19129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Mass Blood Slides (Mass Survey for </a:t>
                      </a:r>
                      <a:r>
                        <a:rPr lang="en-IN" sz="1000" b="1" dirty="0" err="1">
                          <a:latin typeface="Calibri"/>
                          <a:ea typeface="Times New Roman"/>
                          <a:cs typeface="Shruti"/>
                        </a:rPr>
                        <a:t>pv</a:t>
                      </a: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/Pf)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2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Date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BSC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 dirty="0">
                          <a:latin typeface="Calibri"/>
                          <a:ea typeface="Times New Roman"/>
                          <a:cs typeface="Shruti"/>
                        </a:rPr>
                        <a:t>BSE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Result with the stage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PV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PF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b="1">
                          <a:latin typeface="Calibri"/>
                          <a:ea typeface="Times New Roman"/>
                          <a:cs typeface="Shruti"/>
                        </a:rPr>
                        <a:t>Mix</a:t>
                      </a:r>
                      <a:endParaRPr lang="en-US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96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en-IN" sz="1000" dirty="0">
                          <a:latin typeface="Calibri"/>
                          <a:ea typeface="Times New Roman"/>
                          <a:cs typeface="Shruti"/>
                        </a:rPr>
                        <a:t>If positive specify stage</a:t>
                      </a:r>
                      <a:endParaRPr lang="en-US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endParaRPr lang="en-IN" sz="1000" dirty="0">
                        <a:latin typeface="Calibri"/>
                        <a:ea typeface="Times New Roman"/>
                        <a:cs typeface="Shrut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33400" y="5410200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Remarks_______________________________________________________________________________________________________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3" name="Picture 1" descr="http://accommodationtimes.com/wp-content/uploads/navi-mumbai-municipal-corporation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723900" cy="571500"/>
          </a:xfrm>
          <a:prstGeom prst="rect">
            <a:avLst/>
          </a:prstGeom>
          <a:noFill/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Shrut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33400" y="6019800"/>
            <a:ext cx="822212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Medical Officer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90975" algn="l"/>
              </a:tabLst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en-US" sz="11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UPHC-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6" name="Picture 1" descr="http://accommodationtimes.com/wp-content/uploads/navi-mumbai-municipal-corporation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723900" cy="571500"/>
          </a:xfrm>
          <a:prstGeom prst="rect">
            <a:avLst/>
          </a:prstGeom>
          <a:noFill/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1028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Shrut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 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04800" y="228600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Malaria Case Investigation Format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Notification/Investigation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a) Date Case Notified:-                                                                                  Notified by: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b) Date Case Investigated by:-Medical Officer/HA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c) Notifying Health Facility-PVT/NMMC/UHP/Others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Case Identification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a) Name Of Patient:                                                                                    Age:                 Sex : M/F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b) Complete address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Permanent: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Temporary: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c) Occupation                                                                                                        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d) Working Place/Institution address: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e) Whether high risk area: Yes/No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f) Whether ANC :  Yes/No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Hospitalization- Yes/No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If Yes: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a) Name Of Hospital: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b) Date Of Hospitalization: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Clinical Symptoms-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a) Date of Onset of fever: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b) Type of Fever: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c) Medication if any: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 Investigation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PS for MP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a) Date Of Collection: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b) Blood Smear No: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d) Date Of Examination: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e) Diagnosis- PV/PF/MIX :                                                                                          Species-Rare/Mod/Heavy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598" y="5407787"/>
          <a:ext cx="7315201" cy="1156716"/>
        </p:xfrm>
        <a:graphic>
          <a:graphicData uri="http://schemas.openxmlformats.org/drawingml/2006/table">
            <a:tbl>
              <a:tblPr/>
              <a:tblGrid>
                <a:gridCol w="1210704"/>
                <a:gridCol w="700935"/>
                <a:gridCol w="892097"/>
                <a:gridCol w="1019541"/>
                <a:gridCol w="1134238"/>
                <a:gridCol w="1134238"/>
                <a:gridCol w="1223448"/>
              </a:tblGrid>
              <a:tr h="169027">
                <a:tc rowSpan="2"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Activity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Date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Houses visited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Total Houses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Findings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Opened</a:t>
                      </a: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Closed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Refused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55"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IBC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5"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IRS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55"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Times New Roman"/>
                          <a:cs typeface="Times New Roman"/>
                        </a:rPr>
                        <a:t>FOGGING</a:t>
                      </a: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17145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04" marR="658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09600" y="228601"/>
            <a:ext cx="72485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6) RT given-YES/NO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a) If Yes: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Date Of Starting RT:-                                                                                             Date Of Completion Of RT:-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b) If No: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Specify Reason: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c) Time lag between BS collection and RT:-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d) Follow up: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)7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day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ii)14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day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iii)21</a:t>
            </a:r>
            <a:r>
              <a:rPr kumimoji="0" lang="en-US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day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7) Travel history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Travel history of patient 7 days before onset of fever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a)Requires cross notification-Yes/No                                               Place of cross notification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b)Complete Address of Travel:-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8) Surveillance activity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a)  Fever survey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Date of visit by MPW to the case: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Total no of Houses Visited: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Total no of Closed houses visited: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Temporary                                                                                                         Permanent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Total no of Open Houses visited: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b)  Total no of contact smear taken:-                                                                   Result: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c)   Total no of Mass smear taken:-                                                                       Result: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d)  Total no of patient given Tab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chloroquine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Adult 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Child: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9) Antilarval  activity:-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381000" y="990600"/>
            <a:ext cx="853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</a:pPr>
            <a:endParaRPr lang="en-US" sz="20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IN" sz="2000" b="1" dirty="0" err="1" smtClean="0">
                <a:latin typeface="Times New Roman" pitchFamily="18" charset="0"/>
                <a:cs typeface="Arial" charset="0"/>
              </a:rPr>
              <a:t>Navi</a:t>
            </a:r>
            <a:r>
              <a:rPr lang="en-IN" sz="2000" b="1" dirty="0" smtClean="0">
                <a:latin typeface="Times New Roman" pitchFamily="18" charset="0"/>
                <a:cs typeface="Arial" charset="0"/>
              </a:rPr>
              <a:t> Mumbai Municipal Corporation Area 	– 108.638 Sq. Km.	</a:t>
            </a:r>
            <a:endParaRPr lang="en-US" sz="2000" b="1" dirty="0" smtClean="0">
              <a:latin typeface="Times New Roman" pitchFamily="18" charset="0"/>
              <a:cs typeface="Arial" charset="0"/>
            </a:endParaRPr>
          </a:p>
          <a:p>
            <a:pPr marL="342900" lvl="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endParaRPr lang="en-IN" sz="2000" b="1" dirty="0" smtClean="0">
              <a:latin typeface="Times New Roman" pitchFamily="18" charset="0"/>
              <a:cs typeface="Arial" charset="0"/>
            </a:endParaRPr>
          </a:p>
          <a:p>
            <a:pPr marL="342900" lvl="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IN" sz="2000" b="1" dirty="0" smtClean="0">
                <a:latin typeface="Times New Roman" pitchFamily="18" charset="0"/>
                <a:cs typeface="Arial" charset="0"/>
              </a:rPr>
              <a:t>Total Population          		       	 -           1506981</a:t>
            </a:r>
          </a:p>
          <a:p>
            <a:pPr marL="342900" lvl="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IN" sz="2000" b="1" dirty="0" smtClean="0">
                <a:latin typeface="Times New Roman" pitchFamily="18" charset="0"/>
                <a:cs typeface="Arial" charset="0"/>
              </a:rPr>
              <a:t>      (Population as per 2011 Census- 1119477)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endParaRPr lang="en-IN" sz="2000" b="1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IN" sz="2000" b="1" dirty="0" smtClean="0">
                <a:latin typeface="Times New Roman" pitchFamily="18" charset="0"/>
                <a:cs typeface="Arial" charset="0"/>
              </a:rPr>
              <a:t>Slum Area population			 	-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endParaRPr lang="en-US" sz="2000" b="1" dirty="0" smtClean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Arial" charset="0"/>
              </a:rPr>
              <a:t>Human 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resource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2000" b="1" dirty="0">
              <a:latin typeface="Times New Roman" pitchFamily="18" charset="0"/>
              <a:cs typeface="Arial" charset="0"/>
            </a:endParaRPr>
          </a:p>
          <a:p>
            <a:pPr marL="800100" lvl="1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Arial" charset="0"/>
              </a:rPr>
              <a:t>Health Supervisor	-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02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800100" lvl="1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Arial" charset="0"/>
              </a:rPr>
              <a:t>Health Assistant 	-	22</a:t>
            </a:r>
          </a:p>
          <a:p>
            <a:pPr marL="800100" lvl="1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Arial" charset="0"/>
              </a:rPr>
              <a:t>Insect Collector	-	01</a:t>
            </a:r>
          </a:p>
          <a:p>
            <a:pPr marL="800100" lvl="1" indent="-342900">
              <a:lnSpc>
                <a:spcPct val="7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Arial" charset="0"/>
              </a:rPr>
              <a:t>MPW		-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43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ChangeArrowheads="1"/>
          </p:cNvSpPr>
          <p:nvPr/>
        </p:nvSpPr>
        <p:spPr bwMode="auto">
          <a:xfrm>
            <a:off x="1447800" y="379413"/>
            <a:ext cx="6130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4" tIns="45692" rIns="91384" bIns="45692" anchor="ctr">
            <a:spAutoFit/>
          </a:bodyPr>
          <a:lstStyle/>
          <a:p>
            <a:pPr algn="ctr" eaLnBrk="1" hangingPunct="1"/>
            <a:r>
              <a:rPr lang="en-US" sz="2800" u="sng">
                <a:solidFill>
                  <a:srgbClr val="FF3300"/>
                </a:solidFill>
                <a:latin typeface="Comic Sans MS" pitchFamily="66" charset="0"/>
              </a:rPr>
              <a:t>Health Infrastructure</a:t>
            </a:r>
            <a:r>
              <a:rPr lang="en-US" sz="3200" u="sng">
                <a:solidFill>
                  <a:srgbClr val="FF33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9219" name="Picture 17" descr="Hospi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34163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8" descr="P813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1" descr="P8130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956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22"/>
          <p:cNvSpPr>
            <a:spLocks noChangeArrowheads="1"/>
          </p:cNvSpPr>
          <p:nvPr/>
        </p:nvSpPr>
        <p:spPr bwMode="auto">
          <a:xfrm>
            <a:off x="3733800" y="5734050"/>
            <a:ext cx="1066800" cy="4572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23"/>
          <p:cNvSpPr txBox="1">
            <a:spLocks noChangeArrowheads="1"/>
          </p:cNvSpPr>
          <p:nvPr/>
        </p:nvSpPr>
        <p:spPr bwMode="auto">
          <a:xfrm>
            <a:off x="5181600" y="573405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Times New Roman" pitchFamily="18" charset="0"/>
              </a:rPr>
              <a:t>22 </a:t>
            </a:r>
            <a:r>
              <a:rPr lang="en-US" sz="2000" dirty="0">
                <a:latin typeface="Times New Roman" pitchFamily="18" charset="0"/>
              </a:rPr>
              <a:t>Urban Health Posts</a:t>
            </a:r>
          </a:p>
        </p:txBody>
      </p:sp>
      <p:sp>
        <p:nvSpPr>
          <p:cNvPr id="9224" name="AutoShape 24"/>
          <p:cNvSpPr>
            <a:spLocks noChangeArrowheads="1"/>
          </p:cNvSpPr>
          <p:nvPr/>
        </p:nvSpPr>
        <p:spPr bwMode="auto">
          <a:xfrm>
            <a:off x="3733800" y="3981450"/>
            <a:ext cx="1066800" cy="4572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25"/>
          <p:cNvSpPr txBox="1">
            <a:spLocks noChangeArrowheads="1"/>
          </p:cNvSpPr>
          <p:nvPr/>
        </p:nvSpPr>
        <p:spPr bwMode="auto">
          <a:xfrm>
            <a:off x="4724400" y="37338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Maternity  &amp; Child Hospitals </a:t>
            </a:r>
          </a:p>
        </p:txBody>
      </p:sp>
      <p:sp>
        <p:nvSpPr>
          <p:cNvPr id="9226" name="AutoShape 26"/>
          <p:cNvSpPr>
            <a:spLocks noChangeArrowheads="1"/>
          </p:cNvSpPr>
          <p:nvPr/>
        </p:nvSpPr>
        <p:spPr bwMode="auto">
          <a:xfrm>
            <a:off x="3581400" y="2286000"/>
            <a:ext cx="1066800" cy="4572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27"/>
          <p:cNvSpPr txBox="1">
            <a:spLocks noChangeArrowheads="1"/>
          </p:cNvSpPr>
          <p:nvPr/>
        </p:nvSpPr>
        <p:spPr bwMode="auto">
          <a:xfrm>
            <a:off x="4267200" y="2362200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General Hospital </a:t>
            </a:r>
          </a:p>
        </p:txBody>
      </p:sp>
      <p:sp>
        <p:nvSpPr>
          <p:cNvPr id="9228" name="Text Box 29"/>
          <p:cNvSpPr txBox="1">
            <a:spLocks noChangeArrowheads="1"/>
          </p:cNvSpPr>
          <p:nvPr/>
        </p:nvSpPr>
        <p:spPr bwMode="auto">
          <a:xfrm>
            <a:off x="4957763" y="6491288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DVB-TTSurekh" pitchFamily="82" charset="0"/>
              </a:rPr>
              <a:t>One Mobile Clinic</a:t>
            </a:r>
          </a:p>
        </p:txBody>
      </p:sp>
      <p:sp>
        <p:nvSpPr>
          <p:cNvPr id="9229" name="Text Box 30"/>
          <p:cNvSpPr txBox="1">
            <a:spLocks noChangeArrowheads="1"/>
          </p:cNvSpPr>
          <p:nvPr/>
        </p:nvSpPr>
        <p:spPr bwMode="auto">
          <a:xfrm>
            <a:off x="4267200" y="1652588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DVB-TTSurekh" pitchFamily="82" charset="0"/>
              </a:rPr>
              <a:t>Super Specialty Hospital</a:t>
            </a:r>
          </a:p>
        </p:txBody>
      </p:sp>
      <p:sp>
        <p:nvSpPr>
          <p:cNvPr id="9230" name="AutoShape 32"/>
          <p:cNvSpPr>
            <a:spLocks noChangeArrowheads="1"/>
          </p:cNvSpPr>
          <p:nvPr/>
        </p:nvSpPr>
        <p:spPr bwMode="auto">
          <a:xfrm>
            <a:off x="6096000" y="19812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AutoShape 33"/>
          <p:cNvSpPr>
            <a:spLocks noChangeArrowheads="1"/>
          </p:cNvSpPr>
          <p:nvPr/>
        </p:nvSpPr>
        <p:spPr bwMode="auto">
          <a:xfrm>
            <a:off x="6096000" y="61722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AutoShape 34"/>
          <p:cNvSpPr>
            <a:spLocks noChangeArrowheads="1"/>
          </p:cNvSpPr>
          <p:nvPr/>
        </p:nvSpPr>
        <p:spPr bwMode="auto">
          <a:xfrm>
            <a:off x="6096000" y="51816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AutoShape 35"/>
          <p:cNvSpPr>
            <a:spLocks noChangeArrowheads="1"/>
          </p:cNvSpPr>
          <p:nvPr/>
        </p:nvSpPr>
        <p:spPr bwMode="auto">
          <a:xfrm>
            <a:off x="6096000" y="3200400"/>
            <a:ext cx="152400" cy="381000"/>
          </a:xfrm>
          <a:prstGeom prst="up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81000" y="3048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sng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DVB-TTDhruv" pitchFamily="82" charset="0"/>
                <a:ea typeface="+mj-ea"/>
                <a:cs typeface="+mj-cs"/>
              </a:rPr>
              <a:t>Activities</a:t>
            </a:r>
            <a:r>
              <a:rPr kumimoji="0" lang="en-US" sz="3200" b="1" i="0" u="sng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DVB-TTDhruv" pitchFamily="82" charset="0"/>
                <a:ea typeface="+mj-ea"/>
                <a:cs typeface="+mj-cs"/>
              </a:rPr>
              <a:t>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VB-TTDhruv" pitchFamily="82" charset="0"/>
                <a:ea typeface="+mj-ea"/>
                <a:cs typeface="+mj-cs"/>
              </a:rPr>
              <a:t>under NVBDCP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990600"/>
            <a:ext cx="8229600" cy="548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UPHC wise Area wise Weekly schedule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Anti Larval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spraying activities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UPHC wise Area wise Weekly schedule Fogging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activities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Biological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Methods (Guppy Fish)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IN" sz="22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Indoor</a:t>
            </a:r>
            <a:r>
              <a:rPr lang="en-I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Breeding Crosscheck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Case investigation activities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Surveillance activity - Active &amp; Passive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Weekly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Construction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site visit.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Information,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Education &amp; Communication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200" b="1" baseline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	Awareness of Secondary School Children, School Rally &amp;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	Various Competitions.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	Senior Citizen Awareness Campaign.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	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Mahila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Mandal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C.B.O. Awareness.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	Awareness of School &amp; College Principals.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	Sensitization of General Practitioners 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	Street Plays all over NMMC Area.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	Handbills, Posters, Banners, Hoardings, Exhibition set.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	Special Anti-Malaria month &amp;Anti-Dengue Preventive month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-       Festive Season Awareness Campaign-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Ganapati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Navratri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	Appeal to citizens of Navi Mumbai through News Papers.</a:t>
            </a: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</a:pPr>
            <a:r>
              <a:rPr lang="en-I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Mosquito Abatement Committee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endParaRPr lang="en-US" sz="2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endParaRPr lang="en-US" sz="2600" b="1" dirty="0" smtClean="0">
              <a:solidFill>
                <a:srgbClr val="0000FF"/>
              </a:solidFill>
              <a:latin typeface="DVB-TTSurekh" pitchFamily="82" charset="0"/>
            </a:endParaRPr>
          </a:p>
          <a:p>
            <a:pPr marL="342900" lvl="0" indent="-342900">
              <a:lnSpc>
                <a:spcPct val="85000"/>
              </a:lnSpc>
              <a:spcBef>
                <a:spcPct val="20000"/>
              </a:spcBef>
              <a:buClr>
                <a:schemeClr val="tx1"/>
              </a:buClr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DVB-TTSurekh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381000" y="304800"/>
            <a:ext cx="8458200" cy="762000"/>
          </a:xfrm>
        </p:spPr>
        <p:txBody>
          <a:bodyPr rtlCol="0">
            <a:noAutofit/>
          </a:bodyPr>
          <a:lstStyle/>
          <a:p>
            <a:pPr algn="ctr" defTabSz="9144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DVB-TTDhruv" pitchFamily="82" charset="0"/>
              </a:rPr>
              <a:t>STATEMENT SHOWING B.S. COLLECTION &amp; MALARIA POSITIVES</a:t>
            </a:r>
            <a:endParaRPr lang="en-US" sz="2400" u="sng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4294967295"/>
          </p:nvPr>
        </p:nvSpPr>
        <p:spPr>
          <a:xfrm>
            <a:off x="1504950" y="4022725"/>
            <a:ext cx="6134100" cy="1685925"/>
          </a:xfrm>
        </p:spPr>
        <p:txBody>
          <a:bodyPr/>
          <a:lstStyle/>
          <a:p>
            <a:pPr marL="0" indent="0" algn="ctr" defTabSz="914400">
              <a:buFont typeface="Arial" charset="0"/>
              <a:buNone/>
            </a:pPr>
            <a:endParaRPr 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/>
        </p:nvGraphicFramePr>
        <p:xfrm>
          <a:off x="304800" y="983545"/>
          <a:ext cx="8610600" cy="5722056"/>
        </p:xfrm>
        <a:graphic>
          <a:graphicData uri="http://schemas.openxmlformats.org/drawingml/2006/table">
            <a:tbl>
              <a:tblPr/>
              <a:tblGrid>
                <a:gridCol w="1024689"/>
                <a:gridCol w="1016668"/>
                <a:gridCol w="856999"/>
                <a:gridCol w="914025"/>
                <a:gridCol w="914024"/>
                <a:gridCol w="1065547"/>
                <a:gridCol w="941722"/>
                <a:gridCol w="1039478"/>
                <a:gridCol w="83744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PF%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23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144195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2390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118895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56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110566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569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06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197425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7.48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171686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162238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163281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4621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155872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0.19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5019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47273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I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5344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69215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Arial" charset="0"/>
              </a:rPr>
              <a:t>Distribution of City/Town by API </a:t>
            </a:r>
          </a:p>
        </p:txBody>
      </p:sp>
      <p:graphicFrame>
        <p:nvGraphicFramePr>
          <p:cNvPr id="138243" name="Group 3"/>
          <p:cNvGraphicFramePr>
            <a:graphicFrameLocks noGrp="1"/>
          </p:cNvGraphicFramePr>
          <p:nvPr/>
        </p:nvGraphicFramePr>
        <p:xfrm>
          <a:off x="468313" y="1844675"/>
          <a:ext cx="8496300" cy="4683125"/>
        </p:xfrm>
        <a:graphic>
          <a:graphicData uri="http://schemas.openxmlformats.org/drawingml/2006/table">
            <a:tbl>
              <a:tblPr/>
              <a:tblGrid>
                <a:gridCol w="1655762"/>
                <a:gridCol w="2519363"/>
                <a:gridCol w="2520950"/>
                <a:gridCol w="1800225"/>
              </a:tblGrid>
              <a:tr h="944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API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UHP  Nos.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Population ‘000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Less than 0.5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13,39,492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88.00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 – 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1,12,089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7.43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– 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– 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than 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5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1506981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65" name="Picture 2059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7"/>
          <p:cNvPicPr>
            <a:picLocks noChangeAspect="1" noChangeArrowheads="1"/>
          </p:cNvPicPr>
          <p:nvPr/>
        </p:nvPicPr>
        <p:blipFill>
          <a:blip r:embed="rId3"/>
          <a:srcRect l="6384" t="8765" r="6384" b="12691"/>
          <a:stretch>
            <a:fillRect/>
          </a:stretch>
        </p:blipFill>
        <p:spPr bwMode="auto">
          <a:xfrm>
            <a:off x="0" y="34925"/>
            <a:ext cx="838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1" name="Group 3"/>
          <p:cNvGraphicFramePr>
            <a:graphicFrameLocks noGrp="1"/>
          </p:cNvGraphicFramePr>
          <p:nvPr/>
        </p:nvGraphicFramePr>
        <p:xfrm>
          <a:off x="4648200" y="457200"/>
          <a:ext cx="3657601" cy="6192974"/>
        </p:xfrm>
        <a:graphic>
          <a:graphicData uri="http://schemas.openxmlformats.org/drawingml/2006/table">
            <a:tbl>
              <a:tblPr/>
              <a:tblGrid>
                <a:gridCol w="1135515"/>
                <a:gridCol w="870266"/>
                <a:gridCol w="825910"/>
                <a:gridCol w="825910"/>
              </a:tblGrid>
              <a:tr h="23147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UHP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C.B.D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Karave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Nerul   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0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Nerul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II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Shirvane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Sanpada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Turbhe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Pawna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Idiranagar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Juhugao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Vashigao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Khairne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Mahape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8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Ghansoli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Rabada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K.pada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Airoli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241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Chinchpada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Digha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IlthanPada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NocilNaka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685800" rtl="0" eaLnBrk="0" fontAlgn="ctr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7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71" name="Rectangle 79"/>
          <p:cNvSpPr>
            <a:spLocks noChangeArrowheads="1"/>
          </p:cNvSpPr>
          <p:nvPr/>
        </p:nvSpPr>
        <p:spPr bwMode="auto">
          <a:xfrm>
            <a:off x="4267200" y="76200"/>
            <a:ext cx="4876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b="1" dirty="0">
                <a:solidFill>
                  <a:srgbClr val="0066FF"/>
                </a:solidFill>
              </a:rPr>
              <a:t>UHP wise Malaria Cases in Year </a:t>
            </a:r>
            <a:r>
              <a:rPr lang="en-US" sz="1600" b="1" dirty="0" smtClean="0">
                <a:solidFill>
                  <a:srgbClr val="0066FF"/>
                </a:solidFill>
              </a:rPr>
              <a:t>wise</a:t>
            </a:r>
            <a:endParaRPr lang="en-US" sz="16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1665</Words>
  <Application>Microsoft Office PowerPoint</Application>
  <PresentationFormat>On-screen Show (4:3)</PresentationFormat>
  <Paragraphs>993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STATEMENT SHOWING B.S. COLLECTION &amp; MALARIA POSITIVES</vt:lpstr>
      <vt:lpstr> </vt:lpstr>
      <vt:lpstr>Slide 8</vt:lpstr>
      <vt:lpstr>Slide 9</vt:lpstr>
      <vt:lpstr>P. FALCIPARUM CASES </vt:lpstr>
      <vt:lpstr>Slide 11</vt:lpstr>
      <vt:lpstr>DETAILS  OF  TOTAL BREEDING SPOTS &amp; GUPPY FISH  SPOTS</vt:lpstr>
      <vt:lpstr>Construction  site  activity</vt:lpstr>
      <vt:lpstr>Mosquito  Abatement Committee </vt:lpstr>
      <vt:lpstr>Indoor Breeding Checking – Special Drive</vt:lpstr>
      <vt:lpstr>Innovations</vt:lpstr>
      <vt:lpstr>Innovations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HEALTH</dc:creator>
  <cp:lastModifiedBy>BoardRoom</cp:lastModifiedBy>
  <cp:revision>171</cp:revision>
  <dcterms:created xsi:type="dcterms:W3CDTF">2006-08-16T00:00:00Z</dcterms:created>
  <dcterms:modified xsi:type="dcterms:W3CDTF">2017-07-07T07:50:53Z</dcterms:modified>
</cp:coreProperties>
</file>