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Default Extension="jpg" ContentType="image/jpe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charts/style1.xml" ContentType="application/vnd.ms-office.chart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7" r:id="rId3"/>
  </p:sldMasterIdLst>
  <p:notesMasterIdLst>
    <p:notesMasterId r:id="rId26"/>
  </p:notesMasterIdLst>
  <p:sldIdLst>
    <p:sldId id="256" r:id="rId4"/>
    <p:sldId id="299" r:id="rId5"/>
    <p:sldId id="257" r:id="rId6"/>
    <p:sldId id="295" r:id="rId7"/>
    <p:sldId id="300" r:id="rId8"/>
    <p:sldId id="264" r:id="rId9"/>
    <p:sldId id="263" r:id="rId10"/>
    <p:sldId id="268" r:id="rId11"/>
    <p:sldId id="286" r:id="rId12"/>
    <p:sldId id="296" r:id="rId13"/>
    <p:sldId id="287" r:id="rId14"/>
    <p:sldId id="288" r:id="rId15"/>
    <p:sldId id="289" r:id="rId16"/>
    <p:sldId id="290" r:id="rId17"/>
    <p:sldId id="291" r:id="rId18"/>
    <p:sldId id="292" r:id="rId19"/>
    <p:sldId id="293" r:id="rId20"/>
    <p:sldId id="260" r:id="rId21"/>
    <p:sldId id="283" r:id="rId22"/>
    <p:sldId id="297" r:id="rId23"/>
    <p:sldId id="298"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3333FF"/>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SRU_NIPI_2017_J&amp;K\Statistical%20Data\Health%20Indicators%20India%20ad%20J&amp;K.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SRU_NIPI_2017_J&amp;K\Statistical%20Data\Health%20Indicators%20India%20and%20J&amp;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lang="en-US" sz="28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dirty="0"/>
              <a:t>Infant Mortality </a:t>
            </a:r>
            <a:r>
              <a:rPr lang="en-IN" dirty="0" smtClean="0"/>
              <a:t>Rate (IMR)</a:t>
            </a:r>
            <a:endParaRPr lang="en-IN" dirty="0"/>
          </a:p>
        </c:rich>
      </c:tx>
      <c:layout/>
      <c:spPr>
        <a:noFill/>
        <a:ln>
          <a:noFill/>
        </a:ln>
        <a:effectLst/>
      </c:spPr>
    </c:title>
    <c:plotArea>
      <c:layout/>
      <c:lineChart>
        <c:grouping val="standard"/>
        <c:ser>
          <c:idx val="0"/>
          <c:order val="0"/>
          <c:tx>
            <c:strRef>
              <c:f>'IMR NMR U5MR Trend SRS'!$D$14</c:f>
              <c:strCache>
                <c:ptCount val="1"/>
                <c:pt idx="0">
                  <c:v>India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lang="en-US"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'IMR NMR U5MR Trend SRS'!$C$15:$C$22</c:f>
              <c:strCache>
                <c:ptCount val="8"/>
                <c:pt idx="0">
                  <c:v>SRS 2008</c:v>
                </c:pt>
                <c:pt idx="1">
                  <c:v>SRS 2009</c:v>
                </c:pt>
                <c:pt idx="2">
                  <c:v>SRS 2010</c:v>
                </c:pt>
                <c:pt idx="3">
                  <c:v>SRS 2011</c:v>
                </c:pt>
                <c:pt idx="4">
                  <c:v>SRS 2012</c:v>
                </c:pt>
                <c:pt idx="5">
                  <c:v>SRS 2013</c:v>
                </c:pt>
                <c:pt idx="6">
                  <c:v>SRS 2014</c:v>
                </c:pt>
                <c:pt idx="7">
                  <c:v>SRS 2015</c:v>
                </c:pt>
              </c:strCache>
            </c:strRef>
          </c:cat>
          <c:val>
            <c:numRef>
              <c:f>'IMR NMR U5MR Trend SRS'!$D$15:$D$22</c:f>
              <c:numCache>
                <c:formatCode>General</c:formatCode>
                <c:ptCount val="8"/>
                <c:pt idx="0">
                  <c:v>53</c:v>
                </c:pt>
                <c:pt idx="1">
                  <c:v>50</c:v>
                </c:pt>
                <c:pt idx="2">
                  <c:v>47</c:v>
                </c:pt>
                <c:pt idx="3">
                  <c:v>44</c:v>
                </c:pt>
                <c:pt idx="4">
                  <c:v>42</c:v>
                </c:pt>
                <c:pt idx="5">
                  <c:v>40</c:v>
                </c:pt>
                <c:pt idx="6">
                  <c:v>39</c:v>
                </c:pt>
                <c:pt idx="7">
                  <c:v>37</c:v>
                </c:pt>
              </c:numCache>
            </c:numRef>
          </c:val>
        </c:ser>
        <c:ser>
          <c:idx val="1"/>
          <c:order val="1"/>
          <c:tx>
            <c:strRef>
              <c:f>'IMR NMR U5MR Trend SRS'!$E$14</c:f>
              <c:strCache>
                <c:ptCount val="1"/>
                <c:pt idx="0">
                  <c:v>JK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lang="en-US" sz="2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'IMR NMR U5MR Trend SRS'!$C$15:$C$22</c:f>
              <c:strCache>
                <c:ptCount val="8"/>
                <c:pt idx="0">
                  <c:v>SRS 2008</c:v>
                </c:pt>
                <c:pt idx="1">
                  <c:v>SRS 2009</c:v>
                </c:pt>
                <c:pt idx="2">
                  <c:v>SRS 2010</c:v>
                </c:pt>
                <c:pt idx="3">
                  <c:v>SRS 2011</c:v>
                </c:pt>
                <c:pt idx="4">
                  <c:v>SRS 2012</c:v>
                </c:pt>
                <c:pt idx="5">
                  <c:v>SRS 2013</c:v>
                </c:pt>
                <c:pt idx="6">
                  <c:v>SRS 2014</c:v>
                </c:pt>
                <c:pt idx="7">
                  <c:v>SRS 2015</c:v>
                </c:pt>
              </c:strCache>
            </c:strRef>
          </c:cat>
          <c:val>
            <c:numRef>
              <c:f>'IMR NMR U5MR Trend SRS'!$E$15:$E$22</c:f>
              <c:numCache>
                <c:formatCode>General</c:formatCode>
                <c:ptCount val="8"/>
                <c:pt idx="0">
                  <c:v>49</c:v>
                </c:pt>
                <c:pt idx="1">
                  <c:v>45</c:v>
                </c:pt>
                <c:pt idx="2">
                  <c:v>43</c:v>
                </c:pt>
                <c:pt idx="3">
                  <c:v>39</c:v>
                </c:pt>
                <c:pt idx="4">
                  <c:v>39</c:v>
                </c:pt>
                <c:pt idx="5">
                  <c:v>37</c:v>
                </c:pt>
                <c:pt idx="6">
                  <c:v>34</c:v>
                </c:pt>
                <c:pt idx="7">
                  <c:v>26</c:v>
                </c:pt>
              </c:numCache>
            </c:numRef>
          </c:val>
        </c:ser>
        <c:marker val="1"/>
        <c:axId val="57674752"/>
        <c:axId val="57688832"/>
      </c:lineChart>
      <c:catAx>
        <c:axId val="57674752"/>
        <c:scaling>
          <c:orientation val="minMax"/>
        </c:scaling>
        <c:axPos val="b"/>
        <c:numFmt formatCode="General" sourceLinked="1"/>
        <c:maj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lang="en-US"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7688832"/>
        <c:crosses val="autoZero"/>
        <c:auto val="1"/>
        <c:lblAlgn val="ctr"/>
        <c:lblOffset val="100"/>
      </c:catAx>
      <c:valAx>
        <c:axId val="576888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767475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solidFill>
      <a:schemeClr val="bg1"/>
    </a:solidFill>
    <a:ln w="9525" cap="flat" cmpd="sng" algn="ctr">
      <a:solidFill>
        <a:schemeClr val="tx1"/>
      </a:solidFill>
      <a:round/>
    </a:ln>
    <a:effectLst/>
  </c:spPr>
  <c:txPr>
    <a:bodyPr/>
    <a:lstStyle/>
    <a:p>
      <a:pPr>
        <a:defRPr sz="2400">
          <a:latin typeface="Times New Roman" panose="02020603050405020304" pitchFamily="18" charset="0"/>
          <a:cs typeface="Times New Roman" panose="02020603050405020304"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lang="en-US" sz="2880" b="0" i="0" u="none" strike="noStrike" kern="1200" spc="0" baseline="0">
                <a:solidFill>
                  <a:schemeClr val="tx1">
                    <a:lumMod val="65000"/>
                    <a:lumOff val="35000"/>
                  </a:schemeClr>
                </a:solidFill>
                <a:latin typeface="+mn-lt"/>
                <a:ea typeface="+mn-ea"/>
                <a:cs typeface="+mn-cs"/>
              </a:defRPr>
            </a:pPr>
            <a:r>
              <a:rPr lang="en-IN" dirty="0" smtClean="0"/>
              <a:t>Infant</a:t>
            </a:r>
            <a:r>
              <a:rPr lang="en-IN" baseline="0" dirty="0" smtClean="0"/>
              <a:t> Mortality Trend</a:t>
            </a:r>
            <a:endParaRPr lang="en-IN" dirty="0"/>
          </a:p>
        </c:rich>
      </c:tx>
      <c:layout/>
      <c:spPr>
        <a:noFill/>
        <a:ln>
          <a:noFill/>
        </a:ln>
        <a:effectLst/>
      </c:spPr>
    </c:title>
    <c:plotArea>
      <c:layout/>
      <c:lineChart>
        <c:grouping val="standard"/>
        <c:ser>
          <c:idx val="0"/>
          <c:order val="0"/>
          <c:tx>
            <c:strRef>
              <c:f>'IMR NMR U5MR Trend SRS'!$D$1</c:f>
              <c:strCache>
                <c:ptCount val="1"/>
                <c:pt idx="0">
                  <c:v>E-NMR</c:v>
                </c:pt>
              </c:strCache>
            </c:strRef>
          </c:tx>
          <c:spPr>
            <a:ln w="38100" cap="rnd">
              <a:solidFill>
                <a:srgbClr val="00FF00"/>
              </a:solidFill>
              <a:round/>
            </a:ln>
            <a:effectLst/>
          </c:spPr>
          <c:marker>
            <c:symbol val="circle"/>
            <c:size val="5"/>
            <c:spPr>
              <a:solidFill>
                <a:schemeClr val="accent1"/>
              </a:solidFill>
              <a:ln w="38100">
                <a:solidFill>
                  <a:srgbClr val="00FF00"/>
                </a:solidFill>
              </a:ln>
              <a:effectLst/>
            </c:spPr>
          </c:marker>
          <c:dLbls>
            <c:dLbl>
              <c:idx val="7"/>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srgbClr val="00FF00"/>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lang="en-US" sz="2400" b="0" i="0" u="none" strike="noStrike" kern="1200" baseline="0">
                    <a:solidFill>
                      <a:srgbClr val="00FF00"/>
                    </a:solidFill>
                    <a:latin typeface="+mn-lt"/>
                    <a:ea typeface="+mn-ea"/>
                    <a:cs typeface="+mn-cs"/>
                  </a:defRPr>
                </a:pPr>
                <a:endParaRPr lang="en-US"/>
              </a:p>
            </c:txPr>
            <c:dLblPos val="b"/>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'IMR NMR U5MR Trend SRS'!$C$2:$C$9</c:f>
              <c:strCache>
                <c:ptCount val="8"/>
                <c:pt idx="0">
                  <c:v>SRS 2008</c:v>
                </c:pt>
                <c:pt idx="1">
                  <c:v>SRS 2009</c:v>
                </c:pt>
                <c:pt idx="2">
                  <c:v>SRS 2010</c:v>
                </c:pt>
                <c:pt idx="3">
                  <c:v>SRS 2011</c:v>
                </c:pt>
                <c:pt idx="4">
                  <c:v>SRS 2012</c:v>
                </c:pt>
                <c:pt idx="5">
                  <c:v>SRS 2013</c:v>
                </c:pt>
                <c:pt idx="6">
                  <c:v>SRS 2014</c:v>
                </c:pt>
                <c:pt idx="7">
                  <c:v>SRS 2015</c:v>
                </c:pt>
              </c:strCache>
            </c:strRef>
          </c:cat>
          <c:val>
            <c:numRef>
              <c:f>'IMR NMR U5MR Trend SRS'!$D$2:$D$9</c:f>
              <c:numCache>
                <c:formatCode>General</c:formatCode>
                <c:ptCount val="8"/>
                <c:pt idx="0">
                  <c:v>33</c:v>
                </c:pt>
                <c:pt idx="1">
                  <c:v>32</c:v>
                </c:pt>
                <c:pt idx="2">
                  <c:v>30</c:v>
                </c:pt>
                <c:pt idx="3">
                  <c:v>26</c:v>
                </c:pt>
                <c:pt idx="4">
                  <c:v>23</c:v>
                </c:pt>
                <c:pt idx="5">
                  <c:v>24</c:v>
                </c:pt>
                <c:pt idx="6">
                  <c:v>22</c:v>
                </c:pt>
                <c:pt idx="7">
                  <c:v>18</c:v>
                </c:pt>
              </c:numCache>
            </c:numRef>
          </c:val>
        </c:ser>
        <c:ser>
          <c:idx val="1"/>
          <c:order val="1"/>
          <c:tx>
            <c:strRef>
              <c:f>'IMR NMR U5MR Trend SRS'!$E$1</c:f>
              <c:strCache>
                <c:ptCount val="1"/>
                <c:pt idx="0">
                  <c:v>NMR</c:v>
                </c:pt>
              </c:strCache>
            </c:strRef>
          </c:tx>
          <c:spPr>
            <a:ln w="38100" cap="rnd">
              <a:solidFill>
                <a:srgbClr val="C00000"/>
              </a:solidFill>
              <a:round/>
            </a:ln>
            <a:effectLst/>
          </c:spPr>
          <c:marker>
            <c:symbol val="circle"/>
            <c:size val="5"/>
            <c:spPr>
              <a:solidFill>
                <a:schemeClr val="accent2"/>
              </a:solidFill>
              <a:ln w="38100">
                <a:solidFill>
                  <a:srgbClr val="C00000"/>
                </a:solidFill>
              </a:ln>
              <a:effectLst/>
            </c:spPr>
          </c:marker>
          <c:dLbls>
            <c:dLbl>
              <c:idx val="7"/>
              <c:layout>
                <c:manualLayout>
                  <c:x val="-6.0943746260687876E-3"/>
                  <c:y val="-1.054814316008594E-2"/>
                </c:manualLayout>
              </c:layout>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srgbClr val="C00000"/>
                      </a:solidFill>
                      <a:latin typeface="+mn-lt"/>
                      <a:ea typeface="+mn-ea"/>
                      <a:cs typeface="+mn-cs"/>
                    </a:defRPr>
                  </a:pPr>
                  <a:endParaRPr lang="en-US"/>
                </a:p>
              </c:txPr>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2400" b="0" i="0" u="none" strike="noStrike" kern="1200" baseline="0">
                    <a:solidFill>
                      <a:srgbClr val="C00000"/>
                    </a:solidFill>
                    <a:latin typeface="+mn-lt"/>
                    <a:ea typeface="+mn-ea"/>
                    <a:cs typeface="+mn-cs"/>
                  </a:defRPr>
                </a:pPr>
                <a:endParaRPr lang="en-US"/>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'IMR NMR U5MR Trend SRS'!$C$2:$C$9</c:f>
              <c:strCache>
                <c:ptCount val="8"/>
                <c:pt idx="0">
                  <c:v>SRS 2008</c:v>
                </c:pt>
                <c:pt idx="1">
                  <c:v>SRS 2009</c:v>
                </c:pt>
                <c:pt idx="2">
                  <c:v>SRS 2010</c:v>
                </c:pt>
                <c:pt idx="3">
                  <c:v>SRS 2011</c:v>
                </c:pt>
                <c:pt idx="4">
                  <c:v>SRS 2012</c:v>
                </c:pt>
                <c:pt idx="5">
                  <c:v>SRS 2013</c:v>
                </c:pt>
                <c:pt idx="6">
                  <c:v>SRS 2014</c:v>
                </c:pt>
                <c:pt idx="7">
                  <c:v>SRS 2015</c:v>
                </c:pt>
              </c:strCache>
            </c:strRef>
          </c:cat>
          <c:val>
            <c:numRef>
              <c:f>'IMR NMR U5MR Trend SRS'!$E$2:$E$9</c:f>
              <c:numCache>
                <c:formatCode>General</c:formatCode>
                <c:ptCount val="8"/>
                <c:pt idx="0">
                  <c:v>39</c:v>
                </c:pt>
                <c:pt idx="1">
                  <c:v>37</c:v>
                </c:pt>
                <c:pt idx="2">
                  <c:v>35</c:v>
                </c:pt>
                <c:pt idx="3">
                  <c:v>32</c:v>
                </c:pt>
                <c:pt idx="4">
                  <c:v>30</c:v>
                </c:pt>
                <c:pt idx="5">
                  <c:v>29</c:v>
                </c:pt>
                <c:pt idx="6">
                  <c:v>26</c:v>
                </c:pt>
                <c:pt idx="7">
                  <c:v>20</c:v>
                </c:pt>
              </c:numCache>
            </c:numRef>
          </c:val>
        </c:ser>
        <c:ser>
          <c:idx val="2"/>
          <c:order val="2"/>
          <c:tx>
            <c:strRef>
              <c:f>'IMR NMR U5MR Trend SRS'!$F$1</c:f>
              <c:strCache>
                <c:ptCount val="1"/>
                <c:pt idx="0">
                  <c:v>IMR</c:v>
                </c:pt>
              </c:strCache>
            </c:strRef>
          </c:tx>
          <c:spPr>
            <a:ln w="38100" cap="rnd">
              <a:solidFill>
                <a:srgbClr val="FFFF00"/>
              </a:solidFill>
              <a:round/>
            </a:ln>
            <a:effectLst/>
          </c:spPr>
          <c:marker>
            <c:symbol val="circle"/>
            <c:size val="5"/>
            <c:spPr>
              <a:solidFill>
                <a:schemeClr val="accent3"/>
              </a:solidFill>
              <a:ln w="38100">
                <a:solidFill>
                  <a:srgbClr val="FFFF00"/>
                </a:solidFill>
              </a:ln>
              <a:effectLst/>
            </c:spPr>
          </c:marker>
          <c:dLbls>
            <c:dLbl>
              <c:idx val="7"/>
              <c:layout>
                <c:manualLayout>
                  <c:x val="-6.0943746260687876E-3"/>
                  <c:y val="-2.1896381824089081E-2"/>
                </c:manualLayout>
              </c:layout>
              <c:spPr>
                <a:noFill/>
                <a:ln>
                  <a:noFill/>
                </a:ln>
                <a:effectLst/>
              </c:spPr>
              <c:txPr>
                <a:bodyPr rot="0" spcFirstLastPara="1" vertOverflow="ellipsis" vert="horz" wrap="square" lIns="38100" tIns="19050" rIns="38100" bIns="19050" anchor="ctr" anchorCtr="1">
                  <a:spAutoFit/>
                </a:bodyPr>
                <a:lstStyle/>
                <a:p>
                  <a:pPr>
                    <a:defRPr lang="en-US" sz="2400" b="1" i="0" u="none" strike="noStrike" kern="1200" baseline="0">
                      <a:solidFill>
                        <a:srgbClr val="FFFF00"/>
                      </a:solidFill>
                      <a:latin typeface="+mn-lt"/>
                      <a:ea typeface="+mn-ea"/>
                      <a:cs typeface="+mn-cs"/>
                    </a:defRPr>
                  </a:pPr>
                  <a:endParaRPr lang="en-US"/>
                </a:p>
              </c:txPr>
              <c:dLblPos val="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2400" b="0" i="0" u="none" strike="noStrike" kern="1200" baseline="0">
                    <a:solidFill>
                      <a:srgbClr val="FFFF00"/>
                    </a:solidFill>
                    <a:latin typeface="+mn-lt"/>
                    <a:ea typeface="+mn-ea"/>
                    <a:cs typeface="+mn-cs"/>
                  </a:defRPr>
                </a:pPr>
                <a:endParaRPr lang="en-US"/>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'IMR NMR U5MR Trend SRS'!$C$2:$C$9</c:f>
              <c:strCache>
                <c:ptCount val="8"/>
                <c:pt idx="0">
                  <c:v>SRS 2008</c:v>
                </c:pt>
                <c:pt idx="1">
                  <c:v>SRS 2009</c:v>
                </c:pt>
                <c:pt idx="2">
                  <c:v>SRS 2010</c:v>
                </c:pt>
                <c:pt idx="3">
                  <c:v>SRS 2011</c:v>
                </c:pt>
                <c:pt idx="4">
                  <c:v>SRS 2012</c:v>
                </c:pt>
                <c:pt idx="5">
                  <c:v>SRS 2013</c:v>
                </c:pt>
                <c:pt idx="6">
                  <c:v>SRS 2014</c:v>
                </c:pt>
                <c:pt idx="7">
                  <c:v>SRS 2015</c:v>
                </c:pt>
              </c:strCache>
            </c:strRef>
          </c:cat>
          <c:val>
            <c:numRef>
              <c:f>'IMR NMR U5MR Trend SRS'!$F$2:$F$9</c:f>
              <c:numCache>
                <c:formatCode>General</c:formatCode>
                <c:ptCount val="8"/>
                <c:pt idx="0">
                  <c:v>49</c:v>
                </c:pt>
                <c:pt idx="1">
                  <c:v>45</c:v>
                </c:pt>
                <c:pt idx="2">
                  <c:v>43</c:v>
                </c:pt>
                <c:pt idx="3">
                  <c:v>39</c:v>
                </c:pt>
                <c:pt idx="4">
                  <c:v>39</c:v>
                </c:pt>
                <c:pt idx="5">
                  <c:v>37</c:v>
                </c:pt>
                <c:pt idx="6">
                  <c:v>34</c:v>
                </c:pt>
                <c:pt idx="7">
                  <c:v>26</c:v>
                </c:pt>
              </c:numCache>
            </c:numRef>
          </c:val>
        </c:ser>
        <c:marker val="1"/>
        <c:axId val="57828864"/>
        <c:axId val="57830400"/>
      </c:lineChart>
      <c:catAx>
        <c:axId val="578288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endParaRPr lang="en-US"/>
          </a:p>
        </c:txPr>
        <c:crossAx val="57830400"/>
        <c:crosses val="autoZero"/>
        <c:auto val="1"/>
        <c:lblAlgn val="ctr"/>
        <c:lblOffset val="100"/>
      </c:catAx>
      <c:valAx>
        <c:axId val="5783040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2400" b="0" i="0" u="none" strike="noStrike" kern="1200" baseline="0">
                <a:solidFill>
                  <a:schemeClr val="tx1">
                    <a:lumMod val="65000"/>
                    <a:lumOff val="35000"/>
                  </a:schemeClr>
                </a:solidFill>
                <a:latin typeface="+mn-lt"/>
                <a:ea typeface="+mn-ea"/>
                <a:cs typeface="+mn-cs"/>
              </a:defRPr>
            </a:pPr>
            <a:endParaRPr lang="en-US"/>
          </a:p>
        </c:txPr>
        <c:crossAx val="5782886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solidFill>
        <a:schemeClr val="tx1"/>
      </a:solidFill>
    </a:ln>
    <a:effectLst/>
  </c:spPr>
  <c:txPr>
    <a:bodyPr/>
    <a:lstStyle/>
    <a:p>
      <a:pPr>
        <a:defRPr sz="24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15399-8978-42E0-9886-B4F30C9F4843}" type="doc">
      <dgm:prSet loTypeId="urn:microsoft.com/office/officeart/2008/layout/AccentedPicture" loCatId="picture" qsTypeId="urn:microsoft.com/office/officeart/2005/8/quickstyle/simple1" qsCatId="simple" csTypeId="urn:microsoft.com/office/officeart/2005/8/colors/accent1_2" csCatId="accent1" phldr="1"/>
      <dgm:spPr/>
    </dgm:pt>
    <dgm:pt modelId="{3AF5A36F-60DF-4BA6-B431-27044D89F931}">
      <dgm:prSet phldrT="[Text]"/>
      <dgm:spPr/>
      <dgm:t>
        <a:bodyPr/>
        <a:lstStyle/>
        <a:p>
          <a:r>
            <a:rPr lang="en-IN" dirty="0" smtClean="0"/>
            <a:t>.</a:t>
          </a:r>
          <a:endParaRPr lang="en-IN" dirty="0"/>
        </a:p>
      </dgm:t>
    </dgm:pt>
    <dgm:pt modelId="{5B88BC24-69BC-4735-8614-8B7E984B9A4A}" type="sibTrans" cxnId="{ACA12D29-BB32-44A0-B726-7F2B6AA48F25}">
      <dgm:prSet/>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35000" r="-35000"/>
          </a:stretch>
        </a:blipFill>
      </dgm:spPr>
      <dgm:t>
        <a:bodyPr/>
        <a:lstStyle/>
        <a:p>
          <a:endParaRPr lang="en-IN"/>
        </a:p>
      </dgm:t>
    </dgm:pt>
    <dgm:pt modelId="{170E07A4-99AB-411C-9CA9-FD9DC82B2CE2}" type="parTrans" cxnId="{ACA12D29-BB32-44A0-B726-7F2B6AA48F25}">
      <dgm:prSet/>
      <dgm:spPr/>
      <dgm:t>
        <a:bodyPr/>
        <a:lstStyle/>
        <a:p>
          <a:endParaRPr lang="en-IN"/>
        </a:p>
      </dgm:t>
    </dgm:pt>
    <dgm:pt modelId="{9419D313-6EAE-4AF4-ABBF-D2526801A238}" type="pres">
      <dgm:prSet presAssocID="{F9815399-8978-42E0-9886-B4F30C9F4843}" presName="Name0" presStyleCnt="0">
        <dgm:presLayoutVars>
          <dgm:dir/>
        </dgm:presLayoutVars>
      </dgm:prSet>
      <dgm:spPr/>
    </dgm:pt>
    <dgm:pt modelId="{2B280AB3-C50E-4A26-8937-AC9A17AAB653}" type="pres">
      <dgm:prSet presAssocID="{5B88BC24-69BC-4735-8614-8B7E984B9A4A}" presName="picture_1" presStyleLbl="bgImgPlace1" presStyleIdx="0" presStyleCnt="1" custScaleX="136969"/>
      <dgm:spPr/>
      <dgm:t>
        <a:bodyPr/>
        <a:lstStyle/>
        <a:p>
          <a:endParaRPr lang="en-US"/>
        </a:p>
      </dgm:t>
    </dgm:pt>
    <dgm:pt modelId="{2687472E-B5C2-4A02-903D-35EC28002A0F}" type="pres">
      <dgm:prSet presAssocID="{3AF5A36F-60DF-4BA6-B431-27044D89F931}" presName="text_1" presStyleLbl="node1" presStyleIdx="0" presStyleCnt="0">
        <dgm:presLayoutVars>
          <dgm:bulletEnabled val="1"/>
        </dgm:presLayoutVars>
      </dgm:prSet>
      <dgm:spPr/>
      <dgm:t>
        <a:bodyPr/>
        <a:lstStyle/>
        <a:p>
          <a:endParaRPr lang="en-IN"/>
        </a:p>
      </dgm:t>
    </dgm:pt>
    <dgm:pt modelId="{33CB5847-F8B7-448D-B159-898BD56AB90C}" type="pres">
      <dgm:prSet presAssocID="{F9815399-8978-42E0-9886-B4F30C9F4843}" presName="maxNode" presStyleCnt="0"/>
      <dgm:spPr/>
    </dgm:pt>
    <dgm:pt modelId="{2B11C86D-D948-4AF5-AA6F-8CE223717975}" type="pres">
      <dgm:prSet presAssocID="{F9815399-8978-42E0-9886-B4F30C9F4843}" presName="Name33" presStyleCnt="0"/>
      <dgm:spPr/>
    </dgm:pt>
  </dgm:ptLst>
  <dgm:cxnLst>
    <dgm:cxn modelId="{EB64A67B-A3CF-43EB-AC00-DA81D300B5EC}" type="presOf" srcId="{F9815399-8978-42E0-9886-B4F30C9F4843}" destId="{9419D313-6EAE-4AF4-ABBF-D2526801A238}" srcOrd="0" destOrd="0" presId="urn:microsoft.com/office/officeart/2008/layout/AccentedPicture"/>
    <dgm:cxn modelId="{6162B3B7-B729-4473-ACC3-C1A93D27E268}" type="presOf" srcId="{3AF5A36F-60DF-4BA6-B431-27044D89F931}" destId="{2687472E-B5C2-4A02-903D-35EC28002A0F}" srcOrd="0" destOrd="0" presId="urn:microsoft.com/office/officeart/2008/layout/AccentedPicture"/>
    <dgm:cxn modelId="{ACA12D29-BB32-44A0-B726-7F2B6AA48F25}" srcId="{F9815399-8978-42E0-9886-B4F30C9F4843}" destId="{3AF5A36F-60DF-4BA6-B431-27044D89F931}" srcOrd="0" destOrd="0" parTransId="{170E07A4-99AB-411C-9CA9-FD9DC82B2CE2}" sibTransId="{5B88BC24-69BC-4735-8614-8B7E984B9A4A}"/>
    <dgm:cxn modelId="{308CB039-C980-4F8C-8F83-B459937AB2FE}" type="presOf" srcId="{5B88BC24-69BC-4735-8614-8B7E984B9A4A}" destId="{2B280AB3-C50E-4A26-8937-AC9A17AAB653}" srcOrd="0" destOrd="0" presId="urn:microsoft.com/office/officeart/2008/layout/AccentedPicture"/>
    <dgm:cxn modelId="{24FEC6C7-B470-4087-930C-46F3BDFA0B59}" type="presParOf" srcId="{9419D313-6EAE-4AF4-ABBF-D2526801A238}" destId="{2B280AB3-C50E-4A26-8937-AC9A17AAB653}" srcOrd="0" destOrd="0" presId="urn:microsoft.com/office/officeart/2008/layout/AccentedPicture"/>
    <dgm:cxn modelId="{657F5652-4575-4E88-A84E-1952BF56DE11}" type="presParOf" srcId="{9419D313-6EAE-4AF4-ABBF-D2526801A238}" destId="{2687472E-B5C2-4A02-903D-35EC28002A0F}" srcOrd="1" destOrd="0" presId="urn:microsoft.com/office/officeart/2008/layout/AccentedPicture"/>
    <dgm:cxn modelId="{DA8D88A4-DE72-45AB-89D6-6950D5651DEA}" type="presParOf" srcId="{9419D313-6EAE-4AF4-ABBF-D2526801A238}" destId="{33CB5847-F8B7-448D-B159-898BD56AB90C}" srcOrd="2" destOrd="0" presId="urn:microsoft.com/office/officeart/2008/layout/AccentedPicture"/>
    <dgm:cxn modelId="{26881571-B77C-43F5-916D-3F53DAE30C97}" type="presParOf" srcId="{33CB5847-F8B7-448D-B159-898BD56AB90C}" destId="{2B11C86D-D948-4AF5-AA6F-8CE223717975}" srcOrd="0" destOrd="0" presId="urn:microsoft.com/office/officeart/2008/layout/Accented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80AB3-C50E-4A26-8937-AC9A17AAB653}">
      <dsp:nvSpPr>
        <dsp:cNvPr id="0" name=""/>
        <dsp:cNvSpPr/>
      </dsp:nvSpPr>
      <dsp:spPr>
        <a:xfrm>
          <a:off x="413986" y="0"/>
          <a:ext cx="4662975" cy="4342350"/>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87472E-B5C2-4A02-903D-35EC28002A0F}">
      <dsp:nvSpPr>
        <dsp:cNvPr id="0" name=""/>
        <dsp:cNvSpPr/>
      </dsp:nvSpPr>
      <dsp:spPr>
        <a:xfrm>
          <a:off x="1179449" y="1736939"/>
          <a:ext cx="2621389" cy="260541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lvl="0" algn="l" defTabSz="2889250">
            <a:lnSpc>
              <a:spcPct val="90000"/>
            </a:lnSpc>
            <a:spcBef>
              <a:spcPct val="0"/>
            </a:spcBef>
            <a:spcAft>
              <a:spcPct val="35000"/>
            </a:spcAft>
          </a:pPr>
          <a:r>
            <a:rPr lang="en-IN" sz="6500" kern="1200" dirty="0" smtClean="0"/>
            <a:t>.</a:t>
          </a:r>
          <a:endParaRPr lang="en-IN" sz="6500" kern="1200" dirty="0"/>
        </a:p>
      </dsp:txBody>
      <dsp:txXfrm>
        <a:off x="1179449" y="1736939"/>
        <a:ext cx="2621389" cy="2605410"/>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EF14-86C3-4CF4-9145-1C658B2716B7}" type="datetimeFigureOut">
              <a:rPr lang="en-IN" smtClean="0"/>
              <a:pPr/>
              <a:t>06-07-2017</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E5161-4522-4802-987D-FB8E9F87810B}" type="slidenum">
              <a:rPr lang="en-IN" smtClean="0"/>
              <a:pPr/>
              <a:t>‹#›</a:t>
            </a:fld>
            <a:endParaRPr lang="en-IN" dirty="0"/>
          </a:p>
        </p:txBody>
      </p:sp>
    </p:spTree>
    <p:extLst>
      <p:ext uri="{BB962C8B-B14F-4D97-AF65-F5344CB8AC3E}">
        <p14:creationId xmlns:p14="http://schemas.microsoft.com/office/powerpoint/2010/main" xmlns="" val="357671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8252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378421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109176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239841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3301280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2880472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971478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348560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78986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1657656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27021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7" y="0"/>
            <a:ext cx="10896533" cy="1179288"/>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527381" y="1508787"/>
            <a:ext cx="11329259" cy="614197"/>
          </a:xfrm>
          <a:prstGeom prst="rect">
            <a:avLst/>
          </a:prstGeom>
        </p:spPr>
        <p:txBody>
          <a:bodyPr anchor="ctr"/>
          <a:lstStyle>
            <a:lvl1pPr marL="0" indent="0">
              <a:buNone/>
              <a:defRPr sz="2667">
                <a:solidFill>
                  <a:schemeClr val="tx1">
                    <a:lumMod val="75000"/>
                    <a:lumOff val="25000"/>
                  </a:schemeClr>
                </a:solidFill>
              </a:defRPr>
            </a:lvl1pPr>
          </a:lstStyle>
          <a:p>
            <a:pPr lvl="0"/>
            <a:r>
              <a:rPr lang="en-US" altLang="ko-KR" smtClean="0"/>
              <a:t>Click to edit Master text styles</a:t>
            </a:r>
          </a:p>
        </p:txBody>
      </p:sp>
      <p:sp>
        <p:nvSpPr>
          <p:cNvPr id="5" name="Content Placeholder 2"/>
          <p:cNvSpPr>
            <a:spLocks noGrp="1"/>
          </p:cNvSpPr>
          <p:nvPr>
            <p:ph idx="10"/>
          </p:nvPr>
        </p:nvSpPr>
        <p:spPr>
          <a:xfrm>
            <a:off x="541173" y="2411015"/>
            <a:ext cx="11329259" cy="3994316"/>
          </a:xfrm>
          <a:prstGeom prst="rect">
            <a:avLst/>
          </a:prstGeom>
        </p:spPr>
        <p:txBody>
          <a:bodyPr lIns="396000" anchor="t"/>
          <a:lstStyle>
            <a:lvl1pPr marL="0" indent="0">
              <a:buNone/>
              <a:defRPr sz="1867">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xmlns="" val="3073261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3228092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3930194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40215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214832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1444012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2041625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331706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defRPr>
            </a:lvl1pPr>
          </a:lstStyle>
          <a:p>
            <a:pPr lvl="0"/>
            <a:r>
              <a:rPr lang="en-US" altLang="ko-KR" smtClean="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xmlns="" val="125450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F8AD1F1-47C9-4109-A02B-B25B5CC4B436}" type="datetimeFigureOut">
              <a:rPr lang="en-IN" smtClean="0"/>
              <a:pPr/>
              <a:t>06-07-2017</a:t>
            </a:fld>
            <a:endParaRPr lang="en-IN"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N"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E079B4-4D96-4CB3-BBB2-934654E141DE}" type="slidenum">
              <a:rPr lang="en-IN" smtClean="0"/>
              <a:pPr/>
              <a:t>‹#›</a:t>
            </a:fld>
            <a:endParaRPr lang="en-IN" dirty="0"/>
          </a:p>
        </p:txBody>
      </p:sp>
    </p:spTree>
    <p:extLst>
      <p:ext uri="{BB962C8B-B14F-4D97-AF65-F5344CB8AC3E}">
        <p14:creationId xmlns:p14="http://schemas.microsoft.com/office/powerpoint/2010/main" xmlns="" val="284945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178941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70231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333986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112431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pPr/>
              <a:t>06/07/2017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453099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7000">
              <a:schemeClr val="bg1"/>
            </a:gs>
            <a:gs pos="0">
              <a:schemeClr val="accent1">
                <a:lumMod val="5000"/>
                <a:lumOff val="95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9288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1219170" rtl="0" eaLnBrk="1" latinLnBrk="1" hangingPunct="1">
        <a:spcBef>
          <a:spcPct val="0"/>
        </a:spcBef>
        <a:buNone/>
        <a:defRPr sz="4800" b="1" kern="1200">
          <a:solidFill>
            <a:schemeClr val="tx1"/>
          </a:solidFill>
          <a:latin typeface="Arial" pitchFamily="34" charset="0"/>
          <a:ea typeface="+mj-ea"/>
          <a:cs typeface="Arial" pitchFamily="34" charset="0"/>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7000">
              <a:schemeClr val="bg1"/>
            </a:gs>
            <a:gs pos="0">
              <a:schemeClr val="accent1">
                <a:lumMod val="5000"/>
                <a:lumOff val="9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63937D59-5EDB-4C39-B697-625748F703B6}" type="datetimeFigureOut">
              <a:rPr lang="en-US" smtClean="0"/>
              <a:pPr/>
              <a:t>06/07/2017</a:t>
            </a:fld>
            <a:endParaRPr lang="en-US" dirty="0"/>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0F31DC1F-5561-484E-AB46-68C682854F61}" type="slidenum">
              <a:rPr lang="en-US" smtClean="0"/>
              <a:pPr/>
              <a:t>‹#›</a:t>
            </a:fld>
            <a:endParaRPr lang="en-US" dirty="0"/>
          </a:p>
        </p:txBody>
      </p:sp>
    </p:spTree>
    <p:extLst>
      <p:ext uri="{BB962C8B-B14F-4D97-AF65-F5344CB8AC3E}">
        <p14:creationId xmlns:p14="http://schemas.microsoft.com/office/powerpoint/2010/main" xmlns="" val="132616662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901EF-739D-44D8-BE1F-66C56EFF3FC8}" type="datetimeFigureOut">
              <a:rPr lang="en-IN" smtClean="0"/>
              <a:pPr/>
              <a:t>06-07-2017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B43D4-6690-4CF1-9F39-2DE6FA737CCC}" type="slidenum">
              <a:rPr lang="en-IN" smtClean="0"/>
              <a:pPr/>
              <a:t>‹#›</a:t>
            </a:fld>
            <a:endParaRPr lang="en-IN"/>
          </a:p>
        </p:txBody>
      </p:sp>
    </p:spTree>
    <p:extLst>
      <p:ext uri="{BB962C8B-B14F-4D97-AF65-F5344CB8AC3E}">
        <p14:creationId xmlns:p14="http://schemas.microsoft.com/office/powerpoint/2010/main" xmlns="" val="30848583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0.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11.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a:effectLst>
            <a:softEdge rad="1270000"/>
          </a:effectLst>
        </p:spPr>
      </p:pic>
      <p:sp>
        <p:nvSpPr>
          <p:cNvPr id="3" name="TextBox 2"/>
          <p:cNvSpPr txBox="1"/>
          <p:nvPr/>
        </p:nvSpPr>
        <p:spPr>
          <a:xfrm>
            <a:off x="359391" y="1023582"/>
            <a:ext cx="11668836" cy="1938992"/>
          </a:xfrm>
          <a:prstGeom prst="rect">
            <a:avLst/>
          </a:prstGeom>
          <a:noFill/>
        </p:spPr>
        <p:txBody>
          <a:bodyPr wrap="square" rtlCol="0">
            <a:spAutoFit/>
          </a:bodyPr>
          <a:lstStyle/>
          <a:p>
            <a:pPr algn="ctr"/>
            <a:r>
              <a:rPr lang="en-US" sz="6000" b="1" dirty="0">
                <a:solidFill>
                  <a:srgbClr val="002060"/>
                </a:solidFill>
              </a:rPr>
              <a:t>Role of Facility Based Newborn </a:t>
            </a:r>
            <a:r>
              <a:rPr lang="en-US" sz="6000" b="1" dirty="0" smtClean="0">
                <a:solidFill>
                  <a:srgbClr val="002060"/>
                </a:solidFill>
              </a:rPr>
              <a:t>Care</a:t>
            </a:r>
            <a:r>
              <a:rPr lang="en-IN" sz="6000" dirty="0" smtClean="0">
                <a:solidFill>
                  <a:srgbClr val="002060"/>
                </a:solidFill>
              </a:rPr>
              <a:t> </a:t>
            </a:r>
            <a:r>
              <a:rPr lang="en-US" sz="6000" b="1" dirty="0" smtClean="0">
                <a:solidFill>
                  <a:srgbClr val="002060"/>
                </a:solidFill>
              </a:rPr>
              <a:t>in</a:t>
            </a:r>
            <a:r>
              <a:rPr lang="en-IN" sz="6000" dirty="0" smtClean="0">
                <a:solidFill>
                  <a:srgbClr val="002060"/>
                </a:solidFill>
              </a:rPr>
              <a:t> </a:t>
            </a:r>
            <a:r>
              <a:rPr lang="en-IN" sz="6000" b="1" dirty="0" smtClean="0">
                <a:solidFill>
                  <a:srgbClr val="002060"/>
                </a:solidFill>
              </a:rPr>
              <a:t>Reducing </a:t>
            </a:r>
            <a:r>
              <a:rPr lang="en-IN" sz="6000" b="1" dirty="0">
                <a:solidFill>
                  <a:srgbClr val="002060"/>
                </a:solidFill>
              </a:rPr>
              <a:t>IMR</a:t>
            </a:r>
            <a:endParaRPr lang="en-IN" sz="6000" dirty="0">
              <a:solidFill>
                <a:srgbClr val="002060"/>
              </a:solidFill>
            </a:endParaRPr>
          </a:p>
        </p:txBody>
      </p:sp>
      <p:sp>
        <p:nvSpPr>
          <p:cNvPr id="4" name="TextBox 3"/>
          <p:cNvSpPr txBox="1"/>
          <p:nvPr/>
        </p:nvSpPr>
        <p:spPr>
          <a:xfrm>
            <a:off x="2702256" y="6387152"/>
            <a:ext cx="7233314" cy="461665"/>
          </a:xfrm>
          <a:prstGeom prst="rect">
            <a:avLst/>
          </a:prstGeom>
          <a:noFill/>
        </p:spPr>
        <p:txBody>
          <a:bodyPr wrap="square" rtlCol="0">
            <a:spAutoFit/>
          </a:bodyPr>
          <a:lstStyle/>
          <a:p>
            <a:pPr algn="ctr"/>
            <a:r>
              <a:rPr lang="en-IN" sz="2400" b="1" dirty="0" smtClean="0">
                <a:solidFill>
                  <a:srgbClr val="C00000"/>
                </a:solidFill>
              </a:rPr>
              <a:t>NATIONAL HEALTH MISSION, J&amp;K</a:t>
            </a:r>
            <a:endParaRPr lang="en-IN" sz="2400" b="1" dirty="0">
              <a:solidFill>
                <a:srgbClr val="C00000"/>
              </a:solidFill>
            </a:endParaRPr>
          </a:p>
        </p:txBody>
      </p:sp>
      <p:pic>
        <p:nvPicPr>
          <p:cNvPr id="6" name="Picture 5" descr="C:\Users\NRHM_Kaynenn\Desktop\LOGO.jpg"/>
          <p:cNvPicPr/>
          <p:nvPr/>
        </p:nvPicPr>
        <p:blipFill>
          <a:blip r:embed="rId3" cstate="print"/>
          <a:stretch>
            <a:fillRect/>
          </a:stretch>
        </p:blipFill>
        <p:spPr bwMode="auto">
          <a:xfrm>
            <a:off x="5544096" y="253662"/>
            <a:ext cx="923925" cy="714375"/>
          </a:xfrm>
          <a:prstGeom prst="rect">
            <a:avLst/>
          </a:prstGeom>
          <a:noFill/>
          <a:ln w="9525">
            <a:noFill/>
            <a:miter lim="800000"/>
            <a:headEnd/>
            <a:tailEnd/>
          </a:ln>
        </p:spPr>
      </p:pic>
    </p:spTree>
    <p:extLst>
      <p:ext uri="{BB962C8B-B14F-4D97-AF65-F5344CB8AC3E}">
        <p14:creationId xmlns:p14="http://schemas.microsoft.com/office/powerpoint/2010/main" xmlns="" val="3457732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7796" y="833247"/>
            <a:ext cx="7629099" cy="91204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smtClean="0">
                <a:solidFill>
                  <a:schemeClr val="bg1"/>
                </a:solidFill>
              </a:rPr>
              <a:t>    Gap Assessment</a:t>
            </a:r>
            <a:endParaRPr lang="en-US" sz="3200" spc="-3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91319" y="2053651"/>
            <a:ext cx="4790364" cy="4401205"/>
          </a:xfrm>
          <a:prstGeom prst="rect">
            <a:avLst/>
          </a:prstGeom>
          <a:noFill/>
        </p:spPr>
        <p:txBody>
          <a:bodyPr wrap="square" rtlCol="0">
            <a:spAutoFit/>
          </a:bodyPr>
          <a:lstStyle/>
          <a:p>
            <a:pPr lvl="0" algn="just"/>
            <a:r>
              <a:rPr lang="en-IN" sz="2800" dirty="0" smtClean="0">
                <a:solidFill>
                  <a:schemeClr val="tx2">
                    <a:lumMod val="50000"/>
                  </a:schemeClr>
                </a:solidFill>
              </a:rPr>
              <a:t>As per the directions of HLMC  </a:t>
            </a:r>
            <a:r>
              <a:rPr lang="en-IN" sz="2800" dirty="0">
                <a:solidFill>
                  <a:schemeClr val="tx2">
                    <a:lumMod val="50000"/>
                  </a:schemeClr>
                </a:solidFill>
              </a:rPr>
              <a:t>Govt. Medical Colleges of the </a:t>
            </a:r>
            <a:r>
              <a:rPr lang="en-IN" sz="2800" dirty="0" smtClean="0">
                <a:solidFill>
                  <a:schemeClr val="tx2">
                    <a:lumMod val="50000"/>
                  </a:schemeClr>
                </a:solidFill>
              </a:rPr>
              <a:t>State were asked to conduct joint monitoring &amp; supportive supervision of FBNC units and also for </a:t>
            </a:r>
            <a:r>
              <a:rPr lang="en-IN" sz="2800" dirty="0">
                <a:solidFill>
                  <a:schemeClr val="tx2">
                    <a:lumMod val="50000"/>
                  </a:schemeClr>
                </a:solidFill>
              </a:rPr>
              <a:t>identification of gaps in functioning of </a:t>
            </a:r>
            <a:r>
              <a:rPr lang="en-IN" sz="2800" dirty="0" smtClean="0">
                <a:solidFill>
                  <a:schemeClr val="tx2">
                    <a:lumMod val="50000"/>
                  </a:schemeClr>
                </a:solidFill>
              </a:rPr>
              <a:t>SNCUs, Labour Rooms &amp; OTs in </a:t>
            </a:r>
            <a:r>
              <a:rPr lang="en-IN" sz="2800" dirty="0">
                <a:solidFill>
                  <a:schemeClr val="tx2">
                    <a:lumMod val="50000"/>
                  </a:schemeClr>
                </a:solidFill>
              </a:rPr>
              <a:t>District </a:t>
            </a:r>
            <a:r>
              <a:rPr lang="en-IN" sz="2800" dirty="0" smtClean="0">
                <a:solidFill>
                  <a:schemeClr val="tx2">
                    <a:lumMod val="50000"/>
                  </a:schemeClr>
                </a:solidFill>
              </a:rPr>
              <a:t>Hospitals and CHCs.</a:t>
            </a:r>
            <a:endParaRPr lang="en-IN" sz="2800" dirty="0">
              <a:solidFill>
                <a:schemeClr val="tx2">
                  <a:lumMod val="50000"/>
                </a:schemeClr>
              </a:solidFill>
            </a:endParaRPr>
          </a:p>
          <a:p>
            <a:pPr algn="just"/>
            <a:endParaRPr lang="en-IN" sz="2800" dirty="0">
              <a:solidFill>
                <a:schemeClr val="tx2">
                  <a:lumMod val="50000"/>
                </a:schemeClr>
              </a:solidFill>
            </a:endParaRPr>
          </a:p>
        </p:txBody>
      </p:sp>
      <p:pic>
        <p:nvPicPr>
          <p:cNvPr id="35" name="Picture 34" descr="Untitled-1_03.png"/>
          <p:cNvPicPr>
            <a:picLocks noChangeAspect="1"/>
          </p:cNvPicPr>
          <p:nvPr/>
        </p:nvPicPr>
        <p:blipFill>
          <a:blip r:embed="rId2" cstate="print"/>
          <a:stretch>
            <a:fillRect/>
          </a:stretch>
        </p:blipFill>
        <p:spPr>
          <a:xfrm>
            <a:off x="10930719" y="11852"/>
            <a:ext cx="1139588" cy="998678"/>
          </a:xfrm>
          <a:prstGeom prst="rect">
            <a:avLst/>
          </a:prstGeom>
        </p:spPr>
      </p:pic>
      <p:sp>
        <p:nvSpPr>
          <p:cNvPr id="8" name="Rectangle 7"/>
          <p:cNvSpPr/>
          <p:nvPr/>
        </p:nvSpPr>
        <p:spPr>
          <a:xfrm>
            <a:off x="0" y="614149"/>
            <a:ext cx="982639" cy="12692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46972" y="1738859"/>
            <a:ext cx="6522115" cy="4684065"/>
          </a:xfrm>
          <a:prstGeom prst="rect">
            <a:avLst/>
          </a:prstGeom>
          <a:effectLst>
            <a:softEdge rad="584200"/>
          </a:effectLst>
        </p:spPr>
      </p:pic>
    </p:spTree>
    <p:extLst>
      <p:ext uri="{BB962C8B-B14F-4D97-AF65-F5344CB8AC3E}">
        <p14:creationId xmlns:p14="http://schemas.microsoft.com/office/powerpoint/2010/main" xmlns="" val="3587930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50125"/>
            <a:ext cx="982639" cy="219729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27796" y="2308485"/>
            <a:ext cx="6018664" cy="4668945"/>
          </a:xfrm>
          <a:prstGeom prst="rect">
            <a:avLst/>
          </a:prstGeom>
          <a:noFill/>
        </p:spPr>
        <p:txBody>
          <a:bodyPr wrap="square" rtlCol="0">
            <a:spAutoFit/>
          </a:bodyPr>
          <a:lstStyle/>
          <a:p>
            <a:pPr lvl="0" algn="just"/>
            <a:r>
              <a:rPr lang="en-IN" sz="2600" dirty="0" smtClean="0">
                <a:solidFill>
                  <a:schemeClr val="tx2">
                    <a:lumMod val="50000"/>
                  </a:schemeClr>
                </a:solidFill>
              </a:rPr>
              <a:t>160 </a:t>
            </a:r>
            <a:r>
              <a:rPr lang="en-IN" sz="2600" dirty="0">
                <a:solidFill>
                  <a:schemeClr val="tx2">
                    <a:lumMod val="50000"/>
                  </a:schemeClr>
                </a:solidFill>
              </a:rPr>
              <a:t>Medical Officers &amp; Staff Nurses working in SNCUs at District Hospitals &amp; NICUs in Govt. Medical Colleges were trained in Facility Based Newborn Care programme </a:t>
            </a:r>
            <a:r>
              <a:rPr lang="en-IN" sz="2600" dirty="0" smtClean="0">
                <a:solidFill>
                  <a:schemeClr val="tx2">
                    <a:lumMod val="50000"/>
                  </a:schemeClr>
                </a:solidFill>
              </a:rPr>
              <a:t>for capacity </a:t>
            </a:r>
            <a:r>
              <a:rPr lang="en-IN" sz="2600" dirty="0">
                <a:solidFill>
                  <a:schemeClr val="tx2">
                    <a:lumMod val="50000"/>
                  </a:schemeClr>
                </a:solidFill>
              </a:rPr>
              <a:t>building in managing sick </a:t>
            </a:r>
            <a:r>
              <a:rPr lang="en-IN" sz="2600" dirty="0" smtClean="0">
                <a:solidFill>
                  <a:schemeClr val="tx2">
                    <a:lumMod val="50000"/>
                  </a:schemeClr>
                </a:solidFill>
              </a:rPr>
              <a:t>neonates.</a:t>
            </a:r>
          </a:p>
          <a:p>
            <a:pPr lvl="0" algn="just"/>
            <a:r>
              <a:rPr lang="en-IN" sz="2600" dirty="0" smtClean="0">
                <a:solidFill>
                  <a:schemeClr val="tx2">
                    <a:lumMod val="50000"/>
                  </a:schemeClr>
                </a:solidFill>
              </a:rPr>
              <a:t>4 days training is conducted by faculty from NCC for FBNC, New Delhi in GMCs of State followed by 14 days observer ship at </a:t>
            </a:r>
            <a:r>
              <a:rPr lang="en-IN" sz="2600" dirty="0" err="1" smtClean="0">
                <a:solidFill>
                  <a:schemeClr val="tx2">
                    <a:lumMod val="50000"/>
                  </a:schemeClr>
                </a:solidFill>
              </a:rPr>
              <a:t>Kalawati</a:t>
            </a:r>
            <a:r>
              <a:rPr lang="en-IN" sz="2600" dirty="0" smtClean="0">
                <a:solidFill>
                  <a:schemeClr val="tx2">
                    <a:lumMod val="50000"/>
                  </a:schemeClr>
                </a:solidFill>
              </a:rPr>
              <a:t> Saran Children Hospital, New Delhi.</a:t>
            </a:r>
            <a:endParaRPr lang="en-IN" sz="2600" dirty="0">
              <a:solidFill>
                <a:schemeClr val="tx2">
                  <a:lumMod val="50000"/>
                </a:schemeClr>
              </a:solidFill>
            </a:endParaRPr>
          </a:p>
        </p:txBody>
      </p:sp>
      <p:sp>
        <p:nvSpPr>
          <p:cNvPr id="3" name="Rectangle 2"/>
          <p:cNvSpPr/>
          <p:nvPr/>
        </p:nvSpPr>
        <p:spPr>
          <a:xfrm>
            <a:off x="627796" y="313900"/>
            <a:ext cx="9962867" cy="186974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smtClean="0"/>
              <a:t>Roping </a:t>
            </a:r>
            <a:r>
              <a:rPr lang="en-IN" sz="3200" b="1" dirty="0"/>
              <a:t>in of National Collaborative Centre for FBNC, New Delhi for addressing the gaps in terms of training of staff </a:t>
            </a:r>
            <a:r>
              <a:rPr lang="en-IN" sz="3200" b="1" dirty="0" smtClean="0"/>
              <a:t>&amp; </a:t>
            </a:r>
            <a:r>
              <a:rPr lang="en-IN" sz="3200" b="1" dirty="0"/>
              <a:t>other programmatic issues</a:t>
            </a:r>
            <a:endParaRPr lang="en-US" sz="3200" spc="-300" dirty="0">
              <a:solidFill>
                <a:schemeClr val="bg1"/>
              </a:solidFill>
              <a:latin typeface="Arial" panose="020B0604020202020204" pitchFamily="34" charset="0"/>
              <a:cs typeface="Arial" panose="020B0604020202020204" pitchFamily="34" charset="0"/>
            </a:endParaRPr>
          </a:p>
        </p:txBody>
      </p:sp>
      <p:pic>
        <p:nvPicPr>
          <p:cNvPr id="35" name="Picture 34" descr="Untitled-1_03.png"/>
          <p:cNvPicPr>
            <a:picLocks noChangeAspect="1"/>
          </p:cNvPicPr>
          <p:nvPr/>
        </p:nvPicPr>
        <p:blipFill>
          <a:blip r:embed="rId2" cstate="print"/>
          <a:stretch>
            <a:fillRect/>
          </a:stretch>
        </p:blipFill>
        <p:spPr>
          <a:xfrm>
            <a:off x="10930719" y="11852"/>
            <a:ext cx="1139588" cy="998678"/>
          </a:xfrm>
          <a:prstGeom prst="rect">
            <a:avLst/>
          </a:prstGeom>
        </p:spPr>
      </p:pic>
      <p:graphicFrame>
        <p:nvGraphicFramePr>
          <p:cNvPr id="2" name="Diagram 1"/>
          <p:cNvGraphicFramePr/>
          <p:nvPr>
            <p:extLst>
              <p:ext uri="{D42A27DB-BD31-4B8C-83A1-F6EECF244321}">
                <p14:modId xmlns:p14="http://schemas.microsoft.com/office/powerpoint/2010/main" xmlns="" val="1699095169"/>
              </p:ext>
            </p:extLst>
          </p:nvPr>
        </p:nvGraphicFramePr>
        <p:xfrm>
          <a:off x="6595672" y="2248525"/>
          <a:ext cx="5364315" cy="430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89389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34656" y="1763530"/>
            <a:ext cx="4972334" cy="5124450"/>
          </a:xfrm>
          <a:prstGeom prst="rect">
            <a:avLst/>
          </a:prstGeom>
          <a:effectLst>
            <a:softEdge rad="635000"/>
          </a:effectLst>
        </p:spPr>
      </p:pic>
      <p:sp>
        <p:nvSpPr>
          <p:cNvPr id="3" name="Rectangle 2"/>
          <p:cNvSpPr/>
          <p:nvPr/>
        </p:nvSpPr>
        <p:spPr>
          <a:xfrm>
            <a:off x="627796" y="449705"/>
            <a:ext cx="9962867" cy="159745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3200" b="1" dirty="0" smtClean="0">
                <a:solidFill>
                  <a:schemeClr val="bg1"/>
                </a:solidFill>
              </a:rPr>
              <a:t>    </a:t>
            </a:r>
            <a:r>
              <a:rPr lang="en-IN" sz="3200" b="1" dirty="0" smtClean="0"/>
              <a:t>Onsite mentoring </a:t>
            </a:r>
            <a:r>
              <a:rPr lang="en-IN" sz="3200" b="1" dirty="0"/>
              <a:t>&amp; </a:t>
            </a:r>
            <a:r>
              <a:rPr lang="en-IN" sz="3200" b="1" dirty="0" smtClean="0"/>
              <a:t>supportive supervision </a:t>
            </a:r>
            <a:r>
              <a:rPr lang="en-IN" sz="3200" b="1" dirty="0"/>
              <a:t>visits by the </a:t>
            </a:r>
            <a:r>
              <a:rPr lang="en-IN" sz="3200" b="1" dirty="0" smtClean="0"/>
              <a:t>  </a:t>
            </a:r>
            <a:br>
              <a:rPr lang="en-IN" sz="3200" b="1" dirty="0" smtClean="0"/>
            </a:br>
            <a:r>
              <a:rPr lang="en-IN" sz="3200" b="1" dirty="0" smtClean="0"/>
              <a:t>    team </a:t>
            </a:r>
            <a:r>
              <a:rPr lang="en-IN" sz="3200" b="1" dirty="0"/>
              <a:t>from National Collaborative Centre for FBNC, New </a:t>
            </a:r>
            <a:r>
              <a:rPr lang="en-IN" sz="3200" b="1" dirty="0" smtClean="0"/>
              <a:t> </a:t>
            </a:r>
            <a:br>
              <a:rPr lang="en-IN" sz="3200" b="1" dirty="0" smtClean="0"/>
            </a:br>
            <a:r>
              <a:rPr lang="en-IN" sz="3200" b="1" dirty="0" smtClean="0"/>
              <a:t>    Delhi</a:t>
            </a:r>
            <a:endParaRPr lang="en-US" sz="3200" spc="-3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84812" y="2251979"/>
            <a:ext cx="7316991" cy="4401205"/>
          </a:xfrm>
          <a:prstGeom prst="rect">
            <a:avLst/>
          </a:prstGeom>
          <a:noFill/>
        </p:spPr>
        <p:txBody>
          <a:bodyPr wrap="square" rtlCol="0">
            <a:spAutoFit/>
          </a:bodyPr>
          <a:lstStyle/>
          <a:p>
            <a:pPr lvl="0" algn="just"/>
            <a:r>
              <a:rPr lang="en-IN" sz="2800" dirty="0" smtClean="0">
                <a:solidFill>
                  <a:schemeClr val="tx2">
                    <a:lumMod val="50000"/>
                  </a:schemeClr>
                </a:solidFill>
              </a:rPr>
              <a:t>Team </a:t>
            </a:r>
            <a:r>
              <a:rPr lang="en-IN" sz="2800" dirty="0">
                <a:solidFill>
                  <a:schemeClr val="tx2">
                    <a:lumMod val="50000"/>
                  </a:schemeClr>
                </a:solidFill>
              </a:rPr>
              <a:t>from the National Collaborative Centre for </a:t>
            </a:r>
            <a:r>
              <a:rPr lang="en-IN" sz="2800" dirty="0" smtClean="0">
                <a:solidFill>
                  <a:schemeClr val="tx2">
                    <a:lumMod val="50000"/>
                  </a:schemeClr>
                </a:solidFill>
              </a:rPr>
              <a:t>FBNC, New Delhi has been </a:t>
            </a:r>
            <a:r>
              <a:rPr lang="en-IN" sz="2800" dirty="0">
                <a:solidFill>
                  <a:schemeClr val="tx2">
                    <a:lumMod val="50000"/>
                  </a:schemeClr>
                </a:solidFill>
              </a:rPr>
              <a:t>regularly visiting the </a:t>
            </a:r>
            <a:r>
              <a:rPr lang="en-IN" sz="2800" dirty="0" smtClean="0">
                <a:solidFill>
                  <a:schemeClr val="tx2">
                    <a:lumMod val="50000"/>
                  </a:schemeClr>
                </a:solidFill>
              </a:rPr>
              <a:t>State </a:t>
            </a:r>
            <a:r>
              <a:rPr lang="en-IN" sz="2800" dirty="0">
                <a:solidFill>
                  <a:schemeClr val="tx2">
                    <a:lumMod val="50000"/>
                  </a:schemeClr>
                </a:solidFill>
              </a:rPr>
              <a:t>for onsite mentoring and supportive supervision to improve newborn care in J&amp;K. The supportive supervision </a:t>
            </a:r>
            <a:r>
              <a:rPr lang="en-IN" sz="2800" dirty="0" smtClean="0">
                <a:solidFill>
                  <a:schemeClr val="tx2">
                    <a:lumMod val="50000"/>
                  </a:schemeClr>
                </a:solidFill>
              </a:rPr>
              <a:t>reports </a:t>
            </a:r>
            <a:r>
              <a:rPr lang="en-IN" sz="2800" dirty="0">
                <a:solidFill>
                  <a:schemeClr val="tx2">
                    <a:lumMod val="50000"/>
                  </a:schemeClr>
                </a:solidFill>
              </a:rPr>
              <a:t>on gaps in </a:t>
            </a:r>
            <a:r>
              <a:rPr lang="en-IN" sz="2800" dirty="0" smtClean="0">
                <a:solidFill>
                  <a:schemeClr val="tx2">
                    <a:lumMod val="50000"/>
                  </a:schemeClr>
                </a:solidFill>
              </a:rPr>
              <a:t>infrastructure</a:t>
            </a:r>
            <a:r>
              <a:rPr lang="en-IN" sz="2800" dirty="0">
                <a:solidFill>
                  <a:schemeClr val="tx2">
                    <a:lumMod val="50000"/>
                  </a:schemeClr>
                </a:solidFill>
              </a:rPr>
              <a:t>, functional status of the </a:t>
            </a:r>
            <a:r>
              <a:rPr lang="en-IN" sz="2800" dirty="0" smtClean="0">
                <a:solidFill>
                  <a:schemeClr val="tx2">
                    <a:lumMod val="50000"/>
                  </a:schemeClr>
                </a:solidFill>
              </a:rPr>
              <a:t>facilities, </a:t>
            </a:r>
            <a:r>
              <a:rPr lang="en-IN" sz="2800" dirty="0">
                <a:solidFill>
                  <a:schemeClr val="tx2">
                    <a:lumMod val="50000"/>
                  </a:schemeClr>
                </a:solidFill>
              </a:rPr>
              <a:t>e</a:t>
            </a:r>
            <a:r>
              <a:rPr lang="en-IN" sz="2800" dirty="0" smtClean="0">
                <a:solidFill>
                  <a:schemeClr val="tx2">
                    <a:lumMod val="50000"/>
                  </a:schemeClr>
                </a:solidFill>
              </a:rPr>
              <a:t>quipment</a:t>
            </a:r>
            <a:r>
              <a:rPr lang="en-IN" sz="2800" dirty="0">
                <a:solidFill>
                  <a:schemeClr val="tx2">
                    <a:lumMod val="50000"/>
                  </a:schemeClr>
                </a:solidFill>
              </a:rPr>
              <a:t>, </a:t>
            </a:r>
            <a:r>
              <a:rPr lang="en-IN" sz="2800" dirty="0" smtClean="0">
                <a:solidFill>
                  <a:schemeClr val="tx2">
                    <a:lumMod val="50000"/>
                  </a:schemeClr>
                </a:solidFill>
              </a:rPr>
              <a:t>manpower</a:t>
            </a:r>
            <a:r>
              <a:rPr lang="en-IN" sz="2800" dirty="0">
                <a:solidFill>
                  <a:schemeClr val="tx2">
                    <a:lumMod val="50000"/>
                  </a:schemeClr>
                </a:solidFill>
              </a:rPr>
              <a:t>, </a:t>
            </a:r>
            <a:r>
              <a:rPr lang="en-IN" sz="2800" dirty="0" smtClean="0">
                <a:solidFill>
                  <a:schemeClr val="tx2">
                    <a:lumMod val="50000"/>
                  </a:schemeClr>
                </a:solidFill>
              </a:rPr>
              <a:t>training </a:t>
            </a:r>
            <a:r>
              <a:rPr lang="en-IN" sz="2800" dirty="0">
                <a:solidFill>
                  <a:schemeClr val="tx2">
                    <a:lumMod val="50000"/>
                  </a:schemeClr>
                </a:solidFill>
              </a:rPr>
              <a:t>and clinical practices </a:t>
            </a:r>
            <a:r>
              <a:rPr lang="en-IN" sz="2800" dirty="0" smtClean="0">
                <a:solidFill>
                  <a:schemeClr val="tx2">
                    <a:lumMod val="50000"/>
                  </a:schemeClr>
                </a:solidFill>
              </a:rPr>
              <a:t>are being shared with SNCUs/NICUs </a:t>
            </a:r>
            <a:r>
              <a:rPr lang="en-IN" sz="2800" dirty="0">
                <a:solidFill>
                  <a:schemeClr val="tx2">
                    <a:lumMod val="50000"/>
                  </a:schemeClr>
                </a:solidFill>
              </a:rPr>
              <a:t>for taking </a:t>
            </a:r>
            <a:r>
              <a:rPr lang="en-IN" sz="2800" dirty="0" smtClean="0">
                <a:solidFill>
                  <a:schemeClr val="tx2">
                    <a:lumMod val="50000"/>
                  </a:schemeClr>
                </a:solidFill>
              </a:rPr>
              <a:t>necessary corrective actions.</a:t>
            </a:r>
            <a:endParaRPr lang="en-IN" sz="2800" dirty="0">
              <a:solidFill>
                <a:schemeClr val="tx2">
                  <a:lumMod val="50000"/>
                </a:schemeClr>
              </a:solidFill>
            </a:endParaRPr>
          </a:p>
        </p:txBody>
      </p:sp>
      <p:pic>
        <p:nvPicPr>
          <p:cNvPr id="35" name="Picture 34" descr="Untitled-1_03.png"/>
          <p:cNvPicPr>
            <a:picLocks noChangeAspect="1"/>
          </p:cNvPicPr>
          <p:nvPr/>
        </p:nvPicPr>
        <p:blipFill>
          <a:blip r:embed="rId3" cstate="print"/>
          <a:stretch>
            <a:fillRect/>
          </a:stretch>
        </p:blipFill>
        <p:spPr>
          <a:xfrm>
            <a:off x="10930719" y="11852"/>
            <a:ext cx="1139588" cy="998678"/>
          </a:xfrm>
          <a:prstGeom prst="rect">
            <a:avLst/>
          </a:prstGeom>
        </p:spPr>
      </p:pic>
      <p:sp>
        <p:nvSpPr>
          <p:cNvPr id="8" name="Rectangle 7"/>
          <p:cNvSpPr/>
          <p:nvPr/>
        </p:nvSpPr>
        <p:spPr>
          <a:xfrm>
            <a:off x="0" y="284813"/>
            <a:ext cx="982639" cy="194933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2699261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7797" y="833247"/>
            <a:ext cx="7833816" cy="91204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smtClean="0">
                <a:solidFill>
                  <a:schemeClr val="bg1"/>
                </a:solidFill>
              </a:rPr>
              <a:t>    </a:t>
            </a:r>
            <a:r>
              <a:rPr lang="en-IN" sz="3200" b="1" dirty="0"/>
              <a:t>SNCU Protocols</a:t>
            </a:r>
            <a:endParaRPr lang="en-US" sz="3200" spc="-3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93480" y="2130231"/>
            <a:ext cx="6672015" cy="3970318"/>
          </a:xfrm>
          <a:prstGeom prst="rect">
            <a:avLst/>
          </a:prstGeom>
          <a:noFill/>
        </p:spPr>
        <p:txBody>
          <a:bodyPr wrap="square" rtlCol="0">
            <a:spAutoFit/>
          </a:bodyPr>
          <a:lstStyle/>
          <a:p>
            <a:pPr lvl="0" algn="just"/>
            <a:r>
              <a:rPr lang="en-IN" sz="2800" dirty="0" smtClean="0">
                <a:solidFill>
                  <a:schemeClr val="tx2">
                    <a:lumMod val="50000"/>
                  </a:schemeClr>
                </a:solidFill>
              </a:rPr>
              <a:t>In order to ensure the management of sick neonates as per FBNC guidelines, protocol </a:t>
            </a:r>
            <a:r>
              <a:rPr lang="en-IN" sz="2800" dirty="0">
                <a:solidFill>
                  <a:schemeClr val="tx2">
                    <a:lumMod val="50000"/>
                  </a:schemeClr>
                </a:solidFill>
              </a:rPr>
              <a:t>posters were prepared by State Health </a:t>
            </a:r>
            <a:r>
              <a:rPr lang="en-IN" sz="2800" dirty="0" smtClean="0">
                <a:solidFill>
                  <a:schemeClr val="tx2">
                    <a:lumMod val="50000"/>
                  </a:schemeClr>
                </a:solidFill>
              </a:rPr>
              <a:t>Society </a:t>
            </a:r>
            <a:r>
              <a:rPr lang="en-IN" sz="2800" dirty="0">
                <a:solidFill>
                  <a:schemeClr val="tx2">
                    <a:lumMod val="50000"/>
                  </a:schemeClr>
                </a:solidFill>
              </a:rPr>
              <a:t>J&amp;K and provided to all the Special Newborn Care Units of the </a:t>
            </a:r>
            <a:r>
              <a:rPr lang="en-IN" sz="2800" dirty="0" smtClean="0">
                <a:solidFill>
                  <a:schemeClr val="tx2">
                    <a:lumMod val="50000"/>
                  </a:schemeClr>
                </a:solidFill>
              </a:rPr>
              <a:t>State. This initiative helped in  </a:t>
            </a:r>
            <a:r>
              <a:rPr lang="en-IN" sz="2800" dirty="0">
                <a:solidFill>
                  <a:schemeClr val="tx2">
                    <a:lumMod val="50000"/>
                  </a:schemeClr>
                </a:solidFill>
              </a:rPr>
              <a:t>regulation of </a:t>
            </a:r>
            <a:r>
              <a:rPr lang="en-IN" sz="2800" dirty="0" smtClean="0">
                <a:solidFill>
                  <a:schemeClr val="tx2">
                    <a:lumMod val="50000"/>
                  </a:schemeClr>
                </a:solidFill>
              </a:rPr>
              <a:t>admissions, optimum utilization of SNCUs </a:t>
            </a:r>
            <a:r>
              <a:rPr lang="en-IN" sz="2800" dirty="0">
                <a:solidFill>
                  <a:schemeClr val="tx2">
                    <a:lumMod val="50000"/>
                  </a:schemeClr>
                </a:solidFill>
              </a:rPr>
              <a:t>&amp; </a:t>
            </a:r>
            <a:r>
              <a:rPr lang="en-IN" sz="2800" dirty="0" smtClean="0">
                <a:solidFill>
                  <a:schemeClr val="tx2">
                    <a:lumMod val="50000"/>
                  </a:schemeClr>
                </a:solidFill>
              </a:rPr>
              <a:t>uniformity in  management </a:t>
            </a:r>
            <a:r>
              <a:rPr lang="en-IN" sz="2800" dirty="0">
                <a:solidFill>
                  <a:schemeClr val="tx2">
                    <a:lumMod val="50000"/>
                  </a:schemeClr>
                </a:solidFill>
              </a:rPr>
              <a:t>of </a:t>
            </a:r>
            <a:r>
              <a:rPr lang="en-IN" sz="2800" dirty="0" smtClean="0">
                <a:solidFill>
                  <a:schemeClr val="tx2">
                    <a:lumMod val="50000"/>
                  </a:schemeClr>
                </a:solidFill>
              </a:rPr>
              <a:t>sick neonates admitted in SNCUs.</a:t>
            </a:r>
            <a:endParaRPr lang="en-IN" sz="2800" dirty="0">
              <a:solidFill>
                <a:schemeClr val="tx2">
                  <a:lumMod val="50000"/>
                </a:schemeClr>
              </a:solidFill>
            </a:endParaRPr>
          </a:p>
        </p:txBody>
      </p:sp>
      <p:pic>
        <p:nvPicPr>
          <p:cNvPr id="35" name="Picture 34" descr="Untitled-1_03.png"/>
          <p:cNvPicPr>
            <a:picLocks noChangeAspect="1"/>
          </p:cNvPicPr>
          <p:nvPr/>
        </p:nvPicPr>
        <p:blipFill>
          <a:blip r:embed="rId2" cstate="print"/>
          <a:stretch>
            <a:fillRect/>
          </a:stretch>
        </p:blipFill>
        <p:spPr>
          <a:xfrm>
            <a:off x="10930719" y="11852"/>
            <a:ext cx="1139588" cy="998678"/>
          </a:xfrm>
          <a:prstGeom prst="rect">
            <a:avLst/>
          </a:prstGeom>
        </p:spPr>
      </p:pic>
      <p:sp>
        <p:nvSpPr>
          <p:cNvPr id="8" name="Rectangle 7"/>
          <p:cNvSpPr/>
          <p:nvPr/>
        </p:nvSpPr>
        <p:spPr>
          <a:xfrm>
            <a:off x="0" y="614149"/>
            <a:ext cx="982639" cy="12692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26" name="Picture 2" descr="C:\Users\YOUNIS\Desktop\FBNC PICS\Selected Pics\IMG-20170629-WA0017.jpg"/>
          <p:cNvPicPr>
            <a:picLocks noChangeAspect="1" noChangeArrowheads="1"/>
          </p:cNvPicPr>
          <p:nvPr/>
        </p:nvPicPr>
        <p:blipFill>
          <a:blip r:embed="rId3"/>
          <a:srcRect/>
          <a:stretch>
            <a:fillRect/>
          </a:stretch>
        </p:blipFill>
        <p:spPr bwMode="auto">
          <a:xfrm>
            <a:off x="7045378" y="2173341"/>
            <a:ext cx="4676931" cy="4011808"/>
          </a:xfrm>
          <a:prstGeom prst="rect">
            <a:avLst/>
          </a:prstGeom>
          <a:noFill/>
        </p:spPr>
      </p:pic>
    </p:spTree>
    <p:extLst>
      <p:ext uri="{BB962C8B-B14F-4D97-AF65-F5344CB8AC3E}">
        <p14:creationId xmlns:p14="http://schemas.microsoft.com/office/powerpoint/2010/main" xmlns="" val="2343572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7797" y="833247"/>
            <a:ext cx="7833816" cy="91204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smtClean="0">
                <a:solidFill>
                  <a:schemeClr val="bg1"/>
                </a:solidFill>
              </a:rPr>
              <a:t>    </a:t>
            </a:r>
            <a:r>
              <a:rPr lang="en-IN" sz="3200" b="1" dirty="0"/>
              <a:t>SNCU </a:t>
            </a:r>
            <a:r>
              <a:rPr lang="en-IN" sz="3200" b="1" dirty="0" smtClean="0"/>
              <a:t>Online Portal</a:t>
            </a:r>
            <a:endParaRPr lang="en-US" sz="3200" spc="-3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462818" y="2302383"/>
            <a:ext cx="6632813" cy="3539430"/>
          </a:xfrm>
          <a:prstGeom prst="rect">
            <a:avLst/>
          </a:prstGeom>
          <a:noFill/>
        </p:spPr>
        <p:txBody>
          <a:bodyPr wrap="square" rtlCol="0">
            <a:spAutoFit/>
          </a:bodyPr>
          <a:lstStyle/>
          <a:p>
            <a:pPr lvl="0" algn="just"/>
            <a:r>
              <a:rPr lang="en-IN" sz="2800" dirty="0" smtClean="0">
                <a:solidFill>
                  <a:schemeClr val="tx2">
                    <a:lumMod val="50000"/>
                  </a:schemeClr>
                </a:solidFill>
              </a:rPr>
              <a:t>State adopted the SNCU </a:t>
            </a:r>
            <a:r>
              <a:rPr lang="en-IN" sz="2800" dirty="0">
                <a:solidFill>
                  <a:schemeClr val="tx2">
                    <a:lumMod val="50000"/>
                  </a:schemeClr>
                </a:solidFill>
              </a:rPr>
              <a:t>Online </a:t>
            </a:r>
            <a:r>
              <a:rPr lang="en-IN" sz="2800" dirty="0" smtClean="0">
                <a:solidFill>
                  <a:schemeClr val="tx2">
                    <a:lumMod val="50000"/>
                  </a:schemeClr>
                </a:solidFill>
              </a:rPr>
              <a:t>portal of </a:t>
            </a:r>
            <a:r>
              <a:rPr lang="en-IN" sz="2800" dirty="0" err="1" smtClean="0">
                <a:solidFill>
                  <a:schemeClr val="tx2">
                    <a:lumMod val="50000"/>
                  </a:schemeClr>
                </a:solidFill>
              </a:rPr>
              <a:t>MoH&amp;FW</a:t>
            </a:r>
            <a:r>
              <a:rPr lang="en-IN" sz="2800" dirty="0" smtClean="0">
                <a:solidFill>
                  <a:schemeClr val="tx2">
                    <a:lumMod val="50000"/>
                  </a:schemeClr>
                </a:solidFill>
              </a:rPr>
              <a:t>, </a:t>
            </a:r>
            <a:r>
              <a:rPr lang="en-IN" sz="2800" dirty="0" err="1" smtClean="0">
                <a:solidFill>
                  <a:schemeClr val="tx2">
                    <a:lumMod val="50000"/>
                  </a:schemeClr>
                </a:solidFill>
              </a:rPr>
              <a:t>GoI</a:t>
            </a:r>
            <a:r>
              <a:rPr lang="en-IN" sz="2800" dirty="0" smtClean="0">
                <a:solidFill>
                  <a:schemeClr val="tx2">
                    <a:lumMod val="50000"/>
                  </a:schemeClr>
                </a:solidFill>
              </a:rPr>
              <a:t> for </a:t>
            </a:r>
            <a:r>
              <a:rPr lang="en-IN" sz="2800" dirty="0">
                <a:solidFill>
                  <a:schemeClr val="tx2">
                    <a:lumMod val="50000"/>
                  </a:schemeClr>
                </a:solidFill>
              </a:rPr>
              <a:t>monitoring the functionality of SNCUs &amp; NICUs on daily basis. Training &amp; Implementation of SNCU online portal has been </a:t>
            </a:r>
            <a:r>
              <a:rPr lang="en-IN" sz="2800" dirty="0" smtClean="0">
                <a:solidFill>
                  <a:schemeClr val="tx2">
                    <a:lumMod val="50000"/>
                  </a:schemeClr>
                </a:solidFill>
              </a:rPr>
              <a:t>conducted </a:t>
            </a:r>
            <a:r>
              <a:rPr lang="en-IN" sz="2800" dirty="0">
                <a:solidFill>
                  <a:schemeClr val="tx2">
                    <a:lumMod val="50000"/>
                  </a:schemeClr>
                </a:solidFill>
              </a:rPr>
              <a:t>with the support of MoH&amp;FW, </a:t>
            </a:r>
            <a:r>
              <a:rPr lang="en-IN" sz="2800" dirty="0" err="1" smtClean="0">
                <a:solidFill>
                  <a:schemeClr val="tx2">
                    <a:lumMod val="50000"/>
                  </a:schemeClr>
                </a:solidFill>
              </a:rPr>
              <a:t>GoI</a:t>
            </a:r>
            <a:r>
              <a:rPr lang="en-IN" sz="2800" dirty="0" smtClean="0">
                <a:solidFill>
                  <a:schemeClr val="tx2">
                    <a:lumMod val="50000"/>
                  </a:schemeClr>
                </a:solidFill>
              </a:rPr>
              <a:t>/UNICEF. </a:t>
            </a:r>
            <a:r>
              <a:rPr lang="en-IN" sz="2800" dirty="0">
                <a:solidFill>
                  <a:schemeClr val="tx2">
                    <a:lumMod val="50000"/>
                  </a:schemeClr>
                </a:solidFill>
              </a:rPr>
              <a:t>After rolling out </a:t>
            </a:r>
            <a:r>
              <a:rPr lang="en-IN" sz="2800" dirty="0" smtClean="0">
                <a:solidFill>
                  <a:schemeClr val="tx2">
                    <a:lumMod val="50000"/>
                  </a:schemeClr>
                </a:solidFill>
              </a:rPr>
              <a:t>of this </a:t>
            </a:r>
            <a:r>
              <a:rPr lang="en-IN" sz="2800" dirty="0">
                <a:solidFill>
                  <a:schemeClr val="tx2">
                    <a:lumMod val="50000"/>
                  </a:schemeClr>
                </a:solidFill>
              </a:rPr>
              <a:t>portal </a:t>
            </a:r>
            <a:r>
              <a:rPr lang="en-IN" sz="2800" dirty="0" smtClean="0">
                <a:solidFill>
                  <a:schemeClr val="tx2">
                    <a:lumMod val="50000"/>
                  </a:schemeClr>
                </a:solidFill>
              </a:rPr>
              <a:t>quality </a:t>
            </a:r>
            <a:r>
              <a:rPr lang="en-IN" sz="2800" dirty="0">
                <a:solidFill>
                  <a:schemeClr val="tx2">
                    <a:lumMod val="50000"/>
                  </a:schemeClr>
                </a:solidFill>
              </a:rPr>
              <a:t>of care and accountability has improved.</a:t>
            </a:r>
          </a:p>
        </p:txBody>
      </p:sp>
      <p:pic>
        <p:nvPicPr>
          <p:cNvPr id="35" name="Picture 34" descr="Untitled-1_03.png"/>
          <p:cNvPicPr>
            <a:picLocks noChangeAspect="1"/>
          </p:cNvPicPr>
          <p:nvPr/>
        </p:nvPicPr>
        <p:blipFill>
          <a:blip r:embed="rId2" cstate="print"/>
          <a:stretch>
            <a:fillRect/>
          </a:stretch>
        </p:blipFill>
        <p:spPr>
          <a:xfrm>
            <a:off x="10930719" y="11852"/>
            <a:ext cx="1139588" cy="998678"/>
          </a:xfrm>
          <a:prstGeom prst="rect">
            <a:avLst/>
          </a:prstGeom>
        </p:spPr>
      </p:pic>
      <p:sp>
        <p:nvSpPr>
          <p:cNvPr id="8" name="Rectangle 7"/>
          <p:cNvSpPr/>
          <p:nvPr/>
        </p:nvSpPr>
        <p:spPr>
          <a:xfrm>
            <a:off x="0" y="614149"/>
            <a:ext cx="982639" cy="12692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972102"/>
            <a:ext cx="4800454" cy="4885898"/>
          </a:xfrm>
          <a:prstGeom prst="rect">
            <a:avLst/>
          </a:prstGeom>
          <a:effectLst>
            <a:softEdge rad="660400"/>
          </a:effectLst>
        </p:spPr>
      </p:pic>
    </p:spTree>
    <p:extLst>
      <p:ext uri="{BB962C8B-B14F-4D97-AF65-F5344CB8AC3E}">
        <p14:creationId xmlns:p14="http://schemas.microsoft.com/office/powerpoint/2010/main" xmlns="" val="196959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2639" y="539646"/>
            <a:ext cx="8911988" cy="121420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3200" b="1" dirty="0" smtClean="0"/>
              <a:t>Strengthening </a:t>
            </a:r>
            <a:r>
              <a:rPr lang="en-IN" sz="3200" b="1" dirty="0"/>
              <a:t>of tertiary </a:t>
            </a:r>
            <a:r>
              <a:rPr lang="en-IN" sz="3200" b="1" dirty="0" smtClean="0"/>
              <a:t>care institutions </a:t>
            </a:r>
            <a:r>
              <a:rPr lang="en-IN" sz="3200" b="1" dirty="0"/>
              <a:t>to </a:t>
            </a:r>
            <a:r>
              <a:rPr lang="en-IN" sz="3200" b="1" dirty="0" smtClean="0"/>
              <a:t>function as </a:t>
            </a:r>
            <a:r>
              <a:rPr lang="en-IN" sz="3200" b="1" dirty="0"/>
              <a:t>referral &amp; training centres. </a:t>
            </a:r>
            <a:endParaRPr lang="en-US" sz="3200" spc="-3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91318" y="2008682"/>
            <a:ext cx="11300347" cy="3693319"/>
          </a:xfrm>
          <a:prstGeom prst="rect">
            <a:avLst/>
          </a:prstGeom>
          <a:noFill/>
        </p:spPr>
        <p:txBody>
          <a:bodyPr wrap="square" rtlCol="0">
            <a:spAutoFit/>
          </a:bodyPr>
          <a:lstStyle/>
          <a:p>
            <a:pPr marL="457200" lvl="0" indent="-457200" algn="just">
              <a:buFont typeface="Wingdings" panose="05000000000000000000" pitchFamily="2" charset="2"/>
              <a:buChar char="v"/>
            </a:pPr>
            <a:r>
              <a:rPr lang="en-IN" sz="2600" dirty="0" smtClean="0">
                <a:solidFill>
                  <a:schemeClr val="tx2">
                    <a:lumMod val="50000"/>
                  </a:schemeClr>
                </a:solidFill>
              </a:rPr>
              <a:t>Because of high workload and being referral / training centres, Rs 5.07 </a:t>
            </a:r>
            <a:r>
              <a:rPr lang="en-IN" sz="2600" dirty="0" err="1" smtClean="0">
                <a:solidFill>
                  <a:schemeClr val="tx2">
                    <a:lumMod val="50000"/>
                  </a:schemeClr>
                </a:solidFill>
              </a:rPr>
              <a:t>Crores</a:t>
            </a:r>
            <a:r>
              <a:rPr lang="en-IN" sz="2600" dirty="0" smtClean="0">
                <a:solidFill>
                  <a:schemeClr val="tx2">
                    <a:lumMod val="50000"/>
                  </a:schemeClr>
                </a:solidFill>
              </a:rPr>
              <a:t> were provided under NHM </a:t>
            </a:r>
            <a:r>
              <a:rPr lang="en-IN" sz="2600" dirty="0">
                <a:solidFill>
                  <a:schemeClr val="tx2">
                    <a:lumMod val="50000"/>
                  </a:schemeClr>
                </a:solidFill>
              </a:rPr>
              <a:t>for Strengthening of the NICUs </a:t>
            </a:r>
            <a:r>
              <a:rPr lang="en-IN" sz="2600" dirty="0" smtClean="0">
                <a:solidFill>
                  <a:schemeClr val="tx2">
                    <a:lumMod val="50000"/>
                  </a:schemeClr>
                </a:solidFill>
              </a:rPr>
              <a:t>in SMGS Hospital Jammu, GB Pant  and LD Hospital Srinagar during </a:t>
            </a:r>
            <a:r>
              <a:rPr lang="en-IN" sz="2600" dirty="0">
                <a:solidFill>
                  <a:schemeClr val="tx2">
                    <a:lumMod val="50000"/>
                  </a:schemeClr>
                </a:solidFill>
              </a:rPr>
              <a:t>the financial year </a:t>
            </a:r>
            <a:r>
              <a:rPr lang="en-IN" sz="2600" dirty="0" smtClean="0">
                <a:solidFill>
                  <a:schemeClr val="tx2">
                    <a:lumMod val="50000"/>
                  </a:schemeClr>
                </a:solidFill>
              </a:rPr>
              <a:t>2012-13 and 2014-15.</a:t>
            </a:r>
          </a:p>
          <a:p>
            <a:pPr marL="457200" lvl="0" indent="-457200" algn="just"/>
            <a:r>
              <a:rPr lang="en-IN" sz="2600" dirty="0" smtClean="0">
                <a:solidFill>
                  <a:schemeClr val="tx2">
                    <a:lumMod val="50000"/>
                  </a:schemeClr>
                </a:solidFill>
              </a:rPr>
              <a:t> </a:t>
            </a:r>
          </a:p>
          <a:p>
            <a:pPr marL="457200" lvl="0" indent="-457200" algn="just">
              <a:buFont typeface="Wingdings" panose="05000000000000000000" pitchFamily="2" charset="2"/>
              <a:buChar char="v"/>
            </a:pPr>
            <a:r>
              <a:rPr lang="en-IN" sz="2600" dirty="0" smtClean="0">
                <a:solidFill>
                  <a:schemeClr val="tx2">
                    <a:lumMod val="50000"/>
                  </a:schemeClr>
                </a:solidFill>
              </a:rPr>
              <a:t>In addition an amount of Rs 13.62 </a:t>
            </a:r>
            <a:r>
              <a:rPr lang="en-IN" sz="2600" dirty="0" err="1" smtClean="0">
                <a:solidFill>
                  <a:schemeClr val="tx2">
                    <a:lumMod val="50000"/>
                  </a:schemeClr>
                </a:solidFill>
              </a:rPr>
              <a:t>Crores</a:t>
            </a:r>
            <a:r>
              <a:rPr lang="en-IN" sz="2600" dirty="0" smtClean="0">
                <a:solidFill>
                  <a:schemeClr val="tx2">
                    <a:lumMod val="50000"/>
                  </a:schemeClr>
                </a:solidFill>
              </a:rPr>
              <a:t> under </a:t>
            </a:r>
            <a:r>
              <a:rPr lang="en-IN" sz="2600" dirty="0">
                <a:solidFill>
                  <a:schemeClr val="tx2">
                    <a:lumMod val="50000"/>
                  </a:schemeClr>
                </a:solidFill>
              </a:rPr>
              <a:t>the award of 13th Finance Commission for reducing IMR in the State </a:t>
            </a:r>
            <a:r>
              <a:rPr lang="en-IN" sz="2600" dirty="0" smtClean="0">
                <a:solidFill>
                  <a:schemeClr val="tx2">
                    <a:lumMod val="50000"/>
                  </a:schemeClr>
                </a:solidFill>
              </a:rPr>
              <a:t>were provided </a:t>
            </a:r>
            <a:r>
              <a:rPr lang="en-IN" sz="2600" dirty="0">
                <a:solidFill>
                  <a:schemeClr val="tx2">
                    <a:lumMod val="50000"/>
                  </a:schemeClr>
                </a:solidFill>
              </a:rPr>
              <a:t>to Govt. Medical College Jammu/ </a:t>
            </a:r>
            <a:r>
              <a:rPr lang="en-IN" sz="2600" dirty="0" smtClean="0">
                <a:solidFill>
                  <a:schemeClr val="tx2">
                    <a:lumMod val="50000"/>
                  </a:schemeClr>
                </a:solidFill>
              </a:rPr>
              <a:t>Srinagar &amp; SKIMS, </a:t>
            </a:r>
            <a:r>
              <a:rPr lang="en-IN" sz="2600" dirty="0" err="1" smtClean="0">
                <a:solidFill>
                  <a:schemeClr val="tx2">
                    <a:lumMod val="50000"/>
                  </a:schemeClr>
                </a:solidFill>
              </a:rPr>
              <a:t>Soura</a:t>
            </a:r>
            <a:r>
              <a:rPr lang="en-IN" sz="2600" dirty="0" smtClean="0">
                <a:solidFill>
                  <a:schemeClr val="tx2">
                    <a:lumMod val="50000"/>
                  </a:schemeClr>
                </a:solidFill>
              </a:rPr>
              <a:t> </a:t>
            </a:r>
            <a:r>
              <a:rPr lang="en-IN" sz="2600" dirty="0">
                <a:solidFill>
                  <a:schemeClr val="tx2">
                    <a:lumMod val="50000"/>
                  </a:schemeClr>
                </a:solidFill>
              </a:rPr>
              <a:t>for strengthening of </a:t>
            </a:r>
            <a:r>
              <a:rPr lang="en-IN" sz="2600" dirty="0" smtClean="0">
                <a:solidFill>
                  <a:schemeClr val="tx2">
                    <a:lumMod val="50000"/>
                  </a:schemeClr>
                </a:solidFill>
              </a:rPr>
              <a:t>NICUs, Labour rooms and Operation </a:t>
            </a:r>
            <a:r>
              <a:rPr lang="en-IN" sz="2600" dirty="0" err="1" smtClean="0">
                <a:solidFill>
                  <a:schemeClr val="tx2">
                    <a:lumMod val="50000"/>
                  </a:schemeClr>
                </a:solidFill>
              </a:rPr>
              <a:t>Theaters</a:t>
            </a:r>
            <a:r>
              <a:rPr lang="en-IN" sz="2600" dirty="0" smtClean="0">
                <a:solidFill>
                  <a:schemeClr val="tx2">
                    <a:lumMod val="50000"/>
                  </a:schemeClr>
                </a:solidFill>
              </a:rPr>
              <a:t>.</a:t>
            </a:r>
            <a:endParaRPr lang="en-IN" sz="2600" dirty="0">
              <a:solidFill>
                <a:schemeClr val="tx2">
                  <a:lumMod val="50000"/>
                </a:schemeClr>
              </a:solidFill>
            </a:endParaRPr>
          </a:p>
        </p:txBody>
      </p:sp>
      <p:pic>
        <p:nvPicPr>
          <p:cNvPr id="35" name="Picture 34" descr="Untitled-1_03.png"/>
          <p:cNvPicPr>
            <a:picLocks noChangeAspect="1"/>
          </p:cNvPicPr>
          <p:nvPr/>
        </p:nvPicPr>
        <p:blipFill>
          <a:blip r:embed="rId2" cstate="print"/>
          <a:stretch>
            <a:fillRect/>
          </a:stretch>
        </p:blipFill>
        <p:spPr>
          <a:xfrm>
            <a:off x="10930719" y="11852"/>
            <a:ext cx="1139588" cy="998678"/>
          </a:xfrm>
          <a:prstGeom prst="rect">
            <a:avLst/>
          </a:prstGeom>
        </p:spPr>
      </p:pic>
      <p:sp>
        <p:nvSpPr>
          <p:cNvPr id="8" name="Rectangle 7"/>
          <p:cNvSpPr/>
          <p:nvPr/>
        </p:nvSpPr>
        <p:spPr>
          <a:xfrm>
            <a:off x="0" y="109179"/>
            <a:ext cx="982639" cy="20344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1619087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7797" y="668355"/>
            <a:ext cx="7833816" cy="91204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smtClean="0">
                <a:solidFill>
                  <a:schemeClr val="bg1"/>
                </a:solidFill>
              </a:rPr>
              <a:t>    </a:t>
            </a:r>
            <a:r>
              <a:rPr lang="en-IN" sz="3200" b="1" dirty="0"/>
              <a:t>Strengthening of </a:t>
            </a:r>
            <a:r>
              <a:rPr lang="en-IN" sz="3200" b="1" dirty="0" smtClean="0"/>
              <a:t>Labour Rooms</a:t>
            </a:r>
            <a:endParaRPr lang="en-US" sz="3200" spc="-3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91317" y="1573967"/>
            <a:ext cx="11260972" cy="5458649"/>
          </a:xfrm>
          <a:prstGeom prst="rect">
            <a:avLst/>
          </a:prstGeom>
          <a:noFill/>
        </p:spPr>
        <p:txBody>
          <a:bodyPr wrap="square" rtlCol="0">
            <a:spAutoFit/>
          </a:bodyPr>
          <a:lstStyle/>
          <a:p>
            <a:pPr lvl="0" algn="just">
              <a:buFont typeface="Wingdings" pitchFamily="2" charset="2"/>
              <a:buChar char="v"/>
            </a:pPr>
            <a:r>
              <a:rPr lang="en-IN" sz="2600" dirty="0">
                <a:solidFill>
                  <a:schemeClr val="tx2">
                    <a:lumMod val="50000"/>
                  </a:schemeClr>
                </a:solidFill>
              </a:rPr>
              <a:t>Facility wise </a:t>
            </a:r>
            <a:r>
              <a:rPr lang="en-IN" sz="2600" dirty="0" smtClean="0">
                <a:solidFill>
                  <a:schemeClr val="tx2">
                    <a:lumMod val="50000"/>
                  </a:schemeClr>
                </a:solidFill>
              </a:rPr>
              <a:t>gap assessment </a:t>
            </a:r>
            <a:r>
              <a:rPr lang="en-IN" sz="2600" dirty="0">
                <a:solidFill>
                  <a:schemeClr val="tx2">
                    <a:lumMod val="50000"/>
                  </a:schemeClr>
                </a:solidFill>
              </a:rPr>
              <a:t>in terms of infrastructure, </a:t>
            </a:r>
            <a:r>
              <a:rPr lang="en-IN" sz="2600" dirty="0" smtClean="0">
                <a:solidFill>
                  <a:schemeClr val="tx2">
                    <a:lumMod val="50000"/>
                  </a:schemeClr>
                </a:solidFill>
              </a:rPr>
              <a:t>equipment </a:t>
            </a:r>
            <a:r>
              <a:rPr lang="en-IN" sz="2600" dirty="0">
                <a:solidFill>
                  <a:schemeClr val="tx2">
                    <a:lumMod val="50000"/>
                  </a:schemeClr>
                </a:solidFill>
              </a:rPr>
              <a:t>and human resource was done as per the MNH tool kit which was subsequently incorporated </a:t>
            </a:r>
            <a:r>
              <a:rPr lang="en-IN" sz="2600" dirty="0" smtClean="0">
                <a:solidFill>
                  <a:schemeClr val="tx2">
                    <a:lumMod val="50000"/>
                  </a:schemeClr>
                </a:solidFill>
              </a:rPr>
              <a:t>in SPIP</a:t>
            </a:r>
            <a:r>
              <a:rPr lang="en-IN" sz="2600" dirty="0">
                <a:solidFill>
                  <a:schemeClr val="tx2">
                    <a:lumMod val="50000"/>
                  </a:schemeClr>
                </a:solidFill>
              </a:rPr>
              <a:t>. </a:t>
            </a:r>
            <a:endParaRPr lang="en-IN" sz="2600" dirty="0" smtClean="0">
              <a:solidFill>
                <a:schemeClr val="tx2">
                  <a:lumMod val="50000"/>
                </a:schemeClr>
              </a:solidFill>
            </a:endParaRPr>
          </a:p>
          <a:p>
            <a:pPr lvl="0" algn="just">
              <a:buFont typeface="Wingdings" pitchFamily="2" charset="2"/>
              <a:buChar char="v"/>
            </a:pPr>
            <a:r>
              <a:rPr lang="en-IN" sz="2600" dirty="0" smtClean="0">
                <a:solidFill>
                  <a:schemeClr val="tx2">
                    <a:lumMod val="50000"/>
                  </a:schemeClr>
                </a:solidFill>
              </a:rPr>
              <a:t>Assessment </a:t>
            </a:r>
            <a:r>
              <a:rPr lang="en-IN" sz="2600" dirty="0">
                <a:solidFill>
                  <a:schemeClr val="tx2">
                    <a:lumMod val="50000"/>
                  </a:schemeClr>
                </a:solidFill>
              </a:rPr>
              <a:t>of </a:t>
            </a:r>
            <a:r>
              <a:rPr lang="en-IN" sz="2600" dirty="0" smtClean="0">
                <a:solidFill>
                  <a:schemeClr val="tx2">
                    <a:lumMod val="50000"/>
                  </a:schemeClr>
                </a:solidFill>
              </a:rPr>
              <a:t>skills/practices </a:t>
            </a:r>
            <a:r>
              <a:rPr lang="en-IN" sz="2600" dirty="0">
                <a:solidFill>
                  <a:schemeClr val="tx2">
                    <a:lumMod val="50000"/>
                  </a:schemeClr>
                </a:solidFill>
              </a:rPr>
              <a:t>followed during intrapartum &amp; immediate post-partum care </a:t>
            </a:r>
            <a:r>
              <a:rPr lang="en-IN" sz="2600" dirty="0" smtClean="0">
                <a:solidFill>
                  <a:schemeClr val="tx2">
                    <a:lumMod val="50000"/>
                  </a:schemeClr>
                </a:solidFill>
              </a:rPr>
              <a:t>are </a:t>
            </a:r>
            <a:r>
              <a:rPr lang="en-IN" sz="2600" dirty="0">
                <a:solidFill>
                  <a:schemeClr val="tx2">
                    <a:lumMod val="50000"/>
                  </a:schemeClr>
                </a:solidFill>
              </a:rPr>
              <a:t>being done during Supportive Supervision </a:t>
            </a:r>
            <a:r>
              <a:rPr lang="en-IN" sz="2600" dirty="0" smtClean="0">
                <a:solidFill>
                  <a:schemeClr val="tx2">
                    <a:lumMod val="50000"/>
                  </a:schemeClr>
                </a:solidFill>
              </a:rPr>
              <a:t>visits. </a:t>
            </a:r>
          </a:p>
          <a:p>
            <a:pPr lvl="0" algn="just">
              <a:buFont typeface="Wingdings" pitchFamily="2" charset="2"/>
              <a:buChar char="v"/>
            </a:pPr>
            <a:r>
              <a:rPr lang="en-IN" sz="2600" dirty="0" smtClean="0">
                <a:solidFill>
                  <a:schemeClr val="tx2">
                    <a:lumMod val="50000"/>
                  </a:schemeClr>
                </a:solidFill>
              </a:rPr>
              <a:t>Staff </a:t>
            </a:r>
            <a:r>
              <a:rPr lang="en-IN" sz="2600" dirty="0">
                <a:solidFill>
                  <a:schemeClr val="tx2">
                    <a:lumMod val="50000"/>
                  </a:schemeClr>
                </a:solidFill>
              </a:rPr>
              <a:t>deployed in </a:t>
            </a:r>
            <a:r>
              <a:rPr lang="en-IN" sz="2600" dirty="0" smtClean="0">
                <a:solidFill>
                  <a:schemeClr val="tx2">
                    <a:lumMod val="50000"/>
                  </a:schemeClr>
                </a:solidFill>
              </a:rPr>
              <a:t>Labour Room has been trained </a:t>
            </a:r>
            <a:r>
              <a:rPr lang="en-IN" sz="2600" dirty="0">
                <a:solidFill>
                  <a:schemeClr val="tx2">
                    <a:lumMod val="50000"/>
                  </a:schemeClr>
                </a:solidFill>
              </a:rPr>
              <a:t>in SBA/ </a:t>
            </a:r>
            <a:r>
              <a:rPr lang="en-IN" sz="2600" dirty="0" smtClean="0">
                <a:solidFill>
                  <a:schemeClr val="tx2">
                    <a:lumMod val="50000"/>
                  </a:schemeClr>
                </a:solidFill>
              </a:rPr>
              <a:t>NSSK trainings.</a:t>
            </a:r>
          </a:p>
          <a:p>
            <a:pPr lvl="0" algn="just">
              <a:buFont typeface="Wingdings" pitchFamily="2" charset="2"/>
              <a:buChar char="v"/>
            </a:pPr>
            <a:r>
              <a:rPr lang="en-IN" sz="2600" dirty="0" smtClean="0">
                <a:solidFill>
                  <a:schemeClr val="tx2">
                    <a:lumMod val="50000"/>
                  </a:schemeClr>
                </a:solidFill>
              </a:rPr>
              <a:t> Use of  </a:t>
            </a:r>
            <a:r>
              <a:rPr lang="en-IN" sz="2600" dirty="0">
                <a:solidFill>
                  <a:schemeClr val="tx2">
                    <a:lumMod val="50000"/>
                  </a:schemeClr>
                </a:solidFill>
              </a:rPr>
              <a:t>Labour </a:t>
            </a:r>
            <a:r>
              <a:rPr lang="en-IN" sz="2600" dirty="0" smtClean="0">
                <a:solidFill>
                  <a:schemeClr val="tx2">
                    <a:lumMod val="50000"/>
                  </a:schemeClr>
                </a:solidFill>
              </a:rPr>
              <a:t>Room Protocols &amp; </a:t>
            </a:r>
            <a:r>
              <a:rPr lang="en-IN" sz="2600" dirty="0" err="1" smtClean="0">
                <a:solidFill>
                  <a:schemeClr val="tx2">
                    <a:lumMod val="50000"/>
                  </a:schemeClr>
                </a:solidFill>
              </a:rPr>
              <a:t>partograph</a:t>
            </a:r>
            <a:r>
              <a:rPr lang="en-IN" sz="2600" dirty="0" smtClean="0">
                <a:solidFill>
                  <a:schemeClr val="tx2">
                    <a:lumMod val="50000"/>
                  </a:schemeClr>
                </a:solidFill>
              </a:rPr>
              <a:t> is being emphasised  in all the delivery points.</a:t>
            </a:r>
          </a:p>
          <a:p>
            <a:pPr lvl="0" algn="just">
              <a:buFont typeface="Wingdings" pitchFamily="2" charset="2"/>
              <a:buChar char="v"/>
            </a:pPr>
            <a:r>
              <a:rPr lang="en-IN" sz="2600" dirty="0" smtClean="0">
                <a:solidFill>
                  <a:schemeClr val="tx2">
                    <a:lumMod val="50000"/>
                  </a:schemeClr>
                </a:solidFill>
              </a:rPr>
              <a:t>JSSK played an important role  by reducing out of pocket expenditure &amp; strengthened the referral linkages.</a:t>
            </a:r>
          </a:p>
          <a:p>
            <a:pPr lvl="0" algn="just">
              <a:buFont typeface="Wingdings" pitchFamily="2" charset="2"/>
              <a:buChar char="v"/>
            </a:pPr>
            <a:r>
              <a:rPr lang="en-IN" sz="2600" dirty="0" smtClean="0">
                <a:solidFill>
                  <a:schemeClr val="tx2">
                    <a:lumMod val="50000"/>
                  </a:schemeClr>
                </a:solidFill>
              </a:rPr>
              <a:t>The initial orientation training of Staff Nurses at State of Art Kashmir Skill &amp; Simulation Lab  followed by 21 days  SBA  training at District Hospitals is providing better results.</a:t>
            </a:r>
          </a:p>
        </p:txBody>
      </p:sp>
      <p:pic>
        <p:nvPicPr>
          <p:cNvPr id="35" name="Picture 34" descr="Untitled-1_03.png"/>
          <p:cNvPicPr>
            <a:picLocks noChangeAspect="1"/>
          </p:cNvPicPr>
          <p:nvPr/>
        </p:nvPicPr>
        <p:blipFill>
          <a:blip r:embed="rId2" cstate="print"/>
          <a:stretch>
            <a:fillRect/>
          </a:stretch>
        </p:blipFill>
        <p:spPr>
          <a:xfrm>
            <a:off x="10930719" y="11852"/>
            <a:ext cx="1139588" cy="998678"/>
          </a:xfrm>
          <a:prstGeom prst="rect">
            <a:avLst/>
          </a:prstGeom>
        </p:spPr>
      </p:pic>
      <p:sp>
        <p:nvSpPr>
          <p:cNvPr id="8" name="Rectangle 7"/>
          <p:cNvSpPr/>
          <p:nvPr/>
        </p:nvSpPr>
        <p:spPr>
          <a:xfrm>
            <a:off x="0" y="404287"/>
            <a:ext cx="982639" cy="12692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1753141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7797" y="833247"/>
            <a:ext cx="7833816" cy="91204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smtClean="0">
                <a:solidFill>
                  <a:schemeClr val="bg1"/>
                </a:solidFill>
              </a:rPr>
              <a:t>    </a:t>
            </a:r>
            <a:r>
              <a:rPr lang="en-IN" sz="3200" b="1" dirty="0" smtClean="0"/>
              <a:t>Rational Deployment of </a:t>
            </a:r>
            <a:r>
              <a:rPr lang="en-IN" sz="3200" b="1" dirty="0"/>
              <a:t>Staff</a:t>
            </a:r>
            <a:endParaRPr lang="en-US" sz="3200" spc="-3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91319" y="1918741"/>
            <a:ext cx="4926842" cy="3539430"/>
          </a:xfrm>
          <a:prstGeom prst="rect">
            <a:avLst/>
          </a:prstGeom>
          <a:noFill/>
        </p:spPr>
        <p:txBody>
          <a:bodyPr wrap="square" rtlCol="0">
            <a:spAutoFit/>
          </a:bodyPr>
          <a:lstStyle/>
          <a:p>
            <a:pPr lvl="0" algn="just"/>
            <a:r>
              <a:rPr lang="en-IN" sz="2800" dirty="0" smtClean="0">
                <a:solidFill>
                  <a:schemeClr val="tx2">
                    <a:lumMod val="50000"/>
                  </a:schemeClr>
                </a:solidFill>
              </a:rPr>
              <a:t>Based on the recommendations of the monitoring teams of NCC for FBNC, New Delhi, additional </a:t>
            </a:r>
            <a:r>
              <a:rPr lang="en-IN" sz="2800" dirty="0">
                <a:solidFill>
                  <a:schemeClr val="tx2">
                    <a:lumMod val="50000"/>
                  </a:schemeClr>
                </a:solidFill>
              </a:rPr>
              <a:t>manpower has been provided to High Workload NICUs in Govt. Medical Colleges &amp; </a:t>
            </a:r>
            <a:r>
              <a:rPr lang="en-IN" sz="2800" dirty="0" smtClean="0">
                <a:solidFill>
                  <a:schemeClr val="tx2">
                    <a:lumMod val="50000"/>
                  </a:schemeClr>
                </a:solidFill>
              </a:rPr>
              <a:t>SNCUs in District Hospitals </a:t>
            </a:r>
            <a:r>
              <a:rPr lang="en-IN" sz="2800" dirty="0">
                <a:solidFill>
                  <a:schemeClr val="tx2">
                    <a:lumMod val="50000"/>
                  </a:schemeClr>
                </a:solidFill>
              </a:rPr>
              <a:t>by </a:t>
            </a:r>
            <a:r>
              <a:rPr lang="en-IN" sz="2800" dirty="0" smtClean="0">
                <a:solidFill>
                  <a:schemeClr val="tx2">
                    <a:lumMod val="50000"/>
                  </a:schemeClr>
                </a:solidFill>
              </a:rPr>
              <a:t>rationalization of existing staff.</a:t>
            </a:r>
          </a:p>
        </p:txBody>
      </p:sp>
      <p:pic>
        <p:nvPicPr>
          <p:cNvPr id="35" name="Picture 34" descr="Untitled-1_03.png"/>
          <p:cNvPicPr>
            <a:picLocks noChangeAspect="1"/>
          </p:cNvPicPr>
          <p:nvPr/>
        </p:nvPicPr>
        <p:blipFill>
          <a:blip r:embed="rId2" cstate="print"/>
          <a:stretch>
            <a:fillRect/>
          </a:stretch>
        </p:blipFill>
        <p:spPr>
          <a:xfrm>
            <a:off x="10930719" y="11852"/>
            <a:ext cx="1139588" cy="998678"/>
          </a:xfrm>
          <a:prstGeom prst="rect">
            <a:avLst/>
          </a:prstGeom>
        </p:spPr>
      </p:pic>
      <p:sp>
        <p:nvSpPr>
          <p:cNvPr id="8" name="Rectangle 7"/>
          <p:cNvSpPr/>
          <p:nvPr/>
        </p:nvSpPr>
        <p:spPr>
          <a:xfrm>
            <a:off x="0" y="614149"/>
            <a:ext cx="982639" cy="12692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66120" y="1596788"/>
            <a:ext cx="7004188" cy="5127257"/>
          </a:xfrm>
          <a:prstGeom prst="rect">
            <a:avLst/>
          </a:prstGeom>
          <a:effectLst>
            <a:softEdge rad="622300"/>
          </a:effectLst>
        </p:spPr>
      </p:pic>
    </p:spTree>
    <p:extLst>
      <p:ext uri="{BB962C8B-B14F-4D97-AF65-F5344CB8AC3E}">
        <p14:creationId xmlns:p14="http://schemas.microsoft.com/office/powerpoint/2010/main" xmlns="" val="1862536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406" y="1031828"/>
            <a:ext cx="11536907" cy="5570756"/>
          </a:xfrm>
          <a:prstGeom prst="rect">
            <a:avLst/>
          </a:prstGeom>
          <a:noFill/>
        </p:spPr>
        <p:txBody>
          <a:bodyPr wrap="square" rtlCol="0">
            <a:spAutoFit/>
          </a:bodyPr>
          <a:lstStyle/>
          <a:p>
            <a:pPr marL="457200" indent="-457200" algn="just">
              <a:buFont typeface="Wingdings" panose="05000000000000000000" pitchFamily="2" charset="2"/>
              <a:buChar char="v"/>
            </a:pPr>
            <a:r>
              <a:rPr lang="en-IN" sz="2800" dirty="0">
                <a:solidFill>
                  <a:schemeClr val="tx2">
                    <a:lumMod val="50000"/>
                  </a:schemeClr>
                </a:solidFill>
              </a:rPr>
              <a:t>By adopting the above mentioned </a:t>
            </a:r>
            <a:r>
              <a:rPr lang="en-IN" sz="2800" dirty="0" smtClean="0">
                <a:solidFill>
                  <a:schemeClr val="tx2">
                    <a:lumMod val="50000"/>
                  </a:schemeClr>
                </a:solidFill>
              </a:rPr>
              <a:t>interventions </a:t>
            </a:r>
            <a:r>
              <a:rPr lang="en-IN" sz="2800" dirty="0">
                <a:solidFill>
                  <a:schemeClr val="tx2">
                    <a:lumMod val="50000"/>
                  </a:schemeClr>
                </a:solidFill>
              </a:rPr>
              <a:t>in last </a:t>
            </a:r>
            <a:r>
              <a:rPr lang="en-IN" sz="2800" dirty="0" smtClean="0">
                <a:solidFill>
                  <a:schemeClr val="tx2">
                    <a:lumMod val="50000"/>
                  </a:schemeClr>
                </a:solidFill>
              </a:rPr>
              <a:t>three </a:t>
            </a:r>
            <a:r>
              <a:rPr lang="en-IN" sz="2800" dirty="0">
                <a:solidFill>
                  <a:schemeClr val="tx2">
                    <a:lumMod val="50000"/>
                  </a:schemeClr>
                </a:solidFill>
              </a:rPr>
              <a:t>years the functioning of SNCUs </a:t>
            </a:r>
            <a:r>
              <a:rPr lang="en-IN" sz="2800" dirty="0" smtClean="0">
                <a:solidFill>
                  <a:schemeClr val="tx2">
                    <a:lumMod val="50000"/>
                  </a:schemeClr>
                </a:solidFill>
              </a:rPr>
              <a:t>and LRs at district level has </a:t>
            </a:r>
            <a:r>
              <a:rPr lang="en-IN" sz="2800" dirty="0">
                <a:solidFill>
                  <a:schemeClr val="tx2">
                    <a:lumMod val="50000"/>
                  </a:schemeClr>
                </a:solidFill>
              </a:rPr>
              <a:t>improved significantly leading  to the drastic decrease in the </a:t>
            </a:r>
            <a:r>
              <a:rPr lang="en-IN" sz="2800" dirty="0" smtClean="0">
                <a:solidFill>
                  <a:schemeClr val="tx2">
                    <a:lumMod val="50000"/>
                  </a:schemeClr>
                </a:solidFill>
              </a:rPr>
              <a:t>IMR, NMR and ENMR with a record 8 point decrease of IMR in one year from 34 to 26 (SRS 2015).</a:t>
            </a:r>
          </a:p>
          <a:p>
            <a:pPr algn="just"/>
            <a:endParaRPr lang="en-IN" sz="2400" dirty="0" smtClean="0">
              <a:solidFill>
                <a:schemeClr val="tx2">
                  <a:lumMod val="50000"/>
                </a:schemeClr>
              </a:solidFill>
            </a:endParaRPr>
          </a:p>
          <a:p>
            <a:pPr marL="457200" indent="-457200" algn="just">
              <a:buFont typeface="Wingdings" panose="05000000000000000000" pitchFamily="2" charset="2"/>
              <a:buChar char="v"/>
            </a:pPr>
            <a:r>
              <a:rPr lang="en-IN" sz="2800" dirty="0" smtClean="0">
                <a:solidFill>
                  <a:schemeClr val="tx2">
                    <a:lumMod val="50000"/>
                  </a:schemeClr>
                </a:solidFill>
              </a:rPr>
              <a:t>Because of improved </a:t>
            </a:r>
            <a:r>
              <a:rPr lang="en-IN" sz="2800" dirty="0">
                <a:solidFill>
                  <a:schemeClr val="tx2">
                    <a:lumMod val="50000"/>
                  </a:schemeClr>
                </a:solidFill>
              </a:rPr>
              <a:t>functionality of SNCUs/ </a:t>
            </a:r>
            <a:r>
              <a:rPr lang="en-IN" sz="2800" dirty="0" smtClean="0">
                <a:solidFill>
                  <a:schemeClr val="tx2">
                    <a:lumMod val="50000"/>
                  </a:schemeClr>
                </a:solidFill>
              </a:rPr>
              <a:t>NICUs, </a:t>
            </a:r>
            <a:r>
              <a:rPr lang="en-IN" sz="2800" dirty="0">
                <a:solidFill>
                  <a:schemeClr val="tx2">
                    <a:lumMod val="50000"/>
                  </a:schemeClr>
                </a:solidFill>
              </a:rPr>
              <a:t>labour </a:t>
            </a:r>
            <a:r>
              <a:rPr lang="en-IN" sz="2800" dirty="0" smtClean="0">
                <a:solidFill>
                  <a:schemeClr val="tx2">
                    <a:lumMod val="50000"/>
                  </a:schemeClr>
                </a:solidFill>
              </a:rPr>
              <a:t>rooms and OTs </a:t>
            </a:r>
            <a:r>
              <a:rPr lang="en-IN" sz="2800" dirty="0">
                <a:solidFill>
                  <a:schemeClr val="tx2">
                    <a:lumMod val="50000"/>
                  </a:schemeClr>
                </a:solidFill>
              </a:rPr>
              <a:t>the admission </a:t>
            </a:r>
            <a:r>
              <a:rPr lang="en-IN" sz="2800" dirty="0" smtClean="0">
                <a:solidFill>
                  <a:schemeClr val="tx2">
                    <a:lumMod val="50000"/>
                  </a:schemeClr>
                </a:solidFill>
              </a:rPr>
              <a:t>rate and quality of care has improved. 87,572 </a:t>
            </a:r>
            <a:r>
              <a:rPr lang="en-IN" sz="2800" dirty="0">
                <a:solidFill>
                  <a:schemeClr val="tx2">
                    <a:lumMod val="50000"/>
                  </a:schemeClr>
                </a:solidFill>
              </a:rPr>
              <a:t>infants have been </a:t>
            </a:r>
            <a:r>
              <a:rPr lang="en-IN" sz="2800" dirty="0" smtClean="0">
                <a:solidFill>
                  <a:schemeClr val="tx2">
                    <a:lumMod val="50000"/>
                  </a:schemeClr>
                </a:solidFill>
              </a:rPr>
              <a:t>treated (inborn 55,149) since 2013 and 4406 </a:t>
            </a:r>
            <a:r>
              <a:rPr lang="en-IN" sz="2800" dirty="0">
                <a:solidFill>
                  <a:schemeClr val="tx2">
                    <a:lumMod val="50000"/>
                  </a:schemeClr>
                </a:solidFill>
              </a:rPr>
              <a:t>deaths (5 %) have been reported in </a:t>
            </a:r>
            <a:r>
              <a:rPr lang="en-IN" sz="2800" dirty="0" smtClean="0">
                <a:solidFill>
                  <a:schemeClr val="tx2">
                    <a:lumMod val="50000"/>
                  </a:schemeClr>
                </a:solidFill>
              </a:rPr>
              <a:t>SNCUs/NICUs.</a:t>
            </a:r>
          </a:p>
          <a:p>
            <a:pPr algn="just"/>
            <a:endParaRPr lang="en-IN" sz="2400" dirty="0">
              <a:solidFill>
                <a:schemeClr val="tx2">
                  <a:lumMod val="50000"/>
                </a:schemeClr>
              </a:solidFill>
            </a:endParaRPr>
          </a:p>
          <a:p>
            <a:pPr marL="457200" indent="-457200" algn="just">
              <a:buFont typeface="Wingdings" panose="05000000000000000000" pitchFamily="2" charset="2"/>
              <a:buChar char="v"/>
            </a:pPr>
            <a:r>
              <a:rPr lang="en-IN" sz="2800" dirty="0">
                <a:solidFill>
                  <a:schemeClr val="tx2">
                    <a:lumMod val="50000"/>
                  </a:schemeClr>
                </a:solidFill>
              </a:rPr>
              <a:t>It has been observed that the referral of sick infants from peripheral health institutions to district hospitals has increased </a:t>
            </a:r>
            <a:r>
              <a:rPr lang="en-IN" sz="2800" dirty="0" smtClean="0">
                <a:solidFill>
                  <a:schemeClr val="tx2">
                    <a:lumMod val="50000"/>
                  </a:schemeClr>
                </a:solidFill>
              </a:rPr>
              <a:t>and referral to tertiary </a:t>
            </a:r>
            <a:r>
              <a:rPr lang="en-IN" sz="2800" dirty="0">
                <a:solidFill>
                  <a:schemeClr val="tx2">
                    <a:lumMod val="50000"/>
                  </a:schemeClr>
                </a:solidFill>
              </a:rPr>
              <a:t>care institutions </a:t>
            </a:r>
            <a:r>
              <a:rPr lang="en-IN" sz="2800" dirty="0" smtClean="0">
                <a:solidFill>
                  <a:schemeClr val="tx2">
                    <a:lumMod val="50000"/>
                  </a:schemeClr>
                </a:solidFill>
              </a:rPr>
              <a:t>has  significantly decreased.</a:t>
            </a:r>
            <a:endParaRPr lang="en-IN" sz="2800" dirty="0">
              <a:solidFill>
                <a:schemeClr val="tx2">
                  <a:lumMod val="50000"/>
                </a:schemeClr>
              </a:solidFill>
            </a:endParaRPr>
          </a:p>
        </p:txBody>
      </p:sp>
      <p:sp>
        <p:nvSpPr>
          <p:cNvPr id="6" name="TextBox 5"/>
          <p:cNvSpPr txBox="1"/>
          <p:nvPr/>
        </p:nvSpPr>
        <p:spPr>
          <a:xfrm>
            <a:off x="1" y="196579"/>
            <a:ext cx="10413242" cy="584775"/>
          </a:xfrm>
          <a:prstGeom prst="rect">
            <a:avLst/>
          </a:prstGeom>
          <a:solidFill>
            <a:schemeClr val="tx2">
              <a:lumMod val="50000"/>
            </a:schemeClr>
          </a:solidFill>
        </p:spPr>
        <p:txBody>
          <a:bodyPr wrap="square" rtlCol="0">
            <a:spAutoFit/>
          </a:bodyPr>
          <a:lstStyle/>
          <a:p>
            <a:r>
              <a:rPr lang="en-IN" sz="3200" b="1" dirty="0" smtClean="0">
                <a:solidFill>
                  <a:schemeClr val="bg1"/>
                </a:solidFill>
                <a:latin typeface="Times New Roman" panose="02020603050405020304" pitchFamily="18" charset="0"/>
                <a:cs typeface="Times New Roman" panose="02020603050405020304" pitchFamily="18" charset="0"/>
              </a:rPr>
              <a:t>Results</a:t>
            </a:r>
            <a:endParaRPr lang="en-IN" sz="3200" dirty="0">
              <a:solidFill>
                <a:schemeClr val="bg1"/>
              </a:solidFill>
              <a:latin typeface="Times New Roman" panose="02020603050405020304" pitchFamily="18" charset="0"/>
              <a:cs typeface="Times New Roman" panose="02020603050405020304" pitchFamily="18" charset="0"/>
            </a:endParaRPr>
          </a:p>
        </p:txBody>
      </p:sp>
      <p:pic>
        <p:nvPicPr>
          <p:cNvPr id="7" name="Picture 6" descr="Untitled-1_03.png"/>
          <p:cNvPicPr>
            <a:picLocks noChangeAspect="1"/>
          </p:cNvPicPr>
          <p:nvPr/>
        </p:nvPicPr>
        <p:blipFill>
          <a:blip r:embed="rId2" cstate="print"/>
          <a:stretch>
            <a:fillRect/>
          </a:stretch>
        </p:blipFill>
        <p:spPr>
          <a:xfrm>
            <a:off x="10549719" y="104476"/>
            <a:ext cx="1028132" cy="781401"/>
          </a:xfrm>
          <a:prstGeom prst="rect">
            <a:avLst/>
          </a:prstGeom>
        </p:spPr>
      </p:pic>
      <p:sp>
        <p:nvSpPr>
          <p:cNvPr id="8" name="Rectangle 7"/>
          <p:cNvSpPr/>
          <p:nvPr/>
        </p:nvSpPr>
        <p:spPr>
          <a:xfrm>
            <a:off x="11655188" y="196579"/>
            <a:ext cx="536812" cy="58477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3061385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96579"/>
            <a:ext cx="10413242" cy="584775"/>
          </a:xfrm>
          <a:prstGeom prst="rect">
            <a:avLst/>
          </a:prstGeom>
          <a:solidFill>
            <a:schemeClr val="tx2">
              <a:lumMod val="50000"/>
            </a:schemeClr>
          </a:solidFill>
        </p:spPr>
        <p:txBody>
          <a:bodyPr wrap="square" rtlCol="0">
            <a:spAutoFit/>
          </a:bodyPr>
          <a:lstStyle/>
          <a:p>
            <a:r>
              <a:rPr lang="en-IN" sz="3200" b="1" dirty="0" smtClean="0">
                <a:solidFill>
                  <a:schemeClr val="bg1"/>
                </a:solidFill>
                <a:latin typeface="Times New Roman" panose="02020603050405020304" pitchFamily="18" charset="0"/>
                <a:cs typeface="Times New Roman" panose="02020603050405020304" pitchFamily="18" charset="0"/>
              </a:rPr>
              <a:t>Conclusion </a:t>
            </a:r>
            <a:r>
              <a:rPr lang="en-IN" sz="3200" b="1" smtClean="0">
                <a:solidFill>
                  <a:schemeClr val="bg1"/>
                </a:solidFill>
                <a:latin typeface="Times New Roman" panose="02020603050405020304" pitchFamily="18" charset="0"/>
                <a:cs typeface="Times New Roman" panose="02020603050405020304" pitchFamily="18" charset="0"/>
              </a:rPr>
              <a:t>&amp; Way </a:t>
            </a:r>
            <a:r>
              <a:rPr lang="en-IN" sz="3200" b="1" dirty="0">
                <a:solidFill>
                  <a:schemeClr val="bg1"/>
                </a:solidFill>
                <a:latin typeface="Times New Roman" panose="02020603050405020304" pitchFamily="18" charset="0"/>
                <a:cs typeface="Times New Roman" panose="02020603050405020304" pitchFamily="18" charset="0"/>
              </a:rPr>
              <a:t>forward</a:t>
            </a:r>
            <a:endParaRPr lang="en-IN" sz="3200" dirty="0">
              <a:solidFill>
                <a:schemeClr val="bg1"/>
              </a:solidFill>
              <a:latin typeface="Times New Roman" panose="02020603050405020304" pitchFamily="18" charset="0"/>
              <a:cs typeface="Times New Roman" panose="02020603050405020304" pitchFamily="18" charset="0"/>
            </a:endParaRPr>
          </a:p>
        </p:txBody>
      </p:sp>
      <p:pic>
        <p:nvPicPr>
          <p:cNvPr id="4" name="Picture 3" descr="Untitled-1_03.png"/>
          <p:cNvPicPr>
            <a:picLocks noChangeAspect="1"/>
          </p:cNvPicPr>
          <p:nvPr/>
        </p:nvPicPr>
        <p:blipFill>
          <a:blip r:embed="rId2" cstate="print"/>
          <a:stretch>
            <a:fillRect/>
          </a:stretch>
        </p:blipFill>
        <p:spPr>
          <a:xfrm>
            <a:off x="10549719" y="104476"/>
            <a:ext cx="1028132" cy="781401"/>
          </a:xfrm>
          <a:prstGeom prst="rect">
            <a:avLst/>
          </a:prstGeom>
        </p:spPr>
      </p:pic>
      <p:sp>
        <p:nvSpPr>
          <p:cNvPr id="5" name="Rectangle 4"/>
          <p:cNvSpPr/>
          <p:nvPr/>
        </p:nvSpPr>
        <p:spPr>
          <a:xfrm>
            <a:off x="11655188" y="196579"/>
            <a:ext cx="536812" cy="58477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5158" y="982637"/>
            <a:ext cx="4254137" cy="5672183"/>
          </a:xfrm>
          <a:prstGeom prst="rect">
            <a:avLst/>
          </a:prstGeom>
        </p:spPr>
      </p:pic>
      <p:sp>
        <p:nvSpPr>
          <p:cNvPr id="8" name="TextBox 7"/>
          <p:cNvSpPr txBox="1"/>
          <p:nvPr/>
        </p:nvSpPr>
        <p:spPr>
          <a:xfrm>
            <a:off x="4808562" y="899410"/>
            <a:ext cx="7108618" cy="5632311"/>
          </a:xfrm>
          <a:prstGeom prst="rect">
            <a:avLst/>
          </a:prstGeom>
          <a:noFill/>
        </p:spPr>
        <p:txBody>
          <a:bodyPr wrap="square" rtlCol="0">
            <a:spAutoFit/>
          </a:bodyPr>
          <a:lstStyle/>
          <a:p>
            <a:pPr marL="285750" indent="-285750" algn="just"/>
            <a:r>
              <a:rPr lang="en-IN" sz="2400" b="1" dirty="0" smtClean="0">
                <a:solidFill>
                  <a:schemeClr val="tx2">
                    <a:lumMod val="50000"/>
                  </a:schemeClr>
                </a:solidFill>
              </a:rPr>
              <a:t>Conclusion</a:t>
            </a:r>
          </a:p>
          <a:p>
            <a:pPr marL="285750" indent="-285750" algn="just"/>
            <a:r>
              <a:rPr lang="en-IN" sz="2400" b="1" dirty="0" smtClean="0">
                <a:solidFill>
                  <a:schemeClr val="tx2">
                    <a:lumMod val="50000"/>
                  </a:schemeClr>
                </a:solidFill>
              </a:rPr>
              <a:t>  </a:t>
            </a:r>
            <a:r>
              <a:rPr lang="en-IN" sz="2400" dirty="0" smtClean="0">
                <a:solidFill>
                  <a:schemeClr val="tx2">
                    <a:lumMod val="50000"/>
                  </a:schemeClr>
                </a:solidFill>
              </a:rPr>
              <a:t>In addition to</a:t>
            </a:r>
            <a:r>
              <a:rPr lang="en-IN" sz="2400" dirty="0" smtClean="0">
                <a:solidFill>
                  <a:schemeClr val="tx2">
                    <a:lumMod val="50000"/>
                  </a:schemeClr>
                </a:solidFill>
              </a:rPr>
              <a:t> </a:t>
            </a:r>
            <a:r>
              <a:rPr lang="en-IN" sz="2400" dirty="0" smtClean="0">
                <a:solidFill>
                  <a:schemeClr val="tx2">
                    <a:lumMod val="50000"/>
                  </a:schemeClr>
                </a:solidFill>
              </a:rPr>
              <a:t>policies &amp; </a:t>
            </a:r>
            <a:r>
              <a:rPr lang="en-IN" sz="2400" dirty="0" smtClean="0">
                <a:solidFill>
                  <a:schemeClr val="tx2">
                    <a:lumMod val="50000"/>
                  </a:schemeClr>
                </a:solidFill>
              </a:rPr>
              <a:t>guidelines </a:t>
            </a:r>
            <a:r>
              <a:rPr lang="en-IN" sz="2400" dirty="0" smtClean="0">
                <a:solidFill>
                  <a:schemeClr val="tx2">
                    <a:lumMod val="50000"/>
                  </a:schemeClr>
                </a:solidFill>
              </a:rPr>
              <a:t>it needs political will and administrative action to get results.</a:t>
            </a:r>
          </a:p>
          <a:p>
            <a:pPr marL="285750" indent="-285750" algn="just"/>
            <a:r>
              <a:rPr lang="en-IN" sz="2400" b="1" dirty="0" smtClean="0">
                <a:solidFill>
                  <a:schemeClr val="tx2">
                    <a:lumMod val="50000"/>
                  </a:schemeClr>
                </a:solidFill>
              </a:rPr>
              <a:t>Way forward to achieve SDG and NHP17 Goals</a:t>
            </a:r>
          </a:p>
          <a:p>
            <a:pPr marL="285750" indent="-285750" algn="just">
              <a:buFont typeface="Wingdings" pitchFamily="2" charset="2"/>
              <a:buChar char="ü"/>
            </a:pPr>
            <a:r>
              <a:rPr lang="en-IN" sz="2400" dirty="0" smtClean="0">
                <a:solidFill>
                  <a:schemeClr val="tx2">
                    <a:lumMod val="50000"/>
                  </a:schemeClr>
                </a:solidFill>
              </a:rPr>
              <a:t>Continued mentoring &amp; supportive supervision of FBNC Units to improve the quality of care.</a:t>
            </a:r>
          </a:p>
          <a:p>
            <a:pPr marL="285750" indent="-285750" algn="just">
              <a:buFont typeface="Wingdings" pitchFamily="2" charset="2"/>
              <a:buChar char="ü"/>
            </a:pPr>
            <a:r>
              <a:rPr lang="en-IN" sz="2400" dirty="0" smtClean="0">
                <a:solidFill>
                  <a:schemeClr val="tx2">
                    <a:lumMod val="50000"/>
                  </a:schemeClr>
                </a:solidFill>
              </a:rPr>
              <a:t>Establishment of </a:t>
            </a:r>
            <a:r>
              <a:rPr lang="en-IN" sz="2400" dirty="0">
                <a:solidFill>
                  <a:schemeClr val="tx2">
                    <a:lumMod val="50000"/>
                  </a:schemeClr>
                </a:solidFill>
              </a:rPr>
              <a:t>Family Centred Care (FCC</a:t>
            </a:r>
            <a:r>
              <a:rPr lang="en-IN" sz="2400" dirty="0" smtClean="0">
                <a:solidFill>
                  <a:schemeClr val="tx2">
                    <a:lumMod val="50000"/>
                  </a:schemeClr>
                </a:solidFill>
              </a:rPr>
              <a:t>)/ KMC units on pilot basis </a:t>
            </a:r>
            <a:r>
              <a:rPr lang="en-IN" sz="2400" dirty="0">
                <a:solidFill>
                  <a:schemeClr val="tx2">
                    <a:lumMod val="50000"/>
                  </a:schemeClr>
                </a:solidFill>
              </a:rPr>
              <a:t>in </a:t>
            </a:r>
            <a:r>
              <a:rPr lang="en-IN" sz="2400" dirty="0" smtClean="0">
                <a:solidFill>
                  <a:schemeClr val="tx2">
                    <a:lumMod val="50000"/>
                  </a:schemeClr>
                </a:solidFill>
              </a:rPr>
              <a:t>2017-18. </a:t>
            </a:r>
            <a:endParaRPr lang="en-IN" sz="2400" dirty="0">
              <a:solidFill>
                <a:schemeClr val="tx2">
                  <a:lumMod val="50000"/>
                </a:schemeClr>
              </a:solidFill>
            </a:endParaRPr>
          </a:p>
          <a:p>
            <a:pPr marL="285750" indent="-285750" algn="just">
              <a:buFont typeface="Wingdings" pitchFamily="2" charset="2"/>
              <a:buChar char="ü"/>
            </a:pPr>
            <a:r>
              <a:rPr lang="en-IN" sz="2400" dirty="0" smtClean="0">
                <a:solidFill>
                  <a:schemeClr val="tx2">
                    <a:lumMod val="50000"/>
                  </a:schemeClr>
                </a:solidFill>
              </a:rPr>
              <a:t>Focus on IYCF practices (MAA Programme)</a:t>
            </a:r>
          </a:p>
          <a:p>
            <a:pPr marL="285750" indent="-285750" algn="just">
              <a:buFont typeface="Wingdings" pitchFamily="2" charset="2"/>
              <a:buChar char="ü"/>
            </a:pPr>
            <a:r>
              <a:rPr lang="en-IN" sz="2400" dirty="0" smtClean="0">
                <a:solidFill>
                  <a:schemeClr val="tx2">
                    <a:lumMod val="50000"/>
                  </a:schemeClr>
                </a:solidFill>
              </a:rPr>
              <a:t> NRCs and linkages with AWC.</a:t>
            </a:r>
          </a:p>
          <a:p>
            <a:pPr marL="285750" indent="-285750" algn="just">
              <a:buFont typeface="Wingdings" pitchFamily="2" charset="2"/>
              <a:buChar char="ü"/>
            </a:pPr>
            <a:r>
              <a:rPr lang="en-IN" sz="2400" dirty="0" smtClean="0">
                <a:solidFill>
                  <a:schemeClr val="tx2">
                    <a:lumMod val="50000"/>
                  </a:schemeClr>
                </a:solidFill>
              </a:rPr>
              <a:t>Integration of DEICs with SNCUs for quality of life beyond survival.</a:t>
            </a:r>
          </a:p>
          <a:p>
            <a:pPr marL="285750" indent="-285750" algn="just">
              <a:buFont typeface="Wingdings" pitchFamily="2" charset="2"/>
              <a:buChar char="ü"/>
            </a:pPr>
            <a:r>
              <a:rPr lang="en-IN" sz="2400" dirty="0" smtClean="0">
                <a:solidFill>
                  <a:schemeClr val="tx2">
                    <a:lumMod val="50000"/>
                  </a:schemeClr>
                </a:solidFill>
              </a:rPr>
              <a:t>More focus on HBNC .</a:t>
            </a:r>
          </a:p>
          <a:p>
            <a:pPr marL="285750" indent="-285750" algn="just">
              <a:buFont typeface="Wingdings" pitchFamily="2" charset="2"/>
              <a:buChar char="ü"/>
            </a:pPr>
            <a:r>
              <a:rPr lang="en-IN" sz="2400" dirty="0" smtClean="0">
                <a:solidFill>
                  <a:schemeClr val="tx2">
                    <a:lumMod val="50000"/>
                  </a:schemeClr>
                </a:solidFill>
              </a:rPr>
              <a:t>DAKHSTA to strengthen the prenatal care.</a:t>
            </a:r>
          </a:p>
        </p:txBody>
      </p:sp>
    </p:spTree>
    <p:extLst>
      <p:ext uri="{BB962C8B-B14F-4D97-AF65-F5344CB8AC3E}">
        <p14:creationId xmlns:p14="http://schemas.microsoft.com/office/powerpoint/2010/main" xmlns="" val="1628854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744" y="1109272"/>
            <a:ext cx="6370820" cy="5632311"/>
          </a:xfrm>
          <a:prstGeom prst="rect">
            <a:avLst/>
          </a:prstGeom>
          <a:noFill/>
        </p:spPr>
        <p:txBody>
          <a:bodyPr wrap="square" rtlCol="0">
            <a:spAutoFit/>
          </a:bodyPr>
          <a:lstStyle/>
          <a:p>
            <a:pPr marL="284163" indent="-284163" algn="just">
              <a:buFont typeface="Wingdings" pitchFamily="2" charset="2"/>
              <a:buChar char="v"/>
            </a:pPr>
            <a:r>
              <a:rPr lang="en-US" sz="2400" dirty="0" smtClean="0">
                <a:solidFill>
                  <a:srgbClr val="002060"/>
                </a:solidFill>
              </a:rPr>
              <a:t>Jammu &amp; Kashmir is a State in northern India located in Himalayan Mountains. </a:t>
            </a:r>
          </a:p>
          <a:p>
            <a:pPr marL="284163" indent="-284163" algn="just">
              <a:buFont typeface="Wingdings" pitchFamily="2" charset="2"/>
              <a:buChar char="v"/>
            </a:pPr>
            <a:r>
              <a:rPr lang="en-US" sz="2400" dirty="0" smtClean="0">
                <a:solidFill>
                  <a:srgbClr val="002060"/>
                </a:solidFill>
              </a:rPr>
              <a:t>State consists of three regions: Jammu, Kashmir Valley and </a:t>
            </a:r>
            <a:r>
              <a:rPr lang="en-US" sz="2400" dirty="0" err="1" smtClean="0">
                <a:solidFill>
                  <a:srgbClr val="002060"/>
                </a:solidFill>
              </a:rPr>
              <a:t>Ladakh</a:t>
            </a:r>
            <a:r>
              <a:rPr lang="en-US" sz="2400" dirty="0" smtClean="0">
                <a:solidFill>
                  <a:srgbClr val="002060"/>
                </a:solidFill>
              </a:rPr>
              <a:t>. </a:t>
            </a:r>
          </a:p>
          <a:p>
            <a:pPr algn="just">
              <a:buFont typeface="Wingdings" pitchFamily="2" charset="2"/>
              <a:buChar char="v"/>
            </a:pPr>
            <a:r>
              <a:rPr lang="en-US" sz="2400" dirty="0" smtClean="0">
                <a:solidFill>
                  <a:srgbClr val="002060"/>
                </a:solidFill>
              </a:rPr>
              <a:t>Population (2017): 1, 42,80,37 (20% SC/ST)</a:t>
            </a:r>
          </a:p>
          <a:p>
            <a:pPr algn="just">
              <a:buFont typeface="Wingdings" pitchFamily="2" charset="2"/>
              <a:buChar char="v"/>
            </a:pPr>
            <a:r>
              <a:rPr lang="en-US" sz="2400" dirty="0" smtClean="0">
                <a:solidFill>
                  <a:srgbClr val="002060"/>
                </a:solidFill>
              </a:rPr>
              <a:t>Districts: 22 (06 HPDs).</a:t>
            </a:r>
          </a:p>
          <a:p>
            <a:pPr marL="284163" indent="-284163" algn="just">
              <a:buFont typeface="Wingdings" pitchFamily="2" charset="2"/>
              <a:buChar char="v"/>
            </a:pPr>
            <a:r>
              <a:rPr lang="en-US" sz="2400" dirty="0" smtClean="0">
                <a:solidFill>
                  <a:srgbClr val="002060"/>
                </a:solidFill>
              </a:rPr>
              <a:t>Most of the districts are far flung having difficult terrain, harsh weather conditions and remain snowbound during winters. </a:t>
            </a:r>
          </a:p>
          <a:p>
            <a:pPr marL="284163" indent="-284163" algn="just">
              <a:buFont typeface="Wingdings" pitchFamily="2" charset="2"/>
              <a:buChar char="v"/>
            </a:pPr>
            <a:r>
              <a:rPr lang="en-US" sz="2400" dirty="0" smtClean="0">
                <a:solidFill>
                  <a:srgbClr val="002060"/>
                </a:solidFill>
              </a:rPr>
              <a:t>The State is unique in the country as more than 90 % of health care services are being provided by public health facilities</a:t>
            </a:r>
            <a:r>
              <a:rPr lang="en-US" sz="2400" b="1" dirty="0" smtClean="0">
                <a:solidFill>
                  <a:srgbClr val="002060"/>
                </a:solidFill>
              </a:rPr>
              <a:t>.</a:t>
            </a:r>
          </a:p>
          <a:p>
            <a:pPr marL="284163" indent="-284163" algn="just">
              <a:buFont typeface="Wingdings" pitchFamily="2" charset="2"/>
              <a:buChar char="v"/>
            </a:pPr>
            <a:r>
              <a:rPr lang="en-US" sz="2400" dirty="0" smtClean="0">
                <a:solidFill>
                  <a:srgbClr val="002060"/>
                </a:solidFill>
              </a:rPr>
              <a:t>Significant achievement of 26 points decrease in IMR since the launch of National Health Mission from </a:t>
            </a:r>
            <a:r>
              <a:rPr lang="en-IN" sz="2400" dirty="0" smtClean="0">
                <a:solidFill>
                  <a:schemeClr val="tx2">
                    <a:lumMod val="50000"/>
                  </a:schemeClr>
                </a:solidFill>
              </a:rPr>
              <a:t>52 (SRS 2007) to 26 (SRS 2015)</a:t>
            </a:r>
            <a:r>
              <a:rPr lang="en-US" sz="2400" b="1" dirty="0" smtClean="0">
                <a:solidFill>
                  <a:srgbClr val="002060"/>
                </a:solidFill>
              </a:rPr>
              <a:t>.</a:t>
            </a:r>
          </a:p>
        </p:txBody>
      </p:sp>
      <p:pic>
        <p:nvPicPr>
          <p:cNvPr id="2051" name="Picture 3" descr="C:\Users\YOUNIS\Desktop\2.jpg"/>
          <p:cNvPicPr>
            <a:picLocks noChangeAspect="1" noChangeArrowheads="1"/>
          </p:cNvPicPr>
          <p:nvPr/>
        </p:nvPicPr>
        <p:blipFill>
          <a:blip r:embed="rId2"/>
          <a:srcRect/>
          <a:stretch>
            <a:fillRect/>
          </a:stretch>
        </p:blipFill>
        <p:spPr bwMode="auto">
          <a:xfrm>
            <a:off x="6790544" y="1199214"/>
            <a:ext cx="5216577" cy="5291528"/>
          </a:xfrm>
          <a:prstGeom prst="rect">
            <a:avLst/>
          </a:prstGeom>
          <a:noFill/>
        </p:spPr>
      </p:pic>
      <p:sp>
        <p:nvSpPr>
          <p:cNvPr id="5" name="TextBox 4"/>
          <p:cNvSpPr txBox="1"/>
          <p:nvPr/>
        </p:nvSpPr>
        <p:spPr>
          <a:xfrm>
            <a:off x="299803" y="209861"/>
            <a:ext cx="9878518" cy="584775"/>
          </a:xfrm>
          <a:prstGeom prst="rect">
            <a:avLst/>
          </a:prstGeom>
          <a:solidFill>
            <a:schemeClr val="tx2">
              <a:lumMod val="50000"/>
            </a:schemeClr>
          </a:solidFill>
        </p:spPr>
        <p:txBody>
          <a:bodyPr wrap="square" rtlCol="0">
            <a:spAutoFit/>
          </a:bodyPr>
          <a:lstStyle/>
          <a:p>
            <a:pPr algn="ctr"/>
            <a:r>
              <a:rPr lang="en-IN" sz="3200" b="1" dirty="0" smtClean="0">
                <a:solidFill>
                  <a:schemeClr val="bg1"/>
                </a:solidFill>
                <a:latin typeface="Times New Roman" panose="02020603050405020304" pitchFamily="18" charset="0"/>
                <a:cs typeface="Times New Roman" panose="02020603050405020304" pitchFamily="18" charset="0"/>
              </a:rPr>
              <a:t> Jammu &amp; Kashmir at a Glance  </a:t>
            </a:r>
            <a:endParaRPr lang="en-IN" sz="3200" dirty="0">
              <a:solidFill>
                <a:schemeClr val="bg1"/>
              </a:solidFill>
              <a:latin typeface="Times New Roman" panose="02020603050405020304" pitchFamily="18" charset="0"/>
              <a:cs typeface="Times New Roman" panose="02020603050405020304" pitchFamily="18" charset="0"/>
            </a:endParaRPr>
          </a:p>
        </p:txBody>
      </p:sp>
      <p:pic>
        <p:nvPicPr>
          <p:cNvPr id="6" name="Picture 5" descr="National Health Mission, J&amp;K"/>
          <p:cNvPicPr/>
          <p:nvPr/>
        </p:nvPicPr>
        <p:blipFill>
          <a:blip r:embed="rId3">
            <a:extLst>
              <a:ext uri="{28A0092B-C50C-407E-A947-70E740481C1C}">
                <a14:useLocalDpi xmlns="" xmlns:a14="http://schemas.microsoft.com/office/drawing/2010/main" val="0"/>
              </a:ext>
            </a:extLst>
          </a:blip>
          <a:srcRect/>
          <a:stretch>
            <a:fillRect/>
          </a:stretch>
        </p:blipFill>
        <p:spPr bwMode="auto">
          <a:xfrm>
            <a:off x="10393553" y="224852"/>
            <a:ext cx="1009934" cy="675149"/>
          </a:xfrm>
          <a:prstGeom prst="rect">
            <a:avLst/>
          </a:prstGeom>
          <a:noFill/>
          <a:extLst/>
        </p:spPr>
      </p:pic>
      <p:sp>
        <p:nvSpPr>
          <p:cNvPr id="7" name="Rectangle 6"/>
          <p:cNvSpPr/>
          <p:nvPr/>
        </p:nvSpPr>
        <p:spPr>
          <a:xfrm>
            <a:off x="11655188" y="196579"/>
            <a:ext cx="536812" cy="58477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60645" y="629611"/>
            <a:ext cx="3576360" cy="2308324"/>
          </a:xfrm>
          <a:prstGeom prst="rect">
            <a:avLst/>
          </a:prstGeom>
          <a:noFill/>
        </p:spPr>
        <p:txBody>
          <a:bodyPr wrap="square" rtlCol="0">
            <a:spAutoFit/>
          </a:bodyPr>
          <a:lstStyle/>
          <a:p>
            <a:pPr algn="ctr"/>
            <a:r>
              <a:rPr lang="en-IN" sz="3600" b="1" dirty="0" smtClean="0">
                <a:solidFill>
                  <a:srgbClr val="C00000"/>
                </a:solidFill>
              </a:rPr>
              <a:t>Onsite  mentoring &amp; supportive supervision</a:t>
            </a:r>
            <a:endParaRPr lang="en-IN" sz="3600"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9945029">
            <a:off x="170598" y="902078"/>
            <a:ext cx="3653050" cy="225870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748853">
            <a:off x="3789105" y="1203071"/>
            <a:ext cx="4326340" cy="22484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185114">
            <a:off x="2352841" y="3441598"/>
            <a:ext cx="3997326" cy="27159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0365766">
            <a:off x="6520604" y="3474918"/>
            <a:ext cx="4559081" cy="255498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3898" y="4056947"/>
            <a:ext cx="1966699" cy="2622265"/>
          </a:xfrm>
          <a:prstGeom prst="rect">
            <a:avLst/>
          </a:prstGeom>
        </p:spPr>
      </p:pic>
    </p:spTree>
    <p:extLst>
      <p:ext uri="{BB962C8B-B14F-4D97-AF65-F5344CB8AC3E}">
        <p14:creationId xmlns:p14="http://schemas.microsoft.com/office/powerpoint/2010/main" xmlns="" val="2475463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2378" y="158814"/>
            <a:ext cx="4181970" cy="313647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284522">
            <a:off x="582204" y="2678065"/>
            <a:ext cx="2820690" cy="37609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102681">
            <a:off x="5520683" y="2836055"/>
            <a:ext cx="2891620" cy="385549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075489">
            <a:off x="6136669" y="130307"/>
            <a:ext cx="3409583" cy="2557187"/>
          </a:xfrm>
          <a:prstGeom prst="rect">
            <a:avLst/>
          </a:prstGeom>
        </p:spPr>
      </p:pic>
      <p:sp>
        <p:nvSpPr>
          <p:cNvPr id="6" name="TextBox 5"/>
          <p:cNvSpPr txBox="1"/>
          <p:nvPr/>
        </p:nvSpPr>
        <p:spPr>
          <a:xfrm>
            <a:off x="8465927" y="4572016"/>
            <a:ext cx="3576360" cy="1200329"/>
          </a:xfrm>
          <a:prstGeom prst="rect">
            <a:avLst/>
          </a:prstGeom>
          <a:noFill/>
        </p:spPr>
        <p:txBody>
          <a:bodyPr wrap="square" rtlCol="0">
            <a:spAutoFit/>
          </a:bodyPr>
          <a:lstStyle/>
          <a:p>
            <a:pPr algn="ctr"/>
            <a:r>
              <a:rPr lang="en-IN" sz="3600" b="1" dirty="0" smtClean="0">
                <a:solidFill>
                  <a:srgbClr val="C00000"/>
                </a:solidFill>
              </a:rPr>
              <a:t>Proper Recording &amp; Reporting</a:t>
            </a:r>
            <a:endParaRPr lang="en-IN" sz="3600" dirty="0">
              <a:solidFill>
                <a:srgbClr val="C00000"/>
              </a:solidFill>
            </a:endParaRPr>
          </a:p>
        </p:txBody>
      </p:sp>
    </p:spTree>
    <p:extLst>
      <p:ext uri="{BB962C8B-B14F-4D97-AF65-F5344CB8AC3E}">
        <p14:creationId xmlns:p14="http://schemas.microsoft.com/office/powerpoint/2010/main" xmlns="" val="304389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2459388" cy="13782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378282"/>
            <a:ext cx="2459388" cy="14091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787413"/>
            <a:ext cx="2459388" cy="19721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59389" y="0"/>
            <a:ext cx="2590284" cy="194271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59388" y="1942713"/>
            <a:ext cx="2627624" cy="197210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4759514"/>
            <a:ext cx="2459388" cy="209848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049674" y="0"/>
            <a:ext cx="2756846" cy="490106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441529" y="3885426"/>
            <a:ext cx="2608144" cy="2986222"/>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049673" y="4312693"/>
            <a:ext cx="4549253" cy="255895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7806521" y="1942713"/>
            <a:ext cx="4414144" cy="2369980"/>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9601715" y="4298466"/>
            <a:ext cx="2590285" cy="2559534"/>
          </a:xfrm>
          <a:prstGeom prst="rect">
            <a:avLst/>
          </a:prstGeom>
        </p:spPr>
      </p:pic>
      <p:sp>
        <p:nvSpPr>
          <p:cNvPr id="20" name="TextBox 19"/>
          <p:cNvSpPr txBox="1"/>
          <p:nvPr/>
        </p:nvSpPr>
        <p:spPr>
          <a:xfrm>
            <a:off x="5186623" y="6012776"/>
            <a:ext cx="4275352" cy="830997"/>
          </a:xfrm>
          <a:prstGeom prst="rect">
            <a:avLst/>
          </a:prstGeom>
          <a:noFill/>
        </p:spPr>
        <p:txBody>
          <a:bodyPr wrap="square" rtlCol="0">
            <a:spAutoFit/>
          </a:bodyPr>
          <a:lstStyle/>
          <a:p>
            <a:r>
              <a:rPr lang="en-IN" sz="4800" b="1" dirty="0" smtClean="0">
                <a:solidFill>
                  <a:srgbClr val="C00000"/>
                </a:solidFill>
              </a:rPr>
              <a:t>Thank You</a:t>
            </a:r>
            <a:endParaRPr lang="en-IN" sz="4800" b="1" dirty="0">
              <a:solidFill>
                <a:srgbClr val="C00000"/>
              </a:solidFill>
            </a:endParaRPr>
          </a:p>
        </p:txBody>
      </p:sp>
      <p:pic>
        <p:nvPicPr>
          <p:cNvPr id="1026" name="Picture 2" descr="C:\Users\DNO\Desktop\20120824_141924.JPG"/>
          <p:cNvPicPr>
            <a:picLocks noChangeAspect="1" noChangeArrowheads="1"/>
          </p:cNvPicPr>
          <p:nvPr/>
        </p:nvPicPr>
        <p:blipFill>
          <a:blip r:embed="rId13" cstate="print"/>
          <a:srcRect/>
          <a:stretch>
            <a:fillRect/>
          </a:stretch>
        </p:blipFill>
        <p:spPr bwMode="auto">
          <a:xfrm>
            <a:off x="7809875" y="3"/>
            <a:ext cx="4382125" cy="2173572"/>
          </a:xfrm>
          <a:prstGeom prst="rect">
            <a:avLst/>
          </a:prstGeom>
          <a:noFill/>
        </p:spPr>
      </p:pic>
    </p:spTree>
    <p:extLst>
      <p:ext uri="{BB962C8B-B14F-4D97-AF65-F5344CB8AC3E}">
        <p14:creationId xmlns:p14="http://schemas.microsoft.com/office/powerpoint/2010/main" xmlns="" val="3221148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725" y="1019331"/>
            <a:ext cx="11482466" cy="5693866"/>
          </a:xfrm>
          <a:prstGeom prst="rect">
            <a:avLst/>
          </a:prstGeom>
          <a:noFill/>
        </p:spPr>
        <p:txBody>
          <a:bodyPr wrap="square" rtlCol="0">
            <a:spAutoFit/>
          </a:bodyPr>
          <a:lstStyle/>
          <a:p>
            <a:pPr algn="just">
              <a:buFont typeface="Wingdings" pitchFamily="2" charset="2"/>
              <a:buChar char="v"/>
            </a:pPr>
            <a:r>
              <a:rPr lang="en-IN" sz="2600" dirty="0" smtClean="0">
                <a:solidFill>
                  <a:schemeClr val="tx2">
                    <a:lumMod val="50000"/>
                  </a:schemeClr>
                </a:solidFill>
              </a:rPr>
              <a:t> </a:t>
            </a:r>
            <a:r>
              <a:rPr lang="en-IN" sz="2400" dirty="0" smtClean="0">
                <a:solidFill>
                  <a:schemeClr val="tx2">
                    <a:lumMod val="50000"/>
                  </a:schemeClr>
                </a:solidFill>
              </a:rPr>
              <a:t>Due to lack of infrastructure for FBNC in the peripheral health institutions entire load for managing the sick  infants was on the tertiary care institution located in the capital cities of Jammu and Srinagar. </a:t>
            </a:r>
          </a:p>
          <a:p>
            <a:pPr algn="just"/>
            <a:endParaRPr lang="en-IN" sz="2400" dirty="0" smtClean="0">
              <a:solidFill>
                <a:schemeClr val="tx2">
                  <a:lumMod val="50000"/>
                </a:schemeClr>
              </a:solidFill>
            </a:endParaRPr>
          </a:p>
          <a:p>
            <a:pPr algn="just">
              <a:buFont typeface="Wingdings" pitchFamily="2" charset="2"/>
              <a:buChar char="v"/>
            </a:pPr>
            <a:r>
              <a:rPr lang="en-IN" sz="2400" dirty="0" smtClean="0">
                <a:solidFill>
                  <a:schemeClr val="tx2">
                    <a:lumMod val="50000"/>
                  </a:schemeClr>
                </a:solidFill>
              </a:rPr>
              <a:t>Large no of newborns used to die due to lack of access to FBNC because of difficult terrain, long distances between districts and tertiary care institutions and harsh weather conditions in snow bound areas leading to hypothermia.</a:t>
            </a:r>
            <a:endParaRPr lang="en-IN" sz="2000" dirty="0" smtClean="0">
              <a:solidFill>
                <a:schemeClr val="tx2">
                  <a:lumMod val="50000"/>
                </a:schemeClr>
              </a:solidFill>
            </a:endParaRPr>
          </a:p>
          <a:p>
            <a:pPr algn="just"/>
            <a:endParaRPr lang="en-IN" sz="2400" dirty="0" smtClean="0">
              <a:solidFill>
                <a:schemeClr val="tx2">
                  <a:lumMod val="50000"/>
                </a:schemeClr>
              </a:solidFill>
            </a:endParaRPr>
          </a:p>
          <a:p>
            <a:pPr algn="just">
              <a:buFont typeface="Wingdings" pitchFamily="2" charset="2"/>
              <a:buChar char="v"/>
            </a:pPr>
            <a:r>
              <a:rPr lang="en-IN" sz="2400" dirty="0" smtClean="0">
                <a:solidFill>
                  <a:schemeClr val="tx2">
                    <a:lumMod val="50000"/>
                  </a:schemeClr>
                </a:solidFill>
              </a:rPr>
              <a:t> Even after introduction of Facility Based Newborn Care (FBNC) &amp; other  Maternal and Child Health initiatives under NHM, the annual decrease </a:t>
            </a:r>
            <a:r>
              <a:rPr lang="en-IN" sz="2400" dirty="0">
                <a:solidFill>
                  <a:schemeClr val="tx2">
                    <a:lumMod val="50000"/>
                  </a:schemeClr>
                </a:solidFill>
              </a:rPr>
              <a:t>in IMR was </a:t>
            </a:r>
            <a:r>
              <a:rPr lang="en-IN" sz="2400" dirty="0" smtClean="0">
                <a:solidFill>
                  <a:schemeClr val="tx2">
                    <a:lumMod val="50000"/>
                  </a:schemeClr>
                </a:solidFill>
              </a:rPr>
              <a:t>initially slow.</a:t>
            </a:r>
          </a:p>
          <a:p>
            <a:pPr algn="just"/>
            <a:endParaRPr lang="en-IN" sz="2400" dirty="0" smtClean="0">
              <a:solidFill>
                <a:schemeClr val="tx2">
                  <a:lumMod val="50000"/>
                </a:schemeClr>
              </a:solidFill>
            </a:endParaRPr>
          </a:p>
          <a:p>
            <a:pPr algn="just">
              <a:buFont typeface="Wingdings" pitchFamily="2" charset="2"/>
              <a:buChar char="v"/>
            </a:pPr>
            <a:r>
              <a:rPr lang="en-IN" sz="2400" dirty="0" smtClean="0">
                <a:solidFill>
                  <a:schemeClr val="tx2">
                    <a:lumMod val="50000"/>
                  </a:schemeClr>
                </a:solidFill>
              </a:rPr>
              <a:t>Heightened focus of the state authorities for implementation of FBNC at district level and strengthening of tertiary care institution as referral and training centres led to drastic decrease in IMR in last few years</a:t>
            </a:r>
            <a:endParaRPr lang="en-IN" sz="2600" dirty="0" smtClean="0">
              <a:solidFill>
                <a:schemeClr val="tx2">
                  <a:lumMod val="50000"/>
                </a:schemeClr>
              </a:solidFill>
              <a:latin typeface="Calibri" panose="020F0502020204030204" pitchFamily="34" charset="0"/>
            </a:endParaRPr>
          </a:p>
          <a:p>
            <a:pPr algn="just">
              <a:buFont typeface="Wingdings" pitchFamily="2" charset="2"/>
              <a:buChar char="v"/>
            </a:pPr>
            <a:endParaRPr lang="en-IN" sz="2600" dirty="0">
              <a:solidFill>
                <a:schemeClr val="tx2">
                  <a:lumMod val="50000"/>
                </a:schemeClr>
              </a:solidFill>
            </a:endParaRPr>
          </a:p>
        </p:txBody>
      </p:sp>
      <p:sp>
        <p:nvSpPr>
          <p:cNvPr id="8" name="TextBox 7"/>
          <p:cNvSpPr txBox="1"/>
          <p:nvPr/>
        </p:nvSpPr>
        <p:spPr>
          <a:xfrm>
            <a:off x="359763" y="196579"/>
            <a:ext cx="10053479" cy="584775"/>
          </a:xfrm>
          <a:prstGeom prst="rect">
            <a:avLst/>
          </a:prstGeom>
          <a:solidFill>
            <a:schemeClr val="tx2">
              <a:lumMod val="50000"/>
            </a:schemeClr>
          </a:solidFill>
        </p:spPr>
        <p:txBody>
          <a:bodyPr wrap="square" rtlCol="0">
            <a:spAutoFit/>
          </a:bodyPr>
          <a:lstStyle/>
          <a:p>
            <a:r>
              <a:rPr lang="en-IN" sz="3200" b="1" dirty="0" smtClean="0">
                <a:solidFill>
                  <a:schemeClr val="bg1"/>
                </a:solidFill>
                <a:latin typeface="Times New Roman" panose="02020603050405020304" pitchFamily="18" charset="0"/>
                <a:cs typeface="Times New Roman" panose="02020603050405020304" pitchFamily="18" charset="0"/>
              </a:rPr>
              <a:t>Problem Statement  </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1655188" y="196579"/>
            <a:ext cx="536812" cy="58477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descr="C:\Users\NRHM_Kaynenn\Desktop\LOGO.jpg"/>
          <p:cNvPicPr/>
          <p:nvPr/>
        </p:nvPicPr>
        <p:blipFill>
          <a:blip r:embed="rId2" cstate="print"/>
          <a:stretch>
            <a:fillRect/>
          </a:stretch>
        </p:blipFill>
        <p:spPr bwMode="auto">
          <a:xfrm>
            <a:off x="10550811" y="208691"/>
            <a:ext cx="923925" cy="714375"/>
          </a:xfrm>
          <a:prstGeom prst="rect">
            <a:avLst/>
          </a:prstGeom>
          <a:noFill/>
          <a:ln w="9525">
            <a:noFill/>
            <a:miter lim="800000"/>
            <a:headEnd/>
            <a:tailEnd/>
          </a:ln>
        </p:spPr>
      </p:pic>
    </p:spTree>
    <p:extLst>
      <p:ext uri="{BB962C8B-B14F-4D97-AF65-F5344CB8AC3E}">
        <p14:creationId xmlns:p14="http://schemas.microsoft.com/office/powerpoint/2010/main" xmlns="" val="4277441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741" y="206173"/>
            <a:ext cx="7663765" cy="954107"/>
          </a:xfrm>
          <a:prstGeom prst="rect">
            <a:avLst/>
          </a:prstGeom>
          <a:noFill/>
        </p:spPr>
        <p:txBody>
          <a:bodyPr wrap="none" rtlCol="0">
            <a:spAutoFit/>
          </a:bodyPr>
          <a:lstStyle/>
          <a:p>
            <a:r>
              <a:rPr lang="en-US" sz="2800" b="1" dirty="0" smtClean="0">
                <a:solidFill>
                  <a:srgbClr val="002060"/>
                </a:solidFill>
                <a:latin typeface="Calibri" pitchFamily="34" charset="0"/>
                <a:cs typeface="Calibri" pitchFamily="34" charset="0"/>
              </a:rPr>
              <a:t>Status of Facility </a:t>
            </a:r>
            <a:r>
              <a:rPr lang="en-US" sz="2800" b="1" dirty="0">
                <a:solidFill>
                  <a:srgbClr val="002060"/>
                </a:solidFill>
                <a:latin typeface="Calibri" pitchFamily="34" charset="0"/>
                <a:cs typeface="Calibri" pitchFamily="34" charset="0"/>
              </a:rPr>
              <a:t>Based Newborn </a:t>
            </a:r>
            <a:r>
              <a:rPr lang="en-US" sz="2800" b="1" dirty="0" smtClean="0">
                <a:solidFill>
                  <a:srgbClr val="002060"/>
                </a:solidFill>
                <a:latin typeface="Calibri" pitchFamily="34" charset="0"/>
                <a:cs typeface="Calibri" pitchFamily="34" charset="0"/>
              </a:rPr>
              <a:t>care Units in J&amp;K</a:t>
            </a:r>
            <a:endParaRPr lang="en-US" sz="2800" b="1" dirty="0">
              <a:solidFill>
                <a:srgbClr val="002060"/>
              </a:solidFill>
              <a:latin typeface="Calibri" pitchFamily="34" charset="0"/>
              <a:cs typeface="Calibri" pitchFamily="34" charset="0"/>
            </a:endParaRPr>
          </a:p>
          <a:p>
            <a:endParaRPr lang="en-US" sz="2800" dirty="0">
              <a:solidFill>
                <a:srgbClr val="002060"/>
              </a:solidFill>
              <a:latin typeface="Calibri" pitchFamily="34" charset="0"/>
              <a:cs typeface="Calibri" pitchFamily="34" charset="0"/>
            </a:endParaRPr>
          </a:p>
        </p:txBody>
      </p:sp>
      <p:sp>
        <p:nvSpPr>
          <p:cNvPr id="3" name="Oval 2"/>
          <p:cNvSpPr>
            <a:spLocks noChangeArrowheads="1"/>
          </p:cNvSpPr>
          <p:nvPr/>
        </p:nvSpPr>
        <p:spPr bwMode="auto">
          <a:xfrm>
            <a:off x="5145156" y="4880680"/>
            <a:ext cx="1905000" cy="1828800"/>
          </a:xfrm>
          <a:prstGeom prst="ellipse">
            <a:avLst/>
          </a:prstGeom>
          <a:solidFill>
            <a:srgbClr val="FFFF99"/>
          </a:solidFill>
          <a:ln w="9525">
            <a:solidFill>
              <a:schemeClr val="tx1"/>
            </a:solidFill>
            <a:round/>
            <a:headEnd/>
            <a:tailEnd/>
          </a:ln>
          <a:effectLst/>
        </p:spPr>
        <p:txBody>
          <a:bodyPr wrap="none" anchor="ctr"/>
          <a:lstStyle/>
          <a:p>
            <a:r>
              <a:rPr lang="en-US" b="1" dirty="0" smtClean="0"/>
              <a:t>Community</a:t>
            </a:r>
            <a:endParaRPr lang="en-US" b="1" dirty="0"/>
          </a:p>
        </p:txBody>
      </p:sp>
      <p:sp>
        <p:nvSpPr>
          <p:cNvPr id="4" name="Rectangle 3"/>
          <p:cNvSpPr>
            <a:spLocks noChangeArrowheads="1"/>
          </p:cNvSpPr>
          <p:nvPr/>
        </p:nvSpPr>
        <p:spPr bwMode="auto">
          <a:xfrm>
            <a:off x="5678556" y="3902760"/>
            <a:ext cx="838200" cy="457200"/>
          </a:xfrm>
          <a:prstGeom prst="rect">
            <a:avLst/>
          </a:prstGeom>
          <a:solidFill>
            <a:srgbClr val="FF6600"/>
          </a:solidFill>
          <a:ln w="9525">
            <a:solidFill>
              <a:schemeClr val="tx1"/>
            </a:solidFill>
            <a:miter lim="800000"/>
            <a:headEnd/>
            <a:tailEnd/>
          </a:ln>
          <a:effectLst/>
        </p:spPr>
        <p:txBody>
          <a:bodyPr wrap="none" anchor="ctr"/>
          <a:lstStyle/>
          <a:p>
            <a:pPr algn="ctr"/>
            <a:r>
              <a:rPr lang="en-US" b="1" dirty="0" smtClean="0">
                <a:solidFill>
                  <a:srgbClr val="FFFFFF"/>
                </a:solidFill>
              </a:rPr>
              <a:t>PHC</a:t>
            </a:r>
            <a:endParaRPr lang="en-US" b="1" dirty="0">
              <a:solidFill>
                <a:srgbClr val="FFFFFF"/>
              </a:solidFill>
            </a:endParaRPr>
          </a:p>
        </p:txBody>
      </p:sp>
      <p:sp>
        <p:nvSpPr>
          <p:cNvPr id="5" name="Rectangle 4"/>
          <p:cNvSpPr>
            <a:spLocks noChangeArrowheads="1"/>
          </p:cNvSpPr>
          <p:nvPr/>
        </p:nvSpPr>
        <p:spPr bwMode="auto">
          <a:xfrm>
            <a:off x="5449956" y="2683560"/>
            <a:ext cx="1219200" cy="457200"/>
          </a:xfrm>
          <a:prstGeom prst="rect">
            <a:avLst/>
          </a:prstGeom>
          <a:solidFill>
            <a:srgbClr val="FF6600"/>
          </a:solidFill>
          <a:ln w="9525">
            <a:solidFill>
              <a:schemeClr val="tx1"/>
            </a:solidFill>
            <a:miter lim="800000"/>
            <a:headEnd/>
            <a:tailEnd/>
          </a:ln>
          <a:effectLst/>
        </p:spPr>
        <p:txBody>
          <a:bodyPr wrap="none" anchor="ctr"/>
          <a:lstStyle/>
          <a:p>
            <a:pPr algn="ctr"/>
            <a:r>
              <a:rPr lang="en-US" b="1" dirty="0" smtClean="0">
                <a:solidFill>
                  <a:srgbClr val="FFFFFF"/>
                </a:solidFill>
              </a:rPr>
              <a:t>CHC</a:t>
            </a:r>
            <a:endParaRPr lang="en-US" b="1" dirty="0">
              <a:solidFill>
                <a:srgbClr val="FFFFFF"/>
              </a:solidFill>
            </a:endParaRPr>
          </a:p>
        </p:txBody>
      </p:sp>
      <p:sp>
        <p:nvSpPr>
          <p:cNvPr id="6" name="Rectangle 5"/>
          <p:cNvSpPr>
            <a:spLocks noChangeArrowheads="1"/>
          </p:cNvSpPr>
          <p:nvPr/>
        </p:nvSpPr>
        <p:spPr bwMode="auto">
          <a:xfrm>
            <a:off x="4901784" y="1184223"/>
            <a:ext cx="2608288" cy="889737"/>
          </a:xfrm>
          <a:prstGeom prst="rect">
            <a:avLst/>
          </a:prstGeom>
          <a:solidFill>
            <a:srgbClr val="FF5050"/>
          </a:solidFill>
          <a:ln w="9525">
            <a:solidFill>
              <a:schemeClr val="tx1"/>
            </a:solidFill>
            <a:miter lim="800000"/>
            <a:headEnd/>
            <a:tailEnd/>
          </a:ln>
          <a:effectLst/>
        </p:spPr>
        <p:txBody>
          <a:bodyPr wrap="none" anchor="ctr"/>
          <a:lstStyle/>
          <a:p>
            <a:pPr algn="ctr"/>
            <a:r>
              <a:rPr lang="en-US" sz="1600" b="1" dirty="0" smtClean="0">
                <a:solidFill>
                  <a:srgbClr val="FFFFFF"/>
                </a:solidFill>
              </a:rPr>
              <a:t>District Hospital/ </a:t>
            </a:r>
          </a:p>
          <a:p>
            <a:pPr algn="ctr"/>
            <a:r>
              <a:rPr lang="en-US" sz="1600" b="1" dirty="0" smtClean="0">
                <a:solidFill>
                  <a:srgbClr val="FFFFFF"/>
                </a:solidFill>
              </a:rPr>
              <a:t>Tertiary Care Institutions</a:t>
            </a:r>
            <a:endParaRPr lang="en-US" sz="1600" b="1" dirty="0">
              <a:solidFill>
                <a:srgbClr val="FFFFFF"/>
              </a:solidFill>
            </a:endParaRPr>
          </a:p>
        </p:txBody>
      </p:sp>
      <p:sp>
        <p:nvSpPr>
          <p:cNvPr id="7" name="Text Box 13"/>
          <p:cNvSpPr txBox="1">
            <a:spLocks noChangeArrowheads="1"/>
          </p:cNvSpPr>
          <p:nvPr/>
        </p:nvSpPr>
        <p:spPr bwMode="auto">
          <a:xfrm>
            <a:off x="2107094" y="1464360"/>
            <a:ext cx="1431234" cy="429348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spcBef>
                <a:spcPct val="50000"/>
              </a:spcBef>
            </a:pPr>
            <a:endParaRPr lang="en-US" b="1" dirty="0">
              <a:latin typeface="Calibri" pitchFamily="34" charset="0"/>
              <a:cs typeface="Calibri" pitchFamily="34" charset="0"/>
            </a:endParaRPr>
          </a:p>
          <a:p>
            <a:pPr algn="ctr" eaLnBrk="1" hangingPunct="1">
              <a:spcBef>
                <a:spcPct val="50000"/>
              </a:spcBef>
            </a:pPr>
            <a:endParaRPr lang="en-US" b="1" dirty="0">
              <a:latin typeface="Calibri" pitchFamily="34" charset="0"/>
              <a:cs typeface="Calibri" pitchFamily="34" charset="0"/>
            </a:endParaRPr>
          </a:p>
          <a:p>
            <a:pPr algn="ctr" eaLnBrk="1" hangingPunct="1">
              <a:spcBef>
                <a:spcPct val="50000"/>
              </a:spcBef>
            </a:pPr>
            <a:endParaRPr lang="en-US" b="1" dirty="0">
              <a:latin typeface="Calibri" pitchFamily="34" charset="0"/>
              <a:cs typeface="Calibri" pitchFamily="34" charset="0"/>
            </a:endParaRPr>
          </a:p>
          <a:p>
            <a:pPr algn="ctr" eaLnBrk="1" hangingPunct="1">
              <a:spcBef>
                <a:spcPct val="50000"/>
              </a:spcBef>
            </a:pPr>
            <a:r>
              <a:rPr lang="en-US" sz="2000" b="1" dirty="0" smtClean="0">
                <a:latin typeface="Calibri" pitchFamily="34" charset="0"/>
                <a:cs typeface="Calibri" pitchFamily="34" charset="0"/>
              </a:rPr>
              <a:t>281 Newborn Care Corners</a:t>
            </a:r>
          </a:p>
          <a:p>
            <a:pPr algn="ctr" eaLnBrk="1" hangingPunct="1">
              <a:spcBef>
                <a:spcPct val="50000"/>
              </a:spcBef>
            </a:pPr>
            <a:r>
              <a:rPr lang="en-US" sz="2000" b="1" dirty="0" smtClean="0">
                <a:latin typeface="Calibri" pitchFamily="34" charset="0"/>
                <a:cs typeface="Calibri" pitchFamily="34" charset="0"/>
              </a:rPr>
              <a:t>(NBCCs</a:t>
            </a:r>
            <a:r>
              <a:rPr lang="en-US" b="1" dirty="0" smtClean="0">
                <a:latin typeface="Calibri" pitchFamily="34" charset="0"/>
                <a:cs typeface="Calibri" pitchFamily="34" charset="0"/>
              </a:rPr>
              <a:t>)</a:t>
            </a:r>
            <a:endParaRPr lang="en-US" b="1" dirty="0">
              <a:latin typeface="Calibri" pitchFamily="34" charset="0"/>
              <a:cs typeface="Calibri" pitchFamily="34" charset="0"/>
            </a:endParaRPr>
          </a:p>
          <a:p>
            <a:pPr algn="ctr" eaLnBrk="1" hangingPunct="1">
              <a:spcBef>
                <a:spcPct val="50000"/>
              </a:spcBef>
            </a:pPr>
            <a:endParaRPr lang="en-US" b="1" dirty="0">
              <a:latin typeface="Calibri" pitchFamily="34" charset="0"/>
              <a:cs typeface="Calibri" pitchFamily="34" charset="0"/>
            </a:endParaRPr>
          </a:p>
          <a:p>
            <a:pPr algn="ctr" eaLnBrk="1" hangingPunct="1">
              <a:spcBef>
                <a:spcPct val="50000"/>
              </a:spcBef>
            </a:pPr>
            <a:endParaRPr lang="en-US" b="1" dirty="0">
              <a:latin typeface="Calibri" pitchFamily="34" charset="0"/>
              <a:cs typeface="Calibri" pitchFamily="34" charset="0"/>
            </a:endParaRPr>
          </a:p>
          <a:p>
            <a:pPr eaLnBrk="1" hangingPunct="1">
              <a:spcBef>
                <a:spcPct val="50000"/>
              </a:spcBef>
            </a:pPr>
            <a:endParaRPr lang="en-US" b="1" dirty="0">
              <a:latin typeface="Calibri" pitchFamily="34" charset="0"/>
              <a:cs typeface="Calibri" pitchFamily="34" charset="0"/>
            </a:endParaRPr>
          </a:p>
        </p:txBody>
      </p:sp>
      <p:sp>
        <p:nvSpPr>
          <p:cNvPr id="8" name="Text Box 16"/>
          <p:cNvSpPr txBox="1">
            <a:spLocks noChangeArrowheads="1"/>
          </p:cNvSpPr>
          <p:nvPr/>
        </p:nvSpPr>
        <p:spPr bwMode="auto">
          <a:xfrm>
            <a:off x="8726554" y="2689504"/>
            <a:ext cx="2755911" cy="617861"/>
          </a:xfrm>
          <a:prstGeom prst="rect">
            <a:avLst/>
          </a:prstGeom>
          <a:solidFill>
            <a:srgbClr val="FFC000"/>
          </a:solidFill>
          <a:ln w="9525">
            <a:solidFill>
              <a:schemeClr val="tx1"/>
            </a:solidFill>
            <a:miter lim="800000"/>
            <a:headEnd/>
            <a:tailEnd/>
          </a:ln>
          <a:effectLst/>
        </p:spPr>
        <p:txBody>
          <a:bodyPr wrap="square">
            <a:spAutoFit/>
          </a:bodyPr>
          <a:lstStyle/>
          <a:p>
            <a:pPr algn="ctr" eaLnBrk="1" hangingPunct="1">
              <a:lnSpc>
                <a:spcPct val="85000"/>
              </a:lnSpc>
              <a:spcBef>
                <a:spcPct val="50000"/>
              </a:spcBef>
            </a:pPr>
            <a:r>
              <a:rPr lang="en-US" sz="2000" b="1" dirty="0" smtClean="0">
                <a:latin typeface="Calibri" pitchFamily="34" charset="0"/>
                <a:cs typeface="Calibri" pitchFamily="34" charset="0"/>
              </a:rPr>
              <a:t>76 Stabilization units (NBSU)</a:t>
            </a:r>
            <a:endParaRPr lang="en-US" sz="2000" b="1" dirty="0">
              <a:latin typeface="Calibri" pitchFamily="34" charset="0"/>
              <a:cs typeface="Calibri" pitchFamily="34" charset="0"/>
            </a:endParaRPr>
          </a:p>
        </p:txBody>
      </p:sp>
      <p:sp>
        <p:nvSpPr>
          <p:cNvPr id="9" name="Text Box 17"/>
          <p:cNvSpPr txBox="1">
            <a:spLocks noChangeArrowheads="1"/>
          </p:cNvSpPr>
          <p:nvPr/>
        </p:nvSpPr>
        <p:spPr bwMode="auto">
          <a:xfrm>
            <a:off x="8741546" y="1154243"/>
            <a:ext cx="2816087" cy="877163"/>
          </a:xfrm>
          <a:prstGeom prst="rect">
            <a:avLst/>
          </a:prstGeom>
          <a:solidFill>
            <a:srgbClr val="FFC000"/>
          </a:solidFill>
          <a:ln w="9525">
            <a:solidFill>
              <a:schemeClr val="tx1"/>
            </a:solidFill>
            <a:miter lim="800000"/>
            <a:headEnd/>
            <a:tailEnd/>
          </a:ln>
          <a:effectLst/>
        </p:spPr>
        <p:txBody>
          <a:bodyPr wrap="square">
            <a:spAutoFit/>
          </a:bodyPr>
          <a:lstStyle/>
          <a:p>
            <a:pPr algn="ctr" eaLnBrk="1" hangingPunct="1">
              <a:lnSpc>
                <a:spcPct val="85000"/>
              </a:lnSpc>
              <a:spcBef>
                <a:spcPct val="50000"/>
              </a:spcBef>
            </a:pPr>
            <a:r>
              <a:rPr lang="en-US" sz="2000" b="1" dirty="0" smtClean="0">
                <a:latin typeface="Calibri" pitchFamily="34" charset="0"/>
                <a:cs typeface="Calibri" pitchFamily="34" charset="0"/>
              </a:rPr>
              <a:t>24 Special </a:t>
            </a:r>
            <a:r>
              <a:rPr lang="en-US" sz="2000" b="1" dirty="0">
                <a:latin typeface="Calibri" pitchFamily="34" charset="0"/>
                <a:cs typeface="Calibri" pitchFamily="34" charset="0"/>
              </a:rPr>
              <a:t>newborn care </a:t>
            </a:r>
            <a:r>
              <a:rPr lang="en-US" sz="2000" b="1" dirty="0" smtClean="0">
                <a:latin typeface="Calibri" pitchFamily="34" charset="0"/>
                <a:cs typeface="Calibri" pitchFamily="34" charset="0"/>
              </a:rPr>
              <a:t>units (SNCU) &amp; 3 NICUs at GMCs</a:t>
            </a:r>
            <a:endParaRPr lang="en-US" sz="2000" b="1" dirty="0">
              <a:latin typeface="Calibri" pitchFamily="34" charset="0"/>
              <a:cs typeface="Calibri" pitchFamily="34" charset="0"/>
            </a:endParaRPr>
          </a:p>
        </p:txBody>
      </p:sp>
      <p:sp>
        <p:nvSpPr>
          <p:cNvPr id="10" name="Line 19"/>
          <p:cNvSpPr>
            <a:spLocks noChangeShapeType="1"/>
          </p:cNvSpPr>
          <p:nvPr/>
        </p:nvSpPr>
        <p:spPr bwMode="auto">
          <a:xfrm flipV="1">
            <a:off x="6059556" y="3140760"/>
            <a:ext cx="0" cy="762000"/>
          </a:xfrm>
          <a:prstGeom prst="line">
            <a:avLst/>
          </a:prstGeom>
          <a:noFill/>
          <a:ln w="9525">
            <a:solidFill>
              <a:schemeClr val="tx1"/>
            </a:solidFill>
            <a:round/>
            <a:headEnd/>
            <a:tailEnd type="triangle" w="med" len="med"/>
          </a:ln>
          <a:effectLst/>
        </p:spPr>
        <p:txBody>
          <a:bodyPr/>
          <a:lstStyle/>
          <a:p>
            <a:endParaRPr lang="en-IN"/>
          </a:p>
        </p:txBody>
      </p:sp>
      <p:cxnSp>
        <p:nvCxnSpPr>
          <p:cNvPr id="17" name="Straight Arrow Connector 16"/>
          <p:cNvCxnSpPr/>
          <p:nvPr/>
        </p:nvCxnSpPr>
        <p:spPr>
          <a:xfrm>
            <a:off x="6973956" y="1653972"/>
            <a:ext cx="1752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p:cNvCxnSpPr>
          <p:nvPr/>
        </p:nvCxnSpPr>
        <p:spPr>
          <a:xfrm>
            <a:off x="6669156" y="2912160"/>
            <a:ext cx="2057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392556" y="1653972"/>
            <a:ext cx="1752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1"/>
          </p:cNvCxnSpPr>
          <p:nvPr/>
        </p:nvCxnSpPr>
        <p:spPr>
          <a:xfrm flipH="1">
            <a:off x="3392556" y="2912160"/>
            <a:ext cx="2057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1"/>
          </p:cNvCxnSpPr>
          <p:nvPr/>
        </p:nvCxnSpPr>
        <p:spPr>
          <a:xfrm flipH="1">
            <a:off x="3498574" y="4131360"/>
            <a:ext cx="21799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0"/>
            <a:endCxn id="4" idx="2"/>
          </p:cNvCxnSpPr>
          <p:nvPr/>
        </p:nvCxnSpPr>
        <p:spPr>
          <a:xfrm flipV="1">
            <a:off x="6097656" y="4359960"/>
            <a:ext cx="0" cy="520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0"/>
          </p:cNvCxnSpPr>
          <p:nvPr/>
        </p:nvCxnSpPr>
        <p:spPr>
          <a:xfrm rot="16200000" flipV="1">
            <a:off x="5757828" y="2381832"/>
            <a:ext cx="584937" cy="18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 Box 14"/>
          <p:cNvSpPr txBox="1">
            <a:spLocks noChangeArrowheads="1"/>
          </p:cNvSpPr>
          <p:nvPr/>
        </p:nvSpPr>
        <p:spPr bwMode="auto">
          <a:xfrm>
            <a:off x="1753851" y="1128964"/>
            <a:ext cx="2128602" cy="369332"/>
          </a:xfrm>
          <a:prstGeom prst="rect">
            <a:avLst/>
          </a:prstGeom>
          <a:noFill/>
          <a:ln w="9525">
            <a:noFill/>
            <a:miter lim="800000"/>
            <a:headEnd/>
            <a:tailEnd/>
          </a:ln>
          <a:effectLst/>
        </p:spPr>
        <p:txBody>
          <a:bodyPr wrap="square">
            <a:spAutoFit/>
          </a:bodyPr>
          <a:lstStyle/>
          <a:p>
            <a:pPr algn="ctr" eaLnBrk="1" hangingPunct="1">
              <a:spcBef>
                <a:spcPct val="50000"/>
              </a:spcBef>
            </a:pPr>
            <a:r>
              <a:rPr lang="en-US" sz="1800" b="1" dirty="0" smtClean="0">
                <a:latin typeface="Arial" charset="0"/>
              </a:rPr>
              <a:t> Delivery Points</a:t>
            </a:r>
            <a:endParaRPr lang="en-US" sz="1800" b="1" dirty="0">
              <a:latin typeface="Arial" charset="0"/>
            </a:endParaRPr>
          </a:p>
        </p:txBody>
      </p:sp>
    </p:spTree>
    <p:extLst>
      <p:ext uri="{BB962C8B-B14F-4D97-AF65-F5344CB8AC3E}">
        <p14:creationId xmlns="" xmlns:p14="http://schemas.microsoft.com/office/powerpoint/2010/main" val="1762802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2262" y="1214647"/>
          <a:ext cx="11068334" cy="4916329"/>
        </p:xfrm>
        <a:graphic>
          <a:graphicData uri="http://schemas.openxmlformats.org/drawingml/2006/table">
            <a:tbl>
              <a:tblPr/>
              <a:tblGrid>
                <a:gridCol w="4383715"/>
                <a:gridCol w="1821366"/>
                <a:gridCol w="2114034"/>
                <a:gridCol w="2749219"/>
              </a:tblGrid>
              <a:tr h="459662">
                <a:tc rowSpan="2">
                  <a:txBody>
                    <a:bodyPr/>
                    <a:lstStyle/>
                    <a:p>
                      <a:pPr algn="ctr" fontAlgn="ctr"/>
                      <a:r>
                        <a:rPr lang="en-IN" sz="2400" b="1" i="0" u="none" strike="noStrike" dirty="0">
                          <a:solidFill>
                            <a:srgbClr val="000000"/>
                          </a:solidFill>
                          <a:effectLst/>
                          <a:latin typeface="+mj-lt"/>
                          <a:cs typeface="Times New Roman" panose="02020603050405020304" pitchFamily="18" charset="0"/>
                        </a:rPr>
                        <a:t>Health Indicators</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gridSpan="2">
                  <a:txBody>
                    <a:bodyPr/>
                    <a:lstStyle/>
                    <a:p>
                      <a:pPr algn="ctr" fontAlgn="ctr"/>
                      <a:r>
                        <a:rPr lang="en-IN" sz="2400" b="1" i="0" u="none" strike="noStrike" dirty="0" smtClean="0">
                          <a:solidFill>
                            <a:srgbClr val="000000"/>
                          </a:solidFill>
                          <a:effectLst/>
                          <a:latin typeface="+mj-lt"/>
                          <a:cs typeface="Times New Roman" panose="02020603050405020304" pitchFamily="18" charset="0"/>
                        </a:rPr>
                        <a:t>       J&amp;K</a:t>
                      </a:r>
                      <a:endParaRPr lang="en-IN" sz="2400" b="1" i="0" u="none" strike="noStrike" dirty="0">
                        <a:solidFill>
                          <a:srgbClr val="000000"/>
                        </a:solidFill>
                        <a:effectLst/>
                        <a:latin typeface="+mj-lt"/>
                        <a:cs typeface="Times New Roman" panose="02020603050405020304" pitchFamily="18" charset="0"/>
                      </a:endParaRP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IN"/>
                    </a:p>
                  </a:txBody>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National Average</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59662">
                <a:tc vMerge="1">
                  <a:txBody>
                    <a:bodyPr/>
                    <a:lstStyle/>
                    <a:p>
                      <a:endParaRPr lang="en-IN"/>
                    </a:p>
                  </a:txBody>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SRS 2014</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SRS 2015</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SRS 2015</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59662">
                <a:tc>
                  <a:txBody>
                    <a:bodyPr/>
                    <a:lstStyle/>
                    <a:p>
                      <a:pPr algn="l" fontAlgn="ctr"/>
                      <a:r>
                        <a:rPr lang="en-IN" sz="2400" b="0" i="0" u="none" strike="noStrike" dirty="0">
                          <a:solidFill>
                            <a:srgbClr val="000000"/>
                          </a:solidFill>
                          <a:effectLst/>
                          <a:latin typeface="+mj-lt"/>
                          <a:cs typeface="Times New Roman" panose="02020603050405020304" pitchFamily="18" charset="0"/>
                        </a:rPr>
                        <a:t>Birth Rate</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0" i="0" u="none" strike="noStrike" dirty="0">
                          <a:solidFill>
                            <a:srgbClr val="000000"/>
                          </a:solidFill>
                          <a:effectLst/>
                          <a:latin typeface="+mj-lt"/>
                          <a:cs typeface="Times New Roman" panose="02020603050405020304" pitchFamily="18" charset="0"/>
                        </a:rPr>
                        <a:t>16.8</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16.2</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20.8</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527753">
                <a:tc>
                  <a:txBody>
                    <a:bodyPr/>
                    <a:lstStyle/>
                    <a:p>
                      <a:pPr algn="l" fontAlgn="ctr"/>
                      <a:r>
                        <a:rPr lang="en-IN" sz="2400" b="0" i="0" u="none" strike="noStrike" dirty="0">
                          <a:solidFill>
                            <a:srgbClr val="000000"/>
                          </a:solidFill>
                          <a:effectLst/>
                          <a:latin typeface="+mj-lt"/>
                          <a:cs typeface="Times New Roman" panose="02020603050405020304" pitchFamily="18" charset="0"/>
                        </a:rPr>
                        <a:t>Death Rate</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0" i="0" u="none" strike="noStrike" dirty="0">
                          <a:solidFill>
                            <a:srgbClr val="000000"/>
                          </a:solidFill>
                          <a:effectLst/>
                          <a:latin typeface="+mj-lt"/>
                          <a:cs typeface="Times New Roman" panose="02020603050405020304" pitchFamily="18" charset="0"/>
                        </a:rPr>
                        <a:t>5.1</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4.9</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6.5</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518502">
                <a:tc>
                  <a:txBody>
                    <a:bodyPr/>
                    <a:lstStyle/>
                    <a:p>
                      <a:pPr algn="l" fontAlgn="ctr"/>
                      <a:r>
                        <a:rPr lang="en-IN" sz="2400" b="0" i="0" u="none" strike="noStrike" dirty="0">
                          <a:solidFill>
                            <a:srgbClr val="000000"/>
                          </a:solidFill>
                          <a:effectLst/>
                          <a:latin typeface="+mj-lt"/>
                          <a:cs typeface="Times New Roman" panose="02020603050405020304" pitchFamily="18" charset="0"/>
                        </a:rPr>
                        <a:t>Total Fertility Rate (TFR)</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0" i="0" u="none" strike="noStrike" dirty="0">
                          <a:solidFill>
                            <a:srgbClr val="000000"/>
                          </a:solidFill>
                          <a:effectLst/>
                          <a:latin typeface="+mj-lt"/>
                          <a:cs typeface="Times New Roman" panose="02020603050405020304" pitchFamily="18" charset="0"/>
                        </a:rPr>
                        <a:t>1.7</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1.6</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2.3</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840848">
                <a:tc>
                  <a:txBody>
                    <a:bodyPr/>
                    <a:lstStyle/>
                    <a:p>
                      <a:pPr algn="l" fontAlgn="ctr"/>
                      <a:r>
                        <a:rPr lang="en-IN" sz="2400" b="0" i="0" u="none" strike="noStrike" dirty="0">
                          <a:solidFill>
                            <a:srgbClr val="000000"/>
                          </a:solidFill>
                          <a:effectLst/>
                          <a:latin typeface="+mj-lt"/>
                          <a:cs typeface="Times New Roman" panose="02020603050405020304" pitchFamily="18" charset="0"/>
                        </a:rPr>
                        <a:t>Early Neonatal Mortality Rate    </a:t>
                      </a:r>
                      <a:endParaRPr lang="en-IN" sz="2400" b="0" i="0" u="none" strike="noStrike" dirty="0" smtClean="0">
                        <a:solidFill>
                          <a:srgbClr val="000000"/>
                        </a:solidFill>
                        <a:effectLst/>
                        <a:latin typeface="+mj-lt"/>
                        <a:cs typeface="Times New Roman" panose="02020603050405020304" pitchFamily="18" charset="0"/>
                      </a:endParaRPr>
                    </a:p>
                    <a:p>
                      <a:pPr algn="l" fontAlgn="ctr"/>
                      <a:r>
                        <a:rPr lang="en-IN" sz="2400" b="0" i="0" u="none" strike="noStrike" dirty="0" smtClean="0">
                          <a:solidFill>
                            <a:srgbClr val="000000"/>
                          </a:solidFill>
                          <a:effectLst/>
                          <a:latin typeface="+mj-lt"/>
                          <a:cs typeface="Times New Roman" panose="02020603050405020304" pitchFamily="18" charset="0"/>
                        </a:rPr>
                        <a:t>(</a:t>
                      </a:r>
                      <a:r>
                        <a:rPr lang="en-IN" sz="2400" b="0" i="0" u="none" strike="noStrike" dirty="0">
                          <a:solidFill>
                            <a:srgbClr val="000000"/>
                          </a:solidFill>
                          <a:effectLst/>
                          <a:latin typeface="+mj-lt"/>
                          <a:cs typeface="Times New Roman" panose="02020603050405020304" pitchFamily="18" charset="0"/>
                        </a:rPr>
                        <a:t>E-NMR)</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0" i="0" u="none" strike="noStrike" dirty="0">
                          <a:solidFill>
                            <a:srgbClr val="000000"/>
                          </a:solidFill>
                          <a:effectLst/>
                          <a:latin typeface="+mj-lt"/>
                          <a:cs typeface="Times New Roman" panose="02020603050405020304" pitchFamily="18" charset="0"/>
                        </a:rPr>
                        <a:t>22</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18</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19</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550080">
                <a:tc>
                  <a:txBody>
                    <a:bodyPr/>
                    <a:lstStyle/>
                    <a:p>
                      <a:pPr algn="l" fontAlgn="ctr"/>
                      <a:r>
                        <a:rPr lang="en-IN" sz="2400" b="0" i="0" u="none" strike="noStrike" dirty="0">
                          <a:solidFill>
                            <a:srgbClr val="000000"/>
                          </a:solidFill>
                          <a:effectLst/>
                          <a:latin typeface="+mj-lt"/>
                          <a:cs typeface="Times New Roman" panose="02020603050405020304" pitchFamily="18" charset="0"/>
                        </a:rPr>
                        <a:t>Neonatal Mortality Rate (NMR)</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0" i="0" u="none" strike="noStrike" dirty="0">
                          <a:solidFill>
                            <a:srgbClr val="000000"/>
                          </a:solidFill>
                          <a:effectLst/>
                          <a:latin typeface="+mj-lt"/>
                          <a:cs typeface="Times New Roman" panose="02020603050405020304" pitchFamily="18" charset="0"/>
                        </a:rPr>
                        <a:t>26</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20</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25</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550080">
                <a:tc>
                  <a:txBody>
                    <a:bodyPr/>
                    <a:lstStyle/>
                    <a:p>
                      <a:pPr algn="l" fontAlgn="ctr"/>
                      <a:r>
                        <a:rPr lang="en-IN" sz="2400" b="0" i="0" u="none" strike="noStrike" dirty="0">
                          <a:solidFill>
                            <a:srgbClr val="000000"/>
                          </a:solidFill>
                          <a:effectLst/>
                          <a:latin typeface="+mj-lt"/>
                          <a:cs typeface="Times New Roman" panose="02020603050405020304" pitchFamily="18" charset="0"/>
                        </a:rPr>
                        <a:t>Infant Mortality Rate (IMR)</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0" i="0" u="none" strike="noStrike" dirty="0">
                          <a:solidFill>
                            <a:srgbClr val="000000"/>
                          </a:solidFill>
                          <a:effectLst/>
                          <a:latin typeface="+mj-lt"/>
                          <a:cs typeface="Times New Roman" panose="02020603050405020304" pitchFamily="18" charset="0"/>
                        </a:rPr>
                        <a:t>34</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26</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37</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550080">
                <a:tc>
                  <a:txBody>
                    <a:bodyPr/>
                    <a:lstStyle/>
                    <a:p>
                      <a:pPr algn="l" fontAlgn="ctr"/>
                      <a:r>
                        <a:rPr lang="en-IN" sz="2400" b="0" i="0" u="none" strike="noStrike" dirty="0">
                          <a:solidFill>
                            <a:srgbClr val="000000"/>
                          </a:solidFill>
                          <a:effectLst/>
                          <a:latin typeface="+mj-lt"/>
                          <a:cs typeface="Times New Roman" panose="02020603050405020304" pitchFamily="18" charset="0"/>
                        </a:rPr>
                        <a:t>Under 5 Mortality Rate (U5MR)</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0" i="0" u="none" strike="noStrike" dirty="0">
                          <a:solidFill>
                            <a:srgbClr val="000000"/>
                          </a:solidFill>
                          <a:effectLst/>
                          <a:latin typeface="+mj-lt"/>
                          <a:cs typeface="Times New Roman" panose="02020603050405020304" pitchFamily="18" charset="0"/>
                        </a:rPr>
                        <a:t>35</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28</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2400" b="1" i="0" u="none" strike="noStrike" dirty="0">
                          <a:solidFill>
                            <a:srgbClr val="000000"/>
                          </a:solidFill>
                          <a:effectLst/>
                          <a:latin typeface="+mj-lt"/>
                          <a:cs typeface="Times New Roman" panose="02020603050405020304" pitchFamily="18" charset="0"/>
                        </a:rPr>
                        <a:t>43</a:t>
                      </a:r>
                    </a:p>
                  </a:txBody>
                  <a:tcPr marL="10101" marR="10101" marT="10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pic>
        <p:nvPicPr>
          <p:cNvPr id="3" name="Picture 2" descr="National Health Mission, J&amp;K"/>
          <p:cNvPicPr/>
          <p:nvPr/>
        </p:nvPicPr>
        <p:blipFill>
          <a:blip r:embed="rId2">
            <a:extLst>
              <a:ext uri="{28A0092B-C50C-407E-A947-70E740481C1C}">
                <a14:useLocalDpi xmlns="" xmlns:a14="http://schemas.microsoft.com/office/drawing/2010/main" val="0"/>
              </a:ext>
            </a:extLst>
          </a:blip>
          <a:srcRect/>
          <a:stretch>
            <a:fillRect/>
          </a:stretch>
        </p:blipFill>
        <p:spPr bwMode="auto">
          <a:xfrm>
            <a:off x="10528465" y="0"/>
            <a:ext cx="1009934" cy="675149"/>
          </a:xfrm>
          <a:prstGeom prst="rect">
            <a:avLst/>
          </a:prstGeom>
          <a:noFill/>
          <a:extLst/>
        </p:spPr>
      </p:pic>
      <p:sp>
        <p:nvSpPr>
          <p:cNvPr id="7" name="TextBox 6"/>
          <p:cNvSpPr txBox="1"/>
          <p:nvPr/>
        </p:nvSpPr>
        <p:spPr>
          <a:xfrm>
            <a:off x="284813" y="196579"/>
            <a:ext cx="9968459" cy="584775"/>
          </a:xfrm>
          <a:prstGeom prst="rect">
            <a:avLst/>
          </a:prstGeom>
          <a:solidFill>
            <a:schemeClr val="tx2">
              <a:lumMod val="50000"/>
            </a:schemeClr>
          </a:solidFill>
        </p:spPr>
        <p:txBody>
          <a:bodyPr wrap="square" rtlCol="0">
            <a:spAutoFit/>
          </a:bodyPr>
          <a:lstStyle/>
          <a:p>
            <a:r>
              <a:rPr lang="en-IN" sz="3200" b="1" dirty="0" smtClean="0">
                <a:solidFill>
                  <a:schemeClr val="bg1"/>
                </a:solidFill>
                <a:latin typeface="Times New Roman" panose="02020603050405020304" pitchFamily="18" charset="0"/>
                <a:cs typeface="Times New Roman" panose="02020603050405020304" pitchFamily="18" charset="0"/>
              </a:rPr>
              <a:t> Health Indicators as per SRS  </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655188" y="196579"/>
            <a:ext cx="536812" cy="58477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 xmlns:p14="http://schemas.microsoft.com/office/powerpoint/2010/main" val="2699558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49353"/>
            <a:ext cx="12191999" cy="6108648"/>
          </a:xfrm>
          <a:prstGeom prst="rect">
            <a:avLst/>
          </a:prstGeom>
          <a:effectLst>
            <a:softEdge rad="1270000"/>
          </a:effectLst>
        </p:spPr>
      </p:pic>
      <p:sp>
        <p:nvSpPr>
          <p:cNvPr id="6" name="TextBox 5"/>
          <p:cNvSpPr txBox="1"/>
          <p:nvPr/>
        </p:nvSpPr>
        <p:spPr>
          <a:xfrm>
            <a:off x="1" y="196579"/>
            <a:ext cx="10413242" cy="584775"/>
          </a:xfrm>
          <a:prstGeom prst="rect">
            <a:avLst/>
          </a:prstGeom>
          <a:solidFill>
            <a:schemeClr val="tx2">
              <a:lumMod val="50000"/>
            </a:schemeClr>
          </a:solidFill>
        </p:spPr>
        <p:txBody>
          <a:bodyPr wrap="square" rtlCol="0">
            <a:spAutoFit/>
          </a:bodyPr>
          <a:lstStyle/>
          <a:p>
            <a:endParaRPr lang="en-IN"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Chart 1"/>
          <p:cNvGraphicFramePr/>
          <p:nvPr>
            <p:extLst>
              <p:ext uri="{D42A27DB-BD31-4B8C-83A1-F6EECF244321}">
                <p14:modId xmlns:p14="http://schemas.microsoft.com/office/powerpoint/2010/main" xmlns="" val="1436223754"/>
              </p:ext>
            </p:extLst>
          </p:nvPr>
        </p:nvGraphicFramePr>
        <p:xfrm>
          <a:off x="177421" y="846161"/>
          <a:ext cx="11750722" cy="558193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9182" y="179567"/>
            <a:ext cx="10174070" cy="584775"/>
          </a:xfrm>
          <a:prstGeom prst="rect">
            <a:avLst/>
          </a:prstGeom>
          <a:noFill/>
        </p:spPr>
        <p:txBody>
          <a:bodyPr wrap="square" rtlCol="0">
            <a:spAutoFit/>
          </a:bodyPr>
          <a:lstStyle/>
          <a:p>
            <a:r>
              <a:rPr lang="en-IN" sz="3200" b="1" dirty="0" smtClean="0">
                <a:solidFill>
                  <a:schemeClr val="bg1"/>
                </a:solidFill>
                <a:latin typeface="Times New Roman" panose="02020603050405020304" pitchFamily="18" charset="0"/>
                <a:cs typeface="Times New Roman" panose="02020603050405020304" pitchFamily="18" charset="0"/>
              </a:rPr>
              <a:t>              Infant Mortality Rate Trend: India &amp; JK  </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655188" y="196579"/>
            <a:ext cx="536812" cy="58477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p:cNvSpPr/>
          <p:nvPr/>
        </p:nvSpPr>
        <p:spPr>
          <a:xfrm>
            <a:off x="1201003" y="2074460"/>
            <a:ext cx="736979" cy="7642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a:off x="10713493" y="3425588"/>
            <a:ext cx="864358" cy="9416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descr="C:\Users\NRHM_Kaynenn\Desktop\LOGO.jpg"/>
          <p:cNvPicPr/>
          <p:nvPr/>
        </p:nvPicPr>
        <p:blipFill>
          <a:blip r:embed="rId4" cstate="print"/>
          <a:stretch>
            <a:fillRect/>
          </a:stretch>
        </p:blipFill>
        <p:spPr bwMode="auto">
          <a:xfrm>
            <a:off x="10550811" y="208691"/>
            <a:ext cx="923925" cy="714375"/>
          </a:xfrm>
          <a:prstGeom prst="rect">
            <a:avLst/>
          </a:prstGeom>
          <a:noFill/>
          <a:ln w="9525">
            <a:noFill/>
            <a:miter lim="800000"/>
            <a:headEnd/>
            <a:tailEnd/>
          </a:ln>
        </p:spPr>
      </p:pic>
    </p:spTree>
    <p:extLst>
      <p:ext uri="{BB962C8B-B14F-4D97-AF65-F5344CB8AC3E}">
        <p14:creationId xmlns:p14="http://schemas.microsoft.com/office/powerpoint/2010/main" xmlns="" val="3168390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96579"/>
            <a:ext cx="10413242" cy="584775"/>
          </a:xfrm>
          <a:prstGeom prst="rect">
            <a:avLst/>
          </a:prstGeom>
          <a:solidFill>
            <a:schemeClr val="tx2">
              <a:lumMod val="50000"/>
            </a:schemeClr>
          </a:solidFill>
        </p:spPr>
        <p:txBody>
          <a:bodyPr wrap="square" rtlCol="0">
            <a:spAutoFit/>
          </a:bodyPr>
          <a:lstStyle/>
          <a:p>
            <a:endParaRPr lang="en-IN"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Chart 1"/>
          <p:cNvGraphicFramePr>
            <a:graphicFrameLocks/>
          </p:cNvGraphicFramePr>
          <p:nvPr>
            <p:extLst>
              <p:ext uri="{D42A27DB-BD31-4B8C-83A1-F6EECF244321}">
                <p14:modId xmlns:p14="http://schemas.microsoft.com/office/powerpoint/2010/main" xmlns="" val="1508110501"/>
              </p:ext>
            </p:extLst>
          </p:nvPr>
        </p:nvGraphicFramePr>
        <p:xfrm>
          <a:off x="0" y="1063183"/>
          <a:ext cx="12192000" cy="55474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9182" y="196578"/>
            <a:ext cx="8325134" cy="584775"/>
          </a:xfrm>
          <a:prstGeom prst="rect">
            <a:avLst/>
          </a:prstGeom>
          <a:noFill/>
        </p:spPr>
        <p:txBody>
          <a:bodyPr wrap="square" rtlCol="0">
            <a:spAutoFit/>
          </a:bodyPr>
          <a:lstStyle/>
          <a:p>
            <a:r>
              <a:rPr lang="en-IN" sz="3200" b="1" dirty="0" smtClean="0">
                <a:solidFill>
                  <a:schemeClr val="bg1"/>
                </a:solidFill>
                <a:latin typeface="Times New Roman" panose="02020603050405020304" pitchFamily="18" charset="0"/>
                <a:cs typeface="Times New Roman" panose="02020603050405020304" pitchFamily="18" charset="0"/>
              </a:rPr>
              <a:t>Infant Mortality Trend in J&amp;K: </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655188" y="196579"/>
            <a:ext cx="536812" cy="58477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descr="C:\Users\NRHM_Kaynenn\Desktop\LOGO.jpg"/>
          <p:cNvPicPr/>
          <p:nvPr/>
        </p:nvPicPr>
        <p:blipFill>
          <a:blip r:embed="rId3" cstate="print"/>
          <a:stretch>
            <a:fillRect/>
          </a:stretch>
        </p:blipFill>
        <p:spPr bwMode="auto">
          <a:xfrm>
            <a:off x="10550811" y="208691"/>
            <a:ext cx="923925" cy="714375"/>
          </a:xfrm>
          <a:prstGeom prst="rect">
            <a:avLst/>
          </a:prstGeom>
          <a:noFill/>
          <a:ln w="9525">
            <a:noFill/>
            <a:miter lim="800000"/>
            <a:headEnd/>
            <a:tailEnd/>
          </a:ln>
        </p:spPr>
      </p:pic>
    </p:spTree>
    <p:extLst>
      <p:ext uri="{BB962C8B-B14F-4D97-AF65-F5344CB8AC3E}">
        <p14:creationId xmlns:p14="http://schemas.microsoft.com/office/powerpoint/2010/main" xmlns="" val="630995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ounded Rectangle 94"/>
          <p:cNvSpPr/>
          <p:nvPr/>
        </p:nvSpPr>
        <p:spPr>
          <a:xfrm>
            <a:off x="6374238" y="669771"/>
            <a:ext cx="1096994" cy="1096994"/>
          </a:xfrm>
          <a:prstGeom prst="roundRect">
            <a:avLst/>
          </a:prstGeom>
          <a:solidFill>
            <a:schemeClr val="accent5"/>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nvGrpSpPr>
          <p:cNvPr id="17" name="Group 16"/>
          <p:cNvGrpSpPr/>
          <p:nvPr/>
        </p:nvGrpSpPr>
        <p:grpSpPr>
          <a:xfrm>
            <a:off x="3324493" y="5340758"/>
            <a:ext cx="2307173" cy="769059"/>
            <a:chOff x="3323770" y="5341255"/>
            <a:chExt cx="2307774" cy="769259"/>
          </a:xfrm>
          <a:effectLst>
            <a:outerShdw blurRad="279400" dist="38100" dir="5400000" sx="103000" sy="103000" algn="tl" rotWithShape="0">
              <a:prstClr val="black">
                <a:alpha val="32000"/>
              </a:prstClr>
            </a:outerShdw>
          </a:effectLst>
        </p:grpSpPr>
        <p:sp>
          <p:nvSpPr>
            <p:cNvPr id="4" name="Rectangle 3"/>
            <p:cNvSpPr/>
            <p:nvPr/>
          </p:nvSpPr>
          <p:spPr>
            <a:xfrm rot="5400000">
              <a:off x="3708399" y="4956628"/>
              <a:ext cx="769257" cy="153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6" name="Right Triangle 5"/>
            <p:cNvSpPr/>
            <p:nvPr/>
          </p:nvSpPr>
          <p:spPr>
            <a:xfrm flipV="1">
              <a:off x="4862285" y="5341255"/>
              <a:ext cx="769259" cy="76925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grpSp>
        <p:nvGrpSpPr>
          <p:cNvPr id="19" name="Group 18"/>
          <p:cNvGrpSpPr/>
          <p:nvPr/>
        </p:nvGrpSpPr>
        <p:grpSpPr>
          <a:xfrm>
            <a:off x="5631666" y="3033582"/>
            <a:ext cx="2307173" cy="769059"/>
            <a:chOff x="5631544" y="3033478"/>
            <a:chExt cx="2307774" cy="769259"/>
          </a:xfrm>
          <a:solidFill>
            <a:schemeClr val="accent2"/>
          </a:solidFill>
          <a:effectLst>
            <a:outerShdw blurRad="279400" dist="38100" dir="5400000" sx="103000" sy="103000" algn="tl" rotWithShape="0">
              <a:prstClr val="black">
                <a:alpha val="32000"/>
              </a:prstClr>
            </a:outerShdw>
          </a:effectLst>
        </p:grpSpPr>
        <p:sp>
          <p:nvSpPr>
            <p:cNvPr id="9" name="Rectangle 8"/>
            <p:cNvSpPr/>
            <p:nvPr/>
          </p:nvSpPr>
          <p:spPr>
            <a:xfrm rot="5400000">
              <a:off x="6016173" y="264885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10" name="Right Triangle 9"/>
            <p:cNvSpPr/>
            <p:nvPr/>
          </p:nvSpPr>
          <p:spPr>
            <a:xfrm flipV="1">
              <a:off x="7170059" y="3033478"/>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grpSp>
        <p:nvGrpSpPr>
          <p:cNvPr id="21" name="Group 20"/>
          <p:cNvGrpSpPr/>
          <p:nvPr/>
        </p:nvGrpSpPr>
        <p:grpSpPr>
          <a:xfrm>
            <a:off x="7938839" y="726405"/>
            <a:ext cx="2307173" cy="769059"/>
            <a:chOff x="7939318" y="725700"/>
            <a:chExt cx="2307774" cy="769259"/>
          </a:xfrm>
          <a:solidFill>
            <a:schemeClr val="accent4"/>
          </a:solidFill>
          <a:effectLst>
            <a:outerShdw blurRad="279400" dist="38100" dir="5400000" sx="103000" sy="103000" algn="tl" rotWithShape="0">
              <a:prstClr val="black">
                <a:alpha val="32000"/>
              </a:prstClr>
            </a:outerShdw>
          </a:effectLst>
        </p:grpSpPr>
        <p:sp>
          <p:nvSpPr>
            <p:cNvPr id="13" name="Rectangle 12"/>
            <p:cNvSpPr/>
            <p:nvPr/>
          </p:nvSpPr>
          <p:spPr>
            <a:xfrm rot="5400000">
              <a:off x="8323947" y="341073"/>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14" name="Right Triangle 13"/>
            <p:cNvSpPr/>
            <p:nvPr/>
          </p:nvSpPr>
          <p:spPr>
            <a:xfrm flipV="1">
              <a:off x="9477833" y="725700"/>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sp>
        <p:nvSpPr>
          <p:cNvPr id="15" name="Rectangle 14"/>
          <p:cNvSpPr/>
          <p:nvPr/>
        </p:nvSpPr>
        <p:spPr>
          <a:xfrm>
            <a:off x="9476956" y="894"/>
            <a:ext cx="769057" cy="725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39" name="Rounded Rectangle 38"/>
          <p:cNvSpPr/>
          <p:nvPr/>
        </p:nvSpPr>
        <p:spPr>
          <a:xfrm>
            <a:off x="1899498" y="5014225"/>
            <a:ext cx="1096994" cy="1096994"/>
          </a:xfrm>
          <a:prstGeom prst="roundRect">
            <a:avLst/>
          </a:prstGeom>
          <a:solidFill>
            <a:schemeClr val="tx2">
              <a:lumMod val="60000"/>
              <a:lumOff val="40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40" name="Rounded Rectangle 39"/>
          <p:cNvSpPr/>
          <p:nvPr/>
        </p:nvSpPr>
        <p:spPr>
          <a:xfrm>
            <a:off x="5678868" y="4287036"/>
            <a:ext cx="1096994" cy="1096994"/>
          </a:xfrm>
          <a:prstGeom prst="roundRect">
            <a:avLst/>
          </a:prstGeom>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41" name="Rectangle 40"/>
          <p:cNvSpPr/>
          <p:nvPr/>
        </p:nvSpPr>
        <p:spPr>
          <a:xfrm>
            <a:off x="6559415" y="4588029"/>
            <a:ext cx="4961780" cy="707886"/>
          </a:xfrm>
          <a:prstGeom prst="rect">
            <a:avLst/>
          </a:prstGeom>
        </p:spPr>
        <p:txBody>
          <a:bodyPr wrap="square">
            <a:spAutoFit/>
          </a:bodyPr>
          <a:lstStyle/>
          <a:p>
            <a:pPr algn="r" defTabSz="914126"/>
            <a:r>
              <a:rPr lang="en-IN" sz="2000" b="1" dirty="0"/>
              <a:t>Roping in of National Collaborative </a:t>
            </a:r>
            <a:r>
              <a:rPr lang="en-IN" sz="2000" b="1" dirty="0" smtClean="0"/>
              <a:t>Centre (NCC) for FBNC , New Delhi</a:t>
            </a:r>
            <a:endParaRPr lang="en-US" dirty="0">
              <a:solidFill>
                <a:prstClr val="black">
                  <a:lumMod val="75000"/>
                  <a:lumOff val="25000"/>
                </a:prstClr>
              </a:solidFill>
              <a:latin typeface="Arial" panose="020B0604020202020204" pitchFamily="34" charset="0"/>
              <a:cs typeface="Arial" panose="020B0604020202020204" pitchFamily="34" charset="0"/>
            </a:endParaRPr>
          </a:p>
        </p:txBody>
      </p:sp>
      <p:sp>
        <p:nvSpPr>
          <p:cNvPr id="42" name="Rectangle 41"/>
          <p:cNvSpPr/>
          <p:nvPr/>
        </p:nvSpPr>
        <p:spPr>
          <a:xfrm>
            <a:off x="206351" y="5009006"/>
            <a:ext cx="1711742" cy="1631216"/>
          </a:xfrm>
          <a:prstGeom prst="rect">
            <a:avLst/>
          </a:prstGeom>
        </p:spPr>
        <p:txBody>
          <a:bodyPr wrap="square">
            <a:spAutoFit/>
          </a:bodyPr>
          <a:lstStyle/>
          <a:p>
            <a:pPr algn="ctr" defTabSz="914126"/>
            <a:r>
              <a:rPr lang="en-IN" sz="2000" b="1" dirty="0"/>
              <a:t>High Level Monitoring Committee for reduction of IMR</a:t>
            </a:r>
            <a:endParaRPr lang="en-US" dirty="0">
              <a:solidFill>
                <a:prstClr val="black">
                  <a:lumMod val="75000"/>
                  <a:lumOff val="25000"/>
                </a:prstClr>
              </a:solidFill>
              <a:latin typeface="Arial" panose="020B0604020202020204" pitchFamily="34" charset="0"/>
              <a:cs typeface="Arial" panose="020B0604020202020204" pitchFamily="34" charset="0"/>
            </a:endParaRPr>
          </a:p>
        </p:txBody>
      </p:sp>
      <p:sp>
        <p:nvSpPr>
          <p:cNvPr id="43" name="Rectangle 42"/>
          <p:cNvSpPr/>
          <p:nvPr/>
        </p:nvSpPr>
        <p:spPr>
          <a:xfrm>
            <a:off x="222957" y="3364369"/>
            <a:ext cx="3434644" cy="1015663"/>
          </a:xfrm>
          <a:prstGeom prst="rect">
            <a:avLst/>
          </a:prstGeom>
        </p:spPr>
        <p:txBody>
          <a:bodyPr wrap="square">
            <a:spAutoFit/>
          </a:bodyPr>
          <a:lstStyle/>
          <a:p>
            <a:pPr defTabSz="914126"/>
            <a:r>
              <a:rPr lang="en-IN" sz="2000" b="1" dirty="0" smtClean="0"/>
              <a:t>Training of SNCU Staff at New Delhi &amp; Onsite mentoring </a:t>
            </a:r>
            <a:r>
              <a:rPr lang="en-IN" sz="2000" b="1" dirty="0"/>
              <a:t>by </a:t>
            </a:r>
            <a:r>
              <a:rPr lang="en-IN" sz="2000" b="1" dirty="0" smtClean="0"/>
              <a:t>NCC for FBNC team</a:t>
            </a:r>
            <a:endParaRPr lang="en-US" dirty="0">
              <a:solidFill>
                <a:prstClr val="black">
                  <a:lumMod val="75000"/>
                  <a:lumOff val="25000"/>
                </a:prstClr>
              </a:solidFill>
              <a:latin typeface="Arial" panose="020B0604020202020204" pitchFamily="34" charset="0"/>
              <a:cs typeface="Arial" panose="020B0604020202020204" pitchFamily="34" charset="0"/>
            </a:endParaRPr>
          </a:p>
        </p:txBody>
      </p:sp>
      <p:sp>
        <p:nvSpPr>
          <p:cNvPr id="44" name="Rectangle 43"/>
          <p:cNvSpPr/>
          <p:nvPr/>
        </p:nvSpPr>
        <p:spPr>
          <a:xfrm>
            <a:off x="10185410" y="1165308"/>
            <a:ext cx="2014164" cy="707886"/>
          </a:xfrm>
          <a:prstGeom prst="rect">
            <a:avLst/>
          </a:prstGeom>
        </p:spPr>
        <p:txBody>
          <a:bodyPr wrap="square">
            <a:spAutoFit/>
          </a:bodyPr>
          <a:lstStyle/>
          <a:p>
            <a:pPr defTabSz="914126"/>
            <a:r>
              <a:rPr lang="en-IN" sz="2000" b="1" dirty="0"/>
              <a:t>Rationalization of Staff</a:t>
            </a:r>
            <a:endParaRPr lang="en-US"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46" name="Group 4"/>
          <p:cNvGrpSpPr>
            <a:grpSpLocks noChangeAspect="1"/>
          </p:cNvGrpSpPr>
          <p:nvPr/>
        </p:nvGrpSpPr>
        <p:grpSpPr bwMode="auto">
          <a:xfrm>
            <a:off x="6034586" y="4503389"/>
            <a:ext cx="553489" cy="609302"/>
            <a:chOff x="889" y="817"/>
            <a:chExt cx="714" cy="786"/>
          </a:xfrm>
          <a:solidFill>
            <a:schemeClr val="bg1"/>
          </a:solidFill>
        </p:grpSpPr>
        <p:sp>
          <p:nvSpPr>
            <p:cNvPr id="49" name="Freeform 6"/>
            <p:cNvSpPr>
              <a:spLocks/>
            </p:cNvSpPr>
            <p:nvPr/>
          </p:nvSpPr>
          <p:spPr bwMode="auto">
            <a:xfrm>
              <a:off x="972" y="817"/>
              <a:ext cx="169" cy="169"/>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dirty="0">
                <a:solidFill>
                  <a:prstClr val="black"/>
                </a:solidFill>
              </a:endParaRPr>
            </a:p>
          </p:txBody>
        </p:sp>
        <p:sp>
          <p:nvSpPr>
            <p:cNvPr id="50" name="Freeform 7"/>
            <p:cNvSpPr>
              <a:spLocks/>
            </p:cNvSpPr>
            <p:nvPr/>
          </p:nvSpPr>
          <p:spPr bwMode="auto">
            <a:xfrm>
              <a:off x="1252" y="817"/>
              <a:ext cx="170" cy="170"/>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dirty="0">
                <a:solidFill>
                  <a:prstClr val="black"/>
                </a:solidFill>
              </a:endParaRPr>
            </a:p>
          </p:txBody>
        </p:sp>
        <p:sp>
          <p:nvSpPr>
            <p:cNvPr id="51" name="Freeform 8"/>
            <p:cNvSpPr>
              <a:spLocks/>
            </p:cNvSpPr>
            <p:nvPr/>
          </p:nvSpPr>
          <p:spPr bwMode="auto">
            <a:xfrm>
              <a:off x="1390" y="1497"/>
              <a:ext cx="90" cy="106"/>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dirty="0">
                <a:solidFill>
                  <a:prstClr val="black"/>
                </a:solidFill>
              </a:endParaRPr>
            </a:p>
          </p:txBody>
        </p:sp>
        <p:sp>
          <p:nvSpPr>
            <p:cNvPr id="52" name="Freeform 9"/>
            <p:cNvSpPr>
              <a:spLocks noEditPoints="1"/>
            </p:cNvSpPr>
            <p:nvPr/>
          </p:nvSpPr>
          <p:spPr bwMode="auto">
            <a:xfrm>
              <a:off x="889" y="982"/>
              <a:ext cx="714" cy="621"/>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dirty="0">
                <a:solidFill>
                  <a:prstClr val="black"/>
                </a:solidFill>
              </a:endParaRPr>
            </a:p>
          </p:txBody>
        </p:sp>
      </p:grpSp>
      <p:sp>
        <p:nvSpPr>
          <p:cNvPr id="37" name="Rounded Rectangle 36"/>
          <p:cNvSpPr/>
          <p:nvPr/>
        </p:nvSpPr>
        <p:spPr>
          <a:xfrm>
            <a:off x="3701783" y="3537515"/>
            <a:ext cx="1096994" cy="1096994"/>
          </a:xfrm>
          <a:prstGeom prst="roundRect">
            <a:avLst/>
          </a:prstGeom>
          <a:solidFill>
            <a:srgbClr val="002060"/>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38" name="Rounded Rectangle 37"/>
          <p:cNvSpPr/>
          <p:nvPr/>
        </p:nvSpPr>
        <p:spPr>
          <a:xfrm>
            <a:off x="10253557" y="80885"/>
            <a:ext cx="1096994" cy="1096994"/>
          </a:xfrm>
          <a:prstGeom prst="roundRect">
            <a:avLst/>
          </a:prstGeom>
          <a:solidFill>
            <a:schemeClr val="accent5"/>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nvGrpSpPr>
          <p:cNvPr id="16" name="Group 15"/>
          <p:cNvGrpSpPr/>
          <p:nvPr/>
        </p:nvGrpSpPr>
        <p:grpSpPr>
          <a:xfrm>
            <a:off x="2555435" y="5340759"/>
            <a:ext cx="769059" cy="1516349"/>
            <a:chOff x="2554511" y="5341256"/>
            <a:chExt cx="769259" cy="1516744"/>
          </a:xfrm>
          <a:solidFill>
            <a:schemeClr val="accent1">
              <a:lumMod val="75000"/>
            </a:schemeClr>
          </a:solidFill>
        </p:grpSpPr>
        <p:sp>
          <p:nvSpPr>
            <p:cNvPr id="3" name="Right Triangle 2"/>
            <p:cNvSpPr/>
            <p:nvPr/>
          </p:nvSpPr>
          <p:spPr>
            <a:xfrm flipH="1">
              <a:off x="2554511" y="5341256"/>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5" name="Rectangle 4"/>
            <p:cNvSpPr/>
            <p:nvPr/>
          </p:nvSpPr>
          <p:spPr>
            <a:xfrm>
              <a:off x="2554512" y="6110513"/>
              <a:ext cx="769257" cy="747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grpSp>
        <p:nvGrpSpPr>
          <p:cNvPr id="18" name="Group 17"/>
          <p:cNvGrpSpPr/>
          <p:nvPr/>
        </p:nvGrpSpPr>
        <p:grpSpPr>
          <a:xfrm>
            <a:off x="4862608" y="3033583"/>
            <a:ext cx="769059" cy="2307173"/>
            <a:chOff x="4862285" y="3033479"/>
            <a:chExt cx="769259" cy="2307774"/>
          </a:xfrm>
          <a:solidFill>
            <a:schemeClr val="accent2">
              <a:lumMod val="75000"/>
            </a:schemeClr>
          </a:solidFill>
        </p:grpSpPr>
        <p:sp>
          <p:nvSpPr>
            <p:cNvPr id="7" name="Rectangle 6"/>
            <p:cNvSpPr/>
            <p:nvPr/>
          </p:nvSpPr>
          <p:spPr>
            <a:xfrm>
              <a:off x="4862287" y="3802738"/>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8" name="Right Triangle 7"/>
            <p:cNvSpPr/>
            <p:nvPr/>
          </p:nvSpPr>
          <p:spPr>
            <a:xfrm flipH="1">
              <a:off x="4862285" y="3033479"/>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grpSp>
        <p:nvGrpSpPr>
          <p:cNvPr id="20" name="Group 19"/>
          <p:cNvGrpSpPr/>
          <p:nvPr/>
        </p:nvGrpSpPr>
        <p:grpSpPr>
          <a:xfrm>
            <a:off x="7169781" y="726405"/>
            <a:ext cx="769059" cy="2307174"/>
            <a:chOff x="7170059" y="725701"/>
            <a:chExt cx="769259" cy="2307775"/>
          </a:xfrm>
          <a:solidFill>
            <a:schemeClr val="accent4">
              <a:lumMod val="75000"/>
            </a:schemeClr>
          </a:solidFill>
        </p:grpSpPr>
        <p:sp>
          <p:nvSpPr>
            <p:cNvPr id="11" name="Rectangle 10"/>
            <p:cNvSpPr/>
            <p:nvPr/>
          </p:nvSpPr>
          <p:spPr>
            <a:xfrm>
              <a:off x="7170061" y="149496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12" name="Right Triangle 11"/>
            <p:cNvSpPr/>
            <p:nvPr/>
          </p:nvSpPr>
          <p:spPr>
            <a:xfrm flipH="1">
              <a:off x="7170059" y="725701"/>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sp>
        <p:nvSpPr>
          <p:cNvPr id="2" name="TextBox 1"/>
          <p:cNvSpPr txBox="1"/>
          <p:nvPr/>
        </p:nvSpPr>
        <p:spPr>
          <a:xfrm>
            <a:off x="3779754" y="7391045"/>
            <a:ext cx="4210426" cy="400110"/>
          </a:xfrm>
          <a:prstGeom prst="rect">
            <a:avLst/>
          </a:prstGeom>
          <a:noFill/>
        </p:spPr>
        <p:txBody>
          <a:bodyPr wrap="square" rtlCol="0">
            <a:spAutoFit/>
          </a:bodyPr>
          <a:lstStyle/>
          <a:p>
            <a:r>
              <a:rPr lang="en-IN" sz="2000" b="1" dirty="0"/>
              <a:t>Baseline assessment &amp; Gap </a:t>
            </a:r>
            <a:r>
              <a:rPr lang="en-IN" sz="2000" b="1" dirty="0" smtClean="0"/>
              <a:t>Analysis </a:t>
            </a:r>
            <a:r>
              <a:rPr lang="en-IN" sz="2000" dirty="0" smtClean="0"/>
              <a:t> </a:t>
            </a:r>
            <a:endParaRPr lang="en-IN" sz="2000" dirty="0"/>
          </a:p>
        </p:txBody>
      </p:sp>
      <p:grpSp>
        <p:nvGrpSpPr>
          <p:cNvPr id="60" name="Group 59"/>
          <p:cNvGrpSpPr/>
          <p:nvPr/>
        </p:nvGrpSpPr>
        <p:grpSpPr>
          <a:xfrm>
            <a:off x="8077275" y="1821645"/>
            <a:ext cx="1224594" cy="978237"/>
            <a:chOff x="1078752" y="2716220"/>
            <a:chExt cx="822960" cy="822960"/>
          </a:xfrm>
        </p:grpSpPr>
        <p:sp>
          <p:nvSpPr>
            <p:cNvPr id="61" name="Rounded Rectangle 60"/>
            <p:cNvSpPr/>
            <p:nvPr/>
          </p:nvSpPr>
          <p:spPr>
            <a:xfrm>
              <a:off x="1078752" y="2716220"/>
              <a:ext cx="822960" cy="8229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nvGrpSpPr>
            <p:cNvPr id="66" name="Group 13"/>
            <p:cNvGrpSpPr>
              <a:grpSpLocks noChangeAspect="1"/>
            </p:cNvGrpSpPr>
            <p:nvPr/>
          </p:nvGrpSpPr>
          <p:grpSpPr bwMode="auto">
            <a:xfrm>
              <a:off x="1261632" y="2941167"/>
              <a:ext cx="457200" cy="373063"/>
              <a:chOff x="76" y="440"/>
              <a:chExt cx="288" cy="235"/>
            </a:xfrm>
            <a:solidFill>
              <a:schemeClr val="bg1"/>
            </a:solidFill>
          </p:grpSpPr>
          <p:sp>
            <p:nvSpPr>
              <p:cNvPr id="67" name="Freeform 15"/>
              <p:cNvSpPr>
                <a:spLocks/>
              </p:cNvSpPr>
              <p:nvPr/>
            </p:nvSpPr>
            <p:spPr bwMode="auto">
              <a:xfrm>
                <a:off x="76" y="440"/>
                <a:ext cx="199" cy="199"/>
              </a:xfrm>
              <a:custGeom>
                <a:avLst/>
                <a:gdLst>
                  <a:gd name="T0" fmla="*/ 1371 w 2391"/>
                  <a:gd name="T1" fmla="*/ 12 h 2382"/>
                  <a:gd name="T2" fmla="*/ 1618 w 2391"/>
                  <a:gd name="T3" fmla="*/ 76 h 2382"/>
                  <a:gd name="T4" fmla="*/ 1840 w 2391"/>
                  <a:gd name="T5" fmla="*/ 188 h 2382"/>
                  <a:gd name="T6" fmla="*/ 2035 w 2391"/>
                  <a:gd name="T7" fmla="*/ 343 h 2382"/>
                  <a:gd name="T8" fmla="*/ 2192 w 2391"/>
                  <a:gd name="T9" fmla="*/ 534 h 2382"/>
                  <a:gd name="T10" fmla="*/ 2307 w 2391"/>
                  <a:gd name="T11" fmla="*/ 755 h 2382"/>
                  <a:gd name="T12" fmla="*/ 2376 w 2391"/>
                  <a:gd name="T13" fmla="*/ 1000 h 2382"/>
                  <a:gd name="T14" fmla="*/ 2256 w 2391"/>
                  <a:gd name="T15" fmla="*/ 1173 h 2382"/>
                  <a:gd name="T16" fmla="*/ 2221 w 2391"/>
                  <a:gd name="T17" fmla="*/ 924 h 2382"/>
                  <a:gd name="T18" fmla="*/ 2132 w 2391"/>
                  <a:gd name="T19" fmla="*/ 695 h 2382"/>
                  <a:gd name="T20" fmla="*/ 1994 w 2391"/>
                  <a:gd name="T21" fmla="*/ 497 h 2382"/>
                  <a:gd name="T22" fmla="*/ 1816 w 2391"/>
                  <a:gd name="T23" fmla="*/ 334 h 2382"/>
                  <a:gd name="T24" fmla="*/ 1605 w 2391"/>
                  <a:gd name="T25" fmla="*/ 216 h 2382"/>
                  <a:gd name="T26" fmla="*/ 1367 w 2391"/>
                  <a:gd name="T27" fmla="*/ 148 h 2382"/>
                  <a:gd name="T28" fmla="*/ 1114 w 2391"/>
                  <a:gd name="T29" fmla="*/ 137 h 2382"/>
                  <a:gd name="T30" fmla="*/ 876 w 2391"/>
                  <a:gd name="T31" fmla="*/ 183 h 2382"/>
                  <a:gd name="T32" fmla="*/ 661 w 2391"/>
                  <a:gd name="T33" fmla="*/ 279 h 2382"/>
                  <a:gd name="T34" fmla="*/ 475 w 2391"/>
                  <a:gd name="T35" fmla="*/ 418 h 2382"/>
                  <a:gd name="T36" fmla="*/ 322 w 2391"/>
                  <a:gd name="T37" fmla="*/ 594 h 2382"/>
                  <a:gd name="T38" fmla="*/ 211 w 2391"/>
                  <a:gd name="T39" fmla="*/ 799 h 2382"/>
                  <a:gd name="T40" fmla="*/ 147 w 2391"/>
                  <a:gd name="T41" fmla="*/ 1030 h 2382"/>
                  <a:gd name="T42" fmla="*/ 139 w 2391"/>
                  <a:gd name="T43" fmla="*/ 1280 h 2382"/>
                  <a:gd name="T44" fmla="*/ 188 w 2391"/>
                  <a:gd name="T45" fmla="*/ 1526 h 2382"/>
                  <a:gd name="T46" fmla="*/ 291 w 2391"/>
                  <a:gd name="T47" fmla="*/ 1748 h 2382"/>
                  <a:gd name="T48" fmla="*/ 442 w 2391"/>
                  <a:gd name="T49" fmla="*/ 1938 h 2382"/>
                  <a:gd name="T50" fmla="*/ 631 w 2391"/>
                  <a:gd name="T51" fmla="*/ 2090 h 2382"/>
                  <a:gd name="T52" fmla="*/ 852 w 2391"/>
                  <a:gd name="T53" fmla="*/ 2195 h 2382"/>
                  <a:gd name="T54" fmla="*/ 1096 w 2391"/>
                  <a:gd name="T55" fmla="*/ 2249 h 2382"/>
                  <a:gd name="T56" fmla="*/ 998 w 2391"/>
                  <a:gd name="T57" fmla="*/ 2371 h 2382"/>
                  <a:gd name="T58" fmla="*/ 754 w 2391"/>
                  <a:gd name="T59" fmla="*/ 2303 h 2382"/>
                  <a:gd name="T60" fmla="*/ 533 w 2391"/>
                  <a:gd name="T61" fmla="*/ 2187 h 2382"/>
                  <a:gd name="T62" fmla="*/ 343 w 2391"/>
                  <a:gd name="T63" fmla="*/ 2030 h 2382"/>
                  <a:gd name="T64" fmla="*/ 189 w 2391"/>
                  <a:gd name="T65" fmla="*/ 1836 h 2382"/>
                  <a:gd name="T66" fmla="*/ 76 w 2391"/>
                  <a:gd name="T67" fmla="*/ 1614 h 2382"/>
                  <a:gd name="T68" fmla="*/ 13 w 2391"/>
                  <a:gd name="T69" fmla="*/ 1368 h 2382"/>
                  <a:gd name="T70" fmla="*/ 3 w 2391"/>
                  <a:gd name="T71" fmla="*/ 1105 h 2382"/>
                  <a:gd name="T72" fmla="*/ 51 w 2391"/>
                  <a:gd name="T73" fmla="*/ 849 h 2382"/>
                  <a:gd name="T74" fmla="*/ 149 w 2391"/>
                  <a:gd name="T75" fmla="*/ 616 h 2382"/>
                  <a:gd name="T76" fmla="*/ 293 w 2391"/>
                  <a:gd name="T77" fmla="*/ 411 h 2382"/>
                  <a:gd name="T78" fmla="*/ 477 w 2391"/>
                  <a:gd name="T79" fmla="*/ 241 h 2382"/>
                  <a:gd name="T80" fmla="*/ 693 w 2391"/>
                  <a:gd name="T81" fmla="*/ 111 h 2382"/>
                  <a:gd name="T82" fmla="*/ 935 w 2391"/>
                  <a:gd name="T83" fmla="*/ 28 h 2382"/>
                  <a:gd name="T84" fmla="*/ 1197 w 2391"/>
                  <a:gd name="T85" fmla="*/ 0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1" h="2382">
                    <a:moveTo>
                      <a:pt x="1197" y="0"/>
                    </a:moveTo>
                    <a:lnTo>
                      <a:pt x="1285" y="3"/>
                    </a:lnTo>
                    <a:lnTo>
                      <a:pt x="1371" y="12"/>
                    </a:lnTo>
                    <a:lnTo>
                      <a:pt x="1455" y="28"/>
                    </a:lnTo>
                    <a:lnTo>
                      <a:pt x="1538" y="49"/>
                    </a:lnTo>
                    <a:lnTo>
                      <a:pt x="1618" y="76"/>
                    </a:lnTo>
                    <a:lnTo>
                      <a:pt x="1695" y="109"/>
                    </a:lnTo>
                    <a:lnTo>
                      <a:pt x="1769" y="146"/>
                    </a:lnTo>
                    <a:lnTo>
                      <a:pt x="1840" y="188"/>
                    </a:lnTo>
                    <a:lnTo>
                      <a:pt x="1909" y="235"/>
                    </a:lnTo>
                    <a:lnTo>
                      <a:pt x="1973" y="288"/>
                    </a:lnTo>
                    <a:lnTo>
                      <a:pt x="2035" y="343"/>
                    </a:lnTo>
                    <a:lnTo>
                      <a:pt x="2091" y="403"/>
                    </a:lnTo>
                    <a:lnTo>
                      <a:pt x="2144" y="467"/>
                    </a:lnTo>
                    <a:lnTo>
                      <a:pt x="2192" y="534"/>
                    </a:lnTo>
                    <a:lnTo>
                      <a:pt x="2235" y="604"/>
                    </a:lnTo>
                    <a:lnTo>
                      <a:pt x="2275" y="678"/>
                    </a:lnTo>
                    <a:lnTo>
                      <a:pt x="2307" y="755"/>
                    </a:lnTo>
                    <a:lnTo>
                      <a:pt x="2336" y="834"/>
                    </a:lnTo>
                    <a:lnTo>
                      <a:pt x="2359" y="916"/>
                    </a:lnTo>
                    <a:lnTo>
                      <a:pt x="2376" y="1000"/>
                    </a:lnTo>
                    <a:lnTo>
                      <a:pt x="2387" y="1086"/>
                    </a:lnTo>
                    <a:lnTo>
                      <a:pt x="2391" y="1173"/>
                    </a:lnTo>
                    <a:lnTo>
                      <a:pt x="2256" y="1173"/>
                    </a:lnTo>
                    <a:lnTo>
                      <a:pt x="2252" y="1088"/>
                    </a:lnTo>
                    <a:lnTo>
                      <a:pt x="2240" y="1004"/>
                    </a:lnTo>
                    <a:lnTo>
                      <a:pt x="2221" y="924"/>
                    </a:lnTo>
                    <a:lnTo>
                      <a:pt x="2197" y="844"/>
                    </a:lnTo>
                    <a:lnTo>
                      <a:pt x="2168" y="768"/>
                    </a:lnTo>
                    <a:lnTo>
                      <a:pt x="2132" y="695"/>
                    </a:lnTo>
                    <a:lnTo>
                      <a:pt x="2091" y="625"/>
                    </a:lnTo>
                    <a:lnTo>
                      <a:pt x="2045" y="559"/>
                    </a:lnTo>
                    <a:lnTo>
                      <a:pt x="1994" y="497"/>
                    </a:lnTo>
                    <a:lnTo>
                      <a:pt x="1940" y="438"/>
                    </a:lnTo>
                    <a:lnTo>
                      <a:pt x="1880" y="383"/>
                    </a:lnTo>
                    <a:lnTo>
                      <a:pt x="1816" y="334"/>
                    </a:lnTo>
                    <a:lnTo>
                      <a:pt x="1749" y="290"/>
                    </a:lnTo>
                    <a:lnTo>
                      <a:pt x="1679" y="249"/>
                    </a:lnTo>
                    <a:lnTo>
                      <a:pt x="1605" y="216"/>
                    </a:lnTo>
                    <a:lnTo>
                      <a:pt x="1527" y="187"/>
                    </a:lnTo>
                    <a:lnTo>
                      <a:pt x="1449" y="164"/>
                    </a:lnTo>
                    <a:lnTo>
                      <a:pt x="1367" y="148"/>
                    </a:lnTo>
                    <a:lnTo>
                      <a:pt x="1283" y="137"/>
                    </a:lnTo>
                    <a:lnTo>
                      <a:pt x="1197" y="134"/>
                    </a:lnTo>
                    <a:lnTo>
                      <a:pt x="1114" y="137"/>
                    </a:lnTo>
                    <a:lnTo>
                      <a:pt x="1033" y="147"/>
                    </a:lnTo>
                    <a:lnTo>
                      <a:pt x="953" y="162"/>
                    </a:lnTo>
                    <a:lnTo>
                      <a:pt x="876" y="183"/>
                    </a:lnTo>
                    <a:lnTo>
                      <a:pt x="802" y="210"/>
                    </a:lnTo>
                    <a:lnTo>
                      <a:pt x="730" y="242"/>
                    </a:lnTo>
                    <a:lnTo>
                      <a:pt x="661" y="279"/>
                    </a:lnTo>
                    <a:lnTo>
                      <a:pt x="596" y="321"/>
                    </a:lnTo>
                    <a:lnTo>
                      <a:pt x="532" y="367"/>
                    </a:lnTo>
                    <a:lnTo>
                      <a:pt x="475" y="418"/>
                    </a:lnTo>
                    <a:lnTo>
                      <a:pt x="419" y="473"/>
                    </a:lnTo>
                    <a:lnTo>
                      <a:pt x="369" y="531"/>
                    </a:lnTo>
                    <a:lnTo>
                      <a:pt x="322" y="594"/>
                    </a:lnTo>
                    <a:lnTo>
                      <a:pt x="280" y="659"/>
                    </a:lnTo>
                    <a:lnTo>
                      <a:pt x="243" y="729"/>
                    </a:lnTo>
                    <a:lnTo>
                      <a:pt x="211" y="799"/>
                    </a:lnTo>
                    <a:lnTo>
                      <a:pt x="184" y="875"/>
                    </a:lnTo>
                    <a:lnTo>
                      <a:pt x="163" y="951"/>
                    </a:lnTo>
                    <a:lnTo>
                      <a:pt x="147" y="1030"/>
                    </a:lnTo>
                    <a:lnTo>
                      <a:pt x="137" y="1111"/>
                    </a:lnTo>
                    <a:lnTo>
                      <a:pt x="134" y="1194"/>
                    </a:lnTo>
                    <a:lnTo>
                      <a:pt x="139" y="1280"/>
                    </a:lnTo>
                    <a:lnTo>
                      <a:pt x="148" y="1365"/>
                    </a:lnTo>
                    <a:lnTo>
                      <a:pt x="165" y="1446"/>
                    </a:lnTo>
                    <a:lnTo>
                      <a:pt x="188" y="1526"/>
                    </a:lnTo>
                    <a:lnTo>
                      <a:pt x="217" y="1603"/>
                    </a:lnTo>
                    <a:lnTo>
                      <a:pt x="252" y="1677"/>
                    </a:lnTo>
                    <a:lnTo>
                      <a:pt x="291" y="1748"/>
                    </a:lnTo>
                    <a:lnTo>
                      <a:pt x="337" y="1815"/>
                    </a:lnTo>
                    <a:lnTo>
                      <a:pt x="387" y="1879"/>
                    </a:lnTo>
                    <a:lnTo>
                      <a:pt x="442" y="1938"/>
                    </a:lnTo>
                    <a:lnTo>
                      <a:pt x="501" y="1993"/>
                    </a:lnTo>
                    <a:lnTo>
                      <a:pt x="564" y="2044"/>
                    </a:lnTo>
                    <a:lnTo>
                      <a:pt x="631" y="2090"/>
                    </a:lnTo>
                    <a:lnTo>
                      <a:pt x="701" y="2131"/>
                    </a:lnTo>
                    <a:lnTo>
                      <a:pt x="775" y="2166"/>
                    </a:lnTo>
                    <a:lnTo>
                      <a:pt x="852" y="2195"/>
                    </a:lnTo>
                    <a:lnTo>
                      <a:pt x="931" y="2219"/>
                    </a:lnTo>
                    <a:lnTo>
                      <a:pt x="1012" y="2238"/>
                    </a:lnTo>
                    <a:lnTo>
                      <a:pt x="1096" y="2249"/>
                    </a:lnTo>
                    <a:lnTo>
                      <a:pt x="1096" y="2382"/>
                    </a:lnTo>
                    <a:lnTo>
                      <a:pt x="1084" y="2382"/>
                    </a:lnTo>
                    <a:lnTo>
                      <a:pt x="998" y="2371"/>
                    </a:lnTo>
                    <a:lnTo>
                      <a:pt x="915" y="2354"/>
                    </a:lnTo>
                    <a:lnTo>
                      <a:pt x="833" y="2332"/>
                    </a:lnTo>
                    <a:lnTo>
                      <a:pt x="754" y="2303"/>
                    </a:lnTo>
                    <a:lnTo>
                      <a:pt x="677" y="2270"/>
                    </a:lnTo>
                    <a:lnTo>
                      <a:pt x="604" y="2230"/>
                    </a:lnTo>
                    <a:lnTo>
                      <a:pt x="533" y="2187"/>
                    </a:lnTo>
                    <a:lnTo>
                      <a:pt x="466" y="2139"/>
                    </a:lnTo>
                    <a:lnTo>
                      <a:pt x="403" y="2087"/>
                    </a:lnTo>
                    <a:lnTo>
                      <a:pt x="343" y="2030"/>
                    </a:lnTo>
                    <a:lnTo>
                      <a:pt x="287" y="1969"/>
                    </a:lnTo>
                    <a:lnTo>
                      <a:pt x="236" y="1905"/>
                    </a:lnTo>
                    <a:lnTo>
                      <a:pt x="189" y="1836"/>
                    </a:lnTo>
                    <a:lnTo>
                      <a:pt x="146" y="1765"/>
                    </a:lnTo>
                    <a:lnTo>
                      <a:pt x="109" y="1691"/>
                    </a:lnTo>
                    <a:lnTo>
                      <a:pt x="76" y="1614"/>
                    </a:lnTo>
                    <a:lnTo>
                      <a:pt x="49" y="1534"/>
                    </a:lnTo>
                    <a:lnTo>
                      <a:pt x="28" y="1453"/>
                    </a:lnTo>
                    <a:lnTo>
                      <a:pt x="13" y="1368"/>
                    </a:lnTo>
                    <a:lnTo>
                      <a:pt x="3" y="1282"/>
                    </a:lnTo>
                    <a:lnTo>
                      <a:pt x="0" y="1194"/>
                    </a:lnTo>
                    <a:lnTo>
                      <a:pt x="3" y="1105"/>
                    </a:lnTo>
                    <a:lnTo>
                      <a:pt x="13" y="1018"/>
                    </a:lnTo>
                    <a:lnTo>
                      <a:pt x="28" y="932"/>
                    </a:lnTo>
                    <a:lnTo>
                      <a:pt x="51" y="849"/>
                    </a:lnTo>
                    <a:lnTo>
                      <a:pt x="79" y="769"/>
                    </a:lnTo>
                    <a:lnTo>
                      <a:pt x="111" y="692"/>
                    </a:lnTo>
                    <a:lnTo>
                      <a:pt x="149" y="616"/>
                    </a:lnTo>
                    <a:lnTo>
                      <a:pt x="193" y="545"/>
                    </a:lnTo>
                    <a:lnTo>
                      <a:pt x="241" y="476"/>
                    </a:lnTo>
                    <a:lnTo>
                      <a:pt x="293" y="411"/>
                    </a:lnTo>
                    <a:lnTo>
                      <a:pt x="351" y="350"/>
                    </a:lnTo>
                    <a:lnTo>
                      <a:pt x="412" y="293"/>
                    </a:lnTo>
                    <a:lnTo>
                      <a:pt x="477" y="241"/>
                    </a:lnTo>
                    <a:lnTo>
                      <a:pt x="545" y="193"/>
                    </a:lnTo>
                    <a:lnTo>
                      <a:pt x="617" y="149"/>
                    </a:lnTo>
                    <a:lnTo>
                      <a:pt x="693" y="111"/>
                    </a:lnTo>
                    <a:lnTo>
                      <a:pt x="770" y="78"/>
                    </a:lnTo>
                    <a:lnTo>
                      <a:pt x="851" y="50"/>
                    </a:lnTo>
                    <a:lnTo>
                      <a:pt x="935" y="28"/>
                    </a:lnTo>
                    <a:lnTo>
                      <a:pt x="1020" y="13"/>
                    </a:lnTo>
                    <a:lnTo>
                      <a:pt x="1107" y="3"/>
                    </a:lnTo>
                    <a:lnTo>
                      <a:pt x="1197"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dirty="0">
                  <a:solidFill>
                    <a:prstClr val="black"/>
                  </a:solidFill>
                </a:endParaRPr>
              </a:p>
            </p:txBody>
          </p:sp>
          <p:sp>
            <p:nvSpPr>
              <p:cNvPr id="68" name="Freeform 16"/>
              <p:cNvSpPr>
                <a:spLocks noEditPoints="1"/>
              </p:cNvSpPr>
              <p:nvPr/>
            </p:nvSpPr>
            <p:spPr bwMode="auto">
              <a:xfrm>
                <a:off x="93" y="456"/>
                <a:ext cx="167" cy="165"/>
              </a:xfrm>
              <a:custGeom>
                <a:avLst/>
                <a:gdLst>
                  <a:gd name="T0" fmla="*/ 386 w 2006"/>
                  <a:gd name="T1" fmla="*/ 609 h 1986"/>
                  <a:gd name="T2" fmla="*/ 238 w 2006"/>
                  <a:gd name="T3" fmla="*/ 817 h 1986"/>
                  <a:gd name="T4" fmla="*/ 241 w 2006"/>
                  <a:gd name="T5" fmla="*/ 1084 h 1986"/>
                  <a:gd name="T6" fmla="*/ 289 w 2006"/>
                  <a:gd name="T7" fmla="*/ 1344 h 1986"/>
                  <a:gd name="T8" fmla="*/ 531 w 2006"/>
                  <a:gd name="T9" fmla="*/ 1397 h 1986"/>
                  <a:gd name="T10" fmla="*/ 533 w 2006"/>
                  <a:gd name="T11" fmla="*/ 1199 h 1986"/>
                  <a:gd name="T12" fmla="*/ 517 w 2006"/>
                  <a:gd name="T13" fmla="*/ 887 h 1986"/>
                  <a:gd name="T14" fmla="*/ 556 w 2006"/>
                  <a:gd name="T15" fmla="*/ 575 h 1986"/>
                  <a:gd name="T16" fmla="*/ 771 w 2006"/>
                  <a:gd name="T17" fmla="*/ 162 h 1986"/>
                  <a:gd name="T18" fmla="*/ 699 w 2006"/>
                  <a:gd name="T19" fmla="*/ 433 h 1986"/>
                  <a:gd name="T20" fmla="*/ 1010 w 2006"/>
                  <a:gd name="T21" fmla="*/ 412 h 1986"/>
                  <a:gd name="T22" fmla="*/ 1142 w 2006"/>
                  <a:gd name="T23" fmla="*/ 338 h 1986"/>
                  <a:gd name="T24" fmla="*/ 1065 w 2006"/>
                  <a:gd name="T25" fmla="*/ 93 h 1986"/>
                  <a:gd name="T26" fmla="*/ 1088 w 2006"/>
                  <a:gd name="T27" fmla="*/ 81 h 1986"/>
                  <a:gd name="T28" fmla="*/ 1180 w 2006"/>
                  <a:gd name="T29" fmla="*/ 230 h 1986"/>
                  <a:gd name="T30" fmla="*/ 1267 w 2006"/>
                  <a:gd name="T31" fmla="*/ 436 h 1986"/>
                  <a:gd name="T32" fmla="*/ 1534 w 2006"/>
                  <a:gd name="T33" fmla="*/ 500 h 1986"/>
                  <a:gd name="T34" fmla="*/ 1647 w 2006"/>
                  <a:gd name="T35" fmla="*/ 469 h 1986"/>
                  <a:gd name="T36" fmla="*/ 1532 w 2006"/>
                  <a:gd name="T37" fmla="*/ 227 h 1986"/>
                  <a:gd name="T38" fmla="*/ 1584 w 2006"/>
                  <a:gd name="T39" fmla="*/ 237 h 1986"/>
                  <a:gd name="T40" fmla="*/ 1711 w 2006"/>
                  <a:gd name="T41" fmla="*/ 396 h 1986"/>
                  <a:gd name="T42" fmla="*/ 1795 w 2006"/>
                  <a:gd name="T43" fmla="*/ 566 h 1986"/>
                  <a:gd name="T44" fmla="*/ 1944 w 2006"/>
                  <a:gd name="T45" fmla="*/ 688 h 1986"/>
                  <a:gd name="T46" fmla="*/ 1847 w 2006"/>
                  <a:gd name="T47" fmla="*/ 755 h 1986"/>
                  <a:gd name="T48" fmla="*/ 1862 w 2006"/>
                  <a:gd name="T49" fmla="*/ 985 h 1986"/>
                  <a:gd name="T50" fmla="*/ 1729 w 2006"/>
                  <a:gd name="T51" fmla="*/ 898 h 1986"/>
                  <a:gd name="T52" fmla="*/ 1700 w 2006"/>
                  <a:gd name="T53" fmla="*/ 646 h 1986"/>
                  <a:gd name="T54" fmla="*/ 1406 w 2006"/>
                  <a:gd name="T55" fmla="*/ 585 h 1986"/>
                  <a:gd name="T56" fmla="*/ 1340 w 2006"/>
                  <a:gd name="T57" fmla="*/ 776 h 1986"/>
                  <a:gd name="T58" fmla="*/ 1215 w 2006"/>
                  <a:gd name="T59" fmla="*/ 985 h 1986"/>
                  <a:gd name="T60" fmla="*/ 1201 w 2006"/>
                  <a:gd name="T61" fmla="*/ 664 h 1986"/>
                  <a:gd name="T62" fmla="*/ 1007 w 2006"/>
                  <a:gd name="T63" fmla="*/ 546 h 1986"/>
                  <a:gd name="T64" fmla="*/ 676 w 2006"/>
                  <a:gd name="T65" fmla="*/ 560 h 1986"/>
                  <a:gd name="T66" fmla="*/ 650 w 2006"/>
                  <a:gd name="T67" fmla="*/ 880 h 1986"/>
                  <a:gd name="T68" fmla="*/ 672 w 2006"/>
                  <a:gd name="T69" fmla="*/ 1275 h 1986"/>
                  <a:gd name="T70" fmla="*/ 892 w 2006"/>
                  <a:gd name="T71" fmla="*/ 1427 h 1986"/>
                  <a:gd name="T72" fmla="*/ 719 w 2006"/>
                  <a:gd name="T73" fmla="*/ 1547 h 1986"/>
                  <a:gd name="T74" fmla="*/ 833 w 2006"/>
                  <a:gd name="T75" fmla="*/ 1986 h 1986"/>
                  <a:gd name="T76" fmla="*/ 706 w 2006"/>
                  <a:gd name="T77" fmla="*/ 1766 h 1986"/>
                  <a:gd name="T78" fmla="*/ 610 w 2006"/>
                  <a:gd name="T79" fmla="*/ 1528 h 1986"/>
                  <a:gd name="T80" fmla="*/ 389 w 2006"/>
                  <a:gd name="T81" fmla="*/ 1467 h 1986"/>
                  <a:gd name="T82" fmla="*/ 416 w 2006"/>
                  <a:gd name="T83" fmla="*/ 1715 h 1986"/>
                  <a:gd name="T84" fmla="*/ 397 w 2006"/>
                  <a:gd name="T85" fmla="*/ 1766 h 1986"/>
                  <a:gd name="T86" fmla="*/ 285 w 2006"/>
                  <a:gd name="T87" fmla="*/ 1605 h 1986"/>
                  <a:gd name="T88" fmla="*/ 192 w 2006"/>
                  <a:gd name="T89" fmla="*/ 1417 h 1986"/>
                  <a:gd name="T90" fmla="*/ 105 w 2006"/>
                  <a:gd name="T91" fmla="*/ 1326 h 1986"/>
                  <a:gd name="T92" fmla="*/ 0 w 2006"/>
                  <a:gd name="T93" fmla="*/ 1245 h 1986"/>
                  <a:gd name="T94" fmla="*/ 132 w 2006"/>
                  <a:gd name="T95" fmla="*/ 1230 h 1986"/>
                  <a:gd name="T96" fmla="*/ 99 w 2006"/>
                  <a:gd name="T97" fmla="*/ 1002 h 1986"/>
                  <a:gd name="T98" fmla="*/ 116 w 2006"/>
                  <a:gd name="T99" fmla="*/ 762 h 1986"/>
                  <a:gd name="T100" fmla="*/ 17 w 2006"/>
                  <a:gd name="T101" fmla="*/ 729 h 1986"/>
                  <a:gd name="T102" fmla="*/ 122 w 2006"/>
                  <a:gd name="T103" fmla="*/ 648 h 1986"/>
                  <a:gd name="T104" fmla="*/ 187 w 2006"/>
                  <a:gd name="T105" fmla="*/ 530 h 1986"/>
                  <a:gd name="T106" fmla="*/ 289 w 2006"/>
                  <a:gd name="T107" fmla="*/ 352 h 1986"/>
                  <a:gd name="T108" fmla="*/ 425 w 2006"/>
                  <a:gd name="T109" fmla="*/ 203 h 1986"/>
                  <a:gd name="T110" fmla="*/ 388 w 2006"/>
                  <a:gd name="T111" fmla="*/ 315 h 1986"/>
                  <a:gd name="T112" fmla="*/ 289 w 2006"/>
                  <a:gd name="T113" fmla="*/ 555 h 1986"/>
                  <a:gd name="T114" fmla="*/ 482 w 2006"/>
                  <a:gd name="T115" fmla="*/ 482 h 1986"/>
                  <a:gd name="T116" fmla="*/ 616 w 2006"/>
                  <a:gd name="T117" fmla="*/ 373 h 1986"/>
                  <a:gd name="T118" fmla="*/ 717 w 2006"/>
                  <a:gd name="T119" fmla="*/ 159 h 1986"/>
                  <a:gd name="T120" fmla="*/ 804 w 2006"/>
                  <a:gd name="T121" fmla="*/ 3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6" h="1986">
                    <a:moveTo>
                      <a:pt x="556" y="575"/>
                    </a:moveTo>
                    <a:lnTo>
                      <a:pt x="507" y="584"/>
                    </a:lnTo>
                    <a:lnTo>
                      <a:pt x="386" y="609"/>
                    </a:lnTo>
                    <a:lnTo>
                      <a:pt x="266" y="640"/>
                    </a:lnTo>
                    <a:lnTo>
                      <a:pt x="249" y="728"/>
                    </a:lnTo>
                    <a:lnTo>
                      <a:pt x="238" y="817"/>
                    </a:lnTo>
                    <a:lnTo>
                      <a:pt x="233" y="906"/>
                    </a:lnTo>
                    <a:lnTo>
                      <a:pt x="235" y="996"/>
                    </a:lnTo>
                    <a:lnTo>
                      <a:pt x="241" y="1084"/>
                    </a:lnTo>
                    <a:lnTo>
                      <a:pt x="253" y="1171"/>
                    </a:lnTo>
                    <a:lnTo>
                      <a:pt x="268" y="1258"/>
                    </a:lnTo>
                    <a:lnTo>
                      <a:pt x="289" y="1344"/>
                    </a:lnTo>
                    <a:lnTo>
                      <a:pt x="389" y="1369"/>
                    </a:lnTo>
                    <a:lnTo>
                      <a:pt x="490" y="1390"/>
                    </a:lnTo>
                    <a:lnTo>
                      <a:pt x="531" y="1397"/>
                    </a:lnTo>
                    <a:lnTo>
                      <a:pt x="574" y="1403"/>
                    </a:lnTo>
                    <a:lnTo>
                      <a:pt x="551" y="1302"/>
                    </a:lnTo>
                    <a:lnTo>
                      <a:pt x="533" y="1199"/>
                    </a:lnTo>
                    <a:lnTo>
                      <a:pt x="521" y="1096"/>
                    </a:lnTo>
                    <a:lnTo>
                      <a:pt x="516" y="991"/>
                    </a:lnTo>
                    <a:lnTo>
                      <a:pt x="517" y="887"/>
                    </a:lnTo>
                    <a:lnTo>
                      <a:pt x="524" y="782"/>
                    </a:lnTo>
                    <a:lnTo>
                      <a:pt x="537" y="679"/>
                    </a:lnTo>
                    <a:lnTo>
                      <a:pt x="556" y="575"/>
                    </a:lnTo>
                    <a:close/>
                    <a:moveTo>
                      <a:pt x="833" y="0"/>
                    </a:moveTo>
                    <a:lnTo>
                      <a:pt x="801" y="81"/>
                    </a:lnTo>
                    <a:lnTo>
                      <a:pt x="771" y="162"/>
                    </a:lnTo>
                    <a:lnTo>
                      <a:pt x="746" y="242"/>
                    </a:lnTo>
                    <a:lnTo>
                      <a:pt x="720" y="337"/>
                    </a:lnTo>
                    <a:lnTo>
                      <a:pt x="699" y="433"/>
                    </a:lnTo>
                    <a:lnTo>
                      <a:pt x="803" y="420"/>
                    </a:lnTo>
                    <a:lnTo>
                      <a:pt x="907" y="412"/>
                    </a:lnTo>
                    <a:lnTo>
                      <a:pt x="1010" y="412"/>
                    </a:lnTo>
                    <a:lnTo>
                      <a:pt x="1087" y="415"/>
                    </a:lnTo>
                    <a:lnTo>
                      <a:pt x="1162" y="422"/>
                    </a:lnTo>
                    <a:lnTo>
                      <a:pt x="1142" y="338"/>
                    </a:lnTo>
                    <a:lnTo>
                      <a:pt x="1119" y="255"/>
                    </a:lnTo>
                    <a:lnTo>
                      <a:pt x="1094" y="174"/>
                    </a:lnTo>
                    <a:lnTo>
                      <a:pt x="1065" y="93"/>
                    </a:lnTo>
                    <a:lnTo>
                      <a:pt x="1032" y="12"/>
                    </a:lnTo>
                    <a:lnTo>
                      <a:pt x="1060" y="46"/>
                    </a:lnTo>
                    <a:lnTo>
                      <a:pt x="1088" y="81"/>
                    </a:lnTo>
                    <a:lnTo>
                      <a:pt x="1113" y="117"/>
                    </a:lnTo>
                    <a:lnTo>
                      <a:pt x="1149" y="172"/>
                    </a:lnTo>
                    <a:lnTo>
                      <a:pt x="1180" y="230"/>
                    </a:lnTo>
                    <a:lnTo>
                      <a:pt x="1213" y="298"/>
                    </a:lnTo>
                    <a:lnTo>
                      <a:pt x="1241" y="366"/>
                    </a:lnTo>
                    <a:lnTo>
                      <a:pt x="1267" y="436"/>
                    </a:lnTo>
                    <a:lnTo>
                      <a:pt x="1357" y="453"/>
                    </a:lnTo>
                    <a:lnTo>
                      <a:pt x="1445" y="475"/>
                    </a:lnTo>
                    <a:lnTo>
                      <a:pt x="1534" y="500"/>
                    </a:lnTo>
                    <a:lnTo>
                      <a:pt x="1605" y="525"/>
                    </a:lnTo>
                    <a:lnTo>
                      <a:pt x="1676" y="553"/>
                    </a:lnTo>
                    <a:lnTo>
                      <a:pt x="1647" y="469"/>
                    </a:lnTo>
                    <a:lnTo>
                      <a:pt x="1613" y="387"/>
                    </a:lnTo>
                    <a:lnTo>
                      <a:pt x="1575" y="306"/>
                    </a:lnTo>
                    <a:lnTo>
                      <a:pt x="1532" y="227"/>
                    </a:lnTo>
                    <a:lnTo>
                      <a:pt x="1485" y="147"/>
                    </a:lnTo>
                    <a:lnTo>
                      <a:pt x="1536" y="190"/>
                    </a:lnTo>
                    <a:lnTo>
                      <a:pt x="1584" y="237"/>
                    </a:lnTo>
                    <a:lnTo>
                      <a:pt x="1630" y="287"/>
                    </a:lnTo>
                    <a:lnTo>
                      <a:pt x="1671" y="340"/>
                    </a:lnTo>
                    <a:lnTo>
                      <a:pt x="1711" y="396"/>
                    </a:lnTo>
                    <a:lnTo>
                      <a:pt x="1744" y="456"/>
                    </a:lnTo>
                    <a:lnTo>
                      <a:pt x="1775" y="517"/>
                    </a:lnTo>
                    <a:lnTo>
                      <a:pt x="1795" y="566"/>
                    </a:lnTo>
                    <a:lnTo>
                      <a:pt x="1812" y="615"/>
                    </a:lnTo>
                    <a:lnTo>
                      <a:pt x="1879" y="649"/>
                    </a:lnTo>
                    <a:lnTo>
                      <a:pt x="1944" y="688"/>
                    </a:lnTo>
                    <a:lnTo>
                      <a:pt x="2006" y="729"/>
                    </a:lnTo>
                    <a:lnTo>
                      <a:pt x="1831" y="680"/>
                    </a:lnTo>
                    <a:lnTo>
                      <a:pt x="1847" y="755"/>
                    </a:lnTo>
                    <a:lnTo>
                      <a:pt x="1858" y="831"/>
                    </a:lnTo>
                    <a:lnTo>
                      <a:pt x="1862" y="909"/>
                    </a:lnTo>
                    <a:lnTo>
                      <a:pt x="1862" y="985"/>
                    </a:lnTo>
                    <a:lnTo>
                      <a:pt x="1727" y="985"/>
                    </a:lnTo>
                    <a:lnTo>
                      <a:pt x="1727" y="984"/>
                    </a:lnTo>
                    <a:lnTo>
                      <a:pt x="1729" y="898"/>
                    </a:lnTo>
                    <a:lnTo>
                      <a:pt x="1725" y="814"/>
                    </a:lnTo>
                    <a:lnTo>
                      <a:pt x="1715" y="729"/>
                    </a:lnTo>
                    <a:lnTo>
                      <a:pt x="1700" y="646"/>
                    </a:lnTo>
                    <a:lnTo>
                      <a:pt x="1604" y="623"/>
                    </a:lnTo>
                    <a:lnTo>
                      <a:pt x="1508" y="604"/>
                    </a:lnTo>
                    <a:lnTo>
                      <a:pt x="1406" y="585"/>
                    </a:lnTo>
                    <a:lnTo>
                      <a:pt x="1305" y="570"/>
                    </a:lnTo>
                    <a:lnTo>
                      <a:pt x="1325" y="672"/>
                    </a:lnTo>
                    <a:lnTo>
                      <a:pt x="1340" y="776"/>
                    </a:lnTo>
                    <a:lnTo>
                      <a:pt x="1347" y="880"/>
                    </a:lnTo>
                    <a:lnTo>
                      <a:pt x="1349" y="985"/>
                    </a:lnTo>
                    <a:lnTo>
                      <a:pt x="1215" y="985"/>
                    </a:lnTo>
                    <a:lnTo>
                      <a:pt x="1215" y="878"/>
                    </a:lnTo>
                    <a:lnTo>
                      <a:pt x="1210" y="770"/>
                    </a:lnTo>
                    <a:lnTo>
                      <a:pt x="1201" y="664"/>
                    </a:lnTo>
                    <a:lnTo>
                      <a:pt x="1187" y="557"/>
                    </a:lnTo>
                    <a:lnTo>
                      <a:pt x="1096" y="550"/>
                    </a:lnTo>
                    <a:lnTo>
                      <a:pt x="1007" y="546"/>
                    </a:lnTo>
                    <a:lnTo>
                      <a:pt x="897" y="546"/>
                    </a:lnTo>
                    <a:lnTo>
                      <a:pt x="787" y="550"/>
                    </a:lnTo>
                    <a:lnTo>
                      <a:pt x="676" y="560"/>
                    </a:lnTo>
                    <a:lnTo>
                      <a:pt x="662" y="667"/>
                    </a:lnTo>
                    <a:lnTo>
                      <a:pt x="653" y="774"/>
                    </a:lnTo>
                    <a:lnTo>
                      <a:pt x="650" y="880"/>
                    </a:lnTo>
                    <a:lnTo>
                      <a:pt x="650" y="988"/>
                    </a:lnTo>
                    <a:lnTo>
                      <a:pt x="658" y="1131"/>
                    </a:lnTo>
                    <a:lnTo>
                      <a:pt x="672" y="1275"/>
                    </a:lnTo>
                    <a:lnTo>
                      <a:pt x="694" y="1417"/>
                    </a:lnTo>
                    <a:lnTo>
                      <a:pt x="793" y="1424"/>
                    </a:lnTo>
                    <a:lnTo>
                      <a:pt x="892" y="1427"/>
                    </a:lnTo>
                    <a:lnTo>
                      <a:pt x="892" y="1561"/>
                    </a:lnTo>
                    <a:lnTo>
                      <a:pt x="806" y="1556"/>
                    </a:lnTo>
                    <a:lnTo>
                      <a:pt x="719" y="1547"/>
                    </a:lnTo>
                    <a:lnTo>
                      <a:pt x="754" y="1693"/>
                    </a:lnTo>
                    <a:lnTo>
                      <a:pt x="792" y="1839"/>
                    </a:lnTo>
                    <a:lnTo>
                      <a:pt x="833" y="1986"/>
                    </a:lnTo>
                    <a:lnTo>
                      <a:pt x="787" y="1915"/>
                    </a:lnTo>
                    <a:lnTo>
                      <a:pt x="744" y="1841"/>
                    </a:lnTo>
                    <a:lnTo>
                      <a:pt x="706" y="1766"/>
                    </a:lnTo>
                    <a:lnTo>
                      <a:pt x="670" y="1688"/>
                    </a:lnTo>
                    <a:lnTo>
                      <a:pt x="638" y="1609"/>
                    </a:lnTo>
                    <a:lnTo>
                      <a:pt x="610" y="1528"/>
                    </a:lnTo>
                    <a:lnTo>
                      <a:pt x="537" y="1512"/>
                    </a:lnTo>
                    <a:lnTo>
                      <a:pt x="465" y="1492"/>
                    </a:lnTo>
                    <a:lnTo>
                      <a:pt x="389" y="1467"/>
                    </a:lnTo>
                    <a:lnTo>
                      <a:pt x="315" y="1438"/>
                    </a:lnTo>
                    <a:lnTo>
                      <a:pt x="361" y="1576"/>
                    </a:lnTo>
                    <a:lnTo>
                      <a:pt x="416" y="1715"/>
                    </a:lnTo>
                    <a:lnTo>
                      <a:pt x="477" y="1852"/>
                    </a:lnTo>
                    <a:lnTo>
                      <a:pt x="435" y="1810"/>
                    </a:lnTo>
                    <a:lnTo>
                      <a:pt x="397" y="1766"/>
                    </a:lnTo>
                    <a:lnTo>
                      <a:pt x="361" y="1719"/>
                    </a:lnTo>
                    <a:lnTo>
                      <a:pt x="327" y="1671"/>
                    </a:lnTo>
                    <a:lnTo>
                      <a:pt x="285" y="1605"/>
                    </a:lnTo>
                    <a:lnTo>
                      <a:pt x="248" y="1536"/>
                    </a:lnTo>
                    <a:lnTo>
                      <a:pt x="213" y="1465"/>
                    </a:lnTo>
                    <a:lnTo>
                      <a:pt x="192" y="1417"/>
                    </a:lnTo>
                    <a:lnTo>
                      <a:pt x="175" y="1368"/>
                    </a:lnTo>
                    <a:lnTo>
                      <a:pt x="139" y="1348"/>
                    </a:lnTo>
                    <a:lnTo>
                      <a:pt x="105" y="1326"/>
                    </a:lnTo>
                    <a:lnTo>
                      <a:pt x="68" y="1301"/>
                    </a:lnTo>
                    <a:lnTo>
                      <a:pt x="34" y="1273"/>
                    </a:lnTo>
                    <a:lnTo>
                      <a:pt x="0" y="1245"/>
                    </a:lnTo>
                    <a:lnTo>
                      <a:pt x="76" y="1276"/>
                    </a:lnTo>
                    <a:lnTo>
                      <a:pt x="153" y="1303"/>
                    </a:lnTo>
                    <a:lnTo>
                      <a:pt x="132" y="1230"/>
                    </a:lnTo>
                    <a:lnTo>
                      <a:pt x="117" y="1155"/>
                    </a:lnTo>
                    <a:lnTo>
                      <a:pt x="106" y="1079"/>
                    </a:lnTo>
                    <a:lnTo>
                      <a:pt x="99" y="1002"/>
                    </a:lnTo>
                    <a:lnTo>
                      <a:pt x="98" y="922"/>
                    </a:lnTo>
                    <a:lnTo>
                      <a:pt x="104" y="841"/>
                    </a:lnTo>
                    <a:lnTo>
                      <a:pt x="116" y="762"/>
                    </a:lnTo>
                    <a:lnTo>
                      <a:pt x="133" y="683"/>
                    </a:lnTo>
                    <a:lnTo>
                      <a:pt x="75" y="705"/>
                    </a:lnTo>
                    <a:lnTo>
                      <a:pt x="17" y="729"/>
                    </a:lnTo>
                    <a:lnTo>
                      <a:pt x="51" y="700"/>
                    </a:lnTo>
                    <a:lnTo>
                      <a:pt x="86" y="673"/>
                    </a:lnTo>
                    <a:lnTo>
                      <a:pt x="122" y="648"/>
                    </a:lnTo>
                    <a:lnTo>
                      <a:pt x="148" y="631"/>
                    </a:lnTo>
                    <a:lnTo>
                      <a:pt x="166" y="580"/>
                    </a:lnTo>
                    <a:lnTo>
                      <a:pt x="187" y="530"/>
                    </a:lnTo>
                    <a:lnTo>
                      <a:pt x="217" y="469"/>
                    </a:lnTo>
                    <a:lnTo>
                      <a:pt x="251" y="409"/>
                    </a:lnTo>
                    <a:lnTo>
                      <a:pt x="289" y="352"/>
                    </a:lnTo>
                    <a:lnTo>
                      <a:pt x="332" y="300"/>
                    </a:lnTo>
                    <a:lnTo>
                      <a:pt x="376" y="250"/>
                    </a:lnTo>
                    <a:lnTo>
                      <a:pt x="425" y="203"/>
                    </a:lnTo>
                    <a:lnTo>
                      <a:pt x="477" y="161"/>
                    </a:lnTo>
                    <a:lnTo>
                      <a:pt x="431" y="238"/>
                    </a:lnTo>
                    <a:lnTo>
                      <a:pt x="388" y="315"/>
                    </a:lnTo>
                    <a:lnTo>
                      <a:pt x="350" y="394"/>
                    </a:lnTo>
                    <a:lnTo>
                      <a:pt x="317" y="474"/>
                    </a:lnTo>
                    <a:lnTo>
                      <a:pt x="289" y="555"/>
                    </a:lnTo>
                    <a:lnTo>
                      <a:pt x="352" y="528"/>
                    </a:lnTo>
                    <a:lnTo>
                      <a:pt x="417" y="502"/>
                    </a:lnTo>
                    <a:lnTo>
                      <a:pt x="482" y="482"/>
                    </a:lnTo>
                    <a:lnTo>
                      <a:pt x="536" y="467"/>
                    </a:lnTo>
                    <a:lnTo>
                      <a:pt x="589" y="453"/>
                    </a:lnTo>
                    <a:lnTo>
                      <a:pt x="616" y="373"/>
                    </a:lnTo>
                    <a:lnTo>
                      <a:pt x="648" y="294"/>
                    </a:lnTo>
                    <a:lnTo>
                      <a:pt x="685" y="217"/>
                    </a:lnTo>
                    <a:lnTo>
                      <a:pt x="717" y="159"/>
                    </a:lnTo>
                    <a:lnTo>
                      <a:pt x="753" y="104"/>
                    </a:lnTo>
                    <a:lnTo>
                      <a:pt x="778" y="68"/>
                    </a:lnTo>
                    <a:lnTo>
                      <a:pt x="804" y="33"/>
                    </a:lnTo>
                    <a:lnTo>
                      <a:pt x="83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dirty="0">
                  <a:solidFill>
                    <a:prstClr val="black"/>
                  </a:solidFill>
                </a:endParaRPr>
              </a:p>
            </p:txBody>
          </p:sp>
          <p:sp>
            <p:nvSpPr>
              <p:cNvPr id="69" name="Freeform 17"/>
              <p:cNvSpPr>
                <a:spLocks noEditPoints="1"/>
              </p:cNvSpPr>
              <p:nvPr/>
            </p:nvSpPr>
            <p:spPr bwMode="auto">
              <a:xfrm>
                <a:off x="174" y="543"/>
                <a:ext cx="173" cy="93"/>
              </a:xfrm>
              <a:custGeom>
                <a:avLst/>
                <a:gdLst>
                  <a:gd name="T0" fmla="*/ 66 w 2067"/>
                  <a:gd name="T1" fmla="*/ 85 h 1115"/>
                  <a:gd name="T2" fmla="*/ 66 w 2067"/>
                  <a:gd name="T3" fmla="*/ 1031 h 1115"/>
                  <a:gd name="T4" fmla="*/ 2001 w 2067"/>
                  <a:gd name="T5" fmla="*/ 1031 h 1115"/>
                  <a:gd name="T6" fmla="*/ 2001 w 2067"/>
                  <a:gd name="T7" fmla="*/ 85 h 1115"/>
                  <a:gd name="T8" fmla="*/ 66 w 2067"/>
                  <a:gd name="T9" fmla="*/ 85 h 1115"/>
                  <a:gd name="T10" fmla="*/ 0 w 2067"/>
                  <a:gd name="T11" fmla="*/ 0 h 1115"/>
                  <a:gd name="T12" fmla="*/ 2067 w 2067"/>
                  <a:gd name="T13" fmla="*/ 0 h 1115"/>
                  <a:gd name="T14" fmla="*/ 2067 w 2067"/>
                  <a:gd name="T15" fmla="*/ 1115 h 1115"/>
                  <a:gd name="T16" fmla="*/ 0 w 2067"/>
                  <a:gd name="T17" fmla="*/ 1115 h 1115"/>
                  <a:gd name="T18" fmla="*/ 0 w 2067"/>
                  <a:gd name="T1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7" h="1115">
                    <a:moveTo>
                      <a:pt x="66" y="85"/>
                    </a:moveTo>
                    <a:lnTo>
                      <a:pt x="66" y="1031"/>
                    </a:lnTo>
                    <a:lnTo>
                      <a:pt x="2001" y="1031"/>
                    </a:lnTo>
                    <a:lnTo>
                      <a:pt x="2001" y="85"/>
                    </a:lnTo>
                    <a:lnTo>
                      <a:pt x="66" y="85"/>
                    </a:lnTo>
                    <a:close/>
                    <a:moveTo>
                      <a:pt x="0" y="0"/>
                    </a:moveTo>
                    <a:lnTo>
                      <a:pt x="2067" y="0"/>
                    </a:lnTo>
                    <a:lnTo>
                      <a:pt x="2067" y="1115"/>
                    </a:lnTo>
                    <a:lnTo>
                      <a:pt x="0" y="111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dirty="0">
                  <a:solidFill>
                    <a:prstClr val="black"/>
                  </a:solidFill>
                </a:endParaRPr>
              </a:p>
            </p:txBody>
          </p:sp>
          <p:sp>
            <p:nvSpPr>
              <p:cNvPr id="70" name="Freeform 18"/>
              <p:cNvSpPr>
                <a:spLocks noEditPoints="1"/>
              </p:cNvSpPr>
              <p:nvPr/>
            </p:nvSpPr>
            <p:spPr bwMode="auto">
              <a:xfrm>
                <a:off x="157" y="644"/>
                <a:ext cx="207" cy="31"/>
              </a:xfrm>
              <a:custGeom>
                <a:avLst/>
                <a:gdLst>
                  <a:gd name="T0" fmla="*/ 1084 w 2489"/>
                  <a:gd name="T1" fmla="*/ 235 h 369"/>
                  <a:gd name="T2" fmla="*/ 1045 w 2489"/>
                  <a:gd name="T3" fmla="*/ 353 h 369"/>
                  <a:gd name="T4" fmla="*/ 1373 w 2489"/>
                  <a:gd name="T5" fmla="*/ 353 h 369"/>
                  <a:gd name="T6" fmla="*/ 1326 w 2489"/>
                  <a:gd name="T7" fmla="*/ 235 h 369"/>
                  <a:gd name="T8" fmla="*/ 1084 w 2489"/>
                  <a:gd name="T9" fmla="*/ 235 h 369"/>
                  <a:gd name="T10" fmla="*/ 246 w 2489"/>
                  <a:gd name="T11" fmla="*/ 43 h 369"/>
                  <a:gd name="T12" fmla="*/ 165 w 2489"/>
                  <a:gd name="T13" fmla="*/ 216 h 369"/>
                  <a:gd name="T14" fmla="*/ 2312 w 2489"/>
                  <a:gd name="T15" fmla="*/ 216 h 369"/>
                  <a:gd name="T16" fmla="*/ 2242 w 2489"/>
                  <a:gd name="T17" fmla="*/ 43 h 369"/>
                  <a:gd name="T18" fmla="*/ 246 w 2489"/>
                  <a:gd name="T19" fmla="*/ 43 h 369"/>
                  <a:gd name="T20" fmla="*/ 166 w 2489"/>
                  <a:gd name="T21" fmla="*/ 0 h 369"/>
                  <a:gd name="T22" fmla="*/ 2359 w 2489"/>
                  <a:gd name="T23" fmla="*/ 0 h 369"/>
                  <a:gd name="T24" fmla="*/ 2489 w 2489"/>
                  <a:gd name="T25" fmla="*/ 349 h 369"/>
                  <a:gd name="T26" fmla="*/ 2484 w 2489"/>
                  <a:gd name="T27" fmla="*/ 369 h 369"/>
                  <a:gd name="T28" fmla="*/ 0 w 2489"/>
                  <a:gd name="T29" fmla="*/ 369 h 369"/>
                  <a:gd name="T30" fmla="*/ 166 w 2489"/>
                  <a:gd name="T3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9" h="369">
                    <a:moveTo>
                      <a:pt x="1084" y="235"/>
                    </a:moveTo>
                    <a:lnTo>
                      <a:pt x="1045" y="353"/>
                    </a:lnTo>
                    <a:lnTo>
                      <a:pt x="1373" y="353"/>
                    </a:lnTo>
                    <a:lnTo>
                      <a:pt x="1326" y="235"/>
                    </a:lnTo>
                    <a:lnTo>
                      <a:pt x="1084" y="235"/>
                    </a:lnTo>
                    <a:close/>
                    <a:moveTo>
                      <a:pt x="246" y="43"/>
                    </a:moveTo>
                    <a:lnTo>
                      <a:pt x="165" y="216"/>
                    </a:lnTo>
                    <a:lnTo>
                      <a:pt x="2312" y="216"/>
                    </a:lnTo>
                    <a:lnTo>
                      <a:pt x="2242" y="43"/>
                    </a:lnTo>
                    <a:lnTo>
                      <a:pt x="246" y="43"/>
                    </a:lnTo>
                    <a:close/>
                    <a:moveTo>
                      <a:pt x="166" y="0"/>
                    </a:moveTo>
                    <a:lnTo>
                      <a:pt x="2359" y="0"/>
                    </a:lnTo>
                    <a:lnTo>
                      <a:pt x="2489" y="349"/>
                    </a:lnTo>
                    <a:lnTo>
                      <a:pt x="2484" y="369"/>
                    </a:lnTo>
                    <a:lnTo>
                      <a:pt x="0" y="369"/>
                    </a:lnTo>
                    <a:lnTo>
                      <a:pt x="166"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dirty="0">
                  <a:solidFill>
                    <a:prstClr val="black"/>
                  </a:solidFill>
                </a:endParaRPr>
              </a:p>
            </p:txBody>
          </p:sp>
        </p:grpSp>
      </p:grpSp>
      <p:sp>
        <p:nvSpPr>
          <p:cNvPr id="72" name="Freeform 6"/>
          <p:cNvSpPr>
            <a:spLocks noEditPoints="1"/>
          </p:cNvSpPr>
          <p:nvPr/>
        </p:nvSpPr>
        <p:spPr bwMode="auto">
          <a:xfrm>
            <a:off x="6548778" y="902068"/>
            <a:ext cx="681605" cy="685586"/>
          </a:xfrm>
          <a:custGeom>
            <a:avLst/>
            <a:gdLst>
              <a:gd name="T0" fmla="*/ 1464 w 3331"/>
              <a:gd name="T1" fmla="*/ 2157 h 3309"/>
              <a:gd name="T2" fmla="*/ 1875 w 3331"/>
              <a:gd name="T3" fmla="*/ 1160 h 3309"/>
              <a:gd name="T4" fmla="*/ 2172 w 3331"/>
              <a:gd name="T5" fmla="*/ 1454 h 3309"/>
              <a:gd name="T6" fmla="*/ 755 w 3331"/>
              <a:gd name="T7" fmla="*/ 1454 h 3309"/>
              <a:gd name="T8" fmla="*/ 1051 w 3331"/>
              <a:gd name="T9" fmla="*/ 1160 h 3309"/>
              <a:gd name="T10" fmla="*/ 1464 w 3331"/>
              <a:gd name="T11" fmla="*/ 1339 h 3309"/>
              <a:gd name="T12" fmla="*/ 1900 w 3331"/>
              <a:gd name="T13" fmla="*/ 0 h 3309"/>
              <a:gd name="T14" fmla="*/ 1979 w 3331"/>
              <a:gd name="T15" fmla="*/ 6 h 3309"/>
              <a:gd name="T16" fmla="*/ 2057 w 3331"/>
              <a:gd name="T17" fmla="*/ 33 h 3309"/>
              <a:gd name="T18" fmla="*/ 2090 w 3331"/>
              <a:gd name="T19" fmla="*/ 76 h 3309"/>
              <a:gd name="T20" fmla="*/ 2070 w 3331"/>
              <a:gd name="T21" fmla="*/ 133 h 3309"/>
              <a:gd name="T22" fmla="*/ 2573 w 3331"/>
              <a:gd name="T23" fmla="*/ 1021 h 3309"/>
              <a:gd name="T24" fmla="*/ 2654 w 3331"/>
              <a:gd name="T25" fmla="*/ 1132 h 3309"/>
              <a:gd name="T26" fmla="*/ 2694 w 3331"/>
              <a:gd name="T27" fmla="*/ 1258 h 3309"/>
              <a:gd name="T28" fmla="*/ 2694 w 3331"/>
              <a:gd name="T29" fmla="*/ 1389 h 3309"/>
              <a:gd name="T30" fmla="*/ 2654 w 3331"/>
              <a:gd name="T31" fmla="*/ 1515 h 3309"/>
              <a:gd name="T32" fmla="*/ 2573 w 3331"/>
              <a:gd name="T33" fmla="*/ 1626 h 3309"/>
              <a:gd name="T34" fmla="*/ 2629 w 3331"/>
              <a:gd name="T35" fmla="*/ 2312 h 3309"/>
              <a:gd name="T36" fmla="*/ 3308 w 3331"/>
              <a:gd name="T37" fmla="*/ 2998 h 3309"/>
              <a:gd name="T38" fmla="*/ 3330 w 3331"/>
              <a:gd name="T39" fmla="*/ 3065 h 3309"/>
              <a:gd name="T40" fmla="*/ 3321 w 3331"/>
              <a:gd name="T41" fmla="*/ 3246 h 3309"/>
              <a:gd name="T42" fmla="*/ 3285 w 3331"/>
              <a:gd name="T43" fmla="*/ 3291 h 3309"/>
              <a:gd name="T44" fmla="*/ 3107 w 3331"/>
              <a:gd name="T45" fmla="*/ 3309 h 3309"/>
              <a:gd name="T46" fmla="*/ 3040 w 3331"/>
              <a:gd name="T47" fmla="*/ 3296 h 3309"/>
              <a:gd name="T48" fmla="*/ 2982 w 3331"/>
              <a:gd name="T49" fmla="*/ 3261 h 3309"/>
              <a:gd name="T50" fmla="*/ 2671 w 3331"/>
              <a:gd name="T51" fmla="*/ 2810 h 3309"/>
              <a:gd name="T52" fmla="*/ 2557 w 3331"/>
              <a:gd name="T53" fmla="*/ 2697 h 3309"/>
              <a:gd name="T54" fmla="*/ 2243 w 3331"/>
              <a:gd name="T55" fmla="*/ 2527 h 3309"/>
              <a:gd name="T56" fmla="*/ 1636 w 3331"/>
              <a:gd name="T57" fmla="*/ 2557 h 3309"/>
              <a:gd name="T58" fmla="*/ 1525 w 3331"/>
              <a:gd name="T59" fmla="*/ 2636 h 3309"/>
              <a:gd name="T60" fmla="*/ 1399 w 3331"/>
              <a:gd name="T61" fmla="*/ 2676 h 3309"/>
              <a:gd name="T62" fmla="*/ 1266 w 3331"/>
              <a:gd name="T63" fmla="*/ 2676 h 3309"/>
              <a:gd name="T64" fmla="*/ 1139 w 3331"/>
              <a:gd name="T65" fmla="*/ 2636 h 3309"/>
              <a:gd name="T66" fmla="*/ 1028 w 3331"/>
              <a:gd name="T67" fmla="*/ 2557 h 3309"/>
              <a:gd name="T68" fmla="*/ 323 w 3331"/>
              <a:gd name="T69" fmla="*/ 1871 h 3309"/>
              <a:gd name="T70" fmla="*/ 288 w 3331"/>
              <a:gd name="T71" fmla="*/ 1907 h 3309"/>
              <a:gd name="T72" fmla="*/ 229 w 3331"/>
              <a:gd name="T73" fmla="*/ 1964 h 3309"/>
              <a:gd name="T74" fmla="*/ 156 w 3331"/>
              <a:gd name="T75" fmla="*/ 2038 h 3309"/>
              <a:gd name="T76" fmla="*/ 94 w 3331"/>
              <a:gd name="T77" fmla="*/ 2075 h 3309"/>
              <a:gd name="T78" fmla="*/ 45 w 3331"/>
              <a:gd name="T79" fmla="*/ 2060 h 3309"/>
              <a:gd name="T80" fmla="*/ 13 w 3331"/>
              <a:gd name="T81" fmla="*/ 1997 h 3309"/>
              <a:gd name="T82" fmla="*/ 0 w 3331"/>
              <a:gd name="T83" fmla="*/ 1892 h 3309"/>
              <a:gd name="T84" fmla="*/ 77 w 3331"/>
              <a:gd name="T85" fmla="*/ 462 h 3309"/>
              <a:gd name="T86" fmla="*/ 114 w 3331"/>
              <a:gd name="T87" fmla="*/ 319 h 3309"/>
              <a:gd name="T88" fmla="*/ 200 w 3331"/>
              <a:gd name="T89" fmla="*/ 198 h 3309"/>
              <a:gd name="T90" fmla="*/ 320 w 3331"/>
              <a:gd name="T91" fmla="*/ 114 h 3309"/>
              <a:gd name="T92" fmla="*/ 465 w 3331"/>
              <a:gd name="T93" fmla="*/ 77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31" h="3309">
                <a:moveTo>
                  <a:pt x="1464" y="1569"/>
                </a:moveTo>
                <a:lnTo>
                  <a:pt x="1167" y="1863"/>
                </a:lnTo>
                <a:lnTo>
                  <a:pt x="1464" y="2157"/>
                </a:lnTo>
                <a:lnTo>
                  <a:pt x="1760" y="1863"/>
                </a:lnTo>
                <a:lnTo>
                  <a:pt x="1464" y="1569"/>
                </a:lnTo>
                <a:close/>
                <a:moveTo>
                  <a:pt x="1875" y="1160"/>
                </a:moveTo>
                <a:lnTo>
                  <a:pt x="1579" y="1454"/>
                </a:lnTo>
                <a:lnTo>
                  <a:pt x="1875" y="1749"/>
                </a:lnTo>
                <a:lnTo>
                  <a:pt x="2172" y="1454"/>
                </a:lnTo>
                <a:lnTo>
                  <a:pt x="1875" y="1160"/>
                </a:lnTo>
                <a:close/>
                <a:moveTo>
                  <a:pt x="1051" y="1160"/>
                </a:moveTo>
                <a:lnTo>
                  <a:pt x="755" y="1454"/>
                </a:lnTo>
                <a:lnTo>
                  <a:pt x="1051" y="1749"/>
                </a:lnTo>
                <a:lnTo>
                  <a:pt x="1348" y="1453"/>
                </a:lnTo>
                <a:lnTo>
                  <a:pt x="1051" y="1160"/>
                </a:lnTo>
                <a:close/>
                <a:moveTo>
                  <a:pt x="1464" y="750"/>
                </a:moveTo>
                <a:lnTo>
                  <a:pt x="1167" y="1045"/>
                </a:lnTo>
                <a:lnTo>
                  <a:pt x="1464" y="1339"/>
                </a:lnTo>
                <a:lnTo>
                  <a:pt x="1760" y="1045"/>
                </a:lnTo>
                <a:lnTo>
                  <a:pt x="1464" y="750"/>
                </a:lnTo>
                <a:close/>
                <a:moveTo>
                  <a:pt x="1900" y="0"/>
                </a:moveTo>
                <a:lnTo>
                  <a:pt x="1905" y="0"/>
                </a:lnTo>
                <a:lnTo>
                  <a:pt x="1943" y="1"/>
                </a:lnTo>
                <a:lnTo>
                  <a:pt x="1979" y="6"/>
                </a:lnTo>
                <a:lnTo>
                  <a:pt x="2010" y="13"/>
                </a:lnTo>
                <a:lnTo>
                  <a:pt x="2036" y="21"/>
                </a:lnTo>
                <a:lnTo>
                  <a:pt x="2057" y="33"/>
                </a:lnTo>
                <a:lnTo>
                  <a:pt x="2074" y="45"/>
                </a:lnTo>
                <a:lnTo>
                  <a:pt x="2084" y="60"/>
                </a:lnTo>
                <a:lnTo>
                  <a:pt x="2090" y="76"/>
                </a:lnTo>
                <a:lnTo>
                  <a:pt x="2089" y="94"/>
                </a:lnTo>
                <a:lnTo>
                  <a:pt x="2082" y="113"/>
                </a:lnTo>
                <a:lnTo>
                  <a:pt x="2070" y="133"/>
                </a:lnTo>
                <a:lnTo>
                  <a:pt x="2051" y="155"/>
                </a:lnTo>
                <a:lnTo>
                  <a:pt x="1876" y="329"/>
                </a:lnTo>
                <a:lnTo>
                  <a:pt x="2573" y="1021"/>
                </a:lnTo>
                <a:lnTo>
                  <a:pt x="2605" y="1056"/>
                </a:lnTo>
                <a:lnTo>
                  <a:pt x="2631" y="1092"/>
                </a:lnTo>
                <a:lnTo>
                  <a:pt x="2654" y="1132"/>
                </a:lnTo>
                <a:lnTo>
                  <a:pt x="2672" y="1172"/>
                </a:lnTo>
                <a:lnTo>
                  <a:pt x="2684" y="1214"/>
                </a:lnTo>
                <a:lnTo>
                  <a:pt x="2694" y="1258"/>
                </a:lnTo>
                <a:lnTo>
                  <a:pt x="2698" y="1301"/>
                </a:lnTo>
                <a:lnTo>
                  <a:pt x="2698" y="1345"/>
                </a:lnTo>
                <a:lnTo>
                  <a:pt x="2694" y="1389"/>
                </a:lnTo>
                <a:lnTo>
                  <a:pt x="2684" y="1431"/>
                </a:lnTo>
                <a:lnTo>
                  <a:pt x="2672" y="1474"/>
                </a:lnTo>
                <a:lnTo>
                  <a:pt x="2654" y="1515"/>
                </a:lnTo>
                <a:lnTo>
                  <a:pt x="2631" y="1554"/>
                </a:lnTo>
                <a:lnTo>
                  <a:pt x="2605" y="1592"/>
                </a:lnTo>
                <a:lnTo>
                  <a:pt x="2573" y="1626"/>
                </a:lnTo>
                <a:lnTo>
                  <a:pt x="2406" y="1792"/>
                </a:lnTo>
                <a:lnTo>
                  <a:pt x="2694" y="2078"/>
                </a:lnTo>
                <a:lnTo>
                  <a:pt x="2629" y="2312"/>
                </a:lnTo>
                <a:lnTo>
                  <a:pt x="3282" y="2961"/>
                </a:lnTo>
                <a:lnTo>
                  <a:pt x="3296" y="2978"/>
                </a:lnTo>
                <a:lnTo>
                  <a:pt x="3308" y="2998"/>
                </a:lnTo>
                <a:lnTo>
                  <a:pt x="3318" y="3019"/>
                </a:lnTo>
                <a:lnTo>
                  <a:pt x="3325" y="3042"/>
                </a:lnTo>
                <a:lnTo>
                  <a:pt x="3330" y="3065"/>
                </a:lnTo>
                <a:lnTo>
                  <a:pt x="3331" y="3086"/>
                </a:lnTo>
                <a:lnTo>
                  <a:pt x="3325" y="3226"/>
                </a:lnTo>
                <a:lnTo>
                  <a:pt x="3321" y="3246"/>
                </a:lnTo>
                <a:lnTo>
                  <a:pt x="3314" y="3264"/>
                </a:lnTo>
                <a:lnTo>
                  <a:pt x="3301" y="3278"/>
                </a:lnTo>
                <a:lnTo>
                  <a:pt x="3285" y="3291"/>
                </a:lnTo>
                <a:lnTo>
                  <a:pt x="3268" y="3299"/>
                </a:lnTo>
                <a:lnTo>
                  <a:pt x="3248" y="3302"/>
                </a:lnTo>
                <a:lnTo>
                  <a:pt x="3107" y="3309"/>
                </a:lnTo>
                <a:lnTo>
                  <a:pt x="3085" y="3308"/>
                </a:lnTo>
                <a:lnTo>
                  <a:pt x="3063" y="3303"/>
                </a:lnTo>
                <a:lnTo>
                  <a:pt x="3040" y="3296"/>
                </a:lnTo>
                <a:lnTo>
                  <a:pt x="3018" y="3286"/>
                </a:lnTo>
                <a:lnTo>
                  <a:pt x="2998" y="3274"/>
                </a:lnTo>
                <a:lnTo>
                  <a:pt x="2982" y="3261"/>
                </a:lnTo>
                <a:lnTo>
                  <a:pt x="2713" y="2993"/>
                </a:lnTo>
                <a:lnTo>
                  <a:pt x="2765" y="2904"/>
                </a:lnTo>
                <a:lnTo>
                  <a:pt x="2671" y="2810"/>
                </a:lnTo>
                <a:lnTo>
                  <a:pt x="2565" y="2847"/>
                </a:lnTo>
                <a:lnTo>
                  <a:pt x="2504" y="2787"/>
                </a:lnTo>
                <a:lnTo>
                  <a:pt x="2557" y="2697"/>
                </a:lnTo>
                <a:lnTo>
                  <a:pt x="2462" y="2603"/>
                </a:lnTo>
                <a:lnTo>
                  <a:pt x="2357" y="2639"/>
                </a:lnTo>
                <a:lnTo>
                  <a:pt x="2243" y="2527"/>
                </a:lnTo>
                <a:lnTo>
                  <a:pt x="2007" y="2591"/>
                </a:lnTo>
                <a:lnTo>
                  <a:pt x="1804" y="2389"/>
                </a:lnTo>
                <a:lnTo>
                  <a:pt x="1636" y="2557"/>
                </a:lnTo>
                <a:lnTo>
                  <a:pt x="1602" y="2587"/>
                </a:lnTo>
                <a:lnTo>
                  <a:pt x="1564" y="2614"/>
                </a:lnTo>
                <a:lnTo>
                  <a:pt x="1525" y="2636"/>
                </a:lnTo>
                <a:lnTo>
                  <a:pt x="1485" y="2653"/>
                </a:lnTo>
                <a:lnTo>
                  <a:pt x="1442" y="2667"/>
                </a:lnTo>
                <a:lnTo>
                  <a:pt x="1399" y="2676"/>
                </a:lnTo>
                <a:lnTo>
                  <a:pt x="1355" y="2680"/>
                </a:lnTo>
                <a:lnTo>
                  <a:pt x="1310" y="2680"/>
                </a:lnTo>
                <a:lnTo>
                  <a:pt x="1266" y="2676"/>
                </a:lnTo>
                <a:lnTo>
                  <a:pt x="1223" y="2667"/>
                </a:lnTo>
                <a:lnTo>
                  <a:pt x="1180" y="2653"/>
                </a:lnTo>
                <a:lnTo>
                  <a:pt x="1139" y="2636"/>
                </a:lnTo>
                <a:lnTo>
                  <a:pt x="1100" y="2614"/>
                </a:lnTo>
                <a:lnTo>
                  <a:pt x="1063" y="2587"/>
                </a:lnTo>
                <a:lnTo>
                  <a:pt x="1028" y="2557"/>
                </a:lnTo>
                <a:lnTo>
                  <a:pt x="331" y="1864"/>
                </a:lnTo>
                <a:lnTo>
                  <a:pt x="329" y="1866"/>
                </a:lnTo>
                <a:lnTo>
                  <a:pt x="323" y="1871"/>
                </a:lnTo>
                <a:lnTo>
                  <a:pt x="314" y="1881"/>
                </a:lnTo>
                <a:lnTo>
                  <a:pt x="303" y="1892"/>
                </a:lnTo>
                <a:lnTo>
                  <a:pt x="288" y="1907"/>
                </a:lnTo>
                <a:lnTo>
                  <a:pt x="270" y="1923"/>
                </a:lnTo>
                <a:lnTo>
                  <a:pt x="251" y="1943"/>
                </a:lnTo>
                <a:lnTo>
                  <a:pt x="229" y="1964"/>
                </a:lnTo>
                <a:lnTo>
                  <a:pt x="206" y="1988"/>
                </a:lnTo>
                <a:lnTo>
                  <a:pt x="182" y="2012"/>
                </a:lnTo>
                <a:lnTo>
                  <a:pt x="156" y="2038"/>
                </a:lnTo>
                <a:lnTo>
                  <a:pt x="134" y="2056"/>
                </a:lnTo>
                <a:lnTo>
                  <a:pt x="114" y="2069"/>
                </a:lnTo>
                <a:lnTo>
                  <a:pt x="94" y="2075"/>
                </a:lnTo>
                <a:lnTo>
                  <a:pt x="76" y="2076"/>
                </a:lnTo>
                <a:lnTo>
                  <a:pt x="60" y="2071"/>
                </a:lnTo>
                <a:lnTo>
                  <a:pt x="45" y="2060"/>
                </a:lnTo>
                <a:lnTo>
                  <a:pt x="32" y="2044"/>
                </a:lnTo>
                <a:lnTo>
                  <a:pt x="21" y="2023"/>
                </a:lnTo>
                <a:lnTo>
                  <a:pt x="13" y="1997"/>
                </a:lnTo>
                <a:lnTo>
                  <a:pt x="6" y="1966"/>
                </a:lnTo>
                <a:lnTo>
                  <a:pt x="2" y="1931"/>
                </a:lnTo>
                <a:lnTo>
                  <a:pt x="0" y="1892"/>
                </a:lnTo>
                <a:lnTo>
                  <a:pt x="0" y="1887"/>
                </a:lnTo>
                <a:lnTo>
                  <a:pt x="1" y="1846"/>
                </a:lnTo>
                <a:lnTo>
                  <a:pt x="77" y="462"/>
                </a:lnTo>
                <a:lnTo>
                  <a:pt x="84" y="412"/>
                </a:lnTo>
                <a:lnTo>
                  <a:pt x="96" y="364"/>
                </a:lnTo>
                <a:lnTo>
                  <a:pt x="114" y="319"/>
                </a:lnTo>
                <a:lnTo>
                  <a:pt x="138" y="276"/>
                </a:lnTo>
                <a:lnTo>
                  <a:pt x="166" y="235"/>
                </a:lnTo>
                <a:lnTo>
                  <a:pt x="200" y="198"/>
                </a:lnTo>
                <a:lnTo>
                  <a:pt x="237" y="166"/>
                </a:lnTo>
                <a:lnTo>
                  <a:pt x="277" y="138"/>
                </a:lnTo>
                <a:lnTo>
                  <a:pt x="320" y="114"/>
                </a:lnTo>
                <a:lnTo>
                  <a:pt x="366" y="95"/>
                </a:lnTo>
                <a:lnTo>
                  <a:pt x="415" y="84"/>
                </a:lnTo>
                <a:lnTo>
                  <a:pt x="465" y="77"/>
                </a:lnTo>
                <a:lnTo>
                  <a:pt x="1858" y="1"/>
                </a:lnTo>
                <a:lnTo>
                  <a:pt x="1900"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dirty="0">
              <a:solidFill>
                <a:prstClr val="black"/>
              </a:solidFill>
            </a:endParaRPr>
          </a:p>
        </p:txBody>
      </p:sp>
      <p:sp>
        <p:nvSpPr>
          <p:cNvPr id="73" name="Rectangle 72"/>
          <p:cNvSpPr/>
          <p:nvPr/>
        </p:nvSpPr>
        <p:spPr>
          <a:xfrm>
            <a:off x="9352595" y="2011009"/>
            <a:ext cx="2736681" cy="707886"/>
          </a:xfrm>
          <a:prstGeom prst="rect">
            <a:avLst/>
          </a:prstGeom>
        </p:spPr>
        <p:txBody>
          <a:bodyPr wrap="square">
            <a:spAutoFit/>
          </a:bodyPr>
          <a:lstStyle/>
          <a:p>
            <a:pPr defTabSz="914126"/>
            <a:r>
              <a:rPr lang="en-IN" sz="2000" b="1" dirty="0" smtClean="0"/>
              <a:t>Monitoring through SNCU Portal</a:t>
            </a:r>
            <a:endParaRPr lang="en-US"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74" name="Group 62"/>
          <p:cNvGrpSpPr/>
          <p:nvPr/>
        </p:nvGrpSpPr>
        <p:grpSpPr>
          <a:xfrm>
            <a:off x="10582411" y="585831"/>
            <a:ext cx="423852" cy="234874"/>
            <a:chOff x="5961063" y="2919413"/>
            <a:chExt cx="1744662" cy="966788"/>
          </a:xfrm>
          <a:solidFill>
            <a:schemeClr val="accent2"/>
          </a:solidFill>
        </p:grpSpPr>
        <p:sp>
          <p:nvSpPr>
            <p:cNvPr id="75" name="Freeform 12"/>
            <p:cNvSpPr>
              <a:spLocks/>
            </p:cNvSpPr>
            <p:nvPr/>
          </p:nvSpPr>
          <p:spPr bwMode="auto">
            <a:xfrm>
              <a:off x="6635750" y="2971801"/>
              <a:ext cx="401638" cy="454025"/>
            </a:xfrm>
            <a:custGeom>
              <a:avLst/>
              <a:gdLst/>
              <a:ahLst/>
              <a:cxnLst>
                <a:cxn ang="0">
                  <a:pos x="127" y="0"/>
                </a:cxn>
                <a:cxn ang="0">
                  <a:pos x="156" y="3"/>
                </a:cxn>
                <a:cxn ang="0">
                  <a:pos x="182" y="11"/>
                </a:cxn>
                <a:cxn ang="0">
                  <a:pos x="202" y="22"/>
                </a:cxn>
                <a:cxn ang="0">
                  <a:pos x="218" y="35"/>
                </a:cxn>
                <a:cxn ang="0">
                  <a:pos x="231" y="52"/>
                </a:cxn>
                <a:cxn ang="0">
                  <a:pos x="241" y="72"/>
                </a:cxn>
                <a:cxn ang="0">
                  <a:pos x="248" y="94"/>
                </a:cxn>
                <a:cxn ang="0">
                  <a:pos x="252" y="118"/>
                </a:cxn>
                <a:cxn ang="0">
                  <a:pos x="253" y="144"/>
                </a:cxn>
                <a:cxn ang="0">
                  <a:pos x="250" y="176"/>
                </a:cxn>
                <a:cxn ang="0">
                  <a:pos x="240" y="207"/>
                </a:cxn>
                <a:cxn ang="0">
                  <a:pos x="225" y="233"/>
                </a:cxn>
                <a:cxn ang="0">
                  <a:pos x="206" y="255"/>
                </a:cxn>
                <a:cxn ang="0">
                  <a:pos x="183" y="272"/>
                </a:cxn>
                <a:cxn ang="0">
                  <a:pos x="156" y="283"/>
                </a:cxn>
                <a:cxn ang="0">
                  <a:pos x="127" y="286"/>
                </a:cxn>
                <a:cxn ang="0">
                  <a:pos x="98" y="283"/>
                </a:cxn>
                <a:cxn ang="0">
                  <a:pos x="71" y="272"/>
                </a:cxn>
                <a:cxn ang="0">
                  <a:pos x="47" y="255"/>
                </a:cxn>
                <a:cxn ang="0">
                  <a:pos x="28" y="233"/>
                </a:cxn>
                <a:cxn ang="0">
                  <a:pos x="13" y="207"/>
                </a:cxn>
                <a:cxn ang="0">
                  <a:pos x="3" y="176"/>
                </a:cxn>
                <a:cxn ang="0">
                  <a:pos x="0" y="144"/>
                </a:cxn>
                <a:cxn ang="0">
                  <a:pos x="1" y="118"/>
                </a:cxn>
                <a:cxn ang="0">
                  <a:pos x="6" y="94"/>
                </a:cxn>
                <a:cxn ang="0">
                  <a:pos x="13" y="70"/>
                </a:cxn>
                <a:cxn ang="0">
                  <a:pos x="23" y="50"/>
                </a:cxn>
                <a:cxn ang="0">
                  <a:pos x="37" y="33"/>
                </a:cxn>
                <a:cxn ang="0">
                  <a:pos x="54" y="18"/>
                </a:cxn>
                <a:cxn ang="0">
                  <a:pos x="75" y="7"/>
                </a:cxn>
                <a:cxn ang="0">
                  <a:pos x="99" y="1"/>
                </a:cxn>
                <a:cxn ang="0">
                  <a:pos x="127" y="0"/>
                </a:cxn>
              </a:cxnLst>
              <a:rect l="0" t="0" r="r" b="b"/>
              <a:pathLst>
                <a:path w="253" h="286">
                  <a:moveTo>
                    <a:pt x="127" y="0"/>
                  </a:moveTo>
                  <a:lnTo>
                    <a:pt x="156" y="3"/>
                  </a:lnTo>
                  <a:lnTo>
                    <a:pt x="182" y="11"/>
                  </a:lnTo>
                  <a:lnTo>
                    <a:pt x="202" y="22"/>
                  </a:lnTo>
                  <a:lnTo>
                    <a:pt x="218" y="35"/>
                  </a:lnTo>
                  <a:lnTo>
                    <a:pt x="231" y="52"/>
                  </a:lnTo>
                  <a:lnTo>
                    <a:pt x="241" y="72"/>
                  </a:lnTo>
                  <a:lnTo>
                    <a:pt x="248" y="94"/>
                  </a:lnTo>
                  <a:lnTo>
                    <a:pt x="252" y="118"/>
                  </a:lnTo>
                  <a:lnTo>
                    <a:pt x="253" y="144"/>
                  </a:lnTo>
                  <a:lnTo>
                    <a:pt x="250" y="176"/>
                  </a:lnTo>
                  <a:lnTo>
                    <a:pt x="240" y="207"/>
                  </a:lnTo>
                  <a:lnTo>
                    <a:pt x="225" y="233"/>
                  </a:lnTo>
                  <a:lnTo>
                    <a:pt x="206" y="255"/>
                  </a:lnTo>
                  <a:lnTo>
                    <a:pt x="183" y="272"/>
                  </a:lnTo>
                  <a:lnTo>
                    <a:pt x="156" y="283"/>
                  </a:lnTo>
                  <a:lnTo>
                    <a:pt x="127" y="286"/>
                  </a:lnTo>
                  <a:lnTo>
                    <a:pt x="98" y="283"/>
                  </a:lnTo>
                  <a:lnTo>
                    <a:pt x="71" y="272"/>
                  </a:lnTo>
                  <a:lnTo>
                    <a:pt x="47" y="255"/>
                  </a:lnTo>
                  <a:lnTo>
                    <a:pt x="28" y="233"/>
                  </a:lnTo>
                  <a:lnTo>
                    <a:pt x="13" y="207"/>
                  </a:lnTo>
                  <a:lnTo>
                    <a:pt x="3" y="176"/>
                  </a:lnTo>
                  <a:lnTo>
                    <a:pt x="0" y="144"/>
                  </a:lnTo>
                  <a:lnTo>
                    <a:pt x="1" y="118"/>
                  </a:lnTo>
                  <a:lnTo>
                    <a:pt x="6" y="94"/>
                  </a:lnTo>
                  <a:lnTo>
                    <a:pt x="13" y="70"/>
                  </a:lnTo>
                  <a:lnTo>
                    <a:pt x="23" y="50"/>
                  </a:lnTo>
                  <a:lnTo>
                    <a:pt x="37" y="33"/>
                  </a:lnTo>
                  <a:lnTo>
                    <a:pt x="54" y="18"/>
                  </a:lnTo>
                  <a:lnTo>
                    <a:pt x="75" y="7"/>
                  </a:lnTo>
                  <a:lnTo>
                    <a:pt x="99" y="1"/>
                  </a:lnTo>
                  <a:lnTo>
                    <a:pt x="1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13"/>
            <p:cNvSpPr>
              <a:spLocks/>
            </p:cNvSpPr>
            <p:nvPr/>
          </p:nvSpPr>
          <p:spPr bwMode="auto">
            <a:xfrm>
              <a:off x="7161213" y="2919413"/>
              <a:ext cx="334963" cy="379413"/>
            </a:xfrm>
            <a:custGeom>
              <a:avLst/>
              <a:gdLst/>
              <a:ahLst/>
              <a:cxnLst>
                <a:cxn ang="0">
                  <a:pos x="105" y="0"/>
                </a:cxn>
                <a:cxn ang="0">
                  <a:pos x="132" y="3"/>
                </a:cxn>
                <a:cxn ang="0">
                  <a:pos x="155" y="11"/>
                </a:cxn>
                <a:cxn ang="0">
                  <a:pos x="173" y="22"/>
                </a:cxn>
                <a:cxn ang="0">
                  <a:pos x="188" y="36"/>
                </a:cxn>
                <a:cxn ang="0">
                  <a:pos x="199" y="53"/>
                </a:cxn>
                <a:cxn ang="0">
                  <a:pos x="206" y="73"/>
                </a:cxn>
                <a:cxn ang="0">
                  <a:pos x="210" y="95"/>
                </a:cxn>
                <a:cxn ang="0">
                  <a:pos x="211" y="119"/>
                </a:cxn>
                <a:cxn ang="0">
                  <a:pos x="208" y="146"/>
                </a:cxn>
                <a:cxn ang="0">
                  <a:pos x="200" y="172"/>
                </a:cxn>
                <a:cxn ang="0">
                  <a:pos x="188" y="194"/>
                </a:cxn>
                <a:cxn ang="0">
                  <a:pos x="171" y="212"/>
                </a:cxn>
                <a:cxn ang="0">
                  <a:pos x="151" y="227"/>
                </a:cxn>
                <a:cxn ang="0">
                  <a:pos x="130" y="235"/>
                </a:cxn>
                <a:cxn ang="0">
                  <a:pos x="105" y="239"/>
                </a:cxn>
                <a:cxn ang="0">
                  <a:pos x="81" y="235"/>
                </a:cxn>
                <a:cxn ang="0">
                  <a:pos x="59" y="227"/>
                </a:cxn>
                <a:cxn ang="0">
                  <a:pos x="40" y="212"/>
                </a:cxn>
                <a:cxn ang="0">
                  <a:pos x="23" y="194"/>
                </a:cxn>
                <a:cxn ang="0">
                  <a:pos x="11" y="172"/>
                </a:cxn>
                <a:cxn ang="0">
                  <a:pos x="2" y="146"/>
                </a:cxn>
                <a:cxn ang="0">
                  <a:pos x="0" y="119"/>
                </a:cxn>
                <a:cxn ang="0">
                  <a:pos x="1" y="95"/>
                </a:cxn>
                <a:cxn ang="0">
                  <a:pos x="6" y="73"/>
                </a:cxn>
                <a:cxn ang="0">
                  <a:pos x="13" y="52"/>
                </a:cxn>
                <a:cxn ang="0">
                  <a:pos x="24" y="34"/>
                </a:cxn>
                <a:cxn ang="0">
                  <a:pos x="39" y="19"/>
                </a:cxn>
                <a:cxn ang="0">
                  <a:pos x="57" y="8"/>
                </a:cxn>
                <a:cxn ang="0">
                  <a:pos x="79" y="1"/>
                </a:cxn>
                <a:cxn ang="0">
                  <a:pos x="105" y="0"/>
                </a:cxn>
              </a:cxnLst>
              <a:rect l="0" t="0" r="r" b="b"/>
              <a:pathLst>
                <a:path w="211" h="239">
                  <a:moveTo>
                    <a:pt x="105" y="0"/>
                  </a:moveTo>
                  <a:lnTo>
                    <a:pt x="132" y="3"/>
                  </a:lnTo>
                  <a:lnTo>
                    <a:pt x="155" y="11"/>
                  </a:lnTo>
                  <a:lnTo>
                    <a:pt x="173" y="22"/>
                  </a:lnTo>
                  <a:lnTo>
                    <a:pt x="188" y="36"/>
                  </a:lnTo>
                  <a:lnTo>
                    <a:pt x="199" y="53"/>
                  </a:lnTo>
                  <a:lnTo>
                    <a:pt x="206" y="73"/>
                  </a:lnTo>
                  <a:lnTo>
                    <a:pt x="210" y="95"/>
                  </a:lnTo>
                  <a:lnTo>
                    <a:pt x="211" y="119"/>
                  </a:lnTo>
                  <a:lnTo>
                    <a:pt x="208" y="146"/>
                  </a:lnTo>
                  <a:lnTo>
                    <a:pt x="200" y="172"/>
                  </a:lnTo>
                  <a:lnTo>
                    <a:pt x="188" y="194"/>
                  </a:lnTo>
                  <a:lnTo>
                    <a:pt x="171" y="212"/>
                  </a:lnTo>
                  <a:lnTo>
                    <a:pt x="151" y="227"/>
                  </a:lnTo>
                  <a:lnTo>
                    <a:pt x="130"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4" y="34"/>
                  </a:lnTo>
                  <a:lnTo>
                    <a:pt x="39" y="19"/>
                  </a:lnTo>
                  <a:lnTo>
                    <a:pt x="57" y="8"/>
                  </a:lnTo>
                  <a:lnTo>
                    <a:pt x="79" y="1"/>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14"/>
            <p:cNvSpPr>
              <a:spLocks/>
            </p:cNvSpPr>
            <p:nvPr/>
          </p:nvSpPr>
          <p:spPr bwMode="auto">
            <a:xfrm>
              <a:off x="6173788" y="2919413"/>
              <a:ext cx="336550" cy="379413"/>
            </a:xfrm>
            <a:custGeom>
              <a:avLst/>
              <a:gdLst/>
              <a:ahLst/>
              <a:cxnLst>
                <a:cxn ang="0">
                  <a:pos x="105" y="0"/>
                </a:cxn>
                <a:cxn ang="0">
                  <a:pos x="133" y="3"/>
                </a:cxn>
                <a:cxn ang="0">
                  <a:pos x="156" y="11"/>
                </a:cxn>
                <a:cxn ang="0">
                  <a:pos x="174" y="22"/>
                </a:cxn>
                <a:cxn ang="0">
                  <a:pos x="189" y="36"/>
                </a:cxn>
                <a:cxn ang="0">
                  <a:pos x="200" y="53"/>
                </a:cxn>
                <a:cxn ang="0">
                  <a:pos x="207" y="73"/>
                </a:cxn>
                <a:cxn ang="0">
                  <a:pos x="211" y="95"/>
                </a:cxn>
                <a:cxn ang="0">
                  <a:pos x="212" y="119"/>
                </a:cxn>
                <a:cxn ang="0">
                  <a:pos x="210" y="146"/>
                </a:cxn>
                <a:cxn ang="0">
                  <a:pos x="201" y="172"/>
                </a:cxn>
                <a:cxn ang="0">
                  <a:pos x="189" y="194"/>
                </a:cxn>
                <a:cxn ang="0">
                  <a:pos x="172" y="212"/>
                </a:cxn>
                <a:cxn ang="0">
                  <a:pos x="153" y="227"/>
                </a:cxn>
                <a:cxn ang="0">
                  <a:pos x="129" y="235"/>
                </a:cxn>
                <a:cxn ang="0">
                  <a:pos x="105" y="239"/>
                </a:cxn>
                <a:cxn ang="0">
                  <a:pos x="81" y="235"/>
                </a:cxn>
                <a:cxn ang="0">
                  <a:pos x="59" y="227"/>
                </a:cxn>
                <a:cxn ang="0">
                  <a:pos x="40" y="212"/>
                </a:cxn>
                <a:cxn ang="0">
                  <a:pos x="23" y="194"/>
                </a:cxn>
                <a:cxn ang="0">
                  <a:pos x="11" y="172"/>
                </a:cxn>
                <a:cxn ang="0">
                  <a:pos x="2" y="146"/>
                </a:cxn>
                <a:cxn ang="0">
                  <a:pos x="0" y="119"/>
                </a:cxn>
                <a:cxn ang="0">
                  <a:pos x="1" y="95"/>
                </a:cxn>
                <a:cxn ang="0">
                  <a:pos x="6" y="73"/>
                </a:cxn>
                <a:cxn ang="0">
                  <a:pos x="13" y="52"/>
                </a:cxn>
                <a:cxn ang="0">
                  <a:pos x="25" y="34"/>
                </a:cxn>
                <a:cxn ang="0">
                  <a:pos x="40" y="19"/>
                </a:cxn>
                <a:cxn ang="0">
                  <a:pos x="58" y="8"/>
                </a:cxn>
                <a:cxn ang="0">
                  <a:pos x="80" y="1"/>
                </a:cxn>
                <a:cxn ang="0">
                  <a:pos x="105" y="0"/>
                </a:cxn>
              </a:cxnLst>
              <a:rect l="0" t="0" r="r" b="b"/>
              <a:pathLst>
                <a:path w="212" h="239">
                  <a:moveTo>
                    <a:pt x="105" y="0"/>
                  </a:moveTo>
                  <a:lnTo>
                    <a:pt x="133" y="3"/>
                  </a:lnTo>
                  <a:lnTo>
                    <a:pt x="156" y="11"/>
                  </a:lnTo>
                  <a:lnTo>
                    <a:pt x="174" y="22"/>
                  </a:lnTo>
                  <a:lnTo>
                    <a:pt x="189" y="36"/>
                  </a:lnTo>
                  <a:lnTo>
                    <a:pt x="200" y="53"/>
                  </a:lnTo>
                  <a:lnTo>
                    <a:pt x="207" y="73"/>
                  </a:lnTo>
                  <a:lnTo>
                    <a:pt x="211" y="95"/>
                  </a:lnTo>
                  <a:lnTo>
                    <a:pt x="212" y="119"/>
                  </a:lnTo>
                  <a:lnTo>
                    <a:pt x="210" y="146"/>
                  </a:lnTo>
                  <a:lnTo>
                    <a:pt x="201" y="172"/>
                  </a:lnTo>
                  <a:lnTo>
                    <a:pt x="189" y="194"/>
                  </a:lnTo>
                  <a:lnTo>
                    <a:pt x="172" y="212"/>
                  </a:lnTo>
                  <a:lnTo>
                    <a:pt x="153" y="227"/>
                  </a:lnTo>
                  <a:lnTo>
                    <a:pt x="129"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5" y="34"/>
                  </a:lnTo>
                  <a:lnTo>
                    <a:pt x="40" y="19"/>
                  </a:lnTo>
                  <a:lnTo>
                    <a:pt x="58" y="8"/>
                  </a:lnTo>
                  <a:lnTo>
                    <a:pt x="80" y="1"/>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15"/>
            <p:cNvSpPr>
              <a:spLocks/>
            </p:cNvSpPr>
            <p:nvPr/>
          </p:nvSpPr>
          <p:spPr bwMode="auto">
            <a:xfrm>
              <a:off x="5961063" y="3308351"/>
              <a:ext cx="674688" cy="355600"/>
            </a:xfrm>
            <a:custGeom>
              <a:avLst/>
              <a:gdLst/>
              <a:ahLst/>
              <a:cxnLst>
                <a:cxn ang="0">
                  <a:pos x="319" y="0"/>
                </a:cxn>
                <a:cxn ang="0">
                  <a:pos x="348" y="7"/>
                </a:cxn>
                <a:cxn ang="0">
                  <a:pos x="373" y="17"/>
                </a:cxn>
                <a:cxn ang="0">
                  <a:pos x="391" y="27"/>
                </a:cxn>
                <a:cxn ang="0">
                  <a:pos x="404" y="36"/>
                </a:cxn>
                <a:cxn ang="0">
                  <a:pos x="414" y="45"/>
                </a:cxn>
                <a:cxn ang="0">
                  <a:pos x="420" y="52"/>
                </a:cxn>
                <a:cxn ang="0">
                  <a:pos x="424" y="58"/>
                </a:cxn>
                <a:cxn ang="0">
                  <a:pos x="425" y="60"/>
                </a:cxn>
                <a:cxn ang="0">
                  <a:pos x="393" y="68"/>
                </a:cxn>
                <a:cxn ang="0">
                  <a:pos x="364" y="80"/>
                </a:cxn>
                <a:cxn ang="0">
                  <a:pos x="340" y="96"/>
                </a:cxn>
                <a:cxn ang="0">
                  <a:pos x="318" y="113"/>
                </a:cxn>
                <a:cxn ang="0">
                  <a:pos x="300" y="133"/>
                </a:cxn>
                <a:cxn ang="0">
                  <a:pos x="285" y="151"/>
                </a:cxn>
                <a:cxn ang="0">
                  <a:pos x="273" y="171"/>
                </a:cxn>
                <a:cxn ang="0">
                  <a:pos x="263" y="188"/>
                </a:cxn>
                <a:cxn ang="0">
                  <a:pos x="256" y="202"/>
                </a:cxn>
                <a:cxn ang="0">
                  <a:pos x="251" y="213"/>
                </a:cxn>
                <a:cxn ang="0">
                  <a:pos x="249" y="222"/>
                </a:cxn>
                <a:cxn ang="0">
                  <a:pos x="248" y="224"/>
                </a:cxn>
                <a:cxn ang="0">
                  <a:pos x="158" y="224"/>
                </a:cxn>
                <a:cxn ang="0">
                  <a:pos x="123" y="222"/>
                </a:cxn>
                <a:cxn ang="0">
                  <a:pos x="92" y="218"/>
                </a:cxn>
                <a:cxn ang="0">
                  <a:pos x="67" y="214"/>
                </a:cxn>
                <a:cxn ang="0">
                  <a:pos x="48" y="211"/>
                </a:cxn>
                <a:cxn ang="0">
                  <a:pos x="31" y="207"/>
                </a:cxn>
                <a:cxn ang="0">
                  <a:pos x="19" y="202"/>
                </a:cxn>
                <a:cxn ang="0">
                  <a:pos x="10" y="199"/>
                </a:cxn>
                <a:cxn ang="0">
                  <a:pos x="4" y="196"/>
                </a:cxn>
                <a:cxn ang="0">
                  <a:pos x="2" y="195"/>
                </a:cxn>
                <a:cxn ang="0">
                  <a:pos x="0" y="194"/>
                </a:cxn>
                <a:cxn ang="0">
                  <a:pos x="4" y="160"/>
                </a:cxn>
                <a:cxn ang="0">
                  <a:pos x="11" y="129"/>
                </a:cxn>
                <a:cxn ang="0">
                  <a:pos x="22" y="103"/>
                </a:cxn>
                <a:cxn ang="0">
                  <a:pos x="35" y="80"/>
                </a:cxn>
                <a:cxn ang="0">
                  <a:pos x="51" y="62"/>
                </a:cxn>
                <a:cxn ang="0">
                  <a:pos x="67" y="46"/>
                </a:cxn>
                <a:cxn ang="0">
                  <a:pos x="83" y="34"/>
                </a:cxn>
                <a:cxn ang="0">
                  <a:pos x="101" y="24"/>
                </a:cxn>
                <a:cxn ang="0">
                  <a:pos x="116" y="17"/>
                </a:cxn>
                <a:cxn ang="0">
                  <a:pos x="129" y="12"/>
                </a:cxn>
                <a:cxn ang="0">
                  <a:pos x="139" y="8"/>
                </a:cxn>
                <a:cxn ang="0">
                  <a:pos x="146" y="6"/>
                </a:cxn>
                <a:cxn ang="0">
                  <a:pos x="148" y="6"/>
                </a:cxn>
                <a:cxn ang="0">
                  <a:pos x="176" y="22"/>
                </a:cxn>
                <a:cxn ang="0">
                  <a:pos x="202" y="32"/>
                </a:cxn>
                <a:cxn ang="0">
                  <a:pos x="225" y="35"/>
                </a:cxn>
                <a:cxn ang="0">
                  <a:pos x="245" y="35"/>
                </a:cxn>
                <a:cxn ang="0">
                  <a:pos x="265" y="32"/>
                </a:cxn>
                <a:cxn ang="0">
                  <a:pos x="280" y="27"/>
                </a:cxn>
                <a:cxn ang="0">
                  <a:pos x="294" y="19"/>
                </a:cxn>
                <a:cxn ang="0">
                  <a:pos x="305" y="12"/>
                </a:cxn>
                <a:cxn ang="0">
                  <a:pos x="313" y="6"/>
                </a:cxn>
                <a:cxn ang="0">
                  <a:pos x="319" y="0"/>
                </a:cxn>
              </a:cxnLst>
              <a:rect l="0" t="0" r="r" b="b"/>
              <a:pathLst>
                <a:path w="425" h="224">
                  <a:moveTo>
                    <a:pt x="319" y="0"/>
                  </a:moveTo>
                  <a:lnTo>
                    <a:pt x="348" y="7"/>
                  </a:lnTo>
                  <a:lnTo>
                    <a:pt x="373" y="17"/>
                  </a:lnTo>
                  <a:lnTo>
                    <a:pt x="391" y="27"/>
                  </a:lnTo>
                  <a:lnTo>
                    <a:pt x="404" y="36"/>
                  </a:lnTo>
                  <a:lnTo>
                    <a:pt x="414" y="45"/>
                  </a:lnTo>
                  <a:lnTo>
                    <a:pt x="420" y="52"/>
                  </a:lnTo>
                  <a:lnTo>
                    <a:pt x="424" y="58"/>
                  </a:lnTo>
                  <a:lnTo>
                    <a:pt x="425" y="60"/>
                  </a:lnTo>
                  <a:lnTo>
                    <a:pt x="393" y="68"/>
                  </a:lnTo>
                  <a:lnTo>
                    <a:pt x="364" y="80"/>
                  </a:lnTo>
                  <a:lnTo>
                    <a:pt x="340" y="96"/>
                  </a:lnTo>
                  <a:lnTo>
                    <a:pt x="318" y="113"/>
                  </a:lnTo>
                  <a:lnTo>
                    <a:pt x="300" y="133"/>
                  </a:lnTo>
                  <a:lnTo>
                    <a:pt x="285" y="151"/>
                  </a:lnTo>
                  <a:lnTo>
                    <a:pt x="273" y="171"/>
                  </a:lnTo>
                  <a:lnTo>
                    <a:pt x="263" y="188"/>
                  </a:lnTo>
                  <a:lnTo>
                    <a:pt x="256" y="202"/>
                  </a:lnTo>
                  <a:lnTo>
                    <a:pt x="251" y="213"/>
                  </a:lnTo>
                  <a:lnTo>
                    <a:pt x="249" y="222"/>
                  </a:lnTo>
                  <a:lnTo>
                    <a:pt x="248" y="224"/>
                  </a:lnTo>
                  <a:lnTo>
                    <a:pt x="158" y="224"/>
                  </a:lnTo>
                  <a:lnTo>
                    <a:pt x="123" y="222"/>
                  </a:lnTo>
                  <a:lnTo>
                    <a:pt x="92" y="218"/>
                  </a:lnTo>
                  <a:lnTo>
                    <a:pt x="67" y="214"/>
                  </a:lnTo>
                  <a:lnTo>
                    <a:pt x="48" y="211"/>
                  </a:lnTo>
                  <a:lnTo>
                    <a:pt x="31" y="207"/>
                  </a:lnTo>
                  <a:lnTo>
                    <a:pt x="19" y="202"/>
                  </a:lnTo>
                  <a:lnTo>
                    <a:pt x="10" y="199"/>
                  </a:lnTo>
                  <a:lnTo>
                    <a:pt x="4" y="196"/>
                  </a:lnTo>
                  <a:lnTo>
                    <a:pt x="2" y="195"/>
                  </a:lnTo>
                  <a:lnTo>
                    <a:pt x="0" y="194"/>
                  </a:lnTo>
                  <a:lnTo>
                    <a:pt x="4" y="160"/>
                  </a:lnTo>
                  <a:lnTo>
                    <a:pt x="11" y="129"/>
                  </a:lnTo>
                  <a:lnTo>
                    <a:pt x="22" y="103"/>
                  </a:lnTo>
                  <a:lnTo>
                    <a:pt x="35" y="80"/>
                  </a:lnTo>
                  <a:lnTo>
                    <a:pt x="51" y="62"/>
                  </a:lnTo>
                  <a:lnTo>
                    <a:pt x="67" y="46"/>
                  </a:lnTo>
                  <a:lnTo>
                    <a:pt x="83" y="34"/>
                  </a:lnTo>
                  <a:lnTo>
                    <a:pt x="101" y="24"/>
                  </a:lnTo>
                  <a:lnTo>
                    <a:pt x="116" y="17"/>
                  </a:lnTo>
                  <a:lnTo>
                    <a:pt x="129" y="12"/>
                  </a:lnTo>
                  <a:lnTo>
                    <a:pt x="139" y="8"/>
                  </a:lnTo>
                  <a:lnTo>
                    <a:pt x="146" y="6"/>
                  </a:lnTo>
                  <a:lnTo>
                    <a:pt x="148" y="6"/>
                  </a:lnTo>
                  <a:lnTo>
                    <a:pt x="176" y="22"/>
                  </a:lnTo>
                  <a:lnTo>
                    <a:pt x="202" y="32"/>
                  </a:lnTo>
                  <a:lnTo>
                    <a:pt x="225" y="35"/>
                  </a:lnTo>
                  <a:lnTo>
                    <a:pt x="245" y="35"/>
                  </a:lnTo>
                  <a:lnTo>
                    <a:pt x="265" y="32"/>
                  </a:lnTo>
                  <a:lnTo>
                    <a:pt x="280" y="27"/>
                  </a:lnTo>
                  <a:lnTo>
                    <a:pt x="294" y="19"/>
                  </a:lnTo>
                  <a:lnTo>
                    <a:pt x="305" y="12"/>
                  </a:lnTo>
                  <a:lnTo>
                    <a:pt x="313" y="6"/>
                  </a:lnTo>
                  <a:lnTo>
                    <a:pt x="3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16"/>
            <p:cNvSpPr>
              <a:spLocks/>
            </p:cNvSpPr>
            <p:nvPr/>
          </p:nvSpPr>
          <p:spPr bwMode="auto">
            <a:xfrm>
              <a:off x="6383338" y="3449638"/>
              <a:ext cx="900113" cy="436563"/>
            </a:xfrm>
            <a:custGeom>
              <a:avLst/>
              <a:gdLst/>
              <a:ahLst/>
              <a:cxnLst>
                <a:cxn ang="0">
                  <a:pos x="377" y="0"/>
                </a:cxn>
                <a:cxn ang="0">
                  <a:pos x="411" y="7"/>
                </a:cxn>
                <a:cxn ang="0">
                  <a:pos x="441" y="19"/>
                </a:cxn>
                <a:cxn ang="0">
                  <a:pos x="467" y="34"/>
                </a:cxn>
                <a:cxn ang="0">
                  <a:pos x="490" y="51"/>
                </a:cxn>
                <a:cxn ang="0">
                  <a:pos x="508" y="71"/>
                </a:cxn>
                <a:cxn ang="0">
                  <a:pos x="523" y="91"/>
                </a:cxn>
                <a:cxn ang="0">
                  <a:pos x="536" y="112"/>
                </a:cxn>
                <a:cxn ang="0">
                  <a:pos x="546" y="134"/>
                </a:cxn>
                <a:cxn ang="0">
                  <a:pos x="553" y="155"/>
                </a:cxn>
                <a:cxn ang="0">
                  <a:pos x="559" y="174"/>
                </a:cxn>
                <a:cxn ang="0">
                  <a:pos x="563" y="191"/>
                </a:cxn>
                <a:cxn ang="0">
                  <a:pos x="565" y="206"/>
                </a:cxn>
                <a:cxn ang="0">
                  <a:pos x="566" y="217"/>
                </a:cxn>
                <a:cxn ang="0">
                  <a:pos x="567" y="224"/>
                </a:cxn>
                <a:cxn ang="0">
                  <a:pos x="567" y="227"/>
                </a:cxn>
                <a:cxn ang="0">
                  <a:pos x="502" y="246"/>
                </a:cxn>
                <a:cxn ang="0">
                  <a:pos x="439" y="260"/>
                </a:cxn>
                <a:cxn ang="0">
                  <a:pos x="380" y="269"/>
                </a:cxn>
                <a:cxn ang="0">
                  <a:pos x="324" y="274"/>
                </a:cxn>
                <a:cxn ang="0">
                  <a:pos x="272" y="275"/>
                </a:cxn>
                <a:cxn ang="0">
                  <a:pos x="223" y="274"/>
                </a:cxn>
                <a:cxn ang="0">
                  <a:pos x="178" y="269"/>
                </a:cxn>
                <a:cxn ang="0">
                  <a:pos x="138" y="264"/>
                </a:cxn>
                <a:cxn ang="0">
                  <a:pos x="103" y="257"/>
                </a:cxn>
                <a:cxn ang="0">
                  <a:pos x="73" y="250"/>
                </a:cxn>
                <a:cxn ang="0">
                  <a:pos x="47" y="242"/>
                </a:cxn>
                <a:cxn ang="0">
                  <a:pos x="27" y="235"/>
                </a:cxn>
                <a:cxn ang="0">
                  <a:pos x="12" y="229"/>
                </a:cxn>
                <a:cxn ang="0">
                  <a:pos x="4" y="225"/>
                </a:cxn>
                <a:cxn ang="0">
                  <a:pos x="0" y="224"/>
                </a:cxn>
                <a:cxn ang="0">
                  <a:pos x="2" y="188"/>
                </a:cxn>
                <a:cxn ang="0">
                  <a:pos x="8" y="155"/>
                </a:cxn>
                <a:cxn ang="0">
                  <a:pos x="19" y="127"/>
                </a:cxn>
                <a:cxn ang="0">
                  <a:pos x="31" y="101"/>
                </a:cxn>
                <a:cxn ang="0">
                  <a:pos x="47" y="80"/>
                </a:cxn>
                <a:cxn ang="0">
                  <a:pos x="63" y="62"/>
                </a:cxn>
                <a:cxn ang="0">
                  <a:pos x="81" y="46"/>
                </a:cxn>
                <a:cxn ang="0">
                  <a:pos x="98" y="34"/>
                </a:cxn>
                <a:cxn ang="0">
                  <a:pos x="116" y="24"/>
                </a:cxn>
                <a:cxn ang="0">
                  <a:pos x="132" y="17"/>
                </a:cxn>
                <a:cxn ang="0">
                  <a:pos x="147" y="11"/>
                </a:cxn>
                <a:cxn ang="0">
                  <a:pos x="160" y="7"/>
                </a:cxn>
                <a:cxn ang="0">
                  <a:pos x="170" y="4"/>
                </a:cxn>
                <a:cxn ang="0">
                  <a:pos x="176" y="2"/>
                </a:cxn>
                <a:cxn ang="0">
                  <a:pos x="178" y="2"/>
                </a:cxn>
                <a:cxn ang="0">
                  <a:pos x="207" y="21"/>
                </a:cxn>
                <a:cxn ang="0">
                  <a:pos x="236" y="32"/>
                </a:cxn>
                <a:cxn ang="0">
                  <a:pos x="262" y="36"/>
                </a:cxn>
                <a:cxn ang="0">
                  <a:pos x="286" y="38"/>
                </a:cxn>
                <a:cxn ang="0">
                  <a:pos x="309" y="34"/>
                </a:cxn>
                <a:cxn ang="0">
                  <a:pos x="329" y="28"/>
                </a:cxn>
                <a:cxn ang="0">
                  <a:pos x="346" y="21"/>
                </a:cxn>
                <a:cxn ang="0">
                  <a:pos x="359" y="13"/>
                </a:cxn>
                <a:cxn ang="0">
                  <a:pos x="369" y="7"/>
                </a:cxn>
                <a:cxn ang="0">
                  <a:pos x="375" y="2"/>
                </a:cxn>
                <a:cxn ang="0">
                  <a:pos x="377" y="0"/>
                </a:cxn>
              </a:cxnLst>
              <a:rect l="0" t="0" r="r" b="b"/>
              <a:pathLst>
                <a:path w="567" h="275">
                  <a:moveTo>
                    <a:pt x="377" y="0"/>
                  </a:moveTo>
                  <a:lnTo>
                    <a:pt x="411" y="7"/>
                  </a:lnTo>
                  <a:lnTo>
                    <a:pt x="441" y="19"/>
                  </a:lnTo>
                  <a:lnTo>
                    <a:pt x="467" y="34"/>
                  </a:lnTo>
                  <a:lnTo>
                    <a:pt x="490" y="51"/>
                  </a:lnTo>
                  <a:lnTo>
                    <a:pt x="508" y="71"/>
                  </a:lnTo>
                  <a:lnTo>
                    <a:pt x="523" y="91"/>
                  </a:lnTo>
                  <a:lnTo>
                    <a:pt x="536" y="112"/>
                  </a:lnTo>
                  <a:lnTo>
                    <a:pt x="546" y="134"/>
                  </a:lnTo>
                  <a:lnTo>
                    <a:pt x="553" y="155"/>
                  </a:lnTo>
                  <a:lnTo>
                    <a:pt x="559" y="174"/>
                  </a:lnTo>
                  <a:lnTo>
                    <a:pt x="563" y="191"/>
                  </a:lnTo>
                  <a:lnTo>
                    <a:pt x="565" y="206"/>
                  </a:lnTo>
                  <a:lnTo>
                    <a:pt x="566" y="217"/>
                  </a:lnTo>
                  <a:lnTo>
                    <a:pt x="567" y="224"/>
                  </a:lnTo>
                  <a:lnTo>
                    <a:pt x="567" y="227"/>
                  </a:lnTo>
                  <a:lnTo>
                    <a:pt x="502" y="246"/>
                  </a:lnTo>
                  <a:lnTo>
                    <a:pt x="439" y="260"/>
                  </a:lnTo>
                  <a:lnTo>
                    <a:pt x="380" y="269"/>
                  </a:lnTo>
                  <a:lnTo>
                    <a:pt x="324" y="274"/>
                  </a:lnTo>
                  <a:lnTo>
                    <a:pt x="272" y="275"/>
                  </a:lnTo>
                  <a:lnTo>
                    <a:pt x="223" y="274"/>
                  </a:lnTo>
                  <a:lnTo>
                    <a:pt x="178" y="269"/>
                  </a:lnTo>
                  <a:lnTo>
                    <a:pt x="138" y="264"/>
                  </a:lnTo>
                  <a:lnTo>
                    <a:pt x="103" y="257"/>
                  </a:lnTo>
                  <a:lnTo>
                    <a:pt x="73" y="250"/>
                  </a:lnTo>
                  <a:lnTo>
                    <a:pt x="47" y="242"/>
                  </a:lnTo>
                  <a:lnTo>
                    <a:pt x="27" y="235"/>
                  </a:lnTo>
                  <a:lnTo>
                    <a:pt x="12" y="229"/>
                  </a:lnTo>
                  <a:lnTo>
                    <a:pt x="4" y="225"/>
                  </a:lnTo>
                  <a:lnTo>
                    <a:pt x="0" y="224"/>
                  </a:lnTo>
                  <a:lnTo>
                    <a:pt x="2" y="188"/>
                  </a:lnTo>
                  <a:lnTo>
                    <a:pt x="8" y="155"/>
                  </a:lnTo>
                  <a:lnTo>
                    <a:pt x="19" y="127"/>
                  </a:lnTo>
                  <a:lnTo>
                    <a:pt x="31" y="101"/>
                  </a:lnTo>
                  <a:lnTo>
                    <a:pt x="47" y="80"/>
                  </a:lnTo>
                  <a:lnTo>
                    <a:pt x="63" y="62"/>
                  </a:lnTo>
                  <a:lnTo>
                    <a:pt x="81" y="46"/>
                  </a:lnTo>
                  <a:lnTo>
                    <a:pt x="98" y="34"/>
                  </a:lnTo>
                  <a:lnTo>
                    <a:pt x="116" y="24"/>
                  </a:lnTo>
                  <a:lnTo>
                    <a:pt x="132" y="17"/>
                  </a:lnTo>
                  <a:lnTo>
                    <a:pt x="147" y="11"/>
                  </a:lnTo>
                  <a:lnTo>
                    <a:pt x="160" y="7"/>
                  </a:lnTo>
                  <a:lnTo>
                    <a:pt x="170" y="4"/>
                  </a:lnTo>
                  <a:lnTo>
                    <a:pt x="176" y="2"/>
                  </a:lnTo>
                  <a:lnTo>
                    <a:pt x="178" y="2"/>
                  </a:lnTo>
                  <a:lnTo>
                    <a:pt x="207" y="21"/>
                  </a:lnTo>
                  <a:lnTo>
                    <a:pt x="236" y="32"/>
                  </a:lnTo>
                  <a:lnTo>
                    <a:pt x="262" y="36"/>
                  </a:lnTo>
                  <a:lnTo>
                    <a:pt x="286" y="38"/>
                  </a:lnTo>
                  <a:lnTo>
                    <a:pt x="309" y="34"/>
                  </a:lnTo>
                  <a:lnTo>
                    <a:pt x="329" y="28"/>
                  </a:lnTo>
                  <a:lnTo>
                    <a:pt x="346" y="21"/>
                  </a:lnTo>
                  <a:lnTo>
                    <a:pt x="359" y="13"/>
                  </a:lnTo>
                  <a:lnTo>
                    <a:pt x="369" y="7"/>
                  </a:lnTo>
                  <a:lnTo>
                    <a:pt x="375" y="2"/>
                  </a:lnTo>
                  <a:lnTo>
                    <a:pt x="3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17"/>
            <p:cNvSpPr>
              <a:spLocks/>
            </p:cNvSpPr>
            <p:nvPr/>
          </p:nvSpPr>
          <p:spPr bwMode="auto">
            <a:xfrm>
              <a:off x="7038975" y="3311526"/>
              <a:ext cx="666750" cy="354013"/>
            </a:xfrm>
            <a:custGeom>
              <a:avLst/>
              <a:gdLst/>
              <a:ahLst/>
              <a:cxnLst>
                <a:cxn ang="0">
                  <a:pos x="91" y="0"/>
                </a:cxn>
                <a:cxn ang="0">
                  <a:pos x="117" y="17"/>
                </a:cxn>
                <a:cxn ang="0">
                  <a:pos x="142" y="27"/>
                </a:cxn>
                <a:cxn ang="0">
                  <a:pos x="165" y="32"/>
                </a:cxn>
                <a:cxn ang="0">
                  <a:pos x="188" y="33"/>
                </a:cxn>
                <a:cxn ang="0">
                  <a:pos x="208" y="31"/>
                </a:cxn>
                <a:cxn ang="0">
                  <a:pos x="226" y="26"/>
                </a:cxn>
                <a:cxn ang="0">
                  <a:pos x="253" y="12"/>
                </a:cxn>
                <a:cxn ang="0">
                  <a:pos x="262" y="6"/>
                </a:cxn>
                <a:cxn ang="0">
                  <a:pos x="267" y="2"/>
                </a:cxn>
                <a:cxn ang="0">
                  <a:pos x="270" y="0"/>
                </a:cxn>
                <a:cxn ang="0">
                  <a:pos x="301" y="10"/>
                </a:cxn>
                <a:cxn ang="0">
                  <a:pos x="329" y="23"/>
                </a:cxn>
                <a:cxn ang="0">
                  <a:pos x="351" y="38"/>
                </a:cxn>
                <a:cxn ang="0">
                  <a:pos x="370" y="55"/>
                </a:cxn>
                <a:cxn ang="0">
                  <a:pos x="385" y="72"/>
                </a:cxn>
                <a:cxn ang="0">
                  <a:pos x="397" y="92"/>
                </a:cxn>
                <a:cxn ang="0">
                  <a:pos x="406" y="110"/>
                </a:cxn>
                <a:cxn ang="0">
                  <a:pos x="412" y="127"/>
                </a:cxn>
                <a:cxn ang="0">
                  <a:pos x="416" y="144"/>
                </a:cxn>
                <a:cxn ang="0">
                  <a:pos x="419" y="159"/>
                </a:cxn>
                <a:cxn ang="0">
                  <a:pos x="420" y="171"/>
                </a:cxn>
                <a:cxn ang="0">
                  <a:pos x="420" y="189"/>
                </a:cxn>
                <a:cxn ang="0">
                  <a:pos x="393" y="200"/>
                </a:cxn>
                <a:cxn ang="0">
                  <a:pos x="365" y="209"/>
                </a:cxn>
                <a:cxn ang="0">
                  <a:pos x="335" y="215"/>
                </a:cxn>
                <a:cxn ang="0">
                  <a:pos x="305" y="220"/>
                </a:cxn>
                <a:cxn ang="0">
                  <a:pos x="276" y="222"/>
                </a:cxn>
                <a:cxn ang="0">
                  <a:pos x="248" y="223"/>
                </a:cxn>
                <a:cxn ang="0">
                  <a:pos x="224" y="223"/>
                </a:cxn>
                <a:cxn ang="0">
                  <a:pos x="202" y="222"/>
                </a:cxn>
                <a:cxn ang="0">
                  <a:pos x="186" y="222"/>
                </a:cxn>
                <a:cxn ang="0">
                  <a:pos x="175" y="221"/>
                </a:cxn>
                <a:cxn ang="0">
                  <a:pos x="171" y="221"/>
                </a:cxn>
                <a:cxn ang="0">
                  <a:pos x="156" y="184"/>
                </a:cxn>
                <a:cxn ang="0">
                  <a:pos x="137" y="154"/>
                </a:cxn>
                <a:cxn ang="0">
                  <a:pos x="117" y="128"/>
                </a:cxn>
                <a:cxn ang="0">
                  <a:pos x="96" y="108"/>
                </a:cxn>
                <a:cxn ang="0">
                  <a:pos x="76" y="91"/>
                </a:cxn>
                <a:cxn ang="0">
                  <a:pos x="56" y="78"/>
                </a:cxn>
                <a:cxn ang="0">
                  <a:pos x="38" y="70"/>
                </a:cxn>
                <a:cxn ang="0">
                  <a:pos x="23" y="64"/>
                </a:cxn>
                <a:cxn ang="0">
                  <a:pos x="11" y="60"/>
                </a:cxn>
                <a:cxn ang="0">
                  <a:pos x="3" y="58"/>
                </a:cxn>
                <a:cxn ang="0">
                  <a:pos x="0" y="58"/>
                </a:cxn>
                <a:cxn ang="0">
                  <a:pos x="15" y="39"/>
                </a:cxn>
                <a:cxn ang="0">
                  <a:pos x="32" y="26"/>
                </a:cxn>
                <a:cxn ang="0">
                  <a:pos x="49" y="16"/>
                </a:cxn>
                <a:cxn ang="0">
                  <a:pos x="65" y="9"/>
                </a:cxn>
                <a:cxn ang="0">
                  <a:pos x="79" y="4"/>
                </a:cxn>
                <a:cxn ang="0">
                  <a:pos x="88" y="2"/>
                </a:cxn>
                <a:cxn ang="0">
                  <a:pos x="91" y="0"/>
                </a:cxn>
              </a:cxnLst>
              <a:rect l="0" t="0" r="r" b="b"/>
              <a:pathLst>
                <a:path w="420" h="223">
                  <a:moveTo>
                    <a:pt x="91" y="0"/>
                  </a:moveTo>
                  <a:lnTo>
                    <a:pt x="117" y="17"/>
                  </a:lnTo>
                  <a:lnTo>
                    <a:pt x="142" y="27"/>
                  </a:lnTo>
                  <a:lnTo>
                    <a:pt x="165" y="32"/>
                  </a:lnTo>
                  <a:lnTo>
                    <a:pt x="188" y="33"/>
                  </a:lnTo>
                  <a:lnTo>
                    <a:pt x="208" y="31"/>
                  </a:lnTo>
                  <a:lnTo>
                    <a:pt x="226" y="26"/>
                  </a:lnTo>
                  <a:lnTo>
                    <a:pt x="253" y="12"/>
                  </a:lnTo>
                  <a:lnTo>
                    <a:pt x="262" y="6"/>
                  </a:lnTo>
                  <a:lnTo>
                    <a:pt x="267" y="2"/>
                  </a:lnTo>
                  <a:lnTo>
                    <a:pt x="270" y="0"/>
                  </a:lnTo>
                  <a:lnTo>
                    <a:pt x="301" y="10"/>
                  </a:lnTo>
                  <a:lnTo>
                    <a:pt x="329" y="23"/>
                  </a:lnTo>
                  <a:lnTo>
                    <a:pt x="351" y="38"/>
                  </a:lnTo>
                  <a:lnTo>
                    <a:pt x="370" y="55"/>
                  </a:lnTo>
                  <a:lnTo>
                    <a:pt x="385" y="72"/>
                  </a:lnTo>
                  <a:lnTo>
                    <a:pt x="397" y="92"/>
                  </a:lnTo>
                  <a:lnTo>
                    <a:pt x="406" y="110"/>
                  </a:lnTo>
                  <a:lnTo>
                    <a:pt x="412" y="127"/>
                  </a:lnTo>
                  <a:lnTo>
                    <a:pt x="416" y="144"/>
                  </a:lnTo>
                  <a:lnTo>
                    <a:pt x="419" y="159"/>
                  </a:lnTo>
                  <a:lnTo>
                    <a:pt x="420" y="171"/>
                  </a:lnTo>
                  <a:lnTo>
                    <a:pt x="420" y="189"/>
                  </a:lnTo>
                  <a:lnTo>
                    <a:pt x="393" y="200"/>
                  </a:lnTo>
                  <a:lnTo>
                    <a:pt x="365" y="209"/>
                  </a:lnTo>
                  <a:lnTo>
                    <a:pt x="335" y="215"/>
                  </a:lnTo>
                  <a:lnTo>
                    <a:pt x="305" y="220"/>
                  </a:lnTo>
                  <a:lnTo>
                    <a:pt x="276" y="222"/>
                  </a:lnTo>
                  <a:lnTo>
                    <a:pt x="248" y="223"/>
                  </a:lnTo>
                  <a:lnTo>
                    <a:pt x="224" y="223"/>
                  </a:lnTo>
                  <a:lnTo>
                    <a:pt x="202" y="222"/>
                  </a:lnTo>
                  <a:lnTo>
                    <a:pt x="186" y="222"/>
                  </a:lnTo>
                  <a:lnTo>
                    <a:pt x="175" y="221"/>
                  </a:lnTo>
                  <a:lnTo>
                    <a:pt x="171" y="221"/>
                  </a:lnTo>
                  <a:lnTo>
                    <a:pt x="156" y="184"/>
                  </a:lnTo>
                  <a:lnTo>
                    <a:pt x="137" y="154"/>
                  </a:lnTo>
                  <a:lnTo>
                    <a:pt x="117" y="128"/>
                  </a:lnTo>
                  <a:lnTo>
                    <a:pt x="96" y="108"/>
                  </a:lnTo>
                  <a:lnTo>
                    <a:pt x="76" y="91"/>
                  </a:lnTo>
                  <a:lnTo>
                    <a:pt x="56" y="78"/>
                  </a:lnTo>
                  <a:lnTo>
                    <a:pt x="38" y="70"/>
                  </a:lnTo>
                  <a:lnTo>
                    <a:pt x="23" y="64"/>
                  </a:lnTo>
                  <a:lnTo>
                    <a:pt x="11" y="60"/>
                  </a:lnTo>
                  <a:lnTo>
                    <a:pt x="3" y="58"/>
                  </a:lnTo>
                  <a:lnTo>
                    <a:pt x="0" y="58"/>
                  </a:lnTo>
                  <a:lnTo>
                    <a:pt x="15" y="39"/>
                  </a:lnTo>
                  <a:lnTo>
                    <a:pt x="32" y="26"/>
                  </a:lnTo>
                  <a:lnTo>
                    <a:pt x="49" y="16"/>
                  </a:lnTo>
                  <a:lnTo>
                    <a:pt x="65" y="9"/>
                  </a:lnTo>
                  <a:lnTo>
                    <a:pt x="79" y="4"/>
                  </a:lnTo>
                  <a:lnTo>
                    <a:pt x="88" y="2"/>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85"/>
          <p:cNvGrpSpPr/>
          <p:nvPr/>
        </p:nvGrpSpPr>
        <p:grpSpPr>
          <a:xfrm>
            <a:off x="3701783" y="6221878"/>
            <a:ext cx="573165" cy="572605"/>
            <a:chOff x="2438400" y="1581150"/>
            <a:chExt cx="2671482" cy="2671482"/>
          </a:xfrm>
          <a:effectLst/>
          <a:scene3d>
            <a:camera prst="orthographicFront"/>
            <a:lightRig rig="soft" dir="t"/>
          </a:scene3d>
        </p:grpSpPr>
        <p:sp>
          <p:nvSpPr>
            <p:cNvPr id="87" name="Oval 86"/>
            <p:cNvSpPr/>
            <p:nvPr/>
          </p:nvSpPr>
          <p:spPr>
            <a:xfrm>
              <a:off x="2438400" y="1581150"/>
              <a:ext cx="2671482" cy="2671482"/>
            </a:xfrm>
            <a:prstGeom prst="ellipse">
              <a:avLst/>
            </a:prstGeom>
            <a:gradFill>
              <a:gsLst>
                <a:gs pos="0">
                  <a:schemeClr val="accent1"/>
                </a:gs>
                <a:gs pos="100000">
                  <a:schemeClr val="accent1">
                    <a:lumMod val="60000"/>
                    <a:lumOff val="40000"/>
                  </a:schemeClr>
                </a:gs>
              </a:gsLst>
              <a:lin ang="13800000" scaled="0"/>
            </a:gradFill>
            <a:ln>
              <a:noFill/>
            </a:ln>
            <a:sp3d prstMaterial="matt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88" name="Oval 87"/>
            <p:cNvSpPr/>
            <p:nvPr/>
          </p:nvSpPr>
          <p:spPr>
            <a:xfrm>
              <a:off x="2683249" y="1825999"/>
              <a:ext cx="2181785" cy="2181785"/>
            </a:xfrm>
            <a:prstGeom prst="ellipse">
              <a:avLst/>
            </a:prstGeom>
            <a:gradFill>
              <a:gsLst>
                <a:gs pos="0">
                  <a:schemeClr val="bg1">
                    <a:lumMod val="95000"/>
                  </a:schemeClr>
                </a:gs>
                <a:gs pos="100000">
                  <a:schemeClr val="bg1"/>
                </a:gs>
              </a:gsLst>
              <a:lin ang="13800000" scaled="0"/>
            </a:gradFill>
            <a:ln>
              <a:noFill/>
            </a:ln>
            <a:sp3d prstMaterial="matt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89" name="Oval 88"/>
            <p:cNvSpPr/>
            <p:nvPr/>
          </p:nvSpPr>
          <p:spPr>
            <a:xfrm>
              <a:off x="2892519" y="2035269"/>
              <a:ext cx="1763245" cy="1763245"/>
            </a:xfrm>
            <a:prstGeom prst="ellipse">
              <a:avLst/>
            </a:prstGeom>
            <a:gradFill>
              <a:gsLst>
                <a:gs pos="0">
                  <a:schemeClr val="accent1"/>
                </a:gs>
                <a:gs pos="100000">
                  <a:schemeClr val="accent1">
                    <a:lumMod val="60000"/>
                    <a:lumOff val="40000"/>
                  </a:schemeClr>
                </a:gs>
              </a:gsLst>
              <a:lin ang="13800000" scaled="0"/>
            </a:gradFill>
            <a:ln>
              <a:noFill/>
            </a:ln>
            <a:sp3d prstMaterial="matt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90" name="Oval 89"/>
            <p:cNvSpPr/>
            <p:nvPr/>
          </p:nvSpPr>
          <p:spPr>
            <a:xfrm>
              <a:off x="3140169" y="2282919"/>
              <a:ext cx="1267945" cy="1267945"/>
            </a:xfrm>
            <a:prstGeom prst="ellipse">
              <a:avLst/>
            </a:prstGeom>
            <a:solidFill>
              <a:schemeClr val="bg1"/>
            </a:solidFill>
            <a:ln>
              <a:noFill/>
            </a:ln>
            <a:sp3d prstMaterial="matt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91" name="Oval 90"/>
            <p:cNvSpPr/>
            <p:nvPr/>
          </p:nvSpPr>
          <p:spPr>
            <a:xfrm>
              <a:off x="3355041" y="2497791"/>
              <a:ext cx="838200" cy="838200"/>
            </a:xfrm>
            <a:prstGeom prst="ellipse">
              <a:avLst/>
            </a:prstGeom>
            <a:gradFill>
              <a:gsLst>
                <a:gs pos="0">
                  <a:schemeClr val="accent1"/>
                </a:gs>
                <a:gs pos="100000">
                  <a:schemeClr val="accent1">
                    <a:lumMod val="60000"/>
                    <a:lumOff val="40000"/>
                  </a:schemeClr>
                </a:gs>
              </a:gsLst>
              <a:lin ang="13800000" scaled="0"/>
            </a:gradFill>
            <a:ln>
              <a:noFill/>
            </a:ln>
            <a:sp3d prstMaterial="matt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92" name="Oval 91"/>
            <p:cNvSpPr/>
            <p:nvPr/>
          </p:nvSpPr>
          <p:spPr>
            <a:xfrm>
              <a:off x="3545541" y="2688291"/>
              <a:ext cx="457200" cy="457200"/>
            </a:xfrm>
            <a:prstGeom prst="ellipse">
              <a:avLst/>
            </a:prstGeom>
            <a:solidFill>
              <a:schemeClr val="accent1"/>
            </a:solidFill>
            <a:ln>
              <a:noFill/>
            </a:ln>
            <a:sp3d prstMaterial="matte">
              <a:bevelT w="63500" h="190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grpSp>
      <p:sp>
        <p:nvSpPr>
          <p:cNvPr id="78" name="Rounded Rectangle 77"/>
          <p:cNvSpPr/>
          <p:nvPr/>
        </p:nvSpPr>
        <p:spPr>
          <a:xfrm>
            <a:off x="7670965" y="3113640"/>
            <a:ext cx="1096994" cy="1096994"/>
          </a:xfrm>
          <a:prstGeom prst="roundRect">
            <a:avLst/>
          </a:prstGeom>
          <a:solidFill>
            <a:schemeClr val="accent5"/>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26" name="TextBox 25"/>
          <p:cNvSpPr txBox="1"/>
          <p:nvPr/>
        </p:nvSpPr>
        <p:spPr>
          <a:xfrm>
            <a:off x="8823163" y="3312826"/>
            <a:ext cx="2824193" cy="707886"/>
          </a:xfrm>
          <a:prstGeom prst="rect">
            <a:avLst/>
          </a:prstGeom>
          <a:noFill/>
        </p:spPr>
        <p:txBody>
          <a:bodyPr wrap="square" rtlCol="0">
            <a:spAutoFit/>
          </a:bodyPr>
          <a:lstStyle/>
          <a:p>
            <a:r>
              <a:rPr lang="en-IN" sz="2000" b="1" dirty="0" smtClean="0"/>
              <a:t>JSSK; SNCU &amp; labour room </a:t>
            </a:r>
            <a:r>
              <a:rPr lang="en-IN" sz="2000" b="1" dirty="0"/>
              <a:t>Protocols</a:t>
            </a:r>
            <a:endParaRPr lang="en-IN" sz="2000" dirty="0"/>
          </a:p>
        </p:txBody>
      </p:sp>
      <p:sp>
        <p:nvSpPr>
          <p:cNvPr id="93" name="Rounded Rectangle 92"/>
          <p:cNvSpPr/>
          <p:nvPr/>
        </p:nvSpPr>
        <p:spPr>
          <a:xfrm>
            <a:off x="5236426" y="1881563"/>
            <a:ext cx="1096994" cy="1096994"/>
          </a:xfrm>
          <a:prstGeom prst="roundRect">
            <a:avLst/>
          </a:prstGeom>
          <a:solidFill>
            <a:schemeClr val="accent5"/>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94" name="TextBox 93"/>
          <p:cNvSpPr txBox="1"/>
          <p:nvPr/>
        </p:nvSpPr>
        <p:spPr>
          <a:xfrm>
            <a:off x="824459" y="2241062"/>
            <a:ext cx="4411967" cy="400110"/>
          </a:xfrm>
          <a:prstGeom prst="rect">
            <a:avLst/>
          </a:prstGeom>
          <a:noFill/>
        </p:spPr>
        <p:txBody>
          <a:bodyPr wrap="square" rtlCol="0">
            <a:spAutoFit/>
          </a:bodyPr>
          <a:lstStyle/>
          <a:p>
            <a:pPr algn="just"/>
            <a:r>
              <a:rPr lang="en-IN" sz="2000" b="1" dirty="0"/>
              <a:t>Strengthening of </a:t>
            </a:r>
            <a:r>
              <a:rPr lang="en-IN" sz="2000" b="1" dirty="0" smtClean="0"/>
              <a:t>NICUs in GMCs/SKIMS</a:t>
            </a:r>
            <a:endParaRPr lang="en-IN" sz="2000" dirty="0"/>
          </a:p>
        </p:txBody>
      </p:sp>
      <p:sp>
        <p:nvSpPr>
          <p:cNvPr id="96" name="TextBox 95"/>
          <p:cNvSpPr txBox="1"/>
          <p:nvPr/>
        </p:nvSpPr>
        <p:spPr>
          <a:xfrm>
            <a:off x="2332712" y="1029270"/>
            <a:ext cx="4041526" cy="707886"/>
          </a:xfrm>
          <a:prstGeom prst="rect">
            <a:avLst/>
          </a:prstGeom>
          <a:noFill/>
        </p:spPr>
        <p:txBody>
          <a:bodyPr wrap="square" rtlCol="0">
            <a:spAutoFit/>
          </a:bodyPr>
          <a:lstStyle/>
          <a:p>
            <a:pPr algn="just"/>
            <a:r>
              <a:rPr lang="en-IN" sz="2000" b="1" dirty="0"/>
              <a:t>Strengthening of Labour </a:t>
            </a:r>
            <a:r>
              <a:rPr lang="en-IN" sz="2000" b="1" dirty="0" smtClean="0"/>
              <a:t>Rooms &amp; capacity building of SNs</a:t>
            </a:r>
            <a:endParaRPr lang="en-IN" sz="2000" dirty="0"/>
          </a:p>
        </p:txBody>
      </p:sp>
      <p:sp>
        <p:nvSpPr>
          <p:cNvPr id="97" name="Freeform 24"/>
          <p:cNvSpPr>
            <a:spLocks noEditPoints="1"/>
          </p:cNvSpPr>
          <p:nvPr/>
        </p:nvSpPr>
        <p:spPr bwMode="auto">
          <a:xfrm>
            <a:off x="2130540" y="5264826"/>
            <a:ext cx="509588" cy="506413"/>
          </a:xfrm>
          <a:custGeom>
            <a:avLst/>
            <a:gdLst>
              <a:gd name="T0" fmla="*/ 1582 w 3628"/>
              <a:gd name="T1" fmla="*/ 2173 h 3641"/>
              <a:gd name="T2" fmla="*/ 1539 w 3628"/>
              <a:gd name="T3" fmla="*/ 2454 h 3641"/>
              <a:gd name="T4" fmla="*/ 1257 w 3628"/>
              <a:gd name="T5" fmla="*/ 2497 h 3641"/>
              <a:gd name="T6" fmla="*/ 1129 w 3628"/>
              <a:gd name="T7" fmla="*/ 2245 h 3641"/>
              <a:gd name="T8" fmla="*/ 1329 w 3628"/>
              <a:gd name="T9" fmla="*/ 2048 h 3641"/>
              <a:gd name="T10" fmla="*/ 1011 w 3628"/>
              <a:gd name="T11" fmla="*/ 1760 h 3641"/>
              <a:gd name="T12" fmla="*/ 743 w 3628"/>
              <a:gd name="T13" fmla="*/ 2156 h 3641"/>
              <a:gd name="T14" fmla="*/ 839 w 3628"/>
              <a:gd name="T15" fmla="*/ 2638 h 3641"/>
              <a:gd name="T16" fmla="*/ 1240 w 3628"/>
              <a:gd name="T17" fmla="*/ 2904 h 3641"/>
              <a:gd name="T18" fmla="*/ 1724 w 3628"/>
              <a:gd name="T19" fmla="*/ 2809 h 3641"/>
              <a:gd name="T20" fmla="*/ 1992 w 3628"/>
              <a:gd name="T21" fmla="*/ 2411 h 3641"/>
              <a:gd name="T22" fmla="*/ 1896 w 3628"/>
              <a:gd name="T23" fmla="*/ 1931 h 3641"/>
              <a:gd name="T24" fmla="*/ 1496 w 3628"/>
              <a:gd name="T25" fmla="*/ 1665 h 3641"/>
              <a:gd name="T26" fmla="*/ 1561 w 3628"/>
              <a:gd name="T27" fmla="*/ 968 h 3641"/>
              <a:gd name="T28" fmla="*/ 2018 w 3628"/>
              <a:gd name="T29" fmla="*/ 1340 h 3641"/>
              <a:gd name="T30" fmla="*/ 2426 w 3628"/>
              <a:gd name="T31" fmla="*/ 1422 h 3641"/>
              <a:gd name="T32" fmla="*/ 2356 w 3628"/>
              <a:gd name="T33" fmla="*/ 1693 h 3641"/>
              <a:gd name="T34" fmla="*/ 2711 w 3628"/>
              <a:gd name="T35" fmla="*/ 2093 h 3641"/>
              <a:gd name="T36" fmla="*/ 2694 w 3628"/>
              <a:gd name="T37" fmla="*/ 2484 h 3641"/>
              <a:gd name="T38" fmla="*/ 2322 w 3628"/>
              <a:gd name="T39" fmla="*/ 2953 h 3641"/>
              <a:gd name="T40" fmla="*/ 2228 w 3628"/>
              <a:gd name="T41" fmla="*/ 3347 h 3641"/>
              <a:gd name="T42" fmla="*/ 1963 w 3628"/>
              <a:gd name="T43" fmla="*/ 3288 h 3641"/>
              <a:gd name="T44" fmla="*/ 1552 w 3628"/>
              <a:gd name="T45" fmla="*/ 3617 h 3641"/>
              <a:gd name="T46" fmla="*/ 1160 w 3628"/>
              <a:gd name="T47" fmla="*/ 3601 h 3641"/>
              <a:gd name="T48" fmla="*/ 681 w 3628"/>
              <a:gd name="T49" fmla="*/ 3239 h 3641"/>
              <a:gd name="T50" fmla="*/ 289 w 3628"/>
              <a:gd name="T51" fmla="*/ 3141 h 3641"/>
              <a:gd name="T52" fmla="*/ 350 w 3628"/>
              <a:gd name="T53" fmla="*/ 2878 h 3641"/>
              <a:gd name="T54" fmla="*/ 25 w 3628"/>
              <a:gd name="T55" fmla="*/ 2475 h 3641"/>
              <a:gd name="T56" fmla="*/ 41 w 3628"/>
              <a:gd name="T57" fmla="*/ 2085 h 3641"/>
              <a:gd name="T58" fmla="*/ 409 w 3628"/>
              <a:gd name="T59" fmla="*/ 1626 h 3641"/>
              <a:gd name="T60" fmla="*/ 498 w 3628"/>
              <a:gd name="T61" fmla="*/ 1227 h 3641"/>
              <a:gd name="T62" fmla="*/ 842 w 3628"/>
              <a:gd name="T63" fmla="*/ 1258 h 3641"/>
              <a:gd name="T64" fmla="*/ 1181 w 3628"/>
              <a:gd name="T65" fmla="*/ 939 h 3641"/>
              <a:gd name="T66" fmla="*/ 2984 w 3628"/>
              <a:gd name="T67" fmla="*/ 676 h 3641"/>
              <a:gd name="T68" fmla="*/ 2945 w 3628"/>
              <a:gd name="T69" fmla="*/ 865 h 3641"/>
              <a:gd name="T70" fmla="*/ 2753 w 3628"/>
              <a:gd name="T71" fmla="*/ 826 h 3641"/>
              <a:gd name="T72" fmla="*/ 2793 w 3628"/>
              <a:gd name="T73" fmla="*/ 636 h 3641"/>
              <a:gd name="T74" fmla="*/ 2693 w 3628"/>
              <a:gd name="T75" fmla="*/ 435 h 3641"/>
              <a:gd name="T76" fmla="*/ 2507 w 3628"/>
              <a:gd name="T77" fmla="*/ 711 h 3641"/>
              <a:gd name="T78" fmla="*/ 2633 w 3628"/>
              <a:gd name="T79" fmla="*/ 1026 h 3641"/>
              <a:gd name="T80" fmla="*/ 2960 w 3628"/>
              <a:gd name="T81" fmla="*/ 1101 h 3641"/>
              <a:gd name="T82" fmla="*/ 3211 w 3628"/>
              <a:gd name="T83" fmla="*/ 874 h 3641"/>
              <a:gd name="T84" fmla="*/ 3164 w 3628"/>
              <a:gd name="T85" fmla="*/ 539 h 3641"/>
              <a:gd name="T86" fmla="*/ 2865 w 3628"/>
              <a:gd name="T87" fmla="*/ 389 h 3641"/>
              <a:gd name="T88" fmla="*/ 2943 w 3628"/>
              <a:gd name="T89" fmla="*/ 102 h 3641"/>
              <a:gd name="T90" fmla="*/ 3258 w 3628"/>
              <a:gd name="T91" fmla="*/ 79 h 3641"/>
              <a:gd name="T92" fmla="*/ 3397 w 3628"/>
              <a:gd name="T93" fmla="*/ 357 h 3641"/>
              <a:gd name="T94" fmla="*/ 3628 w 3628"/>
              <a:gd name="T95" fmla="*/ 554 h 3641"/>
              <a:gd name="T96" fmla="*/ 3528 w 3628"/>
              <a:gd name="T97" fmla="*/ 848 h 3641"/>
              <a:gd name="T98" fmla="*/ 3544 w 3628"/>
              <a:gd name="T99" fmla="*/ 1146 h 3641"/>
              <a:gd name="T100" fmla="*/ 3267 w 3628"/>
              <a:gd name="T101" fmla="*/ 1289 h 3641"/>
              <a:gd name="T102" fmla="*/ 3064 w 3628"/>
              <a:gd name="T103" fmla="*/ 1505 h 3641"/>
              <a:gd name="T104" fmla="*/ 2766 w 3628"/>
              <a:gd name="T105" fmla="*/ 1413 h 3641"/>
              <a:gd name="T106" fmla="*/ 2467 w 3628"/>
              <a:gd name="T107" fmla="*/ 1424 h 3641"/>
              <a:gd name="T108" fmla="*/ 2329 w 3628"/>
              <a:gd name="T109" fmla="*/ 1149 h 3641"/>
              <a:gd name="T110" fmla="*/ 2109 w 3628"/>
              <a:gd name="T111" fmla="*/ 948 h 3641"/>
              <a:gd name="T112" fmla="*/ 2208 w 3628"/>
              <a:gd name="T113" fmla="*/ 658 h 3641"/>
              <a:gd name="T114" fmla="*/ 2189 w 3628"/>
              <a:gd name="T115" fmla="*/ 360 h 3641"/>
              <a:gd name="T116" fmla="*/ 2469 w 3628"/>
              <a:gd name="T117" fmla="*/ 227 h 3641"/>
              <a:gd name="T118" fmla="*/ 2665 w 3628"/>
              <a:gd name="T119" fmla="*/ 0 h 3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28" h="3641">
                <a:moveTo>
                  <a:pt x="1367" y="2044"/>
                </a:moveTo>
                <a:lnTo>
                  <a:pt x="1407" y="2048"/>
                </a:lnTo>
                <a:lnTo>
                  <a:pt x="1444" y="2057"/>
                </a:lnTo>
                <a:lnTo>
                  <a:pt x="1479" y="2072"/>
                </a:lnTo>
                <a:lnTo>
                  <a:pt x="1510" y="2091"/>
                </a:lnTo>
                <a:lnTo>
                  <a:pt x="1539" y="2115"/>
                </a:lnTo>
                <a:lnTo>
                  <a:pt x="1563" y="2143"/>
                </a:lnTo>
                <a:lnTo>
                  <a:pt x="1582" y="2173"/>
                </a:lnTo>
                <a:lnTo>
                  <a:pt x="1597" y="2209"/>
                </a:lnTo>
                <a:lnTo>
                  <a:pt x="1606" y="2245"/>
                </a:lnTo>
                <a:lnTo>
                  <a:pt x="1609" y="2284"/>
                </a:lnTo>
                <a:lnTo>
                  <a:pt x="1606" y="2323"/>
                </a:lnTo>
                <a:lnTo>
                  <a:pt x="1597" y="2360"/>
                </a:lnTo>
                <a:lnTo>
                  <a:pt x="1582" y="2394"/>
                </a:lnTo>
                <a:lnTo>
                  <a:pt x="1563" y="2426"/>
                </a:lnTo>
                <a:lnTo>
                  <a:pt x="1539" y="2454"/>
                </a:lnTo>
                <a:lnTo>
                  <a:pt x="1510" y="2478"/>
                </a:lnTo>
                <a:lnTo>
                  <a:pt x="1479" y="2497"/>
                </a:lnTo>
                <a:lnTo>
                  <a:pt x="1444" y="2512"/>
                </a:lnTo>
                <a:lnTo>
                  <a:pt x="1407" y="2521"/>
                </a:lnTo>
                <a:lnTo>
                  <a:pt x="1367" y="2525"/>
                </a:lnTo>
                <a:lnTo>
                  <a:pt x="1329" y="2521"/>
                </a:lnTo>
                <a:lnTo>
                  <a:pt x="1291" y="2512"/>
                </a:lnTo>
                <a:lnTo>
                  <a:pt x="1257" y="2497"/>
                </a:lnTo>
                <a:lnTo>
                  <a:pt x="1225" y="2478"/>
                </a:lnTo>
                <a:lnTo>
                  <a:pt x="1197" y="2454"/>
                </a:lnTo>
                <a:lnTo>
                  <a:pt x="1172" y="2426"/>
                </a:lnTo>
                <a:lnTo>
                  <a:pt x="1153" y="2394"/>
                </a:lnTo>
                <a:lnTo>
                  <a:pt x="1138" y="2360"/>
                </a:lnTo>
                <a:lnTo>
                  <a:pt x="1129" y="2323"/>
                </a:lnTo>
                <a:lnTo>
                  <a:pt x="1125" y="2284"/>
                </a:lnTo>
                <a:lnTo>
                  <a:pt x="1129" y="2245"/>
                </a:lnTo>
                <a:lnTo>
                  <a:pt x="1138" y="2209"/>
                </a:lnTo>
                <a:lnTo>
                  <a:pt x="1153" y="2173"/>
                </a:lnTo>
                <a:lnTo>
                  <a:pt x="1172" y="2143"/>
                </a:lnTo>
                <a:lnTo>
                  <a:pt x="1197" y="2115"/>
                </a:lnTo>
                <a:lnTo>
                  <a:pt x="1225" y="2091"/>
                </a:lnTo>
                <a:lnTo>
                  <a:pt x="1257" y="2072"/>
                </a:lnTo>
                <a:lnTo>
                  <a:pt x="1291" y="2057"/>
                </a:lnTo>
                <a:lnTo>
                  <a:pt x="1329" y="2048"/>
                </a:lnTo>
                <a:lnTo>
                  <a:pt x="1367" y="2044"/>
                </a:lnTo>
                <a:close/>
                <a:moveTo>
                  <a:pt x="1367" y="1652"/>
                </a:moveTo>
                <a:lnTo>
                  <a:pt x="1302" y="1656"/>
                </a:lnTo>
                <a:lnTo>
                  <a:pt x="1240" y="1665"/>
                </a:lnTo>
                <a:lnTo>
                  <a:pt x="1178" y="1681"/>
                </a:lnTo>
                <a:lnTo>
                  <a:pt x="1120" y="1702"/>
                </a:lnTo>
                <a:lnTo>
                  <a:pt x="1064" y="1728"/>
                </a:lnTo>
                <a:lnTo>
                  <a:pt x="1011" y="1760"/>
                </a:lnTo>
                <a:lnTo>
                  <a:pt x="962" y="1796"/>
                </a:lnTo>
                <a:lnTo>
                  <a:pt x="916" y="1837"/>
                </a:lnTo>
                <a:lnTo>
                  <a:pt x="875" y="1882"/>
                </a:lnTo>
                <a:lnTo>
                  <a:pt x="839" y="1931"/>
                </a:lnTo>
                <a:lnTo>
                  <a:pt x="807" y="1983"/>
                </a:lnTo>
                <a:lnTo>
                  <a:pt x="781" y="2039"/>
                </a:lnTo>
                <a:lnTo>
                  <a:pt x="759" y="2096"/>
                </a:lnTo>
                <a:lnTo>
                  <a:pt x="743" y="2156"/>
                </a:lnTo>
                <a:lnTo>
                  <a:pt x="734" y="2220"/>
                </a:lnTo>
                <a:lnTo>
                  <a:pt x="730" y="2284"/>
                </a:lnTo>
                <a:lnTo>
                  <a:pt x="734" y="2349"/>
                </a:lnTo>
                <a:lnTo>
                  <a:pt x="743" y="2411"/>
                </a:lnTo>
                <a:lnTo>
                  <a:pt x="759" y="2473"/>
                </a:lnTo>
                <a:lnTo>
                  <a:pt x="781" y="2530"/>
                </a:lnTo>
                <a:lnTo>
                  <a:pt x="807" y="2586"/>
                </a:lnTo>
                <a:lnTo>
                  <a:pt x="839" y="2638"/>
                </a:lnTo>
                <a:lnTo>
                  <a:pt x="875" y="2687"/>
                </a:lnTo>
                <a:lnTo>
                  <a:pt x="916" y="2731"/>
                </a:lnTo>
                <a:lnTo>
                  <a:pt x="962" y="2772"/>
                </a:lnTo>
                <a:lnTo>
                  <a:pt x="1011" y="2809"/>
                </a:lnTo>
                <a:lnTo>
                  <a:pt x="1064" y="2841"/>
                </a:lnTo>
                <a:lnTo>
                  <a:pt x="1120" y="2867"/>
                </a:lnTo>
                <a:lnTo>
                  <a:pt x="1178" y="2888"/>
                </a:lnTo>
                <a:lnTo>
                  <a:pt x="1240" y="2904"/>
                </a:lnTo>
                <a:lnTo>
                  <a:pt x="1302" y="2913"/>
                </a:lnTo>
                <a:lnTo>
                  <a:pt x="1367" y="2917"/>
                </a:lnTo>
                <a:lnTo>
                  <a:pt x="1432" y="2913"/>
                </a:lnTo>
                <a:lnTo>
                  <a:pt x="1496" y="2904"/>
                </a:lnTo>
                <a:lnTo>
                  <a:pt x="1557" y="2888"/>
                </a:lnTo>
                <a:lnTo>
                  <a:pt x="1616" y="2867"/>
                </a:lnTo>
                <a:lnTo>
                  <a:pt x="1671" y="2841"/>
                </a:lnTo>
                <a:lnTo>
                  <a:pt x="1724" y="2809"/>
                </a:lnTo>
                <a:lnTo>
                  <a:pt x="1773" y="2772"/>
                </a:lnTo>
                <a:lnTo>
                  <a:pt x="1818" y="2731"/>
                </a:lnTo>
                <a:lnTo>
                  <a:pt x="1859" y="2687"/>
                </a:lnTo>
                <a:lnTo>
                  <a:pt x="1896" y="2638"/>
                </a:lnTo>
                <a:lnTo>
                  <a:pt x="1928" y="2586"/>
                </a:lnTo>
                <a:lnTo>
                  <a:pt x="1955" y="2530"/>
                </a:lnTo>
                <a:lnTo>
                  <a:pt x="1976" y="2473"/>
                </a:lnTo>
                <a:lnTo>
                  <a:pt x="1992" y="2411"/>
                </a:lnTo>
                <a:lnTo>
                  <a:pt x="2002" y="2349"/>
                </a:lnTo>
                <a:lnTo>
                  <a:pt x="2004" y="2284"/>
                </a:lnTo>
                <a:lnTo>
                  <a:pt x="2002" y="2220"/>
                </a:lnTo>
                <a:lnTo>
                  <a:pt x="1992" y="2156"/>
                </a:lnTo>
                <a:lnTo>
                  <a:pt x="1976" y="2096"/>
                </a:lnTo>
                <a:lnTo>
                  <a:pt x="1955" y="2039"/>
                </a:lnTo>
                <a:lnTo>
                  <a:pt x="1928" y="1983"/>
                </a:lnTo>
                <a:lnTo>
                  <a:pt x="1896" y="1931"/>
                </a:lnTo>
                <a:lnTo>
                  <a:pt x="1859" y="1882"/>
                </a:lnTo>
                <a:lnTo>
                  <a:pt x="1818" y="1837"/>
                </a:lnTo>
                <a:lnTo>
                  <a:pt x="1773" y="1796"/>
                </a:lnTo>
                <a:lnTo>
                  <a:pt x="1724" y="1760"/>
                </a:lnTo>
                <a:lnTo>
                  <a:pt x="1671" y="1728"/>
                </a:lnTo>
                <a:lnTo>
                  <a:pt x="1616" y="1702"/>
                </a:lnTo>
                <a:lnTo>
                  <a:pt x="1557" y="1681"/>
                </a:lnTo>
                <a:lnTo>
                  <a:pt x="1496" y="1665"/>
                </a:lnTo>
                <a:lnTo>
                  <a:pt x="1432" y="1656"/>
                </a:lnTo>
                <a:lnTo>
                  <a:pt x="1367" y="1652"/>
                </a:lnTo>
                <a:close/>
                <a:moveTo>
                  <a:pt x="1217" y="927"/>
                </a:moveTo>
                <a:lnTo>
                  <a:pt x="1503" y="927"/>
                </a:lnTo>
                <a:lnTo>
                  <a:pt x="1523" y="931"/>
                </a:lnTo>
                <a:lnTo>
                  <a:pt x="1540" y="939"/>
                </a:lnTo>
                <a:lnTo>
                  <a:pt x="1552" y="952"/>
                </a:lnTo>
                <a:lnTo>
                  <a:pt x="1561" y="968"/>
                </a:lnTo>
                <a:lnTo>
                  <a:pt x="1564" y="988"/>
                </a:lnTo>
                <a:lnTo>
                  <a:pt x="1564" y="1156"/>
                </a:lnTo>
                <a:lnTo>
                  <a:pt x="1645" y="1173"/>
                </a:lnTo>
                <a:lnTo>
                  <a:pt x="1724" y="1196"/>
                </a:lnTo>
                <a:lnTo>
                  <a:pt x="1800" y="1224"/>
                </a:lnTo>
                <a:lnTo>
                  <a:pt x="1875" y="1257"/>
                </a:lnTo>
                <a:lnTo>
                  <a:pt x="1947" y="1297"/>
                </a:lnTo>
                <a:lnTo>
                  <a:pt x="2018" y="1340"/>
                </a:lnTo>
                <a:lnTo>
                  <a:pt x="2137" y="1222"/>
                </a:lnTo>
                <a:lnTo>
                  <a:pt x="2150" y="1212"/>
                </a:lnTo>
                <a:lnTo>
                  <a:pt x="2164" y="1206"/>
                </a:lnTo>
                <a:lnTo>
                  <a:pt x="2180" y="1204"/>
                </a:lnTo>
                <a:lnTo>
                  <a:pt x="2195" y="1206"/>
                </a:lnTo>
                <a:lnTo>
                  <a:pt x="2210" y="1212"/>
                </a:lnTo>
                <a:lnTo>
                  <a:pt x="2222" y="1222"/>
                </a:lnTo>
                <a:lnTo>
                  <a:pt x="2426" y="1422"/>
                </a:lnTo>
                <a:lnTo>
                  <a:pt x="2436" y="1435"/>
                </a:lnTo>
                <a:lnTo>
                  <a:pt x="2442" y="1450"/>
                </a:lnTo>
                <a:lnTo>
                  <a:pt x="2444" y="1466"/>
                </a:lnTo>
                <a:lnTo>
                  <a:pt x="2442" y="1480"/>
                </a:lnTo>
                <a:lnTo>
                  <a:pt x="2436" y="1495"/>
                </a:lnTo>
                <a:lnTo>
                  <a:pt x="2426" y="1507"/>
                </a:lnTo>
                <a:lnTo>
                  <a:pt x="2309" y="1623"/>
                </a:lnTo>
                <a:lnTo>
                  <a:pt x="2356" y="1693"/>
                </a:lnTo>
                <a:lnTo>
                  <a:pt x="2397" y="1766"/>
                </a:lnTo>
                <a:lnTo>
                  <a:pt x="2434" y="1842"/>
                </a:lnTo>
                <a:lnTo>
                  <a:pt x="2463" y="1920"/>
                </a:lnTo>
                <a:lnTo>
                  <a:pt x="2488" y="2000"/>
                </a:lnTo>
                <a:lnTo>
                  <a:pt x="2507" y="2082"/>
                </a:lnTo>
                <a:lnTo>
                  <a:pt x="2674" y="2082"/>
                </a:lnTo>
                <a:lnTo>
                  <a:pt x="2694" y="2085"/>
                </a:lnTo>
                <a:lnTo>
                  <a:pt x="2711" y="2093"/>
                </a:lnTo>
                <a:lnTo>
                  <a:pt x="2724" y="2107"/>
                </a:lnTo>
                <a:lnTo>
                  <a:pt x="2733" y="2123"/>
                </a:lnTo>
                <a:lnTo>
                  <a:pt x="2735" y="2142"/>
                </a:lnTo>
                <a:lnTo>
                  <a:pt x="2735" y="2426"/>
                </a:lnTo>
                <a:lnTo>
                  <a:pt x="2732" y="2445"/>
                </a:lnTo>
                <a:lnTo>
                  <a:pt x="2724" y="2462"/>
                </a:lnTo>
                <a:lnTo>
                  <a:pt x="2710" y="2475"/>
                </a:lnTo>
                <a:lnTo>
                  <a:pt x="2694" y="2484"/>
                </a:lnTo>
                <a:lnTo>
                  <a:pt x="2674" y="2487"/>
                </a:lnTo>
                <a:lnTo>
                  <a:pt x="2512" y="2487"/>
                </a:lnTo>
                <a:lnTo>
                  <a:pt x="2495" y="2569"/>
                </a:lnTo>
                <a:lnTo>
                  <a:pt x="2472" y="2650"/>
                </a:lnTo>
                <a:lnTo>
                  <a:pt x="2443" y="2730"/>
                </a:lnTo>
                <a:lnTo>
                  <a:pt x="2408" y="2807"/>
                </a:lnTo>
                <a:lnTo>
                  <a:pt x="2367" y="2881"/>
                </a:lnTo>
                <a:lnTo>
                  <a:pt x="2322" y="2953"/>
                </a:lnTo>
                <a:lnTo>
                  <a:pt x="2431" y="3060"/>
                </a:lnTo>
                <a:lnTo>
                  <a:pt x="2440" y="3074"/>
                </a:lnTo>
                <a:lnTo>
                  <a:pt x="2447" y="3088"/>
                </a:lnTo>
                <a:lnTo>
                  <a:pt x="2448" y="3103"/>
                </a:lnTo>
                <a:lnTo>
                  <a:pt x="2447" y="3118"/>
                </a:lnTo>
                <a:lnTo>
                  <a:pt x="2440" y="3133"/>
                </a:lnTo>
                <a:lnTo>
                  <a:pt x="2431" y="3145"/>
                </a:lnTo>
                <a:lnTo>
                  <a:pt x="2228" y="3347"/>
                </a:lnTo>
                <a:lnTo>
                  <a:pt x="2216" y="3356"/>
                </a:lnTo>
                <a:lnTo>
                  <a:pt x="2201" y="3362"/>
                </a:lnTo>
                <a:lnTo>
                  <a:pt x="2186" y="3364"/>
                </a:lnTo>
                <a:lnTo>
                  <a:pt x="2170" y="3362"/>
                </a:lnTo>
                <a:lnTo>
                  <a:pt x="2155" y="3356"/>
                </a:lnTo>
                <a:lnTo>
                  <a:pt x="2142" y="3347"/>
                </a:lnTo>
                <a:lnTo>
                  <a:pt x="2036" y="3241"/>
                </a:lnTo>
                <a:lnTo>
                  <a:pt x="1963" y="3288"/>
                </a:lnTo>
                <a:lnTo>
                  <a:pt x="1889" y="3330"/>
                </a:lnTo>
                <a:lnTo>
                  <a:pt x="1810" y="3365"/>
                </a:lnTo>
                <a:lnTo>
                  <a:pt x="1730" y="3396"/>
                </a:lnTo>
                <a:lnTo>
                  <a:pt x="1648" y="3419"/>
                </a:lnTo>
                <a:lnTo>
                  <a:pt x="1564" y="3438"/>
                </a:lnTo>
                <a:lnTo>
                  <a:pt x="1564" y="3581"/>
                </a:lnTo>
                <a:lnTo>
                  <a:pt x="1561" y="3601"/>
                </a:lnTo>
                <a:lnTo>
                  <a:pt x="1552" y="3617"/>
                </a:lnTo>
                <a:lnTo>
                  <a:pt x="1540" y="3629"/>
                </a:lnTo>
                <a:lnTo>
                  <a:pt x="1523" y="3638"/>
                </a:lnTo>
                <a:lnTo>
                  <a:pt x="1503" y="3641"/>
                </a:lnTo>
                <a:lnTo>
                  <a:pt x="1217" y="3641"/>
                </a:lnTo>
                <a:lnTo>
                  <a:pt x="1197" y="3638"/>
                </a:lnTo>
                <a:lnTo>
                  <a:pt x="1181" y="3629"/>
                </a:lnTo>
                <a:lnTo>
                  <a:pt x="1168" y="3617"/>
                </a:lnTo>
                <a:lnTo>
                  <a:pt x="1160" y="3601"/>
                </a:lnTo>
                <a:lnTo>
                  <a:pt x="1156" y="3581"/>
                </a:lnTo>
                <a:lnTo>
                  <a:pt x="1156" y="3438"/>
                </a:lnTo>
                <a:lnTo>
                  <a:pt x="1072" y="3419"/>
                </a:lnTo>
                <a:lnTo>
                  <a:pt x="988" y="3395"/>
                </a:lnTo>
                <a:lnTo>
                  <a:pt x="907" y="3365"/>
                </a:lnTo>
                <a:lnTo>
                  <a:pt x="829" y="3329"/>
                </a:lnTo>
                <a:lnTo>
                  <a:pt x="753" y="3287"/>
                </a:lnTo>
                <a:lnTo>
                  <a:pt x="681" y="3239"/>
                </a:lnTo>
                <a:lnTo>
                  <a:pt x="577" y="3342"/>
                </a:lnTo>
                <a:lnTo>
                  <a:pt x="565" y="3352"/>
                </a:lnTo>
                <a:lnTo>
                  <a:pt x="550" y="3357"/>
                </a:lnTo>
                <a:lnTo>
                  <a:pt x="535" y="3359"/>
                </a:lnTo>
                <a:lnTo>
                  <a:pt x="519" y="3357"/>
                </a:lnTo>
                <a:lnTo>
                  <a:pt x="504" y="3352"/>
                </a:lnTo>
                <a:lnTo>
                  <a:pt x="492" y="3342"/>
                </a:lnTo>
                <a:lnTo>
                  <a:pt x="289" y="3141"/>
                </a:lnTo>
                <a:lnTo>
                  <a:pt x="280" y="3127"/>
                </a:lnTo>
                <a:lnTo>
                  <a:pt x="273" y="3114"/>
                </a:lnTo>
                <a:lnTo>
                  <a:pt x="272" y="3098"/>
                </a:lnTo>
                <a:lnTo>
                  <a:pt x="273" y="3083"/>
                </a:lnTo>
                <a:lnTo>
                  <a:pt x="280" y="3068"/>
                </a:lnTo>
                <a:lnTo>
                  <a:pt x="289" y="3056"/>
                </a:lnTo>
                <a:lnTo>
                  <a:pt x="396" y="2949"/>
                </a:lnTo>
                <a:lnTo>
                  <a:pt x="350" y="2878"/>
                </a:lnTo>
                <a:lnTo>
                  <a:pt x="310" y="2804"/>
                </a:lnTo>
                <a:lnTo>
                  <a:pt x="276" y="2727"/>
                </a:lnTo>
                <a:lnTo>
                  <a:pt x="248" y="2649"/>
                </a:lnTo>
                <a:lnTo>
                  <a:pt x="225" y="2569"/>
                </a:lnTo>
                <a:lnTo>
                  <a:pt x="208" y="2487"/>
                </a:lnTo>
                <a:lnTo>
                  <a:pt x="60" y="2487"/>
                </a:lnTo>
                <a:lnTo>
                  <a:pt x="41" y="2484"/>
                </a:lnTo>
                <a:lnTo>
                  <a:pt x="25" y="2475"/>
                </a:lnTo>
                <a:lnTo>
                  <a:pt x="11" y="2462"/>
                </a:lnTo>
                <a:lnTo>
                  <a:pt x="3" y="2445"/>
                </a:lnTo>
                <a:lnTo>
                  <a:pt x="0" y="2427"/>
                </a:lnTo>
                <a:lnTo>
                  <a:pt x="0" y="2142"/>
                </a:lnTo>
                <a:lnTo>
                  <a:pt x="3" y="2123"/>
                </a:lnTo>
                <a:lnTo>
                  <a:pt x="11" y="2107"/>
                </a:lnTo>
                <a:lnTo>
                  <a:pt x="25" y="2093"/>
                </a:lnTo>
                <a:lnTo>
                  <a:pt x="41" y="2085"/>
                </a:lnTo>
                <a:lnTo>
                  <a:pt x="60" y="2082"/>
                </a:lnTo>
                <a:lnTo>
                  <a:pt x="213" y="2082"/>
                </a:lnTo>
                <a:lnTo>
                  <a:pt x="232" y="2000"/>
                </a:lnTo>
                <a:lnTo>
                  <a:pt x="256" y="1921"/>
                </a:lnTo>
                <a:lnTo>
                  <a:pt x="286" y="1844"/>
                </a:lnTo>
                <a:lnTo>
                  <a:pt x="322" y="1768"/>
                </a:lnTo>
                <a:lnTo>
                  <a:pt x="362" y="1695"/>
                </a:lnTo>
                <a:lnTo>
                  <a:pt x="409" y="1626"/>
                </a:lnTo>
                <a:lnTo>
                  <a:pt x="294" y="1513"/>
                </a:lnTo>
                <a:lnTo>
                  <a:pt x="284" y="1501"/>
                </a:lnTo>
                <a:lnTo>
                  <a:pt x="278" y="1486"/>
                </a:lnTo>
                <a:lnTo>
                  <a:pt x="276" y="1470"/>
                </a:lnTo>
                <a:lnTo>
                  <a:pt x="278" y="1455"/>
                </a:lnTo>
                <a:lnTo>
                  <a:pt x="284" y="1441"/>
                </a:lnTo>
                <a:lnTo>
                  <a:pt x="294" y="1428"/>
                </a:lnTo>
                <a:lnTo>
                  <a:pt x="498" y="1227"/>
                </a:lnTo>
                <a:lnTo>
                  <a:pt x="512" y="1215"/>
                </a:lnTo>
                <a:lnTo>
                  <a:pt x="531" y="1210"/>
                </a:lnTo>
                <a:lnTo>
                  <a:pt x="549" y="1210"/>
                </a:lnTo>
                <a:lnTo>
                  <a:pt x="567" y="1215"/>
                </a:lnTo>
                <a:lnTo>
                  <a:pt x="583" y="1227"/>
                </a:lnTo>
                <a:lnTo>
                  <a:pt x="700" y="1342"/>
                </a:lnTo>
                <a:lnTo>
                  <a:pt x="769" y="1298"/>
                </a:lnTo>
                <a:lnTo>
                  <a:pt x="842" y="1258"/>
                </a:lnTo>
                <a:lnTo>
                  <a:pt x="918" y="1224"/>
                </a:lnTo>
                <a:lnTo>
                  <a:pt x="995" y="1196"/>
                </a:lnTo>
                <a:lnTo>
                  <a:pt x="1075" y="1173"/>
                </a:lnTo>
                <a:lnTo>
                  <a:pt x="1156" y="1156"/>
                </a:lnTo>
                <a:lnTo>
                  <a:pt x="1156" y="988"/>
                </a:lnTo>
                <a:lnTo>
                  <a:pt x="1160" y="968"/>
                </a:lnTo>
                <a:lnTo>
                  <a:pt x="1168" y="952"/>
                </a:lnTo>
                <a:lnTo>
                  <a:pt x="1181" y="939"/>
                </a:lnTo>
                <a:lnTo>
                  <a:pt x="1197" y="931"/>
                </a:lnTo>
                <a:lnTo>
                  <a:pt x="1217" y="927"/>
                </a:lnTo>
                <a:close/>
                <a:moveTo>
                  <a:pt x="2872" y="614"/>
                </a:moveTo>
                <a:lnTo>
                  <a:pt x="2898" y="617"/>
                </a:lnTo>
                <a:lnTo>
                  <a:pt x="2923" y="625"/>
                </a:lnTo>
                <a:lnTo>
                  <a:pt x="2947" y="638"/>
                </a:lnTo>
                <a:lnTo>
                  <a:pt x="2968" y="654"/>
                </a:lnTo>
                <a:lnTo>
                  <a:pt x="2984" y="676"/>
                </a:lnTo>
                <a:lnTo>
                  <a:pt x="2997" y="700"/>
                </a:lnTo>
                <a:lnTo>
                  <a:pt x="3004" y="727"/>
                </a:lnTo>
                <a:lnTo>
                  <a:pt x="3007" y="753"/>
                </a:lnTo>
                <a:lnTo>
                  <a:pt x="3003" y="780"/>
                </a:lnTo>
                <a:lnTo>
                  <a:pt x="2995" y="805"/>
                </a:lnTo>
                <a:lnTo>
                  <a:pt x="2983" y="828"/>
                </a:lnTo>
                <a:lnTo>
                  <a:pt x="2966" y="848"/>
                </a:lnTo>
                <a:lnTo>
                  <a:pt x="2945" y="865"/>
                </a:lnTo>
                <a:lnTo>
                  <a:pt x="2920" y="878"/>
                </a:lnTo>
                <a:lnTo>
                  <a:pt x="2892" y="886"/>
                </a:lnTo>
                <a:lnTo>
                  <a:pt x="2866" y="888"/>
                </a:lnTo>
                <a:lnTo>
                  <a:pt x="2839" y="884"/>
                </a:lnTo>
                <a:lnTo>
                  <a:pt x="2814" y="877"/>
                </a:lnTo>
                <a:lnTo>
                  <a:pt x="2791" y="864"/>
                </a:lnTo>
                <a:lnTo>
                  <a:pt x="2770" y="847"/>
                </a:lnTo>
                <a:lnTo>
                  <a:pt x="2753" y="826"/>
                </a:lnTo>
                <a:lnTo>
                  <a:pt x="2741" y="802"/>
                </a:lnTo>
                <a:lnTo>
                  <a:pt x="2733" y="775"/>
                </a:lnTo>
                <a:lnTo>
                  <a:pt x="2730" y="747"/>
                </a:lnTo>
                <a:lnTo>
                  <a:pt x="2734" y="721"/>
                </a:lnTo>
                <a:lnTo>
                  <a:pt x="2742" y="696"/>
                </a:lnTo>
                <a:lnTo>
                  <a:pt x="2754" y="674"/>
                </a:lnTo>
                <a:lnTo>
                  <a:pt x="2771" y="653"/>
                </a:lnTo>
                <a:lnTo>
                  <a:pt x="2793" y="636"/>
                </a:lnTo>
                <a:lnTo>
                  <a:pt x="2818" y="624"/>
                </a:lnTo>
                <a:lnTo>
                  <a:pt x="2845" y="616"/>
                </a:lnTo>
                <a:lnTo>
                  <a:pt x="2872" y="614"/>
                </a:lnTo>
                <a:close/>
                <a:moveTo>
                  <a:pt x="2865" y="389"/>
                </a:moveTo>
                <a:lnTo>
                  <a:pt x="2822" y="393"/>
                </a:lnTo>
                <a:lnTo>
                  <a:pt x="2777" y="401"/>
                </a:lnTo>
                <a:lnTo>
                  <a:pt x="2734" y="415"/>
                </a:lnTo>
                <a:lnTo>
                  <a:pt x="2693" y="435"/>
                </a:lnTo>
                <a:lnTo>
                  <a:pt x="2655" y="459"/>
                </a:lnTo>
                <a:lnTo>
                  <a:pt x="2621" y="486"/>
                </a:lnTo>
                <a:lnTo>
                  <a:pt x="2591" y="517"/>
                </a:lnTo>
                <a:lnTo>
                  <a:pt x="2565" y="551"/>
                </a:lnTo>
                <a:lnTo>
                  <a:pt x="2543" y="589"/>
                </a:lnTo>
                <a:lnTo>
                  <a:pt x="2526" y="627"/>
                </a:lnTo>
                <a:lnTo>
                  <a:pt x="2515" y="668"/>
                </a:lnTo>
                <a:lnTo>
                  <a:pt x="2507" y="711"/>
                </a:lnTo>
                <a:lnTo>
                  <a:pt x="2504" y="754"/>
                </a:lnTo>
                <a:lnTo>
                  <a:pt x="2508" y="797"/>
                </a:lnTo>
                <a:lnTo>
                  <a:pt x="2516" y="841"/>
                </a:lnTo>
                <a:lnTo>
                  <a:pt x="2531" y="884"/>
                </a:lnTo>
                <a:lnTo>
                  <a:pt x="2550" y="925"/>
                </a:lnTo>
                <a:lnTo>
                  <a:pt x="2574" y="963"/>
                </a:lnTo>
                <a:lnTo>
                  <a:pt x="2601" y="997"/>
                </a:lnTo>
                <a:lnTo>
                  <a:pt x="2633" y="1026"/>
                </a:lnTo>
                <a:lnTo>
                  <a:pt x="2668" y="1052"/>
                </a:lnTo>
                <a:lnTo>
                  <a:pt x="2705" y="1074"/>
                </a:lnTo>
                <a:lnTo>
                  <a:pt x="2744" y="1091"/>
                </a:lnTo>
                <a:lnTo>
                  <a:pt x="2786" y="1103"/>
                </a:lnTo>
                <a:lnTo>
                  <a:pt x="2829" y="1110"/>
                </a:lnTo>
                <a:lnTo>
                  <a:pt x="2872" y="1112"/>
                </a:lnTo>
                <a:lnTo>
                  <a:pt x="2916" y="1109"/>
                </a:lnTo>
                <a:lnTo>
                  <a:pt x="2960" y="1101"/>
                </a:lnTo>
                <a:lnTo>
                  <a:pt x="3003" y="1086"/>
                </a:lnTo>
                <a:lnTo>
                  <a:pt x="3044" y="1067"/>
                </a:lnTo>
                <a:lnTo>
                  <a:pt x="3082" y="1043"/>
                </a:lnTo>
                <a:lnTo>
                  <a:pt x="3116" y="1016"/>
                </a:lnTo>
                <a:lnTo>
                  <a:pt x="3147" y="984"/>
                </a:lnTo>
                <a:lnTo>
                  <a:pt x="3172" y="950"/>
                </a:lnTo>
                <a:lnTo>
                  <a:pt x="3194" y="913"/>
                </a:lnTo>
                <a:lnTo>
                  <a:pt x="3211" y="874"/>
                </a:lnTo>
                <a:lnTo>
                  <a:pt x="3224" y="832"/>
                </a:lnTo>
                <a:lnTo>
                  <a:pt x="3230" y="790"/>
                </a:lnTo>
                <a:lnTo>
                  <a:pt x="3233" y="747"/>
                </a:lnTo>
                <a:lnTo>
                  <a:pt x="3230" y="704"/>
                </a:lnTo>
                <a:lnTo>
                  <a:pt x="3221" y="660"/>
                </a:lnTo>
                <a:lnTo>
                  <a:pt x="3208" y="617"/>
                </a:lnTo>
                <a:lnTo>
                  <a:pt x="3188" y="576"/>
                </a:lnTo>
                <a:lnTo>
                  <a:pt x="3164" y="539"/>
                </a:lnTo>
                <a:lnTo>
                  <a:pt x="3136" y="505"/>
                </a:lnTo>
                <a:lnTo>
                  <a:pt x="3104" y="476"/>
                </a:lnTo>
                <a:lnTo>
                  <a:pt x="3069" y="449"/>
                </a:lnTo>
                <a:lnTo>
                  <a:pt x="3032" y="428"/>
                </a:lnTo>
                <a:lnTo>
                  <a:pt x="2993" y="411"/>
                </a:lnTo>
                <a:lnTo>
                  <a:pt x="2952" y="398"/>
                </a:lnTo>
                <a:lnTo>
                  <a:pt x="2908" y="392"/>
                </a:lnTo>
                <a:lnTo>
                  <a:pt x="2865" y="389"/>
                </a:lnTo>
                <a:close/>
                <a:moveTo>
                  <a:pt x="2665" y="0"/>
                </a:moveTo>
                <a:lnTo>
                  <a:pt x="2679" y="2"/>
                </a:lnTo>
                <a:lnTo>
                  <a:pt x="2689" y="9"/>
                </a:lnTo>
                <a:lnTo>
                  <a:pt x="2697" y="21"/>
                </a:lnTo>
                <a:lnTo>
                  <a:pt x="2733" y="111"/>
                </a:lnTo>
                <a:lnTo>
                  <a:pt x="2802" y="101"/>
                </a:lnTo>
                <a:lnTo>
                  <a:pt x="2873" y="97"/>
                </a:lnTo>
                <a:lnTo>
                  <a:pt x="2943" y="102"/>
                </a:lnTo>
                <a:lnTo>
                  <a:pt x="3013" y="113"/>
                </a:lnTo>
                <a:lnTo>
                  <a:pt x="3051" y="25"/>
                </a:lnTo>
                <a:lnTo>
                  <a:pt x="3059" y="13"/>
                </a:lnTo>
                <a:lnTo>
                  <a:pt x="3071" y="7"/>
                </a:lnTo>
                <a:lnTo>
                  <a:pt x="3083" y="4"/>
                </a:lnTo>
                <a:lnTo>
                  <a:pt x="3097" y="7"/>
                </a:lnTo>
                <a:lnTo>
                  <a:pt x="3247" y="71"/>
                </a:lnTo>
                <a:lnTo>
                  <a:pt x="3258" y="79"/>
                </a:lnTo>
                <a:lnTo>
                  <a:pt x="3266" y="90"/>
                </a:lnTo>
                <a:lnTo>
                  <a:pt x="3268" y="104"/>
                </a:lnTo>
                <a:lnTo>
                  <a:pt x="3266" y="116"/>
                </a:lnTo>
                <a:lnTo>
                  <a:pt x="3228" y="203"/>
                </a:lnTo>
                <a:lnTo>
                  <a:pt x="3275" y="235"/>
                </a:lnTo>
                <a:lnTo>
                  <a:pt x="3319" y="273"/>
                </a:lnTo>
                <a:lnTo>
                  <a:pt x="3360" y="314"/>
                </a:lnTo>
                <a:lnTo>
                  <a:pt x="3397" y="357"/>
                </a:lnTo>
                <a:lnTo>
                  <a:pt x="3431" y="404"/>
                </a:lnTo>
                <a:lnTo>
                  <a:pt x="3519" y="369"/>
                </a:lnTo>
                <a:lnTo>
                  <a:pt x="3533" y="367"/>
                </a:lnTo>
                <a:lnTo>
                  <a:pt x="3547" y="370"/>
                </a:lnTo>
                <a:lnTo>
                  <a:pt x="3557" y="377"/>
                </a:lnTo>
                <a:lnTo>
                  <a:pt x="3565" y="388"/>
                </a:lnTo>
                <a:lnTo>
                  <a:pt x="3625" y="540"/>
                </a:lnTo>
                <a:lnTo>
                  <a:pt x="3628" y="554"/>
                </a:lnTo>
                <a:lnTo>
                  <a:pt x="3624" y="566"/>
                </a:lnTo>
                <a:lnTo>
                  <a:pt x="3617" y="576"/>
                </a:lnTo>
                <a:lnTo>
                  <a:pt x="3606" y="584"/>
                </a:lnTo>
                <a:lnTo>
                  <a:pt x="3519" y="618"/>
                </a:lnTo>
                <a:lnTo>
                  <a:pt x="3529" y="675"/>
                </a:lnTo>
                <a:lnTo>
                  <a:pt x="3534" y="733"/>
                </a:lnTo>
                <a:lnTo>
                  <a:pt x="3534" y="790"/>
                </a:lnTo>
                <a:lnTo>
                  <a:pt x="3528" y="848"/>
                </a:lnTo>
                <a:lnTo>
                  <a:pt x="3518" y="906"/>
                </a:lnTo>
                <a:lnTo>
                  <a:pt x="3599" y="940"/>
                </a:lnTo>
                <a:lnTo>
                  <a:pt x="3610" y="948"/>
                </a:lnTo>
                <a:lnTo>
                  <a:pt x="3617" y="959"/>
                </a:lnTo>
                <a:lnTo>
                  <a:pt x="3620" y="972"/>
                </a:lnTo>
                <a:lnTo>
                  <a:pt x="3616" y="985"/>
                </a:lnTo>
                <a:lnTo>
                  <a:pt x="3552" y="1135"/>
                </a:lnTo>
                <a:lnTo>
                  <a:pt x="3544" y="1146"/>
                </a:lnTo>
                <a:lnTo>
                  <a:pt x="3533" y="1153"/>
                </a:lnTo>
                <a:lnTo>
                  <a:pt x="3519" y="1155"/>
                </a:lnTo>
                <a:lnTo>
                  <a:pt x="3507" y="1153"/>
                </a:lnTo>
                <a:lnTo>
                  <a:pt x="3427" y="1119"/>
                </a:lnTo>
                <a:lnTo>
                  <a:pt x="3392" y="1166"/>
                </a:lnTo>
                <a:lnTo>
                  <a:pt x="3355" y="1211"/>
                </a:lnTo>
                <a:lnTo>
                  <a:pt x="3313" y="1251"/>
                </a:lnTo>
                <a:lnTo>
                  <a:pt x="3267" y="1289"/>
                </a:lnTo>
                <a:lnTo>
                  <a:pt x="3219" y="1322"/>
                </a:lnTo>
                <a:lnTo>
                  <a:pt x="3249" y="1399"/>
                </a:lnTo>
                <a:lnTo>
                  <a:pt x="3252" y="1411"/>
                </a:lnTo>
                <a:lnTo>
                  <a:pt x="3249" y="1425"/>
                </a:lnTo>
                <a:lnTo>
                  <a:pt x="3242" y="1435"/>
                </a:lnTo>
                <a:lnTo>
                  <a:pt x="3229" y="1443"/>
                </a:lnTo>
                <a:lnTo>
                  <a:pt x="3077" y="1503"/>
                </a:lnTo>
                <a:lnTo>
                  <a:pt x="3064" y="1505"/>
                </a:lnTo>
                <a:lnTo>
                  <a:pt x="3051" y="1503"/>
                </a:lnTo>
                <a:lnTo>
                  <a:pt x="3040" y="1495"/>
                </a:lnTo>
                <a:lnTo>
                  <a:pt x="3033" y="1484"/>
                </a:lnTo>
                <a:lnTo>
                  <a:pt x="3002" y="1408"/>
                </a:lnTo>
                <a:lnTo>
                  <a:pt x="2943" y="1417"/>
                </a:lnTo>
                <a:lnTo>
                  <a:pt x="2883" y="1420"/>
                </a:lnTo>
                <a:lnTo>
                  <a:pt x="2825" y="1419"/>
                </a:lnTo>
                <a:lnTo>
                  <a:pt x="2766" y="1413"/>
                </a:lnTo>
                <a:lnTo>
                  <a:pt x="2708" y="1402"/>
                </a:lnTo>
                <a:lnTo>
                  <a:pt x="2674" y="1478"/>
                </a:lnTo>
                <a:lnTo>
                  <a:pt x="2666" y="1489"/>
                </a:lnTo>
                <a:lnTo>
                  <a:pt x="2655" y="1496"/>
                </a:lnTo>
                <a:lnTo>
                  <a:pt x="2642" y="1498"/>
                </a:lnTo>
                <a:lnTo>
                  <a:pt x="2629" y="1496"/>
                </a:lnTo>
                <a:lnTo>
                  <a:pt x="2478" y="1432"/>
                </a:lnTo>
                <a:lnTo>
                  <a:pt x="2467" y="1424"/>
                </a:lnTo>
                <a:lnTo>
                  <a:pt x="2460" y="1412"/>
                </a:lnTo>
                <a:lnTo>
                  <a:pt x="2458" y="1400"/>
                </a:lnTo>
                <a:lnTo>
                  <a:pt x="2460" y="1386"/>
                </a:lnTo>
                <a:lnTo>
                  <a:pt x="2494" y="1308"/>
                </a:lnTo>
                <a:lnTo>
                  <a:pt x="2447" y="1273"/>
                </a:lnTo>
                <a:lnTo>
                  <a:pt x="2404" y="1236"/>
                </a:lnTo>
                <a:lnTo>
                  <a:pt x="2364" y="1194"/>
                </a:lnTo>
                <a:lnTo>
                  <a:pt x="2329" y="1149"/>
                </a:lnTo>
                <a:lnTo>
                  <a:pt x="2297" y="1101"/>
                </a:lnTo>
                <a:lnTo>
                  <a:pt x="2218" y="1133"/>
                </a:lnTo>
                <a:lnTo>
                  <a:pt x="2204" y="1135"/>
                </a:lnTo>
                <a:lnTo>
                  <a:pt x="2192" y="1131"/>
                </a:lnTo>
                <a:lnTo>
                  <a:pt x="2180" y="1125"/>
                </a:lnTo>
                <a:lnTo>
                  <a:pt x="2173" y="1113"/>
                </a:lnTo>
                <a:lnTo>
                  <a:pt x="2113" y="961"/>
                </a:lnTo>
                <a:lnTo>
                  <a:pt x="2109" y="948"/>
                </a:lnTo>
                <a:lnTo>
                  <a:pt x="2113" y="935"/>
                </a:lnTo>
                <a:lnTo>
                  <a:pt x="2120" y="924"/>
                </a:lnTo>
                <a:lnTo>
                  <a:pt x="2131" y="917"/>
                </a:lnTo>
                <a:lnTo>
                  <a:pt x="2212" y="886"/>
                </a:lnTo>
                <a:lnTo>
                  <a:pt x="2204" y="829"/>
                </a:lnTo>
                <a:lnTo>
                  <a:pt x="2201" y="772"/>
                </a:lnTo>
                <a:lnTo>
                  <a:pt x="2202" y="715"/>
                </a:lnTo>
                <a:lnTo>
                  <a:pt x="2208" y="658"/>
                </a:lnTo>
                <a:lnTo>
                  <a:pt x="2219" y="602"/>
                </a:lnTo>
                <a:lnTo>
                  <a:pt x="2134" y="566"/>
                </a:lnTo>
                <a:lnTo>
                  <a:pt x="2123" y="558"/>
                </a:lnTo>
                <a:lnTo>
                  <a:pt x="2116" y="547"/>
                </a:lnTo>
                <a:lnTo>
                  <a:pt x="2114" y="534"/>
                </a:lnTo>
                <a:lnTo>
                  <a:pt x="2116" y="521"/>
                </a:lnTo>
                <a:lnTo>
                  <a:pt x="2181" y="371"/>
                </a:lnTo>
                <a:lnTo>
                  <a:pt x="2189" y="360"/>
                </a:lnTo>
                <a:lnTo>
                  <a:pt x="2201" y="353"/>
                </a:lnTo>
                <a:lnTo>
                  <a:pt x="2213" y="351"/>
                </a:lnTo>
                <a:lnTo>
                  <a:pt x="2227" y="353"/>
                </a:lnTo>
                <a:lnTo>
                  <a:pt x="2314" y="391"/>
                </a:lnTo>
                <a:lnTo>
                  <a:pt x="2347" y="345"/>
                </a:lnTo>
                <a:lnTo>
                  <a:pt x="2384" y="302"/>
                </a:lnTo>
                <a:lnTo>
                  <a:pt x="2426" y="264"/>
                </a:lnTo>
                <a:lnTo>
                  <a:pt x="2469" y="227"/>
                </a:lnTo>
                <a:lnTo>
                  <a:pt x="2516" y="196"/>
                </a:lnTo>
                <a:lnTo>
                  <a:pt x="2480" y="106"/>
                </a:lnTo>
                <a:lnTo>
                  <a:pt x="2478" y="93"/>
                </a:lnTo>
                <a:lnTo>
                  <a:pt x="2480" y="80"/>
                </a:lnTo>
                <a:lnTo>
                  <a:pt x="2488" y="69"/>
                </a:lnTo>
                <a:lnTo>
                  <a:pt x="2500" y="62"/>
                </a:lnTo>
                <a:lnTo>
                  <a:pt x="2652" y="2"/>
                </a:lnTo>
                <a:lnTo>
                  <a:pt x="2665" y="0"/>
                </a:lnTo>
                <a:lnTo>
                  <a:pt x="2665"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98" name="Group 97"/>
          <p:cNvGrpSpPr/>
          <p:nvPr/>
        </p:nvGrpSpPr>
        <p:grpSpPr>
          <a:xfrm>
            <a:off x="5560810" y="2070789"/>
            <a:ext cx="414584" cy="655147"/>
            <a:chOff x="1250155" y="3692461"/>
            <a:chExt cx="1313043" cy="2089723"/>
          </a:xfrm>
        </p:grpSpPr>
        <p:sp>
          <p:nvSpPr>
            <p:cNvPr id="99" name="Oval 98"/>
            <p:cNvSpPr/>
            <p:nvPr/>
          </p:nvSpPr>
          <p:spPr>
            <a:xfrm>
              <a:off x="1335091" y="3736162"/>
              <a:ext cx="1155700" cy="1128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7"/>
            <p:cNvSpPr>
              <a:spLocks noEditPoints="1"/>
            </p:cNvSpPr>
            <p:nvPr/>
          </p:nvSpPr>
          <p:spPr bwMode="auto">
            <a:xfrm>
              <a:off x="1250155" y="3692461"/>
              <a:ext cx="1313043" cy="2089723"/>
            </a:xfrm>
            <a:custGeom>
              <a:avLst/>
              <a:gdLst>
                <a:gd name="T0" fmla="*/ 901 w 2260"/>
                <a:gd name="T1" fmla="*/ 200 h 3579"/>
                <a:gd name="T2" fmla="*/ 628 w 2260"/>
                <a:gd name="T3" fmla="*/ 323 h 3579"/>
                <a:gd name="T4" fmla="*/ 410 w 2260"/>
                <a:gd name="T5" fmla="*/ 523 h 3579"/>
                <a:gd name="T6" fmla="*/ 267 w 2260"/>
                <a:gd name="T7" fmla="*/ 785 h 3579"/>
                <a:gd name="T8" fmla="*/ 214 w 2260"/>
                <a:gd name="T9" fmla="*/ 1089 h 3579"/>
                <a:gd name="T10" fmla="*/ 267 w 2260"/>
                <a:gd name="T11" fmla="*/ 1393 h 3579"/>
                <a:gd name="T12" fmla="*/ 410 w 2260"/>
                <a:gd name="T13" fmla="*/ 1654 h 3579"/>
                <a:gd name="T14" fmla="*/ 628 w 2260"/>
                <a:gd name="T15" fmla="*/ 1854 h 3579"/>
                <a:gd name="T16" fmla="*/ 901 w 2260"/>
                <a:gd name="T17" fmla="*/ 1977 h 3579"/>
                <a:gd name="T18" fmla="*/ 1211 w 2260"/>
                <a:gd name="T19" fmla="*/ 2004 h 3579"/>
                <a:gd name="T20" fmla="*/ 1504 w 2260"/>
                <a:gd name="T21" fmla="*/ 1927 h 3579"/>
                <a:gd name="T22" fmla="*/ 1751 w 2260"/>
                <a:gd name="T23" fmla="*/ 1766 h 3579"/>
                <a:gd name="T24" fmla="*/ 1934 w 2260"/>
                <a:gd name="T25" fmla="*/ 1533 h 3579"/>
                <a:gd name="T26" fmla="*/ 2036 w 2260"/>
                <a:gd name="T27" fmla="*/ 1246 h 3579"/>
                <a:gd name="T28" fmla="*/ 2037 w 2260"/>
                <a:gd name="T29" fmla="*/ 932 h 3579"/>
                <a:gd name="T30" fmla="*/ 1937 w 2260"/>
                <a:gd name="T31" fmla="*/ 648 h 3579"/>
                <a:gd name="T32" fmla="*/ 1755 w 2260"/>
                <a:gd name="T33" fmla="*/ 414 h 3579"/>
                <a:gd name="T34" fmla="*/ 1506 w 2260"/>
                <a:gd name="T35" fmla="*/ 251 h 3579"/>
                <a:gd name="T36" fmla="*/ 1212 w 2260"/>
                <a:gd name="T37" fmla="*/ 174 h 3579"/>
                <a:gd name="T38" fmla="*/ 1307 w 2260"/>
                <a:gd name="T39" fmla="*/ 13 h 3579"/>
                <a:gd name="T40" fmla="*/ 1628 w 2260"/>
                <a:gd name="T41" fmla="*/ 114 h 3579"/>
                <a:gd name="T42" fmla="*/ 1900 w 2260"/>
                <a:gd name="T43" fmla="*/ 300 h 3579"/>
                <a:gd name="T44" fmla="*/ 2106 w 2260"/>
                <a:gd name="T45" fmla="*/ 557 h 3579"/>
                <a:gd name="T46" fmla="*/ 2230 w 2260"/>
                <a:gd name="T47" fmla="*/ 867 h 3579"/>
                <a:gd name="T48" fmla="*/ 2258 w 2260"/>
                <a:gd name="T49" fmla="*/ 1171 h 3579"/>
                <a:gd name="T50" fmla="*/ 2221 w 2260"/>
                <a:gd name="T51" fmla="*/ 1375 h 3579"/>
                <a:gd name="T52" fmla="*/ 2142 w 2260"/>
                <a:gd name="T53" fmla="*/ 1620 h 3579"/>
                <a:gd name="T54" fmla="*/ 2031 w 2260"/>
                <a:gd name="T55" fmla="*/ 1895 h 3579"/>
                <a:gd name="T56" fmla="*/ 1897 w 2260"/>
                <a:gd name="T57" fmla="*/ 2185 h 3579"/>
                <a:gd name="T58" fmla="*/ 1751 w 2260"/>
                <a:gd name="T59" fmla="*/ 2478 h 3579"/>
                <a:gd name="T60" fmla="*/ 1600 w 2260"/>
                <a:gd name="T61" fmla="*/ 2761 h 3579"/>
                <a:gd name="T62" fmla="*/ 1455 w 2260"/>
                <a:gd name="T63" fmla="*/ 3022 h 3579"/>
                <a:gd name="T64" fmla="*/ 1325 w 2260"/>
                <a:gd name="T65" fmla="*/ 3247 h 3579"/>
                <a:gd name="T66" fmla="*/ 1222 w 2260"/>
                <a:gd name="T67" fmla="*/ 3423 h 3579"/>
                <a:gd name="T68" fmla="*/ 1152 w 2260"/>
                <a:gd name="T69" fmla="*/ 3538 h 3579"/>
                <a:gd name="T70" fmla="*/ 1127 w 2260"/>
                <a:gd name="T71" fmla="*/ 3579 h 3579"/>
                <a:gd name="T72" fmla="*/ 1101 w 2260"/>
                <a:gd name="T73" fmla="*/ 3538 h 3579"/>
                <a:gd name="T74" fmla="*/ 1033 w 2260"/>
                <a:gd name="T75" fmla="*/ 3423 h 3579"/>
                <a:gd name="T76" fmla="*/ 929 w 2260"/>
                <a:gd name="T77" fmla="*/ 3247 h 3579"/>
                <a:gd name="T78" fmla="*/ 801 w 2260"/>
                <a:gd name="T79" fmla="*/ 3022 h 3579"/>
                <a:gd name="T80" fmla="*/ 657 w 2260"/>
                <a:gd name="T81" fmla="*/ 2761 h 3579"/>
                <a:gd name="T82" fmla="*/ 507 w 2260"/>
                <a:gd name="T83" fmla="*/ 2478 h 3579"/>
                <a:gd name="T84" fmla="*/ 361 w 2260"/>
                <a:gd name="T85" fmla="*/ 2185 h 3579"/>
                <a:gd name="T86" fmla="*/ 227 w 2260"/>
                <a:gd name="T87" fmla="*/ 1895 h 3579"/>
                <a:gd name="T88" fmla="*/ 117 w 2260"/>
                <a:gd name="T89" fmla="*/ 1620 h 3579"/>
                <a:gd name="T90" fmla="*/ 38 w 2260"/>
                <a:gd name="T91" fmla="*/ 1375 h 3579"/>
                <a:gd name="T92" fmla="*/ 1 w 2260"/>
                <a:gd name="T93" fmla="*/ 1171 h 3579"/>
                <a:gd name="T94" fmla="*/ 29 w 2260"/>
                <a:gd name="T95" fmla="*/ 867 h 3579"/>
                <a:gd name="T96" fmla="*/ 154 w 2260"/>
                <a:gd name="T97" fmla="*/ 557 h 3579"/>
                <a:gd name="T98" fmla="*/ 361 w 2260"/>
                <a:gd name="T99" fmla="*/ 300 h 3579"/>
                <a:gd name="T100" fmla="*/ 633 w 2260"/>
                <a:gd name="T101" fmla="*/ 114 h 3579"/>
                <a:gd name="T102" fmla="*/ 957 w 2260"/>
                <a:gd name="T103" fmla="*/ 13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0" h="3579">
                  <a:moveTo>
                    <a:pt x="1133" y="171"/>
                  </a:moveTo>
                  <a:lnTo>
                    <a:pt x="1054" y="174"/>
                  </a:lnTo>
                  <a:lnTo>
                    <a:pt x="977" y="184"/>
                  </a:lnTo>
                  <a:lnTo>
                    <a:pt x="901" y="200"/>
                  </a:lnTo>
                  <a:lnTo>
                    <a:pt x="828" y="223"/>
                  </a:lnTo>
                  <a:lnTo>
                    <a:pt x="758" y="251"/>
                  </a:lnTo>
                  <a:lnTo>
                    <a:pt x="692" y="284"/>
                  </a:lnTo>
                  <a:lnTo>
                    <a:pt x="628" y="323"/>
                  </a:lnTo>
                  <a:lnTo>
                    <a:pt x="567" y="367"/>
                  </a:lnTo>
                  <a:lnTo>
                    <a:pt x="511" y="414"/>
                  </a:lnTo>
                  <a:lnTo>
                    <a:pt x="458" y="467"/>
                  </a:lnTo>
                  <a:lnTo>
                    <a:pt x="410" y="523"/>
                  </a:lnTo>
                  <a:lnTo>
                    <a:pt x="367" y="584"/>
                  </a:lnTo>
                  <a:lnTo>
                    <a:pt x="327" y="648"/>
                  </a:lnTo>
                  <a:lnTo>
                    <a:pt x="294" y="715"/>
                  </a:lnTo>
                  <a:lnTo>
                    <a:pt x="267" y="785"/>
                  </a:lnTo>
                  <a:lnTo>
                    <a:pt x="244" y="858"/>
                  </a:lnTo>
                  <a:lnTo>
                    <a:pt x="227" y="932"/>
                  </a:lnTo>
                  <a:lnTo>
                    <a:pt x="217" y="1010"/>
                  </a:lnTo>
                  <a:lnTo>
                    <a:pt x="214" y="1089"/>
                  </a:lnTo>
                  <a:lnTo>
                    <a:pt x="217" y="1167"/>
                  </a:lnTo>
                  <a:lnTo>
                    <a:pt x="227" y="1245"/>
                  </a:lnTo>
                  <a:lnTo>
                    <a:pt x="244" y="1320"/>
                  </a:lnTo>
                  <a:lnTo>
                    <a:pt x="267" y="1393"/>
                  </a:lnTo>
                  <a:lnTo>
                    <a:pt x="294" y="1463"/>
                  </a:lnTo>
                  <a:lnTo>
                    <a:pt x="327" y="1529"/>
                  </a:lnTo>
                  <a:lnTo>
                    <a:pt x="367" y="1593"/>
                  </a:lnTo>
                  <a:lnTo>
                    <a:pt x="410" y="1654"/>
                  </a:lnTo>
                  <a:lnTo>
                    <a:pt x="458" y="1710"/>
                  </a:lnTo>
                  <a:lnTo>
                    <a:pt x="511" y="1763"/>
                  </a:lnTo>
                  <a:lnTo>
                    <a:pt x="567" y="1812"/>
                  </a:lnTo>
                  <a:lnTo>
                    <a:pt x="628" y="1854"/>
                  </a:lnTo>
                  <a:lnTo>
                    <a:pt x="692" y="1894"/>
                  </a:lnTo>
                  <a:lnTo>
                    <a:pt x="758" y="1927"/>
                  </a:lnTo>
                  <a:lnTo>
                    <a:pt x="828" y="1954"/>
                  </a:lnTo>
                  <a:lnTo>
                    <a:pt x="901" y="1977"/>
                  </a:lnTo>
                  <a:lnTo>
                    <a:pt x="977" y="1994"/>
                  </a:lnTo>
                  <a:lnTo>
                    <a:pt x="1054" y="2004"/>
                  </a:lnTo>
                  <a:lnTo>
                    <a:pt x="1133" y="2007"/>
                  </a:lnTo>
                  <a:lnTo>
                    <a:pt x="1211" y="2004"/>
                  </a:lnTo>
                  <a:lnTo>
                    <a:pt x="1287" y="1994"/>
                  </a:lnTo>
                  <a:lnTo>
                    <a:pt x="1362" y="1978"/>
                  </a:lnTo>
                  <a:lnTo>
                    <a:pt x="1434" y="1956"/>
                  </a:lnTo>
                  <a:lnTo>
                    <a:pt x="1504" y="1927"/>
                  </a:lnTo>
                  <a:lnTo>
                    <a:pt x="1571" y="1895"/>
                  </a:lnTo>
                  <a:lnTo>
                    <a:pt x="1635" y="1857"/>
                  </a:lnTo>
                  <a:lnTo>
                    <a:pt x="1694" y="1813"/>
                  </a:lnTo>
                  <a:lnTo>
                    <a:pt x="1751" y="1766"/>
                  </a:lnTo>
                  <a:lnTo>
                    <a:pt x="1803" y="1713"/>
                  </a:lnTo>
                  <a:lnTo>
                    <a:pt x="1852" y="1656"/>
                  </a:lnTo>
                  <a:lnTo>
                    <a:pt x="1896" y="1596"/>
                  </a:lnTo>
                  <a:lnTo>
                    <a:pt x="1934" y="1533"/>
                  </a:lnTo>
                  <a:lnTo>
                    <a:pt x="1968" y="1465"/>
                  </a:lnTo>
                  <a:lnTo>
                    <a:pt x="1997" y="1396"/>
                  </a:lnTo>
                  <a:lnTo>
                    <a:pt x="2019" y="1322"/>
                  </a:lnTo>
                  <a:lnTo>
                    <a:pt x="2036" y="1246"/>
                  </a:lnTo>
                  <a:lnTo>
                    <a:pt x="2048" y="1168"/>
                  </a:lnTo>
                  <a:lnTo>
                    <a:pt x="2051" y="1089"/>
                  </a:lnTo>
                  <a:lnTo>
                    <a:pt x="2048" y="1010"/>
                  </a:lnTo>
                  <a:lnTo>
                    <a:pt x="2037" y="932"/>
                  </a:lnTo>
                  <a:lnTo>
                    <a:pt x="2022" y="858"/>
                  </a:lnTo>
                  <a:lnTo>
                    <a:pt x="1999" y="785"/>
                  </a:lnTo>
                  <a:lnTo>
                    <a:pt x="1971" y="715"/>
                  </a:lnTo>
                  <a:lnTo>
                    <a:pt x="1937" y="648"/>
                  </a:lnTo>
                  <a:lnTo>
                    <a:pt x="1899" y="584"/>
                  </a:lnTo>
                  <a:lnTo>
                    <a:pt x="1855" y="523"/>
                  </a:lnTo>
                  <a:lnTo>
                    <a:pt x="1808" y="467"/>
                  </a:lnTo>
                  <a:lnTo>
                    <a:pt x="1755" y="414"/>
                  </a:lnTo>
                  <a:lnTo>
                    <a:pt x="1699" y="367"/>
                  </a:lnTo>
                  <a:lnTo>
                    <a:pt x="1638" y="323"/>
                  </a:lnTo>
                  <a:lnTo>
                    <a:pt x="1574" y="284"/>
                  </a:lnTo>
                  <a:lnTo>
                    <a:pt x="1506" y="251"/>
                  </a:lnTo>
                  <a:lnTo>
                    <a:pt x="1437" y="223"/>
                  </a:lnTo>
                  <a:lnTo>
                    <a:pt x="1364" y="200"/>
                  </a:lnTo>
                  <a:lnTo>
                    <a:pt x="1289" y="184"/>
                  </a:lnTo>
                  <a:lnTo>
                    <a:pt x="1212" y="174"/>
                  </a:lnTo>
                  <a:lnTo>
                    <a:pt x="1133" y="171"/>
                  </a:lnTo>
                  <a:close/>
                  <a:moveTo>
                    <a:pt x="1133" y="0"/>
                  </a:moveTo>
                  <a:lnTo>
                    <a:pt x="1221" y="3"/>
                  </a:lnTo>
                  <a:lnTo>
                    <a:pt x="1307" y="13"/>
                  </a:lnTo>
                  <a:lnTo>
                    <a:pt x="1391" y="29"/>
                  </a:lnTo>
                  <a:lnTo>
                    <a:pt x="1473" y="52"/>
                  </a:lnTo>
                  <a:lnTo>
                    <a:pt x="1551" y="80"/>
                  </a:lnTo>
                  <a:lnTo>
                    <a:pt x="1628" y="114"/>
                  </a:lnTo>
                  <a:lnTo>
                    <a:pt x="1701" y="153"/>
                  </a:lnTo>
                  <a:lnTo>
                    <a:pt x="1771" y="198"/>
                  </a:lnTo>
                  <a:lnTo>
                    <a:pt x="1837" y="246"/>
                  </a:lnTo>
                  <a:lnTo>
                    <a:pt x="1900" y="300"/>
                  </a:lnTo>
                  <a:lnTo>
                    <a:pt x="1958" y="359"/>
                  </a:lnTo>
                  <a:lnTo>
                    <a:pt x="2012" y="421"/>
                  </a:lnTo>
                  <a:lnTo>
                    <a:pt x="2061" y="487"/>
                  </a:lnTo>
                  <a:lnTo>
                    <a:pt x="2106" y="557"/>
                  </a:lnTo>
                  <a:lnTo>
                    <a:pt x="2145" y="630"/>
                  </a:lnTo>
                  <a:lnTo>
                    <a:pt x="2179" y="706"/>
                  </a:lnTo>
                  <a:lnTo>
                    <a:pt x="2207" y="785"/>
                  </a:lnTo>
                  <a:lnTo>
                    <a:pt x="2230" y="867"/>
                  </a:lnTo>
                  <a:lnTo>
                    <a:pt x="2247" y="951"/>
                  </a:lnTo>
                  <a:lnTo>
                    <a:pt x="2257" y="1039"/>
                  </a:lnTo>
                  <a:lnTo>
                    <a:pt x="2260" y="1127"/>
                  </a:lnTo>
                  <a:lnTo>
                    <a:pt x="2258" y="1171"/>
                  </a:lnTo>
                  <a:lnTo>
                    <a:pt x="2253" y="1217"/>
                  </a:lnTo>
                  <a:lnTo>
                    <a:pt x="2246" y="1266"/>
                  </a:lnTo>
                  <a:lnTo>
                    <a:pt x="2234" y="1319"/>
                  </a:lnTo>
                  <a:lnTo>
                    <a:pt x="2221" y="1375"/>
                  </a:lnTo>
                  <a:lnTo>
                    <a:pt x="2205" y="1433"/>
                  </a:lnTo>
                  <a:lnTo>
                    <a:pt x="2186" y="1493"/>
                  </a:lnTo>
                  <a:lnTo>
                    <a:pt x="2166" y="1556"/>
                  </a:lnTo>
                  <a:lnTo>
                    <a:pt x="2142" y="1620"/>
                  </a:lnTo>
                  <a:lnTo>
                    <a:pt x="2117" y="1687"/>
                  </a:lnTo>
                  <a:lnTo>
                    <a:pt x="2090" y="1755"/>
                  </a:lnTo>
                  <a:lnTo>
                    <a:pt x="2061" y="1825"/>
                  </a:lnTo>
                  <a:lnTo>
                    <a:pt x="2031" y="1895"/>
                  </a:lnTo>
                  <a:lnTo>
                    <a:pt x="1999" y="1967"/>
                  </a:lnTo>
                  <a:lnTo>
                    <a:pt x="1967" y="2039"/>
                  </a:lnTo>
                  <a:lnTo>
                    <a:pt x="1933" y="2112"/>
                  </a:lnTo>
                  <a:lnTo>
                    <a:pt x="1897" y="2185"/>
                  </a:lnTo>
                  <a:lnTo>
                    <a:pt x="1861" y="2259"/>
                  </a:lnTo>
                  <a:lnTo>
                    <a:pt x="1825" y="2332"/>
                  </a:lnTo>
                  <a:lnTo>
                    <a:pt x="1788" y="2405"/>
                  </a:lnTo>
                  <a:lnTo>
                    <a:pt x="1751" y="2478"/>
                  </a:lnTo>
                  <a:lnTo>
                    <a:pt x="1712" y="2550"/>
                  </a:lnTo>
                  <a:lnTo>
                    <a:pt x="1675" y="2621"/>
                  </a:lnTo>
                  <a:lnTo>
                    <a:pt x="1637" y="2692"/>
                  </a:lnTo>
                  <a:lnTo>
                    <a:pt x="1600" y="2761"/>
                  </a:lnTo>
                  <a:lnTo>
                    <a:pt x="1563" y="2829"/>
                  </a:lnTo>
                  <a:lnTo>
                    <a:pt x="1526" y="2895"/>
                  </a:lnTo>
                  <a:lnTo>
                    <a:pt x="1490" y="2960"/>
                  </a:lnTo>
                  <a:lnTo>
                    <a:pt x="1455" y="3022"/>
                  </a:lnTo>
                  <a:lnTo>
                    <a:pt x="1421" y="3081"/>
                  </a:lnTo>
                  <a:lnTo>
                    <a:pt x="1388" y="3139"/>
                  </a:lnTo>
                  <a:lnTo>
                    <a:pt x="1356" y="3194"/>
                  </a:lnTo>
                  <a:lnTo>
                    <a:pt x="1325" y="3247"/>
                  </a:lnTo>
                  <a:lnTo>
                    <a:pt x="1297" y="3295"/>
                  </a:lnTo>
                  <a:lnTo>
                    <a:pt x="1270" y="3341"/>
                  </a:lnTo>
                  <a:lnTo>
                    <a:pt x="1245" y="3384"/>
                  </a:lnTo>
                  <a:lnTo>
                    <a:pt x="1222" y="3423"/>
                  </a:lnTo>
                  <a:lnTo>
                    <a:pt x="1200" y="3458"/>
                  </a:lnTo>
                  <a:lnTo>
                    <a:pt x="1182" y="3488"/>
                  </a:lnTo>
                  <a:lnTo>
                    <a:pt x="1166" y="3515"/>
                  </a:lnTo>
                  <a:lnTo>
                    <a:pt x="1152" y="3538"/>
                  </a:lnTo>
                  <a:lnTo>
                    <a:pt x="1142" y="3556"/>
                  </a:lnTo>
                  <a:lnTo>
                    <a:pt x="1133" y="3568"/>
                  </a:lnTo>
                  <a:lnTo>
                    <a:pt x="1128" y="3576"/>
                  </a:lnTo>
                  <a:lnTo>
                    <a:pt x="1127" y="3579"/>
                  </a:lnTo>
                  <a:lnTo>
                    <a:pt x="1125" y="3576"/>
                  </a:lnTo>
                  <a:lnTo>
                    <a:pt x="1121" y="3568"/>
                  </a:lnTo>
                  <a:lnTo>
                    <a:pt x="1113" y="3556"/>
                  </a:lnTo>
                  <a:lnTo>
                    <a:pt x="1101" y="3538"/>
                  </a:lnTo>
                  <a:lnTo>
                    <a:pt x="1088" y="3515"/>
                  </a:lnTo>
                  <a:lnTo>
                    <a:pt x="1072" y="3488"/>
                  </a:lnTo>
                  <a:lnTo>
                    <a:pt x="1054" y="3458"/>
                  </a:lnTo>
                  <a:lnTo>
                    <a:pt x="1033" y="3423"/>
                  </a:lnTo>
                  <a:lnTo>
                    <a:pt x="1010" y="3384"/>
                  </a:lnTo>
                  <a:lnTo>
                    <a:pt x="984" y="3341"/>
                  </a:lnTo>
                  <a:lnTo>
                    <a:pt x="957" y="3295"/>
                  </a:lnTo>
                  <a:lnTo>
                    <a:pt x="929" y="3247"/>
                  </a:lnTo>
                  <a:lnTo>
                    <a:pt x="899" y="3194"/>
                  </a:lnTo>
                  <a:lnTo>
                    <a:pt x="867" y="3139"/>
                  </a:lnTo>
                  <a:lnTo>
                    <a:pt x="835" y="3081"/>
                  </a:lnTo>
                  <a:lnTo>
                    <a:pt x="801" y="3022"/>
                  </a:lnTo>
                  <a:lnTo>
                    <a:pt x="766" y="2960"/>
                  </a:lnTo>
                  <a:lnTo>
                    <a:pt x="730" y="2895"/>
                  </a:lnTo>
                  <a:lnTo>
                    <a:pt x="694" y="2829"/>
                  </a:lnTo>
                  <a:lnTo>
                    <a:pt x="657" y="2761"/>
                  </a:lnTo>
                  <a:lnTo>
                    <a:pt x="620" y="2692"/>
                  </a:lnTo>
                  <a:lnTo>
                    <a:pt x="582" y="2621"/>
                  </a:lnTo>
                  <a:lnTo>
                    <a:pt x="545" y="2550"/>
                  </a:lnTo>
                  <a:lnTo>
                    <a:pt x="507" y="2478"/>
                  </a:lnTo>
                  <a:lnTo>
                    <a:pt x="470" y="2405"/>
                  </a:lnTo>
                  <a:lnTo>
                    <a:pt x="433" y="2332"/>
                  </a:lnTo>
                  <a:lnTo>
                    <a:pt x="396" y="2259"/>
                  </a:lnTo>
                  <a:lnTo>
                    <a:pt x="361" y="2185"/>
                  </a:lnTo>
                  <a:lnTo>
                    <a:pt x="326" y="2112"/>
                  </a:lnTo>
                  <a:lnTo>
                    <a:pt x="291" y="2039"/>
                  </a:lnTo>
                  <a:lnTo>
                    <a:pt x="259" y="1967"/>
                  </a:lnTo>
                  <a:lnTo>
                    <a:pt x="227" y="1895"/>
                  </a:lnTo>
                  <a:lnTo>
                    <a:pt x="197" y="1825"/>
                  </a:lnTo>
                  <a:lnTo>
                    <a:pt x="169" y="1755"/>
                  </a:lnTo>
                  <a:lnTo>
                    <a:pt x="142" y="1687"/>
                  </a:lnTo>
                  <a:lnTo>
                    <a:pt x="117" y="1620"/>
                  </a:lnTo>
                  <a:lnTo>
                    <a:pt x="93" y="1556"/>
                  </a:lnTo>
                  <a:lnTo>
                    <a:pt x="73" y="1493"/>
                  </a:lnTo>
                  <a:lnTo>
                    <a:pt x="54" y="1433"/>
                  </a:lnTo>
                  <a:lnTo>
                    <a:pt x="38" y="1375"/>
                  </a:lnTo>
                  <a:lnTo>
                    <a:pt x="25" y="1319"/>
                  </a:lnTo>
                  <a:lnTo>
                    <a:pt x="14" y="1266"/>
                  </a:lnTo>
                  <a:lnTo>
                    <a:pt x="6" y="1217"/>
                  </a:lnTo>
                  <a:lnTo>
                    <a:pt x="1" y="1171"/>
                  </a:lnTo>
                  <a:lnTo>
                    <a:pt x="0" y="1127"/>
                  </a:lnTo>
                  <a:lnTo>
                    <a:pt x="3" y="1039"/>
                  </a:lnTo>
                  <a:lnTo>
                    <a:pt x="14" y="951"/>
                  </a:lnTo>
                  <a:lnTo>
                    <a:pt x="29" y="867"/>
                  </a:lnTo>
                  <a:lnTo>
                    <a:pt x="52" y="785"/>
                  </a:lnTo>
                  <a:lnTo>
                    <a:pt x="81" y="706"/>
                  </a:lnTo>
                  <a:lnTo>
                    <a:pt x="115" y="630"/>
                  </a:lnTo>
                  <a:lnTo>
                    <a:pt x="154" y="557"/>
                  </a:lnTo>
                  <a:lnTo>
                    <a:pt x="199" y="487"/>
                  </a:lnTo>
                  <a:lnTo>
                    <a:pt x="249" y="421"/>
                  </a:lnTo>
                  <a:lnTo>
                    <a:pt x="303" y="359"/>
                  </a:lnTo>
                  <a:lnTo>
                    <a:pt x="361" y="300"/>
                  </a:lnTo>
                  <a:lnTo>
                    <a:pt x="423" y="246"/>
                  </a:lnTo>
                  <a:lnTo>
                    <a:pt x="491" y="198"/>
                  </a:lnTo>
                  <a:lnTo>
                    <a:pt x="560" y="153"/>
                  </a:lnTo>
                  <a:lnTo>
                    <a:pt x="633" y="114"/>
                  </a:lnTo>
                  <a:lnTo>
                    <a:pt x="711" y="80"/>
                  </a:lnTo>
                  <a:lnTo>
                    <a:pt x="790" y="52"/>
                  </a:lnTo>
                  <a:lnTo>
                    <a:pt x="872" y="29"/>
                  </a:lnTo>
                  <a:lnTo>
                    <a:pt x="957" y="13"/>
                  </a:lnTo>
                  <a:lnTo>
                    <a:pt x="1044" y="3"/>
                  </a:lnTo>
                  <a:lnTo>
                    <a:pt x="1133"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4" name="Group 4"/>
          <p:cNvGrpSpPr>
            <a:grpSpLocks noChangeAspect="1"/>
          </p:cNvGrpSpPr>
          <p:nvPr/>
        </p:nvGrpSpPr>
        <p:grpSpPr bwMode="auto">
          <a:xfrm>
            <a:off x="3974402" y="3824385"/>
            <a:ext cx="467925" cy="548570"/>
            <a:chOff x="3353" y="1222"/>
            <a:chExt cx="1027" cy="1204"/>
          </a:xfrm>
          <a:solidFill>
            <a:schemeClr val="bg1"/>
          </a:solidFill>
        </p:grpSpPr>
        <p:sp>
          <p:nvSpPr>
            <p:cNvPr id="105" name="Freeform 6"/>
            <p:cNvSpPr>
              <a:spLocks/>
            </p:cNvSpPr>
            <p:nvPr/>
          </p:nvSpPr>
          <p:spPr bwMode="auto">
            <a:xfrm>
              <a:off x="4034" y="2055"/>
              <a:ext cx="340" cy="371"/>
            </a:xfrm>
            <a:custGeom>
              <a:avLst/>
              <a:gdLst>
                <a:gd name="T0" fmla="*/ 552 w 1021"/>
                <a:gd name="T1" fmla="*/ 3 h 1113"/>
                <a:gd name="T2" fmla="*/ 629 w 1021"/>
                <a:gd name="T3" fmla="*/ 27 h 1113"/>
                <a:gd name="T4" fmla="*/ 696 w 1021"/>
                <a:gd name="T5" fmla="*/ 70 h 1113"/>
                <a:gd name="T6" fmla="*/ 747 w 1021"/>
                <a:gd name="T7" fmla="*/ 131 h 1113"/>
                <a:gd name="T8" fmla="*/ 781 w 1021"/>
                <a:gd name="T9" fmla="*/ 205 h 1113"/>
                <a:gd name="T10" fmla="*/ 793 w 1021"/>
                <a:gd name="T11" fmla="*/ 288 h 1113"/>
                <a:gd name="T12" fmla="*/ 781 w 1021"/>
                <a:gd name="T13" fmla="*/ 373 h 1113"/>
                <a:gd name="T14" fmla="*/ 750 w 1021"/>
                <a:gd name="T15" fmla="*/ 456 h 1113"/>
                <a:gd name="T16" fmla="*/ 701 w 1021"/>
                <a:gd name="T17" fmla="*/ 530 h 1113"/>
                <a:gd name="T18" fmla="*/ 637 w 1021"/>
                <a:gd name="T19" fmla="*/ 588 h 1113"/>
                <a:gd name="T20" fmla="*/ 742 w 1021"/>
                <a:gd name="T21" fmla="*/ 628 h 1113"/>
                <a:gd name="T22" fmla="*/ 835 w 1021"/>
                <a:gd name="T23" fmla="*/ 685 h 1113"/>
                <a:gd name="T24" fmla="*/ 912 w 1021"/>
                <a:gd name="T25" fmla="*/ 754 h 1113"/>
                <a:gd name="T26" fmla="*/ 971 w 1021"/>
                <a:gd name="T27" fmla="*/ 831 h 1113"/>
                <a:gd name="T28" fmla="*/ 1008 w 1021"/>
                <a:gd name="T29" fmla="*/ 910 h 1113"/>
                <a:gd name="T30" fmla="*/ 1021 w 1021"/>
                <a:gd name="T31" fmla="*/ 985 h 1113"/>
                <a:gd name="T32" fmla="*/ 1008 w 1021"/>
                <a:gd name="T33" fmla="*/ 1018 h 1113"/>
                <a:gd name="T34" fmla="*/ 969 w 1021"/>
                <a:gd name="T35" fmla="*/ 1046 h 1113"/>
                <a:gd name="T36" fmla="*/ 908 w 1021"/>
                <a:gd name="T37" fmla="*/ 1069 h 1113"/>
                <a:gd name="T38" fmla="*/ 831 w 1021"/>
                <a:gd name="T39" fmla="*/ 1087 h 1113"/>
                <a:gd name="T40" fmla="*/ 741 w 1021"/>
                <a:gd name="T41" fmla="*/ 1101 h 1113"/>
                <a:gd name="T42" fmla="*/ 641 w 1021"/>
                <a:gd name="T43" fmla="*/ 1110 h 1113"/>
                <a:gd name="T44" fmla="*/ 536 w 1021"/>
                <a:gd name="T45" fmla="*/ 1113 h 1113"/>
                <a:gd name="T46" fmla="*/ 431 w 1021"/>
                <a:gd name="T47" fmla="*/ 1112 h 1113"/>
                <a:gd name="T48" fmla="*/ 330 w 1021"/>
                <a:gd name="T49" fmla="*/ 1107 h 1113"/>
                <a:gd name="T50" fmla="*/ 234 w 1021"/>
                <a:gd name="T51" fmla="*/ 1095 h 1113"/>
                <a:gd name="T52" fmla="*/ 150 w 1021"/>
                <a:gd name="T53" fmla="*/ 1079 h 1113"/>
                <a:gd name="T54" fmla="*/ 81 w 1021"/>
                <a:gd name="T55" fmla="*/ 1059 h 1113"/>
                <a:gd name="T56" fmla="*/ 30 w 1021"/>
                <a:gd name="T57" fmla="*/ 1033 h 1113"/>
                <a:gd name="T58" fmla="*/ 4 w 1021"/>
                <a:gd name="T59" fmla="*/ 1002 h 1113"/>
                <a:gd name="T60" fmla="*/ 4 w 1021"/>
                <a:gd name="T61" fmla="*/ 948 h 1113"/>
                <a:gd name="T62" fmla="*/ 29 w 1021"/>
                <a:gd name="T63" fmla="*/ 870 h 1113"/>
                <a:gd name="T64" fmla="*/ 77 w 1021"/>
                <a:gd name="T65" fmla="*/ 792 h 1113"/>
                <a:gd name="T66" fmla="*/ 145 w 1021"/>
                <a:gd name="T67" fmla="*/ 718 h 1113"/>
                <a:gd name="T68" fmla="*/ 231 w 1021"/>
                <a:gd name="T69" fmla="*/ 654 h 1113"/>
                <a:gd name="T70" fmla="*/ 331 w 1021"/>
                <a:gd name="T71" fmla="*/ 605 h 1113"/>
                <a:gd name="T72" fmla="*/ 352 w 1021"/>
                <a:gd name="T73" fmla="*/ 562 h 1113"/>
                <a:gd name="T74" fmla="*/ 295 w 1021"/>
                <a:gd name="T75" fmla="*/ 495 h 1113"/>
                <a:gd name="T76" fmla="*/ 254 w 1021"/>
                <a:gd name="T77" fmla="*/ 415 h 1113"/>
                <a:gd name="T78" fmla="*/ 231 w 1021"/>
                <a:gd name="T79" fmla="*/ 330 h 1113"/>
                <a:gd name="T80" fmla="*/ 231 w 1021"/>
                <a:gd name="T81" fmla="*/ 246 h 1113"/>
                <a:gd name="T82" fmla="*/ 255 w 1021"/>
                <a:gd name="T83" fmla="*/ 167 h 1113"/>
                <a:gd name="T84" fmla="*/ 298 w 1021"/>
                <a:gd name="T85" fmla="*/ 99 h 1113"/>
                <a:gd name="T86" fmla="*/ 358 w 1021"/>
                <a:gd name="T87" fmla="*/ 47 h 1113"/>
                <a:gd name="T88" fmla="*/ 429 w 1021"/>
                <a:gd name="T89" fmla="*/ 12 h 1113"/>
                <a:gd name="T90" fmla="*/ 511 w 1021"/>
                <a:gd name="T91" fmla="*/ 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1" h="1113">
                  <a:moveTo>
                    <a:pt x="511" y="0"/>
                  </a:moveTo>
                  <a:lnTo>
                    <a:pt x="552" y="3"/>
                  </a:lnTo>
                  <a:lnTo>
                    <a:pt x="592" y="12"/>
                  </a:lnTo>
                  <a:lnTo>
                    <a:pt x="629" y="27"/>
                  </a:lnTo>
                  <a:lnTo>
                    <a:pt x="664" y="47"/>
                  </a:lnTo>
                  <a:lnTo>
                    <a:pt x="696" y="70"/>
                  </a:lnTo>
                  <a:lnTo>
                    <a:pt x="724" y="99"/>
                  </a:lnTo>
                  <a:lnTo>
                    <a:pt x="747" y="131"/>
                  </a:lnTo>
                  <a:lnTo>
                    <a:pt x="766" y="167"/>
                  </a:lnTo>
                  <a:lnTo>
                    <a:pt x="781" y="205"/>
                  </a:lnTo>
                  <a:lnTo>
                    <a:pt x="790" y="246"/>
                  </a:lnTo>
                  <a:lnTo>
                    <a:pt x="793" y="288"/>
                  </a:lnTo>
                  <a:lnTo>
                    <a:pt x="790" y="330"/>
                  </a:lnTo>
                  <a:lnTo>
                    <a:pt x="781" y="373"/>
                  </a:lnTo>
                  <a:lnTo>
                    <a:pt x="768" y="415"/>
                  </a:lnTo>
                  <a:lnTo>
                    <a:pt x="750" y="456"/>
                  </a:lnTo>
                  <a:lnTo>
                    <a:pt x="726" y="495"/>
                  </a:lnTo>
                  <a:lnTo>
                    <a:pt x="701" y="530"/>
                  </a:lnTo>
                  <a:lnTo>
                    <a:pt x="670" y="562"/>
                  </a:lnTo>
                  <a:lnTo>
                    <a:pt x="637" y="588"/>
                  </a:lnTo>
                  <a:lnTo>
                    <a:pt x="691" y="605"/>
                  </a:lnTo>
                  <a:lnTo>
                    <a:pt x="742" y="628"/>
                  </a:lnTo>
                  <a:lnTo>
                    <a:pt x="790" y="654"/>
                  </a:lnTo>
                  <a:lnTo>
                    <a:pt x="835" y="685"/>
                  </a:lnTo>
                  <a:lnTo>
                    <a:pt x="876" y="718"/>
                  </a:lnTo>
                  <a:lnTo>
                    <a:pt x="912" y="754"/>
                  </a:lnTo>
                  <a:lnTo>
                    <a:pt x="944" y="792"/>
                  </a:lnTo>
                  <a:lnTo>
                    <a:pt x="971" y="831"/>
                  </a:lnTo>
                  <a:lnTo>
                    <a:pt x="992" y="870"/>
                  </a:lnTo>
                  <a:lnTo>
                    <a:pt x="1008" y="910"/>
                  </a:lnTo>
                  <a:lnTo>
                    <a:pt x="1018" y="948"/>
                  </a:lnTo>
                  <a:lnTo>
                    <a:pt x="1021" y="985"/>
                  </a:lnTo>
                  <a:lnTo>
                    <a:pt x="1018" y="1002"/>
                  </a:lnTo>
                  <a:lnTo>
                    <a:pt x="1008" y="1018"/>
                  </a:lnTo>
                  <a:lnTo>
                    <a:pt x="991" y="1033"/>
                  </a:lnTo>
                  <a:lnTo>
                    <a:pt x="969" y="1046"/>
                  </a:lnTo>
                  <a:lnTo>
                    <a:pt x="941" y="1059"/>
                  </a:lnTo>
                  <a:lnTo>
                    <a:pt x="908" y="1069"/>
                  </a:lnTo>
                  <a:lnTo>
                    <a:pt x="871" y="1079"/>
                  </a:lnTo>
                  <a:lnTo>
                    <a:pt x="831" y="1087"/>
                  </a:lnTo>
                  <a:lnTo>
                    <a:pt x="787" y="1095"/>
                  </a:lnTo>
                  <a:lnTo>
                    <a:pt x="741" y="1101"/>
                  </a:lnTo>
                  <a:lnTo>
                    <a:pt x="692" y="1107"/>
                  </a:lnTo>
                  <a:lnTo>
                    <a:pt x="641" y="1110"/>
                  </a:lnTo>
                  <a:lnTo>
                    <a:pt x="590" y="1112"/>
                  </a:lnTo>
                  <a:lnTo>
                    <a:pt x="536" y="1113"/>
                  </a:lnTo>
                  <a:lnTo>
                    <a:pt x="484" y="1113"/>
                  </a:lnTo>
                  <a:lnTo>
                    <a:pt x="431" y="1112"/>
                  </a:lnTo>
                  <a:lnTo>
                    <a:pt x="380" y="1110"/>
                  </a:lnTo>
                  <a:lnTo>
                    <a:pt x="330" y="1107"/>
                  </a:lnTo>
                  <a:lnTo>
                    <a:pt x="281" y="1101"/>
                  </a:lnTo>
                  <a:lnTo>
                    <a:pt x="234" y="1095"/>
                  </a:lnTo>
                  <a:lnTo>
                    <a:pt x="190" y="1087"/>
                  </a:lnTo>
                  <a:lnTo>
                    <a:pt x="150" y="1079"/>
                  </a:lnTo>
                  <a:lnTo>
                    <a:pt x="113" y="1069"/>
                  </a:lnTo>
                  <a:lnTo>
                    <a:pt x="81" y="1059"/>
                  </a:lnTo>
                  <a:lnTo>
                    <a:pt x="53" y="1046"/>
                  </a:lnTo>
                  <a:lnTo>
                    <a:pt x="30" y="1033"/>
                  </a:lnTo>
                  <a:lnTo>
                    <a:pt x="14" y="1018"/>
                  </a:lnTo>
                  <a:lnTo>
                    <a:pt x="4" y="1002"/>
                  </a:lnTo>
                  <a:lnTo>
                    <a:pt x="0" y="985"/>
                  </a:lnTo>
                  <a:lnTo>
                    <a:pt x="4" y="948"/>
                  </a:lnTo>
                  <a:lnTo>
                    <a:pt x="12" y="910"/>
                  </a:lnTo>
                  <a:lnTo>
                    <a:pt x="29" y="870"/>
                  </a:lnTo>
                  <a:lnTo>
                    <a:pt x="50" y="831"/>
                  </a:lnTo>
                  <a:lnTo>
                    <a:pt x="77" y="792"/>
                  </a:lnTo>
                  <a:lnTo>
                    <a:pt x="110" y="754"/>
                  </a:lnTo>
                  <a:lnTo>
                    <a:pt x="145" y="718"/>
                  </a:lnTo>
                  <a:lnTo>
                    <a:pt x="187" y="685"/>
                  </a:lnTo>
                  <a:lnTo>
                    <a:pt x="231" y="654"/>
                  </a:lnTo>
                  <a:lnTo>
                    <a:pt x="279" y="628"/>
                  </a:lnTo>
                  <a:lnTo>
                    <a:pt x="331" y="605"/>
                  </a:lnTo>
                  <a:lnTo>
                    <a:pt x="384" y="588"/>
                  </a:lnTo>
                  <a:lnTo>
                    <a:pt x="352" y="562"/>
                  </a:lnTo>
                  <a:lnTo>
                    <a:pt x="322" y="530"/>
                  </a:lnTo>
                  <a:lnTo>
                    <a:pt x="295" y="495"/>
                  </a:lnTo>
                  <a:lnTo>
                    <a:pt x="272" y="456"/>
                  </a:lnTo>
                  <a:lnTo>
                    <a:pt x="254" y="415"/>
                  </a:lnTo>
                  <a:lnTo>
                    <a:pt x="240" y="373"/>
                  </a:lnTo>
                  <a:lnTo>
                    <a:pt x="231" y="330"/>
                  </a:lnTo>
                  <a:lnTo>
                    <a:pt x="229" y="288"/>
                  </a:lnTo>
                  <a:lnTo>
                    <a:pt x="231" y="246"/>
                  </a:lnTo>
                  <a:lnTo>
                    <a:pt x="240" y="205"/>
                  </a:lnTo>
                  <a:lnTo>
                    <a:pt x="255" y="167"/>
                  </a:lnTo>
                  <a:lnTo>
                    <a:pt x="274" y="131"/>
                  </a:lnTo>
                  <a:lnTo>
                    <a:pt x="298" y="99"/>
                  </a:lnTo>
                  <a:lnTo>
                    <a:pt x="325" y="70"/>
                  </a:lnTo>
                  <a:lnTo>
                    <a:pt x="358" y="47"/>
                  </a:lnTo>
                  <a:lnTo>
                    <a:pt x="392" y="27"/>
                  </a:lnTo>
                  <a:lnTo>
                    <a:pt x="429" y="12"/>
                  </a:lnTo>
                  <a:lnTo>
                    <a:pt x="469" y="3"/>
                  </a:lnTo>
                  <a:lnTo>
                    <a:pt x="5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7"/>
            <p:cNvSpPr>
              <a:spLocks/>
            </p:cNvSpPr>
            <p:nvPr/>
          </p:nvSpPr>
          <p:spPr bwMode="auto">
            <a:xfrm>
              <a:off x="3505" y="1268"/>
              <a:ext cx="153" cy="170"/>
            </a:xfrm>
            <a:custGeom>
              <a:avLst/>
              <a:gdLst>
                <a:gd name="T0" fmla="*/ 229 w 458"/>
                <a:gd name="T1" fmla="*/ 0 h 510"/>
                <a:gd name="T2" fmla="*/ 266 w 458"/>
                <a:gd name="T3" fmla="*/ 3 h 510"/>
                <a:gd name="T4" fmla="*/ 300 w 458"/>
                <a:gd name="T5" fmla="*/ 12 h 510"/>
                <a:gd name="T6" fmla="*/ 334 w 458"/>
                <a:gd name="T7" fmla="*/ 25 h 510"/>
                <a:gd name="T8" fmla="*/ 364 w 458"/>
                <a:gd name="T9" fmla="*/ 45 h 510"/>
                <a:gd name="T10" fmla="*/ 390 w 458"/>
                <a:gd name="T11" fmla="*/ 67 h 510"/>
                <a:gd name="T12" fmla="*/ 413 w 458"/>
                <a:gd name="T13" fmla="*/ 95 h 510"/>
                <a:gd name="T14" fmla="*/ 432 w 458"/>
                <a:gd name="T15" fmla="*/ 125 h 510"/>
                <a:gd name="T16" fmla="*/ 445 w 458"/>
                <a:gd name="T17" fmla="*/ 158 h 510"/>
                <a:gd name="T18" fmla="*/ 454 w 458"/>
                <a:gd name="T19" fmla="*/ 195 h 510"/>
                <a:gd name="T20" fmla="*/ 458 w 458"/>
                <a:gd name="T21" fmla="*/ 232 h 510"/>
                <a:gd name="T22" fmla="*/ 454 w 458"/>
                <a:gd name="T23" fmla="*/ 268 h 510"/>
                <a:gd name="T24" fmla="*/ 448 w 458"/>
                <a:gd name="T25" fmla="*/ 304 h 510"/>
                <a:gd name="T26" fmla="*/ 435 w 458"/>
                <a:gd name="T27" fmla="*/ 339 h 510"/>
                <a:gd name="T28" fmla="*/ 420 w 458"/>
                <a:gd name="T29" fmla="*/ 372 h 510"/>
                <a:gd name="T30" fmla="*/ 401 w 458"/>
                <a:gd name="T31" fmla="*/ 404 h 510"/>
                <a:gd name="T32" fmla="*/ 378 w 458"/>
                <a:gd name="T33" fmla="*/ 434 h 510"/>
                <a:gd name="T34" fmla="*/ 353 w 458"/>
                <a:gd name="T35" fmla="*/ 460 h 510"/>
                <a:gd name="T36" fmla="*/ 325 w 458"/>
                <a:gd name="T37" fmla="*/ 480 h 510"/>
                <a:gd name="T38" fmla="*/ 295 w 458"/>
                <a:gd name="T39" fmla="*/ 496 h 510"/>
                <a:gd name="T40" fmla="*/ 262 w 458"/>
                <a:gd name="T41" fmla="*/ 506 h 510"/>
                <a:gd name="T42" fmla="*/ 229 w 458"/>
                <a:gd name="T43" fmla="*/ 510 h 510"/>
                <a:gd name="T44" fmla="*/ 195 w 458"/>
                <a:gd name="T45" fmla="*/ 506 h 510"/>
                <a:gd name="T46" fmla="*/ 163 w 458"/>
                <a:gd name="T47" fmla="*/ 496 h 510"/>
                <a:gd name="T48" fmla="*/ 133 w 458"/>
                <a:gd name="T49" fmla="*/ 480 h 510"/>
                <a:gd name="T50" fmla="*/ 104 w 458"/>
                <a:gd name="T51" fmla="*/ 460 h 510"/>
                <a:gd name="T52" fmla="*/ 79 w 458"/>
                <a:gd name="T53" fmla="*/ 434 h 510"/>
                <a:gd name="T54" fmla="*/ 56 w 458"/>
                <a:gd name="T55" fmla="*/ 404 h 510"/>
                <a:gd name="T56" fmla="*/ 37 w 458"/>
                <a:gd name="T57" fmla="*/ 372 h 510"/>
                <a:gd name="T58" fmla="*/ 21 w 458"/>
                <a:gd name="T59" fmla="*/ 339 h 510"/>
                <a:gd name="T60" fmla="*/ 10 w 458"/>
                <a:gd name="T61" fmla="*/ 304 h 510"/>
                <a:gd name="T62" fmla="*/ 2 w 458"/>
                <a:gd name="T63" fmla="*/ 268 h 510"/>
                <a:gd name="T64" fmla="*/ 0 w 458"/>
                <a:gd name="T65" fmla="*/ 232 h 510"/>
                <a:gd name="T66" fmla="*/ 3 w 458"/>
                <a:gd name="T67" fmla="*/ 195 h 510"/>
                <a:gd name="T68" fmla="*/ 12 w 458"/>
                <a:gd name="T69" fmla="*/ 158 h 510"/>
                <a:gd name="T70" fmla="*/ 25 w 458"/>
                <a:gd name="T71" fmla="*/ 125 h 510"/>
                <a:gd name="T72" fmla="*/ 44 w 458"/>
                <a:gd name="T73" fmla="*/ 95 h 510"/>
                <a:gd name="T74" fmla="*/ 67 w 458"/>
                <a:gd name="T75" fmla="*/ 67 h 510"/>
                <a:gd name="T76" fmla="*/ 94 w 458"/>
                <a:gd name="T77" fmla="*/ 45 h 510"/>
                <a:gd name="T78" fmla="*/ 124 w 458"/>
                <a:gd name="T79" fmla="*/ 25 h 510"/>
                <a:gd name="T80" fmla="*/ 156 w 458"/>
                <a:gd name="T81" fmla="*/ 12 h 510"/>
                <a:gd name="T82" fmla="*/ 192 w 458"/>
                <a:gd name="T83" fmla="*/ 3 h 510"/>
                <a:gd name="T84" fmla="*/ 229 w 458"/>
                <a:gd name="T85"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8" h="510">
                  <a:moveTo>
                    <a:pt x="229" y="0"/>
                  </a:moveTo>
                  <a:lnTo>
                    <a:pt x="266" y="3"/>
                  </a:lnTo>
                  <a:lnTo>
                    <a:pt x="300" y="12"/>
                  </a:lnTo>
                  <a:lnTo>
                    <a:pt x="334" y="25"/>
                  </a:lnTo>
                  <a:lnTo>
                    <a:pt x="364" y="45"/>
                  </a:lnTo>
                  <a:lnTo>
                    <a:pt x="390" y="67"/>
                  </a:lnTo>
                  <a:lnTo>
                    <a:pt x="413" y="95"/>
                  </a:lnTo>
                  <a:lnTo>
                    <a:pt x="432" y="125"/>
                  </a:lnTo>
                  <a:lnTo>
                    <a:pt x="445" y="158"/>
                  </a:lnTo>
                  <a:lnTo>
                    <a:pt x="454" y="195"/>
                  </a:lnTo>
                  <a:lnTo>
                    <a:pt x="458" y="232"/>
                  </a:lnTo>
                  <a:lnTo>
                    <a:pt x="454" y="268"/>
                  </a:lnTo>
                  <a:lnTo>
                    <a:pt x="448" y="304"/>
                  </a:lnTo>
                  <a:lnTo>
                    <a:pt x="435" y="339"/>
                  </a:lnTo>
                  <a:lnTo>
                    <a:pt x="420" y="372"/>
                  </a:lnTo>
                  <a:lnTo>
                    <a:pt x="401" y="404"/>
                  </a:lnTo>
                  <a:lnTo>
                    <a:pt x="378" y="434"/>
                  </a:lnTo>
                  <a:lnTo>
                    <a:pt x="353" y="460"/>
                  </a:lnTo>
                  <a:lnTo>
                    <a:pt x="325" y="480"/>
                  </a:lnTo>
                  <a:lnTo>
                    <a:pt x="295" y="496"/>
                  </a:lnTo>
                  <a:lnTo>
                    <a:pt x="262" y="506"/>
                  </a:lnTo>
                  <a:lnTo>
                    <a:pt x="229" y="510"/>
                  </a:lnTo>
                  <a:lnTo>
                    <a:pt x="195" y="506"/>
                  </a:lnTo>
                  <a:lnTo>
                    <a:pt x="163" y="496"/>
                  </a:lnTo>
                  <a:lnTo>
                    <a:pt x="133" y="480"/>
                  </a:lnTo>
                  <a:lnTo>
                    <a:pt x="104" y="460"/>
                  </a:lnTo>
                  <a:lnTo>
                    <a:pt x="79" y="434"/>
                  </a:lnTo>
                  <a:lnTo>
                    <a:pt x="56" y="404"/>
                  </a:lnTo>
                  <a:lnTo>
                    <a:pt x="37" y="372"/>
                  </a:lnTo>
                  <a:lnTo>
                    <a:pt x="21" y="339"/>
                  </a:lnTo>
                  <a:lnTo>
                    <a:pt x="10" y="304"/>
                  </a:lnTo>
                  <a:lnTo>
                    <a:pt x="2" y="268"/>
                  </a:lnTo>
                  <a:lnTo>
                    <a:pt x="0" y="232"/>
                  </a:lnTo>
                  <a:lnTo>
                    <a:pt x="3" y="195"/>
                  </a:lnTo>
                  <a:lnTo>
                    <a:pt x="12" y="158"/>
                  </a:lnTo>
                  <a:lnTo>
                    <a:pt x="25" y="125"/>
                  </a:lnTo>
                  <a:lnTo>
                    <a:pt x="44" y="95"/>
                  </a:lnTo>
                  <a:lnTo>
                    <a:pt x="67" y="67"/>
                  </a:lnTo>
                  <a:lnTo>
                    <a:pt x="94" y="45"/>
                  </a:lnTo>
                  <a:lnTo>
                    <a:pt x="124" y="25"/>
                  </a:lnTo>
                  <a:lnTo>
                    <a:pt x="156" y="12"/>
                  </a:lnTo>
                  <a:lnTo>
                    <a:pt x="192" y="3"/>
                  </a:lnTo>
                  <a:lnTo>
                    <a:pt x="2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8"/>
            <p:cNvSpPr>
              <a:spLocks noEditPoints="1"/>
            </p:cNvSpPr>
            <p:nvPr/>
          </p:nvSpPr>
          <p:spPr bwMode="auto">
            <a:xfrm>
              <a:off x="3353" y="1222"/>
              <a:ext cx="1027" cy="1204"/>
            </a:xfrm>
            <a:custGeom>
              <a:avLst/>
              <a:gdLst>
                <a:gd name="T0" fmla="*/ 1468 w 3082"/>
                <a:gd name="T1" fmla="*/ 350 h 3612"/>
                <a:gd name="T2" fmla="*/ 1570 w 3082"/>
                <a:gd name="T3" fmla="*/ 969 h 3612"/>
                <a:gd name="T4" fmla="*/ 1480 w 3082"/>
                <a:gd name="T5" fmla="*/ 1074 h 3612"/>
                <a:gd name="T6" fmla="*/ 1492 w 3082"/>
                <a:gd name="T7" fmla="*/ 1392 h 3612"/>
                <a:gd name="T8" fmla="*/ 2977 w 3082"/>
                <a:gd name="T9" fmla="*/ 1392 h 3612"/>
                <a:gd name="T10" fmla="*/ 2977 w 3082"/>
                <a:gd name="T11" fmla="*/ 292 h 3612"/>
                <a:gd name="T12" fmla="*/ 2271 w 3082"/>
                <a:gd name="T13" fmla="*/ 12 h 3612"/>
                <a:gd name="T14" fmla="*/ 2983 w 3082"/>
                <a:gd name="T15" fmla="*/ 198 h 3612"/>
                <a:gd name="T16" fmla="*/ 3082 w 3082"/>
                <a:gd name="T17" fmla="*/ 1334 h 3612"/>
                <a:gd name="T18" fmla="*/ 2952 w 3082"/>
                <a:gd name="T19" fmla="*/ 1495 h 3612"/>
                <a:gd name="T20" fmla="*/ 2860 w 3082"/>
                <a:gd name="T21" fmla="*/ 2544 h 3612"/>
                <a:gd name="T22" fmla="*/ 2784 w 3082"/>
                <a:gd name="T23" fmla="*/ 2538 h 3612"/>
                <a:gd name="T24" fmla="*/ 2284 w 3082"/>
                <a:gd name="T25" fmla="*/ 2251 h 3612"/>
                <a:gd name="T26" fmla="*/ 2177 w 3082"/>
                <a:gd name="T27" fmla="*/ 2234 h 3612"/>
                <a:gd name="T28" fmla="*/ 1680 w 3082"/>
                <a:gd name="T29" fmla="*/ 2543 h 3612"/>
                <a:gd name="T30" fmla="*/ 1814 w 3082"/>
                <a:gd name="T31" fmla="*/ 2787 h 3612"/>
                <a:gd name="T32" fmla="*/ 1691 w 3082"/>
                <a:gd name="T33" fmla="*/ 3061 h 3612"/>
                <a:gd name="T34" fmla="*/ 1934 w 3082"/>
                <a:gd name="T35" fmla="*/ 3253 h 3612"/>
                <a:gd name="T36" fmla="*/ 2040 w 3082"/>
                <a:gd name="T37" fmla="*/ 3501 h 3612"/>
                <a:gd name="T38" fmla="*/ 1852 w 3082"/>
                <a:gd name="T39" fmla="*/ 3586 h 3612"/>
                <a:gd name="T40" fmla="*/ 1506 w 3082"/>
                <a:gd name="T41" fmla="*/ 3612 h 3612"/>
                <a:gd name="T42" fmla="*/ 1171 w 3082"/>
                <a:gd name="T43" fmla="*/ 3578 h 3612"/>
                <a:gd name="T44" fmla="*/ 1021 w 3082"/>
                <a:gd name="T45" fmla="*/ 3484 h 3612"/>
                <a:gd name="T46" fmla="*/ 1167 w 3082"/>
                <a:gd name="T47" fmla="*/ 3217 h 3612"/>
                <a:gd name="T48" fmla="*/ 1343 w 3082"/>
                <a:gd name="T49" fmla="*/ 3029 h 3612"/>
                <a:gd name="T50" fmla="*/ 1253 w 3082"/>
                <a:gd name="T51" fmla="*/ 2745 h 3612"/>
                <a:gd name="T52" fmla="*/ 1413 w 3082"/>
                <a:gd name="T53" fmla="*/ 2526 h 3612"/>
                <a:gd name="T54" fmla="*/ 1585 w 3082"/>
                <a:gd name="T55" fmla="*/ 2477 h 3612"/>
                <a:gd name="T56" fmla="*/ 1416 w 3082"/>
                <a:gd name="T57" fmla="*/ 1427 h 3612"/>
                <a:gd name="T58" fmla="*/ 1017 w 3082"/>
                <a:gd name="T59" fmla="*/ 922 h 3612"/>
                <a:gd name="T60" fmla="*/ 938 w 3082"/>
                <a:gd name="T61" fmla="*/ 897 h 3612"/>
                <a:gd name="T62" fmla="*/ 957 w 3082"/>
                <a:gd name="T63" fmla="*/ 2540 h 3612"/>
                <a:gd name="T64" fmla="*/ 837 w 3082"/>
                <a:gd name="T65" fmla="*/ 2533 h 3612"/>
                <a:gd name="T66" fmla="*/ 685 w 3082"/>
                <a:gd name="T67" fmla="*/ 1639 h 3612"/>
                <a:gd name="T68" fmla="*/ 597 w 3082"/>
                <a:gd name="T69" fmla="*/ 2514 h 3612"/>
                <a:gd name="T70" fmla="*/ 781 w 3082"/>
                <a:gd name="T71" fmla="*/ 2705 h 3612"/>
                <a:gd name="T72" fmla="*/ 726 w 3082"/>
                <a:gd name="T73" fmla="*/ 2994 h 3612"/>
                <a:gd name="T74" fmla="*/ 834 w 3082"/>
                <a:gd name="T75" fmla="*/ 3184 h 3612"/>
                <a:gd name="T76" fmla="*/ 1018 w 3082"/>
                <a:gd name="T77" fmla="*/ 3447 h 3612"/>
                <a:gd name="T78" fmla="*/ 908 w 3082"/>
                <a:gd name="T79" fmla="*/ 3568 h 3612"/>
                <a:gd name="T80" fmla="*/ 589 w 3082"/>
                <a:gd name="T81" fmla="*/ 3611 h 3612"/>
                <a:gd name="T82" fmla="*/ 233 w 3082"/>
                <a:gd name="T83" fmla="*/ 3594 h 3612"/>
                <a:gd name="T84" fmla="*/ 13 w 3082"/>
                <a:gd name="T85" fmla="*/ 3517 h 3612"/>
                <a:gd name="T86" fmla="*/ 77 w 3082"/>
                <a:gd name="T87" fmla="*/ 3291 h 3612"/>
                <a:gd name="T88" fmla="*/ 384 w 3082"/>
                <a:gd name="T89" fmla="*/ 3087 h 3612"/>
                <a:gd name="T90" fmla="*/ 231 w 3082"/>
                <a:gd name="T91" fmla="*/ 2829 h 3612"/>
                <a:gd name="T92" fmla="*/ 327 w 3082"/>
                <a:gd name="T93" fmla="*/ 2568 h 3612"/>
                <a:gd name="T94" fmla="*/ 431 w 3082"/>
                <a:gd name="T95" fmla="*/ 1524 h 3612"/>
                <a:gd name="T96" fmla="*/ 235 w 3082"/>
                <a:gd name="T97" fmla="*/ 1570 h 3612"/>
                <a:gd name="T98" fmla="*/ 107 w 3082"/>
                <a:gd name="T99" fmla="*/ 1555 h 3612"/>
                <a:gd name="T100" fmla="*/ 237 w 3082"/>
                <a:gd name="T101" fmla="*/ 809 h 3612"/>
                <a:gd name="T102" fmla="*/ 268 w 3082"/>
                <a:gd name="T103" fmla="*/ 763 h 3612"/>
                <a:gd name="T104" fmla="*/ 297 w 3082"/>
                <a:gd name="T105" fmla="*/ 746 h 3612"/>
                <a:gd name="T106" fmla="*/ 461 w 3082"/>
                <a:gd name="T107" fmla="*/ 699 h 3612"/>
                <a:gd name="T108" fmla="*/ 672 w 3082"/>
                <a:gd name="T109" fmla="*/ 713 h 3612"/>
                <a:gd name="T110" fmla="*/ 759 w 3082"/>
                <a:gd name="T111" fmla="*/ 673 h 3612"/>
                <a:gd name="T112" fmla="*/ 1010 w 3082"/>
                <a:gd name="T113" fmla="*/ 726 h 3612"/>
                <a:gd name="T114" fmla="*/ 1391 w 3082"/>
                <a:gd name="T115" fmla="*/ 317 h 3612"/>
                <a:gd name="T116" fmla="*/ 1549 w 3082"/>
                <a:gd name="T117" fmla="*/ 186 h 3612"/>
                <a:gd name="T118" fmla="*/ 2235 w 3082"/>
                <a:gd name="T119" fmla="*/ 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2" h="3612">
                  <a:moveTo>
                    <a:pt x="1549" y="268"/>
                  </a:moveTo>
                  <a:lnTo>
                    <a:pt x="1528" y="270"/>
                  </a:lnTo>
                  <a:lnTo>
                    <a:pt x="1508" y="278"/>
                  </a:lnTo>
                  <a:lnTo>
                    <a:pt x="1492" y="292"/>
                  </a:lnTo>
                  <a:lnTo>
                    <a:pt x="1479" y="307"/>
                  </a:lnTo>
                  <a:lnTo>
                    <a:pt x="1471" y="328"/>
                  </a:lnTo>
                  <a:lnTo>
                    <a:pt x="1468" y="350"/>
                  </a:lnTo>
                  <a:lnTo>
                    <a:pt x="1468" y="881"/>
                  </a:lnTo>
                  <a:lnTo>
                    <a:pt x="1508" y="894"/>
                  </a:lnTo>
                  <a:lnTo>
                    <a:pt x="1527" y="903"/>
                  </a:lnTo>
                  <a:lnTo>
                    <a:pt x="1544" y="916"/>
                  </a:lnTo>
                  <a:lnTo>
                    <a:pt x="1556" y="932"/>
                  </a:lnTo>
                  <a:lnTo>
                    <a:pt x="1565" y="950"/>
                  </a:lnTo>
                  <a:lnTo>
                    <a:pt x="1570" y="969"/>
                  </a:lnTo>
                  <a:lnTo>
                    <a:pt x="1571" y="990"/>
                  </a:lnTo>
                  <a:lnTo>
                    <a:pt x="1566" y="1011"/>
                  </a:lnTo>
                  <a:lnTo>
                    <a:pt x="1556" y="1033"/>
                  </a:lnTo>
                  <a:lnTo>
                    <a:pt x="1542" y="1050"/>
                  </a:lnTo>
                  <a:lnTo>
                    <a:pt x="1523" y="1063"/>
                  </a:lnTo>
                  <a:lnTo>
                    <a:pt x="1502" y="1072"/>
                  </a:lnTo>
                  <a:lnTo>
                    <a:pt x="1480" y="1074"/>
                  </a:lnTo>
                  <a:lnTo>
                    <a:pt x="1477" y="1074"/>
                  </a:lnTo>
                  <a:lnTo>
                    <a:pt x="1472" y="1073"/>
                  </a:lnTo>
                  <a:lnTo>
                    <a:pt x="1469" y="1072"/>
                  </a:lnTo>
                  <a:lnTo>
                    <a:pt x="1469" y="1334"/>
                  </a:lnTo>
                  <a:lnTo>
                    <a:pt x="1471" y="1356"/>
                  </a:lnTo>
                  <a:lnTo>
                    <a:pt x="1480" y="1376"/>
                  </a:lnTo>
                  <a:lnTo>
                    <a:pt x="1492" y="1392"/>
                  </a:lnTo>
                  <a:lnTo>
                    <a:pt x="1508" y="1405"/>
                  </a:lnTo>
                  <a:lnTo>
                    <a:pt x="1528" y="1414"/>
                  </a:lnTo>
                  <a:lnTo>
                    <a:pt x="1549" y="1416"/>
                  </a:lnTo>
                  <a:lnTo>
                    <a:pt x="2920" y="1416"/>
                  </a:lnTo>
                  <a:lnTo>
                    <a:pt x="2941" y="1414"/>
                  </a:lnTo>
                  <a:lnTo>
                    <a:pt x="2961" y="1405"/>
                  </a:lnTo>
                  <a:lnTo>
                    <a:pt x="2977" y="1392"/>
                  </a:lnTo>
                  <a:lnTo>
                    <a:pt x="2990" y="1376"/>
                  </a:lnTo>
                  <a:lnTo>
                    <a:pt x="2998" y="1356"/>
                  </a:lnTo>
                  <a:lnTo>
                    <a:pt x="3002" y="1334"/>
                  </a:lnTo>
                  <a:lnTo>
                    <a:pt x="3002" y="350"/>
                  </a:lnTo>
                  <a:lnTo>
                    <a:pt x="2998" y="328"/>
                  </a:lnTo>
                  <a:lnTo>
                    <a:pt x="2990" y="307"/>
                  </a:lnTo>
                  <a:lnTo>
                    <a:pt x="2977" y="292"/>
                  </a:lnTo>
                  <a:lnTo>
                    <a:pt x="2961" y="278"/>
                  </a:lnTo>
                  <a:lnTo>
                    <a:pt x="2941" y="270"/>
                  </a:lnTo>
                  <a:lnTo>
                    <a:pt x="2920" y="268"/>
                  </a:lnTo>
                  <a:lnTo>
                    <a:pt x="1549" y="268"/>
                  </a:lnTo>
                  <a:close/>
                  <a:moveTo>
                    <a:pt x="2235" y="0"/>
                  </a:moveTo>
                  <a:lnTo>
                    <a:pt x="2254" y="4"/>
                  </a:lnTo>
                  <a:lnTo>
                    <a:pt x="2271" y="12"/>
                  </a:lnTo>
                  <a:lnTo>
                    <a:pt x="2283" y="25"/>
                  </a:lnTo>
                  <a:lnTo>
                    <a:pt x="2292" y="42"/>
                  </a:lnTo>
                  <a:lnTo>
                    <a:pt x="2296" y="62"/>
                  </a:lnTo>
                  <a:lnTo>
                    <a:pt x="2296" y="186"/>
                  </a:lnTo>
                  <a:lnTo>
                    <a:pt x="2920" y="186"/>
                  </a:lnTo>
                  <a:lnTo>
                    <a:pt x="2952" y="189"/>
                  </a:lnTo>
                  <a:lnTo>
                    <a:pt x="2983" y="198"/>
                  </a:lnTo>
                  <a:lnTo>
                    <a:pt x="3011" y="213"/>
                  </a:lnTo>
                  <a:lnTo>
                    <a:pt x="3034" y="234"/>
                  </a:lnTo>
                  <a:lnTo>
                    <a:pt x="3054" y="257"/>
                  </a:lnTo>
                  <a:lnTo>
                    <a:pt x="3069" y="286"/>
                  </a:lnTo>
                  <a:lnTo>
                    <a:pt x="3079" y="317"/>
                  </a:lnTo>
                  <a:lnTo>
                    <a:pt x="3082" y="350"/>
                  </a:lnTo>
                  <a:lnTo>
                    <a:pt x="3082" y="1334"/>
                  </a:lnTo>
                  <a:lnTo>
                    <a:pt x="3079" y="1367"/>
                  </a:lnTo>
                  <a:lnTo>
                    <a:pt x="3069" y="1398"/>
                  </a:lnTo>
                  <a:lnTo>
                    <a:pt x="3054" y="1427"/>
                  </a:lnTo>
                  <a:lnTo>
                    <a:pt x="3034" y="1450"/>
                  </a:lnTo>
                  <a:lnTo>
                    <a:pt x="3011" y="1471"/>
                  </a:lnTo>
                  <a:lnTo>
                    <a:pt x="2983" y="1486"/>
                  </a:lnTo>
                  <a:lnTo>
                    <a:pt x="2952" y="1495"/>
                  </a:lnTo>
                  <a:lnTo>
                    <a:pt x="2921" y="1498"/>
                  </a:lnTo>
                  <a:lnTo>
                    <a:pt x="2627" y="1498"/>
                  </a:lnTo>
                  <a:lnTo>
                    <a:pt x="2884" y="2477"/>
                  </a:lnTo>
                  <a:lnTo>
                    <a:pt x="2887" y="2497"/>
                  </a:lnTo>
                  <a:lnTo>
                    <a:pt x="2882" y="2516"/>
                  </a:lnTo>
                  <a:lnTo>
                    <a:pt x="2873" y="2532"/>
                  </a:lnTo>
                  <a:lnTo>
                    <a:pt x="2860" y="2544"/>
                  </a:lnTo>
                  <a:lnTo>
                    <a:pt x="2842" y="2554"/>
                  </a:lnTo>
                  <a:lnTo>
                    <a:pt x="2836" y="2554"/>
                  </a:lnTo>
                  <a:lnTo>
                    <a:pt x="2832" y="2555"/>
                  </a:lnTo>
                  <a:lnTo>
                    <a:pt x="2826" y="2555"/>
                  </a:lnTo>
                  <a:lnTo>
                    <a:pt x="2811" y="2554"/>
                  </a:lnTo>
                  <a:lnTo>
                    <a:pt x="2796" y="2547"/>
                  </a:lnTo>
                  <a:lnTo>
                    <a:pt x="2784" y="2538"/>
                  </a:lnTo>
                  <a:lnTo>
                    <a:pt x="2774" y="2525"/>
                  </a:lnTo>
                  <a:lnTo>
                    <a:pt x="2768" y="2509"/>
                  </a:lnTo>
                  <a:lnTo>
                    <a:pt x="2501" y="1498"/>
                  </a:lnTo>
                  <a:lnTo>
                    <a:pt x="2296" y="1498"/>
                  </a:lnTo>
                  <a:lnTo>
                    <a:pt x="2296" y="2215"/>
                  </a:lnTo>
                  <a:lnTo>
                    <a:pt x="2292" y="2234"/>
                  </a:lnTo>
                  <a:lnTo>
                    <a:pt x="2284" y="2251"/>
                  </a:lnTo>
                  <a:lnTo>
                    <a:pt x="2271" y="2265"/>
                  </a:lnTo>
                  <a:lnTo>
                    <a:pt x="2254" y="2274"/>
                  </a:lnTo>
                  <a:lnTo>
                    <a:pt x="2235" y="2277"/>
                  </a:lnTo>
                  <a:lnTo>
                    <a:pt x="2216" y="2274"/>
                  </a:lnTo>
                  <a:lnTo>
                    <a:pt x="2200" y="2265"/>
                  </a:lnTo>
                  <a:lnTo>
                    <a:pt x="2186" y="2251"/>
                  </a:lnTo>
                  <a:lnTo>
                    <a:pt x="2177" y="2234"/>
                  </a:lnTo>
                  <a:lnTo>
                    <a:pt x="2174" y="2215"/>
                  </a:lnTo>
                  <a:lnTo>
                    <a:pt x="2174" y="1498"/>
                  </a:lnTo>
                  <a:lnTo>
                    <a:pt x="1968" y="1498"/>
                  </a:lnTo>
                  <a:lnTo>
                    <a:pt x="1702" y="2509"/>
                  </a:lnTo>
                  <a:lnTo>
                    <a:pt x="1698" y="2523"/>
                  </a:lnTo>
                  <a:lnTo>
                    <a:pt x="1690" y="2534"/>
                  </a:lnTo>
                  <a:lnTo>
                    <a:pt x="1680" y="2543"/>
                  </a:lnTo>
                  <a:lnTo>
                    <a:pt x="1712" y="2567"/>
                  </a:lnTo>
                  <a:lnTo>
                    <a:pt x="1742" y="2596"/>
                  </a:lnTo>
                  <a:lnTo>
                    <a:pt x="1767" y="2627"/>
                  </a:lnTo>
                  <a:lnTo>
                    <a:pt x="1787" y="2663"/>
                  </a:lnTo>
                  <a:lnTo>
                    <a:pt x="1802" y="2701"/>
                  </a:lnTo>
                  <a:lnTo>
                    <a:pt x="1811" y="2743"/>
                  </a:lnTo>
                  <a:lnTo>
                    <a:pt x="1814" y="2787"/>
                  </a:lnTo>
                  <a:lnTo>
                    <a:pt x="1812" y="2829"/>
                  </a:lnTo>
                  <a:lnTo>
                    <a:pt x="1803" y="2872"/>
                  </a:lnTo>
                  <a:lnTo>
                    <a:pt x="1790" y="2914"/>
                  </a:lnTo>
                  <a:lnTo>
                    <a:pt x="1771" y="2955"/>
                  </a:lnTo>
                  <a:lnTo>
                    <a:pt x="1748" y="2994"/>
                  </a:lnTo>
                  <a:lnTo>
                    <a:pt x="1721" y="3029"/>
                  </a:lnTo>
                  <a:lnTo>
                    <a:pt x="1691" y="3061"/>
                  </a:lnTo>
                  <a:lnTo>
                    <a:pt x="1659" y="3087"/>
                  </a:lnTo>
                  <a:lnTo>
                    <a:pt x="1712" y="3104"/>
                  </a:lnTo>
                  <a:lnTo>
                    <a:pt x="1764" y="3127"/>
                  </a:lnTo>
                  <a:lnTo>
                    <a:pt x="1812" y="3153"/>
                  </a:lnTo>
                  <a:lnTo>
                    <a:pt x="1857" y="3184"/>
                  </a:lnTo>
                  <a:lnTo>
                    <a:pt x="1897" y="3217"/>
                  </a:lnTo>
                  <a:lnTo>
                    <a:pt x="1934" y="3253"/>
                  </a:lnTo>
                  <a:lnTo>
                    <a:pt x="1965" y="3291"/>
                  </a:lnTo>
                  <a:lnTo>
                    <a:pt x="1992" y="3329"/>
                  </a:lnTo>
                  <a:lnTo>
                    <a:pt x="2014" y="3369"/>
                  </a:lnTo>
                  <a:lnTo>
                    <a:pt x="2030" y="3409"/>
                  </a:lnTo>
                  <a:lnTo>
                    <a:pt x="2040" y="3447"/>
                  </a:lnTo>
                  <a:lnTo>
                    <a:pt x="2043" y="3484"/>
                  </a:lnTo>
                  <a:lnTo>
                    <a:pt x="2040" y="3501"/>
                  </a:lnTo>
                  <a:lnTo>
                    <a:pt x="2029" y="3517"/>
                  </a:lnTo>
                  <a:lnTo>
                    <a:pt x="2012" y="3532"/>
                  </a:lnTo>
                  <a:lnTo>
                    <a:pt x="1990" y="3545"/>
                  </a:lnTo>
                  <a:lnTo>
                    <a:pt x="1963" y="3558"/>
                  </a:lnTo>
                  <a:lnTo>
                    <a:pt x="1929" y="3568"/>
                  </a:lnTo>
                  <a:lnTo>
                    <a:pt x="1893" y="3578"/>
                  </a:lnTo>
                  <a:lnTo>
                    <a:pt x="1852" y="3586"/>
                  </a:lnTo>
                  <a:lnTo>
                    <a:pt x="1809" y="3594"/>
                  </a:lnTo>
                  <a:lnTo>
                    <a:pt x="1763" y="3600"/>
                  </a:lnTo>
                  <a:lnTo>
                    <a:pt x="1714" y="3606"/>
                  </a:lnTo>
                  <a:lnTo>
                    <a:pt x="1663" y="3609"/>
                  </a:lnTo>
                  <a:lnTo>
                    <a:pt x="1611" y="3611"/>
                  </a:lnTo>
                  <a:lnTo>
                    <a:pt x="1558" y="3612"/>
                  </a:lnTo>
                  <a:lnTo>
                    <a:pt x="1506" y="3612"/>
                  </a:lnTo>
                  <a:lnTo>
                    <a:pt x="1453" y="3611"/>
                  </a:lnTo>
                  <a:lnTo>
                    <a:pt x="1401" y="3609"/>
                  </a:lnTo>
                  <a:lnTo>
                    <a:pt x="1351" y="3606"/>
                  </a:lnTo>
                  <a:lnTo>
                    <a:pt x="1303" y="3600"/>
                  </a:lnTo>
                  <a:lnTo>
                    <a:pt x="1256" y="3594"/>
                  </a:lnTo>
                  <a:lnTo>
                    <a:pt x="1212" y="3586"/>
                  </a:lnTo>
                  <a:lnTo>
                    <a:pt x="1171" y="3578"/>
                  </a:lnTo>
                  <a:lnTo>
                    <a:pt x="1135" y="3568"/>
                  </a:lnTo>
                  <a:lnTo>
                    <a:pt x="1103" y="3558"/>
                  </a:lnTo>
                  <a:lnTo>
                    <a:pt x="1075" y="3545"/>
                  </a:lnTo>
                  <a:lnTo>
                    <a:pt x="1052" y="3532"/>
                  </a:lnTo>
                  <a:lnTo>
                    <a:pt x="1036" y="3517"/>
                  </a:lnTo>
                  <a:lnTo>
                    <a:pt x="1025" y="3501"/>
                  </a:lnTo>
                  <a:lnTo>
                    <a:pt x="1021" y="3484"/>
                  </a:lnTo>
                  <a:lnTo>
                    <a:pt x="1024" y="3447"/>
                  </a:lnTo>
                  <a:lnTo>
                    <a:pt x="1034" y="3409"/>
                  </a:lnTo>
                  <a:lnTo>
                    <a:pt x="1050" y="3369"/>
                  </a:lnTo>
                  <a:lnTo>
                    <a:pt x="1072" y="3329"/>
                  </a:lnTo>
                  <a:lnTo>
                    <a:pt x="1099" y="3291"/>
                  </a:lnTo>
                  <a:lnTo>
                    <a:pt x="1130" y="3253"/>
                  </a:lnTo>
                  <a:lnTo>
                    <a:pt x="1167" y="3217"/>
                  </a:lnTo>
                  <a:lnTo>
                    <a:pt x="1209" y="3184"/>
                  </a:lnTo>
                  <a:lnTo>
                    <a:pt x="1253" y="3153"/>
                  </a:lnTo>
                  <a:lnTo>
                    <a:pt x="1301" y="3127"/>
                  </a:lnTo>
                  <a:lnTo>
                    <a:pt x="1352" y="3104"/>
                  </a:lnTo>
                  <a:lnTo>
                    <a:pt x="1406" y="3087"/>
                  </a:lnTo>
                  <a:lnTo>
                    <a:pt x="1373" y="3061"/>
                  </a:lnTo>
                  <a:lnTo>
                    <a:pt x="1343" y="3029"/>
                  </a:lnTo>
                  <a:lnTo>
                    <a:pt x="1316" y="2994"/>
                  </a:lnTo>
                  <a:lnTo>
                    <a:pt x="1294" y="2955"/>
                  </a:lnTo>
                  <a:lnTo>
                    <a:pt x="1276" y="2914"/>
                  </a:lnTo>
                  <a:lnTo>
                    <a:pt x="1261" y="2872"/>
                  </a:lnTo>
                  <a:lnTo>
                    <a:pt x="1253" y="2829"/>
                  </a:lnTo>
                  <a:lnTo>
                    <a:pt x="1250" y="2787"/>
                  </a:lnTo>
                  <a:lnTo>
                    <a:pt x="1253" y="2745"/>
                  </a:lnTo>
                  <a:lnTo>
                    <a:pt x="1262" y="2704"/>
                  </a:lnTo>
                  <a:lnTo>
                    <a:pt x="1277" y="2665"/>
                  </a:lnTo>
                  <a:lnTo>
                    <a:pt x="1296" y="2630"/>
                  </a:lnTo>
                  <a:lnTo>
                    <a:pt x="1319" y="2598"/>
                  </a:lnTo>
                  <a:lnTo>
                    <a:pt x="1347" y="2569"/>
                  </a:lnTo>
                  <a:lnTo>
                    <a:pt x="1378" y="2546"/>
                  </a:lnTo>
                  <a:lnTo>
                    <a:pt x="1413" y="2526"/>
                  </a:lnTo>
                  <a:lnTo>
                    <a:pt x="1451" y="2511"/>
                  </a:lnTo>
                  <a:lnTo>
                    <a:pt x="1490" y="2502"/>
                  </a:lnTo>
                  <a:lnTo>
                    <a:pt x="1533" y="2499"/>
                  </a:lnTo>
                  <a:lnTo>
                    <a:pt x="1559" y="2501"/>
                  </a:lnTo>
                  <a:lnTo>
                    <a:pt x="1585" y="2505"/>
                  </a:lnTo>
                  <a:lnTo>
                    <a:pt x="1584" y="2491"/>
                  </a:lnTo>
                  <a:lnTo>
                    <a:pt x="1585" y="2477"/>
                  </a:lnTo>
                  <a:lnTo>
                    <a:pt x="1843" y="1498"/>
                  </a:lnTo>
                  <a:lnTo>
                    <a:pt x="1549" y="1498"/>
                  </a:lnTo>
                  <a:lnTo>
                    <a:pt x="1517" y="1495"/>
                  </a:lnTo>
                  <a:lnTo>
                    <a:pt x="1487" y="1486"/>
                  </a:lnTo>
                  <a:lnTo>
                    <a:pt x="1460" y="1471"/>
                  </a:lnTo>
                  <a:lnTo>
                    <a:pt x="1435" y="1450"/>
                  </a:lnTo>
                  <a:lnTo>
                    <a:pt x="1416" y="1427"/>
                  </a:lnTo>
                  <a:lnTo>
                    <a:pt x="1401" y="1398"/>
                  </a:lnTo>
                  <a:lnTo>
                    <a:pt x="1392" y="1367"/>
                  </a:lnTo>
                  <a:lnTo>
                    <a:pt x="1389" y="1334"/>
                  </a:lnTo>
                  <a:lnTo>
                    <a:pt x="1389" y="1048"/>
                  </a:lnTo>
                  <a:lnTo>
                    <a:pt x="1018" y="922"/>
                  </a:lnTo>
                  <a:lnTo>
                    <a:pt x="1017" y="922"/>
                  </a:lnTo>
                  <a:lnTo>
                    <a:pt x="1017" y="922"/>
                  </a:lnTo>
                  <a:lnTo>
                    <a:pt x="1015" y="922"/>
                  </a:lnTo>
                  <a:lnTo>
                    <a:pt x="1013" y="920"/>
                  </a:lnTo>
                  <a:lnTo>
                    <a:pt x="1005" y="917"/>
                  </a:lnTo>
                  <a:lnTo>
                    <a:pt x="994" y="914"/>
                  </a:lnTo>
                  <a:lnTo>
                    <a:pt x="979" y="909"/>
                  </a:lnTo>
                  <a:lnTo>
                    <a:pt x="960" y="903"/>
                  </a:lnTo>
                  <a:lnTo>
                    <a:pt x="938" y="897"/>
                  </a:lnTo>
                  <a:lnTo>
                    <a:pt x="938" y="1524"/>
                  </a:lnTo>
                  <a:lnTo>
                    <a:pt x="1010" y="2435"/>
                  </a:lnTo>
                  <a:lnTo>
                    <a:pt x="1009" y="2461"/>
                  </a:lnTo>
                  <a:lnTo>
                    <a:pt x="1002" y="2485"/>
                  </a:lnTo>
                  <a:lnTo>
                    <a:pt x="991" y="2507"/>
                  </a:lnTo>
                  <a:lnTo>
                    <a:pt x="976" y="2525"/>
                  </a:lnTo>
                  <a:lnTo>
                    <a:pt x="957" y="2540"/>
                  </a:lnTo>
                  <a:lnTo>
                    <a:pt x="935" y="2550"/>
                  </a:lnTo>
                  <a:lnTo>
                    <a:pt x="910" y="2555"/>
                  </a:lnTo>
                  <a:lnTo>
                    <a:pt x="906" y="2555"/>
                  </a:lnTo>
                  <a:lnTo>
                    <a:pt x="901" y="2555"/>
                  </a:lnTo>
                  <a:lnTo>
                    <a:pt x="878" y="2552"/>
                  </a:lnTo>
                  <a:lnTo>
                    <a:pt x="857" y="2546"/>
                  </a:lnTo>
                  <a:lnTo>
                    <a:pt x="837" y="2533"/>
                  </a:lnTo>
                  <a:lnTo>
                    <a:pt x="820" y="2517"/>
                  </a:lnTo>
                  <a:lnTo>
                    <a:pt x="808" y="2499"/>
                  </a:lnTo>
                  <a:lnTo>
                    <a:pt x="798" y="2477"/>
                  </a:lnTo>
                  <a:lnTo>
                    <a:pt x="793" y="2453"/>
                  </a:lnTo>
                  <a:lnTo>
                    <a:pt x="728" y="1630"/>
                  </a:lnTo>
                  <a:lnTo>
                    <a:pt x="707" y="1637"/>
                  </a:lnTo>
                  <a:lnTo>
                    <a:pt x="685" y="1639"/>
                  </a:lnTo>
                  <a:lnTo>
                    <a:pt x="662" y="1637"/>
                  </a:lnTo>
                  <a:lnTo>
                    <a:pt x="640" y="1630"/>
                  </a:lnTo>
                  <a:lnTo>
                    <a:pt x="575" y="2453"/>
                  </a:lnTo>
                  <a:lnTo>
                    <a:pt x="572" y="2472"/>
                  </a:lnTo>
                  <a:lnTo>
                    <a:pt x="566" y="2489"/>
                  </a:lnTo>
                  <a:lnTo>
                    <a:pt x="557" y="2505"/>
                  </a:lnTo>
                  <a:lnTo>
                    <a:pt x="597" y="2514"/>
                  </a:lnTo>
                  <a:lnTo>
                    <a:pt x="633" y="2529"/>
                  </a:lnTo>
                  <a:lnTo>
                    <a:pt x="667" y="2548"/>
                  </a:lnTo>
                  <a:lnTo>
                    <a:pt x="698" y="2573"/>
                  </a:lnTo>
                  <a:lnTo>
                    <a:pt x="725" y="2600"/>
                  </a:lnTo>
                  <a:lnTo>
                    <a:pt x="748" y="2632"/>
                  </a:lnTo>
                  <a:lnTo>
                    <a:pt x="767" y="2667"/>
                  </a:lnTo>
                  <a:lnTo>
                    <a:pt x="781" y="2705"/>
                  </a:lnTo>
                  <a:lnTo>
                    <a:pt x="790" y="2745"/>
                  </a:lnTo>
                  <a:lnTo>
                    <a:pt x="792" y="2787"/>
                  </a:lnTo>
                  <a:lnTo>
                    <a:pt x="790" y="2829"/>
                  </a:lnTo>
                  <a:lnTo>
                    <a:pt x="781" y="2872"/>
                  </a:lnTo>
                  <a:lnTo>
                    <a:pt x="767" y="2914"/>
                  </a:lnTo>
                  <a:lnTo>
                    <a:pt x="750" y="2955"/>
                  </a:lnTo>
                  <a:lnTo>
                    <a:pt x="726" y="2994"/>
                  </a:lnTo>
                  <a:lnTo>
                    <a:pt x="700" y="3029"/>
                  </a:lnTo>
                  <a:lnTo>
                    <a:pt x="670" y="3061"/>
                  </a:lnTo>
                  <a:lnTo>
                    <a:pt x="637" y="3087"/>
                  </a:lnTo>
                  <a:lnTo>
                    <a:pt x="690" y="3104"/>
                  </a:lnTo>
                  <a:lnTo>
                    <a:pt x="742" y="3127"/>
                  </a:lnTo>
                  <a:lnTo>
                    <a:pt x="790" y="3153"/>
                  </a:lnTo>
                  <a:lnTo>
                    <a:pt x="834" y="3184"/>
                  </a:lnTo>
                  <a:lnTo>
                    <a:pt x="875" y="3217"/>
                  </a:lnTo>
                  <a:lnTo>
                    <a:pt x="912" y="3253"/>
                  </a:lnTo>
                  <a:lnTo>
                    <a:pt x="944" y="3291"/>
                  </a:lnTo>
                  <a:lnTo>
                    <a:pt x="971" y="3329"/>
                  </a:lnTo>
                  <a:lnTo>
                    <a:pt x="992" y="3369"/>
                  </a:lnTo>
                  <a:lnTo>
                    <a:pt x="1008" y="3409"/>
                  </a:lnTo>
                  <a:lnTo>
                    <a:pt x="1018" y="3447"/>
                  </a:lnTo>
                  <a:lnTo>
                    <a:pt x="1021" y="3484"/>
                  </a:lnTo>
                  <a:lnTo>
                    <a:pt x="1018" y="3501"/>
                  </a:lnTo>
                  <a:lnTo>
                    <a:pt x="1006" y="3517"/>
                  </a:lnTo>
                  <a:lnTo>
                    <a:pt x="991" y="3532"/>
                  </a:lnTo>
                  <a:lnTo>
                    <a:pt x="969" y="3545"/>
                  </a:lnTo>
                  <a:lnTo>
                    <a:pt x="941" y="3558"/>
                  </a:lnTo>
                  <a:lnTo>
                    <a:pt x="908" y="3568"/>
                  </a:lnTo>
                  <a:lnTo>
                    <a:pt x="871" y="3578"/>
                  </a:lnTo>
                  <a:lnTo>
                    <a:pt x="831" y="3586"/>
                  </a:lnTo>
                  <a:lnTo>
                    <a:pt x="786" y="3594"/>
                  </a:lnTo>
                  <a:lnTo>
                    <a:pt x="741" y="3600"/>
                  </a:lnTo>
                  <a:lnTo>
                    <a:pt x="691" y="3606"/>
                  </a:lnTo>
                  <a:lnTo>
                    <a:pt x="641" y="3609"/>
                  </a:lnTo>
                  <a:lnTo>
                    <a:pt x="589" y="3611"/>
                  </a:lnTo>
                  <a:lnTo>
                    <a:pt x="536" y="3612"/>
                  </a:lnTo>
                  <a:lnTo>
                    <a:pt x="484" y="3612"/>
                  </a:lnTo>
                  <a:lnTo>
                    <a:pt x="431" y="3611"/>
                  </a:lnTo>
                  <a:lnTo>
                    <a:pt x="380" y="3609"/>
                  </a:lnTo>
                  <a:lnTo>
                    <a:pt x="328" y="3606"/>
                  </a:lnTo>
                  <a:lnTo>
                    <a:pt x="280" y="3600"/>
                  </a:lnTo>
                  <a:lnTo>
                    <a:pt x="233" y="3594"/>
                  </a:lnTo>
                  <a:lnTo>
                    <a:pt x="190" y="3586"/>
                  </a:lnTo>
                  <a:lnTo>
                    <a:pt x="150" y="3578"/>
                  </a:lnTo>
                  <a:lnTo>
                    <a:pt x="113" y="3568"/>
                  </a:lnTo>
                  <a:lnTo>
                    <a:pt x="80" y="3558"/>
                  </a:lnTo>
                  <a:lnTo>
                    <a:pt x="53" y="3545"/>
                  </a:lnTo>
                  <a:lnTo>
                    <a:pt x="30" y="3532"/>
                  </a:lnTo>
                  <a:lnTo>
                    <a:pt x="13" y="3517"/>
                  </a:lnTo>
                  <a:lnTo>
                    <a:pt x="3" y="3501"/>
                  </a:lnTo>
                  <a:lnTo>
                    <a:pt x="0" y="3484"/>
                  </a:lnTo>
                  <a:lnTo>
                    <a:pt x="3" y="3447"/>
                  </a:lnTo>
                  <a:lnTo>
                    <a:pt x="12" y="3409"/>
                  </a:lnTo>
                  <a:lnTo>
                    <a:pt x="29" y="3369"/>
                  </a:lnTo>
                  <a:lnTo>
                    <a:pt x="50" y="3329"/>
                  </a:lnTo>
                  <a:lnTo>
                    <a:pt x="77" y="3291"/>
                  </a:lnTo>
                  <a:lnTo>
                    <a:pt x="109" y="3253"/>
                  </a:lnTo>
                  <a:lnTo>
                    <a:pt x="145" y="3217"/>
                  </a:lnTo>
                  <a:lnTo>
                    <a:pt x="187" y="3184"/>
                  </a:lnTo>
                  <a:lnTo>
                    <a:pt x="231" y="3153"/>
                  </a:lnTo>
                  <a:lnTo>
                    <a:pt x="279" y="3127"/>
                  </a:lnTo>
                  <a:lnTo>
                    <a:pt x="331" y="3104"/>
                  </a:lnTo>
                  <a:lnTo>
                    <a:pt x="384" y="3087"/>
                  </a:lnTo>
                  <a:lnTo>
                    <a:pt x="351" y="3061"/>
                  </a:lnTo>
                  <a:lnTo>
                    <a:pt x="321" y="3029"/>
                  </a:lnTo>
                  <a:lnTo>
                    <a:pt x="295" y="2994"/>
                  </a:lnTo>
                  <a:lnTo>
                    <a:pt x="271" y="2955"/>
                  </a:lnTo>
                  <a:lnTo>
                    <a:pt x="254" y="2914"/>
                  </a:lnTo>
                  <a:lnTo>
                    <a:pt x="240" y="2872"/>
                  </a:lnTo>
                  <a:lnTo>
                    <a:pt x="231" y="2829"/>
                  </a:lnTo>
                  <a:lnTo>
                    <a:pt x="229" y="2787"/>
                  </a:lnTo>
                  <a:lnTo>
                    <a:pt x="231" y="2743"/>
                  </a:lnTo>
                  <a:lnTo>
                    <a:pt x="240" y="2703"/>
                  </a:lnTo>
                  <a:lnTo>
                    <a:pt x="256" y="2664"/>
                  </a:lnTo>
                  <a:lnTo>
                    <a:pt x="275" y="2629"/>
                  </a:lnTo>
                  <a:lnTo>
                    <a:pt x="299" y="2597"/>
                  </a:lnTo>
                  <a:lnTo>
                    <a:pt x="327" y="2568"/>
                  </a:lnTo>
                  <a:lnTo>
                    <a:pt x="360" y="2544"/>
                  </a:lnTo>
                  <a:lnTo>
                    <a:pt x="395" y="2525"/>
                  </a:lnTo>
                  <a:lnTo>
                    <a:pt x="379" y="2507"/>
                  </a:lnTo>
                  <a:lnTo>
                    <a:pt x="368" y="2485"/>
                  </a:lnTo>
                  <a:lnTo>
                    <a:pt x="361" y="2461"/>
                  </a:lnTo>
                  <a:lnTo>
                    <a:pt x="360" y="2435"/>
                  </a:lnTo>
                  <a:lnTo>
                    <a:pt x="431" y="1524"/>
                  </a:lnTo>
                  <a:lnTo>
                    <a:pt x="431" y="897"/>
                  </a:lnTo>
                  <a:lnTo>
                    <a:pt x="414" y="901"/>
                  </a:lnTo>
                  <a:lnTo>
                    <a:pt x="400" y="906"/>
                  </a:lnTo>
                  <a:lnTo>
                    <a:pt x="266" y="1517"/>
                  </a:lnTo>
                  <a:lnTo>
                    <a:pt x="259" y="1538"/>
                  </a:lnTo>
                  <a:lnTo>
                    <a:pt x="249" y="1555"/>
                  </a:lnTo>
                  <a:lnTo>
                    <a:pt x="235" y="1570"/>
                  </a:lnTo>
                  <a:lnTo>
                    <a:pt x="218" y="1580"/>
                  </a:lnTo>
                  <a:lnTo>
                    <a:pt x="199" y="1587"/>
                  </a:lnTo>
                  <a:lnTo>
                    <a:pt x="179" y="1589"/>
                  </a:lnTo>
                  <a:lnTo>
                    <a:pt x="159" y="1588"/>
                  </a:lnTo>
                  <a:lnTo>
                    <a:pt x="139" y="1580"/>
                  </a:lnTo>
                  <a:lnTo>
                    <a:pt x="122" y="1570"/>
                  </a:lnTo>
                  <a:lnTo>
                    <a:pt x="107" y="1555"/>
                  </a:lnTo>
                  <a:lnTo>
                    <a:pt x="97" y="1538"/>
                  </a:lnTo>
                  <a:lnTo>
                    <a:pt x="90" y="1519"/>
                  </a:lnTo>
                  <a:lnTo>
                    <a:pt x="88" y="1498"/>
                  </a:lnTo>
                  <a:lnTo>
                    <a:pt x="89" y="1478"/>
                  </a:lnTo>
                  <a:lnTo>
                    <a:pt x="235" y="815"/>
                  </a:lnTo>
                  <a:lnTo>
                    <a:pt x="236" y="811"/>
                  </a:lnTo>
                  <a:lnTo>
                    <a:pt x="237" y="809"/>
                  </a:lnTo>
                  <a:lnTo>
                    <a:pt x="238" y="806"/>
                  </a:lnTo>
                  <a:lnTo>
                    <a:pt x="241" y="798"/>
                  </a:lnTo>
                  <a:lnTo>
                    <a:pt x="246" y="789"/>
                  </a:lnTo>
                  <a:lnTo>
                    <a:pt x="250" y="782"/>
                  </a:lnTo>
                  <a:lnTo>
                    <a:pt x="256" y="775"/>
                  </a:lnTo>
                  <a:lnTo>
                    <a:pt x="261" y="769"/>
                  </a:lnTo>
                  <a:lnTo>
                    <a:pt x="268" y="763"/>
                  </a:lnTo>
                  <a:lnTo>
                    <a:pt x="273" y="759"/>
                  </a:lnTo>
                  <a:lnTo>
                    <a:pt x="278" y="757"/>
                  </a:lnTo>
                  <a:lnTo>
                    <a:pt x="284" y="753"/>
                  </a:lnTo>
                  <a:lnTo>
                    <a:pt x="286" y="752"/>
                  </a:lnTo>
                  <a:lnTo>
                    <a:pt x="289" y="750"/>
                  </a:lnTo>
                  <a:lnTo>
                    <a:pt x="292" y="748"/>
                  </a:lnTo>
                  <a:lnTo>
                    <a:pt x="297" y="746"/>
                  </a:lnTo>
                  <a:lnTo>
                    <a:pt x="307" y="743"/>
                  </a:lnTo>
                  <a:lnTo>
                    <a:pt x="323" y="737"/>
                  </a:lnTo>
                  <a:lnTo>
                    <a:pt x="344" y="731"/>
                  </a:lnTo>
                  <a:lnTo>
                    <a:pt x="369" y="724"/>
                  </a:lnTo>
                  <a:lnTo>
                    <a:pt x="397" y="716"/>
                  </a:lnTo>
                  <a:lnTo>
                    <a:pt x="428" y="707"/>
                  </a:lnTo>
                  <a:lnTo>
                    <a:pt x="461" y="699"/>
                  </a:lnTo>
                  <a:lnTo>
                    <a:pt x="497" y="691"/>
                  </a:lnTo>
                  <a:lnTo>
                    <a:pt x="535" y="684"/>
                  </a:lnTo>
                  <a:lnTo>
                    <a:pt x="573" y="677"/>
                  </a:lnTo>
                  <a:lnTo>
                    <a:pt x="612" y="673"/>
                  </a:lnTo>
                  <a:lnTo>
                    <a:pt x="651" y="669"/>
                  </a:lnTo>
                  <a:lnTo>
                    <a:pt x="672" y="713"/>
                  </a:lnTo>
                  <a:lnTo>
                    <a:pt x="672" y="713"/>
                  </a:lnTo>
                  <a:lnTo>
                    <a:pt x="612" y="1197"/>
                  </a:lnTo>
                  <a:lnTo>
                    <a:pt x="685" y="1325"/>
                  </a:lnTo>
                  <a:lnTo>
                    <a:pt x="756" y="1197"/>
                  </a:lnTo>
                  <a:lnTo>
                    <a:pt x="696" y="713"/>
                  </a:lnTo>
                  <a:lnTo>
                    <a:pt x="696" y="713"/>
                  </a:lnTo>
                  <a:lnTo>
                    <a:pt x="718" y="669"/>
                  </a:lnTo>
                  <a:lnTo>
                    <a:pt x="759" y="673"/>
                  </a:lnTo>
                  <a:lnTo>
                    <a:pt x="800" y="678"/>
                  </a:lnTo>
                  <a:lnTo>
                    <a:pt x="839" y="684"/>
                  </a:lnTo>
                  <a:lnTo>
                    <a:pt x="878" y="692"/>
                  </a:lnTo>
                  <a:lnTo>
                    <a:pt x="915" y="700"/>
                  </a:lnTo>
                  <a:lnTo>
                    <a:pt x="950" y="709"/>
                  </a:lnTo>
                  <a:lnTo>
                    <a:pt x="982" y="718"/>
                  </a:lnTo>
                  <a:lnTo>
                    <a:pt x="1010" y="726"/>
                  </a:lnTo>
                  <a:lnTo>
                    <a:pt x="1033" y="734"/>
                  </a:lnTo>
                  <a:lnTo>
                    <a:pt x="1053" y="740"/>
                  </a:lnTo>
                  <a:lnTo>
                    <a:pt x="1067" y="744"/>
                  </a:lnTo>
                  <a:lnTo>
                    <a:pt x="1075" y="748"/>
                  </a:lnTo>
                  <a:lnTo>
                    <a:pt x="1387" y="853"/>
                  </a:lnTo>
                  <a:lnTo>
                    <a:pt x="1387" y="350"/>
                  </a:lnTo>
                  <a:lnTo>
                    <a:pt x="1391" y="317"/>
                  </a:lnTo>
                  <a:lnTo>
                    <a:pt x="1401" y="286"/>
                  </a:lnTo>
                  <a:lnTo>
                    <a:pt x="1415" y="257"/>
                  </a:lnTo>
                  <a:lnTo>
                    <a:pt x="1435" y="234"/>
                  </a:lnTo>
                  <a:lnTo>
                    <a:pt x="1459" y="213"/>
                  </a:lnTo>
                  <a:lnTo>
                    <a:pt x="1487" y="198"/>
                  </a:lnTo>
                  <a:lnTo>
                    <a:pt x="1517" y="189"/>
                  </a:lnTo>
                  <a:lnTo>
                    <a:pt x="1549" y="186"/>
                  </a:lnTo>
                  <a:lnTo>
                    <a:pt x="2174" y="186"/>
                  </a:lnTo>
                  <a:lnTo>
                    <a:pt x="2174" y="62"/>
                  </a:lnTo>
                  <a:lnTo>
                    <a:pt x="2177" y="42"/>
                  </a:lnTo>
                  <a:lnTo>
                    <a:pt x="2186" y="25"/>
                  </a:lnTo>
                  <a:lnTo>
                    <a:pt x="2200" y="12"/>
                  </a:lnTo>
                  <a:lnTo>
                    <a:pt x="2215" y="4"/>
                  </a:lnTo>
                  <a:lnTo>
                    <a:pt x="2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8" name="Freeform 17"/>
          <p:cNvSpPr>
            <a:spLocks noEditPoints="1"/>
          </p:cNvSpPr>
          <p:nvPr/>
        </p:nvSpPr>
        <p:spPr bwMode="auto">
          <a:xfrm>
            <a:off x="7938839" y="3332198"/>
            <a:ext cx="598488" cy="558800"/>
          </a:xfrm>
          <a:custGeom>
            <a:avLst/>
            <a:gdLst>
              <a:gd name="T0" fmla="*/ 1220 w 3390"/>
              <a:gd name="T1" fmla="*/ 2886 h 3167"/>
              <a:gd name="T2" fmla="*/ 1015 w 3390"/>
              <a:gd name="T3" fmla="*/ 2329 h 3167"/>
              <a:gd name="T4" fmla="*/ 222 w 3390"/>
              <a:gd name="T5" fmla="*/ 2438 h 3167"/>
              <a:gd name="T6" fmla="*/ 1015 w 3390"/>
              <a:gd name="T7" fmla="*/ 1916 h 3167"/>
              <a:gd name="T8" fmla="*/ 222 w 3390"/>
              <a:gd name="T9" fmla="*/ 1814 h 3167"/>
              <a:gd name="T10" fmla="*/ 1130 w 3390"/>
              <a:gd name="T11" fmla="*/ 1404 h 3167"/>
              <a:gd name="T12" fmla="*/ 1096 w 3390"/>
              <a:gd name="T13" fmla="*/ 1503 h 3167"/>
              <a:gd name="T14" fmla="*/ 1064 w 3390"/>
              <a:gd name="T15" fmla="*/ 1404 h 3167"/>
              <a:gd name="T16" fmla="*/ 796 w 3390"/>
              <a:gd name="T17" fmla="*/ 1448 h 3167"/>
              <a:gd name="T18" fmla="*/ 696 w 3390"/>
              <a:gd name="T19" fmla="*/ 1481 h 3167"/>
              <a:gd name="T20" fmla="*/ 1096 w 3390"/>
              <a:gd name="T21" fmla="*/ 1303 h 3167"/>
              <a:gd name="T22" fmla="*/ 952 w 3390"/>
              <a:gd name="T23" fmla="*/ 1448 h 3167"/>
              <a:gd name="T24" fmla="*/ 1096 w 3390"/>
              <a:gd name="T25" fmla="*/ 1594 h 3167"/>
              <a:gd name="T26" fmla="*/ 1242 w 3390"/>
              <a:gd name="T27" fmla="*/ 1448 h 3167"/>
              <a:gd name="T28" fmla="*/ 1096 w 3390"/>
              <a:gd name="T29" fmla="*/ 1303 h 3167"/>
              <a:gd name="T30" fmla="*/ 599 w 3390"/>
              <a:gd name="T31" fmla="*/ 1419 h 3167"/>
              <a:gd name="T32" fmla="*/ 712 w 3390"/>
              <a:gd name="T33" fmla="*/ 1591 h 3167"/>
              <a:gd name="T34" fmla="*/ 882 w 3390"/>
              <a:gd name="T35" fmla="*/ 1477 h 3167"/>
              <a:gd name="T36" fmla="*/ 770 w 3390"/>
              <a:gd name="T37" fmla="*/ 1307 h 3167"/>
              <a:gd name="T38" fmla="*/ 1887 w 3390"/>
              <a:gd name="T39" fmla="*/ 0 h 3167"/>
              <a:gd name="T40" fmla="*/ 2619 w 3390"/>
              <a:gd name="T41" fmla="*/ 191 h 3167"/>
              <a:gd name="T42" fmla="*/ 3153 w 3390"/>
              <a:gd name="T43" fmla="*/ 695 h 3167"/>
              <a:gd name="T44" fmla="*/ 3387 w 3390"/>
              <a:gd name="T45" fmla="*/ 1410 h 3167"/>
              <a:gd name="T46" fmla="*/ 3244 w 3390"/>
              <a:gd name="T47" fmla="*/ 2157 h 3167"/>
              <a:gd name="T48" fmla="*/ 2775 w 3390"/>
              <a:gd name="T49" fmla="*/ 2725 h 3167"/>
              <a:gd name="T50" fmla="*/ 2084 w 3390"/>
              <a:gd name="T51" fmla="*/ 3004 h 3167"/>
              <a:gd name="T52" fmla="*/ 1683 w 3390"/>
              <a:gd name="T53" fmla="*/ 2127 h 3167"/>
              <a:gd name="T54" fmla="*/ 1863 w 3390"/>
              <a:gd name="T55" fmla="*/ 2184 h 3167"/>
              <a:gd name="T56" fmla="*/ 2045 w 3390"/>
              <a:gd name="T57" fmla="*/ 2229 h 3167"/>
              <a:gd name="T58" fmla="*/ 2114 w 3390"/>
              <a:gd name="T59" fmla="*/ 2420 h 3167"/>
              <a:gd name="T60" fmla="*/ 2175 w 3390"/>
              <a:gd name="T61" fmla="*/ 2621 h 3167"/>
              <a:gd name="T62" fmla="*/ 2140 w 3390"/>
              <a:gd name="T63" fmla="*/ 2816 h 3167"/>
              <a:gd name="T64" fmla="*/ 2641 w 3390"/>
              <a:gd name="T65" fmla="*/ 2621 h 3167"/>
              <a:gd name="T66" fmla="*/ 2655 w 3390"/>
              <a:gd name="T67" fmla="*/ 2353 h 3167"/>
              <a:gd name="T68" fmla="*/ 2540 w 3390"/>
              <a:gd name="T69" fmla="*/ 2105 h 3167"/>
              <a:gd name="T70" fmla="*/ 2640 w 3390"/>
              <a:gd name="T71" fmla="*/ 1876 h 3167"/>
              <a:gd name="T72" fmla="*/ 2866 w 3390"/>
              <a:gd name="T73" fmla="*/ 1811 h 3167"/>
              <a:gd name="T74" fmla="*/ 3122 w 3390"/>
              <a:gd name="T75" fmla="*/ 1778 h 3167"/>
              <a:gd name="T76" fmla="*/ 3215 w 3390"/>
              <a:gd name="T77" fmla="*/ 1323 h 3167"/>
              <a:gd name="T78" fmla="*/ 2938 w 3390"/>
              <a:gd name="T79" fmla="*/ 675 h 3167"/>
              <a:gd name="T80" fmla="*/ 2594 w 3390"/>
              <a:gd name="T81" fmla="*/ 388 h 3167"/>
              <a:gd name="T82" fmla="*/ 2721 w 3390"/>
              <a:gd name="T83" fmla="*/ 592 h 3167"/>
              <a:gd name="T84" fmla="*/ 2716 w 3390"/>
              <a:gd name="T85" fmla="*/ 774 h 3167"/>
              <a:gd name="T86" fmla="*/ 2739 w 3390"/>
              <a:gd name="T87" fmla="*/ 987 h 3167"/>
              <a:gd name="T88" fmla="*/ 2858 w 3390"/>
              <a:gd name="T89" fmla="*/ 1070 h 3167"/>
              <a:gd name="T90" fmla="*/ 2907 w 3390"/>
              <a:gd name="T91" fmla="*/ 1240 h 3167"/>
              <a:gd name="T92" fmla="*/ 2859 w 3390"/>
              <a:gd name="T93" fmla="*/ 1428 h 3167"/>
              <a:gd name="T94" fmla="*/ 2754 w 3390"/>
              <a:gd name="T95" fmla="*/ 1471 h 3167"/>
              <a:gd name="T96" fmla="*/ 2529 w 3390"/>
              <a:gd name="T97" fmla="*/ 1348 h 3167"/>
              <a:gd name="T98" fmla="*/ 2358 w 3390"/>
              <a:gd name="T99" fmla="*/ 1371 h 3167"/>
              <a:gd name="T100" fmla="*/ 2241 w 3390"/>
              <a:gd name="T101" fmla="*/ 1289 h 3167"/>
              <a:gd name="T102" fmla="*/ 2114 w 3390"/>
              <a:gd name="T103" fmla="*/ 1150 h 3167"/>
              <a:gd name="T104" fmla="*/ 1961 w 3390"/>
              <a:gd name="T105" fmla="*/ 1232 h 3167"/>
              <a:gd name="T106" fmla="*/ 1897 w 3390"/>
              <a:gd name="T107" fmla="*/ 1419 h 3167"/>
              <a:gd name="T108" fmla="*/ 1826 w 3390"/>
              <a:gd name="T109" fmla="*/ 1578 h 3167"/>
              <a:gd name="T110" fmla="*/ 1647 w 3390"/>
              <a:gd name="T111" fmla="*/ 1576 h 3167"/>
              <a:gd name="T112" fmla="*/ 1419 w 3390"/>
              <a:gd name="T113" fmla="*/ 731 h 3167"/>
              <a:gd name="T114" fmla="*/ 1282 w 3390"/>
              <a:gd name="T115" fmla="*/ 411 h 3167"/>
              <a:gd name="T116" fmla="*/ 838 w 3390"/>
              <a:gd name="T117" fmla="*/ 675 h 3167"/>
              <a:gd name="T118" fmla="*/ 616 w 3390"/>
              <a:gd name="T119" fmla="*/ 707 h 3167"/>
              <a:gd name="T120" fmla="*/ 1150 w 3390"/>
              <a:gd name="T121" fmla="*/ 194 h 3167"/>
              <a:gd name="T122" fmla="*/ 1887 w 3390"/>
              <a:gd name="T123" fmla="*/ 0 h 3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90" h="3167">
                <a:moveTo>
                  <a:pt x="1015" y="2777"/>
                </a:moveTo>
                <a:lnTo>
                  <a:pt x="1015" y="2825"/>
                </a:lnTo>
                <a:lnTo>
                  <a:pt x="1151" y="2825"/>
                </a:lnTo>
                <a:lnTo>
                  <a:pt x="1151" y="2777"/>
                </a:lnTo>
                <a:lnTo>
                  <a:pt x="1015" y="2777"/>
                </a:lnTo>
                <a:close/>
                <a:moveTo>
                  <a:pt x="222" y="2715"/>
                </a:moveTo>
                <a:lnTo>
                  <a:pt x="1220" y="2715"/>
                </a:lnTo>
                <a:lnTo>
                  <a:pt x="1220" y="2886"/>
                </a:lnTo>
                <a:lnTo>
                  <a:pt x="222" y="2886"/>
                </a:lnTo>
                <a:lnTo>
                  <a:pt x="222" y="2715"/>
                </a:lnTo>
                <a:close/>
                <a:moveTo>
                  <a:pt x="132" y="2626"/>
                </a:moveTo>
                <a:lnTo>
                  <a:pt x="132" y="2975"/>
                </a:lnTo>
                <a:lnTo>
                  <a:pt x="1309" y="2975"/>
                </a:lnTo>
                <a:lnTo>
                  <a:pt x="1309" y="2626"/>
                </a:lnTo>
                <a:lnTo>
                  <a:pt x="132" y="2626"/>
                </a:lnTo>
                <a:close/>
                <a:moveTo>
                  <a:pt x="1015" y="2329"/>
                </a:moveTo>
                <a:lnTo>
                  <a:pt x="1015" y="2376"/>
                </a:lnTo>
                <a:lnTo>
                  <a:pt x="1151" y="2376"/>
                </a:lnTo>
                <a:lnTo>
                  <a:pt x="1151" y="2329"/>
                </a:lnTo>
                <a:lnTo>
                  <a:pt x="1015" y="2329"/>
                </a:lnTo>
                <a:close/>
                <a:moveTo>
                  <a:pt x="222" y="2268"/>
                </a:moveTo>
                <a:lnTo>
                  <a:pt x="1220" y="2268"/>
                </a:lnTo>
                <a:lnTo>
                  <a:pt x="1220" y="2438"/>
                </a:lnTo>
                <a:lnTo>
                  <a:pt x="222" y="2438"/>
                </a:lnTo>
                <a:lnTo>
                  <a:pt x="222" y="2268"/>
                </a:lnTo>
                <a:close/>
                <a:moveTo>
                  <a:pt x="132" y="2177"/>
                </a:moveTo>
                <a:lnTo>
                  <a:pt x="132" y="2528"/>
                </a:lnTo>
                <a:lnTo>
                  <a:pt x="1309" y="2528"/>
                </a:lnTo>
                <a:lnTo>
                  <a:pt x="1309" y="2177"/>
                </a:lnTo>
                <a:lnTo>
                  <a:pt x="132" y="2177"/>
                </a:lnTo>
                <a:close/>
                <a:moveTo>
                  <a:pt x="1015" y="1869"/>
                </a:moveTo>
                <a:lnTo>
                  <a:pt x="1015" y="1916"/>
                </a:lnTo>
                <a:lnTo>
                  <a:pt x="1151" y="1916"/>
                </a:lnTo>
                <a:lnTo>
                  <a:pt x="1151" y="1869"/>
                </a:lnTo>
                <a:lnTo>
                  <a:pt x="1015" y="1869"/>
                </a:lnTo>
                <a:close/>
                <a:moveTo>
                  <a:pt x="222" y="1814"/>
                </a:moveTo>
                <a:lnTo>
                  <a:pt x="1220" y="1814"/>
                </a:lnTo>
                <a:lnTo>
                  <a:pt x="1220" y="1984"/>
                </a:lnTo>
                <a:lnTo>
                  <a:pt x="222" y="1984"/>
                </a:lnTo>
                <a:lnTo>
                  <a:pt x="222" y="1814"/>
                </a:lnTo>
                <a:close/>
                <a:moveTo>
                  <a:pt x="132" y="1724"/>
                </a:moveTo>
                <a:lnTo>
                  <a:pt x="132" y="2074"/>
                </a:lnTo>
                <a:lnTo>
                  <a:pt x="1309" y="2074"/>
                </a:lnTo>
                <a:lnTo>
                  <a:pt x="1309" y="1724"/>
                </a:lnTo>
                <a:lnTo>
                  <a:pt x="132" y="1724"/>
                </a:lnTo>
                <a:close/>
                <a:moveTo>
                  <a:pt x="1096" y="1393"/>
                </a:moveTo>
                <a:lnTo>
                  <a:pt x="1114" y="1396"/>
                </a:lnTo>
                <a:lnTo>
                  <a:pt x="1130" y="1404"/>
                </a:lnTo>
                <a:lnTo>
                  <a:pt x="1141" y="1416"/>
                </a:lnTo>
                <a:lnTo>
                  <a:pt x="1149" y="1431"/>
                </a:lnTo>
                <a:lnTo>
                  <a:pt x="1151" y="1448"/>
                </a:lnTo>
                <a:lnTo>
                  <a:pt x="1149" y="1466"/>
                </a:lnTo>
                <a:lnTo>
                  <a:pt x="1141" y="1481"/>
                </a:lnTo>
                <a:lnTo>
                  <a:pt x="1130" y="1493"/>
                </a:lnTo>
                <a:lnTo>
                  <a:pt x="1114" y="1501"/>
                </a:lnTo>
                <a:lnTo>
                  <a:pt x="1096" y="1503"/>
                </a:lnTo>
                <a:lnTo>
                  <a:pt x="1080" y="1501"/>
                </a:lnTo>
                <a:lnTo>
                  <a:pt x="1064" y="1493"/>
                </a:lnTo>
                <a:lnTo>
                  <a:pt x="1053" y="1481"/>
                </a:lnTo>
                <a:lnTo>
                  <a:pt x="1045" y="1466"/>
                </a:lnTo>
                <a:lnTo>
                  <a:pt x="1042" y="1448"/>
                </a:lnTo>
                <a:lnTo>
                  <a:pt x="1045" y="1431"/>
                </a:lnTo>
                <a:lnTo>
                  <a:pt x="1053" y="1416"/>
                </a:lnTo>
                <a:lnTo>
                  <a:pt x="1064" y="1404"/>
                </a:lnTo>
                <a:lnTo>
                  <a:pt x="1080" y="1396"/>
                </a:lnTo>
                <a:lnTo>
                  <a:pt x="1096" y="1393"/>
                </a:lnTo>
                <a:close/>
                <a:moveTo>
                  <a:pt x="741" y="1393"/>
                </a:moveTo>
                <a:lnTo>
                  <a:pt x="759" y="1396"/>
                </a:lnTo>
                <a:lnTo>
                  <a:pt x="773" y="1404"/>
                </a:lnTo>
                <a:lnTo>
                  <a:pt x="786" y="1416"/>
                </a:lnTo>
                <a:lnTo>
                  <a:pt x="793" y="1431"/>
                </a:lnTo>
                <a:lnTo>
                  <a:pt x="796" y="1448"/>
                </a:lnTo>
                <a:lnTo>
                  <a:pt x="793" y="1466"/>
                </a:lnTo>
                <a:lnTo>
                  <a:pt x="786" y="1481"/>
                </a:lnTo>
                <a:lnTo>
                  <a:pt x="773" y="1493"/>
                </a:lnTo>
                <a:lnTo>
                  <a:pt x="759" y="1501"/>
                </a:lnTo>
                <a:lnTo>
                  <a:pt x="741" y="1503"/>
                </a:lnTo>
                <a:lnTo>
                  <a:pt x="723" y="1501"/>
                </a:lnTo>
                <a:lnTo>
                  <a:pt x="709" y="1493"/>
                </a:lnTo>
                <a:lnTo>
                  <a:pt x="696" y="1481"/>
                </a:lnTo>
                <a:lnTo>
                  <a:pt x="689" y="1466"/>
                </a:lnTo>
                <a:lnTo>
                  <a:pt x="686" y="1448"/>
                </a:lnTo>
                <a:lnTo>
                  <a:pt x="689" y="1431"/>
                </a:lnTo>
                <a:lnTo>
                  <a:pt x="696" y="1416"/>
                </a:lnTo>
                <a:lnTo>
                  <a:pt x="709" y="1404"/>
                </a:lnTo>
                <a:lnTo>
                  <a:pt x="723" y="1396"/>
                </a:lnTo>
                <a:lnTo>
                  <a:pt x="741" y="1393"/>
                </a:lnTo>
                <a:close/>
                <a:moveTo>
                  <a:pt x="1096" y="1303"/>
                </a:moveTo>
                <a:lnTo>
                  <a:pt x="1067" y="1307"/>
                </a:lnTo>
                <a:lnTo>
                  <a:pt x="1041" y="1315"/>
                </a:lnTo>
                <a:lnTo>
                  <a:pt x="1016" y="1328"/>
                </a:lnTo>
                <a:lnTo>
                  <a:pt x="995" y="1346"/>
                </a:lnTo>
                <a:lnTo>
                  <a:pt x="977" y="1367"/>
                </a:lnTo>
                <a:lnTo>
                  <a:pt x="964" y="1392"/>
                </a:lnTo>
                <a:lnTo>
                  <a:pt x="956" y="1419"/>
                </a:lnTo>
                <a:lnTo>
                  <a:pt x="952" y="1448"/>
                </a:lnTo>
                <a:lnTo>
                  <a:pt x="956" y="1477"/>
                </a:lnTo>
                <a:lnTo>
                  <a:pt x="964" y="1505"/>
                </a:lnTo>
                <a:lnTo>
                  <a:pt x="977" y="1529"/>
                </a:lnTo>
                <a:lnTo>
                  <a:pt x="995" y="1551"/>
                </a:lnTo>
                <a:lnTo>
                  <a:pt x="1016" y="1569"/>
                </a:lnTo>
                <a:lnTo>
                  <a:pt x="1041" y="1582"/>
                </a:lnTo>
                <a:lnTo>
                  <a:pt x="1067" y="1591"/>
                </a:lnTo>
                <a:lnTo>
                  <a:pt x="1096" y="1594"/>
                </a:lnTo>
                <a:lnTo>
                  <a:pt x="1125" y="1591"/>
                </a:lnTo>
                <a:lnTo>
                  <a:pt x="1153" y="1582"/>
                </a:lnTo>
                <a:lnTo>
                  <a:pt x="1177" y="1569"/>
                </a:lnTo>
                <a:lnTo>
                  <a:pt x="1199" y="1551"/>
                </a:lnTo>
                <a:lnTo>
                  <a:pt x="1217" y="1529"/>
                </a:lnTo>
                <a:lnTo>
                  <a:pt x="1230" y="1505"/>
                </a:lnTo>
                <a:lnTo>
                  <a:pt x="1238" y="1477"/>
                </a:lnTo>
                <a:lnTo>
                  <a:pt x="1242" y="1448"/>
                </a:lnTo>
                <a:lnTo>
                  <a:pt x="1238" y="1419"/>
                </a:lnTo>
                <a:lnTo>
                  <a:pt x="1230" y="1392"/>
                </a:lnTo>
                <a:lnTo>
                  <a:pt x="1217" y="1367"/>
                </a:lnTo>
                <a:lnTo>
                  <a:pt x="1199" y="1346"/>
                </a:lnTo>
                <a:lnTo>
                  <a:pt x="1177" y="1328"/>
                </a:lnTo>
                <a:lnTo>
                  <a:pt x="1153" y="1315"/>
                </a:lnTo>
                <a:lnTo>
                  <a:pt x="1125" y="1307"/>
                </a:lnTo>
                <a:lnTo>
                  <a:pt x="1096" y="1303"/>
                </a:lnTo>
                <a:close/>
                <a:moveTo>
                  <a:pt x="741" y="1303"/>
                </a:moveTo>
                <a:lnTo>
                  <a:pt x="712" y="1307"/>
                </a:lnTo>
                <a:lnTo>
                  <a:pt x="685" y="1315"/>
                </a:lnTo>
                <a:lnTo>
                  <a:pt x="660" y="1328"/>
                </a:lnTo>
                <a:lnTo>
                  <a:pt x="638" y="1346"/>
                </a:lnTo>
                <a:lnTo>
                  <a:pt x="621" y="1367"/>
                </a:lnTo>
                <a:lnTo>
                  <a:pt x="607" y="1392"/>
                </a:lnTo>
                <a:lnTo>
                  <a:pt x="599" y="1419"/>
                </a:lnTo>
                <a:lnTo>
                  <a:pt x="596" y="1448"/>
                </a:lnTo>
                <a:lnTo>
                  <a:pt x="599" y="1477"/>
                </a:lnTo>
                <a:lnTo>
                  <a:pt x="607" y="1505"/>
                </a:lnTo>
                <a:lnTo>
                  <a:pt x="621" y="1529"/>
                </a:lnTo>
                <a:lnTo>
                  <a:pt x="638" y="1551"/>
                </a:lnTo>
                <a:lnTo>
                  <a:pt x="660" y="1569"/>
                </a:lnTo>
                <a:lnTo>
                  <a:pt x="685" y="1582"/>
                </a:lnTo>
                <a:lnTo>
                  <a:pt x="712" y="1591"/>
                </a:lnTo>
                <a:lnTo>
                  <a:pt x="741" y="1594"/>
                </a:lnTo>
                <a:lnTo>
                  <a:pt x="770" y="1591"/>
                </a:lnTo>
                <a:lnTo>
                  <a:pt x="797" y="1582"/>
                </a:lnTo>
                <a:lnTo>
                  <a:pt x="822" y="1569"/>
                </a:lnTo>
                <a:lnTo>
                  <a:pt x="843" y="1551"/>
                </a:lnTo>
                <a:lnTo>
                  <a:pt x="860" y="1529"/>
                </a:lnTo>
                <a:lnTo>
                  <a:pt x="874" y="1505"/>
                </a:lnTo>
                <a:lnTo>
                  <a:pt x="882" y="1477"/>
                </a:lnTo>
                <a:lnTo>
                  <a:pt x="885" y="1448"/>
                </a:lnTo>
                <a:lnTo>
                  <a:pt x="882" y="1419"/>
                </a:lnTo>
                <a:lnTo>
                  <a:pt x="874" y="1392"/>
                </a:lnTo>
                <a:lnTo>
                  <a:pt x="860" y="1367"/>
                </a:lnTo>
                <a:lnTo>
                  <a:pt x="843" y="1346"/>
                </a:lnTo>
                <a:lnTo>
                  <a:pt x="822" y="1328"/>
                </a:lnTo>
                <a:lnTo>
                  <a:pt x="797" y="1315"/>
                </a:lnTo>
                <a:lnTo>
                  <a:pt x="770" y="1307"/>
                </a:lnTo>
                <a:lnTo>
                  <a:pt x="741" y="1303"/>
                </a:lnTo>
                <a:close/>
                <a:moveTo>
                  <a:pt x="0" y="1156"/>
                </a:moveTo>
                <a:lnTo>
                  <a:pt x="1427" y="1156"/>
                </a:lnTo>
                <a:lnTo>
                  <a:pt x="1427" y="3167"/>
                </a:lnTo>
                <a:lnTo>
                  <a:pt x="0" y="3167"/>
                </a:lnTo>
                <a:lnTo>
                  <a:pt x="0" y="2404"/>
                </a:lnTo>
                <a:lnTo>
                  <a:pt x="0" y="1156"/>
                </a:lnTo>
                <a:close/>
                <a:moveTo>
                  <a:pt x="1887" y="0"/>
                </a:moveTo>
                <a:lnTo>
                  <a:pt x="1987" y="3"/>
                </a:lnTo>
                <a:lnTo>
                  <a:pt x="2083" y="13"/>
                </a:lnTo>
                <a:lnTo>
                  <a:pt x="2178" y="29"/>
                </a:lnTo>
                <a:lnTo>
                  <a:pt x="2272" y="50"/>
                </a:lnTo>
                <a:lnTo>
                  <a:pt x="2362" y="77"/>
                </a:lnTo>
                <a:lnTo>
                  <a:pt x="2450" y="110"/>
                </a:lnTo>
                <a:lnTo>
                  <a:pt x="2536" y="147"/>
                </a:lnTo>
                <a:lnTo>
                  <a:pt x="2619" y="191"/>
                </a:lnTo>
                <a:lnTo>
                  <a:pt x="2698" y="239"/>
                </a:lnTo>
                <a:lnTo>
                  <a:pt x="2774" y="291"/>
                </a:lnTo>
                <a:lnTo>
                  <a:pt x="2847" y="348"/>
                </a:lnTo>
                <a:lnTo>
                  <a:pt x="2916" y="410"/>
                </a:lnTo>
                <a:lnTo>
                  <a:pt x="2982" y="475"/>
                </a:lnTo>
                <a:lnTo>
                  <a:pt x="3043" y="545"/>
                </a:lnTo>
                <a:lnTo>
                  <a:pt x="3100" y="618"/>
                </a:lnTo>
                <a:lnTo>
                  <a:pt x="3153" y="695"/>
                </a:lnTo>
                <a:lnTo>
                  <a:pt x="3200" y="775"/>
                </a:lnTo>
                <a:lnTo>
                  <a:pt x="3243" y="858"/>
                </a:lnTo>
                <a:lnTo>
                  <a:pt x="3281" y="943"/>
                </a:lnTo>
                <a:lnTo>
                  <a:pt x="3313" y="1032"/>
                </a:lnTo>
                <a:lnTo>
                  <a:pt x="3340" y="1123"/>
                </a:lnTo>
                <a:lnTo>
                  <a:pt x="3362" y="1217"/>
                </a:lnTo>
                <a:lnTo>
                  <a:pt x="3378" y="1312"/>
                </a:lnTo>
                <a:lnTo>
                  <a:pt x="3387" y="1410"/>
                </a:lnTo>
                <a:lnTo>
                  <a:pt x="3390" y="1508"/>
                </a:lnTo>
                <a:lnTo>
                  <a:pt x="3388" y="1596"/>
                </a:lnTo>
                <a:lnTo>
                  <a:pt x="3380" y="1682"/>
                </a:lnTo>
                <a:lnTo>
                  <a:pt x="3367" y="1767"/>
                </a:lnTo>
                <a:lnTo>
                  <a:pt x="3341" y="1890"/>
                </a:lnTo>
                <a:lnTo>
                  <a:pt x="3314" y="1981"/>
                </a:lnTo>
                <a:lnTo>
                  <a:pt x="3282" y="2070"/>
                </a:lnTo>
                <a:lnTo>
                  <a:pt x="3244" y="2157"/>
                </a:lnTo>
                <a:lnTo>
                  <a:pt x="3201" y="2240"/>
                </a:lnTo>
                <a:lnTo>
                  <a:pt x="3154" y="2320"/>
                </a:lnTo>
                <a:lnTo>
                  <a:pt x="3102" y="2397"/>
                </a:lnTo>
                <a:lnTo>
                  <a:pt x="3045" y="2470"/>
                </a:lnTo>
                <a:lnTo>
                  <a:pt x="2984" y="2539"/>
                </a:lnTo>
                <a:lnTo>
                  <a:pt x="2918" y="2605"/>
                </a:lnTo>
                <a:lnTo>
                  <a:pt x="2849" y="2666"/>
                </a:lnTo>
                <a:lnTo>
                  <a:pt x="2775" y="2725"/>
                </a:lnTo>
                <a:lnTo>
                  <a:pt x="2700" y="2777"/>
                </a:lnTo>
                <a:lnTo>
                  <a:pt x="2620" y="2826"/>
                </a:lnTo>
                <a:lnTo>
                  <a:pt x="2537" y="2868"/>
                </a:lnTo>
                <a:lnTo>
                  <a:pt x="2451" y="2907"/>
                </a:lnTo>
                <a:lnTo>
                  <a:pt x="2363" y="2939"/>
                </a:lnTo>
                <a:lnTo>
                  <a:pt x="2272" y="2967"/>
                </a:lnTo>
                <a:lnTo>
                  <a:pt x="2178" y="2988"/>
                </a:lnTo>
                <a:lnTo>
                  <a:pt x="2084" y="3004"/>
                </a:lnTo>
                <a:lnTo>
                  <a:pt x="1987" y="3014"/>
                </a:lnTo>
                <a:lnTo>
                  <a:pt x="1888" y="3017"/>
                </a:lnTo>
                <a:lnTo>
                  <a:pt x="1800" y="3014"/>
                </a:lnTo>
                <a:lnTo>
                  <a:pt x="1713" y="3007"/>
                </a:lnTo>
                <a:lnTo>
                  <a:pt x="1628" y="2994"/>
                </a:lnTo>
                <a:lnTo>
                  <a:pt x="1628" y="2095"/>
                </a:lnTo>
                <a:lnTo>
                  <a:pt x="1656" y="2110"/>
                </a:lnTo>
                <a:lnTo>
                  <a:pt x="1683" y="2127"/>
                </a:lnTo>
                <a:lnTo>
                  <a:pt x="1709" y="2147"/>
                </a:lnTo>
                <a:lnTo>
                  <a:pt x="1735" y="2169"/>
                </a:lnTo>
                <a:lnTo>
                  <a:pt x="1754" y="2179"/>
                </a:lnTo>
                <a:lnTo>
                  <a:pt x="1774" y="2187"/>
                </a:lnTo>
                <a:lnTo>
                  <a:pt x="1795" y="2189"/>
                </a:lnTo>
                <a:lnTo>
                  <a:pt x="1818" y="2189"/>
                </a:lnTo>
                <a:lnTo>
                  <a:pt x="1841" y="2187"/>
                </a:lnTo>
                <a:lnTo>
                  <a:pt x="1863" y="2184"/>
                </a:lnTo>
                <a:lnTo>
                  <a:pt x="1886" y="2181"/>
                </a:lnTo>
                <a:lnTo>
                  <a:pt x="1908" y="2178"/>
                </a:lnTo>
                <a:lnTo>
                  <a:pt x="1929" y="2178"/>
                </a:lnTo>
                <a:lnTo>
                  <a:pt x="1958" y="2182"/>
                </a:lnTo>
                <a:lnTo>
                  <a:pt x="1984" y="2189"/>
                </a:lnTo>
                <a:lnTo>
                  <a:pt x="2006" y="2199"/>
                </a:lnTo>
                <a:lnTo>
                  <a:pt x="2027" y="2213"/>
                </a:lnTo>
                <a:lnTo>
                  <a:pt x="2045" y="2229"/>
                </a:lnTo>
                <a:lnTo>
                  <a:pt x="2059" y="2248"/>
                </a:lnTo>
                <a:lnTo>
                  <a:pt x="2073" y="2270"/>
                </a:lnTo>
                <a:lnTo>
                  <a:pt x="2083" y="2293"/>
                </a:lnTo>
                <a:lnTo>
                  <a:pt x="2092" y="2317"/>
                </a:lnTo>
                <a:lnTo>
                  <a:pt x="2100" y="2342"/>
                </a:lnTo>
                <a:lnTo>
                  <a:pt x="2106" y="2368"/>
                </a:lnTo>
                <a:lnTo>
                  <a:pt x="2111" y="2394"/>
                </a:lnTo>
                <a:lnTo>
                  <a:pt x="2114" y="2420"/>
                </a:lnTo>
                <a:lnTo>
                  <a:pt x="2117" y="2446"/>
                </a:lnTo>
                <a:lnTo>
                  <a:pt x="2119" y="2471"/>
                </a:lnTo>
                <a:lnTo>
                  <a:pt x="2125" y="2497"/>
                </a:lnTo>
                <a:lnTo>
                  <a:pt x="2132" y="2522"/>
                </a:lnTo>
                <a:lnTo>
                  <a:pt x="2142" y="2547"/>
                </a:lnTo>
                <a:lnTo>
                  <a:pt x="2154" y="2572"/>
                </a:lnTo>
                <a:lnTo>
                  <a:pt x="2165" y="2596"/>
                </a:lnTo>
                <a:lnTo>
                  <a:pt x="2175" y="2621"/>
                </a:lnTo>
                <a:lnTo>
                  <a:pt x="2184" y="2646"/>
                </a:lnTo>
                <a:lnTo>
                  <a:pt x="2189" y="2671"/>
                </a:lnTo>
                <a:lnTo>
                  <a:pt x="2191" y="2697"/>
                </a:lnTo>
                <a:lnTo>
                  <a:pt x="2187" y="2725"/>
                </a:lnTo>
                <a:lnTo>
                  <a:pt x="2179" y="2749"/>
                </a:lnTo>
                <a:lnTo>
                  <a:pt x="2169" y="2773"/>
                </a:lnTo>
                <a:lnTo>
                  <a:pt x="2156" y="2795"/>
                </a:lnTo>
                <a:lnTo>
                  <a:pt x="2140" y="2816"/>
                </a:lnTo>
                <a:lnTo>
                  <a:pt x="2120" y="2833"/>
                </a:lnTo>
                <a:lnTo>
                  <a:pt x="2201" y="2816"/>
                </a:lnTo>
                <a:lnTo>
                  <a:pt x="2280" y="2794"/>
                </a:lnTo>
                <a:lnTo>
                  <a:pt x="2357" y="2768"/>
                </a:lnTo>
                <a:lnTo>
                  <a:pt x="2431" y="2737"/>
                </a:lnTo>
                <a:lnTo>
                  <a:pt x="2504" y="2703"/>
                </a:lnTo>
                <a:lnTo>
                  <a:pt x="2573" y="2663"/>
                </a:lnTo>
                <a:lnTo>
                  <a:pt x="2641" y="2621"/>
                </a:lnTo>
                <a:lnTo>
                  <a:pt x="2705" y="2574"/>
                </a:lnTo>
                <a:lnTo>
                  <a:pt x="2766" y="2523"/>
                </a:lnTo>
                <a:lnTo>
                  <a:pt x="2753" y="2493"/>
                </a:lnTo>
                <a:lnTo>
                  <a:pt x="2736" y="2464"/>
                </a:lnTo>
                <a:lnTo>
                  <a:pt x="2717" y="2435"/>
                </a:lnTo>
                <a:lnTo>
                  <a:pt x="2698" y="2407"/>
                </a:lnTo>
                <a:lnTo>
                  <a:pt x="2677" y="2380"/>
                </a:lnTo>
                <a:lnTo>
                  <a:pt x="2655" y="2353"/>
                </a:lnTo>
                <a:lnTo>
                  <a:pt x="2634" y="2326"/>
                </a:lnTo>
                <a:lnTo>
                  <a:pt x="2614" y="2299"/>
                </a:lnTo>
                <a:lnTo>
                  <a:pt x="2595" y="2270"/>
                </a:lnTo>
                <a:lnTo>
                  <a:pt x="2578" y="2241"/>
                </a:lnTo>
                <a:lnTo>
                  <a:pt x="2564" y="2210"/>
                </a:lnTo>
                <a:lnTo>
                  <a:pt x="2552" y="2177"/>
                </a:lnTo>
                <a:lnTo>
                  <a:pt x="2544" y="2142"/>
                </a:lnTo>
                <a:lnTo>
                  <a:pt x="2540" y="2105"/>
                </a:lnTo>
                <a:lnTo>
                  <a:pt x="2540" y="2065"/>
                </a:lnTo>
                <a:lnTo>
                  <a:pt x="2546" y="2028"/>
                </a:lnTo>
                <a:lnTo>
                  <a:pt x="2556" y="1993"/>
                </a:lnTo>
                <a:lnTo>
                  <a:pt x="2567" y="1963"/>
                </a:lnTo>
                <a:lnTo>
                  <a:pt x="2582" y="1936"/>
                </a:lnTo>
                <a:lnTo>
                  <a:pt x="2598" y="1913"/>
                </a:lnTo>
                <a:lnTo>
                  <a:pt x="2618" y="1893"/>
                </a:lnTo>
                <a:lnTo>
                  <a:pt x="2640" y="1876"/>
                </a:lnTo>
                <a:lnTo>
                  <a:pt x="2662" y="1861"/>
                </a:lnTo>
                <a:lnTo>
                  <a:pt x="2687" y="1850"/>
                </a:lnTo>
                <a:lnTo>
                  <a:pt x="2714" y="1839"/>
                </a:lnTo>
                <a:lnTo>
                  <a:pt x="2742" y="1831"/>
                </a:lnTo>
                <a:lnTo>
                  <a:pt x="2772" y="1825"/>
                </a:lnTo>
                <a:lnTo>
                  <a:pt x="2802" y="1818"/>
                </a:lnTo>
                <a:lnTo>
                  <a:pt x="2833" y="1814"/>
                </a:lnTo>
                <a:lnTo>
                  <a:pt x="2866" y="1811"/>
                </a:lnTo>
                <a:lnTo>
                  <a:pt x="2898" y="1808"/>
                </a:lnTo>
                <a:lnTo>
                  <a:pt x="2930" y="1805"/>
                </a:lnTo>
                <a:lnTo>
                  <a:pt x="2963" y="1802"/>
                </a:lnTo>
                <a:lnTo>
                  <a:pt x="2996" y="1799"/>
                </a:lnTo>
                <a:lnTo>
                  <a:pt x="3028" y="1795"/>
                </a:lnTo>
                <a:lnTo>
                  <a:pt x="3060" y="1790"/>
                </a:lnTo>
                <a:lnTo>
                  <a:pt x="3091" y="1784"/>
                </a:lnTo>
                <a:lnTo>
                  <a:pt x="3122" y="1778"/>
                </a:lnTo>
                <a:lnTo>
                  <a:pt x="3152" y="1768"/>
                </a:lnTo>
                <a:lnTo>
                  <a:pt x="3180" y="1758"/>
                </a:lnTo>
                <a:lnTo>
                  <a:pt x="3207" y="1746"/>
                </a:lnTo>
                <a:lnTo>
                  <a:pt x="3218" y="1668"/>
                </a:lnTo>
                <a:lnTo>
                  <a:pt x="3225" y="1589"/>
                </a:lnTo>
                <a:lnTo>
                  <a:pt x="3227" y="1508"/>
                </a:lnTo>
                <a:lnTo>
                  <a:pt x="3224" y="1415"/>
                </a:lnTo>
                <a:lnTo>
                  <a:pt x="3215" y="1323"/>
                </a:lnTo>
                <a:lnTo>
                  <a:pt x="3199" y="1233"/>
                </a:lnTo>
                <a:lnTo>
                  <a:pt x="3177" y="1145"/>
                </a:lnTo>
                <a:lnTo>
                  <a:pt x="3151" y="1060"/>
                </a:lnTo>
                <a:lnTo>
                  <a:pt x="3118" y="977"/>
                </a:lnTo>
                <a:lnTo>
                  <a:pt x="3081" y="897"/>
                </a:lnTo>
                <a:lnTo>
                  <a:pt x="3038" y="820"/>
                </a:lnTo>
                <a:lnTo>
                  <a:pt x="2990" y="745"/>
                </a:lnTo>
                <a:lnTo>
                  <a:pt x="2938" y="675"/>
                </a:lnTo>
                <a:lnTo>
                  <a:pt x="2882" y="607"/>
                </a:lnTo>
                <a:lnTo>
                  <a:pt x="2821" y="545"/>
                </a:lnTo>
                <a:lnTo>
                  <a:pt x="2757" y="486"/>
                </a:lnTo>
                <a:lnTo>
                  <a:pt x="2688" y="430"/>
                </a:lnTo>
                <a:lnTo>
                  <a:pt x="2616" y="381"/>
                </a:lnTo>
                <a:lnTo>
                  <a:pt x="2541" y="335"/>
                </a:lnTo>
                <a:lnTo>
                  <a:pt x="2561" y="353"/>
                </a:lnTo>
                <a:lnTo>
                  <a:pt x="2594" y="388"/>
                </a:lnTo>
                <a:lnTo>
                  <a:pt x="2623" y="420"/>
                </a:lnTo>
                <a:lnTo>
                  <a:pt x="2648" y="449"/>
                </a:lnTo>
                <a:lnTo>
                  <a:pt x="2668" y="476"/>
                </a:lnTo>
                <a:lnTo>
                  <a:pt x="2684" y="502"/>
                </a:lnTo>
                <a:lnTo>
                  <a:pt x="2698" y="526"/>
                </a:lnTo>
                <a:lnTo>
                  <a:pt x="2708" y="549"/>
                </a:lnTo>
                <a:lnTo>
                  <a:pt x="2716" y="571"/>
                </a:lnTo>
                <a:lnTo>
                  <a:pt x="2721" y="592"/>
                </a:lnTo>
                <a:lnTo>
                  <a:pt x="2725" y="613"/>
                </a:lnTo>
                <a:lnTo>
                  <a:pt x="2726" y="633"/>
                </a:lnTo>
                <a:lnTo>
                  <a:pt x="2726" y="654"/>
                </a:lnTo>
                <a:lnTo>
                  <a:pt x="2725" y="676"/>
                </a:lnTo>
                <a:lnTo>
                  <a:pt x="2723" y="699"/>
                </a:lnTo>
                <a:lnTo>
                  <a:pt x="2720" y="722"/>
                </a:lnTo>
                <a:lnTo>
                  <a:pt x="2718" y="747"/>
                </a:lnTo>
                <a:lnTo>
                  <a:pt x="2716" y="774"/>
                </a:lnTo>
                <a:lnTo>
                  <a:pt x="2715" y="803"/>
                </a:lnTo>
                <a:lnTo>
                  <a:pt x="2715" y="834"/>
                </a:lnTo>
                <a:lnTo>
                  <a:pt x="2716" y="867"/>
                </a:lnTo>
                <a:lnTo>
                  <a:pt x="2718" y="904"/>
                </a:lnTo>
                <a:lnTo>
                  <a:pt x="2724" y="944"/>
                </a:lnTo>
                <a:lnTo>
                  <a:pt x="2725" y="960"/>
                </a:lnTo>
                <a:lnTo>
                  <a:pt x="2731" y="975"/>
                </a:lnTo>
                <a:lnTo>
                  <a:pt x="2739" y="987"/>
                </a:lnTo>
                <a:lnTo>
                  <a:pt x="2749" y="999"/>
                </a:lnTo>
                <a:lnTo>
                  <a:pt x="2762" y="1009"/>
                </a:lnTo>
                <a:lnTo>
                  <a:pt x="2776" y="1018"/>
                </a:lnTo>
                <a:lnTo>
                  <a:pt x="2793" y="1028"/>
                </a:lnTo>
                <a:lnTo>
                  <a:pt x="2809" y="1038"/>
                </a:lnTo>
                <a:lnTo>
                  <a:pt x="2825" y="1047"/>
                </a:lnTo>
                <a:lnTo>
                  <a:pt x="2842" y="1059"/>
                </a:lnTo>
                <a:lnTo>
                  <a:pt x="2858" y="1070"/>
                </a:lnTo>
                <a:lnTo>
                  <a:pt x="2873" y="1084"/>
                </a:lnTo>
                <a:lnTo>
                  <a:pt x="2885" y="1099"/>
                </a:lnTo>
                <a:lnTo>
                  <a:pt x="2897" y="1116"/>
                </a:lnTo>
                <a:lnTo>
                  <a:pt x="2906" y="1136"/>
                </a:lnTo>
                <a:lnTo>
                  <a:pt x="2911" y="1159"/>
                </a:lnTo>
                <a:lnTo>
                  <a:pt x="2914" y="1184"/>
                </a:lnTo>
                <a:lnTo>
                  <a:pt x="2912" y="1213"/>
                </a:lnTo>
                <a:lnTo>
                  <a:pt x="2907" y="1240"/>
                </a:lnTo>
                <a:lnTo>
                  <a:pt x="2901" y="1267"/>
                </a:lnTo>
                <a:lnTo>
                  <a:pt x="2896" y="1294"/>
                </a:lnTo>
                <a:lnTo>
                  <a:pt x="2890" y="1320"/>
                </a:lnTo>
                <a:lnTo>
                  <a:pt x="2885" y="1345"/>
                </a:lnTo>
                <a:lnTo>
                  <a:pt x="2879" y="1368"/>
                </a:lnTo>
                <a:lnTo>
                  <a:pt x="2874" y="1390"/>
                </a:lnTo>
                <a:lnTo>
                  <a:pt x="2867" y="1411"/>
                </a:lnTo>
                <a:lnTo>
                  <a:pt x="2859" y="1428"/>
                </a:lnTo>
                <a:lnTo>
                  <a:pt x="2851" y="1444"/>
                </a:lnTo>
                <a:lnTo>
                  <a:pt x="2842" y="1457"/>
                </a:lnTo>
                <a:lnTo>
                  <a:pt x="2830" y="1468"/>
                </a:lnTo>
                <a:lnTo>
                  <a:pt x="2819" y="1476"/>
                </a:lnTo>
                <a:lnTo>
                  <a:pt x="2805" y="1480"/>
                </a:lnTo>
                <a:lnTo>
                  <a:pt x="2790" y="1480"/>
                </a:lnTo>
                <a:lnTo>
                  <a:pt x="2772" y="1478"/>
                </a:lnTo>
                <a:lnTo>
                  <a:pt x="2754" y="1471"/>
                </a:lnTo>
                <a:lnTo>
                  <a:pt x="2732" y="1459"/>
                </a:lnTo>
                <a:lnTo>
                  <a:pt x="2709" y="1444"/>
                </a:lnTo>
                <a:lnTo>
                  <a:pt x="2682" y="1423"/>
                </a:lnTo>
                <a:lnTo>
                  <a:pt x="2649" y="1398"/>
                </a:lnTo>
                <a:lnTo>
                  <a:pt x="2617" y="1378"/>
                </a:lnTo>
                <a:lnTo>
                  <a:pt x="2586" y="1364"/>
                </a:lnTo>
                <a:lnTo>
                  <a:pt x="2557" y="1353"/>
                </a:lnTo>
                <a:lnTo>
                  <a:pt x="2529" y="1348"/>
                </a:lnTo>
                <a:lnTo>
                  <a:pt x="2503" y="1345"/>
                </a:lnTo>
                <a:lnTo>
                  <a:pt x="2478" y="1346"/>
                </a:lnTo>
                <a:lnTo>
                  <a:pt x="2454" y="1348"/>
                </a:lnTo>
                <a:lnTo>
                  <a:pt x="2432" y="1352"/>
                </a:lnTo>
                <a:lnTo>
                  <a:pt x="2412" y="1358"/>
                </a:lnTo>
                <a:lnTo>
                  <a:pt x="2392" y="1363"/>
                </a:lnTo>
                <a:lnTo>
                  <a:pt x="2374" y="1367"/>
                </a:lnTo>
                <a:lnTo>
                  <a:pt x="2358" y="1371"/>
                </a:lnTo>
                <a:lnTo>
                  <a:pt x="2343" y="1374"/>
                </a:lnTo>
                <a:lnTo>
                  <a:pt x="2329" y="1374"/>
                </a:lnTo>
                <a:lnTo>
                  <a:pt x="2317" y="1372"/>
                </a:lnTo>
                <a:lnTo>
                  <a:pt x="2300" y="1362"/>
                </a:lnTo>
                <a:lnTo>
                  <a:pt x="2284" y="1347"/>
                </a:lnTo>
                <a:lnTo>
                  <a:pt x="2270" y="1329"/>
                </a:lnTo>
                <a:lnTo>
                  <a:pt x="2255" y="1310"/>
                </a:lnTo>
                <a:lnTo>
                  <a:pt x="2241" y="1289"/>
                </a:lnTo>
                <a:lnTo>
                  <a:pt x="2227" y="1267"/>
                </a:lnTo>
                <a:lnTo>
                  <a:pt x="2213" y="1245"/>
                </a:lnTo>
                <a:lnTo>
                  <a:pt x="2199" y="1223"/>
                </a:lnTo>
                <a:lnTo>
                  <a:pt x="2184" y="1204"/>
                </a:lnTo>
                <a:lnTo>
                  <a:pt x="2168" y="1186"/>
                </a:lnTo>
                <a:lnTo>
                  <a:pt x="2151" y="1170"/>
                </a:lnTo>
                <a:lnTo>
                  <a:pt x="2134" y="1159"/>
                </a:lnTo>
                <a:lnTo>
                  <a:pt x="2114" y="1150"/>
                </a:lnTo>
                <a:lnTo>
                  <a:pt x="2093" y="1148"/>
                </a:lnTo>
                <a:lnTo>
                  <a:pt x="2068" y="1152"/>
                </a:lnTo>
                <a:lnTo>
                  <a:pt x="2045" y="1159"/>
                </a:lnTo>
                <a:lnTo>
                  <a:pt x="2023" y="1168"/>
                </a:lnTo>
                <a:lnTo>
                  <a:pt x="2005" y="1181"/>
                </a:lnTo>
                <a:lnTo>
                  <a:pt x="1989" y="1195"/>
                </a:lnTo>
                <a:lnTo>
                  <a:pt x="1974" y="1213"/>
                </a:lnTo>
                <a:lnTo>
                  <a:pt x="1961" y="1232"/>
                </a:lnTo>
                <a:lnTo>
                  <a:pt x="1950" y="1251"/>
                </a:lnTo>
                <a:lnTo>
                  <a:pt x="1940" y="1273"/>
                </a:lnTo>
                <a:lnTo>
                  <a:pt x="1931" y="1296"/>
                </a:lnTo>
                <a:lnTo>
                  <a:pt x="1923" y="1320"/>
                </a:lnTo>
                <a:lnTo>
                  <a:pt x="1916" y="1345"/>
                </a:lnTo>
                <a:lnTo>
                  <a:pt x="1909" y="1369"/>
                </a:lnTo>
                <a:lnTo>
                  <a:pt x="1903" y="1394"/>
                </a:lnTo>
                <a:lnTo>
                  <a:pt x="1897" y="1419"/>
                </a:lnTo>
                <a:lnTo>
                  <a:pt x="1890" y="1443"/>
                </a:lnTo>
                <a:lnTo>
                  <a:pt x="1883" y="1467"/>
                </a:lnTo>
                <a:lnTo>
                  <a:pt x="1876" y="1489"/>
                </a:lnTo>
                <a:lnTo>
                  <a:pt x="1869" y="1510"/>
                </a:lnTo>
                <a:lnTo>
                  <a:pt x="1859" y="1530"/>
                </a:lnTo>
                <a:lnTo>
                  <a:pt x="1850" y="1548"/>
                </a:lnTo>
                <a:lnTo>
                  <a:pt x="1839" y="1564"/>
                </a:lnTo>
                <a:lnTo>
                  <a:pt x="1826" y="1578"/>
                </a:lnTo>
                <a:lnTo>
                  <a:pt x="1812" y="1590"/>
                </a:lnTo>
                <a:lnTo>
                  <a:pt x="1795" y="1598"/>
                </a:lnTo>
                <a:lnTo>
                  <a:pt x="1777" y="1603"/>
                </a:lnTo>
                <a:lnTo>
                  <a:pt x="1757" y="1605"/>
                </a:lnTo>
                <a:lnTo>
                  <a:pt x="1734" y="1604"/>
                </a:lnTo>
                <a:lnTo>
                  <a:pt x="1708" y="1599"/>
                </a:lnTo>
                <a:lnTo>
                  <a:pt x="1679" y="1590"/>
                </a:lnTo>
                <a:lnTo>
                  <a:pt x="1647" y="1576"/>
                </a:lnTo>
                <a:lnTo>
                  <a:pt x="1628" y="1565"/>
                </a:lnTo>
                <a:lnTo>
                  <a:pt x="1628" y="961"/>
                </a:lnTo>
                <a:lnTo>
                  <a:pt x="1436" y="961"/>
                </a:lnTo>
                <a:lnTo>
                  <a:pt x="1434" y="914"/>
                </a:lnTo>
                <a:lnTo>
                  <a:pt x="1432" y="869"/>
                </a:lnTo>
                <a:lnTo>
                  <a:pt x="1429" y="822"/>
                </a:lnTo>
                <a:lnTo>
                  <a:pt x="1425" y="776"/>
                </a:lnTo>
                <a:lnTo>
                  <a:pt x="1419" y="731"/>
                </a:lnTo>
                <a:lnTo>
                  <a:pt x="1412" y="686"/>
                </a:lnTo>
                <a:lnTo>
                  <a:pt x="1402" y="644"/>
                </a:lnTo>
                <a:lnTo>
                  <a:pt x="1390" y="601"/>
                </a:lnTo>
                <a:lnTo>
                  <a:pt x="1375" y="559"/>
                </a:lnTo>
                <a:lnTo>
                  <a:pt x="1358" y="520"/>
                </a:lnTo>
                <a:lnTo>
                  <a:pt x="1336" y="481"/>
                </a:lnTo>
                <a:lnTo>
                  <a:pt x="1311" y="445"/>
                </a:lnTo>
                <a:lnTo>
                  <a:pt x="1282" y="411"/>
                </a:lnTo>
                <a:lnTo>
                  <a:pt x="1250" y="377"/>
                </a:lnTo>
                <a:lnTo>
                  <a:pt x="1212" y="347"/>
                </a:lnTo>
                <a:lnTo>
                  <a:pt x="1141" y="392"/>
                </a:lnTo>
                <a:lnTo>
                  <a:pt x="1074" y="441"/>
                </a:lnTo>
                <a:lnTo>
                  <a:pt x="1009" y="494"/>
                </a:lnTo>
                <a:lnTo>
                  <a:pt x="948" y="550"/>
                </a:lnTo>
                <a:lnTo>
                  <a:pt x="891" y="610"/>
                </a:lnTo>
                <a:lnTo>
                  <a:pt x="838" y="675"/>
                </a:lnTo>
                <a:lnTo>
                  <a:pt x="789" y="742"/>
                </a:lnTo>
                <a:lnTo>
                  <a:pt x="743" y="812"/>
                </a:lnTo>
                <a:lnTo>
                  <a:pt x="702" y="885"/>
                </a:lnTo>
                <a:lnTo>
                  <a:pt x="665" y="961"/>
                </a:lnTo>
                <a:lnTo>
                  <a:pt x="488" y="961"/>
                </a:lnTo>
                <a:lnTo>
                  <a:pt x="525" y="874"/>
                </a:lnTo>
                <a:lnTo>
                  <a:pt x="568" y="789"/>
                </a:lnTo>
                <a:lnTo>
                  <a:pt x="616" y="707"/>
                </a:lnTo>
                <a:lnTo>
                  <a:pt x="667" y="630"/>
                </a:lnTo>
                <a:lnTo>
                  <a:pt x="724" y="555"/>
                </a:lnTo>
                <a:lnTo>
                  <a:pt x="786" y="485"/>
                </a:lnTo>
                <a:lnTo>
                  <a:pt x="851" y="418"/>
                </a:lnTo>
                <a:lnTo>
                  <a:pt x="920" y="356"/>
                </a:lnTo>
                <a:lnTo>
                  <a:pt x="994" y="297"/>
                </a:lnTo>
                <a:lnTo>
                  <a:pt x="1071" y="243"/>
                </a:lnTo>
                <a:lnTo>
                  <a:pt x="1150" y="194"/>
                </a:lnTo>
                <a:lnTo>
                  <a:pt x="1233" y="151"/>
                </a:lnTo>
                <a:lnTo>
                  <a:pt x="1319" y="112"/>
                </a:lnTo>
                <a:lnTo>
                  <a:pt x="1408" y="79"/>
                </a:lnTo>
                <a:lnTo>
                  <a:pt x="1501" y="51"/>
                </a:lnTo>
                <a:lnTo>
                  <a:pt x="1594" y="29"/>
                </a:lnTo>
                <a:lnTo>
                  <a:pt x="1690" y="13"/>
                </a:lnTo>
                <a:lnTo>
                  <a:pt x="1788" y="3"/>
                </a:lnTo>
                <a:lnTo>
                  <a:pt x="188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TextBox 108"/>
          <p:cNvSpPr txBox="1"/>
          <p:nvPr/>
        </p:nvSpPr>
        <p:spPr>
          <a:xfrm>
            <a:off x="1" y="196579"/>
            <a:ext cx="6325848" cy="584775"/>
          </a:xfrm>
          <a:prstGeom prst="rect">
            <a:avLst/>
          </a:prstGeom>
          <a:solidFill>
            <a:schemeClr val="tx2">
              <a:lumMod val="50000"/>
            </a:schemeClr>
          </a:solidFill>
        </p:spPr>
        <p:txBody>
          <a:bodyPr wrap="square" rtlCol="0">
            <a:spAutoFit/>
          </a:bodyPr>
          <a:lstStyle/>
          <a:p>
            <a:r>
              <a:rPr lang="en-IN" sz="3200" b="1" dirty="0" smtClean="0">
                <a:solidFill>
                  <a:schemeClr val="bg1"/>
                </a:solidFill>
                <a:latin typeface="Times New Roman" panose="02020603050405020304" pitchFamily="18" charset="0"/>
                <a:cs typeface="Times New Roman" panose="02020603050405020304" pitchFamily="18" charset="0"/>
              </a:rPr>
              <a:t>Interventions</a:t>
            </a:r>
            <a:endParaRPr lang="en-IN" sz="3200" dirty="0">
              <a:solidFill>
                <a:schemeClr val="bg1"/>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5157380" y="5976165"/>
            <a:ext cx="6594909" cy="707886"/>
          </a:xfrm>
          <a:prstGeom prst="rect">
            <a:avLst/>
          </a:prstGeom>
          <a:noFill/>
        </p:spPr>
        <p:txBody>
          <a:bodyPr wrap="square" rtlCol="0">
            <a:spAutoFit/>
          </a:bodyPr>
          <a:lstStyle/>
          <a:p>
            <a:r>
              <a:rPr lang="en-IN" sz="2000" b="1" dirty="0" smtClean="0"/>
              <a:t>Involvement of GMCs in Gap assessment , FBNC trainings &amp; supportive supervision</a:t>
            </a:r>
            <a:endParaRPr lang="en-IN" sz="2000" dirty="0"/>
          </a:p>
        </p:txBody>
      </p:sp>
    </p:spTree>
    <p:extLst>
      <p:ext uri="{BB962C8B-B14F-4D97-AF65-F5344CB8AC3E}">
        <p14:creationId xmlns:p14="http://schemas.microsoft.com/office/powerpoint/2010/main" xmlns="" val="2281047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39" grpId="0" animBg="1"/>
      <p:bldP spid="40" grpId="0" animBg="1"/>
      <p:bldP spid="41" grpId="0"/>
      <p:bldP spid="42" grpId="0"/>
      <p:bldP spid="43" grpId="0"/>
      <p:bldP spid="44" grpId="0"/>
      <p:bldP spid="37" grpId="0" animBg="1"/>
      <p:bldP spid="38" grpId="0" animBg="1"/>
      <p:bldP spid="72" grpId="0" animBg="1"/>
      <p:bldP spid="73" grpId="0"/>
      <p:bldP spid="78" grpId="0" animBg="1"/>
      <p:bldP spid="26" grpId="0"/>
      <p:bldP spid="93" grpId="0" animBg="1"/>
      <p:bldP spid="94" grpId="0"/>
      <p:bldP spid="96" grpId="0"/>
      <p:bldP spid="97" grpId="0" animBg="1"/>
      <p:bldP spid="108" grpId="0" animBg="1"/>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7796" y="443502"/>
            <a:ext cx="9962867" cy="91204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smtClean="0">
                <a:solidFill>
                  <a:schemeClr val="bg1"/>
                </a:solidFill>
              </a:rPr>
              <a:t>    </a:t>
            </a:r>
            <a:r>
              <a:rPr lang="en-IN" sz="3200" b="1" dirty="0"/>
              <a:t>High Level Monitoring </a:t>
            </a:r>
            <a:r>
              <a:rPr lang="en-IN" sz="3200" b="1" dirty="0" smtClean="0"/>
              <a:t>Committee  </a:t>
            </a:r>
            <a:r>
              <a:rPr lang="en-IN" sz="3200" b="1" dirty="0"/>
              <a:t>for reduction of IMR</a:t>
            </a:r>
            <a:endParaRPr lang="en-US" sz="3200" spc="-3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19724" y="1798820"/>
            <a:ext cx="5606321" cy="3970318"/>
          </a:xfrm>
          <a:prstGeom prst="rect">
            <a:avLst/>
          </a:prstGeom>
          <a:noFill/>
        </p:spPr>
        <p:txBody>
          <a:bodyPr wrap="square" rtlCol="0">
            <a:spAutoFit/>
          </a:bodyPr>
          <a:lstStyle/>
          <a:p>
            <a:pPr lvl="0" algn="just"/>
            <a:r>
              <a:rPr lang="en-IN" sz="2800" dirty="0">
                <a:solidFill>
                  <a:schemeClr val="tx2">
                    <a:lumMod val="50000"/>
                  </a:schemeClr>
                </a:solidFill>
              </a:rPr>
              <a:t>State Govt. </a:t>
            </a:r>
            <a:r>
              <a:rPr lang="en-IN" sz="2800" dirty="0" smtClean="0">
                <a:solidFill>
                  <a:schemeClr val="tx2">
                    <a:lumMod val="50000"/>
                  </a:schemeClr>
                </a:solidFill>
              </a:rPr>
              <a:t>constituted </a:t>
            </a:r>
            <a:r>
              <a:rPr lang="en-IN" sz="2800" dirty="0">
                <a:solidFill>
                  <a:schemeClr val="tx2">
                    <a:lumMod val="50000"/>
                  </a:schemeClr>
                </a:solidFill>
              </a:rPr>
              <a:t>a High Level Monitoring </a:t>
            </a:r>
            <a:r>
              <a:rPr lang="en-IN" sz="2800" dirty="0" smtClean="0">
                <a:solidFill>
                  <a:schemeClr val="tx2">
                    <a:lumMod val="50000"/>
                  </a:schemeClr>
                </a:solidFill>
              </a:rPr>
              <a:t>Committee (HLMC) for reducing IMR in the state during 2011-12 </a:t>
            </a:r>
            <a:r>
              <a:rPr lang="en-IN" sz="2800" dirty="0">
                <a:solidFill>
                  <a:schemeClr val="tx2">
                    <a:lumMod val="50000"/>
                  </a:schemeClr>
                </a:solidFill>
              </a:rPr>
              <a:t>under the Chairmanship of Hon’ble Minister for Health &amp; Medical Education to oversee the implementation of various interventions for reducing IMR in the State on regular basis.</a:t>
            </a:r>
          </a:p>
        </p:txBody>
      </p:sp>
      <p:pic>
        <p:nvPicPr>
          <p:cNvPr id="35" name="Picture 34" descr="Untitled-1_03.png"/>
          <p:cNvPicPr>
            <a:picLocks noChangeAspect="1"/>
          </p:cNvPicPr>
          <p:nvPr/>
        </p:nvPicPr>
        <p:blipFill>
          <a:blip r:embed="rId2" cstate="print"/>
          <a:stretch>
            <a:fillRect/>
          </a:stretch>
        </p:blipFill>
        <p:spPr>
          <a:xfrm>
            <a:off x="10930719" y="11852"/>
            <a:ext cx="1139588" cy="998678"/>
          </a:xfrm>
          <a:prstGeom prst="rect">
            <a:avLst/>
          </a:prstGeom>
        </p:spPr>
      </p:pic>
      <p:sp>
        <p:nvSpPr>
          <p:cNvPr id="8" name="Rectangle 7"/>
          <p:cNvSpPr/>
          <p:nvPr/>
        </p:nvSpPr>
        <p:spPr>
          <a:xfrm>
            <a:off x="0" y="269375"/>
            <a:ext cx="982639" cy="12692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26" name="Picture 2" descr="C:\Users\DNO\Desktop\20120824_141924.JPG"/>
          <p:cNvPicPr>
            <a:picLocks noChangeAspect="1" noChangeArrowheads="1"/>
          </p:cNvPicPr>
          <p:nvPr/>
        </p:nvPicPr>
        <p:blipFill>
          <a:blip r:embed="rId3"/>
          <a:srcRect/>
          <a:stretch>
            <a:fillRect/>
          </a:stretch>
        </p:blipFill>
        <p:spPr bwMode="auto">
          <a:xfrm>
            <a:off x="6471284" y="1737360"/>
            <a:ext cx="5492115" cy="4724400"/>
          </a:xfrm>
          <a:prstGeom prst="rect">
            <a:avLst/>
          </a:prstGeom>
          <a:noFill/>
        </p:spPr>
      </p:pic>
    </p:spTree>
    <p:extLst>
      <p:ext uri="{BB962C8B-B14F-4D97-AF65-F5344CB8AC3E}">
        <p14:creationId xmlns:p14="http://schemas.microsoft.com/office/powerpoint/2010/main" xmlns="" val="2966081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Abstract-colorful-background-PowerPoint-Templates-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Abstract-colorful-background-PowerPoint-Templates-Widescreen</Template>
  <TotalTime>1410</TotalTime>
  <Words>1423</Words>
  <Application>Microsoft Office PowerPoint</Application>
  <PresentationFormat>Custom</PresentationFormat>
  <Paragraphs>133</Paragraphs>
  <Slides>22</Slides>
  <Notes>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Abstract-colorful-background-PowerPoint-Templates-Widescreen</vt:lpstr>
      <vt:lpstr>Custom Design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IPE-655</dc:creator>
  <cp:lastModifiedBy>BoardRoom</cp:lastModifiedBy>
  <cp:revision>245</cp:revision>
  <dcterms:created xsi:type="dcterms:W3CDTF">2017-06-28T15:35:30Z</dcterms:created>
  <dcterms:modified xsi:type="dcterms:W3CDTF">2017-07-06T10:41:10Z</dcterms:modified>
</cp:coreProperties>
</file>