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</p:sldMasterIdLst>
  <p:sldIdLst>
    <p:sldId id="256" r:id="rId4"/>
    <p:sldId id="257" r:id="rId5"/>
    <p:sldId id="284" r:id="rId6"/>
    <p:sldId id="287" r:id="rId7"/>
    <p:sldId id="261" r:id="rId8"/>
    <p:sldId id="285" r:id="rId9"/>
    <p:sldId id="259" r:id="rId10"/>
    <p:sldId id="268" r:id="rId11"/>
    <p:sldId id="290" r:id="rId12"/>
    <p:sldId id="294" r:id="rId13"/>
    <p:sldId id="291" r:id="rId14"/>
    <p:sldId id="292" r:id="rId15"/>
    <p:sldId id="293" r:id="rId16"/>
    <p:sldId id="269" r:id="rId17"/>
    <p:sldId id="271" r:id="rId18"/>
    <p:sldId id="273" r:id="rId19"/>
    <p:sldId id="280" r:id="rId20"/>
    <p:sldId id="281" r:id="rId21"/>
    <p:sldId id="282" r:id="rId22"/>
    <p:sldId id="286" r:id="rId23"/>
    <p:sldId id="262" r:id="rId24"/>
  </p:sldIdLst>
  <p:sldSz cx="10287000" cy="7772400"/>
  <p:notesSz cx="6858000" cy="9144000"/>
  <p:defaultTextStyle>
    <a:defPPr>
      <a:defRPr lang="en-US"/>
    </a:defPPr>
    <a:lvl1pPr marL="0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951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9904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4856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9810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4756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9711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4661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9619" algn="l" defTabSz="102990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28" y="-84"/>
      </p:cViewPr>
      <p:guideLst>
        <p:guide orient="horz" pos="2448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2"/>
            <a:ext cx="874395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0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48" y="352637"/>
            <a:ext cx="260389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58" y="352637"/>
            <a:ext cx="764024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2"/>
            <a:ext cx="874395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7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505"/>
            <a:ext cx="874395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7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94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3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8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7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7" y="2054648"/>
            <a:ext cx="512206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8"/>
            <a:ext cx="512206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21" indent="0">
              <a:buNone/>
              <a:defRPr sz="2300" b="1"/>
            </a:lvl2pPr>
            <a:lvl3pPr marL="1029444" indent="0">
              <a:buNone/>
              <a:defRPr sz="2000" b="1"/>
            </a:lvl3pPr>
            <a:lvl4pPr marL="1544165" indent="0">
              <a:buNone/>
              <a:defRPr sz="1800" b="1"/>
            </a:lvl4pPr>
            <a:lvl5pPr marL="2058891" indent="0">
              <a:buNone/>
              <a:defRPr sz="1800" b="1"/>
            </a:lvl5pPr>
            <a:lvl6pPr marL="2573605" indent="0">
              <a:buNone/>
              <a:defRPr sz="1800" b="1"/>
            </a:lvl6pPr>
            <a:lvl7pPr marL="3088330" indent="0">
              <a:buNone/>
              <a:defRPr sz="1800" b="1"/>
            </a:lvl7pPr>
            <a:lvl8pPr marL="3603050" indent="0">
              <a:buNone/>
              <a:defRPr sz="1800" b="1"/>
            </a:lvl8pPr>
            <a:lvl9pPr marL="41177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59"/>
            <a:ext cx="4545212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2" y="1739795"/>
            <a:ext cx="454699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21" indent="0">
              <a:buNone/>
              <a:defRPr sz="2300" b="1"/>
            </a:lvl2pPr>
            <a:lvl3pPr marL="1029444" indent="0">
              <a:buNone/>
              <a:defRPr sz="2000" b="1"/>
            </a:lvl3pPr>
            <a:lvl4pPr marL="1544165" indent="0">
              <a:buNone/>
              <a:defRPr sz="1800" b="1"/>
            </a:lvl4pPr>
            <a:lvl5pPr marL="2058891" indent="0">
              <a:buNone/>
              <a:defRPr sz="1800" b="1"/>
            </a:lvl5pPr>
            <a:lvl6pPr marL="2573605" indent="0">
              <a:buNone/>
              <a:defRPr sz="1800" b="1"/>
            </a:lvl6pPr>
            <a:lvl7pPr marL="3088330" indent="0">
              <a:buNone/>
              <a:defRPr sz="1800" b="1"/>
            </a:lvl7pPr>
            <a:lvl8pPr marL="3603050" indent="0">
              <a:buNone/>
              <a:defRPr sz="1800" b="1"/>
            </a:lvl8pPr>
            <a:lvl9pPr marL="41177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2" y="2464859"/>
            <a:ext cx="4546997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309457"/>
            <a:ext cx="3384352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7"/>
            <a:ext cx="5750719" cy="66335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626447"/>
            <a:ext cx="3384352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14721" indent="0">
              <a:buNone/>
              <a:defRPr sz="1400"/>
            </a:lvl2pPr>
            <a:lvl3pPr marL="1029444" indent="0">
              <a:buNone/>
              <a:defRPr sz="1100"/>
            </a:lvl3pPr>
            <a:lvl4pPr marL="1544165" indent="0">
              <a:buNone/>
              <a:defRPr sz="1000"/>
            </a:lvl4pPr>
            <a:lvl5pPr marL="2058891" indent="0">
              <a:buNone/>
              <a:defRPr sz="1000"/>
            </a:lvl5pPr>
            <a:lvl6pPr marL="2573605" indent="0">
              <a:buNone/>
              <a:defRPr sz="1000"/>
            </a:lvl6pPr>
            <a:lvl7pPr marL="3088330" indent="0">
              <a:buNone/>
              <a:defRPr sz="1000"/>
            </a:lvl7pPr>
            <a:lvl8pPr marL="3603050" indent="0">
              <a:buNone/>
              <a:defRPr sz="1000"/>
            </a:lvl8pPr>
            <a:lvl9pPr marL="4117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0"/>
            <a:ext cx="6172200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14721" indent="0">
              <a:buNone/>
              <a:defRPr sz="3200"/>
            </a:lvl2pPr>
            <a:lvl3pPr marL="1029444" indent="0">
              <a:buNone/>
              <a:defRPr sz="2700"/>
            </a:lvl3pPr>
            <a:lvl4pPr marL="1544165" indent="0">
              <a:buNone/>
              <a:defRPr sz="2300"/>
            </a:lvl4pPr>
            <a:lvl5pPr marL="2058891" indent="0">
              <a:buNone/>
              <a:defRPr sz="2300"/>
            </a:lvl5pPr>
            <a:lvl6pPr marL="2573605" indent="0">
              <a:buNone/>
              <a:defRPr sz="2300"/>
            </a:lvl6pPr>
            <a:lvl7pPr marL="3088330" indent="0">
              <a:buNone/>
              <a:defRPr sz="2300"/>
            </a:lvl7pPr>
            <a:lvl8pPr marL="3603050" indent="0">
              <a:buNone/>
              <a:defRPr sz="2300"/>
            </a:lvl8pPr>
            <a:lvl9pPr marL="411777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3"/>
            <a:ext cx="617220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14721" indent="0">
              <a:buNone/>
              <a:defRPr sz="1400"/>
            </a:lvl2pPr>
            <a:lvl3pPr marL="1029444" indent="0">
              <a:buNone/>
              <a:defRPr sz="1100"/>
            </a:lvl3pPr>
            <a:lvl4pPr marL="1544165" indent="0">
              <a:buNone/>
              <a:defRPr sz="1000"/>
            </a:lvl4pPr>
            <a:lvl5pPr marL="2058891" indent="0">
              <a:buNone/>
              <a:defRPr sz="1000"/>
            </a:lvl5pPr>
            <a:lvl6pPr marL="2573605" indent="0">
              <a:buNone/>
              <a:defRPr sz="1000"/>
            </a:lvl6pPr>
            <a:lvl7pPr marL="3088330" indent="0">
              <a:buNone/>
              <a:defRPr sz="1000"/>
            </a:lvl7pPr>
            <a:lvl8pPr marL="3603050" indent="0">
              <a:buNone/>
              <a:defRPr sz="1000"/>
            </a:lvl8pPr>
            <a:lvl9pPr marL="4117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53" y="352637"/>
            <a:ext cx="260389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62" y="352637"/>
            <a:ext cx="764024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2"/>
            <a:ext cx="874395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7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505"/>
            <a:ext cx="874395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7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94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3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8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7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7" y="2054648"/>
            <a:ext cx="512206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8"/>
            <a:ext cx="512206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21" indent="0">
              <a:buNone/>
              <a:defRPr sz="2300" b="1"/>
            </a:lvl2pPr>
            <a:lvl3pPr marL="1029444" indent="0">
              <a:buNone/>
              <a:defRPr sz="2000" b="1"/>
            </a:lvl3pPr>
            <a:lvl4pPr marL="1544165" indent="0">
              <a:buNone/>
              <a:defRPr sz="1800" b="1"/>
            </a:lvl4pPr>
            <a:lvl5pPr marL="2058891" indent="0">
              <a:buNone/>
              <a:defRPr sz="1800" b="1"/>
            </a:lvl5pPr>
            <a:lvl6pPr marL="2573605" indent="0">
              <a:buNone/>
              <a:defRPr sz="1800" b="1"/>
            </a:lvl6pPr>
            <a:lvl7pPr marL="3088330" indent="0">
              <a:buNone/>
              <a:defRPr sz="1800" b="1"/>
            </a:lvl7pPr>
            <a:lvl8pPr marL="3603050" indent="0">
              <a:buNone/>
              <a:defRPr sz="1800" b="1"/>
            </a:lvl8pPr>
            <a:lvl9pPr marL="41177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59"/>
            <a:ext cx="4545212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2" y="1739795"/>
            <a:ext cx="454699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21" indent="0">
              <a:buNone/>
              <a:defRPr sz="2300" b="1"/>
            </a:lvl2pPr>
            <a:lvl3pPr marL="1029444" indent="0">
              <a:buNone/>
              <a:defRPr sz="2000" b="1"/>
            </a:lvl3pPr>
            <a:lvl4pPr marL="1544165" indent="0">
              <a:buNone/>
              <a:defRPr sz="1800" b="1"/>
            </a:lvl4pPr>
            <a:lvl5pPr marL="2058891" indent="0">
              <a:buNone/>
              <a:defRPr sz="1800" b="1"/>
            </a:lvl5pPr>
            <a:lvl6pPr marL="2573605" indent="0">
              <a:buNone/>
              <a:defRPr sz="1800" b="1"/>
            </a:lvl6pPr>
            <a:lvl7pPr marL="3088330" indent="0">
              <a:buNone/>
              <a:defRPr sz="1800" b="1"/>
            </a:lvl7pPr>
            <a:lvl8pPr marL="3603050" indent="0">
              <a:buNone/>
              <a:defRPr sz="1800" b="1"/>
            </a:lvl8pPr>
            <a:lvl9pPr marL="41177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2" y="2464859"/>
            <a:ext cx="4546997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501"/>
            <a:ext cx="874395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0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5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0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51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51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02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309457"/>
            <a:ext cx="3384352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7"/>
            <a:ext cx="5750719" cy="66335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626447"/>
            <a:ext cx="3384352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14721" indent="0">
              <a:buNone/>
              <a:defRPr sz="1400"/>
            </a:lvl2pPr>
            <a:lvl3pPr marL="1029444" indent="0">
              <a:buNone/>
              <a:defRPr sz="1100"/>
            </a:lvl3pPr>
            <a:lvl4pPr marL="1544165" indent="0">
              <a:buNone/>
              <a:defRPr sz="1000"/>
            </a:lvl4pPr>
            <a:lvl5pPr marL="2058891" indent="0">
              <a:buNone/>
              <a:defRPr sz="1000"/>
            </a:lvl5pPr>
            <a:lvl6pPr marL="2573605" indent="0">
              <a:buNone/>
              <a:defRPr sz="1000"/>
            </a:lvl6pPr>
            <a:lvl7pPr marL="3088330" indent="0">
              <a:buNone/>
              <a:defRPr sz="1000"/>
            </a:lvl7pPr>
            <a:lvl8pPr marL="3603050" indent="0">
              <a:buNone/>
              <a:defRPr sz="1000"/>
            </a:lvl8pPr>
            <a:lvl9pPr marL="4117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0"/>
            <a:ext cx="6172200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14721" indent="0">
              <a:buNone/>
              <a:defRPr sz="3200"/>
            </a:lvl2pPr>
            <a:lvl3pPr marL="1029444" indent="0">
              <a:buNone/>
              <a:defRPr sz="2700"/>
            </a:lvl3pPr>
            <a:lvl4pPr marL="1544165" indent="0">
              <a:buNone/>
              <a:defRPr sz="2300"/>
            </a:lvl4pPr>
            <a:lvl5pPr marL="2058891" indent="0">
              <a:buNone/>
              <a:defRPr sz="2300"/>
            </a:lvl5pPr>
            <a:lvl6pPr marL="2573605" indent="0">
              <a:buNone/>
              <a:defRPr sz="2300"/>
            </a:lvl6pPr>
            <a:lvl7pPr marL="3088330" indent="0">
              <a:buNone/>
              <a:defRPr sz="2300"/>
            </a:lvl7pPr>
            <a:lvl8pPr marL="3603050" indent="0">
              <a:buNone/>
              <a:defRPr sz="2300"/>
            </a:lvl8pPr>
            <a:lvl9pPr marL="411777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3"/>
            <a:ext cx="617220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14721" indent="0">
              <a:buNone/>
              <a:defRPr sz="1400"/>
            </a:lvl2pPr>
            <a:lvl3pPr marL="1029444" indent="0">
              <a:buNone/>
              <a:defRPr sz="1100"/>
            </a:lvl3pPr>
            <a:lvl4pPr marL="1544165" indent="0">
              <a:buNone/>
              <a:defRPr sz="1000"/>
            </a:lvl4pPr>
            <a:lvl5pPr marL="2058891" indent="0">
              <a:buNone/>
              <a:defRPr sz="1000"/>
            </a:lvl5pPr>
            <a:lvl6pPr marL="2573605" indent="0">
              <a:buNone/>
              <a:defRPr sz="1000"/>
            </a:lvl6pPr>
            <a:lvl7pPr marL="3088330" indent="0">
              <a:buNone/>
              <a:defRPr sz="1000"/>
            </a:lvl7pPr>
            <a:lvl8pPr marL="3603050" indent="0">
              <a:buNone/>
              <a:defRPr sz="1000"/>
            </a:lvl8pPr>
            <a:lvl9pPr marL="4117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53" y="352637"/>
            <a:ext cx="260389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62" y="352637"/>
            <a:ext cx="764024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7" y="2054648"/>
            <a:ext cx="512206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8"/>
            <a:ext cx="512206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028" indent="0">
              <a:buNone/>
              <a:defRPr sz="2300" b="1"/>
            </a:lvl2pPr>
            <a:lvl3pPr marL="1030058" indent="0">
              <a:buNone/>
              <a:defRPr sz="2000" b="1"/>
            </a:lvl3pPr>
            <a:lvl4pPr marL="1545086" indent="0">
              <a:buNone/>
              <a:defRPr sz="1800" b="1"/>
            </a:lvl4pPr>
            <a:lvl5pPr marL="2060117" indent="0">
              <a:buNone/>
              <a:defRPr sz="1800" b="1"/>
            </a:lvl5pPr>
            <a:lvl6pPr marL="2575140" indent="0">
              <a:buNone/>
              <a:defRPr sz="1800" b="1"/>
            </a:lvl6pPr>
            <a:lvl7pPr marL="3090172" indent="0">
              <a:buNone/>
              <a:defRPr sz="1800" b="1"/>
            </a:lvl7pPr>
            <a:lvl8pPr marL="3605199" indent="0">
              <a:buNone/>
              <a:defRPr sz="1800" b="1"/>
            </a:lvl8pPr>
            <a:lvl9pPr marL="412023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59"/>
            <a:ext cx="4545212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7" y="1739795"/>
            <a:ext cx="454699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028" indent="0">
              <a:buNone/>
              <a:defRPr sz="2300" b="1"/>
            </a:lvl2pPr>
            <a:lvl3pPr marL="1030058" indent="0">
              <a:buNone/>
              <a:defRPr sz="2000" b="1"/>
            </a:lvl3pPr>
            <a:lvl4pPr marL="1545086" indent="0">
              <a:buNone/>
              <a:defRPr sz="1800" b="1"/>
            </a:lvl4pPr>
            <a:lvl5pPr marL="2060117" indent="0">
              <a:buNone/>
              <a:defRPr sz="1800" b="1"/>
            </a:lvl5pPr>
            <a:lvl6pPr marL="2575140" indent="0">
              <a:buNone/>
              <a:defRPr sz="1800" b="1"/>
            </a:lvl6pPr>
            <a:lvl7pPr marL="3090172" indent="0">
              <a:buNone/>
              <a:defRPr sz="1800" b="1"/>
            </a:lvl7pPr>
            <a:lvl8pPr marL="3605199" indent="0">
              <a:buNone/>
              <a:defRPr sz="1800" b="1"/>
            </a:lvl8pPr>
            <a:lvl9pPr marL="412023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7" y="2464859"/>
            <a:ext cx="4546997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309457"/>
            <a:ext cx="3384352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7"/>
            <a:ext cx="5750719" cy="66335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626447"/>
            <a:ext cx="3384352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15028" indent="0">
              <a:buNone/>
              <a:defRPr sz="1400"/>
            </a:lvl2pPr>
            <a:lvl3pPr marL="1030058" indent="0">
              <a:buNone/>
              <a:defRPr sz="1100"/>
            </a:lvl3pPr>
            <a:lvl4pPr marL="1545086" indent="0">
              <a:buNone/>
              <a:defRPr sz="1000"/>
            </a:lvl4pPr>
            <a:lvl5pPr marL="2060117" indent="0">
              <a:buNone/>
              <a:defRPr sz="1000"/>
            </a:lvl5pPr>
            <a:lvl6pPr marL="2575140" indent="0">
              <a:buNone/>
              <a:defRPr sz="1000"/>
            </a:lvl6pPr>
            <a:lvl7pPr marL="3090172" indent="0">
              <a:buNone/>
              <a:defRPr sz="1000"/>
            </a:lvl7pPr>
            <a:lvl8pPr marL="3605199" indent="0">
              <a:buNone/>
              <a:defRPr sz="1000"/>
            </a:lvl8pPr>
            <a:lvl9pPr marL="41202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0"/>
            <a:ext cx="6172200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15028" indent="0">
              <a:buNone/>
              <a:defRPr sz="3200"/>
            </a:lvl2pPr>
            <a:lvl3pPr marL="1030058" indent="0">
              <a:buNone/>
              <a:defRPr sz="2700"/>
            </a:lvl3pPr>
            <a:lvl4pPr marL="1545086" indent="0">
              <a:buNone/>
              <a:defRPr sz="2300"/>
            </a:lvl4pPr>
            <a:lvl5pPr marL="2060117" indent="0">
              <a:buNone/>
              <a:defRPr sz="2300"/>
            </a:lvl5pPr>
            <a:lvl6pPr marL="2575140" indent="0">
              <a:buNone/>
              <a:defRPr sz="2300"/>
            </a:lvl6pPr>
            <a:lvl7pPr marL="3090172" indent="0">
              <a:buNone/>
              <a:defRPr sz="2300"/>
            </a:lvl7pPr>
            <a:lvl8pPr marL="3605199" indent="0">
              <a:buNone/>
              <a:defRPr sz="2300"/>
            </a:lvl8pPr>
            <a:lvl9pPr marL="412023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3"/>
            <a:ext cx="617220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15028" indent="0">
              <a:buNone/>
              <a:defRPr sz="1400"/>
            </a:lvl2pPr>
            <a:lvl3pPr marL="1030058" indent="0">
              <a:buNone/>
              <a:defRPr sz="1100"/>
            </a:lvl3pPr>
            <a:lvl4pPr marL="1545086" indent="0">
              <a:buNone/>
              <a:defRPr sz="1000"/>
            </a:lvl4pPr>
            <a:lvl5pPr marL="2060117" indent="0">
              <a:buNone/>
              <a:defRPr sz="1000"/>
            </a:lvl5pPr>
            <a:lvl6pPr marL="2575140" indent="0">
              <a:buNone/>
              <a:defRPr sz="1000"/>
            </a:lvl6pPr>
            <a:lvl7pPr marL="3090172" indent="0">
              <a:buNone/>
              <a:defRPr sz="1000"/>
            </a:lvl7pPr>
            <a:lvl8pPr marL="3605199" indent="0">
              <a:buNone/>
              <a:defRPr sz="1000"/>
            </a:lvl8pPr>
            <a:lvl9pPr marL="41202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3DB1-F859-44F4-91C4-EE90E3AA1868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vert="horz" lIns="103004" tIns="51501" rIns="103004" bIns="515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13574"/>
            <a:ext cx="9258300" cy="5129425"/>
          </a:xfrm>
          <a:prstGeom prst="rect">
            <a:avLst/>
          </a:prstGeom>
        </p:spPr>
        <p:txBody>
          <a:bodyPr vert="horz" lIns="103004" tIns="51501" rIns="103004" bIns="51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 vert="horz" lIns="103004" tIns="51501" rIns="103004" bIns="5150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6A83-2C1A-44FD-9DA0-2DAC2768BA11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 vert="horz" lIns="103004" tIns="51501" rIns="103004" bIns="5150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 vert="horz" lIns="103004" tIns="51501" rIns="103004" bIns="5150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816CF-A04E-4716-A5B0-E9EEFE38CB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5" y="0"/>
            <a:ext cx="10283952" cy="777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3005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272" indent="-386272" algn="l" defTabSz="103005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920" indent="-321893" algn="l" defTabSz="103005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570" indent="-257515" algn="l" defTabSz="103005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600" indent="-257515" algn="l" defTabSz="103005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7629" indent="-257515" algn="l" defTabSz="103005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2657" indent="-257515" algn="l" defTabSz="10300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7682" indent="-257515" algn="l" defTabSz="10300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2714" indent="-257515" algn="l" defTabSz="10300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7742" indent="-257515" algn="l" defTabSz="10300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028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058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086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0117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5140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172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5199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0232" algn="l" defTabSz="10300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vert="horz" lIns="102943" tIns="51471" rIns="102943" bIns="514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13579"/>
            <a:ext cx="9258300" cy="5129425"/>
          </a:xfrm>
          <a:prstGeom prst="rect">
            <a:avLst/>
          </a:prstGeom>
        </p:spPr>
        <p:txBody>
          <a:bodyPr vert="horz" lIns="102943" tIns="51471" rIns="102943" bIns="514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 vert="horz" lIns="102943" tIns="51471" rIns="102943" bIns="514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6A83-2C1A-44FD-9DA0-2DAC2768BA11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 vert="horz" lIns="102943" tIns="51471" rIns="102943" bIns="514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 vert="horz" lIns="102943" tIns="51471" rIns="102943" bIns="514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816CF-A04E-4716-A5B0-E9EEFE38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0294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042" indent="-386042" algn="l" defTabSz="10294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422" indent="-321701" algn="l" defTabSz="102944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803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1526" indent="-257361" algn="l" defTabSz="102944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6247" indent="-257361" algn="l" defTabSz="102944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0969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5687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0412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5134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21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444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165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891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605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330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050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7777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vert="horz" lIns="102943" tIns="51471" rIns="102943" bIns="514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13579"/>
            <a:ext cx="9258300" cy="5129425"/>
          </a:xfrm>
          <a:prstGeom prst="rect">
            <a:avLst/>
          </a:prstGeom>
        </p:spPr>
        <p:txBody>
          <a:bodyPr vert="horz" lIns="102943" tIns="51471" rIns="102943" bIns="514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 vert="horz" lIns="102943" tIns="51471" rIns="102943" bIns="514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6A83-2C1A-44FD-9DA0-2DAC2768BA11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 vert="horz" lIns="102943" tIns="51471" rIns="102943" bIns="514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 vert="horz" lIns="102943" tIns="51471" rIns="102943" bIns="514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816CF-A04E-4716-A5B0-E9EEFE38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294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042" indent="-386042" algn="l" defTabSz="10294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422" indent="-321701" algn="l" defTabSz="102944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803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1526" indent="-257361" algn="l" defTabSz="102944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6247" indent="-257361" algn="l" defTabSz="102944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0969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5687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0412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5134" indent="-257361" algn="l" defTabSz="10294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21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444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165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891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605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330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050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7777" algn="l" defTabSz="1029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" y="152400"/>
            <a:ext cx="10283952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7" y="152399"/>
            <a:ext cx="9505950" cy="831744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CLINICAL REPORT – TO THE BENEFICIARY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10287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4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259080"/>
            <a:ext cx="8829675" cy="518160"/>
          </a:xfrm>
        </p:spPr>
        <p:txBody>
          <a:bodyPr>
            <a:noAutofit/>
          </a:bodyPr>
          <a:lstStyle/>
          <a:p>
            <a:r>
              <a:rPr lang="en-IN" sz="4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N" sz="41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IN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LOGIN SCREEN</a:t>
            </a:r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4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228600"/>
            <a:ext cx="9906000" cy="3352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" t="823" r="817"/>
          <a:stretch/>
        </p:blipFill>
        <p:spPr>
          <a:xfrm>
            <a:off x="114300" y="3886200"/>
            <a:ext cx="10029813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525" y="3504275"/>
            <a:ext cx="9172575" cy="458125"/>
          </a:xfrm>
          <a:prstGeom prst="rect">
            <a:avLst/>
          </a:prstGeom>
        </p:spPr>
        <p:txBody>
          <a:bodyPr wrap="square" lIns="103004" tIns="51501" rIns="103004" bIns="51501">
            <a:spAutoFit/>
          </a:bodyPr>
          <a:lstStyle/>
          <a:p>
            <a:r>
              <a:rPr lang="en-IN" sz="2300" b="1" dirty="0" smtClean="0"/>
              <a:t>Home Page With Tabs For Annual Wellness  check up &amp; Reports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xmlns="" val="17060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59080"/>
            <a:ext cx="9258300" cy="77724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REGISTRATION </a:t>
            </a:r>
            <a:r>
              <a:rPr lang="en-IN" b="1" dirty="0"/>
              <a:t>SCREEN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6200"/>
            <a:ext cx="102870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6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"/>
            <a:ext cx="9258300" cy="762000"/>
          </a:xfrm>
        </p:spPr>
        <p:txBody>
          <a:bodyPr>
            <a:noAutofit/>
          </a:bodyPr>
          <a:lstStyle/>
          <a:p>
            <a:r>
              <a:rPr lang="en-IN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CLINICAL DATA ENTRY SCREEN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10287000" cy="70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9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914403"/>
            <a:ext cx="9277350" cy="60197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500" dirty="0">
                <a:latin typeface="Verdana" pitchFamily="34" charset="0"/>
                <a:ea typeface="Verdana" pitchFamily="34" charset="0"/>
                <a:cs typeface="Verdana" pitchFamily="34" charset="0"/>
              </a:rPr>
              <a:t>Details entered in </a:t>
            </a:r>
            <a:r>
              <a:rPr lang="en-US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HMIS</a:t>
            </a:r>
            <a:r>
              <a:rPr lang="en-US" sz="2500" dirty="0">
                <a:latin typeface="Verdana" pitchFamily="34" charset="0"/>
                <a:ea typeface="Verdana" pitchFamily="34" charset="0"/>
                <a:cs typeface="Verdana" pitchFamily="34" charset="0"/>
              </a:rPr>
              <a:t> web portal by using </a:t>
            </a:r>
            <a:r>
              <a:rPr lang="en-US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NCD Staff Nurse User ID</a:t>
            </a:r>
            <a:r>
              <a:rPr lang="en-US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5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ration card &amp; Aadhaar card if available can be updated during registration- to avoid duplication and create </a:t>
            </a:r>
            <a:r>
              <a:rPr lang="en-IN" sz="2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IN" sz="2500" dirty="0">
                <a:latin typeface="Verdana" pitchFamily="34" charset="0"/>
                <a:ea typeface="Verdana" pitchFamily="34" charset="0"/>
                <a:cs typeface="Verdana" pitchFamily="34" charset="0"/>
              </a:rPr>
              <a:t>a comprehensive EHR for the individual beneficiary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500" dirty="0">
                <a:latin typeface="Verdana" pitchFamily="34" charset="0"/>
                <a:ea typeface="Verdana" pitchFamily="34" charset="0"/>
                <a:cs typeface="Verdana" pitchFamily="34" charset="0"/>
              </a:rPr>
              <a:t>Previous NCD cards, HMIS OP slips if available may be brought along with the above mentioned cards so that their previous medical records can also be included in the EHR.</a:t>
            </a:r>
            <a:endParaRPr lang="en-US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42975" y="304800"/>
            <a:ext cx="7858125" cy="762000"/>
          </a:xfrm>
          <a:prstGeom prst="rect">
            <a:avLst/>
          </a:prstGeom>
        </p:spPr>
        <p:txBody>
          <a:bodyPr lIns="91264" tIns="45632" rIns="91264" bIns="45632">
            <a:normAutofit fontScale="92500"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Identification of Beneficiaries</a:t>
            </a:r>
            <a:endParaRPr lang="en-US" sz="39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"/>
            <a:ext cx="9258300" cy="91440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Secondary care level - Assured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762000"/>
            <a:ext cx="9258300" cy="167639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Positive for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VIA/VILI</a:t>
            </a:r>
            <a:r>
              <a:rPr lang="en-US" dirty="0" smtClean="0"/>
              <a:t> and Cancer Breast - Referred to Secondary care level for further investigation.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This  is ensured by introduction of </a:t>
            </a:r>
            <a:r>
              <a:rPr lang="en-US" b="1" dirty="0" smtClean="0"/>
              <a:t>NCD App</a:t>
            </a:r>
            <a:r>
              <a:rPr lang="en-US" dirty="0" smtClean="0"/>
              <a:t> from primary health care level.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5325" y="2971800"/>
            <a:ext cx="2493277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723" y="2971800"/>
            <a:ext cx="2493277" cy="324243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2362200"/>
            <a:ext cx="5029200" cy="5029200"/>
          </a:xfrm>
          <a:prstGeom prst="rect">
            <a:avLst/>
          </a:prstGeom>
        </p:spPr>
        <p:txBody>
          <a:bodyPr lIns="91264" tIns="45632" rIns="91264" bIns="45632">
            <a:normAutofit/>
          </a:bodyPr>
          <a:lstStyle/>
          <a:p>
            <a:pPr marL="386214" indent="-386214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Procedures done in secondary care level documented in following tabs </a:t>
            </a:r>
          </a:p>
          <a:p>
            <a:pPr marL="386214" indent="-38621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Gynaecological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/Surgical Procedures Field :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Colposcopy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Colposcopy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Guided biopsy </a:t>
            </a:r>
          </a:p>
          <a:p>
            <a:pPr marL="386214" indent="-38621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Pathological Field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86214" indent="-38621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Treatment and Follow up Field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Complication identified, treatment given, referral made and outcome.</a:t>
            </a:r>
          </a:p>
          <a:p>
            <a:pPr marL="386214" indent="-386214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ensures that all patients suspected are followed up and it can be monitored.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500" y="2438401"/>
            <a:ext cx="3200400" cy="461664"/>
          </a:xfrm>
          <a:prstGeom prst="rect">
            <a:avLst/>
          </a:prstGeom>
          <a:noFill/>
        </p:spPr>
        <p:txBody>
          <a:bodyPr wrap="square" lIns="91291" tIns="45646" rIns="91291" bIns="45646" rtlCol="0">
            <a:spAutoFit/>
          </a:bodyPr>
          <a:lstStyle/>
          <a:p>
            <a:r>
              <a:rPr lang="en-US" sz="2400" dirty="0" smtClean="0"/>
              <a:t>NCD app - screenshots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60"/>
            <a:ext cx="9258300" cy="75554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Tertiary Care Level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5401"/>
            <a:ext cx="539115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Radiology Field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Details of Mammogram and USG guided biopsy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the details including referral and follow up can be easily viewed by the Health care staff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 a patient misses a referral or follow up can be easily traced by the field health staff  and further management can be ensured.</a:t>
            </a:r>
          </a:p>
          <a:p>
            <a:pPr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4" y="1676403"/>
            <a:ext cx="3352800" cy="447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061724"/>
            <a:ext cx="10286999" cy="67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9258300" cy="1070504"/>
          </a:xfrm>
        </p:spPr>
        <p:txBody>
          <a:bodyPr>
            <a:noAutofit/>
          </a:bodyPr>
          <a:lstStyle/>
          <a:p>
            <a:r>
              <a:rPr lang="en-IN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Reports (Monitoring) – </a:t>
            </a:r>
            <a:r>
              <a:rPr lang="en-IN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Block wise Report </a:t>
            </a:r>
            <a:r>
              <a:rPr lang="en-IN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with Line Listing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62001"/>
            <a:ext cx="10287000" cy="701039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3900" y="0"/>
            <a:ext cx="9258300" cy="1070504"/>
          </a:xfrm>
          <a:prstGeom prst="rect">
            <a:avLst/>
          </a:prstGeom>
        </p:spPr>
        <p:txBody>
          <a:bodyPr lIns="91264" tIns="45632" rIns="91264" bIns="45632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Reports (Monitoring) – District/Institution wise Consolidated report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9258300" cy="755544"/>
          </a:xfrm>
        </p:spPr>
        <p:txBody>
          <a:bodyPr>
            <a:noAutofit/>
          </a:bodyPr>
          <a:lstStyle/>
          <a:p>
            <a:r>
              <a:rPr lang="en-IN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INTENSIVE NCD SCREENING PROGRAM IN URBAN </a:t>
            </a:r>
            <a:r>
              <a:rPr lang="en-IN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PHCS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4214986"/>
            <a:ext cx="5334000" cy="355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0" y="685800"/>
            <a:ext cx="480060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685800"/>
            <a:ext cx="5334000" cy="33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4800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45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3900" y="1600200"/>
            <a:ext cx="8915400" cy="1600200"/>
          </a:xfrm>
          <a:prstGeom prst="rect">
            <a:avLst/>
          </a:prstGeom>
        </p:spPr>
        <p:txBody>
          <a:bodyPr lIns="91264" tIns="45632" rIns="91264" bIns="45632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INTENSIVE NCD SCREENING PROGRAM IN URBAN PHCS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09904" y="3657600"/>
            <a:ext cx="6248400" cy="1600200"/>
          </a:xfrm>
          <a:prstGeom prst="rect">
            <a:avLst/>
          </a:prstGeom>
        </p:spPr>
        <p:txBody>
          <a:bodyPr lIns="91264" tIns="45632" rIns="91264" bIns="45632">
            <a:noAutofit/>
          </a:bodyPr>
          <a:lstStyle/>
          <a:p>
            <a:r>
              <a:rPr lang="en-IN" sz="3200" dirty="0" err="1" smtClean="0"/>
              <a:t>Dr.Darez</a:t>
            </a:r>
            <a:r>
              <a:rPr lang="en-IN" sz="3200" dirty="0" smtClean="0"/>
              <a:t> </a:t>
            </a:r>
            <a:r>
              <a:rPr lang="en-IN" sz="3200" smtClean="0"/>
              <a:t>Ahamed</a:t>
            </a:r>
            <a:r>
              <a:rPr lang="en-IN" sz="3200" dirty="0" smtClean="0"/>
              <a:t> IAS</a:t>
            </a:r>
          </a:p>
          <a:p>
            <a:r>
              <a:rPr lang="en-IN" sz="3200" dirty="0" smtClean="0"/>
              <a:t>Mission Director NHM Tamil Nadu</a:t>
            </a:r>
          </a:p>
          <a:p>
            <a:r>
              <a:rPr lang="en-IN" sz="3200" dirty="0" smtClean="0"/>
              <a:t>06.07.2017</a:t>
            </a:r>
            <a:endParaRPr lang="en-US" sz="3200" dirty="0" smtClean="0"/>
          </a:p>
          <a:p>
            <a:pPr>
              <a:spcBef>
                <a:spcPct val="0"/>
              </a:spcBef>
              <a:defRPr/>
            </a:pPr>
            <a:r>
              <a:rPr lang="en-US" sz="3000" b="1" dirty="0" smtClean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1" descr="H:\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28613"/>
            <a:ext cx="1447799" cy="118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7175" y="0"/>
            <a:ext cx="9515475" cy="8382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Programme Out come- Performance of NCD Screening Programme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6060164"/>
              </p:ext>
            </p:extLst>
          </p:nvPr>
        </p:nvGraphicFramePr>
        <p:xfrm>
          <a:off x="190501" y="1198885"/>
          <a:ext cx="9829800" cy="611631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28111"/>
                <a:gridCol w="1934958"/>
                <a:gridCol w="3109280"/>
                <a:gridCol w="2457451"/>
              </a:tblGrid>
              <a:tr h="103228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Amma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Arokiya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Thittam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(AAT) State performance</a:t>
                      </a:r>
                      <a:endParaRPr lang="en-US" sz="24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853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of facility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of facilities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Period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screened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5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PHC – Rural and Urban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431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March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2016-May 2017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20,94,341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 district  &amp; District Hospitals 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Commenced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June 2017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*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2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20,94,341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500" y="3048003"/>
            <a:ext cx="4572000" cy="762000"/>
          </a:xfrm>
          <a:prstGeom prst="rect">
            <a:avLst/>
          </a:prstGeom>
        </p:spPr>
        <p:txBody>
          <a:bodyPr lIns="91264" tIns="45632" rIns="91264" bIns="45632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7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9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8"/>
            <a:ext cx="9258300" cy="9079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 Statement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71606"/>
            <a:ext cx="9258300" cy="55713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per SDG Goals, By </a:t>
            </a:r>
            <a:r>
              <a:rPr lang="en-US" sz="2800" spc="-6" dirty="0">
                <a:latin typeface="Verdana" pitchFamily="34" charset="0"/>
                <a:ea typeface="Verdana" pitchFamily="34" charset="0"/>
                <a:cs typeface="Verdana" pitchFamily="34" charset="0"/>
              </a:rPr>
              <a:t>2030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,’</a:t>
            </a:r>
            <a:r>
              <a:rPr lang="en-US" sz="2800" spc="-6" dirty="0">
                <a:latin typeface="Verdana" pitchFamily="34" charset="0"/>
                <a:ea typeface="Verdana" pitchFamily="34" charset="0"/>
                <a:cs typeface="Verdana" pitchFamily="34" charset="0"/>
              </a:rPr>
              <a:t>reduce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by one </a:t>
            </a:r>
            <a:r>
              <a:rPr lang="en-US" sz="2800" spc="-11" dirty="0">
                <a:latin typeface="Verdana" pitchFamily="34" charset="0"/>
                <a:ea typeface="Verdana" pitchFamily="34" charset="0"/>
                <a:cs typeface="Verdana" pitchFamily="34" charset="0"/>
              </a:rPr>
              <a:t>third </a:t>
            </a:r>
            <a:r>
              <a:rPr lang="en-US" sz="2800" spc="-6" dirty="0">
                <a:latin typeface="Verdana" pitchFamily="34" charset="0"/>
                <a:ea typeface="Verdana" pitchFamily="34" charset="0"/>
                <a:cs typeface="Verdana" pitchFamily="34" charset="0"/>
              </a:rPr>
              <a:t>premature  mortality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from Non </a:t>
            </a:r>
            <a:r>
              <a:rPr lang="en-US" sz="2800" spc="-6" dirty="0">
                <a:latin typeface="Verdana" pitchFamily="34" charset="0"/>
                <a:ea typeface="Verdana" pitchFamily="34" charset="0"/>
                <a:cs typeface="Verdana" pitchFamily="34" charset="0"/>
              </a:rPr>
              <a:t>Communicable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diseases  </a:t>
            </a:r>
            <a:r>
              <a:rPr lang="en-US" sz="2800" spc="-6" dirty="0">
                <a:latin typeface="Verdana" pitchFamily="34" charset="0"/>
                <a:ea typeface="Verdana" pitchFamily="34" charset="0"/>
                <a:cs typeface="Verdana" pitchFamily="34" charset="0"/>
              </a:rPr>
              <a:t>through prevention and treatment and promote  mental health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2800" spc="-6" dirty="0">
                <a:latin typeface="Verdana" pitchFamily="34" charset="0"/>
                <a:ea typeface="Verdana" pitchFamily="34" charset="0"/>
                <a:cs typeface="Verdana" pitchFamily="34" charset="0"/>
              </a:rPr>
              <a:t>well</a:t>
            </a:r>
            <a:r>
              <a:rPr lang="en-US" sz="2800" spc="-73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spc="-6" dirty="0">
                <a:latin typeface="Verdana" pitchFamily="34" charset="0"/>
                <a:ea typeface="Verdana" pitchFamily="34" charset="0"/>
                <a:cs typeface="Verdana" pitchFamily="34" charset="0"/>
              </a:rPr>
              <a:t>being” </a:t>
            </a:r>
            <a:r>
              <a:rPr lang="en-US" sz="2800" spc="-6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Non communicable disease, a high risk burden as per 71</a:t>
            </a:r>
            <a:r>
              <a:rPr lang="en-US" sz="28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NSSO data, needs screening for population above   30 years of age for Hypertension, Diabetes Mellitus, Carcinoma Cervix, Carcinoma Breast &amp; Oral Cancer. Screened Individuals also need management which includes treatment.</a:t>
            </a:r>
          </a:p>
          <a:p>
            <a:pPr marL="0" indent="0">
              <a:buNone/>
            </a:pPr>
            <a:endParaRPr lang="en-US" sz="2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42975" y="0"/>
            <a:ext cx="8543925" cy="457200"/>
          </a:xfrm>
          <a:prstGeom prst="rect">
            <a:avLst/>
          </a:prstGeom>
        </p:spPr>
        <p:txBody>
          <a:bodyPr lIns="91264" tIns="45632" rIns="91264" bIns="45632">
            <a:normAutofit fontScale="70000" lnSpcReduction="20000"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Performance under opportunity screening - TN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0008363"/>
              </p:ext>
            </p:extLst>
          </p:nvPr>
        </p:nvGraphicFramePr>
        <p:xfrm>
          <a:off x="190501" y="533406"/>
          <a:ext cx="9906000" cy="729012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38200"/>
                <a:gridCol w="1219200"/>
                <a:gridCol w="1066800"/>
                <a:gridCol w="1176867"/>
                <a:gridCol w="1185333"/>
                <a:gridCol w="1219200"/>
                <a:gridCol w="990600"/>
                <a:gridCol w="1295400"/>
                <a:gridCol w="914400"/>
              </a:tblGrid>
              <a:tr h="841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Year</a:t>
                      </a:r>
                      <a:endParaRPr lang="en-US" sz="24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Diabetes Mellitus</a:t>
                      </a:r>
                      <a:endParaRPr lang="en-US" sz="24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Hypertension</a:t>
                      </a:r>
                      <a:endParaRPr lang="en-US" sz="24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Carcinoma Cervix</a:t>
                      </a:r>
                      <a:endParaRPr lang="en-US" sz="24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</a:rPr>
                        <a:t>Carcinoma Breast</a:t>
                      </a:r>
                      <a:endParaRPr lang="en-US" sz="24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Number </a:t>
                      </a:r>
                      <a:r>
                        <a:rPr lang="en-IN" sz="1800" b="1" dirty="0" smtClean="0">
                          <a:effectLst/>
                        </a:rPr>
                        <a:t>Screened</a:t>
                      </a:r>
                      <a:endParaRPr lang="en-US" sz="18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Number </a:t>
                      </a:r>
                      <a:r>
                        <a:rPr lang="en-IN" sz="1800" b="1" dirty="0" smtClean="0">
                          <a:effectLst/>
                        </a:rPr>
                        <a:t>found </a:t>
                      </a:r>
                      <a:r>
                        <a:rPr lang="en-IN" sz="1800" b="1" dirty="0">
                          <a:effectLst/>
                        </a:rPr>
                        <a:t>positive </a:t>
                      </a:r>
                      <a:endParaRPr lang="en-US" sz="18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Number Screened</a:t>
                      </a:r>
                      <a:endParaRPr lang="en-US" sz="18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Number found </a:t>
                      </a:r>
                      <a:r>
                        <a:rPr lang="en-IN" sz="1800" b="1" dirty="0">
                          <a:effectLst/>
                        </a:rPr>
                        <a:t>positive </a:t>
                      </a:r>
                      <a:endParaRPr lang="en-US" sz="18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Number Screened</a:t>
                      </a:r>
                      <a:endParaRPr lang="en-US" sz="18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Number found </a:t>
                      </a:r>
                      <a:r>
                        <a:rPr lang="en-IN" sz="1800" b="1" dirty="0">
                          <a:effectLst/>
                        </a:rPr>
                        <a:t>positive </a:t>
                      </a:r>
                      <a:endParaRPr lang="en-US" sz="18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Number Screened</a:t>
                      </a:r>
                      <a:endParaRPr lang="en-US" sz="18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Number </a:t>
                      </a:r>
                      <a:r>
                        <a:rPr lang="en-IN" sz="1800" b="1" dirty="0" smtClean="0">
                          <a:effectLst/>
                        </a:rPr>
                        <a:t>found </a:t>
                      </a:r>
                      <a:r>
                        <a:rPr lang="en-IN" sz="1800" b="1" dirty="0">
                          <a:effectLst/>
                        </a:rPr>
                        <a:t>positive </a:t>
                      </a:r>
                      <a:endParaRPr lang="en-US" sz="18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2012 (July-Dec)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989798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46827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2034924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159908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285019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12784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665846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7477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2013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6812606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325543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9446394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968543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3123492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137411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4023771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52379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2014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9663482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386745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11209121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1118794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4407657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143587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5058518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62123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2015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6929328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253330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8024345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691112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2939254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72258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3364394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37822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2016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6600292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281506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7884733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672508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2383391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52429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2995361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26160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2017 (Jan-May)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3802510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185507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4370500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380642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1410103</a:t>
                      </a:r>
                      <a:endParaRPr lang="en-US" sz="18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24383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1719685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11686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34798016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1479458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42970017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3991507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14548916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442852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17827575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197647</a:t>
                      </a:r>
                      <a:endParaRPr lang="en-US" sz="20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03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5304" y="4"/>
            <a:ext cx="9448796" cy="1219200"/>
          </a:xfrm>
          <a:prstGeom prst="rect">
            <a:avLst/>
          </a:prstGeom>
        </p:spPr>
        <p:txBody>
          <a:bodyPr lIns="91264" tIns="45632" rIns="91264" bIns="45632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Share of major ailment categories treated in public and private sector as outpatient and share of public sector in the treatment of major ailment categories in Tamil Nadu - 2014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7388533"/>
            <a:ext cx="6019800" cy="307599"/>
          </a:xfrm>
          <a:prstGeom prst="rect">
            <a:avLst/>
          </a:prstGeom>
          <a:noFill/>
        </p:spPr>
        <p:txBody>
          <a:bodyPr wrap="square" lIns="91264" tIns="45632" rIns="91264" bIns="45632" rtlCol="0">
            <a:spAutoFit/>
          </a:bodyPr>
          <a:lstStyle/>
          <a:p>
            <a:r>
              <a:rPr lang="en-US" sz="1400" dirty="0" smtClean="0"/>
              <a:t>Source : Key indicators of Morbidity Pattern based on NSSO 71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data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10287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05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7700" y="0"/>
            <a:ext cx="10934699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0901" y="1"/>
            <a:ext cx="2362200" cy="461596"/>
          </a:xfrm>
          <a:prstGeom prst="rect">
            <a:avLst/>
          </a:prstGeom>
          <a:noFill/>
        </p:spPr>
        <p:txBody>
          <a:bodyPr wrap="square" lIns="91372" tIns="45686" rIns="91372" bIns="45686" rtlCol="0">
            <a:spAutoFit/>
          </a:bodyPr>
          <a:lstStyle/>
          <a:p>
            <a:r>
              <a:rPr lang="en-US" sz="2400" b="1" dirty="0" smtClean="0"/>
              <a:t>TN - CMCHIS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0" y="457200"/>
            <a:ext cx="61722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US" sz="2400" b="1" dirty="0" smtClean="0"/>
              <a:t>GOVERNMENT OF TAMILNADU</a:t>
            </a:r>
          </a:p>
          <a:p>
            <a:pPr algn="ctr"/>
            <a:r>
              <a:rPr lang="en-US" sz="2400" b="1" dirty="0" smtClean="0"/>
              <a:t>(Implementation of NPCDCS)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2362200"/>
            <a:ext cx="29718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FACILITY BASED SCREENING </a:t>
            </a:r>
            <a:endParaRPr lang="en-U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1" y="2362200"/>
            <a:ext cx="2819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POPULATION BASED SCREENING</a:t>
            </a:r>
            <a:endParaRPr lang="en-U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4" y="3581400"/>
            <a:ext cx="3467100" cy="990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lvl="0"/>
            <a:endParaRPr lang="en-US" sz="1800" b="1" dirty="0" smtClean="0"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b="1" dirty="0" smtClean="0">
                <a:ea typeface="Verdana" pitchFamily="34" charset="0"/>
                <a:cs typeface="Verdana" pitchFamily="34" charset="0"/>
              </a:rPr>
              <a:t>1736 PHC, 310 GH, 27 </a:t>
            </a:r>
            <a:r>
              <a:rPr lang="en-US" b="1" dirty="0" err="1" smtClean="0">
                <a:ea typeface="Verdana" pitchFamily="34" charset="0"/>
                <a:cs typeface="Verdana" pitchFamily="34" charset="0"/>
              </a:rPr>
              <a:t>Govt</a:t>
            </a:r>
            <a:r>
              <a:rPr lang="en-US" b="1" dirty="0" smtClean="0">
                <a:ea typeface="Verdana" pitchFamily="34" charset="0"/>
                <a:cs typeface="Verdana" pitchFamily="34" charset="0"/>
              </a:rPr>
              <a:t> Medical College Hospitals, </a:t>
            </a:r>
          </a:p>
          <a:p>
            <a:pPr lvl="0"/>
            <a:r>
              <a:rPr lang="en-US" b="1" dirty="0" smtClean="0">
                <a:ea typeface="Verdana" pitchFamily="34" charset="0"/>
                <a:cs typeface="Verdana" pitchFamily="34" charset="0"/>
              </a:rPr>
              <a:t>280 Selected UPHC</a:t>
            </a:r>
          </a:p>
          <a:p>
            <a:endParaRPr lang="en-IN" sz="1600" b="1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" y="5029200"/>
            <a:ext cx="29718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r>
              <a:rPr lang="en-US" b="1" dirty="0" smtClean="0">
                <a:ea typeface="Verdana" pitchFamily="34" charset="0"/>
                <a:cs typeface="Verdana" pitchFamily="34" charset="0"/>
              </a:rPr>
              <a:t>PHC - 1 Staff Nurse,</a:t>
            </a:r>
          </a:p>
          <a:p>
            <a:r>
              <a:rPr lang="en-US" b="1" dirty="0" smtClean="0">
                <a:ea typeface="Verdana" pitchFamily="34" charset="0"/>
                <a:cs typeface="Verdana" pitchFamily="34" charset="0"/>
              </a:rPr>
              <a:t>GH/MCH - 2 Staff Nurse</a:t>
            </a:r>
            <a:endParaRPr lang="en-IN" b="1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1" y="6172200"/>
            <a:ext cx="33528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r>
              <a:rPr lang="en-US" b="1" dirty="0" smtClean="0">
                <a:ea typeface="Verdana" pitchFamily="34" charset="0"/>
                <a:cs typeface="Verdana" pitchFamily="34" charset="0"/>
              </a:rPr>
              <a:t>Screening for DM, HT, Cervical and Breast screening for those aged 30 and above</a:t>
            </a:r>
            <a:endParaRPr lang="en-U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29100" y="3657606"/>
            <a:ext cx="2514600" cy="9143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293  Dental Units </a:t>
            </a:r>
          </a:p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(262 CHC and 31 GH)</a:t>
            </a:r>
            <a:endParaRPr lang="en-U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05654" y="3733800"/>
            <a:ext cx="2305051" cy="914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NCD screening in 5 districts &amp; 2 corporations</a:t>
            </a:r>
            <a:endParaRPr lang="en-U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05300" y="4953003"/>
            <a:ext cx="2438400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CHC- Dentist </a:t>
            </a:r>
          </a:p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Assistant- Door screening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29100" y="6248400"/>
            <a:ext cx="25908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Screening for Oral Cancer all  individuals aged 18 and above </a:t>
            </a:r>
            <a:endParaRPr lang="en-U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58051" y="5029201"/>
            <a:ext cx="2152649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US" b="1" dirty="0" smtClean="0">
                <a:ea typeface="Verdana" pitchFamily="34" charset="0"/>
                <a:cs typeface="Verdana" pitchFamily="34" charset="0"/>
              </a:rPr>
              <a:t>Door survey BP, RBS, CBE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124704" y="6324600"/>
            <a:ext cx="25908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264" tIns="45632" rIns="91264" bIns="45632" rtlCol="0" anchor="ctr"/>
          <a:lstStyle/>
          <a:p>
            <a:pPr algn="ctr"/>
            <a:r>
              <a:rPr lang="en-IN" b="1" dirty="0">
                <a:ea typeface="Verdana" pitchFamily="34" charset="0"/>
                <a:cs typeface="Verdana" pitchFamily="34" charset="0"/>
              </a:rPr>
              <a:t>Screening  for NCD in all individuals aged above </a:t>
            </a:r>
            <a:r>
              <a:rPr lang="en-IN" b="1" dirty="0" smtClean="0">
                <a:ea typeface="Verdana" pitchFamily="34" charset="0"/>
                <a:cs typeface="Verdana" pitchFamily="34" charset="0"/>
              </a:rPr>
              <a:t>18 yrs</a:t>
            </a:r>
            <a:endParaRPr lang="en-US" b="1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9" name="Straight Arrow Connector 18"/>
          <p:cNvCxnSpPr>
            <a:endCxn id="10" idx="0"/>
          </p:cNvCxnSpPr>
          <p:nvPr/>
        </p:nvCxnSpPr>
        <p:spPr>
          <a:xfrm rot="5400000">
            <a:off x="1781175" y="3267075"/>
            <a:ext cx="6096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229499" y="1599809"/>
            <a:ext cx="457203" cy="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76500" y="1828800"/>
            <a:ext cx="381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247114" y="2057404"/>
            <a:ext cx="457995" cy="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57905" y="2057400"/>
            <a:ext cx="457201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5486404" y="3048001"/>
            <a:ext cx="1181100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19910" y="3048000"/>
            <a:ext cx="1438275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1715294" y="4800599"/>
            <a:ext cx="457200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752604" y="5981699"/>
            <a:ext cx="533400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24500" y="4648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5447506" y="60960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43900" y="4724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8115300" y="6095999"/>
            <a:ext cx="457200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45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304807"/>
            <a:ext cx="9944100" cy="7158247"/>
          </a:xfrm>
          <a:prstGeom prst="rect">
            <a:avLst/>
          </a:prstGeom>
        </p:spPr>
        <p:txBody>
          <a:bodyPr wrap="square" lIns="103004" tIns="51501" rIns="103004" bIns="51501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lvl="0"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the first time citizens were invited to attend free Annual wellness checkup a change in strategy from opportunistic screening.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Exclusive institution Team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with Medical officer, Staff nurses, Lab technician, Pharmacist, UHNs/ANMs and other staff provided. (Thursday / Friday) </a:t>
            </a:r>
          </a:p>
          <a:p>
            <a:pPr lvl="0"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Checking the availability/working condition of the necessary </a:t>
            </a:r>
            <a:r>
              <a:rPr lang="en-IN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equipment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availability of </a:t>
            </a:r>
            <a:r>
              <a:rPr lang="en-IN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adequate quantities of lab reagents and other consumables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Lab equipments procured  based on gap analysis</a:t>
            </a:r>
            <a:r>
              <a:rPr lang="en-IN" dirty="0">
                <a:latin typeface="Verdana" pitchFamily="34" charset="0"/>
                <a:ea typeface="Verdana" pitchFamily="34" charset="0"/>
                <a:cs typeface="Verdana" pitchFamily="34" charset="0"/>
              </a:rPr>
              <a:t> /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IPHS standard 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Persons requiring X-ray referred </a:t>
            </a:r>
            <a:r>
              <a:rPr lang="en-IN" dirty="0">
                <a:latin typeface="Verdana" pitchFamily="34" charset="0"/>
                <a:ea typeface="Verdana" pitchFamily="34" charset="0"/>
                <a:cs typeface="Verdana" pitchFamily="34" charset="0"/>
              </a:rPr>
              <a:t>to nearby 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 District </a:t>
            </a:r>
            <a:r>
              <a:rPr lang="en-IN" dirty="0">
                <a:latin typeface="Verdana" pitchFamily="34" charset="0"/>
                <a:ea typeface="Verdana" pitchFamily="34" charset="0"/>
                <a:cs typeface="Verdana" pitchFamily="34" charset="0"/>
              </a:rPr>
              <a:t>Hospital / District Hospital</a:t>
            </a:r>
            <a:r>
              <a:rPr lang="en-I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I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lnSpc>
                <a:spcPct val="160000"/>
              </a:lnSpc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4" y="259084"/>
            <a:ext cx="9677400" cy="473340"/>
          </a:xfrm>
          <a:prstGeom prst="rect">
            <a:avLst/>
          </a:prstGeom>
          <a:noFill/>
        </p:spPr>
        <p:txBody>
          <a:bodyPr wrap="square" lIns="103004" tIns="51501" rIns="103004" bIns="51501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Strategies adopted to intensify screening in Urban PHC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7181" y="152400"/>
          <a:ext cx="9686924" cy="764580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67124"/>
                <a:gridCol w="6019800"/>
              </a:tblGrid>
              <a:tr h="5744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Parameters for screening at Primary Health Care Level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457200" indent="-457200" algn="l">
                        <a:buNone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 Height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14.Urine-Sugar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5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r>
                        <a:rPr lang="en-US" sz="20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Weight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15,Urine-Deposits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5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 BMI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lvl="0" indent="-514350" algn="l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16.Ultrasound Abdomen if needed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4.Blood Pressure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17.ECG- based on symptoms.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Blood –Total Count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18.X-ray if needed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6.Blood Differential</a:t>
                      </a:r>
                      <a:r>
                        <a:rPr lang="en-US" sz="2000" b="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count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19.Sputum Microscopy(AFB)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 Hemoglobin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20.Screening for Ca Cervix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 Peripheral Smear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21.Screening for Ca Breast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 Blood Grouping and Typing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22.Screening for Oral Cancer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10.Random Blood Sugar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23.Ophthalmic screening for visual acuity and cataract</a:t>
                      </a:r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11.Blood-Cholesterol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24.Screening for dermatological conditions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12.Blood- </a:t>
                      </a:r>
                      <a:r>
                        <a:rPr lang="en-US" sz="2000" b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Creatinine</a:t>
                      </a:r>
                      <a:endParaRPr lang="en-US" sz="2000" b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25.General Examination by the Medical Officer.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13.Urine-Albumin</a:t>
                      </a: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02870" marR="102870" marT="51816" marB="51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95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821</Words>
  <Application>Microsoft Macintosh PowerPoint</Application>
  <PresentationFormat>Custom</PresentationFormat>
  <Paragraphs>182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2_Office Theme</vt:lpstr>
      <vt:lpstr>Slide 1</vt:lpstr>
      <vt:lpstr>Slide 2</vt:lpstr>
      <vt:lpstr>Problem Statement</vt:lpstr>
      <vt:lpstr>Slide 4</vt:lpstr>
      <vt:lpstr>Slide 5</vt:lpstr>
      <vt:lpstr>Slide 6</vt:lpstr>
      <vt:lpstr>Slide 7</vt:lpstr>
      <vt:lpstr>Slide 8</vt:lpstr>
      <vt:lpstr>Slide 9</vt:lpstr>
      <vt:lpstr>CLINICAL REPORT – TO THE BENEFICIARY</vt:lpstr>
      <vt:lpstr> LOGIN SCREEN </vt:lpstr>
      <vt:lpstr> REGISTRATION SCREEN </vt:lpstr>
      <vt:lpstr>CLINICAL DATA ENTRY SCREEN</vt:lpstr>
      <vt:lpstr>Slide 14</vt:lpstr>
      <vt:lpstr>Secondary care level - Assured Follow up</vt:lpstr>
      <vt:lpstr>At Tertiary Care Level</vt:lpstr>
      <vt:lpstr>Reports (Monitoring) – Block wise Report with Line Listing</vt:lpstr>
      <vt:lpstr>Slide 18</vt:lpstr>
      <vt:lpstr>INTENSIVE NCD SCREENING PROGRAM IN URBAN PHCS</vt:lpstr>
      <vt:lpstr>Programme Out come- Performance of NCD Screening Programme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APO4</cp:lastModifiedBy>
  <cp:revision>26</cp:revision>
  <dcterms:created xsi:type="dcterms:W3CDTF">2017-07-04T11:29:24Z</dcterms:created>
  <dcterms:modified xsi:type="dcterms:W3CDTF">2017-07-06T11:41:43Z</dcterms:modified>
</cp:coreProperties>
</file>