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3" r:id="rId12"/>
    <p:sldId id="288" r:id="rId13"/>
    <p:sldId id="289" r:id="rId14"/>
    <p:sldId id="290" r:id="rId15"/>
    <p:sldId id="291" r:id="rId16"/>
    <p:sldId id="267" r:id="rId17"/>
    <p:sldId id="262" r:id="rId18"/>
  </p:sldIdLst>
  <p:sldSz cx="10287000" cy="7772400"/>
  <p:notesSz cx="6858000" cy="9144000"/>
  <p:defaultTextStyle>
    <a:defPPr>
      <a:defRPr lang="en-US"/>
    </a:defPPr>
    <a:lvl1pPr marL="0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950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900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851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801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751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5701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1651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7602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4" y="72"/>
      </p:cViewPr>
      <p:guideLst>
        <p:guide orient="horz" pos="2448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414482"/>
            <a:ext cx="8743950" cy="1666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404360"/>
            <a:ext cx="7200900" cy="1986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5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7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813560"/>
            <a:ext cx="9258300" cy="512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352637"/>
            <a:ext cx="2603897" cy="751691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352637"/>
            <a:ext cx="7640241" cy="751691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13560"/>
            <a:ext cx="9258300" cy="512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994487"/>
            <a:ext cx="8743950" cy="1543685"/>
          </a:xfrm>
          <a:prstGeom prst="rect">
            <a:avLst/>
          </a:prstGeo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294275"/>
            <a:ext cx="8743950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9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9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8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5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1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7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2054648"/>
            <a:ext cx="5122069" cy="581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2054648"/>
            <a:ext cx="5122069" cy="581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39795"/>
            <a:ext cx="4545212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5950" indent="0">
              <a:buNone/>
              <a:defRPr sz="2300" b="1"/>
            </a:lvl2pPr>
            <a:lvl3pPr marL="1031900" indent="0">
              <a:buNone/>
              <a:defRPr sz="2000" b="1"/>
            </a:lvl3pPr>
            <a:lvl4pPr marL="1547851" indent="0">
              <a:buNone/>
              <a:defRPr sz="1800" b="1"/>
            </a:lvl4pPr>
            <a:lvl5pPr marL="2063801" indent="0">
              <a:buNone/>
              <a:defRPr sz="1800" b="1"/>
            </a:lvl5pPr>
            <a:lvl6pPr marL="2579751" indent="0">
              <a:buNone/>
              <a:defRPr sz="1800" b="1"/>
            </a:lvl6pPr>
            <a:lvl7pPr marL="3095701" indent="0">
              <a:buNone/>
              <a:defRPr sz="1800" b="1"/>
            </a:lvl7pPr>
            <a:lvl8pPr marL="3611651" indent="0">
              <a:buNone/>
              <a:defRPr sz="1800" b="1"/>
            </a:lvl8pPr>
            <a:lvl9pPr marL="412760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464859"/>
            <a:ext cx="4545212" cy="4478126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739795"/>
            <a:ext cx="4546997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5950" indent="0">
              <a:buNone/>
              <a:defRPr sz="2300" b="1"/>
            </a:lvl2pPr>
            <a:lvl3pPr marL="1031900" indent="0">
              <a:buNone/>
              <a:defRPr sz="2000" b="1"/>
            </a:lvl3pPr>
            <a:lvl4pPr marL="1547851" indent="0">
              <a:buNone/>
              <a:defRPr sz="1800" b="1"/>
            </a:lvl4pPr>
            <a:lvl5pPr marL="2063801" indent="0">
              <a:buNone/>
              <a:defRPr sz="1800" b="1"/>
            </a:lvl5pPr>
            <a:lvl6pPr marL="2579751" indent="0">
              <a:buNone/>
              <a:defRPr sz="1800" b="1"/>
            </a:lvl6pPr>
            <a:lvl7pPr marL="3095701" indent="0">
              <a:buNone/>
              <a:defRPr sz="1800" b="1"/>
            </a:lvl7pPr>
            <a:lvl8pPr marL="3611651" indent="0">
              <a:buNone/>
              <a:defRPr sz="1800" b="1"/>
            </a:lvl8pPr>
            <a:lvl9pPr marL="412760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64859"/>
            <a:ext cx="4546997" cy="4478126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9457"/>
            <a:ext cx="3384352" cy="1316990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309457"/>
            <a:ext cx="5750719" cy="663352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26447"/>
            <a:ext cx="3384352" cy="5316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15950" indent="0">
              <a:buNone/>
              <a:defRPr sz="1400"/>
            </a:lvl2pPr>
            <a:lvl3pPr marL="1031900" indent="0">
              <a:buNone/>
              <a:defRPr sz="1100"/>
            </a:lvl3pPr>
            <a:lvl4pPr marL="1547851" indent="0">
              <a:buNone/>
              <a:defRPr sz="1000"/>
            </a:lvl4pPr>
            <a:lvl5pPr marL="2063801" indent="0">
              <a:buNone/>
              <a:defRPr sz="1000"/>
            </a:lvl5pPr>
            <a:lvl6pPr marL="2579751" indent="0">
              <a:buNone/>
              <a:defRPr sz="1000"/>
            </a:lvl6pPr>
            <a:lvl7pPr marL="3095701" indent="0">
              <a:buNone/>
              <a:defRPr sz="1000"/>
            </a:lvl7pPr>
            <a:lvl8pPr marL="3611651" indent="0">
              <a:buNone/>
              <a:defRPr sz="1000"/>
            </a:lvl8pPr>
            <a:lvl9pPr marL="41276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5440680"/>
            <a:ext cx="6172200" cy="642303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94478"/>
            <a:ext cx="6172200" cy="466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515950" indent="0">
              <a:buNone/>
              <a:defRPr sz="3200"/>
            </a:lvl2pPr>
            <a:lvl3pPr marL="1031900" indent="0">
              <a:buNone/>
              <a:defRPr sz="2700"/>
            </a:lvl3pPr>
            <a:lvl4pPr marL="1547851" indent="0">
              <a:buNone/>
              <a:defRPr sz="2300"/>
            </a:lvl4pPr>
            <a:lvl5pPr marL="2063801" indent="0">
              <a:buNone/>
              <a:defRPr sz="2300"/>
            </a:lvl5pPr>
            <a:lvl6pPr marL="2579751" indent="0">
              <a:buNone/>
              <a:defRPr sz="2300"/>
            </a:lvl6pPr>
            <a:lvl7pPr marL="3095701" indent="0">
              <a:buNone/>
              <a:defRPr sz="2300"/>
            </a:lvl7pPr>
            <a:lvl8pPr marL="3611651" indent="0">
              <a:buNone/>
              <a:defRPr sz="2300"/>
            </a:lvl8pPr>
            <a:lvl9pPr marL="412760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6082983"/>
            <a:ext cx="6172200" cy="912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15950" indent="0">
              <a:buNone/>
              <a:defRPr sz="1400"/>
            </a:lvl2pPr>
            <a:lvl3pPr marL="1031900" indent="0">
              <a:buNone/>
              <a:defRPr sz="1100"/>
            </a:lvl3pPr>
            <a:lvl4pPr marL="1547851" indent="0">
              <a:buNone/>
              <a:defRPr sz="1000"/>
            </a:lvl4pPr>
            <a:lvl5pPr marL="2063801" indent="0">
              <a:buNone/>
              <a:defRPr sz="1000"/>
            </a:lvl5pPr>
            <a:lvl6pPr marL="2579751" indent="0">
              <a:buNone/>
              <a:defRPr sz="1000"/>
            </a:lvl6pPr>
            <a:lvl7pPr marL="3095701" indent="0">
              <a:buNone/>
              <a:defRPr sz="1000"/>
            </a:lvl7pPr>
            <a:lvl8pPr marL="3611651" indent="0">
              <a:buNone/>
              <a:defRPr sz="1000"/>
            </a:lvl8pPr>
            <a:lvl9pPr marL="41276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24" y="0"/>
            <a:ext cx="10283952" cy="777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19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963" indent="-386963" algn="l" defTabSz="10319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419" indent="-322469" algn="l" defTabSz="10319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876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826" indent="-257975" algn="l" defTabSz="10319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776" indent="-257975" algn="l" defTabSz="10319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7726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3676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9627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577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50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900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5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80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75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570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165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7602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" y="0"/>
            <a:ext cx="10283952" cy="7772400"/>
            <a:chOff x="38100" y="0"/>
            <a:chExt cx="10283952" cy="7772400"/>
          </a:xfrm>
        </p:grpSpPr>
        <p:pic>
          <p:nvPicPr>
            <p:cNvPr id="4" name="Picture 3" descr="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" y="0"/>
              <a:ext cx="10283952" cy="7772400"/>
            </a:xfrm>
            <a:prstGeom prst="rect">
              <a:avLst/>
            </a:prstGeom>
          </p:spPr>
        </p:pic>
        <p:pic>
          <p:nvPicPr>
            <p:cNvPr id="3" name="Picture 2" descr="1.jpg"/>
            <p:cNvPicPr>
              <a:picLocks noChangeAspect="1"/>
            </p:cNvPicPr>
            <p:nvPr/>
          </p:nvPicPr>
          <p:blipFill>
            <a:blip r:embed="rId2" cstate="print"/>
            <a:srcRect l="34810" t="31373" r="34811" b="27451"/>
            <a:stretch>
              <a:fillRect/>
            </a:stretch>
          </p:blipFill>
          <p:spPr>
            <a:xfrm>
              <a:off x="3238500" y="2133600"/>
              <a:ext cx="3886200" cy="398098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69117" y="533400"/>
            <a:ext cx="907256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319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/>
              <a:t>Community surveillance of preventable causes of mortality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899" y="1905000"/>
            <a:ext cx="9524999" cy="3941146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pPr marL="263350" indent="-263350" algn="just">
              <a:spcAft>
                <a:spcPts val="5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Death </a:t>
            </a:r>
            <a:r>
              <a:rPr lang="en-US" sz="2400" dirty="0"/>
              <a:t>registers of MAS – record deaths with community reported </a:t>
            </a:r>
            <a:r>
              <a:rPr lang="en-US" sz="2400" dirty="0" smtClean="0"/>
              <a:t>causes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Big </a:t>
            </a:r>
            <a:r>
              <a:rPr lang="en-US" sz="2400" dirty="0"/>
              <a:t>improvements in reducing deaths due to </a:t>
            </a:r>
            <a:r>
              <a:rPr lang="en-US" sz="2400" dirty="0" smtClean="0"/>
              <a:t>diarrhea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Shows </a:t>
            </a:r>
            <a:r>
              <a:rPr lang="en-US" sz="2400" dirty="0"/>
              <a:t>80% of under-5 deaths are of </a:t>
            </a:r>
            <a:r>
              <a:rPr lang="en-US" sz="2400" dirty="0" smtClean="0"/>
              <a:t>neonates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Amongst </a:t>
            </a:r>
            <a:r>
              <a:rPr lang="en-US" sz="2400" dirty="0"/>
              <a:t>neonatal deaths, birth asphyxia contributes to 42% </a:t>
            </a:r>
            <a:r>
              <a:rPr lang="en-US" sz="2400" dirty="0" smtClean="0"/>
              <a:t>deaths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Post-neonates </a:t>
            </a:r>
            <a:r>
              <a:rPr lang="en-US" sz="2400" dirty="0"/>
              <a:t>Pneumonia most common </a:t>
            </a:r>
            <a:r>
              <a:rPr lang="en-US" sz="2400" dirty="0" smtClean="0"/>
              <a:t>cause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Sickle </a:t>
            </a:r>
            <a:r>
              <a:rPr lang="en-US" sz="2400" dirty="0"/>
              <a:t>cell another important cause </a:t>
            </a:r>
            <a:endParaRPr lang="en-US" sz="2400" dirty="0" smtClean="0"/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TB</a:t>
            </a:r>
            <a:r>
              <a:rPr lang="en-US" sz="2400" dirty="0"/>
              <a:t>, Accidents and Suicides big causes in adult </a:t>
            </a:r>
            <a:r>
              <a:rPr lang="en-US" sz="2400" dirty="0" smtClean="0"/>
              <a:t>deaths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Such </a:t>
            </a:r>
            <a:r>
              <a:rPr lang="en-US" sz="2400" dirty="0"/>
              <a:t>community reported data helps in identifying areas to focus on </a:t>
            </a:r>
          </a:p>
          <a:p>
            <a:pPr marL="263350" indent="-263350" algn="just">
              <a:spcAft>
                <a:spcPts val="5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64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23900" y="76200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Urban IMR now reducing faster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402186"/>
              </p:ext>
            </p:extLst>
          </p:nvPr>
        </p:nvGraphicFramePr>
        <p:xfrm>
          <a:off x="762000" y="1828800"/>
          <a:ext cx="8724901" cy="375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3920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Average Annual Rate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Reduction in IMR in</a:t>
                      </a:r>
                    </a:p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Chhattisgarh (SRS)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PERIOD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In Rural IMR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In Urban IMR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Urban Program (2001-2011)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After Urban program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(2011-2015)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5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23900" y="685800"/>
            <a:ext cx="8742981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Home Visit by </a:t>
            </a:r>
            <a:r>
              <a:rPr lang="en-US" sz="3600" b="1" dirty="0" err="1" smtClean="0">
                <a:latin typeface="+mj-lt"/>
                <a:ea typeface="+mj-ea"/>
                <a:cs typeface="+mj-cs"/>
              </a:rPr>
              <a:t>Mitanin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Samir\Downloads\family visit- counselling of pregnant 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600201"/>
            <a:ext cx="90678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83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28699" y="609600"/>
            <a:ext cx="8438181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Hand washing in MAS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Samir\Downloads\Handwashing - Mitanin during community m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524001"/>
            <a:ext cx="8438181" cy="4267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36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50201" y="533400"/>
            <a:ext cx="891668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Water Testing by H2S Kits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201" y="1378058"/>
            <a:ext cx="93951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97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50202" y="228600"/>
            <a:ext cx="891668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Spot Map: Hepatitis –E Surveillance by </a:t>
            </a:r>
            <a:r>
              <a:rPr lang="en-US" sz="3600" b="1" dirty="0" err="1" smtClean="0">
                <a:latin typeface="+mj-lt"/>
                <a:ea typeface="+mj-ea"/>
                <a:cs typeface="+mj-cs"/>
              </a:rPr>
              <a:t>Mitanin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 - Raipur Town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hcl\Downloads\Mapping of Jaundice Cases _Raipur_201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202" y="1600201"/>
            <a:ext cx="8916680" cy="4419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9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7700" y="457200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319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Lessons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1600200"/>
            <a:ext cx="9372600" cy="4487449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pPr marL="263350" indent="-263350" algn="just">
              <a:spcAft>
                <a:spcPts val="5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Community </a:t>
            </a:r>
            <a:r>
              <a:rPr lang="en-US" sz="2400" dirty="0"/>
              <a:t>Processes can play a big role in success of </a:t>
            </a:r>
            <a:r>
              <a:rPr lang="en-US" sz="2400" dirty="0" smtClean="0"/>
              <a:t>NUHM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Introduction </a:t>
            </a:r>
            <a:r>
              <a:rPr lang="en-US" sz="2400" dirty="0"/>
              <a:t>of ANMs, Urban PHCs, linkage with District hospitals are vital to success of </a:t>
            </a:r>
            <a:r>
              <a:rPr lang="en-US" sz="2400" dirty="0" smtClean="0"/>
              <a:t>ASHA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Urban </a:t>
            </a:r>
            <a:r>
              <a:rPr lang="en-US" sz="2400" dirty="0"/>
              <a:t>area slums show wide socio-economic variations, Community Processes should be ready to respond a variety of </a:t>
            </a:r>
            <a:r>
              <a:rPr lang="en-US" sz="2400" dirty="0" smtClean="0"/>
              <a:t>needs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Giving </a:t>
            </a:r>
            <a:r>
              <a:rPr lang="en-US" sz="2400" dirty="0"/>
              <a:t>a wide role e.g. in home visits, nutrition, disease control, access to safe water, gender equity, community-monitoring of public services can give </a:t>
            </a:r>
            <a:r>
              <a:rPr lang="en-US" sz="2400" dirty="0" smtClean="0"/>
              <a:t>results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Investing </a:t>
            </a:r>
            <a:r>
              <a:rPr lang="en-US" sz="2400" dirty="0"/>
              <a:t>in a facilitative support-structure is useful in building active MAS and ASHA in urban areas</a:t>
            </a:r>
          </a:p>
          <a:p>
            <a:pPr marL="263350" indent="-263350" algn="just">
              <a:spcAft>
                <a:spcPts val="5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125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500" y="3048000"/>
            <a:ext cx="4572000" cy="762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1031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99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6700" y="228600"/>
            <a:ext cx="96774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6000" b="1" dirty="0">
                <a:solidFill>
                  <a:srgbClr val="FF0000"/>
                </a:solidFill>
              </a:rPr>
              <a:t>Leveraging Community Processes </a:t>
            </a:r>
            <a:r>
              <a:rPr lang="en-US" sz="6000" b="1" dirty="0" smtClean="0">
                <a:solidFill>
                  <a:srgbClr val="FF0000"/>
                </a:solidFill>
              </a:rPr>
              <a:t>for </a:t>
            </a:r>
            <a:r>
              <a:rPr lang="en-US" sz="6000" b="1" dirty="0">
                <a:solidFill>
                  <a:srgbClr val="FF0000"/>
                </a:solidFill>
              </a:rPr>
              <a:t>Urban </a:t>
            </a:r>
            <a:r>
              <a:rPr lang="en-US" sz="6000" b="1" dirty="0" smtClean="0">
                <a:solidFill>
                  <a:srgbClr val="FF0000"/>
                </a:solidFill>
              </a:rPr>
              <a:t>Slums - </a:t>
            </a:r>
            <a:r>
              <a:rPr lang="en-US" sz="6000" b="1" dirty="0">
                <a:solidFill>
                  <a:srgbClr val="FF0000"/>
                </a:solidFill>
              </a:rPr>
              <a:t/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Experience from Chhattisgarh</a:t>
            </a:r>
            <a:r>
              <a:rPr lang="en-US" sz="6000" dirty="0">
                <a:solidFill>
                  <a:srgbClr val="FF0000"/>
                </a:solidFill>
              </a:rPr>
              <a:t/>
            </a:r>
            <a:br>
              <a:rPr lang="en-US" sz="6000" dirty="0">
                <a:solidFill>
                  <a:srgbClr val="FF0000"/>
                </a:solidFill>
              </a:rPr>
            </a:br>
            <a:endParaRPr kumimoji="0" lang="en-US" sz="5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638799" y="3581400"/>
            <a:ext cx="3543301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IN" sz="3600" dirty="0" err="1" smtClean="0"/>
              <a:t>Prasana</a:t>
            </a:r>
            <a:r>
              <a:rPr lang="en-IN" sz="3600" dirty="0" smtClean="0"/>
              <a:t> R., IAS</a:t>
            </a:r>
            <a:endParaRPr lang="en-IN" sz="3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611209" y="4114800"/>
            <a:ext cx="4076701" cy="89438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IN" sz="2800" dirty="0" smtClean="0"/>
              <a:t>Commissioner &amp; Mission Director: </a:t>
            </a:r>
            <a:r>
              <a:rPr lang="en-IN" sz="2800" dirty="0" err="1" smtClean="0"/>
              <a:t>Chattisgarh</a:t>
            </a:r>
            <a:endParaRPr lang="en-IN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638799" y="5009182"/>
            <a:ext cx="32766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IN" sz="2800" dirty="0"/>
              <a:t>06.07.2017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42975" y="838200"/>
            <a:ext cx="7858125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319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Problem Statement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2975" y="1981200"/>
            <a:ext cx="8543925" cy="3248648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pPr marL="263350" indent="-263350" algn="just">
              <a:spcAft>
                <a:spcPts val="5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•</a:t>
            </a:r>
            <a:r>
              <a:rPr lang="en-US" sz="2800" dirty="0"/>
              <a:t>	</a:t>
            </a:r>
            <a:r>
              <a:rPr lang="en-US" sz="2800" dirty="0" smtClean="0"/>
              <a:t>Infant </a:t>
            </a:r>
            <a:r>
              <a:rPr lang="en-US" sz="2800" dirty="0"/>
              <a:t>Mortality declined sharply in rural areas but not in Urban areas despite having more </a:t>
            </a:r>
            <a:r>
              <a:rPr lang="en-US" sz="2800" dirty="0" smtClean="0"/>
              <a:t>hospitals</a:t>
            </a:r>
          </a:p>
          <a:p>
            <a:pPr marL="263350" indent="-263350" algn="just">
              <a:spcAft>
                <a:spcPts val="500"/>
              </a:spcAft>
            </a:pPr>
            <a:endParaRPr lang="en-US" sz="2800" dirty="0" smtClean="0"/>
          </a:p>
          <a:p>
            <a:pPr marL="263350" indent="-263350" algn="just">
              <a:spcAft>
                <a:spcPts val="500"/>
              </a:spcAft>
            </a:pPr>
            <a:r>
              <a:rPr lang="en-US" sz="2800" dirty="0">
                <a:solidFill>
                  <a:srgbClr val="FF0000"/>
                </a:solidFill>
              </a:rPr>
              <a:t>• </a:t>
            </a:r>
            <a:r>
              <a:rPr lang="en-US" sz="2800" dirty="0" smtClean="0"/>
              <a:t>In </a:t>
            </a:r>
            <a:r>
              <a:rPr lang="en-US" sz="2800" dirty="0"/>
              <a:t>2011, Chhattisgarh had the highest Urban Infant Mortality amongst all states of India </a:t>
            </a:r>
            <a:r>
              <a:rPr lang="en-US" sz="2800" dirty="0" smtClean="0"/>
              <a:t>(Chhattisgarh </a:t>
            </a:r>
            <a:r>
              <a:rPr lang="en-US" sz="2800" dirty="0"/>
              <a:t>had urban IMR of 41 per 1000 births against national  average of 29 per 1000 in 2011 – SRS)</a:t>
            </a:r>
          </a:p>
        </p:txBody>
      </p:sp>
    </p:spTree>
    <p:extLst>
      <p:ext uri="{BB962C8B-B14F-4D97-AF65-F5344CB8AC3E}">
        <p14:creationId xmlns:p14="http://schemas.microsoft.com/office/powerpoint/2010/main" val="35125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42975" y="609600"/>
            <a:ext cx="87725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319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/>
              <a:t>What our urban slum Baseline Survey pointed 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2975" y="1981200"/>
            <a:ext cx="8543925" cy="3936016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pPr marL="263350" indent="-263350" algn="just">
              <a:spcAft>
                <a:spcPts val="5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•</a:t>
            </a:r>
            <a:r>
              <a:rPr lang="en-US" sz="2800" dirty="0"/>
              <a:t>	</a:t>
            </a:r>
            <a:r>
              <a:rPr lang="en-US" sz="2800" dirty="0" smtClean="0"/>
              <a:t>Poor Immunization rates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800" dirty="0">
                <a:solidFill>
                  <a:srgbClr val="FF0000"/>
                </a:solidFill>
              </a:rPr>
              <a:t>• </a:t>
            </a:r>
            <a:r>
              <a:rPr lang="en-US" sz="2800" dirty="0" smtClean="0"/>
              <a:t>Poor breastfeeding indicators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800" dirty="0">
                <a:solidFill>
                  <a:srgbClr val="FF0000"/>
                </a:solidFill>
              </a:rPr>
              <a:t>• </a:t>
            </a:r>
            <a:r>
              <a:rPr lang="en-US" sz="2800" dirty="0" smtClean="0"/>
              <a:t>Frequent </a:t>
            </a:r>
            <a:r>
              <a:rPr lang="en-US" sz="2800" dirty="0"/>
              <a:t>Diarrhea outbreaks </a:t>
            </a:r>
            <a:endParaRPr lang="en-US" sz="2800" dirty="0" smtClean="0"/>
          </a:p>
          <a:p>
            <a:pPr marL="263350" indent="-263350" algn="just">
              <a:spcAft>
                <a:spcPts val="500"/>
              </a:spcAft>
            </a:pPr>
            <a:r>
              <a:rPr lang="en-US" sz="2800" dirty="0">
                <a:solidFill>
                  <a:srgbClr val="FF0000"/>
                </a:solidFill>
              </a:rPr>
              <a:t>• </a:t>
            </a:r>
            <a:r>
              <a:rPr lang="en-US" sz="2800" dirty="0" smtClean="0"/>
              <a:t>Low utilization </a:t>
            </a:r>
            <a:r>
              <a:rPr lang="en-US" sz="2800" dirty="0"/>
              <a:t>of family planning services 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•</a:t>
            </a:r>
            <a:r>
              <a:rPr lang="en-US" sz="2800" dirty="0" smtClean="0"/>
              <a:t>Pregnant </a:t>
            </a:r>
            <a:r>
              <a:rPr lang="en-US" sz="2800" dirty="0"/>
              <a:t>women accessing ANC check-ups and institutional delivery – but mainly in private </a:t>
            </a:r>
            <a:r>
              <a:rPr lang="en-US" sz="2800" dirty="0" smtClean="0"/>
              <a:t>sector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800" dirty="0">
                <a:solidFill>
                  <a:srgbClr val="FF0000"/>
                </a:solidFill>
              </a:rPr>
              <a:t>• </a:t>
            </a:r>
            <a:r>
              <a:rPr lang="en-US" sz="2800" dirty="0" smtClean="0"/>
              <a:t>High </a:t>
            </a:r>
            <a:r>
              <a:rPr lang="en-US" sz="2800" dirty="0"/>
              <a:t>out of pocket expenditure</a:t>
            </a:r>
          </a:p>
          <a:p>
            <a:pPr marL="263350" indent="-263350" algn="just">
              <a:spcAft>
                <a:spcPts val="5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9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42975" y="609600"/>
            <a:ext cx="87725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319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Opportunity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2975" y="1600200"/>
            <a:ext cx="8543925" cy="3248648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pPr marL="263350" indent="-263350" algn="just">
              <a:spcAft>
                <a:spcPts val="5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•</a:t>
            </a:r>
            <a:r>
              <a:rPr lang="en-US" sz="2800" dirty="0"/>
              <a:t>	</a:t>
            </a:r>
            <a:r>
              <a:rPr lang="en-US" sz="2800" dirty="0" smtClean="0"/>
              <a:t>Community </a:t>
            </a:r>
            <a:r>
              <a:rPr lang="en-US" sz="2800" dirty="0"/>
              <a:t>Processes was a key strength that Chhattisgarh had due to a decade of experience with </a:t>
            </a:r>
            <a:r>
              <a:rPr lang="en-US" sz="2800" dirty="0" err="1"/>
              <a:t>Mitanin</a:t>
            </a:r>
            <a:r>
              <a:rPr lang="en-US" sz="2800" dirty="0"/>
              <a:t> </a:t>
            </a:r>
            <a:r>
              <a:rPr lang="en-US" sz="2800" dirty="0" err="1"/>
              <a:t>programme</a:t>
            </a:r>
            <a:r>
              <a:rPr lang="en-US" sz="2800" dirty="0"/>
              <a:t> in rural </a:t>
            </a:r>
            <a:r>
              <a:rPr lang="en-US" sz="2800" dirty="0" smtClean="0"/>
              <a:t>areas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800" dirty="0">
                <a:solidFill>
                  <a:srgbClr val="FF0000"/>
                </a:solidFill>
              </a:rPr>
              <a:t>• </a:t>
            </a:r>
            <a:r>
              <a:rPr lang="en-US" sz="2800" dirty="0" smtClean="0"/>
              <a:t>Introducing </a:t>
            </a:r>
            <a:r>
              <a:rPr lang="en-US" sz="2800" dirty="0" err="1"/>
              <a:t>Mitanin</a:t>
            </a:r>
            <a:r>
              <a:rPr lang="en-US" sz="2800" dirty="0"/>
              <a:t> in urban area without other service provision by ANM, PHC etc was unlikely to be </a:t>
            </a:r>
            <a:r>
              <a:rPr lang="en-US" sz="2800" dirty="0" smtClean="0"/>
              <a:t>useful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800" dirty="0">
                <a:solidFill>
                  <a:srgbClr val="FF0000"/>
                </a:solidFill>
              </a:rPr>
              <a:t>• </a:t>
            </a:r>
            <a:r>
              <a:rPr lang="en-US" sz="2800" dirty="0" smtClean="0"/>
              <a:t>State </a:t>
            </a:r>
            <a:r>
              <a:rPr lang="en-US" sz="2800" dirty="0"/>
              <a:t>decided to launch its own urban health scheme in 2011. </a:t>
            </a:r>
          </a:p>
        </p:txBody>
      </p:sp>
    </p:spTree>
    <p:extLst>
      <p:ext uri="{BB962C8B-B14F-4D97-AF65-F5344CB8AC3E}">
        <p14:creationId xmlns:p14="http://schemas.microsoft.com/office/powerpoint/2010/main" val="28207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5300" y="457200"/>
            <a:ext cx="9067801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319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Intervention in Urban Community Process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1243367"/>
            <a:ext cx="9524999" cy="4990151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pPr marL="263350" indent="-263350" algn="just">
              <a:spcAft>
                <a:spcPts val="500"/>
              </a:spcAft>
            </a:pPr>
            <a:r>
              <a:rPr lang="en-US" dirty="0" smtClean="0">
                <a:solidFill>
                  <a:srgbClr val="FF0000"/>
                </a:solidFill>
              </a:rPr>
              <a:t>•</a:t>
            </a:r>
            <a:r>
              <a:rPr lang="en-US" dirty="0" smtClean="0"/>
              <a:t>	3771 </a:t>
            </a:r>
            <a:r>
              <a:rPr lang="en-US" dirty="0" err="1"/>
              <a:t>Mitanins</a:t>
            </a:r>
            <a:r>
              <a:rPr lang="en-US" dirty="0"/>
              <a:t> were selected by communities of urban slums – cover 20 lakh slum </a:t>
            </a:r>
            <a:r>
              <a:rPr lang="en-US" dirty="0" smtClean="0"/>
              <a:t>population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smtClean="0"/>
              <a:t>Experienced </a:t>
            </a:r>
            <a:r>
              <a:rPr lang="en-US" dirty="0"/>
              <a:t>facilitators of nearby semi-urban/rural area </a:t>
            </a:r>
            <a:r>
              <a:rPr lang="en-US" dirty="0" err="1"/>
              <a:t>Mitanin</a:t>
            </a:r>
            <a:r>
              <a:rPr lang="en-US" dirty="0"/>
              <a:t> were borrowed to facilitate selection and community </a:t>
            </a:r>
            <a:r>
              <a:rPr lang="en-US" dirty="0" smtClean="0"/>
              <a:t>mobilization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smtClean="0"/>
              <a:t>One </a:t>
            </a:r>
            <a:r>
              <a:rPr lang="en-US" dirty="0"/>
              <a:t>round of training was given to </a:t>
            </a:r>
            <a:r>
              <a:rPr lang="en-US" dirty="0" err="1" smtClean="0"/>
              <a:t>Mitanins</a:t>
            </a:r>
            <a:endParaRPr lang="en-US" dirty="0" smtClean="0"/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smtClean="0"/>
              <a:t>A </a:t>
            </a:r>
            <a:r>
              <a:rPr lang="en-US" dirty="0"/>
              <a:t>urban community-process support structure was created by selecting facilitators from </a:t>
            </a:r>
            <a:r>
              <a:rPr lang="en-US" dirty="0" err="1" smtClean="0"/>
              <a:t>Mitanins</a:t>
            </a:r>
            <a:endParaRPr lang="en-US" dirty="0" smtClean="0"/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smtClean="0"/>
              <a:t>MAS </a:t>
            </a:r>
            <a:r>
              <a:rPr lang="en-US" dirty="0"/>
              <a:t>were formed – households covered by one </a:t>
            </a:r>
            <a:r>
              <a:rPr lang="en-US" dirty="0" err="1"/>
              <a:t>Mitanin</a:t>
            </a:r>
            <a:r>
              <a:rPr lang="en-US" dirty="0"/>
              <a:t>, represented one MAS. Thus No. of </a:t>
            </a:r>
            <a:r>
              <a:rPr lang="en-US" dirty="0" err="1"/>
              <a:t>Mitanin</a:t>
            </a:r>
            <a:r>
              <a:rPr lang="en-US" dirty="0"/>
              <a:t> = No. of </a:t>
            </a:r>
            <a:r>
              <a:rPr lang="en-US" dirty="0" smtClean="0"/>
              <a:t>MAS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smtClean="0"/>
              <a:t>Support </a:t>
            </a:r>
            <a:r>
              <a:rPr lang="en-US" dirty="0"/>
              <a:t>structure facilitates MAS as well and spends around 40% of its time on MAS </a:t>
            </a:r>
            <a:endParaRPr lang="en-US" dirty="0" smtClean="0"/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smtClean="0"/>
              <a:t>5 </a:t>
            </a:r>
            <a:r>
              <a:rPr lang="en-US" dirty="0"/>
              <a:t>rounds of training – 25 days completed for all </a:t>
            </a:r>
            <a:r>
              <a:rPr lang="en-US" dirty="0" err="1" smtClean="0"/>
              <a:t>Mitanins</a:t>
            </a:r>
            <a:endParaRPr lang="en-US" dirty="0" smtClean="0"/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smtClean="0"/>
              <a:t>1 </a:t>
            </a:r>
            <a:r>
              <a:rPr lang="en-US" dirty="0"/>
              <a:t>Round of training given to </a:t>
            </a:r>
            <a:r>
              <a:rPr lang="en-US" dirty="0" smtClean="0"/>
              <a:t>MAS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smtClean="0"/>
              <a:t>Since CP is the strength we have, important to leverage it by giving it a wider Role  </a:t>
            </a:r>
          </a:p>
          <a:p>
            <a:pPr marL="263350" indent="-263350" algn="just">
              <a:spcAft>
                <a:spcPts val="5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42899" y="228600"/>
            <a:ext cx="9298781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319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/>
              <a:t>Mitanin</a:t>
            </a:r>
            <a:r>
              <a:rPr lang="en-US" sz="3600" b="1" dirty="0"/>
              <a:t> as Service Provider and Link with public health system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899" y="1394847"/>
            <a:ext cx="9524999" cy="4926031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pPr marL="263350" indent="-263350" algn="just">
              <a:spcAft>
                <a:spcPts val="500"/>
              </a:spcAft>
            </a:pPr>
            <a:r>
              <a:rPr lang="en-US" b="1" dirty="0" smtClean="0"/>
              <a:t>Focus </a:t>
            </a:r>
            <a:r>
              <a:rPr lang="en-US" b="1" dirty="0"/>
              <a:t>on linkage with Public </a:t>
            </a:r>
            <a:r>
              <a:rPr lang="en-US" b="1" dirty="0" smtClean="0"/>
              <a:t>Services: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err="1" smtClean="0"/>
              <a:t>Mitanins</a:t>
            </a:r>
            <a:r>
              <a:rPr lang="en-US" dirty="0" smtClean="0"/>
              <a:t> </a:t>
            </a:r>
            <a:r>
              <a:rPr lang="en-US" dirty="0"/>
              <a:t>were able to mobilize 80% of expected deliveries to institutions with 76% of them being in government facilities </a:t>
            </a:r>
            <a:endParaRPr lang="en-US" dirty="0" smtClean="0"/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smtClean="0"/>
              <a:t>Urban </a:t>
            </a:r>
            <a:r>
              <a:rPr lang="en-US" dirty="0" err="1"/>
              <a:t>immunisation</a:t>
            </a:r>
            <a:r>
              <a:rPr lang="en-US" dirty="0"/>
              <a:t> improved drastically (NFHS-4 reports 96% had measles vaccine, 85% had full </a:t>
            </a:r>
            <a:r>
              <a:rPr lang="en-US" dirty="0" err="1" smtClean="0"/>
              <a:t>immunisation</a:t>
            </a:r>
            <a:r>
              <a:rPr lang="en-US" dirty="0" smtClean="0"/>
              <a:t>)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b="1" dirty="0" smtClean="0"/>
              <a:t>Emphasis </a:t>
            </a:r>
            <a:r>
              <a:rPr lang="en-US" b="1" dirty="0"/>
              <a:t>on HOME VISIT role of </a:t>
            </a:r>
            <a:r>
              <a:rPr lang="en-US" b="1" dirty="0" err="1" smtClean="0"/>
              <a:t>Mitanin</a:t>
            </a:r>
            <a:r>
              <a:rPr lang="en-US" b="1" dirty="0" smtClean="0"/>
              <a:t>: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smtClean="0"/>
              <a:t>82</a:t>
            </a:r>
            <a:r>
              <a:rPr lang="en-US" dirty="0"/>
              <a:t>% of newborn received designated home visits from </a:t>
            </a:r>
            <a:r>
              <a:rPr lang="en-US" dirty="0" err="1"/>
              <a:t>Mitanins</a:t>
            </a:r>
            <a:r>
              <a:rPr lang="en-US" dirty="0"/>
              <a:t> and 16% referred to health facilities after identifying signs of </a:t>
            </a:r>
            <a:r>
              <a:rPr lang="en-US" dirty="0" smtClean="0"/>
              <a:t>sickness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smtClean="0"/>
              <a:t>Improvements </a:t>
            </a:r>
            <a:r>
              <a:rPr lang="en-US" dirty="0"/>
              <a:t>in breastfeeding (74% exclusive BF </a:t>
            </a:r>
            <a:r>
              <a:rPr lang="en-US" dirty="0" smtClean="0"/>
              <a:t>NFHS-4)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smtClean="0"/>
              <a:t>87</a:t>
            </a:r>
            <a:r>
              <a:rPr lang="en-US" dirty="0"/>
              <a:t>% of pregnant women received more than three home </a:t>
            </a:r>
            <a:r>
              <a:rPr lang="en-US" dirty="0" smtClean="0"/>
              <a:t>visits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smtClean="0"/>
              <a:t>63</a:t>
            </a:r>
            <a:r>
              <a:rPr lang="en-US" dirty="0"/>
              <a:t>% of children under-3 years age received home visits on nutrition and prevention of infections </a:t>
            </a:r>
            <a:endParaRPr lang="en-US" dirty="0" smtClean="0"/>
          </a:p>
          <a:p>
            <a:pPr marL="263350" indent="-263350" algn="just"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dirty="0" smtClean="0"/>
              <a:t>Integrated </a:t>
            </a:r>
            <a:r>
              <a:rPr lang="en-US" dirty="0"/>
              <a:t>psycho-social development of young children in home visit counseling of </a:t>
            </a:r>
            <a:r>
              <a:rPr lang="en-US" dirty="0" err="1"/>
              <a:t>Mitanins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69117" y="533400"/>
            <a:ext cx="907256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319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ASHA beyond RCH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2899" y="1905000"/>
            <a:ext cx="9524999" cy="4118117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pPr marL="263350" indent="-263350" algn="just">
              <a:spcAft>
                <a:spcPts val="5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68400 </a:t>
            </a:r>
            <a:r>
              <a:rPr lang="en-US" sz="2400" dirty="0"/>
              <a:t>cases of diarrhea given ORS </a:t>
            </a:r>
            <a:endParaRPr lang="en-US" sz="2400" dirty="0" smtClean="0"/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More </a:t>
            </a:r>
            <a:r>
              <a:rPr lang="en-US" sz="2400" dirty="0"/>
              <a:t>than 120000 other patients treated by </a:t>
            </a:r>
            <a:r>
              <a:rPr lang="en-US" sz="2400" dirty="0" err="1"/>
              <a:t>Mitanins</a:t>
            </a:r>
            <a:r>
              <a:rPr lang="en-US" sz="2400" dirty="0"/>
              <a:t> using drug-kits </a:t>
            </a:r>
            <a:endParaRPr lang="en-US" sz="2400" dirty="0" smtClean="0"/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155 </a:t>
            </a:r>
            <a:r>
              <a:rPr lang="en-US" sz="2400" dirty="0"/>
              <a:t>TB suspects per 100000 population screened per quarter and referred for sputum examination </a:t>
            </a:r>
            <a:r>
              <a:rPr lang="en-US" sz="2400" dirty="0" err="1"/>
              <a:t>pr</a:t>
            </a:r>
            <a:r>
              <a:rPr lang="en-US" sz="2400" dirty="0"/>
              <a:t> quarter resulting in 2140 confirmed cases </a:t>
            </a:r>
            <a:endParaRPr lang="en-US" sz="2400" dirty="0" smtClean="0"/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2796 </a:t>
            </a:r>
            <a:r>
              <a:rPr lang="en-US" sz="2400" dirty="0"/>
              <a:t>Leprosy suspects screened and referred resulting in 611 confirmed </a:t>
            </a:r>
            <a:r>
              <a:rPr lang="en-US" sz="2400" dirty="0" smtClean="0"/>
              <a:t>cases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Identifying </a:t>
            </a:r>
            <a:r>
              <a:rPr lang="en-US" sz="2400" dirty="0"/>
              <a:t>diagnosed cases of Sickle Cell Disease and linking them with services</a:t>
            </a:r>
          </a:p>
          <a:p>
            <a:pPr marL="263350" indent="-263350" algn="just">
              <a:spcAft>
                <a:spcPts val="5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85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69117" y="533400"/>
            <a:ext cx="907256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319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Inter Sector Work of MAS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2899" y="1905000"/>
            <a:ext cx="9524999" cy="4487449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pPr marL="263350" indent="-263350" algn="just">
              <a:spcAft>
                <a:spcPts val="5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Water </a:t>
            </a:r>
            <a:r>
              <a:rPr lang="en-US" sz="2400" dirty="0"/>
              <a:t>Testing – Biannual surveys using H2S kits, water points with fecal contamination informed to Urban bodies for necessary repairs. </a:t>
            </a:r>
            <a:endParaRPr lang="en-US" sz="2400" dirty="0" smtClean="0"/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Hepatitis </a:t>
            </a:r>
            <a:r>
              <a:rPr lang="en-US" sz="2400" dirty="0"/>
              <a:t>E surveillance through </a:t>
            </a:r>
            <a:r>
              <a:rPr lang="en-US" sz="2400" dirty="0" err="1"/>
              <a:t>Mitanins</a:t>
            </a:r>
            <a:r>
              <a:rPr lang="en-US" sz="2400" dirty="0"/>
              <a:t>, combined with water quality survey to identify problems . Followed by discussion with urban bodies for addressing </a:t>
            </a:r>
            <a:r>
              <a:rPr lang="en-US" sz="2400" dirty="0" smtClean="0"/>
              <a:t>gaps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MAS </a:t>
            </a:r>
            <a:r>
              <a:rPr lang="en-US" sz="2400" dirty="0"/>
              <a:t>monitors a wide variety of urban services – sanitation, </a:t>
            </a:r>
            <a:r>
              <a:rPr lang="en-US" sz="2400" dirty="0" err="1"/>
              <a:t>Anganwadi</a:t>
            </a:r>
            <a:r>
              <a:rPr lang="en-US" sz="2400" dirty="0"/>
              <a:t>, schools, PDS and other social security </a:t>
            </a:r>
            <a:r>
              <a:rPr lang="en-US" sz="2400" dirty="0" smtClean="0"/>
              <a:t>pensions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Linking </a:t>
            </a:r>
            <a:r>
              <a:rPr lang="en-US" sz="2400" dirty="0"/>
              <a:t>disabled for certification and other </a:t>
            </a:r>
            <a:r>
              <a:rPr lang="en-US" sz="2400" dirty="0" smtClean="0"/>
              <a:t>rights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dirty="0" smtClean="0"/>
              <a:t>Widespread </a:t>
            </a:r>
            <a:r>
              <a:rPr lang="en-US" sz="2400" dirty="0"/>
              <a:t>action on women’s rights by MAS, opposing domestic violence against women</a:t>
            </a:r>
          </a:p>
          <a:p>
            <a:pPr marL="263350" indent="-263350" algn="just">
              <a:spcAft>
                <a:spcPts val="5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22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601</Words>
  <Application>Microsoft Office PowerPoint</Application>
  <PresentationFormat>Custom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mandar randive</cp:lastModifiedBy>
  <cp:revision>53</cp:revision>
  <dcterms:created xsi:type="dcterms:W3CDTF">2017-07-04T11:29:24Z</dcterms:created>
  <dcterms:modified xsi:type="dcterms:W3CDTF">2017-07-06T08:49:07Z</dcterms:modified>
</cp:coreProperties>
</file>