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925" r:id="rId2"/>
  </p:sldMasterIdLst>
  <p:notesMasterIdLst>
    <p:notesMasterId r:id="rId14"/>
  </p:notesMasterIdLst>
  <p:sldIdLst>
    <p:sldId id="268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8C3F"/>
    <a:srgbClr val="000000"/>
    <a:srgbClr val="662C57"/>
    <a:srgbClr val="93B359"/>
    <a:srgbClr val="CADAAE"/>
    <a:srgbClr val="D4E1BD"/>
    <a:srgbClr val="7128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9" autoAdjust="0"/>
    <p:restoredTop sz="88810" autoAdjust="0"/>
  </p:normalViewPr>
  <p:slideViewPr>
    <p:cSldViewPr>
      <p:cViewPr>
        <p:scale>
          <a:sx n="60" d="100"/>
          <a:sy n="60" d="100"/>
        </p:scale>
        <p:origin x="-170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B1146E3-6156-44B2-A462-80175A2DB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46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D3913-8007-4AB9-925A-28A5A2E28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6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E56A4-B32E-460A-B9F5-9AF554A61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25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D8D2C-DDAE-473B-A32F-3965F196E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2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160020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4038600" y="-2286000"/>
            <a:ext cx="1066800" cy="899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3657600" y="209550"/>
            <a:ext cx="3352800" cy="781050"/>
            <a:chOff x="3505200" y="152399"/>
            <a:chExt cx="3352800" cy="780875"/>
          </a:xfrm>
        </p:grpSpPr>
        <p:pic>
          <p:nvPicPr>
            <p:cNvPr id="8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40131"/>
              <a:ext cx="1589026" cy="674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1" y="152399"/>
              <a:ext cx="462194" cy="780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2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186439"/>
              <a:ext cx="838200" cy="72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3733800" y="3657600"/>
            <a:ext cx="5120640" cy="8191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6" name="Title 9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8392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928E188-EBC8-430D-8C4E-E3DBD514EDDD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8119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rot="5400000">
            <a:off x="4114800" y="-3886200"/>
            <a:ext cx="914400" cy="9144000"/>
          </a:xfrm>
          <a:prstGeom prst="rect">
            <a:avLst/>
          </a:prstGeom>
          <a:solidFill>
            <a:srgbClr val="662C57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304800" y="6172200"/>
            <a:ext cx="2209800" cy="514350"/>
            <a:chOff x="3505200" y="152399"/>
            <a:chExt cx="3352800" cy="780875"/>
          </a:xfrm>
        </p:grpSpPr>
        <p:pic>
          <p:nvPicPr>
            <p:cNvPr id="6" name="Pictur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40131"/>
              <a:ext cx="1589026" cy="674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1" y="152399"/>
              <a:ext cx="462194" cy="780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186439"/>
              <a:ext cx="838200" cy="727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  <a:prstGeom prst="rect">
            <a:avLst/>
          </a:prstGeom>
        </p:spPr>
        <p:txBody>
          <a:bodyPr/>
          <a:lstStyle>
            <a:lvl1pPr>
              <a:buClr>
                <a:srgbClr val="662C57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14402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dirty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F63DCCA-474D-47C7-A872-3F519660B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36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65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831A4E5-927B-41EC-BB98-C3B4C28BE0BC}" type="datetime4">
              <a:rPr lang="en-US"/>
              <a:pPr>
                <a:defRPr/>
              </a:pPr>
              <a:t>April 26,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8B2830B-E6EC-4725-9EE8-1DF9EB99F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68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494778-CFBF-4C16-9D83-458BD0098697}" type="datetime4">
              <a:rPr lang="en-US"/>
              <a:pPr>
                <a:defRPr/>
              </a:pPr>
              <a:t>April 26,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5008591-797E-4CC0-8BA8-CA2C5E66E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72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2DF5C2D-9FAF-457E-B948-32260DD8183D}" type="datetime4">
              <a:rPr lang="en-US"/>
              <a:pPr>
                <a:defRPr/>
              </a:pPr>
              <a:t>April 26,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F718C7A-C2BD-4F44-899E-449FFE67E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0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4AEC431-1091-4E3D-945E-3C2F9BB3E032}" type="datetime4">
              <a:rPr lang="en-US"/>
              <a:pPr>
                <a:defRPr/>
              </a:pPr>
              <a:t>April 26,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0F6FC0D-E684-474B-8476-C9F4FFB7E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47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A26F026-E9BF-45A5-B976-C91E601C836D}" type="datetime4">
              <a:rPr lang="en-US"/>
              <a:pPr>
                <a:defRPr/>
              </a:pPr>
              <a:t>April 26, 2015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F5604C-FD7A-4F3D-8D66-E8AE4E0C3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3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26454-86EC-42CC-BA6B-7D6BB6B48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48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30F9886-F55D-4447-8346-F542DEE3FA90}" type="datetime4">
              <a:rPr lang="en-US"/>
              <a:pPr>
                <a:defRPr/>
              </a:pPr>
              <a:t>April 26, 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A702946-7592-4024-BDC4-38B804FFB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35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F119237-00E8-48F5-9A77-8496B8A0E541}" type="datetimeFigureOut">
              <a:rPr lang="en-US"/>
              <a:pPr>
                <a:defRPr/>
              </a:pPr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1FA5B1A-675F-4DAA-B895-83970922E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42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F119237-00E8-48F5-9A77-8496B8A0E541}" type="datetimeFigureOut">
              <a:rPr lang="en-US"/>
              <a:pPr>
                <a:defRPr/>
              </a:pPr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A0D01D9-2452-4B39-8939-82F7E738D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9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7B87D-65D3-47B0-973F-21760A3DB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3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804E4-C703-4107-8083-A5F178265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30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CF0F9-8D84-4314-8D39-F744A82D4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14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AB059-DB1F-41FC-9F25-5054571C7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73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490A2-D80E-4E25-BAD0-0EB265913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84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6626A-0A3B-4606-B39B-7C95E4B5B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6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D3167-B5AD-4E3D-B5BC-233AA6A59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6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Jhpiego_External_slid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625600"/>
            <a:ext cx="914082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16088"/>
            <a:ext cx="82296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8016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+mj-lt"/>
              </a:defRPr>
            </a:lvl1pPr>
          </a:lstStyle>
          <a:p>
            <a:pPr>
              <a:defRPr/>
            </a:pPr>
            <a:fld id="{3558A212-7D08-42A4-8D32-6D88192DA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8" descr="Jhpiego_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5943600"/>
            <a:ext cx="16176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228600"/>
            <a:ext cx="8591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EDF842-3CEB-44AF-BCE8-3B6BD60AAA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hf hdr="0" ftr="0" dt="0"/>
  <p:txStyles>
    <p:titleStyle>
      <a:lvl1pPr algn="l" rtl="0" fontAlgn="base">
        <a:spcBef>
          <a:spcPts val="40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Tunga" pitchFamily="2"/>
        </a:defRPr>
      </a:lvl1pPr>
      <a:lvl2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2pPr>
      <a:lvl3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3pPr>
      <a:lvl4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4pPr>
      <a:lvl5pPr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9pPr>
    </p:titleStyle>
    <p:bodyStyle>
      <a:lvl1pPr marL="171450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 spc="3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Organizing </a:t>
            </a:r>
            <a:r>
              <a:rPr lang="en-IN" dirty="0" err="1" smtClean="0"/>
              <a:t>Labor</a:t>
            </a:r>
            <a:r>
              <a:rPr lang="en-IN" dirty="0" smtClean="0"/>
              <a:t> Room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6F63DCCA-474D-47C7-A872-3F519660BBF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5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6F63DCCA-474D-47C7-A872-3F519660BBF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195" name="Picture 3" descr="C:\Users\Vikas Yadav\AppData\Local\Microsoft\Windows\Temporary Internet Files\Content.Outlook\D6GTTZS4\IMG_42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93437" y="1503947"/>
            <a:ext cx="6858000" cy="385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0" y="5205248"/>
            <a:ext cx="5334000" cy="1652752"/>
          </a:xfrm>
          <a:prstGeom prst="rect">
            <a:avLst/>
          </a:prstGeom>
          <a:solidFill>
            <a:srgbClr val="718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Well organized  </a:t>
            </a:r>
            <a:r>
              <a:rPr lang="en-IN" dirty="0" err="1" smtClean="0"/>
              <a:t>handwashing</a:t>
            </a:r>
            <a:r>
              <a:rPr lang="en-IN" dirty="0" smtClean="0"/>
              <a:t>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Appropriate protocol poster displayed</a:t>
            </a:r>
          </a:p>
        </p:txBody>
      </p:sp>
    </p:spTree>
    <p:extLst>
      <p:ext uri="{BB962C8B-B14F-4D97-AF65-F5344CB8AC3E}">
        <p14:creationId xmlns:p14="http://schemas.microsoft.com/office/powerpoint/2010/main" val="69401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3314" name="Picture 2" descr="C:\Users\Jhpiego\Desktop\Good\Good\DSC00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1" y="-6176"/>
            <a:ext cx="9148101" cy="686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510" y="5205248"/>
            <a:ext cx="5334000" cy="1652752"/>
          </a:xfrm>
          <a:prstGeom prst="rect">
            <a:avLst/>
          </a:prstGeom>
          <a:solidFill>
            <a:srgbClr val="718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Appropriate space and privacy between labour 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err="1" smtClean="0"/>
              <a:t>Newborn</a:t>
            </a:r>
            <a:r>
              <a:rPr lang="en-IN" dirty="0" smtClean="0"/>
              <a:t> corner well placed and easily accessible from all 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Well organized drug area</a:t>
            </a:r>
          </a:p>
        </p:txBody>
      </p:sp>
    </p:spTree>
    <p:extLst>
      <p:ext uri="{BB962C8B-B14F-4D97-AF65-F5344CB8AC3E}">
        <p14:creationId xmlns:p14="http://schemas.microsoft.com/office/powerpoint/2010/main" val="21313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/>
              <a:t>By the end of this session, learners will be able to</a:t>
            </a:r>
            <a:r>
              <a:rPr lang="en-US" sz="2800" dirty="0" smtClean="0"/>
              <a:t>:</a:t>
            </a:r>
          </a:p>
          <a:p>
            <a:endParaRPr lang="en-IN" sz="2800" dirty="0"/>
          </a:p>
          <a:p>
            <a:pPr lvl="1">
              <a:spcAft>
                <a:spcPts val="1800"/>
              </a:spcAft>
            </a:pPr>
            <a:r>
              <a:rPr lang="en-US" sz="2800" dirty="0"/>
              <a:t>Describe the importance of organizing </a:t>
            </a:r>
            <a:r>
              <a:rPr lang="en-US" sz="2800" dirty="0" err="1"/>
              <a:t>labour</a:t>
            </a:r>
            <a:r>
              <a:rPr lang="en-US" sz="2800" dirty="0"/>
              <a:t> room </a:t>
            </a:r>
            <a:r>
              <a:rPr lang="en-IN" sz="2800" dirty="0" smtClean="0"/>
              <a:t>for improved quality</a:t>
            </a:r>
            <a:endParaRPr lang="en-IN" sz="2800" dirty="0"/>
          </a:p>
          <a:p>
            <a:pPr lvl="1">
              <a:spcAft>
                <a:spcPts val="1800"/>
              </a:spcAft>
            </a:pPr>
            <a:r>
              <a:rPr lang="en-US" sz="2800" dirty="0"/>
              <a:t>Explain the layout to organize LR in a systematic way with all essential equipment and supplies in a functional state</a:t>
            </a:r>
            <a:endParaRPr lang="en-IN" sz="2800" dirty="0"/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Objectives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6F63DCCA-474D-47C7-A872-3F519660BBF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7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6F63DCCA-474D-47C7-A872-3F519660BBF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2" descr="C:\Users\Vikas Yadav\Dropbox (Jhpiego.org)\Jhpiego-CIFF\7.Photos\RA Photo\DSC002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505200" y="4724400"/>
            <a:ext cx="1676400" cy="1219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1143000" y="3276600"/>
            <a:ext cx="1676400" cy="1219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-304800" y="5943600"/>
            <a:ext cx="4038600" cy="1143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No privacy between two tables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IP items not appropriate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No </a:t>
            </a:r>
            <a:r>
              <a:rPr lang="en-IN" dirty="0" err="1" smtClean="0"/>
              <a:t>newborn</a:t>
            </a:r>
            <a:r>
              <a:rPr lang="en-IN" dirty="0" smtClean="0"/>
              <a:t> corner</a:t>
            </a:r>
          </a:p>
        </p:txBody>
      </p:sp>
    </p:spTree>
    <p:extLst>
      <p:ext uri="{BB962C8B-B14F-4D97-AF65-F5344CB8AC3E}">
        <p14:creationId xmlns:p14="http://schemas.microsoft.com/office/powerpoint/2010/main" val="35120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6F63DCCA-474D-47C7-A872-3F519660BBF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050" name="Picture 2" descr="C:\Users\Vikas Yadav\Dropbox (Jhpiego.org)\Jhpiego-CIFF\7.Photos\RA Photo\DSC00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410200" y="2225566"/>
            <a:ext cx="1676400" cy="1219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2998076" y="4953000"/>
            <a:ext cx="1676400" cy="1219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1321676" y="4327634"/>
            <a:ext cx="1676400" cy="1219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4674476" y="5943600"/>
            <a:ext cx="4038600" cy="1143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No privacy between two tables and no curtains at entrance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IP items not appropriate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Trays not organized</a:t>
            </a:r>
          </a:p>
        </p:txBody>
      </p:sp>
    </p:spTree>
    <p:extLst>
      <p:ext uri="{BB962C8B-B14F-4D97-AF65-F5344CB8AC3E}">
        <p14:creationId xmlns:p14="http://schemas.microsoft.com/office/powerpoint/2010/main" val="42487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6F63DCCA-474D-47C7-A872-3F519660BBF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074" name="Picture 2" descr="C:\Users\Vikas Yadav\Dropbox (Jhpiego.org)\Jhpiego-CIFF\7.Photos\RA Photo\DSC000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524000" y="3276600"/>
            <a:ext cx="1676400" cy="1219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3048000" y="4487917"/>
            <a:ext cx="1676400" cy="1219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5410200" y="5410200"/>
            <a:ext cx="4038600" cy="1652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No privacy between two tables and no curtains at entrance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IP items not appropriate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Trays not organized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No </a:t>
            </a:r>
            <a:r>
              <a:rPr lang="en-IN" dirty="0" err="1" smtClean="0"/>
              <a:t>newborn</a:t>
            </a:r>
            <a:r>
              <a:rPr lang="en-IN" dirty="0" smtClean="0"/>
              <a:t> corner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err="1" smtClean="0"/>
              <a:t>Handwashing</a:t>
            </a:r>
            <a:r>
              <a:rPr lang="en-IN" dirty="0" smtClean="0"/>
              <a:t> station?</a:t>
            </a:r>
          </a:p>
        </p:txBody>
      </p:sp>
    </p:spTree>
    <p:extLst>
      <p:ext uri="{BB962C8B-B14F-4D97-AF65-F5344CB8AC3E}">
        <p14:creationId xmlns:p14="http://schemas.microsoft.com/office/powerpoint/2010/main" val="223496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6F63DCCA-474D-47C7-A872-3F519660BBF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098" name="Picture 2" descr="C:\Users\Vikas Yadav\Dropbox (Jhpiego.org)\Jhpiego-CIFF\7.Photos\RA Photo\DSC00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886200" y="3268716"/>
            <a:ext cx="1828800" cy="145568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4343400" y="5410200"/>
            <a:ext cx="1676400" cy="1219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-304800" y="5433848"/>
            <a:ext cx="4038600" cy="1652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err="1" smtClean="0"/>
              <a:t>Unorgainzed</a:t>
            </a:r>
            <a:r>
              <a:rPr lang="en-IN" dirty="0" smtClean="0"/>
              <a:t> trays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Weighing scales non usable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Open syringes seen</a:t>
            </a:r>
          </a:p>
        </p:txBody>
      </p:sp>
    </p:spTree>
    <p:extLst>
      <p:ext uri="{BB962C8B-B14F-4D97-AF65-F5344CB8AC3E}">
        <p14:creationId xmlns:p14="http://schemas.microsoft.com/office/powerpoint/2010/main" val="344235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6F63DCCA-474D-47C7-A872-3F519660BBF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122" name="Picture 2" descr="C:\Users\Vikas Yadav\Dropbox (Jhpiego.org)\Jhpiego-CIFF\7.Photos\RA Photo\DSC00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286000" y="3268716"/>
            <a:ext cx="3276600" cy="252248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5404945" y="5433848"/>
            <a:ext cx="4038600" cy="1652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Unnecessary space by chair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Position of the radiant warmer not suitable for </a:t>
            </a:r>
            <a:r>
              <a:rPr lang="en-IN" dirty="0" err="1" smtClean="0"/>
              <a:t>newborn</a:t>
            </a:r>
            <a:r>
              <a:rPr lang="en-IN" dirty="0" smtClean="0"/>
              <a:t> resuscitation </a:t>
            </a:r>
          </a:p>
        </p:txBody>
      </p:sp>
    </p:spTree>
    <p:extLst>
      <p:ext uri="{BB962C8B-B14F-4D97-AF65-F5344CB8AC3E}">
        <p14:creationId xmlns:p14="http://schemas.microsoft.com/office/powerpoint/2010/main" val="403426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6F63DCCA-474D-47C7-A872-3F519660BBF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146" name="Picture 2" descr="C:\Users\Vikas Yadav\AppData\Local\Microsoft\Windows\Temporary Internet Files\Content.Outlook\D6GTTZS4\20141208_1424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05400" y="5205248"/>
            <a:ext cx="4038600" cy="1652752"/>
          </a:xfrm>
          <a:prstGeom prst="rect">
            <a:avLst/>
          </a:prstGeom>
          <a:solidFill>
            <a:srgbClr val="718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Well organized </a:t>
            </a:r>
            <a:r>
              <a:rPr lang="en-IN" dirty="0" err="1" smtClean="0"/>
              <a:t>newborn</a:t>
            </a:r>
            <a:r>
              <a:rPr lang="en-IN" dirty="0" smtClean="0"/>
              <a:t> corner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Radiant warmer position suitable for </a:t>
            </a:r>
            <a:r>
              <a:rPr lang="en-IN" dirty="0" err="1" smtClean="0"/>
              <a:t>newborn</a:t>
            </a:r>
            <a:r>
              <a:rPr lang="en-IN" dirty="0" smtClean="0"/>
              <a:t> resuscitation (open on 3 sides)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Mechanical suction seen</a:t>
            </a:r>
          </a:p>
        </p:txBody>
      </p:sp>
    </p:spTree>
    <p:extLst>
      <p:ext uri="{BB962C8B-B14F-4D97-AF65-F5344CB8AC3E}">
        <p14:creationId xmlns:p14="http://schemas.microsoft.com/office/powerpoint/2010/main" val="103794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6F63DCCA-474D-47C7-A872-3F519660BBF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173" name="Picture 5" descr="C:\Users\Vikas Yadav\AppData\Local\Microsoft\Windows\Temporary Internet Files\Content.Outlook\D6GTTZS4\IMG_42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263"/>
            <a:ext cx="9144000" cy="513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0" y="5205248"/>
            <a:ext cx="5334000" cy="1652752"/>
          </a:xfrm>
          <a:prstGeom prst="rect">
            <a:avLst/>
          </a:prstGeom>
          <a:solidFill>
            <a:srgbClr val="718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Well organized  </a:t>
            </a:r>
            <a:r>
              <a:rPr lang="en-IN" dirty="0" err="1" smtClean="0"/>
              <a:t>labor</a:t>
            </a:r>
            <a:r>
              <a:rPr lang="en-IN" dirty="0" smtClean="0"/>
              <a:t> room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Adequate arrangements for </a:t>
            </a:r>
            <a:r>
              <a:rPr lang="en-IN" dirty="0" err="1" smtClean="0"/>
              <a:t>privecy</a:t>
            </a:r>
            <a:endParaRPr lang="en-I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Radiant warmer easily accessible and appropriately placed to use in case NBR is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Separate delivery tray for the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Appropriate protocol poster displayed</a:t>
            </a:r>
          </a:p>
        </p:txBody>
      </p:sp>
    </p:spTree>
    <p:extLst>
      <p:ext uri="{BB962C8B-B14F-4D97-AF65-F5344CB8AC3E}">
        <p14:creationId xmlns:p14="http://schemas.microsoft.com/office/powerpoint/2010/main" val="54958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ustom Design">
  <a:themeElements>
    <a:clrScheme name="">
      <a:dk1>
        <a:srgbClr val="305B75"/>
      </a:dk1>
      <a:lt1>
        <a:srgbClr val="FFFFFF"/>
      </a:lt1>
      <a:dk2>
        <a:srgbClr val="FFFFFF"/>
      </a:dk2>
      <a:lt2>
        <a:srgbClr val="808080"/>
      </a:lt2>
      <a:accent1>
        <a:srgbClr val="E9804F"/>
      </a:accent1>
      <a:accent2>
        <a:srgbClr val="61B1E3"/>
      </a:accent2>
      <a:accent3>
        <a:srgbClr val="FFFFFF"/>
      </a:accent3>
      <a:accent4>
        <a:srgbClr val="274C63"/>
      </a:accent4>
      <a:accent5>
        <a:srgbClr val="F2C0B2"/>
      </a:accent5>
      <a:accent6>
        <a:srgbClr val="57A0CE"/>
      </a:accent6>
      <a:hlink>
        <a:srgbClr val="9B5A97"/>
      </a:hlink>
      <a:folHlink>
        <a:srgbClr val="99C525"/>
      </a:folHlink>
    </a:clrScheme>
    <a:fontScheme name="Custom Design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1594</TotalTime>
  <Words>213</Words>
  <Application>Microsoft Office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Custom Design</vt:lpstr>
      <vt:lpstr>Soho</vt:lpstr>
      <vt:lpstr>Organizing Labor Room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Jhpiego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External Jhpiego PPT Template</dc:title>
  <dc:creator>Young Kim</dc:creator>
  <cp:lastModifiedBy>Vikas Yadav</cp:lastModifiedBy>
  <cp:revision>129</cp:revision>
  <dcterms:created xsi:type="dcterms:W3CDTF">2008-02-29T22:34:37Z</dcterms:created>
  <dcterms:modified xsi:type="dcterms:W3CDTF">2015-04-26T12:44:23Z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-Affiliation">
    <vt:lpwstr>JHPIEGO</vt:lpwstr>
  </property>
  <property fmtid="{D5CDD505-2E9C-101B-9397-08002B2CF9AE}" pid="3" name="Owner">
    <vt:lpwstr>Branding Team</vt:lpwstr>
  </property>
  <property fmtid="{D5CDD505-2E9C-101B-9397-08002B2CF9AE}" pid="4" name="Audience">
    <vt:lpwstr>Internal</vt:lpwstr>
  </property>
  <property fmtid="{D5CDD505-2E9C-101B-9397-08002B2CF9AE}" pid="5" name="Language">
    <vt:lpwstr>English</vt:lpwstr>
  </property>
  <property fmtid="{D5CDD505-2E9C-101B-9397-08002B2CF9AE}" pid="6" name="Object Type">
    <vt:lpwstr>Form-Template-Checklist</vt:lpwstr>
  </property>
  <property fmtid="{D5CDD505-2E9C-101B-9397-08002B2CF9AE}" pid="7" name="SPSDescription">
    <vt:lpwstr/>
  </property>
  <property fmtid="{D5CDD505-2E9C-101B-9397-08002B2CF9AE}" pid="8" name="Region">
    <vt:lpwstr/>
  </property>
  <property fmtid="{D5CDD505-2E9C-101B-9397-08002B2CF9AE}" pid="9" name="Keywords0">
    <vt:lpwstr/>
  </property>
  <property fmtid="{D5CDD505-2E9C-101B-9397-08002B2CF9AE}" pid="10" name="Review Date">
    <vt:lpwstr/>
  </property>
  <property fmtid="{D5CDD505-2E9C-101B-9397-08002B2CF9AE}" pid="11" name="Core Competency">
    <vt:lpwstr/>
  </property>
  <property fmtid="{D5CDD505-2E9C-101B-9397-08002B2CF9AE}" pid="12" name="Cadres">
    <vt:lpwstr/>
  </property>
  <property fmtid="{D5CDD505-2E9C-101B-9397-08002B2CF9AE}" pid="13" name="Status">
    <vt:lpwstr/>
  </property>
  <property fmtid="{D5CDD505-2E9C-101B-9397-08002B2CF9AE}" pid="14" name="Author0">
    <vt:lpwstr/>
  </property>
  <property fmtid="{D5CDD505-2E9C-101B-9397-08002B2CF9AE}" pid="15" name="Date">
    <vt:lpwstr/>
  </property>
  <property fmtid="{D5CDD505-2E9C-101B-9397-08002B2CF9AE}" pid="16" name="Country">
    <vt:lpwstr/>
  </property>
  <property fmtid="{D5CDD505-2E9C-101B-9397-08002B2CF9AE}" pid="17" name="Core Intervention">
    <vt:lpwstr/>
  </property>
  <property fmtid="{D5CDD505-2E9C-101B-9397-08002B2CF9AE}" pid="18" name="Core Technical Area">
    <vt:lpwstr/>
  </property>
</Properties>
</file>