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8" r:id="rId2"/>
    <p:sldId id="259" r:id="rId3"/>
    <p:sldId id="260" r:id="rId4"/>
    <p:sldId id="262" r:id="rId5"/>
    <p:sldId id="263" r:id="rId6"/>
    <p:sldId id="289" r:id="rId7"/>
    <p:sldId id="266" r:id="rId8"/>
    <p:sldId id="267" r:id="rId9"/>
    <p:sldId id="290" r:id="rId10"/>
    <p:sldId id="29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A94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CC8F8-47EC-42B9-AA11-3317B15ADBF2}" type="datetimeFigureOut">
              <a:rPr lang="en-IN" smtClean="0"/>
              <a:t>06-06-2016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2B8B4-6062-4FF0-B27E-405ED3AA75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5950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IN" altLang="en-US" smtClean="0"/>
              <a:t>Show video on cleaning of labour room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8F0824-CD43-462B-8B94-8240E44927FA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11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95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Infection Prevention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EDEA4-01ED-42F3-BB4F-BAD0FDBF7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73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72200"/>
            <a:ext cx="304628" cy="514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7" y="6194635"/>
            <a:ext cx="552450" cy="4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7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0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83568" y="6172200"/>
            <a:ext cx="1004453" cy="514668"/>
            <a:chOff x="1510146" y="6172200"/>
            <a:chExt cx="1004453" cy="51466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146" y="6172200"/>
              <a:ext cx="304628" cy="51466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149" y="6194635"/>
              <a:ext cx="552450" cy="479793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662C57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/>
          <a:stretch/>
        </p:blipFill>
        <p:spPr bwMode="auto">
          <a:xfrm>
            <a:off x="4114800" y="1282700"/>
            <a:ext cx="6858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 userDrawn="1"/>
        </p:nvGrpSpPr>
        <p:grpSpPr>
          <a:xfrm>
            <a:off x="683568" y="6172200"/>
            <a:ext cx="1004453" cy="514668"/>
            <a:chOff x="1510146" y="6172200"/>
            <a:chExt cx="1004453" cy="51466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146" y="6172200"/>
              <a:ext cx="304628" cy="5146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149" y="6194635"/>
              <a:ext cx="552450" cy="47979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1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3568" y="6172200"/>
            <a:ext cx="1004453" cy="514668"/>
            <a:chOff x="1510146" y="6172200"/>
            <a:chExt cx="1004453" cy="514668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146" y="6172200"/>
              <a:ext cx="304628" cy="51466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149" y="6194635"/>
              <a:ext cx="552450" cy="479793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83568" y="6172200"/>
            <a:ext cx="1004453" cy="514668"/>
            <a:chOff x="1510146" y="6172200"/>
            <a:chExt cx="1004453" cy="51466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146" y="6172200"/>
              <a:ext cx="304628" cy="5146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14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357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83568" y="6172200"/>
            <a:ext cx="1004453" cy="514668"/>
            <a:chOff x="1510146" y="6172200"/>
            <a:chExt cx="1004453" cy="514668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146" y="6172200"/>
              <a:ext cx="304628" cy="5146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14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24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662C57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662C57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662C57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662C57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662C57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83568" y="6172200"/>
            <a:ext cx="1004453" cy="514668"/>
            <a:chOff x="1510146" y="6172200"/>
            <a:chExt cx="1004453" cy="514668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146" y="6172200"/>
              <a:ext cx="304628" cy="5146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14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327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7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752600"/>
            <a:ext cx="8839200" cy="740296"/>
          </a:xfrm>
        </p:spPr>
        <p:txBody>
          <a:bodyPr/>
          <a:lstStyle/>
          <a:p>
            <a:pPr eaLnBrk="1" hangingPunct="1"/>
            <a:r>
              <a:rPr lang="en-US" altLang="en-US" cap="none" dirty="0" smtClean="0"/>
              <a:t>Infection Prevention</a:t>
            </a:r>
          </a:p>
        </p:txBody>
      </p:sp>
    </p:spTree>
    <p:extLst>
      <p:ext uri="{BB962C8B-B14F-4D97-AF65-F5344CB8AC3E}">
        <p14:creationId xmlns:p14="http://schemas.microsoft.com/office/powerpoint/2010/main" val="6786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0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1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0C5F6-0B97-4B35-9F17-FF94FD15C767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34360" y="1268760"/>
            <a:ext cx="8258120" cy="4362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Needles and syringes</a:t>
            </a:r>
          </a:p>
          <a:p>
            <a:pPr marL="282575" indent="-280988" eaLnBrk="1" hangingPunct="1">
              <a:spcBef>
                <a:spcPts val="1200"/>
              </a:spcBef>
            </a:pPr>
            <a:r>
              <a:rPr lang="en-US" altLang="en-US" sz="2600" dirty="0" smtClean="0">
                <a:solidFill>
                  <a:schemeClr val="tx1"/>
                </a:solidFill>
              </a:rPr>
              <a:t>Use disposable needle and syringe ONLY ONCE</a:t>
            </a:r>
          </a:p>
          <a:p>
            <a:pPr marL="282575" indent="-280988" eaLnBrk="1" hangingPunct="1">
              <a:spcBef>
                <a:spcPts val="1200"/>
              </a:spcBef>
            </a:pPr>
            <a:r>
              <a:rPr lang="en-US" altLang="en-US" sz="2600" dirty="0" smtClean="0">
                <a:solidFill>
                  <a:schemeClr val="tx1"/>
                </a:solidFill>
              </a:rPr>
              <a:t>Always wear utility gloves while handling sharps</a:t>
            </a:r>
          </a:p>
          <a:p>
            <a:pPr marL="282575" indent="-280988" eaLnBrk="1" hangingPunct="1">
              <a:spcBef>
                <a:spcPts val="1200"/>
              </a:spcBef>
            </a:pPr>
            <a:r>
              <a:rPr lang="en-US" altLang="en-US" sz="2600" dirty="0" smtClean="0">
                <a:solidFill>
                  <a:schemeClr val="tx1"/>
                </a:solidFill>
              </a:rPr>
              <a:t>Do not disassemble the needle and syringe after use</a:t>
            </a:r>
          </a:p>
          <a:p>
            <a:pPr marL="282575" indent="-280988" eaLnBrk="1" hangingPunct="1">
              <a:spcBef>
                <a:spcPts val="1200"/>
              </a:spcBef>
            </a:pPr>
            <a:r>
              <a:rPr lang="en-US" altLang="en-US" sz="2600" dirty="0" smtClean="0">
                <a:solidFill>
                  <a:schemeClr val="tx1"/>
                </a:solidFill>
              </a:rPr>
              <a:t>Do not recap, bend or break needles before disposal</a:t>
            </a:r>
          </a:p>
          <a:p>
            <a:pPr marL="282575" indent="-280988" eaLnBrk="1" hangingPunct="1">
              <a:spcBef>
                <a:spcPts val="1200"/>
              </a:spcBef>
            </a:pPr>
            <a:r>
              <a:rPr lang="en-US" altLang="en-US" sz="2600" dirty="0" smtClean="0">
                <a:solidFill>
                  <a:schemeClr val="tx1"/>
                </a:solidFill>
              </a:rPr>
              <a:t>Make needles unusable after single use by burning them in a needle destroyer and/or in hub-cutter</a:t>
            </a:r>
          </a:p>
          <a:p>
            <a:pPr marL="282575" indent="-280988" eaLnBrk="1" hangingPunct="1">
              <a:spcBef>
                <a:spcPts val="1200"/>
              </a:spcBef>
            </a:pPr>
            <a:r>
              <a:rPr lang="en-US" altLang="en-US" sz="2600" dirty="0" smtClean="0">
                <a:solidFill>
                  <a:schemeClr val="tx1"/>
                </a:solidFill>
              </a:rPr>
              <a:t>Never burn syringes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28601"/>
            <a:ext cx="8591550" cy="896143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altLang="en-US" sz="3200" dirty="0" smtClean="0"/>
              <a:t>4. Standard Precautions: </a:t>
            </a:r>
            <a:br>
              <a:rPr lang="en-US" altLang="en-US" sz="3200" dirty="0" smtClean="0"/>
            </a:br>
            <a:r>
              <a:rPr lang="en-US" altLang="en-US" sz="3200" dirty="0" smtClean="0"/>
              <a:t>Proper Handling and Disposal of sharps</a:t>
            </a:r>
          </a:p>
        </p:txBody>
      </p:sp>
    </p:spTree>
    <p:extLst>
      <p:ext uri="{BB962C8B-B14F-4D97-AF65-F5344CB8AC3E}">
        <p14:creationId xmlns:p14="http://schemas.microsoft.com/office/powerpoint/2010/main" val="39826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C1C990-BB4F-43B2-9D18-42CFAB6F2029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1772816"/>
            <a:ext cx="8291264" cy="3786410"/>
          </a:xfrm>
        </p:spPr>
        <p:txBody>
          <a:bodyPr>
            <a:normAutofit/>
          </a:bodyPr>
          <a:lstStyle/>
          <a:p>
            <a:pPr marL="234950" indent="-203200" eaLnBrk="1" hangingPunct="1">
              <a:spcBef>
                <a:spcPts val="1200"/>
              </a:spcBef>
            </a:pPr>
            <a:r>
              <a:rPr lang="en-US" altLang="en-US" sz="2800" dirty="0" smtClean="0">
                <a:solidFill>
                  <a:schemeClr val="tx1"/>
                </a:solidFill>
              </a:rPr>
              <a:t>Dispose off needles, syringes with fixed needles, scalpels, blades etc. in a puncture-proof white (translucent) container </a:t>
            </a:r>
          </a:p>
          <a:p>
            <a:pPr marL="234950" indent="-203200" eaLnBrk="1" hangingPunct="1">
              <a:spcBef>
                <a:spcPts val="1200"/>
              </a:spcBef>
            </a:pPr>
            <a:r>
              <a:rPr lang="en-US" altLang="en-US" sz="2800" dirty="0" smtClean="0">
                <a:solidFill>
                  <a:schemeClr val="tx1"/>
                </a:solidFill>
              </a:rPr>
              <a:t>Dispose broken glassware in cardboard boxes with blue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coloured</a:t>
            </a:r>
            <a:r>
              <a:rPr lang="en-US" altLang="en-US" sz="2800" dirty="0" smtClean="0">
                <a:solidFill>
                  <a:schemeClr val="tx1"/>
                </a:solidFill>
              </a:rPr>
              <a:t> marking</a:t>
            </a:r>
          </a:p>
          <a:p>
            <a:pPr marL="660400" indent="-660400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endParaRPr lang="en-US" altLang="en-US" sz="2800" dirty="0" smtClean="0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>
          <a:xfrm>
            <a:off x="276225" y="228601"/>
            <a:ext cx="8591550" cy="896143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altLang="en-US" sz="3200" dirty="0" smtClean="0"/>
              <a:t>4. Standard Precautions: </a:t>
            </a:r>
            <a:br>
              <a:rPr lang="en-US" altLang="en-US" sz="3200" dirty="0" smtClean="0"/>
            </a:br>
            <a:r>
              <a:rPr lang="en-US" altLang="en-US" sz="3200" dirty="0" smtClean="0"/>
              <a:t>Proper Handling and Disposal of sharps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95536" y="1239416"/>
            <a:ext cx="807524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1C75BC"/>
              </a:buClr>
              <a:buChar char="•"/>
              <a:defRPr sz="3200">
                <a:solidFill>
                  <a:schemeClr val="tx1"/>
                </a:solidFill>
                <a:latin typeface="Myriad Web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800">
                <a:solidFill>
                  <a:schemeClr val="tx1"/>
                </a:solidFill>
                <a:latin typeface="Myriad Web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C75BC"/>
              </a:buClr>
              <a:buFont typeface="Myriad Web Pro" pitchFamily="34" charset="0"/>
              <a:buChar char="–"/>
              <a:defRPr sz="2400">
                <a:solidFill>
                  <a:schemeClr val="tx1"/>
                </a:solidFill>
                <a:latin typeface="Myriad Web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000">
                <a:solidFill>
                  <a:schemeClr val="tx1"/>
                </a:solidFill>
                <a:latin typeface="Myriad Web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 smtClean="0">
                <a:latin typeface="+mn-lt"/>
                <a:ea typeface="MingLiU_HKSCS-ExtB" panose="02020500000000000000" pitchFamily="18" charset="-120"/>
              </a:rPr>
              <a:t>Waste sharps including metals</a:t>
            </a:r>
            <a:endParaRPr lang="en-US" altLang="en-US" sz="2400" dirty="0">
              <a:latin typeface="+mn-lt"/>
              <a:ea typeface="MingLiU_HKSCS-ExtB" panose="02020500000000000000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422591"/>
            <a:ext cx="8496944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PEP (post-exposure prophylaxis)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Wash the exposure site with </a:t>
            </a:r>
            <a:r>
              <a:rPr lang="en-US" sz="2000" dirty="0"/>
              <a:t>soap and </a:t>
            </a:r>
            <a:r>
              <a:rPr lang="en-US" sz="2000" dirty="0" smtClean="0"/>
              <a:t>water immediately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Avoid applying any chemical cleansers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 NOT attempt </a:t>
            </a:r>
            <a:r>
              <a:rPr lang="en-US" sz="2000" dirty="0"/>
              <a:t>to </a:t>
            </a:r>
            <a:r>
              <a:rPr lang="en-US" sz="2000" dirty="0" smtClean="0"/>
              <a:t>milk or squeeze the wound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PEP should be offered and initiated as early as possible, for all individuals with an exposure that has the potential for HIV transmission, ideally within 72 </a:t>
            </a:r>
            <a:r>
              <a:rPr lang="en-US" sz="2000" dirty="0" smtClean="0"/>
              <a:t>hours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41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B8FFCB-48D6-4A5F-9C01-0F18F98EC98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332656"/>
            <a:ext cx="8591550" cy="792088"/>
          </a:xfrm>
        </p:spPr>
        <p:txBody>
          <a:bodyPr>
            <a:noAutofit/>
          </a:bodyPr>
          <a:lstStyle/>
          <a:p>
            <a:pPr algn="ctr" eaLnBrk="1" hangingPunct="1">
              <a:lnSpc>
                <a:spcPts val="3200"/>
              </a:lnSpc>
            </a:pPr>
            <a:r>
              <a:rPr lang="en-US" altLang="en-US" sz="3200" dirty="0" smtClean="0"/>
              <a:t>5. Standard Precautions: </a:t>
            </a:r>
            <a:br>
              <a:rPr lang="en-US" altLang="en-US" sz="3200" dirty="0" smtClean="0"/>
            </a:br>
            <a:r>
              <a:rPr lang="en-US" altLang="en-US" sz="3200" dirty="0" smtClean="0"/>
              <a:t>Maintaining </a:t>
            </a:r>
            <a:r>
              <a:rPr lang="en-US" altLang="en-US" sz="3200" dirty="0"/>
              <a:t>C</a:t>
            </a:r>
            <a:r>
              <a:rPr lang="en-US" altLang="en-US" sz="3200" dirty="0" smtClean="0"/>
              <a:t>lean Environment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77680" y="4009033"/>
            <a:ext cx="41148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C75BC"/>
              </a:buClr>
              <a:buChar char="•"/>
              <a:defRPr sz="3200">
                <a:solidFill>
                  <a:schemeClr val="tx1"/>
                </a:solidFill>
                <a:latin typeface="Myriad Web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800">
                <a:solidFill>
                  <a:schemeClr val="tx1"/>
                </a:solidFill>
                <a:latin typeface="Myriad Web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C75BC"/>
              </a:buClr>
              <a:buFont typeface="Myriad Web Pro" pitchFamily="34" charset="0"/>
              <a:buChar char="–"/>
              <a:defRPr sz="2400">
                <a:solidFill>
                  <a:schemeClr val="tx1"/>
                </a:solidFill>
                <a:latin typeface="Myriad Web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000">
                <a:solidFill>
                  <a:schemeClr val="tx1"/>
                </a:solidFill>
                <a:latin typeface="Myriad Web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>
                <a:latin typeface="+mn-lt"/>
              </a:rPr>
              <a:t>For cleaning areas – operation theatres, procedure rooms , latrines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62880" y="4009033"/>
            <a:ext cx="41148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C75BC"/>
              </a:buClr>
              <a:buChar char="•"/>
              <a:defRPr sz="3200">
                <a:solidFill>
                  <a:schemeClr val="tx1"/>
                </a:solidFill>
                <a:latin typeface="Myriad Web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800">
                <a:solidFill>
                  <a:schemeClr val="tx1"/>
                </a:solidFill>
                <a:latin typeface="Myriad Web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C75BC"/>
              </a:buClr>
              <a:buFont typeface="Myriad Web Pro" pitchFamily="34" charset="0"/>
              <a:buChar char="–"/>
              <a:defRPr sz="2400">
                <a:solidFill>
                  <a:schemeClr val="tx1"/>
                </a:solidFill>
                <a:latin typeface="Myriad Web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000">
                <a:solidFill>
                  <a:schemeClr val="tx1"/>
                </a:solidFill>
                <a:latin typeface="Myriad Web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dirty="0">
                <a:latin typeface="+mn-lt"/>
              </a:rPr>
              <a:t>Disinfectant cleaning solution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777680" y="3170833"/>
            <a:ext cx="41148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C75BC"/>
              </a:buClr>
              <a:buChar char="•"/>
              <a:defRPr sz="3200">
                <a:solidFill>
                  <a:schemeClr val="tx1"/>
                </a:solidFill>
                <a:latin typeface="Myriad Web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800">
                <a:solidFill>
                  <a:schemeClr val="tx1"/>
                </a:solidFill>
                <a:latin typeface="Myriad Web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C75BC"/>
              </a:buClr>
              <a:buFont typeface="Myriad Web Pro" pitchFamily="34" charset="0"/>
              <a:buChar char="–"/>
              <a:defRPr sz="2400">
                <a:solidFill>
                  <a:schemeClr val="tx1"/>
                </a:solidFill>
                <a:latin typeface="Myriad Web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000">
                <a:solidFill>
                  <a:schemeClr val="tx1"/>
                </a:solidFill>
                <a:latin typeface="Myriad Web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>
                <a:latin typeface="+mn-lt"/>
                <a:ea typeface="MingLiU_HKSCS" panose="02020500000000000000" pitchFamily="18" charset="-120"/>
              </a:rPr>
              <a:t>To clean up spills of blood or other body fluids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62880" y="3170833"/>
            <a:ext cx="411480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C75BC"/>
              </a:buClr>
              <a:buChar char="•"/>
              <a:defRPr sz="3200">
                <a:solidFill>
                  <a:schemeClr val="tx1"/>
                </a:solidFill>
                <a:latin typeface="Myriad Web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800">
                <a:solidFill>
                  <a:schemeClr val="tx1"/>
                </a:solidFill>
                <a:latin typeface="Myriad Web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C75BC"/>
              </a:buClr>
              <a:buFont typeface="Myriad Web Pro" pitchFamily="34" charset="0"/>
              <a:buChar char="–"/>
              <a:defRPr sz="2400">
                <a:solidFill>
                  <a:schemeClr val="tx1"/>
                </a:solidFill>
                <a:latin typeface="Myriad Web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000">
                <a:solidFill>
                  <a:schemeClr val="tx1"/>
                </a:solidFill>
                <a:latin typeface="Myriad Web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b="1" dirty="0">
                <a:latin typeface="+mn-lt"/>
              </a:rPr>
              <a:t>Disinfectant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b="1" dirty="0">
                <a:latin typeface="+mn-lt"/>
              </a:rPr>
              <a:t>0.5 % chlorine solution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777680" y="2377083"/>
            <a:ext cx="4114800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C75BC"/>
              </a:buClr>
              <a:buChar char="•"/>
              <a:defRPr sz="3200">
                <a:solidFill>
                  <a:schemeClr val="tx1"/>
                </a:solidFill>
                <a:latin typeface="Myriad Web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800">
                <a:solidFill>
                  <a:schemeClr val="tx1"/>
                </a:solidFill>
                <a:latin typeface="Myriad Web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C75BC"/>
              </a:buClr>
              <a:buFont typeface="Myriad Web Pro" pitchFamily="34" charset="0"/>
              <a:buChar char="–"/>
              <a:defRPr sz="2400">
                <a:solidFill>
                  <a:schemeClr val="tx1"/>
                </a:solidFill>
                <a:latin typeface="Myriad Web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000">
                <a:solidFill>
                  <a:schemeClr val="tx1"/>
                </a:solidFill>
                <a:latin typeface="Myriad Web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>
                <a:latin typeface="+mn-lt"/>
              </a:rPr>
              <a:t>To remove dirt &amp; organic material such as grease, oil 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62880" y="2377083"/>
            <a:ext cx="41148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C75BC"/>
              </a:buClr>
              <a:buChar char="•"/>
              <a:defRPr sz="3200">
                <a:solidFill>
                  <a:schemeClr val="tx1"/>
                </a:solidFill>
                <a:latin typeface="Myriad Web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800">
                <a:solidFill>
                  <a:schemeClr val="tx1"/>
                </a:solidFill>
                <a:latin typeface="Myriad Web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C75BC"/>
              </a:buClr>
              <a:buFont typeface="Myriad Web Pro" pitchFamily="34" charset="0"/>
              <a:buChar char="–"/>
              <a:defRPr sz="2400">
                <a:solidFill>
                  <a:schemeClr val="tx1"/>
                </a:solidFill>
                <a:latin typeface="Myriad Web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000">
                <a:solidFill>
                  <a:schemeClr val="tx1"/>
                </a:solidFill>
                <a:latin typeface="Myriad Web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dirty="0">
                <a:latin typeface="+mn-lt"/>
              </a:rPr>
              <a:t>Plain detergent and water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4777680" y="1700808"/>
            <a:ext cx="41148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C75BC"/>
              </a:buClr>
              <a:buChar char="•"/>
              <a:defRPr sz="3200">
                <a:solidFill>
                  <a:schemeClr val="tx1"/>
                </a:solidFill>
                <a:latin typeface="Myriad Web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800">
                <a:solidFill>
                  <a:schemeClr val="tx1"/>
                </a:solidFill>
                <a:latin typeface="Myriad Web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C75BC"/>
              </a:buClr>
              <a:buFont typeface="Myriad Web Pro" pitchFamily="34" charset="0"/>
              <a:buChar char="–"/>
              <a:defRPr sz="2400">
                <a:solidFill>
                  <a:schemeClr val="tx1"/>
                </a:solidFill>
                <a:latin typeface="Myriad Web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000">
                <a:solidFill>
                  <a:schemeClr val="tx1"/>
                </a:solidFill>
                <a:latin typeface="Myriad Web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 dirty="0">
                <a:solidFill>
                  <a:srgbClr val="1C75BC"/>
                </a:solidFill>
                <a:latin typeface="+mn-lt"/>
              </a:rPr>
              <a:t>Uses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62880" y="1700808"/>
            <a:ext cx="41148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1C75BC"/>
              </a:buClr>
              <a:buChar char="•"/>
              <a:defRPr sz="3200">
                <a:solidFill>
                  <a:schemeClr val="tx1"/>
                </a:solidFill>
                <a:latin typeface="Myriad Web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800">
                <a:solidFill>
                  <a:schemeClr val="tx1"/>
                </a:solidFill>
                <a:latin typeface="Myriad Web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C75BC"/>
              </a:buClr>
              <a:buFont typeface="Myriad Web Pro" pitchFamily="34" charset="0"/>
              <a:buChar char="–"/>
              <a:defRPr sz="2400">
                <a:solidFill>
                  <a:schemeClr val="tx1"/>
                </a:solidFill>
                <a:latin typeface="Myriad Web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C75BC"/>
              </a:buClr>
              <a:buChar char="–"/>
              <a:defRPr sz="2000">
                <a:solidFill>
                  <a:schemeClr val="tx1"/>
                </a:solidFill>
                <a:latin typeface="Myriad Web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 dirty="0">
                <a:solidFill>
                  <a:srgbClr val="1C75BC"/>
                </a:solidFill>
                <a:latin typeface="+mn-lt"/>
              </a:rPr>
              <a:t>Type of cleaning solution</a:t>
            </a:r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662880" y="2311995"/>
            <a:ext cx="8229600" cy="0"/>
          </a:xfrm>
          <a:prstGeom prst="line">
            <a:avLst/>
          </a:prstGeom>
          <a:noFill/>
          <a:ln w="38100">
            <a:solidFill>
              <a:srgbClr val="1C75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662880" y="3105745"/>
            <a:ext cx="8229600" cy="0"/>
          </a:xfrm>
          <a:prstGeom prst="line">
            <a:avLst/>
          </a:prstGeom>
          <a:noFill/>
          <a:ln w="12700">
            <a:solidFill>
              <a:srgbClr val="1C75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>
            <a:off x="662880" y="3943945"/>
            <a:ext cx="8229600" cy="0"/>
          </a:xfrm>
          <a:prstGeom prst="line">
            <a:avLst/>
          </a:prstGeom>
          <a:noFill/>
          <a:ln w="12700">
            <a:solidFill>
              <a:srgbClr val="1C75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520" name="Line 17"/>
          <p:cNvSpPr>
            <a:spLocks noChangeShapeType="1"/>
          </p:cNvSpPr>
          <p:nvPr/>
        </p:nvSpPr>
        <p:spPr bwMode="auto">
          <a:xfrm>
            <a:off x="662880" y="4782145"/>
            <a:ext cx="8229600" cy="0"/>
          </a:xfrm>
          <a:prstGeom prst="line">
            <a:avLst/>
          </a:prstGeom>
          <a:noFill/>
          <a:ln w="28575" cap="sq">
            <a:solidFill>
              <a:srgbClr val="1C75B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69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5D651D-9BE7-4B34-AC2A-90E60765711E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1586480"/>
            <a:ext cx="8352928" cy="421878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600"/>
              </a:lnSpc>
              <a:buFontTx/>
              <a:buNone/>
            </a:pPr>
            <a:r>
              <a:rPr lang="en-US" altLang="en-US" sz="2800" dirty="0" smtClean="0"/>
              <a:t>It is the waste that is generated during diagnosis, treatment or immunization of human beings </a:t>
            </a:r>
          </a:p>
          <a:p>
            <a:pPr eaLnBrk="1" hangingPunct="1">
              <a:lnSpc>
                <a:spcPts val="2600"/>
              </a:lnSpc>
              <a:buFontTx/>
              <a:buNone/>
            </a:pP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Purpose of waste disposal</a:t>
            </a:r>
          </a:p>
          <a:p>
            <a:pPr marL="230188" indent="-231775" eaLnBrk="1" hangingPunct="1">
              <a:spcBef>
                <a:spcPts val="1200"/>
              </a:spcBef>
            </a:pPr>
            <a:r>
              <a:rPr lang="en-US" altLang="en-US" sz="2800" dirty="0" smtClean="0"/>
              <a:t>Minimize/Prevent the spread of infection to hospital personnel who handle waste</a:t>
            </a:r>
          </a:p>
          <a:p>
            <a:pPr marL="230188" indent="-231775" eaLnBrk="1" hangingPunct="1">
              <a:spcBef>
                <a:spcPts val="1200"/>
              </a:spcBef>
            </a:pPr>
            <a:r>
              <a:rPr lang="en-US" altLang="en-US" sz="2800" dirty="0" smtClean="0"/>
              <a:t>Prevent the spread of infection to the local community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300609"/>
            <a:ext cx="8591550" cy="896143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altLang="en-US" sz="3200" dirty="0" smtClean="0"/>
              <a:t>6. Standard Precautions:</a:t>
            </a:r>
            <a:br>
              <a:rPr lang="en-US" altLang="en-US" sz="3200" dirty="0" smtClean="0"/>
            </a:br>
            <a:r>
              <a:rPr lang="en-US" altLang="en-US" sz="3200" dirty="0" smtClean="0"/>
              <a:t>Biomedical Waste Disposal</a:t>
            </a:r>
          </a:p>
        </p:txBody>
      </p:sp>
    </p:spTree>
    <p:extLst>
      <p:ext uri="{BB962C8B-B14F-4D97-AF65-F5344CB8AC3E}">
        <p14:creationId xmlns:p14="http://schemas.microsoft.com/office/powerpoint/2010/main" val="29086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12242B-82DE-4C86-AC84-8DB04E6725EB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1700808"/>
            <a:ext cx="8474144" cy="3600400"/>
          </a:xfrm>
        </p:spPr>
        <p:txBody>
          <a:bodyPr/>
          <a:lstStyle/>
          <a:p>
            <a:pPr eaLnBrk="1" hangingPunct="1">
              <a:lnSpc>
                <a:spcPts val="2900"/>
              </a:lnSpc>
              <a:spcAft>
                <a:spcPts val="600"/>
              </a:spcAft>
              <a:buFontTx/>
              <a:buNone/>
            </a:pPr>
            <a:r>
              <a:rPr lang="en-US" altLang="en-US" sz="2600" b="1" dirty="0" smtClean="0">
                <a:solidFill>
                  <a:schemeClr val="tx1"/>
                </a:solidFill>
              </a:rPr>
              <a:t>Steps of waste disposal</a:t>
            </a:r>
          </a:p>
          <a:p>
            <a:pPr marL="222250" indent="-222250" eaLnBrk="1" hangingPunct="1">
              <a:spcAft>
                <a:spcPts val="600"/>
              </a:spcAft>
              <a:buFontTx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A. Segregation</a:t>
            </a:r>
          </a:p>
          <a:p>
            <a:pPr marL="222250" lvl="2" indent="-222250" eaLnBrk="1" hangingPunct="1">
              <a:spcAft>
                <a:spcPts val="600"/>
              </a:spcAft>
              <a:buFont typeface="Myriad Web Pro" pitchFamily="34" charset="0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B. Collection and Storage</a:t>
            </a:r>
          </a:p>
          <a:p>
            <a:pPr marL="222250" lvl="2" indent="-222250" eaLnBrk="1" hangingPunct="1">
              <a:spcAft>
                <a:spcPts val="600"/>
              </a:spcAft>
              <a:buFont typeface="Myriad Web Pro" pitchFamily="34" charset="0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C. Transportation</a:t>
            </a:r>
          </a:p>
          <a:p>
            <a:pPr marL="222250" lvl="2" indent="-222250" eaLnBrk="1" hangingPunct="1">
              <a:spcAft>
                <a:spcPts val="600"/>
              </a:spcAft>
              <a:buFont typeface="Myriad Web Pro" pitchFamily="34" charset="0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D. Treatment and disposal</a:t>
            </a:r>
          </a:p>
          <a:p>
            <a:pPr eaLnBrk="1" hangingPunct="1">
              <a:spcAft>
                <a:spcPts val="600"/>
              </a:spcAft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6105" y="300609"/>
            <a:ext cx="8591550" cy="8961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3600" b="1" kern="1200" cap="none" spc="0" baseline="0">
                <a:solidFill>
                  <a:srgbClr val="A9432B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>
              <a:lnSpc>
                <a:spcPts val="3200"/>
              </a:lnSpc>
            </a:pPr>
            <a:r>
              <a:rPr lang="en-US" altLang="en-US" sz="3200" dirty="0" smtClean="0"/>
              <a:t>6. Standard Precautions:</a:t>
            </a:r>
            <a:br>
              <a:rPr lang="en-US" altLang="en-US" sz="3200" dirty="0" smtClean="0"/>
            </a:br>
            <a:r>
              <a:rPr lang="en-US" altLang="en-US" sz="3200" dirty="0" smtClean="0"/>
              <a:t>Biomedical Waste Disposal</a:t>
            </a:r>
          </a:p>
        </p:txBody>
      </p:sp>
    </p:spTree>
    <p:extLst>
      <p:ext uri="{BB962C8B-B14F-4D97-AF65-F5344CB8AC3E}">
        <p14:creationId xmlns:p14="http://schemas.microsoft.com/office/powerpoint/2010/main" val="20042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59DA07-97E4-4917-8138-4636F41A0A82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28601"/>
            <a:ext cx="8591550" cy="896143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altLang="en-US" dirty="0" smtClean="0"/>
              <a:t>Biomedical Waste Disposal:</a:t>
            </a:r>
            <a:br>
              <a:rPr lang="en-US" altLang="en-US" dirty="0" smtClean="0"/>
            </a:br>
            <a:r>
              <a:rPr lang="en-US" altLang="en-US" dirty="0" smtClean="0"/>
              <a:t> A. Segregation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663" y="1196752"/>
            <a:ext cx="856895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Colour</a:t>
            </a:r>
            <a:r>
              <a:rPr lang="en-US" sz="2800" b="1" dirty="0" smtClean="0"/>
              <a:t> Coded Bins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200" b="1" dirty="0" smtClean="0"/>
              <a:t>Yellow: </a:t>
            </a:r>
          </a:p>
          <a:p>
            <a:r>
              <a:rPr lang="en-US" dirty="0" smtClean="0"/>
              <a:t>Human and Animal </a:t>
            </a:r>
            <a:r>
              <a:rPr lang="en-US" dirty="0"/>
              <a:t>A</a:t>
            </a:r>
            <a:r>
              <a:rPr lang="en-US" dirty="0" smtClean="0"/>
              <a:t>natomical Waste, Soiled Waste, Expired or Discarded Medicines, Chemical Waste, Chemical Liquid Waste, Microbiological and Lab Waste, Discarded Contaminated linen and mattresses etc. </a:t>
            </a:r>
          </a:p>
          <a:p>
            <a:pPr>
              <a:spcBef>
                <a:spcPts val="1000"/>
              </a:spcBef>
            </a:pPr>
            <a:r>
              <a:rPr lang="en-US" sz="2200" b="1" dirty="0" smtClean="0"/>
              <a:t>Red:</a:t>
            </a:r>
          </a:p>
          <a:p>
            <a:r>
              <a:rPr lang="en-US" dirty="0" smtClean="0"/>
              <a:t>Contaminated Recyclable Waste such as tubing, IV bottles, bags, syringes and gloves</a:t>
            </a:r>
          </a:p>
          <a:p>
            <a:pPr>
              <a:spcBef>
                <a:spcPts val="1000"/>
              </a:spcBef>
            </a:pPr>
            <a:r>
              <a:rPr lang="en-US" sz="2200" b="1" dirty="0" smtClean="0"/>
              <a:t>Black:</a:t>
            </a:r>
          </a:p>
          <a:p>
            <a:r>
              <a:rPr lang="en-US" dirty="0" smtClean="0"/>
              <a:t>General waste such as kitchen waste, paper bags, waste paper, disposable glasses </a:t>
            </a:r>
            <a:r>
              <a:rPr lang="en-US" dirty="0"/>
              <a:t>&amp; </a:t>
            </a:r>
            <a:r>
              <a:rPr lang="en-US" dirty="0" smtClean="0"/>
              <a:t>plates, left </a:t>
            </a:r>
            <a:r>
              <a:rPr lang="en-US" dirty="0"/>
              <a:t>over </a:t>
            </a:r>
            <a:r>
              <a:rPr lang="en-US" dirty="0" smtClean="0"/>
              <a:t>food etc.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sz="2200" b="1" dirty="0" smtClean="0"/>
              <a:t>Puncture proof: </a:t>
            </a:r>
          </a:p>
          <a:p>
            <a:r>
              <a:rPr lang="en-US" dirty="0" smtClean="0"/>
              <a:t>White (translucent)- </a:t>
            </a:r>
            <a:r>
              <a:rPr lang="en-US" dirty="0"/>
              <a:t>W</a:t>
            </a:r>
            <a:r>
              <a:rPr lang="en-US" dirty="0" smtClean="0"/>
              <a:t>aste sharps including metals</a:t>
            </a:r>
          </a:p>
          <a:p>
            <a:r>
              <a:rPr lang="en-US" dirty="0" smtClean="0"/>
              <a:t>Blue- Glassware and metallic body implants</a:t>
            </a:r>
            <a:endParaRPr lang="en-US" dirty="0"/>
          </a:p>
        </p:txBody>
      </p:sp>
      <p:pic>
        <p:nvPicPr>
          <p:cNvPr id="18" name="Picture 17" descr="1a_2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4" b="19533"/>
          <a:stretch>
            <a:fillRect/>
          </a:stretch>
        </p:blipFill>
        <p:spPr bwMode="auto">
          <a:xfrm>
            <a:off x="3779912" y="1210036"/>
            <a:ext cx="5078493" cy="121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9FC644-23F6-45C8-9410-9FBAFB1F584E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58553"/>
            <a:ext cx="8591550" cy="838199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altLang="en-US" sz="3200" dirty="0" smtClean="0"/>
              <a:t>Biomedical Waste Disposal:</a:t>
            </a:r>
            <a:br>
              <a:rPr lang="en-US" altLang="en-US" sz="3200" dirty="0" smtClean="0"/>
            </a:br>
            <a:r>
              <a:rPr lang="en-US" altLang="en-US" sz="3200" dirty="0" smtClean="0"/>
              <a:t> B. Collection and Storage</a:t>
            </a:r>
          </a:p>
        </p:txBody>
      </p:sp>
      <p:pic>
        <p:nvPicPr>
          <p:cNvPr id="72710" name="Picture 6" descr="1b_23_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438400"/>
            <a:ext cx="2605088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11" name="Picture 7" descr="1b_23_b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427288"/>
            <a:ext cx="4038600" cy="279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1905000" y="5410200"/>
            <a:ext cx="855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Myriad Web Pro" pitchFamily="34" charset="0"/>
              </a:rPr>
              <a:t>Wrong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638800" y="5424488"/>
            <a:ext cx="911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Myriad Web Pro" pitchFamily="34" charset="0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7839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3" grpId="0"/>
      <p:bldP spid="727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15F85F-A184-4E93-9B21-88A42EE0785B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58553"/>
            <a:ext cx="8591550" cy="838199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altLang="en-US" sz="3200" dirty="0" smtClean="0"/>
              <a:t>Biomedical Waste Disposal: </a:t>
            </a:r>
            <a:br>
              <a:rPr lang="en-US" altLang="en-US" sz="3200" dirty="0" smtClean="0"/>
            </a:br>
            <a:r>
              <a:rPr lang="en-US" altLang="en-US" sz="3200" dirty="0" smtClean="0"/>
              <a:t>C. Transportation</a:t>
            </a:r>
          </a:p>
        </p:txBody>
      </p:sp>
      <p:pic>
        <p:nvPicPr>
          <p:cNvPr id="74758" name="Picture 6" descr="1b_24_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057400"/>
            <a:ext cx="3505200" cy="308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9" name="Picture 7" descr="1b_24_b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9075" y="2057400"/>
            <a:ext cx="2701925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057400" y="5410200"/>
            <a:ext cx="855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Myriad Web Pro" pitchFamily="34" charset="0"/>
              </a:rPr>
              <a:t>Wrong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943600" y="5424488"/>
            <a:ext cx="911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Myriad Web Pro" pitchFamily="34" charset="0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2009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/>
      <p:bldP spid="747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9AD28-920C-4736-A33F-928EA82941A1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836712"/>
            <a:ext cx="8136904" cy="5400600"/>
          </a:xfrm>
        </p:spPr>
        <p:txBody>
          <a:bodyPr>
            <a:normAutofit fontScale="85000" lnSpcReduction="20000"/>
          </a:bodyPr>
          <a:lstStyle/>
          <a:p>
            <a:pPr marL="230188" indent="-230188" eaLnBrk="1" hangingPunct="1">
              <a:spcAft>
                <a:spcPts val="1200"/>
              </a:spcAft>
              <a:buFontTx/>
              <a:buNone/>
            </a:pPr>
            <a:endParaRPr lang="en-US" altLang="en-US" sz="3200" b="1" dirty="0" smtClean="0">
              <a:solidFill>
                <a:schemeClr val="tx1"/>
              </a:solidFill>
            </a:endParaRPr>
          </a:p>
          <a:p>
            <a:pPr marL="230188" indent="-230188" eaLnBrk="1" hangingPunct="1">
              <a:spcAft>
                <a:spcPts val="1200"/>
              </a:spcAft>
            </a:pPr>
            <a:r>
              <a:rPr lang="en-US" altLang="en-US" sz="2800" dirty="0" smtClean="0">
                <a:solidFill>
                  <a:schemeClr val="tx1"/>
                </a:solidFill>
              </a:rPr>
              <a:t>Treatment and disposal options of bio-medical waste as per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GoI</a:t>
            </a:r>
            <a:r>
              <a:rPr lang="en-US" altLang="en-US" sz="2800" dirty="0" smtClean="0">
                <a:solidFill>
                  <a:schemeClr val="tx1"/>
                </a:solidFill>
              </a:rPr>
              <a:t> guideline</a:t>
            </a:r>
          </a:p>
          <a:p>
            <a:pPr marL="230188" indent="-230188">
              <a:spcAft>
                <a:spcPts val="1200"/>
              </a:spcAft>
            </a:pPr>
            <a:r>
              <a:rPr lang="en-US" altLang="en-US" sz="2800" dirty="0" smtClean="0">
                <a:solidFill>
                  <a:schemeClr val="tx1"/>
                </a:solidFill>
              </a:rPr>
              <a:t>There should be no </a:t>
            </a:r>
            <a:r>
              <a:rPr lang="en-US" altLang="en-US" sz="2800" dirty="0">
                <a:solidFill>
                  <a:schemeClr val="tx1"/>
                </a:solidFill>
              </a:rPr>
              <a:t>chemical pretreatment before incineration, except for microbiological, lab </a:t>
            </a:r>
            <a:r>
              <a:rPr lang="en-US" altLang="en-US" sz="2800" dirty="0" smtClean="0">
                <a:solidFill>
                  <a:schemeClr val="tx1"/>
                </a:solidFill>
              </a:rPr>
              <a:t>and highly </a:t>
            </a:r>
            <a:r>
              <a:rPr lang="en-US" altLang="en-US" sz="2800" dirty="0">
                <a:solidFill>
                  <a:schemeClr val="tx1"/>
                </a:solidFill>
              </a:rPr>
              <a:t>infectious </a:t>
            </a:r>
            <a:r>
              <a:rPr lang="en-US" altLang="en-US" sz="2800" dirty="0" smtClean="0">
                <a:solidFill>
                  <a:schemeClr val="tx1"/>
                </a:solidFill>
              </a:rPr>
              <a:t>waste</a:t>
            </a:r>
          </a:p>
          <a:p>
            <a:pPr marL="230188" indent="-230188">
              <a:spcAft>
                <a:spcPts val="1200"/>
              </a:spcAft>
            </a:pPr>
            <a:r>
              <a:rPr lang="en-US" altLang="en-US" sz="2800" dirty="0" smtClean="0">
                <a:solidFill>
                  <a:schemeClr val="tx1"/>
                </a:solidFill>
              </a:rPr>
              <a:t>Disposal </a:t>
            </a:r>
            <a:r>
              <a:rPr lang="en-US" altLang="en-US" sz="2800" dirty="0">
                <a:solidFill>
                  <a:schemeClr val="tx1"/>
                </a:solidFill>
              </a:rPr>
              <a:t>by deep burial is permitted only in rural or remote areas where there is no access </a:t>
            </a:r>
            <a:r>
              <a:rPr lang="en-US" altLang="en-US" sz="2800" dirty="0" smtClean="0">
                <a:solidFill>
                  <a:schemeClr val="tx1"/>
                </a:solidFill>
              </a:rPr>
              <a:t>to common </a:t>
            </a:r>
            <a:r>
              <a:rPr lang="en-US" altLang="en-US" sz="2800" dirty="0">
                <a:solidFill>
                  <a:schemeClr val="tx1"/>
                </a:solidFill>
              </a:rPr>
              <a:t>bio-medical waste treatment </a:t>
            </a:r>
            <a:r>
              <a:rPr lang="en-US" altLang="en-US" sz="2800" dirty="0" smtClean="0">
                <a:solidFill>
                  <a:schemeClr val="tx1"/>
                </a:solidFill>
              </a:rPr>
              <a:t>facility, with </a:t>
            </a:r>
            <a:r>
              <a:rPr lang="en-US" altLang="en-US" sz="2800" dirty="0">
                <a:solidFill>
                  <a:schemeClr val="tx1"/>
                </a:solidFill>
              </a:rPr>
              <a:t>prior approval from </a:t>
            </a:r>
            <a:r>
              <a:rPr lang="en-US" altLang="en-US" sz="2800" dirty="0" smtClean="0">
                <a:solidFill>
                  <a:schemeClr val="tx1"/>
                </a:solidFill>
              </a:rPr>
              <a:t>the prescribed authority</a:t>
            </a:r>
          </a:p>
          <a:p>
            <a:pPr marL="230188" indent="-230188">
              <a:spcAft>
                <a:spcPts val="1200"/>
              </a:spcAft>
            </a:pPr>
            <a:r>
              <a:rPr lang="en-US" altLang="en-US" sz="2800" dirty="0" smtClean="0">
                <a:solidFill>
                  <a:schemeClr val="tx1"/>
                </a:solidFill>
              </a:rPr>
              <a:t>Deep </a:t>
            </a:r>
            <a:r>
              <a:rPr lang="en-US" altLang="en-US" sz="2800" dirty="0">
                <a:solidFill>
                  <a:schemeClr val="tx1"/>
                </a:solidFill>
              </a:rPr>
              <a:t>burial </a:t>
            </a:r>
            <a:r>
              <a:rPr lang="en-US" altLang="en-US" sz="2800" dirty="0" smtClean="0">
                <a:solidFill>
                  <a:schemeClr val="tx1"/>
                </a:solidFill>
              </a:rPr>
              <a:t>facility should be </a:t>
            </a:r>
            <a:r>
              <a:rPr lang="en-US" altLang="en-US" sz="2800" dirty="0">
                <a:solidFill>
                  <a:schemeClr val="tx1"/>
                </a:solidFill>
              </a:rPr>
              <a:t>located as per </a:t>
            </a:r>
            <a:r>
              <a:rPr lang="en-US" altLang="en-US" sz="2800" dirty="0" smtClean="0">
                <a:solidFill>
                  <a:schemeClr val="tx1"/>
                </a:solidFill>
              </a:rPr>
              <a:t>the Central </a:t>
            </a:r>
            <a:r>
              <a:rPr lang="en-US" altLang="en-US" sz="2800" dirty="0">
                <a:solidFill>
                  <a:schemeClr val="tx1"/>
                </a:solidFill>
              </a:rPr>
              <a:t>Pollution Control </a:t>
            </a:r>
            <a:r>
              <a:rPr lang="en-US" altLang="en-US" sz="2800" dirty="0" smtClean="0">
                <a:solidFill>
                  <a:schemeClr val="tx1"/>
                </a:solidFill>
              </a:rPr>
              <a:t>Board provisions</a:t>
            </a:r>
          </a:p>
          <a:p>
            <a:pPr marL="230188" indent="-230188">
              <a:spcAft>
                <a:spcPts val="1200"/>
              </a:spcAft>
            </a:pPr>
            <a:r>
              <a:rPr lang="en-US" altLang="en-US" sz="2800" dirty="0">
                <a:solidFill>
                  <a:schemeClr val="tx1"/>
                </a:solidFill>
              </a:rPr>
              <a:t>Plastic waste should </a:t>
            </a:r>
            <a:r>
              <a:rPr lang="en-US" altLang="en-US" sz="2800" dirty="0" smtClean="0">
                <a:solidFill>
                  <a:schemeClr val="tx1"/>
                </a:solidFill>
              </a:rPr>
              <a:t>never be sent to/put in landfills</a:t>
            </a:r>
          </a:p>
          <a:p>
            <a:pPr marL="230188" indent="-230188">
              <a:spcAft>
                <a:spcPts val="1200"/>
              </a:spcAft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228601"/>
            <a:ext cx="8591550" cy="896143"/>
          </a:xfrm>
        </p:spPr>
        <p:txBody>
          <a:bodyPr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altLang="en-US" sz="3200" dirty="0" smtClean="0"/>
              <a:t>Biomedical Waste Disposal:</a:t>
            </a:r>
            <a:br>
              <a:rPr lang="en-US" altLang="en-US" sz="3200" dirty="0" smtClean="0"/>
            </a:br>
            <a:r>
              <a:rPr lang="en-US" altLang="en-US" sz="3200" dirty="0" smtClean="0"/>
              <a:t>D. Treatment and Disposal</a:t>
            </a:r>
          </a:p>
        </p:txBody>
      </p:sp>
    </p:spTree>
    <p:extLst>
      <p:ext uri="{BB962C8B-B14F-4D97-AF65-F5344CB8AC3E}">
        <p14:creationId xmlns:p14="http://schemas.microsoft.com/office/powerpoint/2010/main" val="28332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DD4F27-2346-4C1C-9DD2-FBBB2CA329BC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1520" y="1268760"/>
            <a:ext cx="8784976" cy="4608512"/>
          </a:xfrm>
        </p:spPr>
        <p:txBody>
          <a:bodyPr>
            <a:normAutofit/>
          </a:bodyPr>
          <a:lstStyle/>
          <a:p>
            <a:pPr marL="0" lvl="2" indent="4763" algn="just">
              <a:lnSpc>
                <a:spcPct val="85000"/>
              </a:lnSpc>
              <a:buNone/>
            </a:pPr>
            <a:r>
              <a:rPr lang="en-US" sz="3200" spc="-5" dirty="0">
                <a:ea typeface="Arial"/>
                <a:cs typeface="Times New Roman"/>
              </a:rPr>
              <a:t>B</a:t>
            </a:r>
            <a:r>
              <a:rPr lang="en-US" sz="3200" dirty="0">
                <a:ea typeface="Arial"/>
                <a:cs typeface="Times New Roman"/>
              </a:rPr>
              <a:t>y</a:t>
            </a:r>
            <a:r>
              <a:rPr lang="en-US" sz="3200" spc="-5" dirty="0">
                <a:ea typeface="Arial"/>
                <a:cs typeface="Times New Roman"/>
              </a:rPr>
              <a:t> </a:t>
            </a:r>
            <a:r>
              <a:rPr lang="en-US" sz="3200" spc="5" dirty="0">
                <a:ea typeface="Arial"/>
                <a:cs typeface="Times New Roman"/>
              </a:rPr>
              <a:t>t</a:t>
            </a:r>
            <a:r>
              <a:rPr lang="en-US" sz="3200" dirty="0">
                <a:ea typeface="Arial"/>
                <a:cs typeface="Times New Roman"/>
              </a:rPr>
              <a:t>he</a:t>
            </a:r>
            <a:r>
              <a:rPr lang="en-US" sz="3200" spc="5" dirty="0">
                <a:ea typeface="Arial"/>
                <a:cs typeface="Times New Roman"/>
              </a:rPr>
              <a:t> </a:t>
            </a:r>
            <a:r>
              <a:rPr lang="en-US" sz="3200" dirty="0">
                <a:ea typeface="Arial"/>
                <a:cs typeface="Times New Roman"/>
              </a:rPr>
              <a:t>end</a:t>
            </a:r>
            <a:r>
              <a:rPr lang="en-US" sz="3200" spc="5" dirty="0">
                <a:ea typeface="Arial"/>
                <a:cs typeface="Times New Roman"/>
              </a:rPr>
              <a:t> </a:t>
            </a:r>
            <a:r>
              <a:rPr lang="en-US" sz="3200" spc="-15" dirty="0">
                <a:ea typeface="Arial"/>
                <a:cs typeface="Times New Roman"/>
              </a:rPr>
              <a:t>o</a:t>
            </a:r>
            <a:r>
              <a:rPr lang="en-US" sz="3200" dirty="0">
                <a:ea typeface="Arial"/>
                <a:cs typeface="Times New Roman"/>
              </a:rPr>
              <a:t>f </a:t>
            </a:r>
            <a:r>
              <a:rPr lang="en-US" sz="3200" spc="5" dirty="0">
                <a:ea typeface="Arial"/>
                <a:cs typeface="Times New Roman"/>
              </a:rPr>
              <a:t>t</a:t>
            </a:r>
            <a:r>
              <a:rPr lang="en-US" sz="3200" dirty="0">
                <a:ea typeface="Arial"/>
                <a:cs typeface="Times New Roman"/>
              </a:rPr>
              <a:t>h</a:t>
            </a:r>
            <a:r>
              <a:rPr lang="en-US" sz="3200" spc="-5" dirty="0">
                <a:ea typeface="Arial"/>
                <a:cs typeface="Times New Roman"/>
              </a:rPr>
              <a:t>i</a:t>
            </a:r>
            <a:r>
              <a:rPr lang="en-US" sz="3200" dirty="0">
                <a:ea typeface="Arial"/>
                <a:cs typeface="Times New Roman"/>
              </a:rPr>
              <a:t>s</a:t>
            </a:r>
            <a:r>
              <a:rPr lang="en-US" sz="3200" spc="5" dirty="0">
                <a:ea typeface="Arial"/>
                <a:cs typeface="Times New Roman"/>
              </a:rPr>
              <a:t> </a:t>
            </a:r>
            <a:r>
              <a:rPr lang="en-US" sz="3200" dirty="0">
                <a:ea typeface="Arial"/>
                <a:cs typeface="Times New Roman"/>
              </a:rPr>
              <a:t>s</a:t>
            </a:r>
            <a:r>
              <a:rPr lang="en-US" sz="3200" spc="-15" dirty="0">
                <a:ea typeface="Arial"/>
                <a:cs typeface="Times New Roman"/>
              </a:rPr>
              <a:t>e</a:t>
            </a:r>
            <a:r>
              <a:rPr lang="en-US" sz="3200" dirty="0">
                <a:ea typeface="Arial"/>
                <a:cs typeface="Times New Roman"/>
              </a:rPr>
              <a:t>ss</a:t>
            </a:r>
            <a:r>
              <a:rPr lang="en-US" sz="3200" spc="-5" dirty="0">
                <a:ea typeface="Arial"/>
                <a:cs typeface="Times New Roman"/>
              </a:rPr>
              <a:t>i</a:t>
            </a:r>
            <a:r>
              <a:rPr lang="en-US" sz="3200" dirty="0">
                <a:ea typeface="Arial"/>
                <a:cs typeface="Times New Roman"/>
              </a:rPr>
              <a:t>on,</a:t>
            </a:r>
            <a:r>
              <a:rPr lang="en-US" sz="3200" spc="10" dirty="0">
                <a:ea typeface="Arial"/>
                <a:cs typeface="Times New Roman"/>
              </a:rPr>
              <a:t> </a:t>
            </a:r>
            <a:r>
              <a:rPr lang="en-US" sz="3200" spc="-5" dirty="0">
                <a:ea typeface="Arial"/>
                <a:cs typeface="Times New Roman"/>
              </a:rPr>
              <a:t>l</a:t>
            </a:r>
            <a:r>
              <a:rPr lang="en-US" sz="3200" dirty="0">
                <a:ea typeface="Arial"/>
                <a:cs typeface="Times New Roman"/>
              </a:rPr>
              <a:t>ea</a:t>
            </a:r>
            <a:r>
              <a:rPr lang="en-US" sz="3200" spc="5" dirty="0">
                <a:ea typeface="Arial"/>
                <a:cs typeface="Times New Roman"/>
              </a:rPr>
              <a:t>r</a:t>
            </a:r>
            <a:r>
              <a:rPr lang="en-US" sz="3200" dirty="0">
                <a:ea typeface="Arial"/>
                <a:cs typeface="Times New Roman"/>
              </a:rPr>
              <a:t>n</a:t>
            </a:r>
            <a:r>
              <a:rPr lang="en-US" sz="3200" spc="-15" dirty="0">
                <a:ea typeface="Arial"/>
                <a:cs typeface="Times New Roman"/>
              </a:rPr>
              <a:t>e</a:t>
            </a:r>
            <a:r>
              <a:rPr lang="en-US" sz="3200" spc="5" dirty="0">
                <a:ea typeface="Arial"/>
                <a:cs typeface="Times New Roman"/>
              </a:rPr>
              <a:t>r</a:t>
            </a:r>
            <a:r>
              <a:rPr lang="en-US" sz="3200" dirty="0">
                <a:ea typeface="Arial"/>
                <a:cs typeface="Times New Roman"/>
              </a:rPr>
              <a:t>s</a:t>
            </a:r>
            <a:r>
              <a:rPr lang="en-US" sz="3200" spc="10" dirty="0">
                <a:ea typeface="Arial"/>
                <a:cs typeface="Times New Roman"/>
              </a:rPr>
              <a:t> </a:t>
            </a:r>
            <a:r>
              <a:rPr lang="en-US" sz="3200" spc="-15" dirty="0">
                <a:ea typeface="Arial"/>
                <a:cs typeface="Times New Roman"/>
              </a:rPr>
              <a:t>w</a:t>
            </a:r>
            <a:r>
              <a:rPr lang="en-US" sz="3200" spc="-5" dirty="0">
                <a:ea typeface="Arial"/>
                <a:cs typeface="Times New Roman"/>
              </a:rPr>
              <a:t>il</a:t>
            </a:r>
            <a:r>
              <a:rPr lang="en-US" sz="3200" dirty="0">
                <a:ea typeface="Arial"/>
                <a:cs typeface="Times New Roman"/>
              </a:rPr>
              <a:t>l be</a:t>
            </a:r>
            <a:r>
              <a:rPr lang="en-US" sz="3200" spc="5" dirty="0">
                <a:ea typeface="Arial"/>
                <a:cs typeface="Times New Roman"/>
              </a:rPr>
              <a:t> </a:t>
            </a:r>
            <a:r>
              <a:rPr lang="en-US" sz="3200" dirty="0">
                <a:ea typeface="Arial"/>
                <a:cs typeface="Times New Roman"/>
              </a:rPr>
              <a:t>ab</a:t>
            </a:r>
            <a:r>
              <a:rPr lang="en-US" sz="3200" spc="-5" dirty="0">
                <a:ea typeface="Arial"/>
                <a:cs typeface="Times New Roman"/>
              </a:rPr>
              <a:t>l</a:t>
            </a:r>
            <a:r>
              <a:rPr lang="en-US" sz="3200" dirty="0">
                <a:ea typeface="Arial"/>
                <a:cs typeface="Times New Roman"/>
              </a:rPr>
              <a:t>e</a:t>
            </a:r>
            <a:r>
              <a:rPr lang="en-US" sz="3200" spc="5" dirty="0">
                <a:ea typeface="Arial"/>
                <a:cs typeface="Times New Roman"/>
              </a:rPr>
              <a:t> t</a:t>
            </a:r>
            <a:r>
              <a:rPr lang="en-US" sz="3200" spc="-15" dirty="0">
                <a:ea typeface="Arial"/>
                <a:cs typeface="Times New Roman"/>
              </a:rPr>
              <a:t>o</a:t>
            </a:r>
            <a:r>
              <a:rPr lang="en-US" sz="3200" dirty="0" smtClean="0">
                <a:ea typeface="Arial"/>
                <a:cs typeface="Times New Roman"/>
              </a:rPr>
              <a:t>:</a:t>
            </a:r>
            <a:endParaRPr lang="en-US" altLang="en-US" sz="3000" b="1" dirty="0" smtClean="0">
              <a:solidFill>
                <a:schemeClr val="tx1"/>
              </a:solidFill>
              <a:cs typeface="Arial" charset="0"/>
            </a:endParaRPr>
          </a:p>
          <a:p>
            <a:pPr marL="231775" lvl="2" indent="-231775" eaLnBrk="1" hangingPunct="1"/>
            <a:r>
              <a:rPr lang="en-US" altLang="en-US" sz="2600" dirty="0" smtClean="0">
                <a:cs typeface="Arial" charset="0"/>
              </a:rPr>
              <a:t>Describe Sources of infection</a:t>
            </a:r>
          </a:p>
          <a:p>
            <a:pPr marL="231775" lvl="2" indent="-231775" eaLnBrk="1" hangingPunct="1"/>
            <a:r>
              <a:rPr lang="en-US" altLang="en-US" sz="2600" dirty="0" smtClean="0">
                <a:cs typeface="Arial" charset="0"/>
              </a:rPr>
              <a:t>Tell the importance of infection prevention</a:t>
            </a:r>
          </a:p>
          <a:p>
            <a:pPr marL="231775" lvl="2" indent="-231775"/>
            <a:r>
              <a:rPr lang="en-US" altLang="en-US" sz="2600" dirty="0">
                <a:cs typeface="Arial" charset="0"/>
              </a:rPr>
              <a:t>Describe </a:t>
            </a:r>
            <a:r>
              <a:rPr lang="en-US" altLang="en-US" sz="2600" dirty="0" smtClean="0">
                <a:cs typeface="Arial" charset="0"/>
              </a:rPr>
              <a:t>principles of infection prevention</a:t>
            </a:r>
          </a:p>
          <a:p>
            <a:pPr marL="231775" lvl="2" indent="-231775"/>
            <a:r>
              <a:rPr lang="en-US" altLang="en-US" sz="2600" dirty="0">
                <a:cs typeface="Arial" charset="0"/>
              </a:rPr>
              <a:t>Describe </a:t>
            </a:r>
            <a:r>
              <a:rPr lang="en-US" altLang="en-US" sz="2600" dirty="0" smtClean="0">
                <a:cs typeface="Arial" charset="0"/>
              </a:rPr>
              <a:t>standard precautions</a:t>
            </a:r>
          </a:p>
          <a:p>
            <a:pPr marL="231775" lvl="2" indent="-231775" eaLnBrk="1" hangingPunct="1"/>
            <a:r>
              <a:rPr lang="en-US" altLang="en-US" sz="2600" dirty="0" smtClean="0">
                <a:cs typeface="Arial" charset="0"/>
              </a:rPr>
              <a:t>Demonstrate steps of hand washing and preparation of  0.5% chlorine solution</a:t>
            </a:r>
          </a:p>
          <a:p>
            <a:pPr marL="231775" lvl="2" indent="-231775"/>
            <a:r>
              <a:rPr lang="en-US" altLang="en-US" sz="2600" dirty="0" smtClean="0">
                <a:cs typeface="Arial" charset="0"/>
              </a:rPr>
              <a:t>Explain proper </a:t>
            </a:r>
            <a:r>
              <a:rPr lang="en-US" altLang="en-US" sz="2600" dirty="0">
                <a:cs typeface="Arial" charset="0"/>
              </a:rPr>
              <a:t>handling of contaminated waste</a:t>
            </a:r>
          </a:p>
          <a:p>
            <a:pPr marL="231775" lvl="2" indent="-231775" eaLnBrk="1" hangingPunct="1"/>
            <a:r>
              <a:rPr lang="en-US" altLang="en-US" sz="2600" dirty="0" smtClean="0">
                <a:cs typeface="Arial" charset="0"/>
              </a:rPr>
              <a:t>Describe proper disposal of biomedical waste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6128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856984" cy="4968552"/>
          </a:xfrm>
        </p:spPr>
        <p:txBody>
          <a:bodyPr>
            <a:normAutofit/>
          </a:bodyPr>
          <a:lstStyle/>
          <a:p>
            <a:pPr marL="228600" marR="535305" indent="-228600">
              <a:spcBef>
                <a:spcPts val="1200"/>
              </a:spcBef>
              <a:tabLst>
                <a:tab pos="292100" algn="l"/>
              </a:tabLst>
            </a:pPr>
            <a:r>
              <a:rPr lang="en-US" sz="2400" spc="-5" dirty="0">
                <a:ea typeface="Arial"/>
                <a:cs typeface="Times New Roman"/>
              </a:rPr>
              <a:t>C</a:t>
            </a:r>
            <a:r>
              <a:rPr lang="en-US" sz="2400" dirty="0">
                <a:ea typeface="Arial"/>
                <a:cs typeface="Times New Roman"/>
              </a:rPr>
              <a:t>ons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der</a:t>
            </a:r>
            <a:r>
              <a:rPr lang="en-US" sz="2400" spc="10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a</a:t>
            </a:r>
            <a:r>
              <a:rPr lang="en-US" sz="2400" spc="-5" dirty="0">
                <a:ea typeface="Arial"/>
                <a:cs typeface="Times New Roman"/>
              </a:rPr>
              <a:t>l</a:t>
            </a:r>
            <a:r>
              <a:rPr lang="en-US" sz="2400" dirty="0">
                <a:ea typeface="Arial"/>
                <a:cs typeface="Times New Roman"/>
              </a:rPr>
              <a:t>l ob</a:t>
            </a:r>
            <a:r>
              <a:rPr lang="en-US" sz="2400" spc="5" dirty="0">
                <a:ea typeface="Arial"/>
                <a:cs typeface="Times New Roman"/>
              </a:rPr>
              <a:t>j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-10" dirty="0">
                <a:ea typeface="Arial"/>
                <a:cs typeface="Times New Roman"/>
              </a:rPr>
              <a:t>c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s</a:t>
            </a:r>
            <a:r>
              <a:rPr lang="en-US" sz="2400" spc="-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co</a:t>
            </a:r>
            <a:r>
              <a:rPr lang="en-US" sz="2400" spc="5" dirty="0">
                <a:ea typeface="Arial"/>
                <a:cs typeface="Times New Roman"/>
              </a:rPr>
              <a:t>m</a:t>
            </a:r>
            <a:r>
              <a:rPr lang="en-US" sz="2400" spc="-1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ng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n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con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15" dirty="0">
                <a:ea typeface="Arial"/>
                <a:cs typeface="Times New Roman"/>
              </a:rPr>
              <a:t>a</a:t>
            </a:r>
            <a:r>
              <a:rPr lang="en-US" sz="2400" dirty="0">
                <a:ea typeface="Arial"/>
                <a:cs typeface="Times New Roman"/>
              </a:rPr>
              <a:t>ct </a:t>
            </a:r>
            <a:r>
              <a:rPr lang="en-US" sz="2400" spc="-15" dirty="0">
                <a:ea typeface="Arial"/>
                <a:cs typeface="Times New Roman"/>
              </a:rPr>
              <a:t>w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h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c</a:t>
            </a:r>
            <a:r>
              <a:rPr lang="en-US" sz="2400" spc="-5" dirty="0">
                <a:ea typeface="Arial"/>
                <a:cs typeface="Times New Roman"/>
              </a:rPr>
              <a:t>li</a:t>
            </a:r>
            <a:r>
              <a:rPr lang="en-US" sz="2400" dirty="0">
                <a:ea typeface="Arial"/>
                <a:cs typeface="Times New Roman"/>
              </a:rPr>
              <a:t>ent and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-10" dirty="0">
                <a:ea typeface="Arial"/>
                <a:cs typeface="Times New Roman"/>
              </a:rPr>
              <a:t>v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dirty="0">
                <a:ea typeface="Arial"/>
                <a:cs typeface="Times New Roman"/>
              </a:rPr>
              <a:t>y</a:t>
            </a:r>
            <a:r>
              <a:rPr lang="en-US" sz="2400" spc="-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pe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dirty="0">
                <a:ea typeface="Arial"/>
                <a:cs typeface="Times New Roman"/>
              </a:rPr>
              <a:t>son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as</a:t>
            </a:r>
            <a:r>
              <a:rPr lang="en-US" sz="2400" spc="-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po</a:t>
            </a:r>
            <a:r>
              <a:rPr lang="en-US" sz="2400" spc="-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en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a</a:t>
            </a:r>
            <a:r>
              <a:rPr lang="en-US" sz="2400" spc="-5" dirty="0">
                <a:ea typeface="Arial"/>
                <a:cs typeface="Times New Roman"/>
              </a:rPr>
              <a:t>ll</a:t>
            </a:r>
            <a:r>
              <a:rPr lang="en-US" sz="2400" dirty="0">
                <a:ea typeface="Arial"/>
                <a:cs typeface="Times New Roman"/>
              </a:rPr>
              <a:t>y 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n</a:t>
            </a:r>
            <a:r>
              <a:rPr lang="en-US" sz="2400" spc="15" dirty="0">
                <a:ea typeface="Arial"/>
                <a:cs typeface="Times New Roman"/>
              </a:rPr>
              <a:t>f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-10" dirty="0">
                <a:ea typeface="Arial"/>
                <a:cs typeface="Times New Roman"/>
              </a:rPr>
              <a:t>c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ous</a:t>
            </a:r>
            <a:endParaRPr lang="en-US" sz="2400" dirty="0">
              <a:ea typeface="Calibri"/>
              <a:cs typeface="Times New Roman"/>
            </a:endParaRPr>
          </a:p>
          <a:p>
            <a:pPr marL="228600" marR="744855" indent="-228600">
              <a:spcBef>
                <a:spcPts val="1200"/>
              </a:spcBef>
              <a:tabLst>
                <a:tab pos="292100" algn="l"/>
              </a:tabLst>
            </a:pPr>
            <a:r>
              <a:rPr lang="en-US" sz="2400" spc="-5" dirty="0" smtClean="0">
                <a:ea typeface="Arial"/>
                <a:cs typeface="Times New Roman"/>
              </a:rPr>
              <a:t>I</a:t>
            </a:r>
            <a:r>
              <a:rPr lang="en-US" sz="2400" dirty="0" smtClean="0">
                <a:ea typeface="Arial"/>
                <a:cs typeface="Times New Roman"/>
              </a:rPr>
              <a:t>f</a:t>
            </a:r>
            <a:r>
              <a:rPr lang="en-US" sz="2400" spc="10" dirty="0" smtClean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an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o</a:t>
            </a:r>
            <a:r>
              <a:rPr lang="en-US" sz="2400" spc="-15" dirty="0">
                <a:ea typeface="Arial"/>
                <a:cs typeface="Times New Roman"/>
              </a:rPr>
              <a:t>b</a:t>
            </a:r>
            <a:r>
              <a:rPr lang="en-US" sz="2400" spc="5" dirty="0">
                <a:ea typeface="Arial"/>
                <a:cs typeface="Times New Roman"/>
              </a:rPr>
              <a:t>j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-10" dirty="0">
                <a:ea typeface="Arial"/>
                <a:cs typeface="Times New Roman"/>
              </a:rPr>
              <a:t>c</a:t>
            </a:r>
            <a:r>
              <a:rPr lang="en-US" sz="2400" dirty="0">
                <a:ea typeface="Arial"/>
                <a:cs typeface="Times New Roman"/>
              </a:rPr>
              <a:t>t</a:t>
            </a:r>
            <a:r>
              <a:rPr lang="en-US" sz="2400" spc="10" dirty="0">
                <a:ea typeface="Arial"/>
                <a:cs typeface="Times New Roman"/>
              </a:rPr>
              <a:t> 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s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d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sposab</a:t>
            </a:r>
            <a:r>
              <a:rPr lang="en-US" sz="2400" spc="-5" dirty="0">
                <a:ea typeface="Arial"/>
                <a:cs typeface="Times New Roman"/>
              </a:rPr>
              <a:t>l</a:t>
            </a:r>
            <a:r>
              <a:rPr lang="en-US" sz="2400" spc="-10" dirty="0">
                <a:ea typeface="Arial"/>
                <a:cs typeface="Times New Roman"/>
              </a:rPr>
              <a:t>e</a:t>
            </a:r>
            <a:r>
              <a:rPr lang="en-US" sz="2400" dirty="0">
                <a:ea typeface="Arial"/>
                <a:cs typeface="Times New Roman"/>
              </a:rPr>
              <a:t>,</a:t>
            </a:r>
            <a:r>
              <a:rPr lang="en-US" sz="2400" spc="10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d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sc</a:t>
            </a:r>
            <a:r>
              <a:rPr lang="en-US" sz="2400" spc="-15" dirty="0">
                <a:ea typeface="Arial"/>
                <a:cs typeface="Times New Roman"/>
              </a:rPr>
              <a:t>a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dirty="0">
                <a:ea typeface="Arial"/>
                <a:cs typeface="Times New Roman"/>
              </a:rPr>
              <a:t>d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as</a:t>
            </a:r>
            <a:r>
              <a:rPr lang="en-US" sz="2400" spc="-5" dirty="0">
                <a:ea typeface="Arial"/>
                <a:cs typeface="Times New Roman"/>
              </a:rPr>
              <a:t> </a:t>
            </a:r>
            <a:r>
              <a:rPr lang="en-US" sz="2400" spc="-15" dirty="0">
                <a:ea typeface="Arial"/>
                <a:cs typeface="Times New Roman"/>
              </a:rPr>
              <a:t>w</a:t>
            </a:r>
            <a:r>
              <a:rPr lang="en-US" sz="2400" dirty="0">
                <a:ea typeface="Arial"/>
                <a:cs typeface="Times New Roman"/>
              </a:rPr>
              <a:t>as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e,</a:t>
            </a:r>
            <a:r>
              <a:rPr lang="en-US" sz="2400" spc="10" dirty="0">
                <a:ea typeface="Arial"/>
                <a:cs typeface="Times New Roman"/>
              </a:rPr>
              <a:t> </a:t>
            </a:r>
            <a:r>
              <a:rPr lang="en-US" sz="2400" spc="-1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f 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-15" dirty="0">
                <a:ea typeface="Arial"/>
                <a:cs typeface="Times New Roman"/>
              </a:rPr>
              <a:t>u</a:t>
            </a:r>
            <a:r>
              <a:rPr lang="en-US" sz="2400" dirty="0">
                <a:ea typeface="Arial"/>
                <a:cs typeface="Times New Roman"/>
              </a:rPr>
              <a:t>sab</a:t>
            </a:r>
            <a:r>
              <a:rPr lang="en-US" sz="2400" spc="-5" dirty="0">
                <a:ea typeface="Arial"/>
                <a:cs typeface="Times New Roman"/>
              </a:rPr>
              <a:t>l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5" dirty="0">
                <a:ea typeface="Arial"/>
                <a:cs typeface="Times New Roman"/>
              </a:rPr>
              <a:t>-</a:t>
            </a:r>
            <a:r>
              <a:rPr lang="en-US" sz="2400" dirty="0">
                <a:ea typeface="Arial"/>
                <a:cs typeface="Times New Roman"/>
              </a:rPr>
              <a:t>p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-10" dirty="0">
                <a:ea typeface="Arial"/>
                <a:cs typeface="Times New Roman"/>
              </a:rPr>
              <a:t>v</a:t>
            </a:r>
            <a:r>
              <a:rPr lang="en-US" sz="2400" dirty="0">
                <a:ea typeface="Arial"/>
                <a:cs typeface="Times New Roman"/>
              </a:rPr>
              <a:t>ent</a:t>
            </a:r>
            <a:r>
              <a:rPr lang="en-US" sz="2400" spc="10" dirty="0">
                <a:ea typeface="Arial"/>
                <a:cs typeface="Times New Roman"/>
              </a:rPr>
              <a:t> 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spc="-15" dirty="0">
                <a:ea typeface="Arial"/>
                <a:cs typeface="Times New Roman"/>
              </a:rPr>
              <a:t>n</a:t>
            </a:r>
            <a:r>
              <a:rPr lang="en-US" sz="2400" spc="15" dirty="0">
                <a:ea typeface="Arial"/>
                <a:cs typeface="Times New Roman"/>
              </a:rPr>
              <a:t>f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-10" dirty="0">
                <a:ea typeface="Arial"/>
                <a:cs typeface="Times New Roman"/>
              </a:rPr>
              <a:t>c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on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spc="-15" dirty="0">
                <a:ea typeface="Arial"/>
                <a:cs typeface="Times New Roman"/>
              </a:rPr>
              <a:t>b</a:t>
            </a:r>
            <a:r>
              <a:rPr lang="en-US" sz="2400" dirty="0">
                <a:ea typeface="Arial"/>
                <a:cs typeface="Times New Roman"/>
              </a:rPr>
              <a:t>y decon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a</a:t>
            </a:r>
            <a:r>
              <a:rPr lang="en-US" sz="2400" spc="5" dirty="0">
                <a:ea typeface="Arial"/>
                <a:cs typeface="Times New Roman"/>
              </a:rPr>
              <a:t>m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n</a:t>
            </a:r>
            <a:r>
              <a:rPr lang="en-US" sz="2400" spc="-15" dirty="0">
                <a:ea typeface="Arial"/>
                <a:cs typeface="Times New Roman"/>
              </a:rPr>
              <a:t>a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on,</a:t>
            </a:r>
            <a:r>
              <a:rPr lang="en-US" sz="2400" spc="1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c</a:t>
            </a:r>
            <a:r>
              <a:rPr lang="en-US" sz="2400" spc="-5" dirty="0">
                <a:ea typeface="Arial"/>
                <a:cs typeface="Times New Roman"/>
              </a:rPr>
              <a:t>l</a:t>
            </a:r>
            <a:r>
              <a:rPr lang="en-US" sz="2400" dirty="0">
                <a:ea typeface="Arial"/>
                <a:cs typeface="Times New Roman"/>
              </a:rPr>
              <a:t>ean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spc="-15" dirty="0">
                <a:ea typeface="Arial"/>
                <a:cs typeface="Times New Roman"/>
              </a:rPr>
              <a:t>n</a:t>
            </a:r>
            <a:r>
              <a:rPr lang="en-US" sz="2400" dirty="0">
                <a:ea typeface="Arial"/>
                <a:cs typeface="Times New Roman"/>
              </a:rPr>
              <a:t>g,</a:t>
            </a:r>
            <a:r>
              <a:rPr lang="en-US" sz="2400" spc="10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d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s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spc="-15" dirty="0">
                <a:ea typeface="Arial"/>
                <a:cs typeface="Times New Roman"/>
              </a:rPr>
              <a:t>n</a:t>
            </a:r>
            <a:r>
              <a:rPr lang="en-US" sz="2400" spc="15" dirty="0">
                <a:ea typeface="Arial"/>
                <a:cs typeface="Times New Roman"/>
              </a:rPr>
              <a:t>f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-10" dirty="0">
                <a:ea typeface="Arial"/>
                <a:cs typeface="Times New Roman"/>
              </a:rPr>
              <a:t>c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ng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or </a:t>
            </a:r>
            <a:r>
              <a:rPr lang="en-US" sz="2400" spc="-10" dirty="0">
                <a:ea typeface="Arial"/>
                <a:cs typeface="Times New Roman"/>
              </a:rPr>
              <a:t>s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spc="-5" dirty="0">
                <a:ea typeface="Arial"/>
                <a:cs typeface="Times New Roman"/>
              </a:rPr>
              <a:t>ili</a:t>
            </a:r>
            <a:r>
              <a:rPr lang="en-US" sz="2400" spc="-10" dirty="0">
                <a:ea typeface="Arial"/>
                <a:cs typeface="Times New Roman"/>
              </a:rPr>
              <a:t>z</a:t>
            </a:r>
            <a:r>
              <a:rPr lang="en-US" sz="2400" spc="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ng</a:t>
            </a:r>
            <a:r>
              <a:rPr lang="en-US" sz="2400" spc="10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and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spc="-10" dirty="0">
                <a:ea typeface="Arial"/>
                <a:cs typeface="Times New Roman"/>
              </a:rPr>
              <a:t>s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o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spc="-15" dirty="0">
                <a:ea typeface="Arial"/>
                <a:cs typeface="Times New Roman"/>
              </a:rPr>
              <a:t>n</a:t>
            </a:r>
            <a:r>
              <a:rPr lang="en-US" sz="2400" dirty="0">
                <a:ea typeface="Arial"/>
                <a:cs typeface="Times New Roman"/>
              </a:rPr>
              <a:t>g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app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dirty="0">
                <a:ea typeface="Arial"/>
                <a:cs typeface="Times New Roman"/>
              </a:rPr>
              <a:t>o</a:t>
            </a:r>
            <a:r>
              <a:rPr lang="en-US" sz="2400" spc="-15" dirty="0">
                <a:ea typeface="Arial"/>
                <a:cs typeface="Times New Roman"/>
              </a:rPr>
              <a:t>p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a</a:t>
            </a:r>
            <a:r>
              <a:rPr lang="en-US" sz="2400" spc="-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-5" dirty="0">
                <a:ea typeface="Arial"/>
                <a:cs typeface="Times New Roman"/>
              </a:rPr>
              <a:t>l</a:t>
            </a:r>
            <a:r>
              <a:rPr lang="en-US" sz="2400" dirty="0">
                <a:ea typeface="Arial"/>
                <a:cs typeface="Times New Roman"/>
              </a:rPr>
              <a:t>y</a:t>
            </a:r>
            <a:endParaRPr lang="en-US" sz="2400" dirty="0">
              <a:ea typeface="Calibri"/>
              <a:cs typeface="Times New Roman"/>
            </a:endParaRPr>
          </a:p>
          <a:p>
            <a:pPr marL="228600" marR="105410" indent="-228600">
              <a:spcBef>
                <a:spcPts val="1200"/>
              </a:spcBef>
              <a:tabLst>
                <a:tab pos="292100" algn="l"/>
              </a:tabLst>
            </a:pPr>
            <a:r>
              <a:rPr lang="en-US" sz="2400" spc="10" dirty="0" smtClean="0">
                <a:ea typeface="Arial"/>
                <a:cs typeface="Times New Roman"/>
              </a:rPr>
              <a:t>T</a:t>
            </a:r>
            <a:r>
              <a:rPr lang="en-US" sz="2400" dirty="0" smtClean="0">
                <a:ea typeface="Arial"/>
                <a:cs typeface="Times New Roman"/>
              </a:rPr>
              <a:t>he</a:t>
            </a:r>
            <a:r>
              <a:rPr lang="en-US" sz="2400" spc="-20" dirty="0" smtClean="0">
                <a:ea typeface="Arial"/>
                <a:cs typeface="Times New Roman"/>
              </a:rPr>
              <a:t> </a:t>
            </a:r>
            <a:r>
              <a:rPr lang="en-US" sz="2400" spc="15" dirty="0">
                <a:ea typeface="Arial"/>
                <a:cs typeface="Times New Roman"/>
              </a:rPr>
              <a:t>f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spc="-10" dirty="0">
                <a:ea typeface="Arial"/>
                <a:cs typeface="Times New Roman"/>
              </a:rPr>
              <a:t>s</a:t>
            </a:r>
            <a:r>
              <a:rPr lang="en-US" sz="2400" dirty="0">
                <a:ea typeface="Arial"/>
                <a:cs typeface="Times New Roman"/>
              </a:rPr>
              <a:t>t s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ep</a:t>
            </a:r>
            <a:r>
              <a:rPr lang="en-US" sz="2400" spc="-5" dirty="0">
                <a:ea typeface="Arial"/>
                <a:cs typeface="Times New Roman"/>
              </a:rPr>
              <a:t> i</a:t>
            </a:r>
            <a:r>
              <a:rPr lang="en-US" sz="2400" dirty="0">
                <a:ea typeface="Arial"/>
                <a:cs typeface="Times New Roman"/>
              </a:rPr>
              <a:t>n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p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spc="-15" dirty="0">
                <a:ea typeface="Arial"/>
                <a:cs typeface="Times New Roman"/>
              </a:rPr>
              <a:t>o</a:t>
            </a:r>
            <a:r>
              <a:rPr lang="en-US" sz="2400" dirty="0">
                <a:ea typeface="Arial"/>
                <a:cs typeface="Times New Roman"/>
              </a:rPr>
              <a:t>cess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ng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spc="-15" dirty="0">
                <a:ea typeface="Arial"/>
                <a:cs typeface="Times New Roman"/>
              </a:rPr>
              <a:t>o</a:t>
            </a:r>
            <a:r>
              <a:rPr lang="en-US" sz="2400" dirty="0">
                <a:ea typeface="Arial"/>
                <a:cs typeface="Times New Roman"/>
              </a:rPr>
              <a:t>f</a:t>
            </a:r>
            <a:r>
              <a:rPr lang="en-US" sz="2400" spc="10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used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n</a:t>
            </a:r>
            <a:r>
              <a:rPr lang="en-US" sz="2400" spc="-10" dirty="0">
                <a:ea typeface="Arial"/>
                <a:cs typeface="Times New Roman"/>
              </a:rPr>
              <a:t>s</a:t>
            </a:r>
            <a:r>
              <a:rPr lang="en-US" sz="2400" spc="5" dirty="0">
                <a:ea typeface="Arial"/>
                <a:cs typeface="Times New Roman"/>
              </a:rPr>
              <a:t>tr</a:t>
            </a:r>
            <a:r>
              <a:rPr lang="en-US" sz="2400" spc="-15" dirty="0">
                <a:ea typeface="Arial"/>
                <a:cs typeface="Times New Roman"/>
              </a:rPr>
              <a:t>u</a:t>
            </a:r>
            <a:r>
              <a:rPr lang="en-US" sz="2400" spc="5" dirty="0">
                <a:ea typeface="Arial"/>
                <a:cs typeface="Times New Roman"/>
              </a:rPr>
              <a:t>m</a:t>
            </a:r>
            <a:r>
              <a:rPr lang="en-US" sz="2400" dirty="0">
                <a:ea typeface="Arial"/>
                <a:cs typeface="Times New Roman"/>
              </a:rPr>
              <a:t>en</a:t>
            </a:r>
            <a:r>
              <a:rPr lang="en-US" sz="2400" spc="-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s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s</a:t>
            </a:r>
            <a:r>
              <a:rPr lang="en-US" sz="2400" spc="-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decon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15" dirty="0">
                <a:ea typeface="Arial"/>
                <a:cs typeface="Times New Roman"/>
              </a:rPr>
              <a:t>a</a:t>
            </a:r>
            <a:r>
              <a:rPr lang="en-US" sz="2400" spc="5" dirty="0">
                <a:ea typeface="Arial"/>
                <a:cs typeface="Times New Roman"/>
              </a:rPr>
              <a:t>m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na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on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spc="-5" dirty="0">
                <a:ea typeface="Arial"/>
                <a:cs typeface="Times New Roman"/>
              </a:rPr>
              <a:t>i.</a:t>
            </a:r>
            <a:r>
              <a:rPr lang="en-US" sz="2400" dirty="0">
                <a:ea typeface="Arial"/>
                <a:cs typeface="Times New Roman"/>
              </a:rPr>
              <a:t>e. 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spc="-10" dirty="0">
                <a:ea typeface="Arial"/>
                <a:cs typeface="Times New Roman"/>
              </a:rPr>
              <a:t>m</a:t>
            </a:r>
            <a:r>
              <a:rPr lang="en-US" sz="2400" spc="5" dirty="0">
                <a:ea typeface="Arial"/>
                <a:cs typeface="Times New Roman"/>
              </a:rPr>
              <a:t>m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dirty="0">
                <a:ea typeface="Arial"/>
                <a:cs typeface="Times New Roman"/>
              </a:rPr>
              <a:t>s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spc="-15" dirty="0">
                <a:ea typeface="Arial"/>
                <a:cs typeface="Times New Roman"/>
              </a:rPr>
              <a:t>n</a:t>
            </a:r>
            <a:r>
              <a:rPr lang="en-US" sz="2400" dirty="0">
                <a:ea typeface="Arial"/>
                <a:cs typeface="Times New Roman"/>
              </a:rPr>
              <a:t>g 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ns</a:t>
            </a:r>
            <a:r>
              <a:rPr lang="en-US" sz="2400" spc="5" dirty="0">
                <a:ea typeface="Arial"/>
                <a:cs typeface="Times New Roman"/>
              </a:rPr>
              <a:t>tr</a:t>
            </a:r>
            <a:r>
              <a:rPr lang="en-US" sz="2400" dirty="0">
                <a:ea typeface="Arial"/>
                <a:cs typeface="Times New Roman"/>
              </a:rPr>
              <a:t>u</a:t>
            </a:r>
            <a:r>
              <a:rPr lang="en-US" sz="2400" spc="5" dirty="0">
                <a:ea typeface="Arial"/>
                <a:cs typeface="Times New Roman"/>
              </a:rPr>
              <a:t>m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-15" dirty="0">
                <a:ea typeface="Arial"/>
                <a:cs typeface="Times New Roman"/>
              </a:rPr>
              <a:t>n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s</a:t>
            </a:r>
            <a:r>
              <a:rPr lang="en-US" sz="2400" spc="-5" dirty="0">
                <a:ea typeface="Arial"/>
                <a:cs typeface="Times New Roman"/>
              </a:rPr>
              <a:t> i</a:t>
            </a:r>
            <a:r>
              <a:rPr lang="en-US" sz="2400" dirty="0">
                <a:ea typeface="Arial"/>
                <a:cs typeface="Times New Roman"/>
              </a:rPr>
              <a:t>n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0</a:t>
            </a:r>
            <a:r>
              <a:rPr lang="en-US" sz="2400" spc="5" dirty="0">
                <a:ea typeface="Arial"/>
                <a:cs typeface="Times New Roman"/>
              </a:rPr>
              <a:t>.</a:t>
            </a:r>
            <a:r>
              <a:rPr lang="en-US" sz="2400" spc="-15" dirty="0">
                <a:ea typeface="Arial"/>
                <a:cs typeface="Times New Roman"/>
              </a:rPr>
              <a:t>5</a:t>
            </a:r>
            <a:r>
              <a:rPr lang="en-US" sz="2400" dirty="0">
                <a:ea typeface="Arial"/>
                <a:cs typeface="Times New Roman"/>
              </a:rPr>
              <a:t>%</a:t>
            </a:r>
            <a:r>
              <a:rPr lang="en-US" sz="2400" spc="-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ch</a:t>
            </a:r>
            <a:r>
              <a:rPr lang="en-US" sz="2400" spc="-5" dirty="0">
                <a:ea typeface="Arial"/>
                <a:cs typeface="Times New Roman"/>
              </a:rPr>
              <a:t>l</a:t>
            </a:r>
            <a:r>
              <a:rPr lang="en-US" sz="2400" dirty="0">
                <a:ea typeface="Arial"/>
                <a:cs typeface="Times New Roman"/>
              </a:rPr>
              <a:t>o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ne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so</a:t>
            </a:r>
            <a:r>
              <a:rPr lang="en-US" sz="2400" spc="-5" dirty="0">
                <a:ea typeface="Arial"/>
                <a:cs typeface="Times New Roman"/>
              </a:rPr>
              <a:t>l</a:t>
            </a:r>
            <a:r>
              <a:rPr lang="en-US" sz="2400" dirty="0">
                <a:ea typeface="Arial"/>
                <a:cs typeface="Times New Roman"/>
              </a:rPr>
              <a:t>u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on</a:t>
            </a:r>
            <a:r>
              <a:rPr lang="en-US" sz="2400" spc="-10" dirty="0">
                <a:ea typeface="Arial"/>
                <a:cs typeface="Times New Roman"/>
              </a:rPr>
              <a:t> </a:t>
            </a:r>
            <a:r>
              <a:rPr lang="en-US" sz="2400" spc="5" dirty="0">
                <a:ea typeface="Arial"/>
                <a:cs typeface="Times New Roman"/>
              </a:rPr>
              <a:t>f</a:t>
            </a:r>
            <a:r>
              <a:rPr lang="en-US" sz="2400" dirty="0">
                <a:ea typeface="Arial"/>
                <a:cs typeface="Times New Roman"/>
              </a:rPr>
              <a:t>or 10</a:t>
            </a:r>
            <a:r>
              <a:rPr lang="en-US" sz="2400" spc="-10" dirty="0">
                <a:ea typeface="Arial"/>
                <a:cs typeface="Times New Roman"/>
              </a:rPr>
              <a:t> </a:t>
            </a:r>
            <a:r>
              <a:rPr lang="en-US" sz="2400" spc="5" dirty="0">
                <a:ea typeface="Arial"/>
                <a:cs typeface="Times New Roman"/>
              </a:rPr>
              <a:t>m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nu</a:t>
            </a:r>
            <a:r>
              <a:rPr lang="en-US" sz="2400" spc="-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es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spec</a:t>
            </a:r>
            <a:r>
              <a:rPr lang="en-US" sz="2400" spc="-15" dirty="0">
                <a:ea typeface="Arial"/>
                <a:cs typeface="Times New Roman"/>
              </a:rPr>
              <a:t>i</a:t>
            </a:r>
            <a:r>
              <a:rPr lang="en-US" sz="2400" spc="15" dirty="0">
                <a:ea typeface="Arial"/>
                <a:cs typeface="Times New Roman"/>
              </a:rPr>
              <a:t>f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ca</a:t>
            </a:r>
            <a:r>
              <a:rPr lang="en-US" sz="2400" spc="-5" dirty="0">
                <a:ea typeface="Arial"/>
                <a:cs typeface="Times New Roman"/>
              </a:rPr>
              <a:t>ll</a:t>
            </a:r>
            <a:r>
              <a:rPr lang="en-US" sz="2400" dirty="0">
                <a:ea typeface="Arial"/>
                <a:cs typeface="Times New Roman"/>
              </a:rPr>
              <a:t>y</a:t>
            </a:r>
            <a:r>
              <a:rPr lang="en-US" sz="2400" spc="-5" dirty="0">
                <a:ea typeface="Arial"/>
                <a:cs typeface="Times New Roman"/>
              </a:rPr>
              <a:t> 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o</a:t>
            </a:r>
            <a:r>
              <a:rPr lang="en-US" sz="2400" spc="-10" dirty="0">
                <a:ea typeface="Arial"/>
                <a:cs typeface="Times New Roman"/>
              </a:rPr>
              <a:t> </a:t>
            </a:r>
            <a:r>
              <a:rPr lang="en-US" sz="2400" spc="10" dirty="0">
                <a:ea typeface="Arial"/>
                <a:cs typeface="Times New Roman"/>
              </a:rPr>
              <a:t>k</a:t>
            </a:r>
            <a:r>
              <a:rPr lang="en-US" sz="2400" spc="-5" dirty="0">
                <a:ea typeface="Arial"/>
                <a:cs typeface="Times New Roman"/>
              </a:rPr>
              <a:t>il</a:t>
            </a:r>
            <a:r>
              <a:rPr lang="en-US" sz="2400" dirty="0">
                <a:ea typeface="Arial"/>
                <a:cs typeface="Times New Roman"/>
              </a:rPr>
              <a:t>l </a:t>
            </a:r>
            <a:r>
              <a:rPr lang="en-US" sz="2400" spc="-5" dirty="0">
                <a:ea typeface="Arial"/>
                <a:cs typeface="Times New Roman"/>
              </a:rPr>
              <a:t>H</a:t>
            </a:r>
            <a:r>
              <a:rPr lang="en-US" sz="2400" spc="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V</a:t>
            </a:r>
            <a:r>
              <a:rPr lang="en-US" sz="2400" spc="-10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and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spc="-5" dirty="0">
                <a:ea typeface="Arial"/>
                <a:cs typeface="Times New Roman"/>
              </a:rPr>
              <a:t>H</a:t>
            </a:r>
            <a:r>
              <a:rPr lang="en-US" sz="2400" dirty="0">
                <a:ea typeface="Arial"/>
                <a:cs typeface="Times New Roman"/>
              </a:rPr>
              <a:t>epa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s B and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C </a:t>
            </a:r>
            <a:r>
              <a:rPr lang="en-US" sz="2400" spc="-10" dirty="0">
                <a:ea typeface="Arial"/>
                <a:cs typeface="Times New Roman"/>
              </a:rPr>
              <a:t>v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dirty="0">
                <a:ea typeface="Arial"/>
                <a:cs typeface="Times New Roman"/>
              </a:rPr>
              <a:t>uses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and</a:t>
            </a:r>
            <a:r>
              <a:rPr lang="en-US" sz="2400" spc="-5" dirty="0">
                <a:ea typeface="Arial"/>
                <a:cs typeface="Times New Roman"/>
              </a:rPr>
              <a:t> </a:t>
            </a:r>
            <a:r>
              <a:rPr lang="en-US" sz="2400" spc="-15" dirty="0">
                <a:ea typeface="Arial"/>
                <a:cs typeface="Times New Roman"/>
              </a:rPr>
              <a:t>p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dirty="0">
                <a:ea typeface="Arial"/>
                <a:cs typeface="Times New Roman"/>
              </a:rPr>
              <a:t>o</a:t>
            </a:r>
            <a:r>
              <a:rPr lang="en-US" sz="2400" spc="-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ec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ng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hand</a:t>
            </a:r>
            <a:r>
              <a:rPr lang="en-US" sz="2400" spc="-5" dirty="0">
                <a:ea typeface="Arial"/>
                <a:cs typeface="Times New Roman"/>
              </a:rPr>
              <a:t>li</a:t>
            </a:r>
            <a:r>
              <a:rPr lang="en-US" sz="2400" dirty="0">
                <a:ea typeface="Arial"/>
                <a:cs typeface="Times New Roman"/>
              </a:rPr>
              <a:t>ng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s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15" dirty="0">
                <a:ea typeface="Arial"/>
                <a:cs typeface="Times New Roman"/>
              </a:rPr>
              <a:t>a</a:t>
            </a:r>
            <a:r>
              <a:rPr lang="en-US" sz="2400" spc="-5" dirty="0">
                <a:ea typeface="Arial"/>
                <a:cs typeface="Times New Roman"/>
              </a:rPr>
              <a:t>f</a:t>
            </a:r>
            <a:r>
              <a:rPr lang="en-US" sz="2400" dirty="0">
                <a:ea typeface="Arial"/>
                <a:cs typeface="Times New Roman"/>
              </a:rPr>
              <a:t>f </a:t>
            </a:r>
            <a:r>
              <a:rPr lang="en-US" sz="2400" spc="5" dirty="0">
                <a:ea typeface="Arial"/>
                <a:cs typeface="Times New Roman"/>
              </a:rPr>
              <a:t>fr</a:t>
            </a:r>
            <a:r>
              <a:rPr lang="en-US" sz="2400" spc="-15" dirty="0">
                <a:ea typeface="Arial"/>
                <a:cs typeface="Times New Roman"/>
              </a:rPr>
              <a:t>o</a:t>
            </a:r>
            <a:r>
              <a:rPr lang="en-US" sz="2400" dirty="0">
                <a:ea typeface="Arial"/>
                <a:cs typeface="Times New Roman"/>
              </a:rPr>
              <a:t>m</a:t>
            </a:r>
            <a:r>
              <a:rPr lang="en-US" sz="2400" spc="10" dirty="0">
                <a:ea typeface="Arial"/>
                <a:cs typeface="Times New Roman"/>
              </a:rPr>
              <a:t> 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spc="-15" dirty="0">
                <a:ea typeface="Arial"/>
                <a:cs typeface="Times New Roman"/>
              </a:rPr>
              <a:t>n</a:t>
            </a:r>
            <a:r>
              <a:rPr lang="en-US" sz="2400" spc="15" dirty="0">
                <a:ea typeface="Arial"/>
                <a:cs typeface="Times New Roman"/>
              </a:rPr>
              <a:t>f</a:t>
            </a:r>
            <a:r>
              <a:rPr lang="en-US" sz="2400" spc="-15" dirty="0">
                <a:ea typeface="Arial"/>
                <a:cs typeface="Times New Roman"/>
              </a:rPr>
              <a:t>e</a:t>
            </a:r>
            <a:r>
              <a:rPr lang="en-US" sz="2400" dirty="0">
                <a:ea typeface="Arial"/>
                <a:cs typeface="Times New Roman"/>
              </a:rPr>
              <a:t>c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ons</a:t>
            </a:r>
            <a:endParaRPr lang="en-US" sz="2400" dirty="0">
              <a:ea typeface="Calibri"/>
              <a:cs typeface="Times New Roman"/>
            </a:endParaRPr>
          </a:p>
          <a:p>
            <a:pPr marL="228600" marR="192405" indent="-228600">
              <a:spcBef>
                <a:spcPts val="1200"/>
              </a:spcBef>
              <a:tabLst>
                <a:tab pos="292100" algn="l"/>
              </a:tabLst>
            </a:pPr>
            <a:r>
              <a:rPr lang="en-US" sz="2400" spc="5" dirty="0" smtClean="0">
                <a:ea typeface="Arial"/>
                <a:cs typeface="Times New Roman"/>
              </a:rPr>
              <a:t>I</a:t>
            </a:r>
            <a:r>
              <a:rPr lang="en-US" sz="2400" dirty="0" smtClean="0">
                <a:ea typeface="Arial"/>
                <a:cs typeface="Times New Roman"/>
              </a:rPr>
              <a:t>n</a:t>
            </a:r>
            <a:r>
              <a:rPr lang="en-US" sz="2400" spc="5" dirty="0" smtClean="0">
                <a:ea typeface="Arial"/>
                <a:cs typeface="Times New Roman"/>
              </a:rPr>
              <a:t> </a:t>
            </a:r>
            <a:r>
              <a:rPr lang="en-US" sz="2400" spc="-5" dirty="0">
                <a:ea typeface="Arial"/>
                <a:cs typeface="Times New Roman"/>
              </a:rPr>
              <a:t>B</a:t>
            </a:r>
            <a:r>
              <a:rPr lang="en-US" sz="2400" spc="-45" dirty="0">
                <a:ea typeface="Arial"/>
                <a:cs typeface="Times New Roman"/>
              </a:rPr>
              <a:t>M</a:t>
            </a:r>
            <a:r>
              <a:rPr lang="en-US" sz="2400" spc="50" dirty="0">
                <a:ea typeface="Arial"/>
                <a:cs typeface="Times New Roman"/>
              </a:rPr>
              <a:t>W</a:t>
            </a:r>
            <a:r>
              <a:rPr lang="en-US" sz="2400" spc="-20" dirty="0">
                <a:ea typeface="Arial"/>
                <a:cs typeface="Times New Roman"/>
              </a:rPr>
              <a:t>M</a:t>
            </a:r>
            <a:r>
              <a:rPr lang="en-US" sz="2400" dirty="0">
                <a:ea typeface="Arial"/>
                <a:cs typeface="Times New Roman"/>
              </a:rPr>
              <a:t>, 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he</a:t>
            </a:r>
            <a:r>
              <a:rPr lang="en-US" sz="2400" spc="-20" dirty="0">
                <a:ea typeface="Arial"/>
                <a:cs typeface="Times New Roman"/>
              </a:rPr>
              <a:t> </a:t>
            </a:r>
            <a:r>
              <a:rPr lang="en-US" sz="2400" spc="15" dirty="0">
                <a:ea typeface="Arial"/>
                <a:cs typeface="Times New Roman"/>
              </a:rPr>
              <a:t>f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spc="-10" dirty="0">
                <a:ea typeface="Arial"/>
                <a:cs typeface="Times New Roman"/>
              </a:rPr>
              <a:t>r</a:t>
            </a:r>
            <a:r>
              <a:rPr lang="en-US" sz="2400" dirty="0">
                <a:ea typeface="Arial"/>
                <a:cs typeface="Times New Roman"/>
              </a:rPr>
              <a:t>st s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ep</a:t>
            </a:r>
            <a:r>
              <a:rPr lang="en-US" sz="2400" spc="-5" dirty="0">
                <a:ea typeface="Arial"/>
                <a:cs typeface="Times New Roman"/>
              </a:rPr>
              <a:t> </a:t>
            </a:r>
            <a:r>
              <a:rPr lang="en-US" sz="2400" spc="-1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s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s</a:t>
            </a:r>
            <a:r>
              <a:rPr lang="en-US" sz="2400" spc="-15" dirty="0">
                <a:ea typeface="Arial"/>
                <a:cs typeface="Times New Roman"/>
              </a:rPr>
              <a:t>e</a:t>
            </a:r>
            <a:r>
              <a:rPr lang="en-US" sz="2400" spc="10" dirty="0">
                <a:ea typeface="Arial"/>
                <a:cs typeface="Times New Roman"/>
              </a:rPr>
              <a:t>g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spc="-15" dirty="0">
                <a:ea typeface="Arial"/>
                <a:cs typeface="Times New Roman"/>
              </a:rPr>
              <a:t>e</a:t>
            </a:r>
            <a:r>
              <a:rPr lang="en-US" sz="2400" spc="10" dirty="0">
                <a:ea typeface="Arial"/>
                <a:cs typeface="Times New Roman"/>
              </a:rPr>
              <a:t>g</a:t>
            </a:r>
            <a:r>
              <a:rPr lang="en-US" sz="2400" spc="-15" dirty="0">
                <a:ea typeface="Arial"/>
                <a:cs typeface="Times New Roman"/>
              </a:rPr>
              <a:t>a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on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spc="-15" dirty="0">
                <a:ea typeface="Arial"/>
                <a:cs typeface="Times New Roman"/>
              </a:rPr>
              <a:t>o</a:t>
            </a:r>
            <a:r>
              <a:rPr lang="en-US" sz="2400" dirty="0">
                <a:ea typeface="Arial"/>
                <a:cs typeface="Times New Roman"/>
              </a:rPr>
              <a:t>f</a:t>
            </a:r>
            <a:r>
              <a:rPr lang="en-US" sz="2400" spc="10" dirty="0">
                <a:ea typeface="Arial"/>
                <a:cs typeface="Times New Roman"/>
              </a:rPr>
              <a:t> </a:t>
            </a:r>
            <a:r>
              <a:rPr lang="en-US" sz="2400" spc="-15" dirty="0">
                <a:ea typeface="Arial"/>
                <a:cs typeface="Times New Roman"/>
              </a:rPr>
              <a:t>w</a:t>
            </a:r>
            <a:r>
              <a:rPr lang="en-US" sz="2400" dirty="0">
                <a:ea typeface="Arial"/>
                <a:cs typeface="Times New Roman"/>
              </a:rPr>
              <a:t>as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e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spc="-15" dirty="0">
                <a:ea typeface="Arial"/>
                <a:cs typeface="Times New Roman"/>
              </a:rPr>
              <a:t>a</a:t>
            </a:r>
            <a:r>
              <a:rPr lang="en-US" sz="2400" dirty="0">
                <a:ea typeface="Arial"/>
                <a:cs typeface="Times New Roman"/>
              </a:rPr>
              <a:t>t </a:t>
            </a:r>
            <a:r>
              <a:rPr lang="en-US" sz="2400" spc="5" dirty="0">
                <a:ea typeface="Arial"/>
                <a:cs typeface="Times New Roman"/>
              </a:rPr>
              <a:t>t</a:t>
            </a:r>
            <a:r>
              <a:rPr lang="en-US" sz="2400" dirty="0">
                <a:ea typeface="Arial"/>
                <a:cs typeface="Times New Roman"/>
              </a:rPr>
              <a:t>he</a:t>
            </a:r>
            <a:r>
              <a:rPr lang="en-US" sz="2400" spc="-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sou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dirty="0">
                <a:ea typeface="Arial"/>
                <a:cs typeface="Times New Roman"/>
              </a:rPr>
              <a:t>ce</a:t>
            </a:r>
            <a:r>
              <a:rPr lang="en-US" sz="2400" spc="-5" dirty="0">
                <a:ea typeface="Arial"/>
                <a:cs typeface="Times New Roman"/>
              </a:rPr>
              <a:t> </a:t>
            </a:r>
            <a:r>
              <a:rPr lang="en-US" sz="2400" spc="-15" dirty="0">
                <a:ea typeface="Arial"/>
                <a:cs typeface="Times New Roman"/>
              </a:rPr>
              <a:t>o</a:t>
            </a:r>
            <a:r>
              <a:rPr lang="en-US" sz="2400" dirty="0">
                <a:ea typeface="Arial"/>
                <a:cs typeface="Times New Roman"/>
              </a:rPr>
              <a:t>f </a:t>
            </a:r>
            <a:r>
              <a:rPr lang="en-US" sz="2400" spc="10" dirty="0" smtClean="0">
                <a:ea typeface="Arial"/>
                <a:cs typeface="Times New Roman"/>
              </a:rPr>
              <a:t>g</a:t>
            </a:r>
            <a:r>
              <a:rPr lang="en-US" sz="2400" dirty="0" smtClean="0">
                <a:ea typeface="Arial"/>
                <a:cs typeface="Times New Roman"/>
              </a:rPr>
              <a:t>en</a:t>
            </a:r>
            <a:r>
              <a:rPr lang="en-US" sz="2400" spc="-15" dirty="0" smtClean="0">
                <a:ea typeface="Arial"/>
                <a:cs typeface="Times New Roman"/>
              </a:rPr>
              <a:t>e</a:t>
            </a:r>
            <a:r>
              <a:rPr lang="en-US" sz="2400" spc="5" dirty="0" smtClean="0">
                <a:ea typeface="Arial"/>
                <a:cs typeface="Times New Roman"/>
              </a:rPr>
              <a:t>r</a:t>
            </a:r>
            <a:r>
              <a:rPr lang="en-US" sz="2400" dirty="0" smtClean="0">
                <a:ea typeface="Arial"/>
                <a:cs typeface="Times New Roman"/>
              </a:rPr>
              <a:t>a</a:t>
            </a:r>
            <a:r>
              <a:rPr lang="en-US" sz="2400" spc="5" dirty="0" smtClean="0">
                <a:ea typeface="Arial"/>
                <a:cs typeface="Times New Roman"/>
              </a:rPr>
              <a:t>t</a:t>
            </a:r>
            <a:r>
              <a:rPr lang="en-US" sz="2400" spc="-5" dirty="0" smtClean="0">
                <a:ea typeface="Arial"/>
                <a:cs typeface="Times New Roman"/>
              </a:rPr>
              <a:t>i</a:t>
            </a:r>
            <a:r>
              <a:rPr lang="en-US" sz="2400" dirty="0" smtClean="0">
                <a:ea typeface="Arial"/>
                <a:cs typeface="Times New Roman"/>
              </a:rPr>
              <a:t>on</a:t>
            </a:r>
            <a:r>
              <a:rPr lang="en-US" sz="2400" spc="-5" dirty="0" smtClean="0">
                <a:ea typeface="Arial"/>
                <a:cs typeface="Times New Roman"/>
              </a:rPr>
              <a:t> </a:t>
            </a:r>
            <a:r>
              <a:rPr lang="en-US" sz="2400" spc="-5" dirty="0">
                <a:ea typeface="Arial"/>
                <a:cs typeface="Times New Roman"/>
              </a:rPr>
              <a:t>i</a:t>
            </a:r>
            <a:r>
              <a:rPr lang="en-US" sz="2400" dirty="0">
                <a:ea typeface="Arial"/>
                <a:cs typeface="Times New Roman"/>
              </a:rPr>
              <a:t>n</a:t>
            </a:r>
            <a:r>
              <a:rPr lang="en-US" sz="2400" spc="5" dirty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d</a:t>
            </a:r>
            <a:r>
              <a:rPr lang="en-US" sz="2400" spc="-15" dirty="0">
                <a:ea typeface="Arial"/>
                <a:cs typeface="Times New Roman"/>
              </a:rPr>
              <a:t>i</a:t>
            </a:r>
            <a:r>
              <a:rPr lang="en-US" sz="2400" spc="5" dirty="0">
                <a:ea typeface="Arial"/>
                <a:cs typeface="Times New Roman"/>
              </a:rPr>
              <a:t>f</a:t>
            </a:r>
            <a:r>
              <a:rPr lang="en-US" sz="2400" spc="15" dirty="0">
                <a:ea typeface="Arial"/>
                <a:cs typeface="Times New Roman"/>
              </a:rPr>
              <a:t>f</a:t>
            </a:r>
            <a:r>
              <a:rPr lang="en-US" sz="2400" spc="-15" dirty="0">
                <a:ea typeface="Arial"/>
                <a:cs typeface="Times New Roman"/>
              </a:rPr>
              <a:t>e</a:t>
            </a:r>
            <a:r>
              <a:rPr lang="en-US" sz="2400" spc="5" dirty="0">
                <a:ea typeface="Arial"/>
                <a:cs typeface="Times New Roman"/>
              </a:rPr>
              <a:t>r</a:t>
            </a:r>
            <a:r>
              <a:rPr lang="en-US" sz="2400" dirty="0">
                <a:ea typeface="Arial"/>
                <a:cs typeface="Times New Roman"/>
              </a:rPr>
              <a:t>ent </a:t>
            </a:r>
            <a:r>
              <a:rPr lang="en-US" sz="2400" dirty="0" err="1" smtClean="0">
                <a:ea typeface="Arial"/>
                <a:cs typeface="Times New Roman"/>
              </a:rPr>
              <a:t>co</a:t>
            </a:r>
            <a:r>
              <a:rPr lang="en-US" sz="2400" spc="-5" dirty="0" err="1" smtClean="0">
                <a:ea typeface="Arial"/>
                <a:cs typeface="Times New Roman"/>
              </a:rPr>
              <a:t>l</a:t>
            </a:r>
            <a:r>
              <a:rPr lang="en-US" sz="2400" dirty="0" err="1" smtClean="0">
                <a:ea typeface="Arial"/>
                <a:cs typeface="Times New Roman"/>
              </a:rPr>
              <a:t>our</a:t>
            </a:r>
            <a:r>
              <a:rPr lang="en-US" sz="2400" spc="10" dirty="0" smtClean="0">
                <a:ea typeface="Arial"/>
                <a:cs typeface="Times New Roman"/>
              </a:rPr>
              <a:t> </a:t>
            </a:r>
            <a:r>
              <a:rPr lang="en-US" sz="2400" dirty="0">
                <a:ea typeface="Arial"/>
                <a:cs typeface="Times New Roman"/>
              </a:rPr>
              <a:t>coded</a:t>
            </a:r>
            <a:r>
              <a:rPr lang="en-US" sz="2400" spc="-5" dirty="0">
                <a:ea typeface="Arial"/>
                <a:cs typeface="Times New Roman"/>
              </a:rPr>
              <a:t> </a:t>
            </a:r>
            <a:r>
              <a:rPr lang="en-US" sz="2400" dirty="0" smtClean="0">
                <a:ea typeface="Arial"/>
                <a:cs typeface="Times New Roman"/>
              </a:rPr>
              <a:t>b</a:t>
            </a:r>
            <a:r>
              <a:rPr lang="en-US" sz="2400" spc="-5" dirty="0" smtClean="0">
                <a:ea typeface="Arial"/>
                <a:cs typeface="Times New Roman"/>
              </a:rPr>
              <a:t>i</a:t>
            </a:r>
            <a:r>
              <a:rPr lang="en-US" sz="2400" dirty="0" smtClean="0">
                <a:ea typeface="Arial"/>
                <a:cs typeface="Times New Roman"/>
              </a:rPr>
              <a:t>ns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</a:t>
            </a:r>
            <a:r>
              <a:rPr lang="en-US" sz="3200" dirty="0" smtClean="0"/>
              <a:t>Messages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92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600D31-5A09-4F80-8523-9565A2AFBD4C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62352" y="1371560"/>
            <a:ext cx="8114104" cy="34976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tx1"/>
                </a:solidFill>
              </a:rPr>
              <a:t>What are the common sources of infection?</a:t>
            </a:r>
          </a:p>
          <a:p>
            <a:pPr marL="234950" indent="-234950" eaLnBrk="1" hangingPunct="1"/>
            <a:r>
              <a:rPr lang="en-US" altLang="en-US" sz="2800" dirty="0" smtClean="0"/>
              <a:t>Environment : Blood, body fluids, secretions, excretions, placenta, contaminated  sharps and other equipment </a:t>
            </a:r>
          </a:p>
          <a:p>
            <a:pPr marL="234950" indent="-234950" eaLnBrk="1" hangingPunct="1"/>
            <a:r>
              <a:rPr lang="en-US" altLang="en-US" sz="2800" dirty="0" smtClean="0"/>
              <a:t>Other clients and attendants </a:t>
            </a:r>
          </a:p>
          <a:p>
            <a:pPr marL="234950" indent="-234950"/>
            <a:r>
              <a:rPr lang="en-US" altLang="en-US" sz="2800" dirty="0"/>
              <a:t>Health care delivery personnel</a:t>
            </a:r>
          </a:p>
          <a:p>
            <a:pPr marL="234950" indent="-234950" eaLnBrk="1" hangingPunct="1"/>
            <a:r>
              <a:rPr lang="en-US" altLang="en-US" sz="2800" dirty="0" smtClean="0"/>
              <a:t>People in the community </a:t>
            </a:r>
          </a:p>
          <a:p>
            <a:pPr eaLnBrk="1" hangingPunct="1">
              <a:spcBef>
                <a:spcPct val="25000"/>
              </a:spcBef>
            </a:pPr>
            <a:endParaRPr lang="en-US" altLang="en-US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Sources of Infection</a:t>
            </a:r>
          </a:p>
        </p:txBody>
      </p:sp>
    </p:spTree>
    <p:extLst>
      <p:ext uri="{BB962C8B-B14F-4D97-AF65-F5344CB8AC3E}">
        <p14:creationId xmlns:p14="http://schemas.microsoft.com/office/powerpoint/2010/main" val="13033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DC9ECC-DF9B-4414-A62C-67F2100CACD2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27584" y="1586480"/>
            <a:ext cx="8042096" cy="3714728"/>
          </a:xfrm>
        </p:spPr>
        <p:txBody>
          <a:bodyPr>
            <a:normAutofit/>
          </a:bodyPr>
          <a:lstStyle/>
          <a:p>
            <a:pPr marL="234950" indent="-234950" eaLnBrk="1" hangingPunct="1">
              <a:spcBef>
                <a:spcPts val="1200"/>
              </a:spcBef>
            </a:pPr>
            <a:r>
              <a:rPr lang="en-US" altLang="en-US" sz="2800" dirty="0" smtClean="0"/>
              <a:t>All objects in contact with the client:  </a:t>
            </a:r>
            <a:br>
              <a:rPr lang="en-US" altLang="en-US" sz="2800" dirty="0" smtClean="0"/>
            </a:br>
            <a:r>
              <a:rPr lang="en-US" altLang="en-US" sz="2800" dirty="0" smtClean="0"/>
              <a:t>Potentially contaminated</a:t>
            </a:r>
          </a:p>
          <a:p>
            <a:pPr marL="234950" indent="-234950" eaLnBrk="1" hangingPunct="1">
              <a:spcBef>
                <a:spcPts val="1200"/>
              </a:spcBef>
            </a:pPr>
            <a:r>
              <a:rPr lang="en-US" altLang="en-US" sz="2800" dirty="0" smtClean="0"/>
              <a:t>Every person:  Potentially infectious</a:t>
            </a:r>
          </a:p>
          <a:p>
            <a:pPr marL="234950" indent="-234950" eaLnBrk="1" hangingPunct="1">
              <a:spcBef>
                <a:spcPts val="1200"/>
              </a:spcBef>
            </a:pPr>
            <a:r>
              <a:rPr lang="en-US" altLang="en-US" sz="2800" dirty="0" smtClean="0"/>
              <a:t>If an object is disposable:  Discard as waste</a:t>
            </a:r>
          </a:p>
          <a:p>
            <a:pPr marL="234950" indent="-234950" eaLnBrk="1" hangingPunct="1">
              <a:spcBef>
                <a:spcPts val="1200"/>
              </a:spcBef>
            </a:pPr>
            <a:r>
              <a:rPr lang="en-US" altLang="en-US" sz="2800" dirty="0" smtClean="0"/>
              <a:t>If reusable:  Prevent infection by decontamination cleaning, disinfecting or sterilizing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Principles of Infection Prevention</a:t>
            </a:r>
          </a:p>
        </p:txBody>
      </p:sp>
    </p:spTree>
    <p:extLst>
      <p:ext uri="{BB962C8B-B14F-4D97-AF65-F5344CB8AC3E}">
        <p14:creationId xmlns:p14="http://schemas.microsoft.com/office/powerpoint/2010/main" val="21296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16DA29-5383-412E-B7E6-0412362ED95A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2" y="1586480"/>
            <a:ext cx="8280920" cy="4290792"/>
          </a:xfrm>
        </p:spPr>
        <p:txBody>
          <a:bodyPr>
            <a:normAutofit/>
          </a:bodyPr>
          <a:lstStyle/>
          <a:p>
            <a:pPr marL="373063" indent="-373063"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sz="2800" dirty="0" smtClean="0"/>
              <a:t>Hand washing</a:t>
            </a:r>
          </a:p>
          <a:p>
            <a:pPr marL="373063" indent="-373063"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sz="2800" dirty="0" smtClean="0"/>
              <a:t>Use of protective attire (PPE)</a:t>
            </a:r>
          </a:p>
          <a:p>
            <a:pPr marL="373063" indent="-373063"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sz="2800" dirty="0" smtClean="0"/>
              <a:t>Processing of used items</a:t>
            </a:r>
          </a:p>
          <a:p>
            <a:pPr marL="373063" indent="-373063"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sz="2800" dirty="0" smtClean="0"/>
              <a:t>Proper handling and disposal of sharps</a:t>
            </a:r>
          </a:p>
          <a:p>
            <a:pPr marL="373063" indent="-373063"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sz="2800" dirty="0" smtClean="0"/>
              <a:t>Maintaining a clean environment</a:t>
            </a:r>
          </a:p>
          <a:p>
            <a:pPr marL="373063" indent="-373063" eaLnBrk="1" hangingPunct="1">
              <a:spcAft>
                <a:spcPts val="1200"/>
              </a:spcAft>
              <a:buFontTx/>
              <a:buAutoNum type="arabicPeriod"/>
            </a:pPr>
            <a:r>
              <a:rPr lang="en-US" altLang="en-US" sz="2800" dirty="0" smtClean="0"/>
              <a:t>Biomedical waste disposal </a:t>
            </a:r>
          </a:p>
          <a:p>
            <a:pPr marL="609600" indent="-609600" eaLnBrk="1" hangingPunct="1">
              <a:spcAft>
                <a:spcPts val="1200"/>
              </a:spcAft>
            </a:pPr>
            <a:endParaRPr lang="en-US" altLang="en-US" sz="2800" dirty="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Standard Precautions</a:t>
            </a:r>
          </a:p>
        </p:txBody>
      </p:sp>
    </p:spTree>
    <p:extLst>
      <p:ext uri="{BB962C8B-B14F-4D97-AF65-F5344CB8AC3E}">
        <p14:creationId xmlns:p14="http://schemas.microsoft.com/office/powerpoint/2010/main" val="10100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C:\Users\Jhpiego\Dropbox\Three day modified training module SBA\Day 3\7. Infection prevention practices and biomedical waste management\Handouts\3 .7.1 handwashing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2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Steps of Hand </a:t>
            </a:r>
            <a:r>
              <a:rPr lang="en-US" altLang="en-US" dirty="0"/>
              <a:t>W</a:t>
            </a:r>
            <a:r>
              <a:rPr lang="en-US" altLang="en-US" dirty="0" smtClean="0"/>
              <a:t>ashing</a:t>
            </a:r>
          </a:p>
        </p:txBody>
      </p:sp>
    </p:spTree>
    <p:extLst>
      <p:ext uri="{BB962C8B-B14F-4D97-AF65-F5344CB8AC3E}">
        <p14:creationId xmlns:p14="http://schemas.microsoft.com/office/powerpoint/2010/main" val="38959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9E2E92-D9B9-4DB1-BD95-C738AC3EE3D5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3608" y="1556792"/>
            <a:ext cx="6408712" cy="3744416"/>
          </a:xfrm>
        </p:spPr>
        <p:txBody>
          <a:bodyPr>
            <a:normAutofit/>
          </a:bodyPr>
          <a:lstStyle/>
          <a:p>
            <a:pPr marL="344488" indent="-344488" eaLnBrk="1" hangingPunct="1">
              <a:spcAft>
                <a:spcPts val="600"/>
              </a:spcAft>
            </a:pPr>
            <a:r>
              <a:rPr lang="en-US" altLang="en-US" sz="2800" dirty="0" smtClean="0"/>
              <a:t>Gloves</a:t>
            </a:r>
          </a:p>
          <a:p>
            <a:pPr marL="344488" indent="-344488" eaLnBrk="1" hangingPunct="1">
              <a:spcAft>
                <a:spcPts val="600"/>
              </a:spcAft>
            </a:pPr>
            <a:r>
              <a:rPr lang="en-US" altLang="en-US" sz="2800" dirty="0" smtClean="0"/>
              <a:t>Masks</a:t>
            </a:r>
          </a:p>
          <a:p>
            <a:pPr marL="344488" indent="-344488" eaLnBrk="1" hangingPunct="1">
              <a:spcAft>
                <a:spcPts val="600"/>
              </a:spcAft>
            </a:pPr>
            <a:r>
              <a:rPr lang="en-US" altLang="en-US" sz="2800" dirty="0" smtClean="0"/>
              <a:t>Eye-covers</a:t>
            </a:r>
          </a:p>
          <a:p>
            <a:pPr marL="344488" indent="-344488" eaLnBrk="1" hangingPunct="1">
              <a:spcAft>
                <a:spcPts val="600"/>
              </a:spcAft>
            </a:pPr>
            <a:r>
              <a:rPr lang="en-US" altLang="en-US" sz="2800" dirty="0" smtClean="0"/>
              <a:t>Gowns</a:t>
            </a:r>
          </a:p>
          <a:p>
            <a:pPr marL="344488" indent="-344488" eaLnBrk="1" hangingPunct="1">
              <a:spcAft>
                <a:spcPts val="600"/>
              </a:spcAft>
            </a:pPr>
            <a:r>
              <a:rPr lang="en-US" altLang="en-US" sz="2800" dirty="0" smtClean="0"/>
              <a:t>Caps</a:t>
            </a:r>
          </a:p>
          <a:p>
            <a:pPr marL="344488" indent="-344488" eaLnBrk="1" hangingPunct="1">
              <a:spcAft>
                <a:spcPts val="600"/>
              </a:spcAft>
            </a:pPr>
            <a:r>
              <a:rPr lang="en-US" altLang="en-US" sz="2800" dirty="0" smtClean="0"/>
              <a:t>Footwear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2. Standard Precautions: Protective Attire</a:t>
            </a:r>
          </a:p>
        </p:txBody>
      </p:sp>
    </p:spTree>
    <p:extLst>
      <p:ext uri="{BB962C8B-B14F-4D97-AF65-F5344CB8AC3E}">
        <p14:creationId xmlns:p14="http://schemas.microsoft.com/office/powerpoint/2010/main" val="15290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93ED27-4FE9-4FB7-87B9-2862B1FB40C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2" y="1988840"/>
            <a:ext cx="8208912" cy="3096344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A. Decontamination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B. Cleaning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C. Sterilization or high level disinfection (HLD)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D. Storage</a:t>
            </a:r>
          </a:p>
          <a:p>
            <a:pPr eaLnBrk="1" hangingPunct="1">
              <a:spcAft>
                <a:spcPts val="600"/>
              </a:spcAft>
              <a:buFontTx/>
              <a:buNone/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04" y="274638"/>
            <a:ext cx="8991600" cy="70609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3. Standard Precautions: Processing of Used </a:t>
            </a:r>
            <a:r>
              <a:rPr lang="en-US" altLang="en-US" sz="3200" dirty="0"/>
              <a:t>I</a:t>
            </a:r>
            <a:r>
              <a:rPr lang="en-US" altLang="en-US" sz="3200" dirty="0" smtClean="0"/>
              <a:t>tems</a:t>
            </a:r>
          </a:p>
        </p:txBody>
      </p:sp>
    </p:spTree>
    <p:extLst>
      <p:ext uri="{BB962C8B-B14F-4D97-AF65-F5344CB8AC3E}">
        <p14:creationId xmlns:p14="http://schemas.microsoft.com/office/powerpoint/2010/main" val="7696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7038528" cy="692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3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792</Words>
  <Application>Microsoft Office PowerPoint</Application>
  <PresentationFormat>On-screen Show (4:3)</PresentationFormat>
  <Paragraphs>132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2_Soho</vt:lpstr>
      <vt:lpstr>Infection Prevention</vt:lpstr>
      <vt:lpstr>Learning Objectives</vt:lpstr>
      <vt:lpstr>Sources of Infection</vt:lpstr>
      <vt:lpstr>Principles of Infection Prevention</vt:lpstr>
      <vt:lpstr>Standard Precautions</vt:lpstr>
      <vt:lpstr>Steps of Hand Washing</vt:lpstr>
      <vt:lpstr>2. Standard Precautions: Protective Attire</vt:lpstr>
      <vt:lpstr>3. Standard Precautions: Processing of Used Items</vt:lpstr>
      <vt:lpstr>PowerPoint Presentation</vt:lpstr>
      <vt:lpstr>PowerPoint Presentation</vt:lpstr>
      <vt:lpstr>4. Standard Precautions:  Proper Handling and Disposal of sharps</vt:lpstr>
      <vt:lpstr>4. Standard Precautions:  Proper Handling and Disposal of sharps</vt:lpstr>
      <vt:lpstr>5. Standard Precautions:  Maintaining Clean Environment</vt:lpstr>
      <vt:lpstr>6. Standard Precautions: Biomedical Waste Disposal</vt:lpstr>
      <vt:lpstr>PowerPoint Presentation</vt:lpstr>
      <vt:lpstr>Biomedical Waste Disposal:  A. Segregation</vt:lpstr>
      <vt:lpstr>Biomedical Waste Disposal:  B. Collection and Storage</vt:lpstr>
      <vt:lpstr>Biomedical Waste Disposal:  C. Transportation</vt:lpstr>
      <vt:lpstr>Biomedical Waste Disposal: D. Treatment and Disposal</vt:lpstr>
      <vt:lpstr>Key Messages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Prevention</dc:title>
  <dc:creator>Jhpiego</dc:creator>
  <cp:lastModifiedBy>Jhpiego</cp:lastModifiedBy>
  <cp:revision>29</cp:revision>
  <dcterms:created xsi:type="dcterms:W3CDTF">2015-02-06T10:04:39Z</dcterms:created>
  <dcterms:modified xsi:type="dcterms:W3CDTF">2016-06-06T06:24:44Z</dcterms:modified>
</cp:coreProperties>
</file>