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5" r:id="rId1"/>
  </p:sldMasterIdLst>
  <p:notesMasterIdLst>
    <p:notesMasterId r:id="rId25"/>
  </p:notesMasterIdLst>
  <p:sldIdLst>
    <p:sldId id="256" r:id="rId2"/>
    <p:sldId id="358" r:id="rId3"/>
    <p:sldId id="258" r:id="rId4"/>
    <p:sldId id="349" r:id="rId5"/>
    <p:sldId id="367" r:id="rId6"/>
    <p:sldId id="261" r:id="rId7"/>
    <p:sldId id="350" r:id="rId8"/>
    <p:sldId id="362" r:id="rId9"/>
    <p:sldId id="375" r:id="rId10"/>
    <p:sldId id="376" r:id="rId11"/>
    <p:sldId id="356" r:id="rId12"/>
    <p:sldId id="381" r:id="rId13"/>
    <p:sldId id="374" r:id="rId14"/>
    <p:sldId id="382" r:id="rId15"/>
    <p:sldId id="379" r:id="rId16"/>
    <p:sldId id="380" r:id="rId17"/>
    <p:sldId id="357" r:id="rId18"/>
    <p:sldId id="294" r:id="rId19"/>
    <p:sldId id="365" r:id="rId20"/>
    <p:sldId id="285" r:id="rId21"/>
    <p:sldId id="355" r:id="rId22"/>
    <p:sldId id="289" r:id="rId23"/>
    <p:sldId id="35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432B"/>
    <a:srgbClr val="DDD9C3"/>
    <a:srgbClr val="000000"/>
    <a:srgbClr val="662C57"/>
    <a:srgbClr val="453D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37" autoAdjust="0"/>
  </p:normalViewPr>
  <p:slideViewPr>
    <p:cSldViewPr>
      <p:cViewPr>
        <p:scale>
          <a:sx n="60" d="100"/>
          <a:sy n="60" d="100"/>
        </p:scale>
        <p:origin x="-1644"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F50AF6-1807-4DBD-A0E5-80F3E2B9B71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9FEDE21-E5AC-489E-A104-325F6653B1B8}">
      <dgm:prSet phldrT="[Text]" custT="1"/>
      <dgm:spPr/>
      <dgm:t>
        <a:bodyPr anchor="t"/>
        <a:lstStyle/>
        <a:p>
          <a:r>
            <a:rPr lang="en-US" sz="3200" dirty="0" smtClean="0"/>
            <a:t>Power</a:t>
          </a:r>
        </a:p>
        <a:p>
          <a:r>
            <a:rPr lang="en-US" sz="1800" dirty="0" smtClean="0"/>
            <a:t>(Uterine contraction strength)</a:t>
          </a:r>
          <a:endParaRPr lang="en-US" sz="1800" dirty="0"/>
        </a:p>
      </dgm:t>
    </dgm:pt>
    <dgm:pt modelId="{19ECB2D8-60FD-477F-A50E-39C8521CD2CE}" type="parTrans" cxnId="{80D392F7-EBBD-4999-9DB1-7030DDF54773}">
      <dgm:prSet/>
      <dgm:spPr/>
      <dgm:t>
        <a:bodyPr/>
        <a:lstStyle/>
        <a:p>
          <a:endParaRPr lang="en-US" sz="1600"/>
        </a:p>
      </dgm:t>
    </dgm:pt>
    <dgm:pt modelId="{B95831B7-ACCF-48A4-A3FF-5B188A60B8A5}" type="sibTrans" cxnId="{80D392F7-EBBD-4999-9DB1-7030DDF54773}">
      <dgm:prSet/>
      <dgm:spPr/>
      <dgm:t>
        <a:bodyPr/>
        <a:lstStyle/>
        <a:p>
          <a:endParaRPr lang="en-US" sz="1600"/>
        </a:p>
      </dgm:t>
    </dgm:pt>
    <dgm:pt modelId="{E6947C2B-346C-4AE1-AB39-D367D352F7A0}">
      <dgm:prSet phldrT="[Text]" custT="1"/>
      <dgm:spPr/>
      <dgm:t>
        <a:bodyPr/>
        <a:lstStyle/>
        <a:p>
          <a:pPr algn="ctr"/>
          <a:r>
            <a:rPr lang="en-US" sz="1600" dirty="0" smtClean="0"/>
            <a:t>Weak uterine contractions lead to unsatisfactory progress of labour  or prolonged labour</a:t>
          </a:r>
          <a:endParaRPr lang="en-US" sz="1600" dirty="0"/>
        </a:p>
      </dgm:t>
    </dgm:pt>
    <dgm:pt modelId="{DAB21D89-84F2-47C5-A1BF-A52CE18C0FD1}" type="parTrans" cxnId="{0A1DEF49-7891-471B-9A26-76CA97FDC37C}">
      <dgm:prSet/>
      <dgm:spPr/>
      <dgm:t>
        <a:bodyPr/>
        <a:lstStyle/>
        <a:p>
          <a:endParaRPr lang="en-US" sz="1600"/>
        </a:p>
      </dgm:t>
    </dgm:pt>
    <dgm:pt modelId="{BB3332FC-F59A-4A00-8D64-F33D95576FA0}" type="sibTrans" cxnId="{0A1DEF49-7891-471B-9A26-76CA97FDC37C}">
      <dgm:prSet/>
      <dgm:spPr/>
      <dgm:t>
        <a:bodyPr/>
        <a:lstStyle/>
        <a:p>
          <a:endParaRPr lang="en-US" sz="1600"/>
        </a:p>
      </dgm:t>
    </dgm:pt>
    <dgm:pt modelId="{EC7B6E10-87F3-4D46-A1EE-14724AC8D19C}">
      <dgm:prSet phldrT="[Text]" custT="1"/>
      <dgm:spPr/>
      <dgm:t>
        <a:bodyPr anchor="t"/>
        <a:lstStyle/>
        <a:p>
          <a:r>
            <a:rPr lang="en-US" sz="3200" dirty="0" smtClean="0"/>
            <a:t>Passenger</a:t>
          </a:r>
        </a:p>
        <a:p>
          <a:r>
            <a:rPr lang="en-US" sz="1800" dirty="0" smtClean="0"/>
            <a:t>(Fetal condition, lie, and presentation)</a:t>
          </a:r>
          <a:endParaRPr lang="en-US" sz="1800" dirty="0"/>
        </a:p>
      </dgm:t>
    </dgm:pt>
    <dgm:pt modelId="{48F26AEF-D966-42AB-B22B-EB17BFCB7A57}" type="parTrans" cxnId="{F7B0E137-6FDA-4EA0-8803-7708D43F11E8}">
      <dgm:prSet/>
      <dgm:spPr/>
      <dgm:t>
        <a:bodyPr/>
        <a:lstStyle/>
        <a:p>
          <a:endParaRPr lang="en-US" sz="1600"/>
        </a:p>
      </dgm:t>
    </dgm:pt>
    <dgm:pt modelId="{6A8487F5-A1D5-4E9A-87D9-B77E66610EB2}" type="sibTrans" cxnId="{F7B0E137-6FDA-4EA0-8803-7708D43F11E8}">
      <dgm:prSet/>
      <dgm:spPr/>
      <dgm:t>
        <a:bodyPr/>
        <a:lstStyle/>
        <a:p>
          <a:endParaRPr lang="en-US" sz="1600"/>
        </a:p>
      </dgm:t>
    </dgm:pt>
    <dgm:pt modelId="{BB9039B3-32B5-483C-9849-B18E39DC100D}">
      <dgm:prSet phldrT="[Text]" custT="1"/>
      <dgm:spPr/>
      <dgm:t>
        <a:bodyPr/>
        <a:lstStyle/>
        <a:p>
          <a:r>
            <a:rPr lang="en-US" sz="1600" dirty="0" smtClean="0"/>
            <a:t>The Malpositions or </a:t>
          </a:r>
          <a:r>
            <a:rPr lang="en-US" sz="1600" dirty="0" err="1" smtClean="0"/>
            <a:t>malpresentations</a:t>
          </a:r>
          <a:r>
            <a:rPr lang="en-US" sz="1600" dirty="0" smtClean="0"/>
            <a:t> or any congenital anomaly can lead to prolonged or obstructed labour</a:t>
          </a:r>
          <a:endParaRPr lang="en-US" sz="1600" dirty="0"/>
        </a:p>
      </dgm:t>
    </dgm:pt>
    <dgm:pt modelId="{D6840261-FA79-4B4A-96E3-46D1E34A6179}" type="parTrans" cxnId="{87DA6BAA-0227-437C-B090-191F03DD1EEA}">
      <dgm:prSet/>
      <dgm:spPr/>
      <dgm:t>
        <a:bodyPr/>
        <a:lstStyle/>
        <a:p>
          <a:endParaRPr lang="en-US" sz="1600"/>
        </a:p>
      </dgm:t>
    </dgm:pt>
    <dgm:pt modelId="{E91CFF41-A3CD-4C8C-8C4B-3AF4291C8D84}" type="sibTrans" cxnId="{87DA6BAA-0227-437C-B090-191F03DD1EEA}">
      <dgm:prSet/>
      <dgm:spPr/>
      <dgm:t>
        <a:bodyPr/>
        <a:lstStyle/>
        <a:p>
          <a:endParaRPr lang="en-US" sz="1600"/>
        </a:p>
      </dgm:t>
    </dgm:pt>
    <dgm:pt modelId="{C63D5D99-1552-497D-AC4E-D6429AB99B68}">
      <dgm:prSet phldrT="[Text]" custT="1"/>
      <dgm:spPr/>
      <dgm:t>
        <a:bodyPr anchor="t"/>
        <a:lstStyle/>
        <a:p>
          <a:r>
            <a:rPr lang="en-US" sz="3200" dirty="0" smtClean="0"/>
            <a:t>Passage</a:t>
          </a:r>
        </a:p>
        <a:p>
          <a:r>
            <a:rPr lang="en-US" sz="1800" dirty="0" smtClean="0"/>
            <a:t>(Pelvic Adequacy)</a:t>
          </a:r>
          <a:endParaRPr lang="en-US" sz="1800" dirty="0"/>
        </a:p>
      </dgm:t>
    </dgm:pt>
    <dgm:pt modelId="{D42BCB42-8117-478B-A3B6-1B9A8528CA53}" type="parTrans" cxnId="{2FDA96BE-D660-40B9-A7D0-8087C48F57C1}">
      <dgm:prSet/>
      <dgm:spPr/>
      <dgm:t>
        <a:bodyPr/>
        <a:lstStyle/>
        <a:p>
          <a:endParaRPr lang="en-US" sz="1600"/>
        </a:p>
      </dgm:t>
    </dgm:pt>
    <dgm:pt modelId="{36CF482B-92A5-4160-B07D-ACE6393C36E7}" type="sibTrans" cxnId="{2FDA96BE-D660-40B9-A7D0-8087C48F57C1}">
      <dgm:prSet/>
      <dgm:spPr/>
      <dgm:t>
        <a:bodyPr/>
        <a:lstStyle/>
        <a:p>
          <a:endParaRPr lang="en-US" sz="1600"/>
        </a:p>
      </dgm:t>
    </dgm:pt>
    <dgm:pt modelId="{84AF7994-B91C-41C8-A0FD-AE340E06782E}">
      <dgm:prSet custT="1"/>
      <dgm:spPr/>
      <dgm:t>
        <a:bodyPr/>
        <a:lstStyle/>
        <a:p>
          <a:r>
            <a:rPr lang="en-US" sz="1600" dirty="0" smtClean="0"/>
            <a:t>Inadequate pelvis in relation to presenting part  leads to CPD and thus obstructed labour</a:t>
          </a:r>
          <a:endParaRPr lang="en-US" sz="1600" dirty="0"/>
        </a:p>
      </dgm:t>
    </dgm:pt>
    <dgm:pt modelId="{8AC0F69B-1595-4A8E-A270-6DADAE3AC598}" type="parTrans" cxnId="{E9A47FD1-4C47-483E-883B-E0FBC016730B}">
      <dgm:prSet/>
      <dgm:spPr/>
      <dgm:t>
        <a:bodyPr/>
        <a:lstStyle/>
        <a:p>
          <a:endParaRPr lang="en-US" sz="1600"/>
        </a:p>
      </dgm:t>
    </dgm:pt>
    <dgm:pt modelId="{ED3C54F8-7455-4016-A5BC-937188CEFC9F}" type="sibTrans" cxnId="{E9A47FD1-4C47-483E-883B-E0FBC016730B}">
      <dgm:prSet/>
      <dgm:spPr/>
      <dgm:t>
        <a:bodyPr/>
        <a:lstStyle/>
        <a:p>
          <a:endParaRPr lang="en-US" sz="1600"/>
        </a:p>
      </dgm:t>
    </dgm:pt>
    <dgm:pt modelId="{C44AB75A-9B7B-420A-988F-5097E1CD9551}" type="pres">
      <dgm:prSet presAssocID="{A0F50AF6-1807-4DBD-A0E5-80F3E2B9B71F}" presName="diagram" presStyleCnt="0">
        <dgm:presLayoutVars>
          <dgm:chPref val="1"/>
          <dgm:dir/>
          <dgm:animOne val="branch"/>
          <dgm:animLvl val="lvl"/>
          <dgm:resizeHandles/>
        </dgm:presLayoutVars>
      </dgm:prSet>
      <dgm:spPr/>
      <dgm:t>
        <a:bodyPr/>
        <a:lstStyle/>
        <a:p>
          <a:endParaRPr lang="en-US"/>
        </a:p>
      </dgm:t>
    </dgm:pt>
    <dgm:pt modelId="{8050EBBE-E24B-4B53-8880-5E1A62FFB12C}" type="pres">
      <dgm:prSet presAssocID="{79FEDE21-E5AC-489E-A104-325F6653B1B8}" presName="root" presStyleCnt="0"/>
      <dgm:spPr/>
    </dgm:pt>
    <dgm:pt modelId="{2E54617D-3CB6-4FD0-B386-81B4D8934564}" type="pres">
      <dgm:prSet presAssocID="{79FEDE21-E5AC-489E-A104-325F6653B1B8}" presName="rootComposite" presStyleCnt="0"/>
      <dgm:spPr/>
    </dgm:pt>
    <dgm:pt modelId="{D6E2BB22-642B-463D-B372-64BE0AA929F6}" type="pres">
      <dgm:prSet presAssocID="{79FEDE21-E5AC-489E-A104-325F6653B1B8}" presName="rootText" presStyleLbl="node1" presStyleIdx="0" presStyleCnt="3"/>
      <dgm:spPr/>
      <dgm:t>
        <a:bodyPr/>
        <a:lstStyle/>
        <a:p>
          <a:endParaRPr lang="en-US"/>
        </a:p>
      </dgm:t>
    </dgm:pt>
    <dgm:pt modelId="{1B4BD2E4-5514-476F-94F1-846CF5106511}" type="pres">
      <dgm:prSet presAssocID="{79FEDE21-E5AC-489E-A104-325F6653B1B8}" presName="rootConnector" presStyleLbl="node1" presStyleIdx="0" presStyleCnt="3"/>
      <dgm:spPr/>
      <dgm:t>
        <a:bodyPr/>
        <a:lstStyle/>
        <a:p>
          <a:endParaRPr lang="en-US"/>
        </a:p>
      </dgm:t>
    </dgm:pt>
    <dgm:pt modelId="{0D00DD68-844F-4C65-982D-F295EC195A2A}" type="pres">
      <dgm:prSet presAssocID="{79FEDE21-E5AC-489E-A104-325F6653B1B8}" presName="childShape" presStyleCnt="0"/>
      <dgm:spPr/>
    </dgm:pt>
    <dgm:pt modelId="{BF918E55-EBDE-4CB4-A99F-6155708B130A}" type="pres">
      <dgm:prSet presAssocID="{DAB21D89-84F2-47C5-A1BF-A52CE18C0FD1}" presName="Name13" presStyleLbl="parChTrans1D2" presStyleIdx="0" presStyleCnt="3"/>
      <dgm:spPr/>
      <dgm:t>
        <a:bodyPr/>
        <a:lstStyle/>
        <a:p>
          <a:endParaRPr lang="en-US"/>
        </a:p>
      </dgm:t>
    </dgm:pt>
    <dgm:pt modelId="{83F36231-7747-4976-A942-DB0B7306DEBF}" type="pres">
      <dgm:prSet presAssocID="{E6947C2B-346C-4AE1-AB39-D367D352F7A0}" presName="childText" presStyleLbl="bgAcc1" presStyleIdx="0" presStyleCnt="3" custScaleX="118568" custScaleY="116781">
        <dgm:presLayoutVars>
          <dgm:bulletEnabled val="1"/>
        </dgm:presLayoutVars>
      </dgm:prSet>
      <dgm:spPr/>
      <dgm:t>
        <a:bodyPr/>
        <a:lstStyle/>
        <a:p>
          <a:endParaRPr lang="en-US"/>
        </a:p>
      </dgm:t>
    </dgm:pt>
    <dgm:pt modelId="{715C3445-7B27-475B-B2AB-0AB6443E257E}" type="pres">
      <dgm:prSet presAssocID="{C63D5D99-1552-497D-AC4E-D6429AB99B68}" presName="root" presStyleCnt="0"/>
      <dgm:spPr/>
    </dgm:pt>
    <dgm:pt modelId="{C1D60140-7139-462B-A101-035FF96623A1}" type="pres">
      <dgm:prSet presAssocID="{C63D5D99-1552-497D-AC4E-D6429AB99B68}" presName="rootComposite" presStyleCnt="0"/>
      <dgm:spPr/>
    </dgm:pt>
    <dgm:pt modelId="{60B5017C-7E73-4AB7-B95D-9BDD86AEBAA0}" type="pres">
      <dgm:prSet presAssocID="{C63D5D99-1552-497D-AC4E-D6429AB99B68}" presName="rootText" presStyleLbl="node1" presStyleIdx="1" presStyleCnt="3"/>
      <dgm:spPr/>
      <dgm:t>
        <a:bodyPr/>
        <a:lstStyle/>
        <a:p>
          <a:endParaRPr lang="en-US"/>
        </a:p>
      </dgm:t>
    </dgm:pt>
    <dgm:pt modelId="{C051532E-23B6-4B94-B2E2-918027BC5628}" type="pres">
      <dgm:prSet presAssocID="{C63D5D99-1552-497D-AC4E-D6429AB99B68}" presName="rootConnector" presStyleLbl="node1" presStyleIdx="1" presStyleCnt="3"/>
      <dgm:spPr/>
      <dgm:t>
        <a:bodyPr/>
        <a:lstStyle/>
        <a:p>
          <a:endParaRPr lang="en-US"/>
        </a:p>
      </dgm:t>
    </dgm:pt>
    <dgm:pt modelId="{9B088331-36ED-429A-A2CF-46237D910D05}" type="pres">
      <dgm:prSet presAssocID="{C63D5D99-1552-497D-AC4E-D6429AB99B68}" presName="childShape" presStyleCnt="0"/>
      <dgm:spPr/>
    </dgm:pt>
    <dgm:pt modelId="{5A138654-1AEB-4B57-AA91-AB28EDF41A80}" type="pres">
      <dgm:prSet presAssocID="{8AC0F69B-1595-4A8E-A270-6DADAE3AC598}" presName="Name13" presStyleLbl="parChTrans1D2" presStyleIdx="1" presStyleCnt="3"/>
      <dgm:spPr/>
      <dgm:t>
        <a:bodyPr/>
        <a:lstStyle/>
        <a:p>
          <a:endParaRPr lang="en-US"/>
        </a:p>
      </dgm:t>
    </dgm:pt>
    <dgm:pt modelId="{40950B14-402C-40E3-9186-1E9C8D523862}" type="pres">
      <dgm:prSet presAssocID="{84AF7994-B91C-41C8-A0FD-AE340E06782E}" presName="childText" presStyleLbl="bgAcc1" presStyleIdx="1" presStyleCnt="3" custScaleX="120869" custScaleY="114698">
        <dgm:presLayoutVars>
          <dgm:bulletEnabled val="1"/>
        </dgm:presLayoutVars>
      </dgm:prSet>
      <dgm:spPr/>
      <dgm:t>
        <a:bodyPr/>
        <a:lstStyle/>
        <a:p>
          <a:endParaRPr lang="en-US"/>
        </a:p>
      </dgm:t>
    </dgm:pt>
    <dgm:pt modelId="{B18BFC62-A027-4DF9-AA28-EAB6A13A3423}" type="pres">
      <dgm:prSet presAssocID="{EC7B6E10-87F3-4D46-A1EE-14724AC8D19C}" presName="root" presStyleCnt="0"/>
      <dgm:spPr/>
    </dgm:pt>
    <dgm:pt modelId="{02938ED1-7248-4C46-B09B-EABC7AC10030}" type="pres">
      <dgm:prSet presAssocID="{EC7B6E10-87F3-4D46-A1EE-14724AC8D19C}" presName="rootComposite" presStyleCnt="0"/>
      <dgm:spPr/>
    </dgm:pt>
    <dgm:pt modelId="{E8264A6A-08B9-42DA-9F37-8853D7A31553}" type="pres">
      <dgm:prSet presAssocID="{EC7B6E10-87F3-4D46-A1EE-14724AC8D19C}" presName="rootText" presStyleLbl="node1" presStyleIdx="2" presStyleCnt="3"/>
      <dgm:spPr/>
      <dgm:t>
        <a:bodyPr/>
        <a:lstStyle/>
        <a:p>
          <a:endParaRPr lang="en-US"/>
        </a:p>
      </dgm:t>
    </dgm:pt>
    <dgm:pt modelId="{7F45C084-674F-454B-AE32-339F3D67AC0A}" type="pres">
      <dgm:prSet presAssocID="{EC7B6E10-87F3-4D46-A1EE-14724AC8D19C}" presName="rootConnector" presStyleLbl="node1" presStyleIdx="2" presStyleCnt="3"/>
      <dgm:spPr/>
      <dgm:t>
        <a:bodyPr/>
        <a:lstStyle/>
        <a:p>
          <a:endParaRPr lang="en-US"/>
        </a:p>
      </dgm:t>
    </dgm:pt>
    <dgm:pt modelId="{4D70A03C-3224-41D2-843C-9CD8159C5A9B}" type="pres">
      <dgm:prSet presAssocID="{EC7B6E10-87F3-4D46-A1EE-14724AC8D19C}" presName="childShape" presStyleCnt="0"/>
      <dgm:spPr/>
    </dgm:pt>
    <dgm:pt modelId="{50F3C1FE-B2BE-40EE-8CF8-88EF42C3C272}" type="pres">
      <dgm:prSet presAssocID="{D6840261-FA79-4B4A-96E3-46D1E34A6179}" presName="Name13" presStyleLbl="parChTrans1D2" presStyleIdx="2" presStyleCnt="3"/>
      <dgm:spPr/>
      <dgm:t>
        <a:bodyPr/>
        <a:lstStyle/>
        <a:p>
          <a:endParaRPr lang="en-US"/>
        </a:p>
      </dgm:t>
    </dgm:pt>
    <dgm:pt modelId="{9E63D649-634B-4BDF-8A7C-61EB57C66FA8}" type="pres">
      <dgm:prSet presAssocID="{BB9039B3-32B5-483C-9849-B18E39DC100D}" presName="childText" presStyleLbl="bgAcc1" presStyleIdx="2" presStyleCnt="3" custScaleX="117204" custScaleY="118372">
        <dgm:presLayoutVars>
          <dgm:bulletEnabled val="1"/>
        </dgm:presLayoutVars>
      </dgm:prSet>
      <dgm:spPr/>
      <dgm:t>
        <a:bodyPr/>
        <a:lstStyle/>
        <a:p>
          <a:endParaRPr lang="en-US"/>
        </a:p>
      </dgm:t>
    </dgm:pt>
  </dgm:ptLst>
  <dgm:cxnLst>
    <dgm:cxn modelId="{F027931B-A088-4551-AEE2-76069D022D3D}" type="presOf" srcId="{EC7B6E10-87F3-4D46-A1EE-14724AC8D19C}" destId="{E8264A6A-08B9-42DA-9F37-8853D7A31553}" srcOrd="0" destOrd="0" presId="urn:microsoft.com/office/officeart/2005/8/layout/hierarchy3"/>
    <dgm:cxn modelId="{E9A47FD1-4C47-483E-883B-E0FBC016730B}" srcId="{C63D5D99-1552-497D-AC4E-D6429AB99B68}" destId="{84AF7994-B91C-41C8-A0FD-AE340E06782E}" srcOrd="0" destOrd="0" parTransId="{8AC0F69B-1595-4A8E-A270-6DADAE3AC598}" sibTransId="{ED3C54F8-7455-4016-A5BC-937188CEFC9F}"/>
    <dgm:cxn modelId="{2FDA96BE-D660-40B9-A7D0-8087C48F57C1}" srcId="{A0F50AF6-1807-4DBD-A0E5-80F3E2B9B71F}" destId="{C63D5D99-1552-497D-AC4E-D6429AB99B68}" srcOrd="1" destOrd="0" parTransId="{D42BCB42-8117-478B-A3B6-1B9A8528CA53}" sibTransId="{36CF482B-92A5-4160-B07D-ACE6393C36E7}"/>
    <dgm:cxn modelId="{0A1DEF49-7891-471B-9A26-76CA97FDC37C}" srcId="{79FEDE21-E5AC-489E-A104-325F6653B1B8}" destId="{E6947C2B-346C-4AE1-AB39-D367D352F7A0}" srcOrd="0" destOrd="0" parTransId="{DAB21D89-84F2-47C5-A1BF-A52CE18C0FD1}" sibTransId="{BB3332FC-F59A-4A00-8D64-F33D95576FA0}"/>
    <dgm:cxn modelId="{CEB3B8CE-F027-468A-9B95-AC0C39C44B22}" type="presOf" srcId="{DAB21D89-84F2-47C5-A1BF-A52CE18C0FD1}" destId="{BF918E55-EBDE-4CB4-A99F-6155708B130A}" srcOrd="0" destOrd="0" presId="urn:microsoft.com/office/officeart/2005/8/layout/hierarchy3"/>
    <dgm:cxn modelId="{6D178EE2-9136-4675-A4ED-26A604ADE97C}" type="presOf" srcId="{8AC0F69B-1595-4A8E-A270-6DADAE3AC598}" destId="{5A138654-1AEB-4B57-AA91-AB28EDF41A80}" srcOrd="0" destOrd="0" presId="urn:microsoft.com/office/officeart/2005/8/layout/hierarchy3"/>
    <dgm:cxn modelId="{F7B0E137-6FDA-4EA0-8803-7708D43F11E8}" srcId="{A0F50AF6-1807-4DBD-A0E5-80F3E2B9B71F}" destId="{EC7B6E10-87F3-4D46-A1EE-14724AC8D19C}" srcOrd="2" destOrd="0" parTransId="{48F26AEF-D966-42AB-B22B-EB17BFCB7A57}" sibTransId="{6A8487F5-A1D5-4E9A-87D9-B77E66610EB2}"/>
    <dgm:cxn modelId="{A91D4AE8-4BC0-4970-BB44-4A1D7DD3F6A1}" type="presOf" srcId="{E6947C2B-346C-4AE1-AB39-D367D352F7A0}" destId="{83F36231-7747-4976-A942-DB0B7306DEBF}" srcOrd="0" destOrd="0" presId="urn:microsoft.com/office/officeart/2005/8/layout/hierarchy3"/>
    <dgm:cxn modelId="{80D392F7-EBBD-4999-9DB1-7030DDF54773}" srcId="{A0F50AF6-1807-4DBD-A0E5-80F3E2B9B71F}" destId="{79FEDE21-E5AC-489E-A104-325F6653B1B8}" srcOrd="0" destOrd="0" parTransId="{19ECB2D8-60FD-477F-A50E-39C8521CD2CE}" sibTransId="{B95831B7-ACCF-48A4-A3FF-5B188A60B8A5}"/>
    <dgm:cxn modelId="{28C399C8-4172-43E5-8856-47BBE6F409B0}" type="presOf" srcId="{EC7B6E10-87F3-4D46-A1EE-14724AC8D19C}" destId="{7F45C084-674F-454B-AE32-339F3D67AC0A}" srcOrd="1" destOrd="0" presId="urn:microsoft.com/office/officeart/2005/8/layout/hierarchy3"/>
    <dgm:cxn modelId="{F17C0E3C-D9A7-4DD2-8731-AB4E79E76925}" type="presOf" srcId="{84AF7994-B91C-41C8-A0FD-AE340E06782E}" destId="{40950B14-402C-40E3-9186-1E9C8D523862}" srcOrd="0" destOrd="0" presId="urn:microsoft.com/office/officeart/2005/8/layout/hierarchy3"/>
    <dgm:cxn modelId="{C2D1802D-6B28-4D60-BF90-D55BECBF90F0}" type="presOf" srcId="{79FEDE21-E5AC-489E-A104-325F6653B1B8}" destId="{D6E2BB22-642B-463D-B372-64BE0AA929F6}" srcOrd="0" destOrd="0" presId="urn:microsoft.com/office/officeart/2005/8/layout/hierarchy3"/>
    <dgm:cxn modelId="{FF09DCB8-DCB5-4E08-A859-DD89B479E1F0}" type="presOf" srcId="{C63D5D99-1552-497D-AC4E-D6429AB99B68}" destId="{60B5017C-7E73-4AB7-B95D-9BDD86AEBAA0}" srcOrd="0" destOrd="0" presId="urn:microsoft.com/office/officeart/2005/8/layout/hierarchy3"/>
    <dgm:cxn modelId="{87DA6BAA-0227-437C-B090-191F03DD1EEA}" srcId="{EC7B6E10-87F3-4D46-A1EE-14724AC8D19C}" destId="{BB9039B3-32B5-483C-9849-B18E39DC100D}" srcOrd="0" destOrd="0" parTransId="{D6840261-FA79-4B4A-96E3-46D1E34A6179}" sibTransId="{E91CFF41-A3CD-4C8C-8C4B-3AF4291C8D84}"/>
    <dgm:cxn modelId="{A20B105B-90D2-48F3-B42C-F95F4CE23F93}" type="presOf" srcId="{79FEDE21-E5AC-489E-A104-325F6653B1B8}" destId="{1B4BD2E4-5514-476F-94F1-846CF5106511}" srcOrd="1" destOrd="0" presId="urn:microsoft.com/office/officeart/2005/8/layout/hierarchy3"/>
    <dgm:cxn modelId="{7929C27A-4FE8-46A4-9503-9523C4285D89}" type="presOf" srcId="{D6840261-FA79-4B4A-96E3-46D1E34A6179}" destId="{50F3C1FE-B2BE-40EE-8CF8-88EF42C3C272}" srcOrd="0" destOrd="0" presId="urn:microsoft.com/office/officeart/2005/8/layout/hierarchy3"/>
    <dgm:cxn modelId="{D0602491-C35B-4622-B46B-14BEEF01C089}" type="presOf" srcId="{C63D5D99-1552-497D-AC4E-D6429AB99B68}" destId="{C051532E-23B6-4B94-B2E2-918027BC5628}" srcOrd="1" destOrd="0" presId="urn:microsoft.com/office/officeart/2005/8/layout/hierarchy3"/>
    <dgm:cxn modelId="{C0F1C94D-7472-494F-838B-07A03715B456}" type="presOf" srcId="{A0F50AF6-1807-4DBD-A0E5-80F3E2B9B71F}" destId="{C44AB75A-9B7B-420A-988F-5097E1CD9551}" srcOrd="0" destOrd="0" presId="urn:microsoft.com/office/officeart/2005/8/layout/hierarchy3"/>
    <dgm:cxn modelId="{376CE696-8822-455D-952A-019BC5BBD8A7}" type="presOf" srcId="{BB9039B3-32B5-483C-9849-B18E39DC100D}" destId="{9E63D649-634B-4BDF-8A7C-61EB57C66FA8}" srcOrd="0" destOrd="0" presId="urn:microsoft.com/office/officeart/2005/8/layout/hierarchy3"/>
    <dgm:cxn modelId="{9F2966FD-A704-42AE-A122-F34ED422E6B2}" type="presParOf" srcId="{C44AB75A-9B7B-420A-988F-5097E1CD9551}" destId="{8050EBBE-E24B-4B53-8880-5E1A62FFB12C}" srcOrd="0" destOrd="0" presId="urn:microsoft.com/office/officeart/2005/8/layout/hierarchy3"/>
    <dgm:cxn modelId="{8003410D-B7A3-4778-AF1C-D27169B89827}" type="presParOf" srcId="{8050EBBE-E24B-4B53-8880-5E1A62FFB12C}" destId="{2E54617D-3CB6-4FD0-B386-81B4D8934564}" srcOrd="0" destOrd="0" presId="urn:microsoft.com/office/officeart/2005/8/layout/hierarchy3"/>
    <dgm:cxn modelId="{40A35AB4-D0F4-42D3-8469-AB63CAB41452}" type="presParOf" srcId="{2E54617D-3CB6-4FD0-B386-81B4D8934564}" destId="{D6E2BB22-642B-463D-B372-64BE0AA929F6}" srcOrd="0" destOrd="0" presId="urn:microsoft.com/office/officeart/2005/8/layout/hierarchy3"/>
    <dgm:cxn modelId="{07E9F71C-1E48-4D27-B7BC-AF802500F4E9}" type="presParOf" srcId="{2E54617D-3CB6-4FD0-B386-81B4D8934564}" destId="{1B4BD2E4-5514-476F-94F1-846CF5106511}" srcOrd="1" destOrd="0" presId="urn:microsoft.com/office/officeart/2005/8/layout/hierarchy3"/>
    <dgm:cxn modelId="{F7DBA8B6-9575-4979-A123-C30FC689C211}" type="presParOf" srcId="{8050EBBE-E24B-4B53-8880-5E1A62FFB12C}" destId="{0D00DD68-844F-4C65-982D-F295EC195A2A}" srcOrd="1" destOrd="0" presId="urn:microsoft.com/office/officeart/2005/8/layout/hierarchy3"/>
    <dgm:cxn modelId="{8E44C833-E521-4D86-A899-249B6C5FA48B}" type="presParOf" srcId="{0D00DD68-844F-4C65-982D-F295EC195A2A}" destId="{BF918E55-EBDE-4CB4-A99F-6155708B130A}" srcOrd="0" destOrd="0" presId="urn:microsoft.com/office/officeart/2005/8/layout/hierarchy3"/>
    <dgm:cxn modelId="{31DCFB36-704E-45F5-B1CB-49FF38387250}" type="presParOf" srcId="{0D00DD68-844F-4C65-982D-F295EC195A2A}" destId="{83F36231-7747-4976-A942-DB0B7306DEBF}" srcOrd="1" destOrd="0" presId="urn:microsoft.com/office/officeart/2005/8/layout/hierarchy3"/>
    <dgm:cxn modelId="{838E8666-2895-4C93-992D-38AF9D8EB48C}" type="presParOf" srcId="{C44AB75A-9B7B-420A-988F-5097E1CD9551}" destId="{715C3445-7B27-475B-B2AB-0AB6443E257E}" srcOrd="1" destOrd="0" presId="urn:microsoft.com/office/officeart/2005/8/layout/hierarchy3"/>
    <dgm:cxn modelId="{F675B735-547D-498B-AF01-878B18156C30}" type="presParOf" srcId="{715C3445-7B27-475B-B2AB-0AB6443E257E}" destId="{C1D60140-7139-462B-A101-035FF96623A1}" srcOrd="0" destOrd="0" presId="urn:microsoft.com/office/officeart/2005/8/layout/hierarchy3"/>
    <dgm:cxn modelId="{A70168AF-2B2D-4E79-BC65-4D06A6EA4059}" type="presParOf" srcId="{C1D60140-7139-462B-A101-035FF96623A1}" destId="{60B5017C-7E73-4AB7-B95D-9BDD86AEBAA0}" srcOrd="0" destOrd="0" presId="urn:microsoft.com/office/officeart/2005/8/layout/hierarchy3"/>
    <dgm:cxn modelId="{12D8C9A5-6693-412A-8316-1B6B457177B8}" type="presParOf" srcId="{C1D60140-7139-462B-A101-035FF96623A1}" destId="{C051532E-23B6-4B94-B2E2-918027BC5628}" srcOrd="1" destOrd="0" presId="urn:microsoft.com/office/officeart/2005/8/layout/hierarchy3"/>
    <dgm:cxn modelId="{F3193265-2733-4305-97A9-26E8614BE1EF}" type="presParOf" srcId="{715C3445-7B27-475B-B2AB-0AB6443E257E}" destId="{9B088331-36ED-429A-A2CF-46237D910D05}" srcOrd="1" destOrd="0" presId="urn:microsoft.com/office/officeart/2005/8/layout/hierarchy3"/>
    <dgm:cxn modelId="{5261C54C-5AF5-48FA-A97E-FBD5ABA5D076}" type="presParOf" srcId="{9B088331-36ED-429A-A2CF-46237D910D05}" destId="{5A138654-1AEB-4B57-AA91-AB28EDF41A80}" srcOrd="0" destOrd="0" presId="urn:microsoft.com/office/officeart/2005/8/layout/hierarchy3"/>
    <dgm:cxn modelId="{1BBE626A-C31F-4BEB-8AB5-D8729C2A8DCA}" type="presParOf" srcId="{9B088331-36ED-429A-A2CF-46237D910D05}" destId="{40950B14-402C-40E3-9186-1E9C8D523862}" srcOrd="1" destOrd="0" presId="urn:microsoft.com/office/officeart/2005/8/layout/hierarchy3"/>
    <dgm:cxn modelId="{ED621782-6933-4B53-9F07-DE7F7D9275BC}" type="presParOf" srcId="{C44AB75A-9B7B-420A-988F-5097E1CD9551}" destId="{B18BFC62-A027-4DF9-AA28-EAB6A13A3423}" srcOrd="2" destOrd="0" presId="urn:microsoft.com/office/officeart/2005/8/layout/hierarchy3"/>
    <dgm:cxn modelId="{A42698F5-53FF-4835-A325-962D85356554}" type="presParOf" srcId="{B18BFC62-A027-4DF9-AA28-EAB6A13A3423}" destId="{02938ED1-7248-4C46-B09B-EABC7AC10030}" srcOrd="0" destOrd="0" presId="urn:microsoft.com/office/officeart/2005/8/layout/hierarchy3"/>
    <dgm:cxn modelId="{984BCD72-4C82-455E-9F51-A976FF3D5F4E}" type="presParOf" srcId="{02938ED1-7248-4C46-B09B-EABC7AC10030}" destId="{E8264A6A-08B9-42DA-9F37-8853D7A31553}" srcOrd="0" destOrd="0" presId="urn:microsoft.com/office/officeart/2005/8/layout/hierarchy3"/>
    <dgm:cxn modelId="{979F4062-C663-4EAC-B8B6-DC9C736270AF}" type="presParOf" srcId="{02938ED1-7248-4C46-B09B-EABC7AC10030}" destId="{7F45C084-674F-454B-AE32-339F3D67AC0A}" srcOrd="1" destOrd="0" presId="urn:microsoft.com/office/officeart/2005/8/layout/hierarchy3"/>
    <dgm:cxn modelId="{815CAF6C-65FC-4F69-B5A7-742DBE20C62D}" type="presParOf" srcId="{B18BFC62-A027-4DF9-AA28-EAB6A13A3423}" destId="{4D70A03C-3224-41D2-843C-9CD8159C5A9B}" srcOrd="1" destOrd="0" presId="urn:microsoft.com/office/officeart/2005/8/layout/hierarchy3"/>
    <dgm:cxn modelId="{D68758D6-A0EA-43B0-A641-992833382A91}" type="presParOf" srcId="{4D70A03C-3224-41D2-843C-9CD8159C5A9B}" destId="{50F3C1FE-B2BE-40EE-8CF8-88EF42C3C272}" srcOrd="0" destOrd="0" presId="urn:microsoft.com/office/officeart/2005/8/layout/hierarchy3"/>
    <dgm:cxn modelId="{04816E39-86C7-4985-A733-29B38208E248}" type="presParOf" srcId="{4D70A03C-3224-41D2-843C-9CD8159C5A9B}" destId="{9E63D649-634B-4BDF-8A7C-61EB57C66FA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2BB22-642B-463D-B372-64BE0AA929F6}">
      <dsp:nvSpPr>
        <dsp:cNvPr id="0" name=""/>
        <dsp:cNvSpPr/>
      </dsp:nvSpPr>
      <dsp:spPr>
        <a:xfrm>
          <a:off x="28" y="1112365"/>
          <a:ext cx="2429916" cy="12149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t" anchorCtr="0">
          <a:noAutofit/>
        </a:bodyPr>
        <a:lstStyle/>
        <a:p>
          <a:pPr lvl="0" algn="ctr" defTabSz="1422400">
            <a:lnSpc>
              <a:spcPct val="90000"/>
            </a:lnSpc>
            <a:spcBef>
              <a:spcPct val="0"/>
            </a:spcBef>
            <a:spcAft>
              <a:spcPct val="35000"/>
            </a:spcAft>
          </a:pPr>
          <a:r>
            <a:rPr lang="en-US" sz="3200" kern="1200" dirty="0" smtClean="0"/>
            <a:t>Power</a:t>
          </a:r>
        </a:p>
        <a:p>
          <a:pPr lvl="0" algn="ctr" defTabSz="1422400">
            <a:lnSpc>
              <a:spcPct val="90000"/>
            </a:lnSpc>
            <a:spcBef>
              <a:spcPct val="0"/>
            </a:spcBef>
            <a:spcAft>
              <a:spcPct val="35000"/>
            </a:spcAft>
          </a:pPr>
          <a:r>
            <a:rPr lang="en-US" sz="1800" kern="1200" dirty="0" smtClean="0"/>
            <a:t>(Uterine contraction strength)</a:t>
          </a:r>
          <a:endParaRPr lang="en-US" sz="1800" kern="1200" dirty="0"/>
        </a:p>
      </dsp:txBody>
      <dsp:txXfrm>
        <a:off x="35613" y="1147950"/>
        <a:ext cx="2358746" cy="1143788"/>
      </dsp:txXfrm>
    </dsp:sp>
    <dsp:sp modelId="{BF918E55-EBDE-4CB4-A99F-6155708B130A}">
      <dsp:nvSpPr>
        <dsp:cNvPr id="0" name=""/>
        <dsp:cNvSpPr/>
      </dsp:nvSpPr>
      <dsp:spPr>
        <a:xfrm>
          <a:off x="243020" y="2327324"/>
          <a:ext cx="242991" cy="1013159"/>
        </a:xfrm>
        <a:custGeom>
          <a:avLst/>
          <a:gdLst/>
          <a:ahLst/>
          <a:cxnLst/>
          <a:rect l="0" t="0" r="0" b="0"/>
          <a:pathLst>
            <a:path>
              <a:moveTo>
                <a:pt x="0" y="0"/>
              </a:moveTo>
              <a:lnTo>
                <a:pt x="0" y="1013159"/>
              </a:lnTo>
              <a:lnTo>
                <a:pt x="242991" y="10131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F36231-7747-4976-A942-DB0B7306DEBF}">
      <dsp:nvSpPr>
        <dsp:cNvPr id="0" name=""/>
        <dsp:cNvSpPr/>
      </dsp:nvSpPr>
      <dsp:spPr>
        <a:xfrm>
          <a:off x="486011" y="2631063"/>
          <a:ext cx="2304882" cy="141884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Weak uterine contractions lead to unsatisfactory progress of labour  or prolonged labour</a:t>
          </a:r>
          <a:endParaRPr lang="en-US" sz="1600" kern="1200" dirty="0"/>
        </a:p>
      </dsp:txBody>
      <dsp:txXfrm>
        <a:off x="527567" y="2672619"/>
        <a:ext cx="2221770" cy="1335728"/>
      </dsp:txXfrm>
    </dsp:sp>
    <dsp:sp modelId="{60B5017C-7E73-4AB7-B95D-9BDD86AEBAA0}">
      <dsp:nvSpPr>
        <dsp:cNvPr id="0" name=""/>
        <dsp:cNvSpPr/>
      </dsp:nvSpPr>
      <dsp:spPr>
        <a:xfrm>
          <a:off x="3037424" y="1112365"/>
          <a:ext cx="2429916" cy="12149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t" anchorCtr="0">
          <a:noAutofit/>
        </a:bodyPr>
        <a:lstStyle/>
        <a:p>
          <a:pPr lvl="0" algn="ctr" defTabSz="1422400">
            <a:lnSpc>
              <a:spcPct val="90000"/>
            </a:lnSpc>
            <a:spcBef>
              <a:spcPct val="0"/>
            </a:spcBef>
            <a:spcAft>
              <a:spcPct val="35000"/>
            </a:spcAft>
          </a:pPr>
          <a:r>
            <a:rPr lang="en-US" sz="3200" kern="1200" dirty="0" smtClean="0"/>
            <a:t>Passage</a:t>
          </a:r>
        </a:p>
        <a:p>
          <a:pPr lvl="0" algn="ctr" defTabSz="1422400">
            <a:lnSpc>
              <a:spcPct val="90000"/>
            </a:lnSpc>
            <a:spcBef>
              <a:spcPct val="0"/>
            </a:spcBef>
            <a:spcAft>
              <a:spcPct val="35000"/>
            </a:spcAft>
          </a:pPr>
          <a:r>
            <a:rPr lang="en-US" sz="1800" kern="1200" dirty="0" smtClean="0"/>
            <a:t>(Pelvic Adequacy)</a:t>
          </a:r>
          <a:endParaRPr lang="en-US" sz="1800" kern="1200" dirty="0"/>
        </a:p>
      </dsp:txBody>
      <dsp:txXfrm>
        <a:off x="3073009" y="1147950"/>
        <a:ext cx="2358746" cy="1143788"/>
      </dsp:txXfrm>
    </dsp:sp>
    <dsp:sp modelId="{5A138654-1AEB-4B57-AA91-AB28EDF41A80}">
      <dsp:nvSpPr>
        <dsp:cNvPr id="0" name=""/>
        <dsp:cNvSpPr/>
      </dsp:nvSpPr>
      <dsp:spPr>
        <a:xfrm>
          <a:off x="3280416" y="2327324"/>
          <a:ext cx="242991" cy="1000506"/>
        </a:xfrm>
        <a:custGeom>
          <a:avLst/>
          <a:gdLst/>
          <a:ahLst/>
          <a:cxnLst/>
          <a:rect l="0" t="0" r="0" b="0"/>
          <a:pathLst>
            <a:path>
              <a:moveTo>
                <a:pt x="0" y="0"/>
              </a:moveTo>
              <a:lnTo>
                <a:pt x="0" y="1000506"/>
              </a:lnTo>
              <a:lnTo>
                <a:pt x="242991" y="10005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950B14-402C-40E3-9186-1E9C8D523862}">
      <dsp:nvSpPr>
        <dsp:cNvPr id="0" name=""/>
        <dsp:cNvSpPr/>
      </dsp:nvSpPr>
      <dsp:spPr>
        <a:xfrm>
          <a:off x="3523407" y="2631063"/>
          <a:ext cx="2349612" cy="13935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Inadequate pelvis in relation to presenting part  leads to CPD and thus obstructed labour</a:t>
          </a:r>
          <a:endParaRPr lang="en-US" sz="1600" kern="1200" dirty="0"/>
        </a:p>
      </dsp:txBody>
      <dsp:txXfrm>
        <a:off x="3564222" y="2671878"/>
        <a:ext cx="2267982" cy="1311902"/>
      </dsp:txXfrm>
    </dsp:sp>
    <dsp:sp modelId="{E8264A6A-08B9-42DA-9F37-8853D7A31553}">
      <dsp:nvSpPr>
        <dsp:cNvPr id="0" name=""/>
        <dsp:cNvSpPr/>
      </dsp:nvSpPr>
      <dsp:spPr>
        <a:xfrm>
          <a:off x="6074820" y="1112365"/>
          <a:ext cx="2429916" cy="12149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t" anchorCtr="0">
          <a:noAutofit/>
        </a:bodyPr>
        <a:lstStyle/>
        <a:p>
          <a:pPr lvl="0" algn="ctr" defTabSz="1422400">
            <a:lnSpc>
              <a:spcPct val="90000"/>
            </a:lnSpc>
            <a:spcBef>
              <a:spcPct val="0"/>
            </a:spcBef>
            <a:spcAft>
              <a:spcPct val="35000"/>
            </a:spcAft>
          </a:pPr>
          <a:r>
            <a:rPr lang="en-US" sz="3200" kern="1200" dirty="0" smtClean="0"/>
            <a:t>Passenger</a:t>
          </a:r>
        </a:p>
        <a:p>
          <a:pPr lvl="0" algn="ctr" defTabSz="1422400">
            <a:lnSpc>
              <a:spcPct val="90000"/>
            </a:lnSpc>
            <a:spcBef>
              <a:spcPct val="0"/>
            </a:spcBef>
            <a:spcAft>
              <a:spcPct val="35000"/>
            </a:spcAft>
          </a:pPr>
          <a:r>
            <a:rPr lang="en-US" sz="1800" kern="1200" dirty="0" smtClean="0"/>
            <a:t>(Fetal condition, lie, and presentation)</a:t>
          </a:r>
          <a:endParaRPr lang="en-US" sz="1800" kern="1200" dirty="0"/>
        </a:p>
      </dsp:txBody>
      <dsp:txXfrm>
        <a:off x="6110405" y="1147950"/>
        <a:ext cx="2358746" cy="1143788"/>
      </dsp:txXfrm>
    </dsp:sp>
    <dsp:sp modelId="{50F3C1FE-B2BE-40EE-8CF8-88EF42C3C272}">
      <dsp:nvSpPr>
        <dsp:cNvPr id="0" name=""/>
        <dsp:cNvSpPr/>
      </dsp:nvSpPr>
      <dsp:spPr>
        <a:xfrm>
          <a:off x="6317812" y="2327324"/>
          <a:ext cx="242991" cy="1022824"/>
        </a:xfrm>
        <a:custGeom>
          <a:avLst/>
          <a:gdLst/>
          <a:ahLst/>
          <a:cxnLst/>
          <a:rect l="0" t="0" r="0" b="0"/>
          <a:pathLst>
            <a:path>
              <a:moveTo>
                <a:pt x="0" y="0"/>
              </a:moveTo>
              <a:lnTo>
                <a:pt x="0" y="1022824"/>
              </a:lnTo>
              <a:lnTo>
                <a:pt x="242991" y="10228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63D649-634B-4BDF-8A7C-61EB57C66FA8}">
      <dsp:nvSpPr>
        <dsp:cNvPr id="0" name=""/>
        <dsp:cNvSpPr/>
      </dsp:nvSpPr>
      <dsp:spPr>
        <a:xfrm>
          <a:off x="6560803" y="2631063"/>
          <a:ext cx="2278367" cy="143817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The Malpositions or </a:t>
          </a:r>
          <a:r>
            <a:rPr lang="en-US" sz="1600" kern="1200" dirty="0" err="1" smtClean="0"/>
            <a:t>malpresentations</a:t>
          </a:r>
          <a:r>
            <a:rPr lang="en-US" sz="1600" kern="1200" dirty="0" smtClean="0"/>
            <a:t> or any congenital anomaly can lead to prolonged or obstructed labour</a:t>
          </a:r>
          <a:endParaRPr lang="en-US" sz="1600" kern="1200" dirty="0"/>
        </a:p>
      </dsp:txBody>
      <dsp:txXfrm>
        <a:off x="6602926" y="2673186"/>
        <a:ext cx="2194121" cy="13539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7EDB02-AB05-4138-87A9-DF2B1EFDA931}" type="datetimeFigureOut">
              <a:rPr lang="en-US" smtClean="0"/>
              <a:t>7/15/2016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C89C6A-A9EB-4A8D-8CA7-05AF4365635B}" type="slidenum">
              <a:rPr lang="en-US" smtClean="0"/>
              <a:t>‹#›</a:t>
            </a:fld>
            <a:endParaRPr lang="en-US"/>
          </a:p>
        </p:txBody>
      </p:sp>
    </p:spTree>
    <p:extLst>
      <p:ext uri="{BB962C8B-B14F-4D97-AF65-F5344CB8AC3E}">
        <p14:creationId xmlns:p14="http://schemas.microsoft.com/office/powerpoint/2010/main" val="297504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C89C6A-A9EB-4A8D-8CA7-05AF4365635B}" type="slidenum">
              <a:rPr lang="en-US" smtClean="0"/>
              <a:t>7</a:t>
            </a:fld>
            <a:endParaRPr lang="en-US"/>
          </a:p>
        </p:txBody>
      </p:sp>
    </p:spTree>
    <p:extLst>
      <p:ext uri="{BB962C8B-B14F-4D97-AF65-F5344CB8AC3E}">
        <p14:creationId xmlns:p14="http://schemas.microsoft.com/office/powerpoint/2010/main" val="26587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71C89C6A-A9EB-4A8D-8CA7-05AF4365635B}" type="slidenum">
              <a:rPr lang="en-US" smtClean="0"/>
              <a:t>8</a:t>
            </a:fld>
            <a:endParaRPr lang="en-US"/>
          </a:p>
        </p:txBody>
      </p:sp>
    </p:spTree>
    <p:extLst>
      <p:ext uri="{BB962C8B-B14F-4D97-AF65-F5344CB8AC3E}">
        <p14:creationId xmlns:p14="http://schemas.microsoft.com/office/powerpoint/2010/main" val="26587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4A8F0CC-B41A-4653-8F34-495A302DCFAE}" type="slidenum">
              <a:rPr lang="en-IN" smtClean="0"/>
              <a:t>10</a:t>
            </a:fld>
            <a:endParaRPr lang="en-IN"/>
          </a:p>
        </p:txBody>
      </p:sp>
    </p:spTree>
    <p:extLst>
      <p:ext uri="{BB962C8B-B14F-4D97-AF65-F5344CB8AC3E}">
        <p14:creationId xmlns:p14="http://schemas.microsoft.com/office/powerpoint/2010/main" val="360187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4A8F0CC-B41A-4653-8F34-495A302DCFAE}" type="slidenum">
              <a:rPr lang="en-IN" smtClean="0"/>
              <a:t>16</a:t>
            </a:fld>
            <a:endParaRPr lang="en-IN"/>
          </a:p>
        </p:txBody>
      </p:sp>
    </p:spTree>
    <p:extLst>
      <p:ext uri="{BB962C8B-B14F-4D97-AF65-F5344CB8AC3E}">
        <p14:creationId xmlns:p14="http://schemas.microsoft.com/office/powerpoint/2010/main" val="36018792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rgbClr val="DDD9C3">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733800" y="3657600"/>
            <a:ext cx="5120640" cy="819150"/>
          </a:xfrm>
        </p:spPr>
        <p:txBody>
          <a:bodyPr>
            <a:normAutofit/>
          </a:bodyPr>
          <a:lstStyle>
            <a:lvl1pPr marL="0" indent="0" algn="l">
              <a:buNone/>
              <a:defRPr sz="2400" b="0" i="0" cap="none" spc="12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7991475" y="6429375"/>
            <a:ext cx="876300" cy="292100"/>
          </a:xfrm>
        </p:spPr>
        <p:txBody>
          <a:bodyPr/>
          <a:lstStyle>
            <a:lvl1pPr>
              <a:defRPr>
                <a:solidFill>
                  <a:srgbClr val="000000"/>
                </a:solidFill>
              </a:defRPr>
            </a:lvl1pPr>
          </a:lstStyle>
          <a:p>
            <a:fld id="{6F42FDE4-A7DD-41A7-A0A6-9B649FB43336}" type="slidenum">
              <a:rPr lang="en-US" smtClean="0"/>
              <a:pPr/>
              <a:t>‹#›</a:t>
            </a:fld>
            <a:endParaRPr lang="en-US" sz="1400" dirty="0"/>
          </a:p>
        </p:txBody>
      </p:sp>
      <p:sp>
        <p:nvSpPr>
          <p:cNvPr id="14" name="Rectangle 13"/>
          <p:cNvSpPr/>
          <p:nvPr userDrawn="1"/>
        </p:nvSpPr>
        <p:spPr>
          <a:xfrm>
            <a:off x="0" y="1600200"/>
            <a:ext cx="9143998"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rot="16200000">
            <a:off x="4038601" y="-2286001"/>
            <a:ext cx="1066800" cy="89916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9"/>
          <p:cNvSpPr>
            <a:spLocks noGrp="1"/>
          </p:cNvSpPr>
          <p:nvPr>
            <p:ph type="title"/>
          </p:nvPr>
        </p:nvSpPr>
        <p:spPr>
          <a:xfrm>
            <a:off x="152400" y="1752600"/>
            <a:ext cx="8839200" cy="838200"/>
          </a:xfrm>
        </p:spPr>
        <p:txBody>
          <a:bodyPr>
            <a:normAutofit/>
          </a:bodyPr>
          <a:lstStyle>
            <a:lvl1pPr algn="ctr">
              <a:defRPr sz="4000" b="1" cap="all" baseline="0">
                <a:solidFill>
                  <a:schemeClr val="bg1"/>
                </a:solidFill>
              </a:defRPr>
            </a:lvl1pPr>
          </a:lstStyle>
          <a:p>
            <a:r>
              <a:rPr lang="en-US" dirty="0"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3800" y="209725"/>
            <a:ext cx="462194" cy="780875"/>
          </a:xfrm>
          <a:prstGeom prst="rect">
            <a:avLst/>
          </a:prstGeom>
        </p:spPr>
      </p:pic>
      <p:pic>
        <p:nvPicPr>
          <p:cNvPr id="8" name="Picture 7"/>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419599" y="243765"/>
            <a:ext cx="838200" cy="727961"/>
          </a:xfrm>
          <a:prstGeom prst="rect">
            <a:avLst/>
          </a:prstGeom>
        </p:spPr>
      </p:pic>
    </p:spTree>
    <p:extLst>
      <p:ext uri="{BB962C8B-B14F-4D97-AF65-F5344CB8AC3E}">
        <p14:creationId xmlns:p14="http://schemas.microsoft.com/office/powerpoint/2010/main" val="14842778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31" name="Content Placeholder 30"/>
          <p:cNvSpPr>
            <a:spLocks noGrp="1"/>
          </p:cNvSpPr>
          <p:nvPr>
            <p:ph sz="quarter" idx="13"/>
          </p:nvPr>
        </p:nvSpPr>
        <p:spPr>
          <a:xfrm>
            <a:off x="274320" y="1298448"/>
            <a:ext cx="8595360" cy="4937760"/>
          </a:xfrm>
        </p:spPr>
        <p:txBody>
          <a:bodyPr/>
          <a:lstStyle>
            <a:lvl1pPr>
              <a:buClr>
                <a:srgbClr val="A9432B"/>
              </a:buClr>
              <a:defRPr>
                <a:solidFill>
                  <a:srgbClr val="000000"/>
                </a:solidFill>
              </a:defRPr>
            </a:lvl1pPr>
            <a:lvl2pPr>
              <a:buClr>
                <a:srgbClr val="A9432B"/>
              </a:buClr>
              <a:defRPr>
                <a:solidFill>
                  <a:srgbClr val="000000"/>
                </a:solidFill>
              </a:defRPr>
            </a:lvl2pPr>
            <a:lvl3pPr>
              <a:buClr>
                <a:srgbClr val="A9432B"/>
              </a:buClr>
              <a:defRPr>
                <a:solidFill>
                  <a:srgbClr val="000000"/>
                </a:solidFill>
              </a:defRPr>
            </a:lvl3pPr>
            <a:lvl4pPr>
              <a:buClr>
                <a:srgbClr val="A9432B"/>
              </a:buClr>
              <a:defRPr>
                <a:solidFill>
                  <a:srgbClr val="000000"/>
                </a:solidFill>
              </a:defRPr>
            </a:lvl4pPr>
            <a:lvl5pPr>
              <a:buClr>
                <a:srgbClr val="A9432B"/>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276225" y="228601"/>
            <a:ext cx="8591550" cy="914402"/>
          </a:xfrm>
          <a:prstGeom prst="rect">
            <a:avLst/>
          </a:prstGeom>
        </p:spPr>
        <p:txBody>
          <a:bodyPr vert="horz" lIns="91440" tIns="45720" rIns="91440" bIns="45720" rtlCol="0" anchor="b" anchorCtr="0">
            <a:normAutofit/>
          </a:bodyPr>
          <a:lstStyle>
            <a:lvl1pPr algn="ctr">
              <a:defRPr b="1">
                <a:solidFill>
                  <a:srgbClr val="A9432B"/>
                </a:solidFill>
              </a:defRPr>
            </a:lvl1pPr>
          </a:lstStyle>
          <a:p>
            <a:r>
              <a:rPr lang="en-US" dirty="0" smtClean="0"/>
              <a:t>Click to edit Master title style</a:t>
            </a:r>
            <a:endParaRPr lang="en-US" dirty="0"/>
          </a:p>
        </p:txBody>
      </p:sp>
      <p:grpSp>
        <p:nvGrpSpPr>
          <p:cNvPr id="2" name="Group 1"/>
          <p:cNvGrpSpPr/>
          <p:nvPr userDrawn="1"/>
        </p:nvGrpSpPr>
        <p:grpSpPr>
          <a:xfrm>
            <a:off x="457200" y="6172200"/>
            <a:ext cx="1004453" cy="514668"/>
            <a:chOff x="457200" y="6172200"/>
            <a:chExt cx="1004453" cy="514668"/>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4" name="Picture 13"/>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252564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rgbClr val="662C57">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rgbClr val="000000"/>
                </a:solidFill>
                <a:effectLst/>
                <a:uLnTx/>
                <a:uFillTx/>
                <a:latin typeface="+mj-lt"/>
                <a:ea typeface="+mj-ea"/>
                <a:cs typeface="Tunga" pitchFamily="2"/>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3221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8591550" cy="838199"/>
          </a:xfrm>
          <a:prstGeom prst="rect">
            <a:avLst/>
          </a:prstGeom>
        </p:spPr>
        <p:txBody>
          <a:bodyPr vert="horz" lIns="91440" tIns="45720" rIns="91440" bIns="45720" rtlCol="0" anchor="b" anchorCtr="0">
            <a:normAutofit/>
          </a:bodyPr>
          <a:lstStyle>
            <a:lvl1pPr>
              <a:defRPr lang="en-US" b="1" dirty="0">
                <a:solidFill>
                  <a:schemeClr val="bg1"/>
                </a:solidFill>
              </a:defRPr>
            </a:lvl1pPr>
          </a:lstStyle>
          <a:p>
            <a:pPr lvl="0" algn="ctr"/>
            <a:r>
              <a:rPr lang="en-US" dirty="0"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p:nvPr>
        </p:nvSpPr>
        <p:spPr>
          <a:xfrm>
            <a:off x="461581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6" name="Group 15"/>
          <p:cNvGrpSpPr/>
          <p:nvPr userDrawn="1"/>
        </p:nvGrpSpPr>
        <p:grpSpPr>
          <a:xfrm>
            <a:off x="457200" y="6172200"/>
            <a:ext cx="1004453" cy="514668"/>
            <a:chOff x="457200" y="6172200"/>
            <a:chExt cx="1004453" cy="514668"/>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8" name="Picture 17"/>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24607977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DDD9C3">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rgbClr val="A9432B"/>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Title Placeholder 1"/>
          <p:cNvSpPr>
            <a:spLocks noGrp="1"/>
          </p:cNvSpPr>
          <p:nvPr>
            <p:ph type="title"/>
          </p:nvPr>
        </p:nvSpPr>
        <p:spPr>
          <a:xfrm>
            <a:off x="276225" y="228601"/>
            <a:ext cx="8591550" cy="838199"/>
          </a:xfrm>
          <a:prstGeom prst="rect">
            <a:avLst/>
          </a:prstGeom>
        </p:spPr>
        <p:txBody>
          <a:bodyPr vert="horz" lIns="91440" tIns="45720" rIns="91440" bIns="45720" rtlCol="0" anchor="b" anchorCtr="0">
            <a:normAutofit/>
          </a:bodyPr>
          <a:lstStyle>
            <a:lvl1pPr>
              <a:defRPr lang="en-US" b="1" dirty="0">
                <a:solidFill>
                  <a:srgbClr val="A9432B"/>
                </a:solidFill>
              </a:defRPr>
            </a:lvl1pPr>
          </a:lstStyle>
          <a:p>
            <a:pPr lvl="0" algn="ctr"/>
            <a:r>
              <a:rPr lang="en-US" dirty="0" smtClean="0"/>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11"/>
          <p:cNvSpPr>
            <a:spLocks noGrp="1"/>
          </p:cNvSpPr>
          <p:nvPr>
            <p:ph sz="quarter" idx="14"/>
          </p:nvPr>
        </p:nvSpPr>
        <p:spPr>
          <a:xfrm>
            <a:off x="4615815" y="1298448"/>
            <a:ext cx="4251960" cy="4937760"/>
          </a:xfrm>
        </p:spPr>
        <p:txBody>
          <a:bodyPr>
            <a:normAutofit/>
          </a:bodyPr>
          <a:lstStyle>
            <a:lvl1pPr>
              <a:buClr>
                <a:srgbClr val="662C57"/>
              </a:buClr>
              <a:defRPr sz="2000">
                <a:solidFill>
                  <a:srgbClr val="000000"/>
                </a:solidFill>
              </a:defRPr>
            </a:lvl1pPr>
            <a:lvl2pPr>
              <a:buClr>
                <a:srgbClr val="662C57"/>
              </a:buClr>
              <a:defRPr sz="1800">
                <a:solidFill>
                  <a:srgbClr val="000000"/>
                </a:solidFill>
              </a:defRPr>
            </a:lvl2pPr>
            <a:lvl3pPr>
              <a:buClr>
                <a:srgbClr val="662C57"/>
              </a:buClr>
              <a:defRPr sz="1600">
                <a:solidFill>
                  <a:srgbClr val="000000"/>
                </a:solidFill>
              </a:defRPr>
            </a:lvl3pPr>
            <a:lvl4pPr>
              <a:buClr>
                <a:srgbClr val="662C57"/>
              </a:buClr>
              <a:defRPr sz="1600">
                <a:solidFill>
                  <a:srgbClr val="000000"/>
                </a:solidFill>
              </a:defRPr>
            </a:lvl4pPr>
            <a:lvl5pPr>
              <a:buClr>
                <a:srgbClr val="662C57"/>
              </a:buClr>
              <a:defRPr sz="1600">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3"/>
          <p:cNvPicPr>
            <a:picLocks noChangeAspect="1" noChangeArrowheads="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0951"/>
          <a:stretch/>
        </p:blipFill>
        <p:spPr bwMode="auto">
          <a:xfrm>
            <a:off x="4114800" y="1282700"/>
            <a:ext cx="685800" cy="549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userDrawn="1"/>
        </p:nvGrpSpPr>
        <p:grpSpPr>
          <a:xfrm>
            <a:off x="457200" y="6172200"/>
            <a:ext cx="1004453" cy="514668"/>
            <a:chOff x="457200" y="6172200"/>
            <a:chExt cx="1004453" cy="514668"/>
          </a:xfrm>
        </p:grpSpPr>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9" name="Picture 18"/>
            <p:cNvPicPr>
              <a:picLocks noChangeAspect="1"/>
            </p:cNvPicPr>
            <p:nvPr userDrawn="1"/>
          </p:nvPicPr>
          <p:blipFill>
            <a:blip r:embed="rId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15714413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defRPr lang="en-US" b="1" dirty="0">
                <a:solidFill>
                  <a:schemeClr val="bg1"/>
                </a:solidFill>
              </a:defRPr>
            </a:lvl1pPr>
          </a:lstStyle>
          <a:p>
            <a:pPr lvl="0" algn="ctr"/>
            <a:r>
              <a:rPr lang="en-US" dirty="0" smtClean="0"/>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8" name="Group 17"/>
          <p:cNvGrpSpPr/>
          <p:nvPr userDrawn="1"/>
        </p:nvGrpSpPr>
        <p:grpSpPr>
          <a:xfrm>
            <a:off x="457200" y="6172200"/>
            <a:ext cx="1004453" cy="514668"/>
            <a:chOff x="457200" y="6172200"/>
            <a:chExt cx="1004453" cy="514668"/>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22" name="Picture 21"/>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17179331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Placeholder 1"/>
          <p:cNvSpPr>
            <a:spLocks noGrp="1"/>
          </p:cNvSpPr>
          <p:nvPr>
            <p:ph type="title"/>
          </p:nvPr>
        </p:nvSpPr>
        <p:spPr>
          <a:xfrm>
            <a:off x="276225" y="228601"/>
            <a:ext cx="8591550" cy="761999"/>
          </a:xfrm>
          <a:prstGeom prst="rect">
            <a:avLst/>
          </a:prstGeom>
        </p:spPr>
        <p:txBody>
          <a:bodyPr vert="horz" lIns="91440" tIns="45720" rIns="91440" bIns="45720" rtlCol="0" anchor="b" anchorCtr="0">
            <a:normAutofit/>
          </a:bodyPr>
          <a:lstStyle>
            <a:lvl1pPr>
              <a:defRPr lang="en-US" b="1" dirty="0">
                <a:solidFill>
                  <a:schemeClr val="bg1"/>
                </a:solidFill>
              </a:defRPr>
            </a:lvl1pPr>
          </a:lstStyle>
          <a:p>
            <a:pPr lvl="0" algn="ctr"/>
            <a:r>
              <a:rPr lang="en-US" dirty="0" smtClean="0"/>
              <a:t>Click to edit Master title style</a:t>
            </a:r>
            <a:endParaRPr lang="en-US" dirty="0"/>
          </a:p>
        </p:txBody>
      </p:sp>
      <p:grpSp>
        <p:nvGrpSpPr>
          <p:cNvPr id="11" name="Group 10"/>
          <p:cNvGrpSpPr/>
          <p:nvPr userDrawn="1"/>
        </p:nvGrpSpPr>
        <p:grpSpPr>
          <a:xfrm>
            <a:off x="457200" y="6172200"/>
            <a:ext cx="1004453" cy="514668"/>
            <a:chOff x="457200" y="6172200"/>
            <a:chExt cx="1004453" cy="514668"/>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3" name="Picture 12"/>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1387969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grpSp>
        <p:nvGrpSpPr>
          <p:cNvPr id="9" name="Group 8"/>
          <p:cNvGrpSpPr/>
          <p:nvPr userDrawn="1"/>
        </p:nvGrpSpPr>
        <p:grpSpPr>
          <a:xfrm>
            <a:off x="457200" y="6172200"/>
            <a:ext cx="1004453" cy="514668"/>
            <a:chOff x="457200" y="6172200"/>
            <a:chExt cx="1004453" cy="514668"/>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1" name="Picture 10"/>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133845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rot="5400000">
            <a:off x="4114449" y="-3886550"/>
            <a:ext cx="914402" cy="9144701"/>
          </a:xfrm>
          <a:prstGeom prst="rect">
            <a:avLst/>
          </a:prstGeom>
          <a:solidFill>
            <a:srgbClr val="662C57">
              <a:alpha val="7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B6F15528-21DE-4FAA-801E-634DDDAF4B2B}" type="slidenum">
              <a:rPr lang="en-US" smtClean="0"/>
              <a:pPr/>
              <a:t>‹#›</a:t>
            </a:fld>
            <a:endParaRPr lang="en-US"/>
          </a:p>
        </p:txBody>
      </p:sp>
      <p:sp>
        <p:nvSpPr>
          <p:cNvPr id="31" name="Content Placeholder 30"/>
          <p:cNvSpPr>
            <a:spLocks noGrp="1"/>
          </p:cNvSpPr>
          <p:nvPr>
            <p:ph sz="quarter" idx="13"/>
          </p:nvPr>
        </p:nvSpPr>
        <p:spPr>
          <a:xfrm>
            <a:off x="274320" y="1298448"/>
            <a:ext cx="8595360" cy="4937760"/>
          </a:xfrm>
        </p:spPr>
        <p:txBody>
          <a:bodyPr/>
          <a:lstStyle>
            <a:lvl1pPr>
              <a:buClr>
                <a:srgbClr val="662C57"/>
              </a:buClr>
              <a:defRPr>
                <a:solidFill>
                  <a:srgbClr val="000000"/>
                </a:solidFill>
              </a:defRPr>
            </a:lvl1pPr>
            <a:lvl2pPr>
              <a:buClr>
                <a:srgbClr val="662C57"/>
              </a:buClr>
              <a:defRPr>
                <a:solidFill>
                  <a:srgbClr val="000000"/>
                </a:solidFill>
              </a:defRPr>
            </a:lvl2pPr>
            <a:lvl3pPr>
              <a:buClr>
                <a:srgbClr val="662C57"/>
              </a:buClr>
              <a:defRPr>
                <a:solidFill>
                  <a:srgbClr val="000000"/>
                </a:solidFill>
              </a:defRPr>
            </a:lvl3pPr>
            <a:lvl4pPr>
              <a:buClr>
                <a:srgbClr val="662C57"/>
              </a:buClr>
              <a:defRPr>
                <a:solidFill>
                  <a:srgbClr val="000000"/>
                </a:solidFill>
              </a:defRPr>
            </a:lvl4pPr>
            <a:lvl5pPr>
              <a:buClr>
                <a:srgbClr val="662C57"/>
              </a:buCl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276225" y="228601"/>
            <a:ext cx="8591550" cy="914402"/>
          </a:xfrm>
          <a:prstGeom prst="rect">
            <a:avLst/>
          </a:prstGeom>
        </p:spPr>
        <p:txBody>
          <a:bodyPr vert="horz" lIns="91440" tIns="45720" rIns="91440" bIns="45720" rtlCol="0" anchor="b" anchorCtr="0">
            <a:normAutofit/>
          </a:bodyPr>
          <a:lstStyle>
            <a:lvl1pPr algn="ctr">
              <a:defRPr b="1">
                <a:solidFill>
                  <a:schemeClr val="bg1"/>
                </a:solidFill>
              </a:defRPr>
            </a:lvl1pPr>
          </a:lstStyle>
          <a:p>
            <a:r>
              <a:rPr lang="en-US" dirty="0" smtClean="0"/>
              <a:t>Click to edit Master title style</a:t>
            </a:r>
            <a:endParaRPr lang="en-US" dirty="0"/>
          </a:p>
        </p:txBody>
      </p:sp>
      <p:grpSp>
        <p:nvGrpSpPr>
          <p:cNvPr id="15" name="Group 14"/>
          <p:cNvGrpSpPr/>
          <p:nvPr userDrawn="1"/>
        </p:nvGrpSpPr>
        <p:grpSpPr>
          <a:xfrm>
            <a:off x="457200" y="6172200"/>
            <a:ext cx="1004453" cy="514668"/>
            <a:chOff x="457200" y="6172200"/>
            <a:chExt cx="1004453" cy="514668"/>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00"/>
              <a:ext cx="304628" cy="514668"/>
            </a:xfrm>
            <a:prstGeom prst="rect">
              <a:avLst/>
            </a:prstGeom>
          </p:spPr>
        </p:pic>
        <p:pic>
          <p:nvPicPr>
            <p:cNvPr id="17" name="Picture 16"/>
            <p:cNvPicPr>
              <a:picLocks noChangeAspect="1"/>
            </p:cNvPicPr>
            <p:nvPr userDrawn="1"/>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909203" y="6194635"/>
              <a:ext cx="552450" cy="479793"/>
            </a:xfrm>
            <a:prstGeom prst="rect">
              <a:avLst/>
            </a:prstGeom>
          </p:spPr>
        </p:pic>
      </p:grpSp>
    </p:spTree>
    <p:extLst>
      <p:ext uri="{BB962C8B-B14F-4D97-AF65-F5344CB8AC3E}">
        <p14:creationId xmlns:p14="http://schemas.microsoft.com/office/powerpoint/2010/main" val="425026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fontAlgn="base">
              <a:spcBef>
                <a:spcPct val="0"/>
              </a:spcBef>
              <a:spcAft>
                <a:spcPct val="0"/>
              </a:spcAft>
            </a:pPr>
            <a:endParaRPr lang="en-US" altLang="en-US" smtClean="0">
              <a:solidFill>
                <a:srgbClr val="000000"/>
              </a:solidFill>
              <a:latin typeface="Arial" charset="0"/>
            </a:endParaRP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pPr fontAlgn="base">
              <a:spcBef>
                <a:spcPct val="0"/>
              </a:spcBef>
              <a:spcAft>
                <a:spcPct val="0"/>
              </a:spcAft>
            </a:pPr>
            <a:endParaRPr lang="en-US" altLang="en-US" smtClean="0">
              <a:solidFill>
                <a:srgbClr val="000000"/>
              </a:solidFill>
              <a:latin typeface="Arial" charset="0"/>
            </a:endParaRP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pPr fontAlgn="base">
              <a:spcBef>
                <a:spcPct val="0"/>
              </a:spcBef>
              <a:spcAft>
                <a:spcPct val="0"/>
              </a:spcAft>
            </a:pPr>
            <a:fld id="{A6A43754-33CB-4CA4-B0EF-86DD965F8460}" type="slidenum">
              <a:rPr lang="en-US" altLang="en-US" smtClean="0">
                <a:solidFill>
                  <a:srgbClr val="000000"/>
                </a:solidFill>
                <a:latin typeface="Arial" charset="0"/>
              </a:rPr>
              <a:pPr fontAlgn="base">
                <a:spcBef>
                  <a:spcPct val="0"/>
                </a:spcBef>
                <a:spcAft>
                  <a:spcPct val="0"/>
                </a:spcAft>
              </a:pPr>
              <a:t>‹#›</a:t>
            </a:fld>
            <a:endParaRPr lang="en-US" altLang="en-US" smtClean="0">
              <a:solidFill>
                <a:srgbClr val="000000"/>
              </a:solidFill>
              <a:latin typeface="Arial" charset="0"/>
            </a:endParaRPr>
          </a:p>
        </p:txBody>
      </p:sp>
    </p:spTree>
    <p:extLst>
      <p:ext uri="{BB962C8B-B14F-4D97-AF65-F5344CB8AC3E}">
        <p14:creationId xmlns:p14="http://schemas.microsoft.com/office/powerpoint/2010/main" val="341049495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Lst>
  <p:hf hdr="0" ftr="0" dt="0"/>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76400"/>
            <a:ext cx="8686800" cy="838200"/>
          </a:xfrm>
        </p:spPr>
        <p:txBody>
          <a:bodyPr>
            <a:normAutofit/>
          </a:bodyPr>
          <a:lstStyle/>
          <a:p>
            <a:r>
              <a:rPr lang="en-IN" cap="none" dirty="0" smtClean="0"/>
              <a:t>Prolonged and Obstructed Labour</a:t>
            </a:r>
            <a:endParaRPr lang="en-US" sz="4000" b="1" cap="none" dirty="0">
              <a:solidFill>
                <a:schemeClr val="bg1"/>
              </a:solidFill>
            </a:endParaRPr>
          </a:p>
        </p:txBody>
      </p:sp>
    </p:spTree>
    <p:extLst>
      <p:ext uri="{BB962C8B-B14F-4D97-AF65-F5344CB8AC3E}">
        <p14:creationId xmlns:p14="http://schemas.microsoft.com/office/powerpoint/2010/main" val="1868887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5" name="Picture 5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54" name="TextBox 3553"/>
          <p:cNvSpPr txBox="1"/>
          <p:nvPr/>
        </p:nvSpPr>
        <p:spPr>
          <a:xfrm>
            <a:off x="683568" y="476672"/>
            <a:ext cx="864096" cy="338554"/>
          </a:xfrm>
          <a:prstGeom prst="rect">
            <a:avLst/>
          </a:prstGeom>
          <a:noFill/>
        </p:spPr>
        <p:txBody>
          <a:bodyPr wrap="square" rtlCol="0">
            <a:spAutoFit/>
          </a:bodyPr>
          <a:lstStyle/>
          <a:p>
            <a:r>
              <a:rPr lang="en-IN" sz="1600" b="1" i="1" dirty="0" err="1" smtClean="0"/>
              <a:t>Radha</a:t>
            </a:r>
            <a:endParaRPr lang="en-IN" sz="1600" b="1" i="1" dirty="0"/>
          </a:p>
        </p:txBody>
      </p:sp>
      <p:sp>
        <p:nvSpPr>
          <p:cNvPr id="3555" name="TextBox 3554"/>
          <p:cNvSpPr txBox="1"/>
          <p:nvPr/>
        </p:nvSpPr>
        <p:spPr>
          <a:xfrm>
            <a:off x="2411760" y="476672"/>
            <a:ext cx="1728192" cy="338554"/>
          </a:xfrm>
          <a:prstGeom prst="rect">
            <a:avLst/>
          </a:prstGeom>
          <a:noFill/>
        </p:spPr>
        <p:txBody>
          <a:bodyPr wrap="square" rtlCol="0">
            <a:spAutoFit/>
          </a:bodyPr>
          <a:lstStyle/>
          <a:p>
            <a:r>
              <a:rPr lang="en-IN" sz="1600" b="1" i="1" dirty="0" err="1" smtClean="0"/>
              <a:t>Gangaram</a:t>
            </a:r>
            <a:endParaRPr lang="en-IN" sz="1600" b="1" i="1" dirty="0"/>
          </a:p>
        </p:txBody>
      </p:sp>
      <p:sp>
        <p:nvSpPr>
          <p:cNvPr id="517" name="TextBox 516"/>
          <p:cNvSpPr txBox="1"/>
          <p:nvPr/>
        </p:nvSpPr>
        <p:spPr>
          <a:xfrm>
            <a:off x="4561237" y="493075"/>
            <a:ext cx="1018875" cy="338554"/>
          </a:xfrm>
          <a:prstGeom prst="rect">
            <a:avLst/>
          </a:prstGeom>
          <a:noFill/>
        </p:spPr>
        <p:txBody>
          <a:bodyPr wrap="square" rtlCol="0">
            <a:spAutoFit/>
          </a:bodyPr>
          <a:lstStyle/>
          <a:p>
            <a:r>
              <a:rPr lang="en-IN" sz="1600" b="1" i="1" dirty="0" smtClean="0"/>
              <a:t>26 Years</a:t>
            </a:r>
            <a:endParaRPr lang="en-IN" sz="1600" b="1" i="1" dirty="0"/>
          </a:p>
        </p:txBody>
      </p:sp>
      <p:sp>
        <p:nvSpPr>
          <p:cNvPr id="3556" name="TextBox 3555"/>
          <p:cNvSpPr txBox="1"/>
          <p:nvPr/>
        </p:nvSpPr>
        <p:spPr>
          <a:xfrm>
            <a:off x="6300192" y="476672"/>
            <a:ext cx="1224136" cy="307777"/>
          </a:xfrm>
          <a:prstGeom prst="rect">
            <a:avLst/>
          </a:prstGeom>
          <a:noFill/>
        </p:spPr>
        <p:txBody>
          <a:bodyPr wrap="square" rtlCol="0">
            <a:spAutoFit/>
          </a:bodyPr>
          <a:lstStyle/>
          <a:p>
            <a:r>
              <a:rPr lang="en-US" sz="1400" b="1" dirty="0"/>
              <a:t>G</a:t>
            </a:r>
            <a:r>
              <a:rPr lang="en-US" sz="1400" b="1" baseline="-25000" dirty="0"/>
              <a:t>3</a:t>
            </a:r>
            <a:r>
              <a:rPr lang="en-US" sz="1400" b="1" dirty="0"/>
              <a:t>P</a:t>
            </a:r>
            <a:r>
              <a:rPr lang="en-US" sz="1400" b="1" baseline="-25000" dirty="0"/>
              <a:t>2</a:t>
            </a:r>
            <a:r>
              <a:rPr lang="en-US" sz="1400" b="1" dirty="0"/>
              <a:t>L</a:t>
            </a:r>
            <a:r>
              <a:rPr lang="en-US" sz="1400" b="1" baseline="-25000" dirty="0"/>
              <a:t>2</a:t>
            </a:r>
            <a:r>
              <a:rPr lang="en-US" sz="1400" b="1" dirty="0"/>
              <a:t>A</a:t>
            </a:r>
            <a:r>
              <a:rPr lang="en-US" sz="1400" b="1" baseline="-25000" dirty="0"/>
              <a:t>0</a:t>
            </a:r>
            <a:r>
              <a:rPr lang="en-US" sz="1400" dirty="0"/>
              <a:t> </a:t>
            </a:r>
            <a:endParaRPr lang="en-IN" sz="1400" b="1" dirty="0"/>
          </a:p>
        </p:txBody>
      </p:sp>
      <p:sp>
        <p:nvSpPr>
          <p:cNvPr id="519" name="TextBox 518"/>
          <p:cNvSpPr txBox="1"/>
          <p:nvPr/>
        </p:nvSpPr>
        <p:spPr>
          <a:xfrm>
            <a:off x="7956376" y="507286"/>
            <a:ext cx="1018875" cy="338554"/>
          </a:xfrm>
          <a:prstGeom prst="rect">
            <a:avLst/>
          </a:prstGeom>
          <a:noFill/>
        </p:spPr>
        <p:txBody>
          <a:bodyPr wrap="square" rtlCol="0">
            <a:spAutoFit/>
          </a:bodyPr>
          <a:lstStyle/>
          <a:p>
            <a:r>
              <a:rPr lang="en-IN" sz="1600" b="1" i="1" dirty="0" smtClean="0"/>
              <a:t>XYZ1</a:t>
            </a:r>
            <a:endParaRPr lang="en-IN" sz="1600" b="1" i="1" dirty="0"/>
          </a:p>
        </p:txBody>
      </p:sp>
      <p:sp>
        <p:nvSpPr>
          <p:cNvPr id="520" name="TextBox 519"/>
          <p:cNvSpPr txBox="1"/>
          <p:nvPr/>
        </p:nvSpPr>
        <p:spPr>
          <a:xfrm>
            <a:off x="2555776" y="786190"/>
            <a:ext cx="2016224" cy="338554"/>
          </a:xfrm>
          <a:prstGeom prst="rect">
            <a:avLst/>
          </a:prstGeom>
          <a:noFill/>
        </p:spPr>
        <p:txBody>
          <a:bodyPr wrap="square" rtlCol="0">
            <a:spAutoFit/>
          </a:bodyPr>
          <a:lstStyle/>
          <a:p>
            <a:r>
              <a:rPr lang="en-IN" sz="1600" b="1" i="1" dirty="0" smtClean="0"/>
              <a:t>11/06/09,5:00Hrs</a:t>
            </a:r>
            <a:endParaRPr lang="en-IN" sz="1600" b="1" i="1" dirty="0"/>
          </a:p>
        </p:txBody>
      </p:sp>
      <p:sp>
        <p:nvSpPr>
          <p:cNvPr id="521" name="TextBox 520"/>
          <p:cNvSpPr txBox="1"/>
          <p:nvPr/>
        </p:nvSpPr>
        <p:spPr>
          <a:xfrm>
            <a:off x="6228184" y="786190"/>
            <a:ext cx="1949597" cy="338554"/>
          </a:xfrm>
          <a:prstGeom prst="rect">
            <a:avLst/>
          </a:prstGeom>
          <a:noFill/>
        </p:spPr>
        <p:txBody>
          <a:bodyPr wrap="square" rtlCol="0">
            <a:spAutoFit/>
          </a:bodyPr>
          <a:lstStyle/>
          <a:p>
            <a:r>
              <a:rPr lang="en-IN" sz="1600" b="1" i="1" dirty="0" smtClean="0"/>
              <a:t>11/06/09, 04:00 Hrs</a:t>
            </a:r>
            <a:endParaRPr lang="en-IN" sz="1600" b="1" i="1" dirty="0"/>
          </a:p>
        </p:txBody>
      </p:sp>
      <p:sp>
        <p:nvSpPr>
          <p:cNvPr id="522" name="TextBox 521"/>
          <p:cNvSpPr txBox="1"/>
          <p:nvPr/>
        </p:nvSpPr>
        <p:spPr>
          <a:xfrm>
            <a:off x="2032840"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3" name="TextBox 522"/>
          <p:cNvSpPr txBox="1"/>
          <p:nvPr/>
        </p:nvSpPr>
        <p:spPr>
          <a:xfrm>
            <a:off x="2627784"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4" name="TextBox 523"/>
          <p:cNvSpPr txBox="1"/>
          <p:nvPr/>
        </p:nvSpPr>
        <p:spPr>
          <a:xfrm>
            <a:off x="2987824"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5" name="TextBox 524"/>
          <p:cNvSpPr txBox="1"/>
          <p:nvPr/>
        </p:nvSpPr>
        <p:spPr>
          <a:xfrm>
            <a:off x="3310105"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6" name="TextBox 525"/>
          <p:cNvSpPr txBox="1"/>
          <p:nvPr/>
        </p:nvSpPr>
        <p:spPr>
          <a:xfrm>
            <a:off x="3635896"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7" name="TextBox 526"/>
          <p:cNvSpPr txBox="1"/>
          <p:nvPr/>
        </p:nvSpPr>
        <p:spPr>
          <a:xfrm>
            <a:off x="3958177"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8" name="TextBox 527"/>
          <p:cNvSpPr txBox="1"/>
          <p:nvPr/>
        </p:nvSpPr>
        <p:spPr>
          <a:xfrm>
            <a:off x="4246209"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30" name="TextBox 529"/>
          <p:cNvSpPr txBox="1"/>
          <p:nvPr/>
        </p:nvSpPr>
        <p:spPr>
          <a:xfrm>
            <a:off x="2123728" y="3717032"/>
            <a:ext cx="522935" cy="261610"/>
          </a:xfrm>
          <a:prstGeom prst="rect">
            <a:avLst/>
          </a:prstGeom>
          <a:noFill/>
        </p:spPr>
        <p:txBody>
          <a:bodyPr wrap="square" rtlCol="0">
            <a:spAutoFit/>
          </a:bodyPr>
          <a:lstStyle/>
          <a:p>
            <a:r>
              <a:rPr lang="en-IN" sz="1100" b="1" dirty="0" smtClean="0"/>
              <a:t>9 AM</a:t>
            </a:r>
            <a:endParaRPr lang="en-IN" sz="1100" b="1" dirty="0"/>
          </a:p>
        </p:txBody>
      </p:sp>
      <p:sp>
        <p:nvSpPr>
          <p:cNvPr id="531" name="TextBox 530"/>
          <p:cNvSpPr txBox="1"/>
          <p:nvPr/>
        </p:nvSpPr>
        <p:spPr>
          <a:xfrm>
            <a:off x="4572000" y="3717032"/>
            <a:ext cx="522935" cy="261610"/>
          </a:xfrm>
          <a:prstGeom prst="rect">
            <a:avLst/>
          </a:prstGeom>
          <a:noFill/>
        </p:spPr>
        <p:txBody>
          <a:bodyPr wrap="square" rtlCol="0">
            <a:spAutoFit/>
          </a:bodyPr>
          <a:lstStyle/>
          <a:p>
            <a:r>
              <a:rPr lang="en-IN" sz="1100" b="1" dirty="0" smtClean="0"/>
              <a:t>1 PM</a:t>
            </a:r>
            <a:endParaRPr lang="en-IN" sz="1100" b="1" dirty="0"/>
          </a:p>
        </p:txBody>
      </p:sp>
      <p:sp>
        <p:nvSpPr>
          <p:cNvPr id="532" name="TextBox 531"/>
          <p:cNvSpPr txBox="1"/>
          <p:nvPr/>
        </p:nvSpPr>
        <p:spPr>
          <a:xfrm>
            <a:off x="3905049" y="3717032"/>
            <a:ext cx="656188" cy="261610"/>
          </a:xfrm>
          <a:prstGeom prst="rect">
            <a:avLst/>
          </a:prstGeom>
          <a:noFill/>
        </p:spPr>
        <p:txBody>
          <a:bodyPr wrap="square" rtlCol="0">
            <a:spAutoFit/>
          </a:bodyPr>
          <a:lstStyle/>
          <a:p>
            <a:r>
              <a:rPr lang="en-IN" sz="1100" b="1" dirty="0" smtClean="0"/>
              <a:t>12 PM</a:t>
            </a:r>
            <a:endParaRPr lang="en-IN" sz="1100" b="1" dirty="0"/>
          </a:p>
        </p:txBody>
      </p:sp>
      <p:sp>
        <p:nvSpPr>
          <p:cNvPr id="533" name="TextBox 532"/>
          <p:cNvSpPr txBox="1"/>
          <p:nvPr/>
        </p:nvSpPr>
        <p:spPr>
          <a:xfrm>
            <a:off x="3328985" y="3717032"/>
            <a:ext cx="720079" cy="261610"/>
          </a:xfrm>
          <a:prstGeom prst="rect">
            <a:avLst/>
          </a:prstGeom>
          <a:noFill/>
        </p:spPr>
        <p:txBody>
          <a:bodyPr wrap="square" rtlCol="0">
            <a:spAutoFit/>
          </a:bodyPr>
          <a:lstStyle/>
          <a:p>
            <a:r>
              <a:rPr lang="en-IN" sz="1100" b="1" dirty="0" smtClean="0"/>
              <a:t>11 AM</a:t>
            </a:r>
            <a:endParaRPr lang="en-IN" sz="1100" b="1" dirty="0"/>
          </a:p>
        </p:txBody>
      </p:sp>
      <p:sp>
        <p:nvSpPr>
          <p:cNvPr id="534" name="TextBox 533"/>
          <p:cNvSpPr txBox="1"/>
          <p:nvPr/>
        </p:nvSpPr>
        <p:spPr>
          <a:xfrm>
            <a:off x="2733328" y="3717032"/>
            <a:ext cx="667664" cy="261610"/>
          </a:xfrm>
          <a:prstGeom prst="rect">
            <a:avLst/>
          </a:prstGeom>
          <a:noFill/>
        </p:spPr>
        <p:txBody>
          <a:bodyPr wrap="square" rtlCol="0">
            <a:spAutoFit/>
          </a:bodyPr>
          <a:lstStyle/>
          <a:p>
            <a:r>
              <a:rPr lang="en-IN" sz="1100" b="1" dirty="0" smtClean="0"/>
              <a:t>10 AM</a:t>
            </a:r>
            <a:endParaRPr lang="en-IN" sz="1100" b="1" dirty="0"/>
          </a:p>
        </p:txBody>
      </p:sp>
      <p:sp>
        <p:nvSpPr>
          <p:cNvPr id="3557" name="Flowchart: Connector 3556"/>
          <p:cNvSpPr/>
          <p:nvPr/>
        </p:nvSpPr>
        <p:spPr>
          <a:xfrm>
            <a:off x="1979712" y="2060848"/>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6" name="Flowchart: Connector 535"/>
          <p:cNvSpPr/>
          <p:nvPr/>
        </p:nvSpPr>
        <p:spPr>
          <a:xfrm>
            <a:off x="2267744" y="2060848"/>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7" name="Flowchart: Connector 536"/>
          <p:cNvSpPr/>
          <p:nvPr/>
        </p:nvSpPr>
        <p:spPr>
          <a:xfrm>
            <a:off x="2555776" y="1916832"/>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8" name="Flowchart: Connector 537"/>
          <p:cNvSpPr/>
          <p:nvPr/>
        </p:nvSpPr>
        <p:spPr>
          <a:xfrm>
            <a:off x="2915816" y="1844824"/>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9" name="Flowchart: Connector 538"/>
          <p:cNvSpPr/>
          <p:nvPr/>
        </p:nvSpPr>
        <p:spPr>
          <a:xfrm>
            <a:off x="3203848" y="1916832"/>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0" name="Flowchart: Connector 539"/>
          <p:cNvSpPr/>
          <p:nvPr/>
        </p:nvSpPr>
        <p:spPr>
          <a:xfrm>
            <a:off x="3563888" y="1916832"/>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1" name="Flowchart: Connector 540"/>
          <p:cNvSpPr/>
          <p:nvPr/>
        </p:nvSpPr>
        <p:spPr>
          <a:xfrm>
            <a:off x="3851920" y="1844824"/>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2" name="Flowchart: Connector 541"/>
          <p:cNvSpPr/>
          <p:nvPr/>
        </p:nvSpPr>
        <p:spPr>
          <a:xfrm>
            <a:off x="4139952" y="1916832"/>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3" name="Flowchart: Connector 542"/>
          <p:cNvSpPr/>
          <p:nvPr/>
        </p:nvSpPr>
        <p:spPr>
          <a:xfrm>
            <a:off x="4427984" y="1844824"/>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54" name="Straight Connector 553"/>
          <p:cNvCxnSpPr>
            <a:stCxn id="3557" idx="6"/>
            <a:endCxn id="536" idx="2"/>
          </p:cNvCxnSpPr>
          <p:nvPr/>
        </p:nvCxnSpPr>
        <p:spPr>
          <a:xfrm>
            <a:off x="2051720" y="2096852"/>
            <a:ext cx="216024"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flipV="1">
            <a:off x="2303748" y="1978295"/>
            <a:ext cx="334581" cy="8255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a:stCxn id="537" idx="4"/>
            <a:endCxn id="538" idx="2"/>
          </p:cNvCxnSpPr>
          <p:nvPr/>
        </p:nvCxnSpPr>
        <p:spPr>
          <a:xfrm flipV="1">
            <a:off x="2591780" y="1880828"/>
            <a:ext cx="324036" cy="108012"/>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2915816" y="1891680"/>
            <a:ext cx="288032" cy="611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a:stCxn id="539" idx="6"/>
            <a:endCxn id="540" idx="0"/>
          </p:cNvCxnSpPr>
          <p:nvPr/>
        </p:nvCxnSpPr>
        <p:spPr>
          <a:xfrm flipV="1">
            <a:off x="3275856" y="1916832"/>
            <a:ext cx="324036" cy="3600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a:endCxn id="541" idx="1"/>
          </p:cNvCxnSpPr>
          <p:nvPr/>
        </p:nvCxnSpPr>
        <p:spPr>
          <a:xfrm flipV="1">
            <a:off x="3598137" y="1855369"/>
            <a:ext cx="264328" cy="10228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887924" y="1916832"/>
            <a:ext cx="324036" cy="5773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a:stCxn id="542" idx="7"/>
            <a:endCxn id="543" idx="3"/>
          </p:cNvCxnSpPr>
          <p:nvPr/>
        </p:nvCxnSpPr>
        <p:spPr>
          <a:xfrm flipV="1">
            <a:off x="4201415" y="1906287"/>
            <a:ext cx="237114" cy="2109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a:endCxn id="75" idx="3"/>
          </p:cNvCxnSpPr>
          <p:nvPr/>
        </p:nvCxnSpPr>
        <p:spPr>
          <a:xfrm flipV="1">
            <a:off x="1833632" y="3475187"/>
            <a:ext cx="2595823" cy="12648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1979712" y="4327532"/>
            <a:ext cx="356860" cy="153452"/>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597" name="TextBox 596"/>
          <p:cNvSpPr txBox="1"/>
          <p:nvPr/>
        </p:nvSpPr>
        <p:spPr>
          <a:xfrm>
            <a:off x="2267744" y="4327532"/>
            <a:ext cx="378919" cy="153452"/>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598" name="TextBox 597"/>
          <p:cNvSpPr txBox="1"/>
          <p:nvPr/>
        </p:nvSpPr>
        <p:spPr>
          <a:xfrm>
            <a:off x="2593535" y="4327532"/>
            <a:ext cx="368000" cy="153452"/>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599" name="TextBox 598"/>
          <p:cNvSpPr txBox="1"/>
          <p:nvPr/>
        </p:nvSpPr>
        <p:spPr>
          <a:xfrm>
            <a:off x="2915816" y="4336968"/>
            <a:ext cx="337179" cy="144016"/>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600" name="TextBox 599"/>
          <p:cNvSpPr txBox="1"/>
          <p:nvPr/>
        </p:nvSpPr>
        <p:spPr>
          <a:xfrm>
            <a:off x="3252995" y="4336968"/>
            <a:ext cx="310893" cy="144016"/>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cxnSp>
        <p:nvCxnSpPr>
          <p:cNvPr id="563" name="Straight Arrow Connector 562"/>
          <p:cNvCxnSpPr/>
          <p:nvPr/>
        </p:nvCxnSpPr>
        <p:spPr>
          <a:xfrm>
            <a:off x="2159732" y="5949280"/>
            <a:ext cx="18002" cy="5040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10" name="TextBox 609"/>
          <p:cNvSpPr txBox="1"/>
          <p:nvPr/>
        </p:nvSpPr>
        <p:spPr>
          <a:xfrm>
            <a:off x="1907705" y="6639163"/>
            <a:ext cx="563334" cy="246221"/>
          </a:xfrm>
          <a:prstGeom prst="rect">
            <a:avLst/>
          </a:prstGeom>
          <a:noFill/>
        </p:spPr>
        <p:txBody>
          <a:bodyPr wrap="square" rtlCol="0">
            <a:spAutoFit/>
          </a:bodyPr>
          <a:lstStyle/>
          <a:p>
            <a:r>
              <a:rPr lang="en-IN" sz="1000" b="1" dirty="0" smtClean="0"/>
              <a:t>36.8 C</a:t>
            </a:r>
            <a:endParaRPr lang="en-IN" sz="1000" b="1" dirty="0"/>
          </a:p>
        </p:txBody>
      </p:sp>
      <p:sp>
        <p:nvSpPr>
          <p:cNvPr id="611" name="TextBox 610"/>
          <p:cNvSpPr txBox="1"/>
          <p:nvPr/>
        </p:nvSpPr>
        <p:spPr>
          <a:xfrm>
            <a:off x="4440714" y="6639163"/>
            <a:ext cx="563334" cy="246221"/>
          </a:xfrm>
          <a:prstGeom prst="rect">
            <a:avLst/>
          </a:prstGeom>
          <a:noFill/>
        </p:spPr>
        <p:txBody>
          <a:bodyPr wrap="square" rtlCol="0">
            <a:spAutoFit/>
          </a:bodyPr>
          <a:lstStyle/>
          <a:p>
            <a:r>
              <a:rPr lang="en-IN" sz="1000" b="1" dirty="0" smtClean="0"/>
              <a:t>37 C</a:t>
            </a:r>
            <a:endParaRPr lang="en-IN" sz="1000" b="1" dirty="0"/>
          </a:p>
        </p:txBody>
      </p:sp>
      <p:cxnSp>
        <p:nvCxnSpPr>
          <p:cNvPr id="567" name="Straight Arrow Connector 566"/>
          <p:cNvCxnSpPr/>
          <p:nvPr/>
        </p:nvCxnSpPr>
        <p:spPr>
          <a:xfrm flipH="1" flipV="1">
            <a:off x="4669528" y="6165304"/>
            <a:ext cx="6642" cy="2880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570" name="Flowchart: Connector 569"/>
          <p:cNvSpPr/>
          <p:nvPr/>
        </p:nvSpPr>
        <p:spPr>
          <a:xfrm>
            <a:off x="1979712" y="62636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1" name="Flowchart: Connector 620"/>
          <p:cNvSpPr/>
          <p:nvPr/>
        </p:nvSpPr>
        <p:spPr>
          <a:xfrm>
            <a:off x="2294033" y="62636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2" name="Flowchart: Connector 621"/>
          <p:cNvSpPr/>
          <p:nvPr/>
        </p:nvSpPr>
        <p:spPr>
          <a:xfrm>
            <a:off x="2582065" y="62636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3" name="Flowchart: Connector 622"/>
          <p:cNvSpPr/>
          <p:nvPr/>
        </p:nvSpPr>
        <p:spPr>
          <a:xfrm>
            <a:off x="2915816" y="623731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4" name="Flowchart: Connector 623"/>
          <p:cNvSpPr/>
          <p:nvPr/>
        </p:nvSpPr>
        <p:spPr>
          <a:xfrm>
            <a:off x="3230137" y="623731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5" name="Flowchart: Connector 624"/>
          <p:cNvSpPr/>
          <p:nvPr/>
        </p:nvSpPr>
        <p:spPr>
          <a:xfrm>
            <a:off x="3563888" y="62636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7" name="Flowchart: Connector 626"/>
          <p:cNvSpPr/>
          <p:nvPr/>
        </p:nvSpPr>
        <p:spPr>
          <a:xfrm>
            <a:off x="4188078" y="6063043"/>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8" name="Flowchart: Connector 627"/>
          <p:cNvSpPr/>
          <p:nvPr/>
        </p:nvSpPr>
        <p:spPr>
          <a:xfrm>
            <a:off x="4488522" y="5988904"/>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29" name="Straight Connector 628"/>
          <p:cNvCxnSpPr/>
          <p:nvPr/>
        </p:nvCxnSpPr>
        <p:spPr>
          <a:xfrm>
            <a:off x="1979712" y="6309320"/>
            <a:ext cx="36004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2267744" y="6309320"/>
            <a:ext cx="36004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a:stCxn id="622" idx="6"/>
          </p:cNvCxnSpPr>
          <p:nvPr/>
        </p:nvCxnSpPr>
        <p:spPr>
          <a:xfrm flipV="1">
            <a:off x="2627784" y="6237313"/>
            <a:ext cx="288032" cy="4914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flipV="1">
            <a:off x="2961535" y="6237312"/>
            <a:ext cx="291462"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24" idx="1"/>
          </p:cNvCxnSpPr>
          <p:nvPr/>
        </p:nvCxnSpPr>
        <p:spPr>
          <a:xfrm>
            <a:off x="3236832" y="6244007"/>
            <a:ext cx="364815" cy="45957"/>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a:stCxn id="625" idx="5"/>
          </p:cNvCxnSpPr>
          <p:nvPr/>
        </p:nvCxnSpPr>
        <p:spPr>
          <a:xfrm flipV="1">
            <a:off x="3602912" y="6116156"/>
            <a:ext cx="288067" cy="18646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a:off x="3890979" y="6093296"/>
            <a:ext cx="333751" cy="2286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flipV="1">
            <a:off x="4211960" y="6011764"/>
            <a:ext cx="281337" cy="9040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339752"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2" name="Multiply 1"/>
          <p:cNvSpPr/>
          <p:nvPr/>
        </p:nvSpPr>
        <p:spPr>
          <a:xfrm>
            <a:off x="1835696" y="3501008"/>
            <a:ext cx="288032" cy="1440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Multiply 74"/>
          <p:cNvSpPr/>
          <p:nvPr/>
        </p:nvSpPr>
        <p:spPr>
          <a:xfrm>
            <a:off x="4360277" y="3365760"/>
            <a:ext cx="288032" cy="1440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Rectangle 106"/>
          <p:cNvSpPr/>
          <p:nvPr/>
        </p:nvSpPr>
        <p:spPr>
          <a:xfrm>
            <a:off x="1344262" y="1268760"/>
            <a:ext cx="635449" cy="1307177"/>
          </a:xfrm>
          <a:prstGeom prst="rect">
            <a:avLst/>
          </a:prstGeom>
          <a:pattFill prst="lgCheck">
            <a:fgClr>
              <a:schemeClr val="accent5">
                <a:lumMod val="40000"/>
                <a:lumOff val="60000"/>
              </a:schemeClr>
            </a:fgClr>
            <a:bgClr>
              <a:schemeClr val="bg1"/>
            </a:bgClr>
          </a:patt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Rectangle 107"/>
          <p:cNvSpPr/>
          <p:nvPr/>
        </p:nvSpPr>
        <p:spPr>
          <a:xfrm>
            <a:off x="1344262" y="3061701"/>
            <a:ext cx="635448" cy="786136"/>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Rectangle 108"/>
          <p:cNvSpPr/>
          <p:nvPr/>
        </p:nvSpPr>
        <p:spPr>
          <a:xfrm>
            <a:off x="1344261" y="5301208"/>
            <a:ext cx="635449" cy="1313559"/>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Rectangle 109"/>
          <p:cNvSpPr/>
          <p:nvPr/>
        </p:nvSpPr>
        <p:spPr>
          <a:xfrm>
            <a:off x="1344262" y="3988475"/>
            <a:ext cx="635450" cy="520645"/>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Rectangle 110"/>
          <p:cNvSpPr/>
          <p:nvPr/>
        </p:nvSpPr>
        <p:spPr>
          <a:xfrm>
            <a:off x="1331640" y="4797152"/>
            <a:ext cx="648070" cy="224229"/>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Rectangle 111"/>
          <p:cNvSpPr/>
          <p:nvPr/>
        </p:nvSpPr>
        <p:spPr>
          <a:xfrm>
            <a:off x="1364139" y="6690266"/>
            <a:ext cx="638431" cy="123110"/>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3" name="Rectangle 112"/>
          <p:cNvSpPr/>
          <p:nvPr/>
        </p:nvSpPr>
        <p:spPr>
          <a:xfrm>
            <a:off x="1331640" y="2652881"/>
            <a:ext cx="638431" cy="123110"/>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1322630" y="3219514"/>
            <a:ext cx="1396042" cy="261610"/>
          </a:xfrm>
          <a:prstGeom prst="rect">
            <a:avLst/>
          </a:prstGeom>
          <a:solidFill>
            <a:srgbClr val="FF9999"/>
          </a:solidFill>
        </p:spPr>
        <p:txBody>
          <a:bodyPr wrap="square" rtlCol="0">
            <a:spAutoFit/>
          </a:bodyPr>
          <a:lstStyle/>
          <a:p>
            <a:r>
              <a:rPr lang="en-IN" sz="1100" b="1" dirty="0" smtClean="0">
                <a:solidFill>
                  <a:schemeClr val="bg1"/>
                </a:solidFill>
              </a:rPr>
              <a:t>Cervix dilated = 5cm</a:t>
            </a:r>
            <a:endParaRPr lang="en-IN" sz="1100" b="1" dirty="0">
              <a:solidFill>
                <a:schemeClr val="bg1"/>
              </a:solidFill>
            </a:endParaRPr>
          </a:p>
        </p:txBody>
      </p:sp>
      <p:sp>
        <p:nvSpPr>
          <p:cNvPr id="127" name="TextBox 126"/>
          <p:cNvSpPr txBox="1"/>
          <p:nvPr/>
        </p:nvSpPr>
        <p:spPr>
          <a:xfrm>
            <a:off x="4534241"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130" name="TextBox 129"/>
          <p:cNvSpPr txBox="1"/>
          <p:nvPr/>
        </p:nvSpPr>
        <p:spPr>
          <a:xfrm>
            <a:off x="5099131" y="4101752"/>
            <a:ext cx="1376491" cy="253916"/>
          </a:xfrm>
          <a:prstGeom prst="rect">
            <a:avLst/>
          </a:prstGeom>
          <a:solidFill>
            <a:srgbClr val="FF9999"/>
          </a:solidFill>
        </p:spPr>
        <p:txBody>
          <a:bodyPr wrap="square" rtlCol="0">
            <a:spAutoFit/>
          </a:bodyPr>
          <a:lstStyle/>
          <a:p>
            <a:r>
              <a:rPr lang="en-IN" sz="1050" b="1" dirty="0" smtClean="0">
                <a:solidFill>
                  <a:schemeClr val="bg1"/>
                </a:solidFill>
              </a:rPr>
              <a:t>2 CONTRACTION</a:t>
            </a:r>
            <a:endParaRPr lang="en-IN" sz="1050" b="1" dirty="0">
              <a:solidFill>
                <a:schemeClr val="bg1"/>
              </a:solidFill>
            </a:endParaRPr>
          </a:p>
        </p:txBody>
      </p:sp>
      <p:sp>
        <p:nvSpPr>
          <p:cNvPr id="134" name="TextBox 133"/>
          <p:cNvSpPr txBox="1"/>
          <p:nvPr/>
        </p:nvSpPr>
        <p:spPr>
          <a:xfrm>
            <a:off x="3595348" y="4335916"/>
            <a:ext cx="314321" cy="153452"/>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137" name="TextBox 136"/>
          <p:cNvSpPr txBox="1"/>
          <p:nvPr/>
        </p:nvSpPr>
        <p:spPr>
          <a:xfrm>
            <a:off x="3883380" y="4345352"/>
            <a:ext cx="340817" cy="144016"/>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138" name="TextBox 137"/>
          <p:cNvSpPr txBox="1"/>
          <p:nvPr/>
        </p:nvSpPr>
        <p:spPr>
          <a:xfrm>
            <a:off x="4189101" y="4327532"/>
            <a:ext cx="342352" cy="161836"/>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139" name="TextBox 138"/>
          <p:cNvSpPr txBox="1"/>
          <p:nvPr/>
        </p:nvSpPr>
        <p:spPr>
          <a:xfrm>
            <a:off x="4531452" y="4327532"/>
            <a:ext cx="334945" cy="161836"/>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140" name="TextBox 139"/>
          <p:cNvSpPr txBox="1"/>
          <p:nvPr/>
        </p:nvSpPr>
        <p:spPr>
          <a:xfrm>
            <a:off x="4868631" y="4331284"/>
            <a:ext cx="310893" cy="144016"/>
          </a:xfrm>
          <a:prstGeom prst="rect">
            <a:avLst/>
          </a:prstGeom>
          <a:pattFill prst="lgConfetti">
            <a:fgClr>
              <a:schemeClr val="accent1"/>
            </a:fgClr>
            <a:bgClr>
              <a:schemeClr val="bg1"/>
            </a:bgClr>
          </a:pattFill>
          <a:ln>
            <a:solidFill>
              <a:schemeClr val="tx2">
                <a:lumMod val="75000"/>
              </a:schemeClr>
            </a:solidFill>
          </a:ln>
        </p:spPr>
        <p:txBody>
          <a:bodyPr wrap="square" rtlCol="0">
            <a:spAutoFit/>
          </a:bodyPr>
          <a:lstStyle/>
          <a:p>
            <a:endParaRPr lang="en-IN" dirty="0"/>
          </a:p>
        </p:txBody>
      </p:sp>
    </p:spTree>
    <p:extLst>
      <p:ext uri="{BB962C8B-B14F-4D97-AF65-F5344CB8AC3E}">
        <p14:creationId xmlns:p14="http://schemas.microsoft.com/office/powerpoint/2010/main" val="2328745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11</a:t>
            </a:fld>
            <a:endParaRPr lang="en-US"/>
          </a:p>
        </p:txBody>
      </p:sp>
      <p:sp>
        <p:nvSpPr>
          <p:cNvPr id="4" name="Title 3"/>
          <p:cNvSpPr>
            <a:spLocks noGrp="1"/>
          </p:cNvSpPr>
          <p:nvPr>
            <p:ph type="title"/>
          </p:nvPr>
        </p:nvSpPr>
        <p:spPr/>
        <p:txBody>
          <a:bodyPr/>
          <a:lstStyle/>
          <a:p>
            <a:r>
              <a:rPr lang="en-IN" cap="none" dirty="0" smtClean="0"/>
              <a:t>Prolonged Labour</a:t>
            </a:r>
            <a:endParaRPr lang="en-IN" cap="none" dirty="0"/>
          </a:p>
        </p:txBody>
      </p:sp>
    </p:spTree>
    <p:extLst>
      <p:ext uri="{BB962C8B-B14F-4D97-AF65-F5344CB8AC3E}">
        <p14:creationId xmlns:p14="http://schemas.microsoft.com/office/powerpoint/2010/main" val="3617381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12</a:t>
            </a:fld>
            <a:endParaRPr lang="en-US"/>
          </a:p>
        </p:txBody>
      </p:sp>
      <p:sp>
        <p:nvSpPr>
          <p:cNvPr id="5" name="TextBox 4"/>
          <p:cNvSpPr txBox="1"/>
          <p:nvPr/>
        </p:nvSpPr>
        <p:spPr>
          <a:xfrm>
            <a:off x="1430740" y="1334869"/>
            <a:ext cx="5838738" cy="369332"/>
          </a:xfrm>
          <a:prstGeom prst="rect">
            <a:avLst/>
          </a:prstGeom>
          <a:noFill/>
          <a:ln>
            <a:noFill/>
          </a:ln>
        </p:spPr>
        <p:txBody>
          <a:bodyPr wrap="square" rtlCol="0">
            <a:spAutoFit/>
          </a:bodyPr>
          <a:lstStyle/>
          <a:p>
            <a:r>
              <a:rPr lang="en-IN" dirty="0" smtClean="0"/>
              <a:t>                                 Woman </a:t>
            </a:r>
            <a:r>
              <a:rPr lang="en-IN" dirty="0"/>
              <a:t>is in true labour</a:t>
            </a:r>
            <a:endParaRPr lang="en-US" dirty="0"/>
          </a:p>
        </p:txBody>
      </p:sp>
      <p:sp>
        <p:nvSpPr>
          <p:cNvPr id="6" name="TextBox 5"/>
          <p:cNvSpPr txBox="1"/>
          <p:nvPr/>
        </p:nvSpPr>
        <p:spPr>
          <a:xfrm>
            <a:off x="1430740" y="3429000"/>
            <a:ext cx="5838738" cy="646331"/>
          </a:xfrm>
          <a:prstGeom prst="rect">
            <a:avLst/>
          </a:prstGeom>
          <a:noFill/>
          <a:ln w="38100">
            <a:solidFill>
              <a:schemeClr val="accent1"/>
            </a:solidFill>
          </a:ln>
        </p:spPr>
        <p:txBody>
          <a:bodyPr wrap="square" rtlCol="0">
            <a:spAutoFit/>
          </a:bodyPr>
          <a:lstStyle/>
          <a:p>
            <a:pPr marL="225425" indent="-225425">
              <a:spcBef>
                <a:spcPts val="1200"/>
              </a:spcBef>
            </a:pPr>
            <a:r>
              <a:rPr lang="en-IN" dirty="0"/>
              <a:t>If woman does not achieve 4 cm dilatation of cervix within 8 hours even after above mentioned measures</a:t>
            </a:r>
          </a:p>
        </p:txBody>
      </p:sp>
      <p:sp>
        <p:nvSpPr>
          <p:cNvPr id="7" name="TextBox 6"/>
          <p:cNvSpPr txBox="1"/>
          <p:nvPr/>
        </p:nvSpPr>
        <p:spPr>
          <a:xfrm>
            <a:off x="714231" y="4572000"/>
            <a:ext cx="3555355" cy="1200329"/>
          </a:xfrm>
          <a:prstGeom prst="rect">
            <a:avLst/>
          </a:prstGeom>
          <a:noFill/>
          <a:ln w="28575">
            <a:solidFill>
              <a:schemeClr val="accent1"/>
            </a:solidFill>
          </a:ln>
        </p:spPr>
        <p:txBody>
          <a:bodyPr wrap="square" rtlCol="0">
            <a:spAutoFit/>
          </a:bodyPr>
          <a:lstStyle/>
          <a:p>
            <a:pPr marL="236538" lvl="1">
              <a:spcBef>
                <a:spcPts val="1200"/>
              </a:spcBef>
            </a:pPr>
            <a:r>
              <a:rPr lang="en-IN" dirty="0"/>
              <a:t>Call obstetrician/</a:t>
            </a:r>
            <a:r>
              <a:rPr lang="en-IN" dirty="0" err="1"/>
              <a:t>EmONC</a:t>
            </a:r>
            <a:r>
              <a:rPr lang="en-IN" dirty="0"/>
              <a:t> trained doctor if available to assess the progress of labour and decide the course of action</a:t>
            </a:r>
          </a:p>
        </p:txBody>
      </p:sp>
      <p:sp>
        <p:nvSpPr>
          <p:cNvPr id="8" name="TextBox 7"/>
          <p:cNvSpPr txBox="1"/>
          <p:nvPr/>
        </p:nvSpPr>
        <p:spPr>
          <a:xfrm>
            <a:off x="4783540" y="4572000"/>
            <a:ext cx="3674660" cy="1200329"/>
          </a:xfrm>
          <a:prstGeom prst="rect">
            <a:avLst/>
          </a:prstGeom>
          <a:noFill/>
          <a:ln w="28575">
            <a:solidFill>
              <a:schemeClr val="accent1"/>
            </a:solidFill>
          </a:ln>
        </p:spPr>
        <p:txBody>
          <a:bodyPr wrap="square" rtlCol="0">
            <a:spAutoFit/>
          </a:bodyPr>
          <a:lstStyle/>
          <a:p>
            <a:pPr marL="236538" lvl="1">
              <a:spcBef>
                <a:spcPts val="1200"/>
              </a:spcBef>
            </a:pPr>
            <a:r>
              <a:rPr lang="en-IN" dirty="0"/>
              <a:t>Refer the case to a higher </a:t>
            </a:r>
            <a:r>
              <a:rPr lang="en-IN" dirty="0" err="1"/>
              <a:t>center</a:t>
            </a:r>
            <a:r>
              <a:rPr lang="en-IN" dirty="0"/>
              <a:t> (facility with caesarean section) if obstetrician/</a:t>
            </a:r>
            <a:r>
              <a:rPr lang="en-IN" dirty="0" err="1"/>
              <a:t>EmONC</a:t>
            </a:r>
            <a:r>
              <a:rPr lang="en-IN" dirty="0"/>
              <a:t> trained doctor is not available</a:t>
            </a:r>
          </a:p>
        </p:txBody>
      </p:sp>
      <p:sp>
        <p:nvSpPr>
          <p:cNvPr id="9" name="Down Arrow 8"/>
          <p:cNvSpPr/>
          <p:nvPr/>
        </p:nvSpPr>
        <p:spPr>
          <a:xfrm>
            <a:off x="4373881" y="19812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430740" y="2286000"/>
            <a:ext cx="5838738" cy="646331"/>
          </a:xfrm>
          <a:prstGeom prst="rect">
            <a:avLst/>
          </a:prstGeom>
          <a:noFill/>
          <a:ln>
            <a:solidFill>
              <a:schemeClr val="accent1"/>
            </a:solidFill>
          </a:ln>
        </p:spPr>
        <p:txBody>
          <a:bodyPr wrap="square" rtlCol="0">
            <a:spAutoFit/>
          </a:bodyPr>
          <a:lstStyle/>
          <a:p>
            <a:pPr marL="225425" indent="-225425">
              <a:spcBef>
                <a:spcPts val="1200"/>
              </a:spcBef>
            </a:pPr>
            <a:r>
              <a:rPr lang="en-IN" dirty="0"/>
              <a:t>Initiate supportive care such as ambulation, maintaining hydration and emotional support by birth companion</a:t>
            </a:r>
          </a:p>
        </p:txBody>
      </p:sp>
      <p:sp>
        <p:nvSpPr>
          <p:cNvPr id="11" name="Down Arrow 10"/>
          <p:cNvSpPr/>
          <p:nvPr/>
        </p:nvSpPr>
        <p:spPr>
          <a:xfrm>
            <a:off x="4350111" y="2932331"/>
            <a:ext cx="74890" cy="420469"/>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783540" y="4419600"/>
            <a:ext cx="1837330" cy="369332"/>
          </a:xfrm>
          <a:prstGeom prst="rect">
            <a:avLst/>
          </a:prstGeom>
          <a:noFill/>
        </p:spPr>
        <p:txBody>
          <a:bodyPr wrap="square" rtlCol="0">
            <a:spAutoFit/>
          </a:bodyPr>
          <a:lstStyle/>
          <a:p>
            <a:endParaRPr lang="en-US" dirty="0"/>
          </a:p>
        </p:txBody>
      </p:sp>
      <p:sp>
        <p:nvSpPr>
          <p:cNvPr id="13" name="Rectangle 12"/>
          <p:cNvSpPr/>
          <p:nvPr/>
        </p:nvSpPr>
        <p:spPr>
          <a:xfrm>
            <a:off x="1430740" y="1334869"/>
            <a:ext cx="5838738"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430740" y="2286000"/>
            <a:ext cx="5838738"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a:stCxn id="6" idx="2"/>
            <a:endCxn id="7" idx="0"/>
          </p:cNvCxnSpPr>
          <p:nvPr/>
        </p:nvCxnSpPr>
        <p:spPr>
          <a:xfrm rot="5400000">
            <a:off x="3172675" y="3394565"/>
            <a:ext cx="496669" cy="185820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a:endCxn id="8" idx="0"/>
          </p:cNvCxnSpPr>
          <p:nvPr/>
        </p:nvCxnSpPr>
        <p:spPr>
          <a:xfrm rot="16200000" flipH="1">
            <a:off x="5237155" y="3188284"/>
            <a:ext cx="496669" cy="227076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Title 3"/>
          <p:cNvSpPr>
            <a:spLocks noGrp="1"/>
          </p:cNvSpPr>
          <p:nvPr>
            <p:ph type="title"/>
          </p:nvPr>
        </p:nvSpPr>
        <p:spPr/>
        <p:txBody>
          <a:bodyPr/>
          <a:lstStyle/>
          <a:p>
            <a:r>
              <a:rPr lang="en-IN" dirty="0"/>
              <a:t>Management: Prolonged Latent Phase</a:t>
            </a:r>
            <a:endParaRPr lang="en-US" dirty="0"/>
          </a:p>
        </p:txBody>
      </p:sp>
    </p:spTree>
    <p:extLst>
      <p:ext uri="{BB962C8B-B14F-4D97-AF65-F5344CB8AC3E}">
        <p14:creationId xmlns:p14="http://schemas.microsoft.com/office/powerpoint/2010/main" val="711271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13</a:t>
            </a:fld>
            <a:endParaRPr lang="en-US"/>
          </a:p>
        </p:txBody>
      </p:sp>
      <p:sp>
        <p:nvSpPr>
          <p:cNvPr id="4" name="Title 3"/>
          <p:cNvSpPr>
            <a:spLocks noGrp="1"/>
          </p:cNvSpPr>
          <p:nvPr>
            <p:ph type="title"/>
          </p:nvPr>
        </p:nvSpPr>
        <p:spPr/>
        <p:txBody>
          <a:bodyPr/>
          <a:lstStyle/>
          <a:p>
            <a:r>
              <a:rPr lang="en-IN" dirty="0"/>
              <a:t>Management: Prolonged </a:t>
            </a:r>
            <a:r>
              <a:rPr lang="en-IN" dirty="0" smtClean="0"/>
              <a:t>Active </a:t>
            </a:r>
            <a:r>
              <a:rPr lang="en-IN" dirty="0"/>
              <a:t>Phase</a:t>
            </a:r>
            <a:endParaRPr lang="en-US" dirty="0"/>
          </a:p>
        </p:txBody>
      </p:sp>
      <p:sp>
        <p:nvSpPr>
          <p:cNvPr id="5" name="TextBox 4"/>
          <p:cNvSpPr txBox="1"/>
          <p:nvPr/>
        </p:nvSpPr>
        <p:spPr>
          <a:xfrm>
            <a:off x="1430740" y="1334869"/>
            <a:ext cx="5838738" cy="369332"/>
          </a:xfrm>
          <a:prstGeom prst="rect">
            <a:avLst/>
          </a:prstGeom>
          <a:noFill/>
          <a:ln>
            <a:noFill/>
          </a:ln>
        </p:spPr>
        <p:txBody>
          <a:bodyPr wrap="square" rtlCol="0">
            <a:spAutoFit/>
          </a:bodyPr>
          <a:lstStyle/>
          <a:p>
            <a:r>
              <a:rPr lang="en-IN" dirty="0"/>
              <a:t>Once the woman has achieved </a:t>
            </a:r>
            <a:r>
              <a:rPr lang="en-IN" dirty="0" smtClean="0"/>
              <a:t> </a:t>
            </a:r>
            <a:r>
              <a:rPr lang="en-IN" dirty="0"/>
              <a:t>dilatation of </a:t>
            </a:r>
            <a:r>
              <a:rPr lang="en-IN" dirty="0" smtClean="0"/>
              <a:t>cervix &gt;=4 cm</a:t>
            </a:r>
            <a:endParaRPr lang="en-US" dirty="0"/>
          </a:p>
        </p:txBody>
      </p:sp>
      <p:sp>
        <p:nvSpPr>
          <p:cNvPr id="7" name="TextBox 6"/>
          <p:cNvSpPr txBox="1"/>
          <p:nvPr/>
        </p:nvSpPr>
        <p:spPr>
          <a:xfrm>
            <a:off x="1430740" y="3429000"/>
            <a:ext cx="5838738" cy="646331"/>
          </a:xfrm>
          <a:prstGeom prst="rect">
            <a:avLst/>
          </a:prstGeom>
          <a:noFill/>
          <a:ln w="38100">
            <a:solidFill>
              <a:schemeClr val="accent1"/>
            </a:solidFill>
          </a:ln>
        </p:spPr>
        <p:txBody>
          <a:bodyPr wrap="square" rtlCol="0">
            <a:spAutoFit/>
          </a:bodyPr>
          <a:lstStyle/>
          <a:p>
            <a:pPr marL="225425" indent="-225425">
              <a:spcBef>
                <a:spcPts val="1200"/>
              </a:spcBef>
            </a:pPr>
            <a:r>
              <a:rPr lang="en-IN" dirty="0"/>
              <a:t>If the cervical dilatation crosses alert line and/or foetal heart rate shows foetal distress, do the following</a:t>
            </a:r>
            <a:r>
              <a:rPr lang="en-IN" dirty="0" smtClean="0"/>
              <a:t>:</a:t>
            </a:r>
            <a:endParaRPr lang="en-IN" dirty="0"/>
          </a:p>
        </p:txBody>
      </p:sp>
      <p:sp>
        <p:nvSpPr>
          <p:cNvPr id="8" name="TextBox 7"/>
          <p:cNvSpPr txBox="1"/>
          <p:nvPr/>
        </p:nvSpPr>
        <p:spPr>
          <a:xfrm>
            <a:off x="714231" y="4572000"/>
            <a:ext cx="3555355" cy="1200329"/>
          </a:xfrm>
          <a:prstGeom prst="rect">
            <a:avLst/>
          </a:prstGeom>
          <a:noFill/>
          <a:ln w="28575">
            <a:solidFill>
              <a:schemeClr val="accent1"/>
            </a:solidFill>
          </a:ln>
        </p:spPr>
        <p:txBody>
          <a:bodyPr wrap="square" rtlCol="0">
            <a:spAutoFit/>
          </a:bodyPr>
          <a:lstStyle/>
          <a:p>
            <a:pPr marL="236538" lvl="1">
              <a:spcBef>
                <a:spcPts val="1200"/>
              </a:spcBef>
            </a:pPr>
            <a:r>
              <a:rPr lang="en-IN" dirty="0"/>
              <a:t>Call obstetrician/</a:t>
            </a:r>
            <a:r>
              <a:rPr lang="en-IN" dirty="0" err="1"/>
              <a:t>EmONC</a:t>
            </a:r>
            <a:r>
              <a:rPr lang="en-IN" dirty="0"/>
              <a:t> trained doctor if available to assess the progress of labour and decide the course of action</a:t>
            </a:r>
          </a:p>
        </p:txBody>
      </p:sp>
      <p:sp>
        <p:nvSpPr>
          <p:cNvPr id="9" name="TextBox 8"/>
          <p:cNvSpPr txBox="1"/>
          <p:nvPr/>
        </p:nvSpPr>
        <p:spPr>
          <a:xfrm>
            <a:off x="4783540" y="4572000"/>
            <a:ext cx="3674660" cy="1200329"/>
          </a:xfrm>
          <a:prstGeom prst="rect">
            <a:avLst/>
          </a:prstGeom>
          <a:noFill/>
          <a:ln w="28575">
            <a:solidFill>
              <a:schemeClr val="accent1"/>
            </a:solidFill>
          </a:ln>
        </p:spPr>
        <p:txBody>
          <a:bodyPr wrap="square" rtlCol="0">
            <a:spAutoFit/>
          </a:bodyPr>
          <a:lstStyle/>
          <a:p>
            <a:pPr marL="236538" lvl="1">
              <a:spcBef>
                <a:spcPts val="1200"/>
              </a:spcBef>
            </a:pPr>
            <a:r>
              <a:rPr lang="en-IN" dirty="0"/>
              <a:t>Refer the case to a higher </a:t>
            </a:r>
            <a:r>
              <a:rPr lang="en-IN" dirty="0" err="1"/>
              <a:t>center</a:t>
            </a:r>
            <a:r>
              <a:rPr lang="en-IN" dirty="0"/>
              <a:t> (facility with caesarean section) if obstetrician/</a:t>
            </a:r>
            <a:r>
              <a:rPr lang="en-IN" dirty="0" err="1"/>
              <a:t>EmONC</a:t>
            </a:r>
            <a:r>
              <a:rPr lang="en-IN" dirty="0"/>
              <a:t> trained doctor is not available</a:t>
            </a:r>
          </a:p>
        </p:txBody>
      </p:sp>
      <p:sp>
        <p:nvSpPr>
          <p:cNvPr id="10" name="Down Arrow 9"/>
          <p:cNvSpPr/>
          <p:nvPr/>
        </p:nvSpPr>
        <p:spPr>
          <a:xfrm>
            <a:off x="4373881" y="20574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30740" y="2438400"/>
            <a:ext cx="5838738" cy="369332"/>
          </a:xfrm>
          <a:prstGeom prst="rect">
            <a:avLst/>
          </a:prstGeom>
          <a:noFill/>
          <a:ln>
            <a:solidFill>
              <a:schemeClr val="accent1"/>
            </a:solidFill>
          </a:ln>
        </p:spPr>
        <p:txBody>
          <a:bodyPr wrap="square" rtlCol="0">
            <a:spAutoFit/>
          </a:bodyPr>
          <a:lstStyle/>
          <a:p>
            <a:pPr marL="227013" indent="-228600">
              <a:spcBef>
                <a:spcPts val="1200"/>
              </a:spcBef>
            </a:pPr>
            <a:r>
              <a:rPr lang="en-IN" dirty="0" smtClean="0"/>
              <a:t>     Start filling  partograph to monitor progress of labour</a:t>
            </a:r>
            <a:endParaRPr lang="en-IN" dirty="0"/>
          </a:p>
        </p:txBody>
      </p:sp>
      <p:sp>
        <p:nvSpPr>
          <p:cNvPr id="12" name="Down Arrow 11"/>
          <p:cNvSpPr/>
          <p:nvPr/>
        </p:nvSpPr>
        <p:spPr>
          <a:xfrm>
            <a:off x="4379281" y="2915385"/>
            <a:ext cx="45719" cy="4374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83540" y="4419600"/>
            <a:ext cx="1837330" cy="369332"/>
          </a:xfrm>
          <a:prstGeom prst="rect">
            <a:avLst/>
          </a:prstGeom>
          <a:noFill/>
        </p:spPr>
        <p:txBody>
          <a:bodyPr wrap="square" rtlCol="0">
            <a:spAutoFit/>
          </a:bodyPr>
          <a:lstStyle/>
          <a:p>
            <a:endParaRPr lang="en-US" dirty="0"/>
          </a:p>
        </p:txBody>
      </p:sp>
      <p:sp>
        <p:nvSpPr>
          <p:cNvPr id="21" name="Rectangle 20"/>
          <p:cNvSpPr/>
          <p:nvPr/>
        </p:nvSpPr>
        <p:spPr>
          <a:xfrm>
            <a:off x="1430740" y="1334869"/>
            <a:ext cx="5838738"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0740" y="2438400"/>
            <a:ext cx="5838738" cy="3693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Elbow Connector 25"/>
          <p:cNvCxnSpPr>
            <a:stCxn id="7" idx="2"/>
            <a:endCxn id="8" idx="0"/>
          </p:cNvCxnSpPr>
          <p:nvPr/>
        </p:nvCxnSpPr>
        <p:spPr>
          <a:xfrm rot="5400000">
            <a:off x="3172675" y="3394565"/>
            <a:ext cx="496669" cy="185820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7" idx="2"/>
            <a:endCxn id="9" idx="0"/>
          </p:cNvCxnSpPr>
          <p:nvPr/>
        </p:nvCxnSpPr>
        <p:spPr>
          <a:xfrm rot="16200000" flipH="1">
            <a:off x="5237155" y="3188284"/>
            <a:ext cx="496669" cy="227076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1782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14</a:t>
            </a:fld>
            <a:endParaRPr lang="en-US"/>
          </a:p>
        </p:txBody>
      </p:sp>
      <p:sp>
        <p:nvSpPr>
          <p:cNvPr id="4" name="Title 3"/>
          <p:cNvSpPr>
            <a:spLocks noGrp="1"/>
          </p:cNvSpPr>
          <p:nvPr>
            <p:ph type="title"/>
          </p:nvPr>
        </p:nvSpPr>
        <p:spPr/>
        <p:txBody>
          <a:bodyPr/>
          <a:lstStyle/>
          <a:p>
            <a:r>
              <a:rPr lang="en-IN" dirty="0"/>
              <a:t>Management: Prolonged </a:t>
            </a:r>
            <a:r>
              <a:rPr lang="en-IN" dirty="0" smtClean="0"/>
              <a:t>Expulsive </a:t>
            </a:r>
            <a:r>
              <a:rPr lang="en-IN" dirty="0"/>
              <a:t>Phase</a:t>
            </a:r>
            <a:endParaRPr lang="en-US" dirty="0"/>
          </a:p>
        </p:txBody>
      </p:sp>
      <p:sp>
        <p:nvSpPr>
          <p:cNvPr id="7" name="TextBox 6"/>
          <p:cNvSpPr txBox="1"/>
          <p:nvPr/>
        </p:nvSpPr>
        <p:spPr>
          <a:xfrm>
            <a:off x="1430740" y="3200400"/>
            <a:ext cx="5838738" cy="923330"/>
          </a:xfrm>
          <a:prstGeom prst="rect">
            <a:avLst/>
          </a:prstGeom>
          <a:noFill/>
          <a:ln w="38100">
            <a:solidFill>
              <a:schemeClr val="accent1"/>
            </a:solidFill>
          </a:ln>
        </p:spPr>
        <p:txBody>
          <a:bodyPr wrap="square" rtlCol="0">
            <a:spAutoFit/>
          </a:bodyPr>
          <a:lstStyle/>
          <a:p>
            <a:pPr marL="227013" indent="-228600">
              <a:spcBef>
                <a:spcPts val="1200"/>
              </a:spcBef>
            </a:pPr>
            <a:r>
              <a:rPr lang="en-IN" dirty="0"/>
              <a:t>If delivery of baby does not happen within two hours of full dilatation of cervix or there are signs of fetal distress, do the following:</a:t>
            </a:r>
          </a:p>
        </p:txBody>
      </p:sp>
      <p:sp>
        <p:nvSpPr>
          <p:cNvPr id="8" name="TextBox 7"/>
          <p:cNvSpPr txBox="1"/>
          <p:nvPr/>
        </p:nvSpPr>
        <p:spPr>
          <a:xfrm>
            <a:off x="714231" y="4572000"/>
            <a:ext cx="3555355" cy="1200329"/>
          </a:xfrm>
          <a:prstGeom prst="rect">
            <a:avLst/>
          </a:prstGeom>
          <a:noFill/>
          <a:ln w="28575">
            <a:solidFill>
              <a:schemeClr val="accent1"/>
            </a:solidFill>
          </a:ln>
        </p:spPr>
        <p:txBody>
          <a:bodyPr wrap="square" rtlCol="0">
            <a:spAutoFit/>
          </a:bodyPr>
          <a:lstStyle/>
          <a:p>
            <a:pPr marL="236538" lvl="1">
              <a:spcBef>
                <a:spcPts val="1200"/>
              </a:spcBef>
            </a:pPr>
            <a:r>
              <a:rPr lang="en-IN" dirty="0"/>
              <a:t>Call obstetrician/</a:t>
            </a:r>
            <a:r>
              <a:rPr lang="en-IN" dirty="0" err="1"/>
              <a:t>EmONC</a:t>
            </a:r>
            <a:r>
              <a:rPr lang="en-IN" dirty="0"/>
              <a:t> trained doctor if available to assess the progress of labour and decide the course of action</a:t>
            </a:r>
          </a:p>
        </p:txBody>
      </p:sp>
      <p:sp>
        <p:nvSpPr>
          <p:cNvPr id="9" name="TextBox 8"/>
          <p:cNvSpPr txBox="1"/>
          <p:nvPr/>
        </p:nvSpPr>
        <p:spPr>
          <a:xfrm>
            <a:off x="4783540" y="4572000"/>
            <a:ext cx="3674660" cy="1200329"/>
          </a:xfrm>
          <a:prstGeom prst="rect">
            <a:avLst/>
          </a:prstGeom>
          <a:noFill/>
          <a:ln w="28575">
            <a:solidFill>
              <a:schemeClr val="accent1"/>
            </a:solidFill>
          </a:ln>
        </p:spPr>
        <p:txBody>
          <a:bodyPr wrap="square" rtlCol="0">
            <a:spAutoFit/>
          </a:bodyPr>
          <a:lstStyle/>
          <a:p>
            <a:pPr marL="236538" lvl="1">
              <a:spcBef>
                <a:spcPts val="1200"/>
              </a:spcBef>
            </a:pPr>
            <a:r>
              <a:rPr lang="en-IN" dirty="0"/>
              <a:t>Refer the case to a higher </a:t>
            </a:r>
            <a:r>
              <a:rPr lang="en-IN" dirty="0" err="1"/>
              <a:t>center</a:t>
            </a:r>
            <a:r>
              <a:rPr lang="en-IN" dirty="0"/>
              <a:t> (facility with caesarean section) if obstetrician/</a:t>
            </a:r>
            <a:r>
              <a:rPr lang="en-IN" dirty="0" err="1"/>
              <a:t>EmONC</a:t>
            </a:r>
            <a:r>
              <a:rPr lang="en-IN" dirty="0"/>
              <a:t> trained doctor is not available</a:t>
            </a:r>
          </a:p>
        </p:txBody>
      </p:sp>
      <p:sp>
        <p:nvSpPr>
          <p:cNvPr id="10" name="Down Arrow 9"/>
          <p:cNvSpPr/>
          <p:nvPr/>
        </p:nvSpPr>
        <p:spPr>
          <a:xfrm>
            <a:off x="4373881" y="1905000"/>
            <a:ext cx="45719"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430740" y="2209800"/>
            <a:ext cx="5838738" cy="646331"/>
          </a:xfrm>
          <a:prstGeom prst="rect">
            <a:avLst/>
          </a:prstGeom>
          <a:noFill/>
          <a:ln>
            <a:solidFill>
              <a:schemeClr val="accent1"/>
            </a:solidFill>
          </a:ln>
        </p:spPr>
        <p:txBody>
          <a:bodyPr wrap="square" rtlCol="0">
            <a:spAutoFit/>
          </a:bodyPr>
          <a:lstStyle/>
          <a:p>
            <a:pPr marL="227013" indent="-228600">
              <a:spcBef>
                <a:spcPts val="1200"/>
              </a:spcBef>
            </a:pPr>
            <a:r>
              <a:rPr lang="en-IN" dirty="0" smtClean="0"/>
              <a:t> </a:t>
            </a:r>
            <a:r>
              <a:rPr lang="en-IN" dirty="0"/>
              <a:t>     monitor fetal heart rate, contractions and descent of head </a:t>
            </a:r>
          </a:p>
        </p:txBody>
      </p:sp>
      <p:sp>
        <p:nvSpPr>
          <p:cNvPr id="12" name="Down Arrow 11"/>
          <p:cNvSpPr/>
          <p:nvPr/>
        </p:nvSpPr>
        <p:spPr>
          <a:xfrm>
            <a:off x="4343400" y="2895600"/>
            <a:ext cx="45719" cy="218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783540" y="4419600"/>
            <a:ext cx="1837330" cy="369332"/>
          </a:xfrm>
          <a:prstGeom prst="rect">
            <a:avLst/>
          </a:prstGeom>
          <a:noFill/>
        </p:spPr>
        <p:txBody>
          <a:bodyPr wrap="square" rtlCol="0">
            <a:spAutoFit/>
          </a:bodyPr>
          <a:lstStyle/>
          <a:p>
            <a:endParaRPr lang="en-US" dirty="0"/>
          </a:p>
        </p:txBody>
      </p:sp>
      <p:sp>
        <p:nvSpPr>
          <p:cNvPr id="21" name="Rectangle 20"/>
          <p:cNvSpPr/>
          <p:nvPr/>
        </p:nvSpPr>
        <p:spPr>
          <a:xfrm>
            <a:off x="1430740" y="1219200"/>
            <a:ext cx="5838738"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0740" y="2209800"/>
            <a:ext cx="5838738"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Elbow Connector 25"/>
          <p:cNvCxnSpPr>
            <a:stCxn id="7" idx="2"/>
            <a:endCxn id="8" idx="0"/>
          </p:cNvCxnSpPr>
          <p:nvPr/>
        </p:nvCxnSpPr>
        <p:spPr>
          <a:xfrm rot="5400000">
            <a:off x="3196874" y="3418765"/>
            <a:ext cx="448270" cy="1858200"/>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7" idx="2"/>
            <a:endCxn id="9" idx="0"/>
          </p:cNvCxnSpPr>
          <p:nvPr/>
        </p:nvCxnSpPr>
        <p:spPr>
          <a:xfrm rot="16200000" flipH="1">
            <a:off x="5261354" y="3212484"/>
            <a:ext cx="448270" cy="2270761"/>
          </a:xfrm>
          <a:prstGeom prst="bentConnector3">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017339" y="1219200"/>
            <a:ext cx="4572000" cy="646331"/>
          </a:xfrm>
          <a:prstGeom prst="rect">
            <a:avLst/>
          </a:prstGeom>
        </p:spPr>
        <p:txBody>
          <a:bodyPr>
            <a:spAutoFit/>
          </a:bodyPr>
          <a:lstStyle/>
          <a:p>
            <a:pPr algn="ctr"/>
            <a:r>
              <a:rPr lang="en-US" dirty="0"/>
              <a:t>Once the woman has achieved full dilatation of cervix</a:t>
            </a:r>
          </a:p>
        </p:txBody>
      </p:sp>
    </p:spTree>
    <p:extLst>
      <p:ext uri="{BB962C8B-B14F-4D97-AF65-F5344CB8AC3E}">
        <p14:creationId xmlns:p14="http://schemas.microsoft.com/office/powerpoint/2010/main" val="395582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15</a:t>
            </a:fld>
            <a:endParaRPr lang="en-US"/>
          </a:p>
        </p:txBody>
      </p:sp>
      <p:sp>
        <p:nvSpPr>
          <p:cNvPr id="5" name="Subtitle 2"/>
          <p:cNvSpPr>
            <a:spLocks noGrp="1"/>
          </p:cNvSpPr>
          <p:nvPr>
            <p:ph sz="quarter" idx="4294967295"/>
          </p:nvPr>
        </p:nvSpPr>
        <p:spPr>
          <a:xfrm>
            <a:off x="189235" y="1196752"/>
            <a:ext cx="8847261" cy="5400600"/>
          </a:xfrm>
        </p:spPr>
        <p:txBody>
          <a:bodyPr>
            <a:noAutofit/>
          </a:bodyPr>
          <a:lstStyle/>
          <a:p>
            <a:pPr marL="0" indent="0" algn="l">
              <a:spcBef>
                <a:spcPts val="0"/>
              </a:spcBef>
              <a:buNone/>
            </a:pPr>
            <a:r>
              <a:rPr lang="en-US" sz="1400" dirty="0" err="1">
                <a:solidFill>
                  <a:schemeClr val="tx1"/>
                </a:solidFill>
              </a:rPr>
              <a:t>Radha</a:t>
            </a:r>
            <a:r>
              <a:rPr lang="en-US" sz="1400" dirty="0">
                <a:solidFill>
                  <a:schemeClr val="tx1"/>
                </a:solidFill>
              </a:rPr>
              <a:t> (wife of </a:t>
            </a:r>
            <a:r>
              <a:rPr lang="en-US" sz="1400" dirty="0" err="1">
                <a:solidFill>
                  <a:schemeClr val="tx1"/>
                </a:solidFill>
              </a:rPr>
              <a:t>Gangaram</a:t>
            </a:r>
            <a:r>
              <a:rPr lang="en-US" sz="1400" dirty="0">
                <a:solidFill>
                  <a:schemeClr val="tx1"/>
                </a:solidFill>
              </a:rPr>
              <a:t>), 26 years of age, third gravida, was admitted at 5:00 am on 11 June 2009 with the complaint of </a:t>
            </a:r>
            <a:r>
              <a:rPr lang="en-US" sz="1400" dirty="0" err="1">
                <a:solidFill>
                  <a:schemeClr val="tx1"/>
                </a:solidFill>
              </a:rPr>
              <a:t>labour</a:t>
            </a:r>
            <a:r>
              <a:rPr lang="en-US" sz="1400" dirty="0">
                <a:solidFill>
                  <a:schemeClr val="tx1"/>
                </a:solidFill>
              </a:rPr>
              <a:t> pains since 2:00 am. Her membranes had ruptured at 4:00 am. She has two children of the ages of 5 and 2 years. On admission, her cervix was 2 cm dilated</a:t>
            </a:r>
            <a:r>
              <a:rPr lang="en-US" sz="1400" dirty="0" smtClean="0">
                <a:solidFill>
                  <a:schemeClr val="tx1"/>
                </a:solidFill>
              </a:rPr>
              <a:t>. </a:t>
            </a:r>
            <a:endParaRPr lang="en-IN" sz="1400" dirty="0">
              <a:solidFill>
                <a:schemeClr val="tx1"/>
              </a:solidFill>
            </a:endParaRPr>
          </a:p>
          <a:p>
            <a:pPr marL="0" indent="0" algn="l">
              <a:spcBef>
                <a:spcPts val="0"/>
              </a:spcBef>
              <a:buNone/>
            </a:pPr>
            <a:r>
              <a:rPr lang="en-US" sz="1400" dirty="0">
                <a:solidFill>
                  <a:schemeClr val="tx1"/>
                </a:solidFill>
              </a:rPr>
              <a:t>Plot the following findings on the </a:t>
            </a:r>
            <a:r>
              <a:rPr lang="en-US" sz="1400" dirty="0" err="1">
                <a:solidFill>
                  <a:schemeClr val="tx1"/>
                </a:solidFill>
              </a:rPr>
              <a:t>partograph</a:t>
            </a:r>
            <a:r>
              <a:rPr lang="en-US" sz="1400" dirty="0" smtClean="0">
                <a:solidFill>
                  <a:schemeClr val="tx1"/>
                </a:solidFill>
              </a:rPr>
              <a:t>:      	</a:t>
            </a:r>
          </a:p>
          <a:p>
            <a:pPr marL="0" indent="0" algn="l">
              <a:spcBef>
                <a:spcPts val="0"/>
              </a:spcBef>
              <a:buNone/>
              <a:tabLst>
                <a:tab pos="1030288" algn="l"/>
                <a:tab pos="1260475" algn="l"/>
              </a:tabLst>
            </a:pPr>
            <a:r>
              <a:rPr lang="en-US" sz="1400" b="1" dirty="0">
                <a:solidFill>
                  <a:schemeClr val="tx1"/>
                </a:solidFill>
              </a:rPr>
              <a:t>At 09:00 am</a:t>
            </a:r>
            <a:r>
              <a:rPr lang="en-US" sz="1400" b="1" dirty="0" smtClean="0">
                <a:solidFill>
                  <a:schemeClr val="tx1"/>
                </a:solidFill>
              </a:rPr>
              <a:t>:	</a:t>
            </a:r>
            <a:r>
              <a:rPr lang="en-US" sz="1400" dirty="0" smtClean="0">
                <a:solidFill>
                  <a:schemeClr val="tx1"/>
                </a:solidFill>
              </a:rPr>
              <a:t>• </a:t>
            </a:r>
            <a:r>
              <a:rPr lang="en-US" sz="1400" dirty="0">
                <a:solidFill>
                  <a:schemeClr val="tx1"/>
                </a:solidFill>
              </a:rPr>
              <a:t>The cervix is dilated </a:t>
            </a:r>
            <a:r>
              <a:rPr lang="en-US" sz="1400" dirty="0" smtClean="0">
                <a:solidFill>
                  <a:schemeClr val="tx1"/>
                </a:solidFill>
              </a:rPr>
              <a:t>5 </a:t>
            </a:r>
            <a:r>
              <a:rPr lang="en-US" sz="1400" dirty="0">
                <a:solidFill>
                  <a:schemeClr val="tx1"/>
                </a:solidFill>
              </a:rPr>
              <a:t>cm.</a:t>
            </a:r>
            <a:endParaRPr lang="en-IN" sz="1400" dirty="0">
              <a:solidFill>
                <a:schemeClr val="tx1"/>
              </a:solidFill>
            </a:endParaRPr>
          </a:p>
          <a:p>
            <a:pPr marL="0" indent="0" algn="l">
              <a:spcBef>
                <a:spcPts val="0"/>
              </a:spcBef>
              <a:buNone/>
              <a:tabLst>
                <a:tab pos="1030288" algn="l"/>
                <a:tab pos="1260475" algn="l"/>
              </a:tabLst>
            </a:pPr>
            <a:r>
              <a:rPr lang="en-US" sz="1400" dirty="0">
                <a:solidFill>
                  <a:schemeClr val="tx1"/>
                </a:solidFill>
              </a:rPr>
              <a:t>	</a:t>
            </a:r>
            <a:r>
              <a:rPr lang="en-US" sz="1400" dirty="0" smtClean="0">
                <a:solidFill>
                  <a:schemeClr val="tx1"/>
                </a:solidFill>
              </a:rPr>
              <a:t>• </a:t>
            </a:r>
            <a:r>
              <a:rPr lang="en-US" sz="1400" dirty="0">
                <a:solidFill>
                  <a:schemeClr val="tx1"/>
                </a:solidFill>
              </a:rPr>
              <a:t>She had </a:t>
            </a:r>
            <a:r>
              <a:rPr lang="en-US" sz="1400" dirty="0" smtClean="0">
                <a:solidFill>
                  <a:schemeClr val="tx1"/>
                </a:solidFill>
              </a:rPr>
              <a:t>3 </a:t>
            </a:r>
            <a:r>
              <a:rPr lang="en-US" sz="1400" dirty="0">
                <a:solidFill>
                  <a:schemeClr val="tx1"/>
                </a:solidFill>
              </a:rPr>
              <a:t>contractions in 10 minutes, each lasting </a:t>
            </a:r>
            <a:r>
              <a:rPr lang="en-US" sz="1400" dirty="0" smtClean="0">
                <a:solidFill>
                  <a:schemeClr val="tx1"/>
                </a:solidFill>
              </a:rPr>
              <a:t>20-40seconds</a:t>
            </a:r>
            <a:r>
              <a:rPr lang="en-US" sz="1400" dirty="0">
                <a:solidFill>
                  <a:schemeClr val="tx1"/>
                </a:solidFill>
              </a:rPr>
              <a:t>.</a:t>
            </a:r>
            <a:endParaRPr lang="en-IN" sz="1400" dirty="0">
              <a:solidFill>
                <a:schemeClr val="tx1"/>
              </a:solidFill>
            </a:endParaRPr>
          </a:p>
          <a:p>
            <a:pPr marL="0" indent="0" algn="l">
              <a:spcBef>
                <a:spcPts val="0"/>
              </a:spcBef>
              <a:buNone/>
              <a:tabLst>
                <a:tab pos="1030288" algn="l"/>
                <a:tab pos="1260475" algn="l"/>
              </a:tabLst>
            </a:pPr>
            <a:r>
              <a:rPr lang="en-US" sz="1400" dirty="0">
                <a:solidFill>
                  <a:schemeClr val="tx1"/>
                </a:solidFill>
              </a:rPr>
              <a:t>	</a:t>
            </a:r>
            <a:r>
              <a:rPr lang="en-US" sz="1400" dirty="0" smtClean="0">
                <a:solidFill>
                  <a:schemeClr val="tx1"/>
                </a:solidFill>
              </a:rPr>
              <a:t>• </a:t>
            </a:r>
            <a:r>
              <a:rPr lang="en-US" sz="1400" dirty="0">
                <a:solidFill>
                  <a:schemeClr val="tx1"/>
                </a:solidFill>
              </a:rPr>
              <a:t>The FHR is 120 beats per minute.</a:t>
            </a:r>
            <a:endParaRPr lang="en-IN" sz="1400" dirty="0">
              <a:solidFill>
                <a:schemeClr val="tx1"/>
              </a:solidFill>
            </a:endParaRPr>
          </a:p>
          <a:p>
            <a:pPr marL="0" indent="0" algn="l">
              <a:spcBef>
                <a:spcPts val="0"/>
              </a:spcBef>
              <a:buNone/>
              <a:tabLst>
                <a:tab pos="1030288" algn="l"/>
                <a:tab pos="1260475" algn="l"/>
              </a:tabLst>
            </a:pPr>
            <a:r>
              <a:rPr lang="en-US" sz="1400" dirty="0">
                <a:solidFill>
                  <a:schemeClr val="tx1"/>
                </a:solidFill>
              </a:rPr>
              <a:t>	</a:t>
            </a:r>
            <a:r>
              <a:rPr lang="en-US" sz="1400" dirty="0" smtClean="0">
                <a:solidFill>
                  <a:schemeClr val="tx1"/>
                </a:solidFill>
              </a:rPr>
              <a:t>• </a:t>
            </a:r>
            <a:r>
              <a:rPr lang="en-US" sz="1400" dirty="0">
                <a:solidFill>
                  <a:schemeClr val="tx1"/>
                </a:solidFill>
              </a:rPr>
              <a:t>The membranes have ruptured and the amniotic fluid is clear.</a:t>
            </a:r>
            <a:endParaRPr lang="en-IN" sz="1400" dirty="0">
              <a:solidFill>
                <a:schemeClr val="tx1"/>
              </a:solidFill>
            </a:endParaRPr>
          </a:p>
          <a:p>
            <a:pPr marL="0" indent="0" algn="l">
              <a:spcBef>
                <a:spcPts val="0"/>
              </a:spcBef>
              <a:buNone/>
              <a:tabLst>
                <a:tab pos="1030288" algn="l"/>
                <a:tab pos="1260475" algn="l"/>
              </a:tabLst>
            </a:pPr>
            <a:r>
              <a:rPr lang="en-US" sz="1400" dirty="0">
                <a:solidFill>
                  <a:schemeClr val="tx1"/>
                </a:solidFill>
              </a:rPr>
              <a:t>	</a:t>
            </a:r>
            <a:r>
              <a:rPr lang="en-US" sz="1400" dirty="0" smtClean="0">
                <a:solidFill>
                  <a:schemeClr val="tx1"/>
                </a:solidFill>
              </a:rPr>
              <a:t>• </a:t>
            </a:r>
            <a:r>
              <a:rPr lang="en-US" sz="1400" dirty="0">
                <a:solidFill>
                  <a:schemeClr val="tx1"/>
                </a:solidFill>
              </a:rPr>
              <a:t>Her BP is 120/70 mmHg.</a:t>
            </a:r>
            <a:endParaRPr lang="en-IN" sz="1400" dirty="0">
              <a:solidFill>
                <a:schemeClr val="tx1"/>
              </a:solidFill>
            </a:endParaRPr>
          </a:p>
          <a:p>
            <a:pPr marL="0" indent="0" algn="l">
              <a:spcBef>
                <a:spcPts val="0"/>
              </a:spcBef>
              <a:buNone/>
              <a:tabLst>
                <a:tab pos="1030288" algn="l"/>
                <a:tab pos="1260475" algn="l"/>
              </a:tabLst>
            </a:pPr>
            <a:r>
              <a:rPr lang="en-US" sz="1400" dirty="0" smtClean="0">
                <a:solidFill>
                  <a:schemeClr val="tx1"/>
                </a:solidFill>
              </a:rPr>
              <a:t>	• </a:t>
            </a:r>
            <a:r>
              <a:rPr lang="en-US" sz="1400" dirty="0">
                <a:solidFill>
                  <a:schemeClr val="tx1"/>
                </a:solidFill>
              </a:rPr>
              <a:t>Her temperature is 36.8°C.</a:t>
            </a:r>
            <a:endParaRPr lang="en-IN" sz="1400" dirty="0">
              <a:solidFill>
                <a:schemeClr val="tx1"/>
              </a:solidFill>
            </a:endParaRPr>
          </a:p>
          <a:p>
            <a:pPr marL="0" indent="0" algn="l">
              <a:spcBef>
                <a:spcPts val="0"/>
              </a:spcBef>
              <a:buNone/>
              <a:tabLst>
                <a:tab pos="1030288" algn="l"/>
                <a:tab pos="1260475" algn="l"/>
              </a:tabLst>
            </a:pPr>
            <a:r>
              <a:rPr lang="en-US" sz="1400" dirty="0" smtClean="0">
                <a:solidFill>
                  <a:schemeClr val="tx1"/>
                </a:solidFill>
              </a:rPr>
              <a:t>	• </a:t>
            </a:r>
            <a:r>
              <a:rPr lang="en-US" sz="1400" dirty="0">
                <a:solidFill>
                  <a:schemeClr val="tx1"/>
                </a:solidFill>
              </a:rPr>
              <a:t>Her pulse is 80 per minute.</a:t>
            </a:r>
            <a:endParaRPr lang="en-IN" sz="1400" dirty="0">
              <a:solidFill>
                <a:schemeClr val="tx1"/>
              </a:solidFill>
            </a:endParaRPr>
          </a:p>
          <a:p>
            <a:pPr marL="914400" indent="-914400" algn="l">
              <a:spcBef>
                <a:spcPts val="0"/>
              </a:spcBef>
              <a:buNone/>
              <a:tabLst>
                <a:tab pos="914400" algn="l"/>
              </a:tabLst>
            </a:pPr>
            <a:r>
              <a:rPr lang="en-US" sz="1400" dirty="0">
                <a:solidFill>
                  <a:schemeClr val="tx1"/>
                </a:solidFill>
              </a:rPr>
              <a:t> </a:t>
            </a:r>
            <a:r>
              <a:rPr lang="en-US" sz="1400" b="1" dirty="0" smtClean="0">
                <a:solidFill>
                  <a:schemeClr val="tx1"/>
                </a:solidFill>
              </a:rPr>
              <a:t>9:30 </a:t>
            </a:r>
            <a:r>
              <a:rPr lang="en-US" sz="1400" b="1" dirty="0">
                <a:solidFill>
                  <a:schemeClr val="tx1"/>
                </a:solidFill>
              </a:rPr>
              <a:t>am: </a:t>
            </a:r>
            <a:r>
              <a:rPr lang="en-US" sz="1400" b="1" dirty="0" smtClean="0">
                <a:solidFill>
                  <a:schemeClr val="tx1"/>
                </a:solidFill>
              </a:rPr>
              <a:t>	</a:t>
            </a:r>
            <a:r>
              <a:rPr lang="en-US" sz="1400" dirty="0" smtClean="0">
                <a:solidFill>
                  <a:schemeClr val="tx1"/>
                </a:solidFill>
              </a:rPr>
              <a:t>FHR </a:t>
            </a:r>
            <a:r>
              <a:rPr lang="en-US" sz="1400" dirty="0">
                <a:solidFill>
                  <a:schemeClr val="tx1"/>
                </a:solidFill>
              </a:rPr>
              <a:t>120, contractions </a:t>
            </a:r>
            <a:r>
              <a:rPr lang="en-US" sz="1400" dirty="0" smtClean="0">
                <a:solidFill>
                  <a:schemeClr val="tx1"/>
                </a:solidFill>
              </a:rPr>
              <a:t>3/10 </a:t>
            </a:r>
            <a:r>
              <a:rPr lang="en-US" sz="1400" dirty="0">
                <a:solidFill>
                  <a:schemeClr val="tx1"/>
                </a:solidFill>
              </a:rPr>
              <a:t>each </a:t>
            </a:r>
            <a:r>
              <a:rPr lang="en-US" sz="1400" dirty="0" smtClean="0">
                <a:solidFill>
                  <a:schemeClr val="tx1"/>
                </a:solidFill>
              </a:rPr>
              <a:t>20-40 seconds</a:t>
            </a:r>
            <a:r>
              <a:rPr lang="en-US" sz="1400" dirty="0">
                <a:solidFill>
                  <a:schemeClr val="tx1"/>
                </a:solidFill>
              </a:rPr>
              <a:t>, pulse 80/minute,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10:00 am</a:t>
            </a:r>
            <a:r>
              <a:rPr lang="en-US" sz="1400" dirty="0">
                <a:solidFill>
                  <a:schemeClr val="tx1"/>
                </a:solidFill>
              </a:rPr>
              <a:t>:    </a:t>
            </a:r>
            <a:r>
              <a:rPr lang="en-US" sz="1400" dirty="0" smtClean="0">
                <a:solidFill>
                  <a:schemeClr val="tx1"/>
                </a:solidFill>
              </a:rPr>
              <a:t>	FHR </a:t>
            </a:r>
            <a:r>
              <a:rPr lang="en-US" sz="1400" dirty="0">
                <a:solidFill>
                  <a:schemeClr val="tx1"/>
                </a:solidFill>
              </a:rPr>
              <a:t>136, contractions </a:t>
            </a:r>
            <a:r>
              <a:rPr lang="en-US" sz="1400" dirty="0" smtClean="0">
                <a:solidFill>
                  <a:schemeClr val="tx1"/>
                </a:solidFill>
              </a:rPr>
              <a:t>3/10 </a:t>
            </a:r>
            <a:r>
              <a:rPr lang="en-US" sz="1400" dirty="0">
                <a:solidFill>
                  <a:schemeClr val="tx1"/>
                </a:solidFill>
              </a:rPr>
              <a:t>each </a:t>
            </a:r>
            <a:r>
              <a:rPr lang="en-US" sz="1400" dirty="0" smtClean="0">
                <a:solidFill>
                  <a:schemeClr val="tx1"/>
                </a:solidFill>
              </a:rPr>
              <a:t>20-40 </a:t>
            </a:r>
            <a:r>
              <a:rPr lang="en-US" sz="1400" dirty="0">
                <a:solidFill>
                  <a:schemeClr val="tx1"/>
                </a:solidFill>
              </a:rPr>
              <a:t>seconds, pulse 80/minute,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10:30 am:</a:t>
            </a:r>
            <a:r>
              <a:rPr lang="en-US" sz="1400" dirty="0">
                <a:solidFill>
                  <a:schemeClr val="tx1"/>
                </a:solidFill>
              </a:rPr>
              <a:t> </a:t>
            </a:r>
            <a:r>
              <a:rPr lang="en-US" sz="1400" dirty="0" smtClean="0">
                <a:solidFill>
                  <a:schemeClr val="tx1"/>
                </a:solidFill>
              </a:rPr>
              <a:t>	FHR </a:t>
            </a:r>
            <a:r>
              <a:rPr lang="en-US" sz="1400" dirty="0">
                <a:solidFill>
                  <a:schemeClr val="tx1"/>
                </a:solidFill>
              </a:rPr>
              <a:t>140, contractions 3</a:t>
            </a:r>
            <a:r>
              <a:rPr lang="en-US" sz="1400" dirty="0" smtClean="0">
                <a:solidFill>
                  <a:schemeClr val="tx1"/>
                </a:solidFill>
              </a:rPr>
              <a:t>/10 </a:t>
            </a:r>
            <a:r>
              <a:rPr lang="en-US" sz="1400" dirty="0">
                <a:solidFill>
                  <a:schemeClr val="tx1"/>
                </a:solidFill>
              </a:rPr>
              <a:t>each 20-40 seconds, pulse 88/minute,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11:00 am</a:t>
            </a:r>
            <a:r>
              <a:rPr lang="en-US" sz="1400" dirty="0">
                <a:solidFill>
                  <a:schemeClr val="tx1"/>
                </a:solidFill>
              </a:rPr>
              <a:t>: </a:t>
            </a:r>
            <a:r>
              <a:rPr lang="en-US" sz="1400" dirty="0" smtClean="0">
                <a:solidFill>
                  <a:schemeClr val="tx1"/>
                </a:solidFill>
              </a:rPr>
              <a:t>	FHR </a:t>
            </a:r>
            <a:r>
              <a:rPr lang="en-US" sz="1400" dirty="0">
                <a:solidFill>
                  <a:schemeClr val="tx1"/>
                </a:solidFill>
              </a:rPr>
              <a:t>130, contractions </a:t>
            </a:r>
            <a:r>
              <a:rPr lang="en-US" sz="1400" dirty="0" smtClean="0">
                <a:solidFill>
                  <a:schemeClr val="tx1"/>
                </a:solidFill>
              </a:rPr>
              <a:t>3/10 </a:t>
            </a:r>
            <a:r>
              <a:rPr lang="en-US" sz="1400" dirty="0">
                <a:solidFill>
                  <a:schemeClr val="tx1"/>
                </a:solidFill>
              </a:rPr>
              <a:t>each 20-40 seconds, pulse 88/minute, amniotic fluid </a:t>
            </a:r>
            <a:r>
              <a:rPr lang="en-US" sz="1400" dirty="0" smtClean="0">
                <a:solidFill>
                  <a:schemeClr val="tx1"/>
                </a:solidFill>
              </a:rPr>
              <a:t>meconium stained</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11:30 am</a:t>
            </a:r>
            <a:r>
              <a:rPr lang="en-US" sz="1400" dirty="0">
                <a:solidFill>
                  <a:schemeClr val="tx1"/>
                </a:solidFill>
              </a:rPr>
              <a:t>: </a:t>
            </a:r>
            <a:r>
              <a:rPr lang="en-US" sz="1400" dirty="0" smtClean="0">
                <a:solidFill>
                  <a:schemeClr val="tx1"/>
                </a:solidFill>
              </a:rPr>
              <a:t>	FHR </a:t>
            </a:r>
            <a:r>
              <a:rPr lang="en-US" sz="1400" dirty="0" smtClean="0">
                <a:solidFill>
                  <a:schemeClr val="tx1"/>
                </a:solidFill>
              </a:rPr>
              <a:t>130, </a:t>
            </a:r>
            <a:r>
              <a:rPr lang="en-US" sz="1400" dirty="0">
                <a:solidFill>
                  <a:schemeClr val="tx1"/>
                </a:solidFill>
              </a:rPr>
              <a:t>contractions 3</a:t>
            </a:r>
            <a:r>
              <a:rPr lang="en-US" sz="1400" dirty="0" smtClean="0">
                <a:solidFill>
                  <a:schemeClr val="tx1"/>
                </a:solidFill>
              </a:rPr>
              <a:t>/10 </a:t>
            </a:r>
            <a:r>
              <a:rPr lang="en-US" sz="1400" dirty="0">
                <a:solidFill>
                  <a:schemeClr val="tx1"/>
                </a:solidFill>
              </a:rPr>
              <a:t>each 20-40 seconds, pulse 84/minute, amniotic </a:t>
            </a:r>
            <a:r>
              <a:rPr lang="en-US" sz="1400" dirty="0" smtClean="0">
                <a:solidFill>
                  <a:schemeClr val="tx1"/>
                </a:solidFill>
              </a:rPr>
              <a:t>fluid meconium stained</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12:00 </a:t>
            </a:r>
            <a:r>
              <a:rPr lang="en-US" sz="1400" b="1" dirty="0" smtClean="0">
                <a:solidFill>
                  <a:schemeClr val="tx1"/>
                </a:solidFill>
              </a:rPr>
              <a:t>noon</a:t>
            </a:r>
            <a:r>
              <a:rPr lang="en-US" sz="1400" dirty="0" smtClean="0">
                <a:solidFill>
                  <a:schemeClr val="tx1"/>
                </a:solidFill>
              </a:rPr>
              <a:t>:	FHR </a:t>
            </a:r>
            <a:r>
              <a:rPr lang="en-US" sz="1400" dirty="0" smtClean="0">
                <a:solidFill>
                  <a:schemeClr val="tx1"/>
                </a:solidFill>
              </a:rPr>
              <a:t>140</a:t>
            </a:r>
            <a:r>
              <a:rPr lang="en-US" sz="1400" dirty="0">
                <a:solidFill>
                  <a:schemeClr val="tx1"/>
                </a:solidFill>
              </a:rPr>
              <a:t>, contractions </a:t>
            </a:r>
            <a:r>
              <a:rPr lang="en-US" sz="1400" dirty="0" smtClean="0">
                <a:solidFill>
                  <a:schemeClr val="tx1"/>
                </a:solidFill>
              </a:rPr>
              <a:t>4/10 </a:t>
            </a:r>
            <a:r>
              <a:rPr lang="en-US" sz="1400" dirty="0">
                <a:solidFill>
                  <a:schemeClr val="tx1"/>
                </a:solidFill>
              </a:rPr>
              <a:t>each </a:t>
            </a:r>
            <a:r>
              <a:rPr lang="en-US" sz="1400" dirty="0" smtClean="0">
                <a:solidFill>
                  <a:schemeClr val="tx1"/>
                </a:solidFill>
              </a:rPr>
              <a:t>45 seconds</a:t>
            </a:r>
            <a:r>
              <a:rPr lang="en-US" sz="1400" dirty="0">
                <a:solidFill>
                  <a:schemeClr val="tx1"/>
                </a:solidFill>
              </a:rPr>
              <a:t>, pulse </a:t>
            </a:r>
            <a:r>
              <a:rPr lang="en-US" sz="1400" dirty="0" smtClean="0">
                <a:solidFill>
                  <a:schemeClr val="tx1"/>
                </a:solidFill>
              </a:rPr>
              <a:t>100/minute</a:t>
            </a:r>
            <a:r>
              <a:rPr lang="en-US" sz="1400" dirty="0">
                <a:solidFill>
                  <a:schemeClr val="tx1"/>
                </a:solidFill>
              </a:rPr>
              <a:t>, amniotic fluid meconium </a:t>
            </a:r>
            <a:r>
              <a:rPr lang="en-US" sz="1400" dirty="0" smtClean="0">
                <a:solidFill>
                  <a:schemeClr val="tx1"/>
                </a:solidFill>
              </a:rPr>
              <a:t>stained</a:t>
            </a:r>
          </a:p>
          <a:p>
            <a:pPr marL="914400" indent="-914400">
              <a:spcBef>
                <a:spcPts val="0"/>
              </a:spcBef>
              <a:buNone/>
              <a:tabLst>
                <a:tab pos="914400" algn="l"/>
              </a:tabLst>
            </a:pPr>
            <a:r>
              <a:rPr lang="en-US" sz="1400" b="1" dirty="0" smtClean="0">
                <a:solidFill>
                  <a:schemeClr val="tx1"/>
                </a:solidFill>
              </a:rPr>
              <a:t>12:30 </a:t>
            </a:r>
            <a:r>
              <a:rPr lang="en-US" sz="1400" b="1" dirty="0">
                <a:solidFill>
                  <a:schemeClr val="tx1"/>
                </a:solidFill>
              </a:rPr>
              <a:t>pm</a:t>
            </a:r>
            <a:r>
              <a:rPr lang="en-US" sz="1400" dirty="0">
                <a:solidFill>
                  <a:schemeClr val="tx1"/>
                </a:solidFill>
              </a:rPr>
              <a:t>: </a:t>
            </a:r>
            <a:r>
              <a:rPr lang="en-US" sz="1400" dirty="0" smtClean="0">
                <a:solidFill>
                  <a:schemeClr val="tx1"/>
                </a:solidFill>
              </a:rPr>
              <a:t>	FHR </a:t>
            </a:r>
            <a:r>
              <a:rPr lang="en-US" sz="1400" dirty="0" smtClean="0">
                <a:solidFill>
                  <a:schemeClr val="tx1"/>
                </a:solidFill>
              </a:rPr>
              <a:t>100</a:t>
            </a:r>
            <a:r>
              <a:rPr lang="en-US" sz="1400" dirty="0">
                <a:solidFill>
                  <a:schemeClr val="tx1"/>
                </a:solidFill>
              </a:rPr>
              <a:t>, contractions </a:t>
            </a:r>
            <a:r>
              <a:rPr lang="en-US" sz="1400" dirty="0" smtClean="0">
                <a:solidFill>
                  <a:schemeClr val="tx1"/>
                </a:solidFill>
              </a:rPr>
              <a:t>4/10 </a:t>
            </a:r>
            <a:r>
              <a:rPr lang="en-US" sz="1400" dirty="0">
                <a:solidFill>
                  <a:schemeClr val="tx1"/>
                </a:solidFill>
              </a:rPr>
              <a:t>each </a:t>
            </a:r>
            <a:r>
              <a:rPr lang="en-US" sz="1400" dirty="0" smtClean="0">
                <a:solidFill>
                  <a:schemeClr val="tx1"/>
                </a:solidFill>
              </a:rPr>
              <a:t>45seconds</a:t>
            </a:r>
            <a:r>
              <a:rPr lang="en-US" sz="1400" dirty="0">
                <a:solidFill>
                  <a:schemeClr val="tx1"/>
                </a:solidFill>
              </a:rPr>
              <a:t>, pulse </a:t>
            </a:r>
            <a:r>
              <a:rPr lang="en-US" sz="1400" dirty="0" smtClean="0">
                <a:solidFill>
                  <a:schemeClr val="tx1"/>
                </a:solidFill>
              </a:rPr>
              <a:t>100/minute</a:t>
            </a:r>
            <a:r>
              <a:rPr lang="en-US" sz="1400" dirty="0">
                <a:solidFill>
                  <a:schemeClr val="tx1"/>
                </a:solidFill>
              </a:rPr>
              <a:t>, amniotic fluid meconium stained </a:t>
            </a:r>
            <a:endParaRPr lang="en-US" sz="1400" dirty="0" smtClean="0">
              <a:solidFill>
                <a:schemeClr val="tx1"/>
              </a:solidFill>
            </a:endParaRPr>
          </a:p>
          <a:p>
            <a:pPr marL="914400" indent="-914400">
              <a:spcBef>
                <a:spcPts val="0"/>
              </a:spcBef>
              <a:buNone/>
              <a:tabLst>
                <a:tab pos="914400" algn="l"/>
              </a:tabLst>
            </a:pPr>
            <a:r>
              <a:rPr lang="en-US" sz="1400" b="1" dirty="0" smtClean="0">
                <a:solidFill>
                  <a:schemeClr val="tx1"/>
                </a:solidFill>
              </a:rPr>
              <a:t>1:00 </a:t>
            </a:r>
            <a:r>
              <a:rPr lang="en-US" sz="1400" b="1" dirty="0">
                <a:solidFill>
                  <a:schemeClr val="tx1"/>
                </a:solidFill>
              </a:rPr>
              <a:t>pm:  </a:t>
            </a:r>
            <a:r>
              <a:rPr lang="en-US" sz="1400" b="1" dirty="0" smtClean="0">
                <a:solidFill>
                  <a:schemeClr val="tx1"/>
                </a:solidFill>
              </a:rPr>
              <a:t>	</a:t>
            </a:r>
            <a:r>
              <a:rPr lang="en-US" sz="1400" dirty="0" smtClean="0">
                <a:solidFill>
                  <a:schemeClr val="tx1"/>
                </a:solidFill>
              </a:rPr>
              <a:t>FHR </a:t>
            </a:r>
            <a:r>
              <a:rPr lang="en-US" sz="1400" dirty="0" smtClean="0">
                <a:solidFill>
                  <a:schemeClr val="tx1"/>
                </a:solidFill>
              </a:rPr>
              <a:t>100, </a:t>
            </a:r>
            <a:r>
              <a:rPr lang="en-US" sz="1400" dirty="0">
                <a:solidFill>
                  <a:schemeClr val="tx1"/>
                </a:solidFill>
              </a:rPr>
              <a:t>contractions </a:t>
            </a:r>
            <a:r>
              <a:rPr lang="en-US" sz="1400" dirty="0" smtClean="0">
                <a:solidFill>
                  <a:schemeClr val="tx1"/>
                </a:solidFill>
              </a:rPr>
              <a:t>4/10 </a:t>
            </a:r>
            <a:r>
              <a:rPr lang="en-US" sz="1400" dirty="0">
                <a:solidFill>
                  <a:schemeClr val="tx1"/>
                </a:solidFill>
              </a:rPr>
              <a:t>each </a:t>
            </a:r>
            <a:r>
              <a:rPr lang="en-US" sz="1400" dirty="0" smtClean="0">
                <a:solidFill>
                  <a:schemeClr val="tx1"/>
                </a:solidFill>
              </a:rPr>
              <a:t>45 </a:t>
            </a:r>
            <a:r>
              <a:rPr lang="en-US" sz="1400" dirty="0">
                <a:solidFill>
                  <a:schemeClr val="tx1"/>
                </a:solidFill>
              </a:rPr>
              <a:t>seconds, pulse </a:t>
            </a:r>
            <a:r>
              <a:rPr lang="en-US" sz="1400" dirty="0" smtClean="0">
                <a:solidFill>
                  <a:schemeClr val="tx1"/>
                </a:solidFill>
              </a:rPr>
              <a:t>110/minute</a:t>
            </a:r>
            <a:r>
              <a:rPr lang="en-US" sz="1400" dirty="0">
                <a:solidFill>
                  <a:schemeClr val="tx1"/>
                </a:solidFill>
              </a:rPr>
              <a:t>, </a:t>
            </a:r>
            <a:r>
              <a:rPr lang="en-US" sz="1400" dirty="0" smtClean="0">
                <a:solidFill>
                  <a:schemeClr val="tx1"/>
                </a:solidFill>
              </a:rPr>
              <a:t>temp. </a:t>
            </a:r>
            <a:r>
              <a:rPr lang="en-US" sz="1400" dirty="0">
                <a:solidFill>
                  <a:schemeClr val="tx1"/>
                </a:solidFill>
              </a:rPr>
              <a:t>37°C, BP 100/70 </a:t>
            </a:r>
            <a:r>
              <a:rPr lang="en-US" sz="1400" dirty="0" smtClean="0">
                <a:solidFill>
                  <a:schemeClr val="tx1"/>
                </a:solidFill>
              </a:rPr>
              <a:t>, </a:t>
            </a:r>
            <a:r>
              <a:rPr lang="en-US" sz="1400" dirty="0">
                <a:solidFill>
                  <a:schemeClr val="tx1"/>
                </a:solidFill>
              </a:rPr>
              <a:t>amniotic fluid meconium stained </a:t>
            </a:r>
            <a:endParaRPr lang="en-US" sz="1400" dirty="0" smtClean="0">
              <a:solidFill>
                <a:schemeClr val="tx1"/>
              </a:solidFill>
            </a:endParaRPr>
          </a:p>
          <a:p>
            <a:pPr marL="914400" indent="-914400">
              <a:spcBef>
                <a:spcPts val="0"/>
              </a:spcBef>
              <a:buNone/>
              <a:tabLst>
                <a:tab pos="914400" algn="l"/>
              </a:tabLst>
            </a:pPr>
            <a:r>
              <a:rPr lang="en-US" sz="1400" b="1" dirty="0">
                <a:solidFill>
                  <a:schemeClr val="tx1"/>
                </a:solidFill>
              </a:rPr>
              <a:t> </a:t>
            </a:r>
            <a:r>
              <a:rPr lang="en-US" sz="1400" b="1" dirty="0" smtClean="0">
                <a:solidFill>
                  <a:schemeClr val="tx1"/>
                </a:solidFill>
              </a:rPr>
              <a:t>At </a:t>
            </a:r>
            <a:r>
              <a:rPr lang="en-US" sz="1400" b="1" dirty="0">
                <a:solidFill>
                  <a:schemeClr val="tx1"/>
                </a:solidFill>
              </a:rPr>
              <a:t>1:00 pm</a:t>
            </a:r>
            <a:r>
              <a:rPr lang="en-US" sz="1400" dirty="0">
                <a:solidFill>
                  <a:schemeClr val="tx1"/>
                </a:solidFill>
              </a:rPr>
              <a:t>:</a:t>
            </a:r>
            <a:endParaRPr lang="en-IN" sz="1400" dirty="0">
              <a:solidFill>
                <a:schemeClr val="tx1"/>
              </a:solidFill>
            </a:endParaRPr>
          </a:p>
          <a:p>
            <a:pPr marL="0" indent="0" algn="l">
              <a:spcBef>
                <a:spcPts val="0"/>
              </a:spcBef>
              <a:buNone/>
            </a:pPr>
            <a:r>
              <a:rPr lang="en-US" sz="1400" dirty="0">
                <a:solidFill>
                  <a:schemeClr val="tx1"/>
                </a:solidFill>
              </a:rPr>
              <a:t> </a:t>
            </a:r>
            <a:r>
              <a:rPr lang="en-US" sz="1400" dirty="0" smtClean="0">
                <a:solidFill>
                  <a:schemeClr val="tx1"/>
                </a:solidFill>
              </a:rPr>
              <a:t>	• </a:t>
            </a:r>
            <a:r>
              <a:rPr lang="en-US" sz="1400" dirty="0">
                <a:solidFill>
                  <a:schemeClr val="tx1"/>
                </a:solidFill>
              </a:rPr>
              <a:t>Cervix </a:t>
            </a:r>
            <a:r>
              <a:rPr lang="en-US" sz="1400" dirty="0" smtClean="0">
                <a:solidFill>
                  <a:schemeClr val="tx1"/>
                </a:solidFill>
              </a:rPr>
              <a:t>dilatation 6 cm</a:t>
            </a:r>
            <a:endParaRPr lang="en-IN" sz="1400" dirty="0">
              <a:solidFill>
                <a:schemeClr val="tx1"/>
              </a:solidFill>
            </a:endParaRPr>
          </a:p>
          <a:p>
            <a:pPr marL="0" indent="0">
              <a:spcBef>
                <a:spcPts val="0"/>
              </a:spcBef>
              <a:buNone/>
            </a:pPr>
            <a:r>
              <a:rPr lang="en-US" sz="1400" dirty="0">
                <a:solidFill>
                  <a:schemeClr val="tx1"/>
                </a:solidFill>
              </a:rPr>
              <a:t>	• Amniotic fluid meconium stained and  BP 100/70 mmHg </a:t>
            </a:r>
          </a:p>
          <a:p>
            <a:pPr marL="0" indent="0" algn="l">
              <a:spcBef>
                <a:spcPts val="0"/>
              </a:spcBef>
              <a:buNone/>
            </a:pPr>
            <a:r>
              <a:rPr lang="en-US" sz="1400" dirty="0">
                <a:solidFill>
                  <a:schemeClr val="tx1"/>
                </a:solidFill>
              </a:rPr>
              <a:t> </a:t>
            </a:r>
            <a:endParaRPr lang="en-IN" sz="1400" dirty="0">
              <a:solidFill>
                <a:schemeClr val="tx1"/>
              </a:solidFill>
            </a:endParaRPr>
          </a:p>
          <a:p>
            <a:pPr marL="0" indent="0" algn="l">
              <a:spcBef>
                <a:spcPts val="0"/>
              </a:spcBef>
              <a:buNone/>
            </a:pPr>
            <a:endParaRPr lang="en-IN" sz="1100" dirty="0">
              <a:solidFill>
                <a:schemeClr val="tx1"/>
              </a:solidFill>
            </a:endParaRPr>
          </a:p>
        </p:txBody>
      </p:sp>
      <p:sp>
        <p:nvSpPr>
          <p:cNvPr id="6" name="Title 1"/>
          <p:cNvSpPr>
            <a:spLocks noGrp="1"/>
          </p:cNvSpPr>
          <p:nvPr>
            <p:ph type="title" idx="4294967295"/>
          </p:nvPr>
        </p:nvSpPr>
        <p:spPr>
          <a:xfrm>
            <a:off x="1703454" y="352302"/>
            <a:ext cx="6252922" cy="554360"/>
          </a:xfrm>
        </p:spPr>
        <p:txBody>
          <a:bodyPr>
            <a:noAutofit/>
          </a:bodyPr>
          <a:lstStyle/>
          <a:p>
            <a:r>
              <a:rPr lang="en-IN" sz="2400" b="1" dirty="0" smtClean="0">
                <a:solidFill>
                  <a:srgbClr val="C00000"/>
                </a:solidFill>
              </a:rPr>
              <a:t>PARTOGRAPH – </a:t>
            </a:r>
            <a:r>
              <a:rPr lang="en-IN" sz="2400" b="1" dirty="0" smtClean="0">
                <a:solidFill>
                  <a:srgbClr val="C00000"/>
                </a:solidFill>
              </a:rPr>
              <a:t>CASE </a:t>
            </a:r>
            <a:r>
              <a:rPr lang="en-IN" sz="2400" b="1" dirty="0" smtClean="0">
                <a:solidFill>
                  <a:srgbClr val="C00000"/>
                </a:solidFill>
              </a:rPr>
              <a:t>STUDY 2</a:t>
            </a:r>
            <a:endParaRPr lang="en-IN" sz="2400" b="1" dirty="0">
              <a:solidFill>
                <a:srgbClr val="C00000"/>
              </a:solidFill>
            </a:endParaRPr>
          </a:p>
        </p:txBody>
      </p:sp>
    </p:spTree>
    <p:extLst>
      <p:ext uri="{BB962C8B-B14F-4D97-AF65-F5344CB8AC3E}">
        <p14:creationId xmlns:p14="http://schemas.microsoft.com/office/powerpoint/2010/main" val="367967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5" name="Picture 5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54" name="TextBox 3553"/>
          <p:cNvSpPr txBox="1"/>
          <p:nvPr/>
        </p:nvSpPr>
        <p:spPr>
          <a:xfrm>
            <a:off x="683568" y="476672"/>
            <a:ext cx="864096" cy="338554"/>
          </a:xfrm>
          <a:prstGeom prst="rect">
            <a:avLst/>
          </a:prstGeom>
          <a:noFill/>
        </p:spPr>
        <p:txBody>
          <a:bodyPr wrap="square" rtlCol="0">
            <a:spAutoFit/>
          </a:bodyPr>
          <a:lstStyle/>
          <a:p>
            <a:r>
              <a:rPr lang="en-IN" sz="1600" b="1" i="1" dirty="0" err="1" smtClean="0"/>
              <a:t>Radha</a:t>
            </a:r>
            <a:endParaRPr lang="en-IN" sz="1600" b="1" i="1" dirty="0"/>
          </a:p>
        </p:txBody>
      </p:sp>
      <p:sp>
        <p:nvSpPr>
          <p:cNvPr id="3555" name="TextBox 3554"/>
          <p:cNvSpPr txBox="1"/>
          <p:nvPr/>
        </p:nvSpPr>
        <p:spPr>
          <a:xfrm>
            <a:off x="2411760" y="476672"/>
            <a:ext cx="1728192" cy="338554"/>
          </a:xfrm>
          <a:prstGeom prst="rect">
            <a:avLst/>
          </a:prstGeom>
          <a:noFill/>
        </p:spPr>
        <p:txBody>
          <a:bodyPr wrap="square" rtlCol="0">
            <a:spAutoFit/>
          </a:bodyPr>
          <a:lstStyle/>
          <a:p>
            <a:r>
              <a:rPr lang="en-IN" sz="1600" b="1" i="1" dirty="0" err="1" smtClean="0"/>
              <a:t>Gangaram</a:t>
            </a:r>
            <a:endParaRPr lang="en-IN" sz="1600" b="1" i="1" dirty="0"/>
          </a:p>
        </p:txBody>
      </p:sp>
      <p:sp>
        <p:nvSpPr>
          <p:cNvPr id="517" name="TextBox 516"/>
          <p:cNvSpPr txBox="1"/>
          <p:nvPr/>
        </p:nvSpPr>
        <p:spPr>
          <a:xfrm>
            <a:off x="4561237" y="493075"/>
            <a:ext cx="1018875" cy="338554"/>
          </a:xfrm>
          <a:prstGeom prst="rect">
            <a:avLst/>
          </a:prstGeom>
          <a:noFill/>
        </p:spPr>
        <p:txBody>
          <a:bodyPr wrap="square" rtlCol="0">
            <a:spAutoFit/>
          </a:bodyPr>
          <a:lstStyle/>
          <a:p>
            <a:r>
              <a:rPr lang="en-IN" sz="1600" b="1" i="1" dirty="0" smtClean="0"/>
              <a:t>26 Years</a:t>
            </a:r>
            <a:endParaRPr lang="en-IN" sz="1600" b="1" i="1" dirty="0"/>
          </a:p>
        </p:txBody>
      </p:sp>
      <p:sp>
        <p:nvSpPr>
          <p:cNvPr id="3556" name="TextBox 3555"/>
          <p:cNvSpPr txBox="1"/>
          <p:nvPr/>
        </p:nvSpPr>
        <p:spPr>
          <a:xfrm>
            <a:off x="6300192" y="476672"/>
            <a:ext cx="1224136" cy="307777"/>
          </a:xfrm>
          <a:prstGeom prst="rect">
            <a:avLst/>
          </a:prstGeom>
          <a:noFill/>
        </p:spPr>
        <p:txBody>
          <a:bodyPr wrap="square" rtlCol="0">
            <a:spAutoFit/>
          </a:bodyPr>
          <a:lstStyle/>
          <a:p>
            <a:r>
              <a:rPr lang="en-US" sz="1400" b="1" dirty="0"/>
              <a:t>G</a:t>
            </a:r>
            <a:r>
              <a:rPr lang="en-US" sz="1400" b="1" baseline="-25000" dirty="0"/>
              <a:t>3</a:t>
            </a:r>
            <a:r>
              <a:rPr lang="en-US" sz="1400" b="1" dirty="0"/>
              <a:t>P</a:t>
            </a:r>
            <a:r>
              <a:rPr lang="en-US" sz="1400" b="1" baseline="-25000" dirty="0"/>
              <a:t>2</a:t>
            </a:r>
            <a:r>
              <a:rPr lang="en-US" sz="1400" b="1" dirty="0"/>
              <a:t>L</a:t>
            </a:r>
            <a:r>
              <a:rPr lang="en-US" sz="1400" b="1" baseline="-25000" dirty="0"/>
              <a:t>2</a:t>
            </a:r>
            <a:r>
              <a:rPr lang="en-US" sz="1400" b="1" dirty="0"/>
              <a:t>A</a:t>
            </a:r>
            <a:r>
              <a:rPr lang="en-US" sz="1400" b="1" baseline="-25000" dirty="0"/>
              <a:t>0</a:t>
            </a:r>
            <a:r>
              <a:rPr lang="en-US" sz="1400" dirty="0"/>
              <a:t> </a:t>
            </a:r>
            <a:endParaRPr lang="en-IN" sz="1400" b="1" dirty="0"/>
          </a:p>
        </p:txBody>
      </p:sp>
      <p:sp>
        <p:nvSpPr>
          <p:cNvPr id="519" name="TextBox 518"/>
          <p:cNvSpPr txBox="1"/>
          <p:nvPr/>
        </p:nvSpPr>
        <p:spPr>
          <a:xfrm>
            <a:off x="7956376" y="507286"/>
            <a:ext cx="1018875" cy="338554"/>
          </a:xfrm>
          <a:prstGeom prst="rect">
            <a:avLst/>
          </a:prstGeom>
          <a:noFill/>
        </p:spPr>
        <p:txBody>
          <a:bodyPr wrap="square" rtlCol="0">
            <a:spAutoFit/>
          </a:bodyPr>
          <a:lstStyle/>
          <a:p>
            <a:r>
              <a:rPr lang="en-IN" sz="1600" b="1" i="1" dirty="0" smtClean="0"/>
              <a:t>XYZ1</a:t>
            </a:r>
            <a:endParaRPr lang="en-IN" sz="1600" b="1" i="1" dirty="0"/>
          </a:p>
        </p:txBody>
      </p:sp>
      <p:sp>
        <p:nvSpPr>
          <p:cNvPr id="520" name="TextBox 519"/>
          <p:cNvSpPr txBox="1"/>
          <p:nvPr/>
        </p:nvSpPr>
        <p:spPr>
          <a:xfrm>
            <a:off x="2555776" y="786190"/>
            <a:ext cx="2016224" cy="338554"/>
          </a:xfrm>
          <a:prstGeom prst="rect">
            <a:avLst/>
          </a:prstGeom>
          <a:noFill/>
        </p:spPr>
        <p:txBody>
          <a:bodyPr wrap="square" rtlCol="0">
            <a:spAutoFit/>
          </a:bodyPr>
          <a:lstStyle/>
          <a:p>
            <a:r>
              <a:rPr lang="en-IN" sz="1600" b="1" i="1" dirty="0" smtClean="0"/>
              <a:t>11/06/09,5:00Hrs</a:t>
            </a:r>
            <a:endParaRPr lang="en-IN" sz="1600" b="1" i="1" dirty="0"/>
          </a:p>
        </p:txBody>
      </p:sp>
      <p:sp>
        <p:nvSpPr>
          <p:cNvPr id="521" name="TextBox 520"/>
          <p:cNvSpPr txBox="1"/>
          <p:nvPr/>
        </p:nvSpPr>
        <p:spPr>
          <a:xfrm>
            <a:off x="6228184" y="786190"/>
            <a:ext cx="1949597" cy="338554"/>
          </a:xfrm>
          <a:prstGeom prst="rect">
            <a:avLst/>
          </a:prstGeom>
          <a:noFill/>
        </p:spPr>
        <p:txBody>
          <a:bodyPr wrap="square" rtlCol="0">
            <a:spAutoFit/>
          </a:bodyPr>
          <a:lstStyle/>
          <a:p>
            <a:r>
              <a:rPr lang="en-IN" sz="1600" b="1" i="1" dirty="0" smtClean="0"/>
              <a:t>11/06/09, 04:00 Hrs</a:t>
            </a:r>
            <a:endParaRPr lang="en-IN" sz="1600" b="1" i="1" dirty="0"/>
          </a:p>
        </p:txBody>
      </p:sp>
      <p:sp>
        <p:nvSpPr>
          <p:cNvPr id="522" name="TextBox 521"/>
          <p:cNvSpPr txBox="1"/>
          <p:nvPr/>
        </p:nvSpPr>
        <p:spPr>
          <a:xfrm>
            <a:off x="2032840"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3" name="TextBox 522"/>
          <p:cNvSpPr txBox="1"/>
          <p:nvPr/>
        </p:nvSpPr>
        <p:spPr>
          <a:xfrm>
            <a:off x="2627784"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4" name="TextBox 523"/>
          <p:cNvSpPr txBox="1"/>
          <p:nvPr/>
        </p:nvSpPr>
        <p:spPr>
          <a:xfrm>
            <a:off x="2987824"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525" name="TextBox 524"/>
          <p:cNvSpPr txBox="1"/>
          <p:nvPr/>
        </p:nvSpPr>
        <p:spPr>
          <a:xfrm>
            <a:off x="3310105" y="2575937"/>
            <a:ext cx="181775" cy="276999"/>
          </a:xfrm>
          <a:prstGeom prst="rect">
            <a:avLst/>
          </a:prstGeom>
          <a:noFill/>
        </p:spPr>
        <p:txBody>
          <a:bodyPr wrap="square" rtlCol="0">
            <a:spAutoFit/>
          </a:bodyPr>
          <a:lstStyle/>
          <a:p>
            <a:r>
              <a:rPr lang="en-IN" sz="1200" b="1" dirty="0" smtClean="0"/>
              <a:t>M</a:t>
            </a:r>
            <a:endParaRPr lang="en-IN" sz="1200" b="1" dirty="0"/>
          </a:p>
        </p:txBody>
      </p:sp>
      <p:sp>
        <p:nvSpPr>
          <p:cNvPr id="526" name="TextBox 525"/>
          <p:cNvSpPr txBox="1"/>
          <p:nvPr/>
        </p:nvSpPr>
        <p:spPr>
          <a:xfrm>
            <a:off x="3635896" y="2575937"/>
            <a:ext cx="181775" cy="276999"/>
          </a:xfrm>
          <a:prstGeom prst="rect">
            <a:avLst/>
          </a:prstGeom>
          <a:noFill/>
        </p:spPr>
        <p:txBody>
          <a:bodyPr wrap="square" rtlCol="0">
            <a:spAutoFit/>
          </a:bodyPr>
          <a:lstStyle/>
          <a:p>
            <a:r>
              <a:rPr lang="en-IN" sz="1200" b="1" dirty="0" smtClean="0"/>
              <a:t>M</a:t>
            </a:r>
            <a:endParaRPr lang="en-IN" sz="1200" b="1" dirty="0"/>
          </a:p>
        </p:txBody>
      </p:sp>
      <p:sp>
        <p:nvSpPr>
          <p:cNvPr id="527" name="TextBox 526"/>
          <p:cNvSpPr txBox="1"/>
          <p:nvPr/>
        </p:nvSpPr>
        <p:spPr>
          <a:xfrm>
            <a:off x="3958177" y="2575937"/>
            <a:ext cx="181775" cy="276999"/>
          </a:xfrm>
          <a:prstGeom prst="rect">
            <a:avLst/>
          </a:prstGeom>
          <a:noFill/>
        </p:spPr>
        <p:txBody>
          <a:bodyPr wrap="square" rtlCol="0">
            <a:spAutoFit/>
          </a:bodyPr>
          <a:lstStyle/>
          <a:p>
            <a:r>
              <a:rPr lang="en-IN" sz="1200" b="1" dirty="0" smtClean="0"/>
              <a:t>M</a:t>
            </a:r>
            <a:endParaRPr lang="en-IN" sz="1200" b="1" dirty="0"/>
          </a:p>
        </p:txBody>
      </p:sp>
      <p:sp>
        <p:nvSpPr>
          <p:cNvPr id="528" name="TextBox 527"/>
          <p:cNvSpPr txBox="1"/>
          <p:nvPr/>
        </p:nvSpPr>
        <p:spPr>
          <a:xfrm>
            <a:off x="4246209" y="2575937"/>
            <a:ext cx="181775" cy="276999"/>
          </a:xfrm>
          <a:prstGeom prst="rect">
            <a:avLst/>
          </a:prstGeom>
          <a:noFill/>
        </p:spPr>
        <p:txBody>
          <a:bodyPr wrap="square" rtlCol="0">
            <a:spAutoFit/>
          </a:bodyPr>
          <a:lstStyle/>
          <a:p>
            <a:r>
              <a:rPr lang="en-IN" sz="1200" b="1" dirty="0" smtClean="0"/>
              <a:t>M</a:t>
            </a:r>
            <a:endParaRPr lang="en-IN" sz="1200" b="1" dirty="0"/>
          </a:p>
        </p:txBody>
      </p:sp>
      <p:sp>
        <p:nvSpPr>
          <p:cNvPr id="530" name="TextBox 529"/>
          <p:cNvSpPr txBox="1"/>
          <p:nvPr/>
        </p:nvSpPr>
        <p:spPr>
          <a:xfrm>
            <a:off x="2123728" y="3717032"/>
            <a:ext cx="522935" cy="261610"/>
          </a:xfrm>
          <a:prstGeom prst="rect">
            <a:avLst/>
          </a:prstGeom>
          <a:noFill/>
        </p:spPr>
        <p:txBody>
          <a:bodyPr wrap="square" rtlCol="0">
            <a:spAutoFit/>
          </a:bodyPr>
          <a:lstStyle/>
          <a:p>
            <a:r>
              <a:rPr lang="en-IN" sz="1100" b="1" dirty="0" smtClean="0"/>
              <a:t>9 AM</a:t>
            </a:r>
            <a:endParaRPr lang="en-IN" sz="1100" b="1" dirty="0"/>
          </a:p>
        </p:txBody>
      </p:sp>
      <p:sp>
        <p:nvSpPr>
          <p:cNvPr id="531" name="TextBox 530"/>
          <p:cNvSpPr txBox="1"/>
          <p:nvPr/>
        </p:nvSpPr>
        <p:spPr>
          <a:xfrm>
            <a:off x="4572000" y="3717032"/>
            <a:ext cx="522935" cy="261610"/>
          </a:xfrm>
          <a:prstGeom prst="rect">
            <a:avLst/>
          </a:prstGeom>
          <a:noFill/>
        </p:spPr>
        <p:txBody>
          <a:bodyPr wrap="square" rtlCol="0">
            <a:spAutoFit/>
          </a:bodyPr>
          <a:lstStyle/>
          <a:p>
            <a:r>
              <a:rPr lang="en-IN" sz="1100" b="1" dirty="0" smtClean="0"/>
              <a:t>1 PM</a:t>
            </a:r>
            <a:endParaRPr lang="en-IN" sz="1100" b="1" dirty="0"/>
          </a:p>
        </p:txBody>
      </p:sp>
      <p:sp>
        <p:nvSpPr>
          <p:cNvPr id="532" name="TextBox 531"/>
          <p:cNvSpPr txBox="1"/>
          <p:nvPr/>
        </p:nvSpPr>
        <p:spPr>
          <a:xfrm>
            <a:off x="3905049" y="3717032"/>
            <a:ext cx="656188" cy="261610"/>
          </a:xfrm>
          <a:prstGeom prst="rect">
            <a:avLst/>
          </a:prstGeom>
          <a:noFill/>
        </p:spPr>
        <p:txBody>
          <a:bodyPr wrap="square" rtlCol="0">
            <a:spAutoFit/>
          </a:bodyPr>
          <a:lstStyle/>
          <a:p>
            <a:r>
              <a:rPr lang="en-IN" sz="1100" b="1" dirty="0" smtClean="0"/>
              <a:t>12 PM</a:t>
            </a:r>
            <a:endParaRPr lang="en-IN" sz="1100" b="1" dirty="0"/>
          </a:p>
        </p:txBody>
      </p:sp>
      <p:sp>
        <p:nvSpPr>
          <p:cNvPr id="533" name="TextBox 532"/>
          <p:cNvSpPr txBox="1"/>
          <p:nvPr/>
        </p:nvSpPr>
        <p:spPr>
          <a:xfrm>
            <a:off x="3328985" y="3717032"/>
            <a:ext cx="720079" cy="261610"/>
          </a:xfrm>
          <a:prstGeom prst="rect">
            <a:avLst/>
          </a:prstGeom>
          <a:noFill/>
        </p:spPr>
        <p:txBody>
          <a:bodyPr wrap="square" rtlCol="0">
            <a:spAutoFit/>
          </a:bodyPr>
          <a:lstStyle/>
          <a:p>
            <a:r>
              <a:rPr lang="en-IN" sz="1100" b="1" dirty="0" smtClean="0"/>
              <a:t>11 AM</a:t>
            </a:r>
            <a:endParaRPr lang="en-IN" sz="1100" b="1" dirty="0"/>
          </a:p>
        </p:txBody>
      </p:sp>
      <p:sp>
        <p:nvSpPr>
          <p:cNvPr id="534" name="TextBox 533"/>
          <p:cNvSpPr txBox="1"/>
          <p:nvPr/>
        </p:nvSpPr>
        <p:spPr>
          <a:xfrm>
            <a:off x="2733328" y="3717032"/>
            <a:ext cx="667664" cy="261610"/>
          </a:xfrm>
          <a:prstGeom prst="rect">
            <a:avLst/>
          </a:prstGeom>
          <a:noFill/>
        </p:spPr>
        <p:txBody>
          <a:bodyPr wrap="square" rtlCol="0">
            <a:spAutoFit/>
          </a:bodyPr>
          <a:lstStyle/>
          <a:p>
            <a:r>
              <a:rPr lang="en-IN" sz="1100" b="1" dirty="0" smtClean="0"/>
              <a:t>10 AM</a:t>
            </a:r>
            <a:endParaRPr lang="en-IN" sz="1100" b="1" dirty="0"/>
          </a:p>
        </p:txBody>
      </p:sp>
      <p:sp>
        <p:nvSpPr>
          <p:cNvPr id="3557" name="Flowchart: Connector 3556"/>
          <p:cNvSpPr/>
          <p:nvPr/>
        </p:nvSpPr>
        <p:spPr>
          <a:xfrm>
            <a:off x="1979712" y="2060848"/>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6" name="Flowchart: Connector 535"/>
          <p:cNvSpPr/>
          <p:nvPr/>
        </p:nvSpPr>
        <p:spPr>
          <a:xfrm>
            <a:off x="2267744" y="2060848"/>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7" name="Flowchart: Connector 536"/>
          <p:cNvSpPr/>
          <p:nvPr/>
        </p:nvSpPr>
        <p:spPr>
          <a:xfrm>
            <a:off x="2555776" y="1916832"/>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8" name="Flowchart: Connector 537"/>
          <p:cNvSpPr/>
          <p:nvPr/>
        </p:nvSpPr>
        <p:spPr>
          <a:xfrm>
            <a:off x="2915816" y="1844824"/>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39" name="Flowchart: Connector 538"/>
          <p:cNvSpPr/>
          <p:nvPr/>
        </p:nvSpPr>
        <p:spPr>
          <a:xfrm>
            <a:off x="3203848" y="1916832"/>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0" name="Flowchart: Connector 539"/>
          <p:cNvSpPr/>
          <p:nvPr/>
        </p:nvSpPr>
        <p:spPr>
          <a:xfrm>
            <a:off x="3563888" y="1916832"/>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1" name="Flowchart: Connector 540"/>
          <p:cNvSpPr/>
          <p:nvPr/>
        </p:nvSpPr>
        <p:spPr>
          <a:xfrm>
            <a:off x="3851920" y="1844824"/>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554" name="Straight Connector 553"/>
          <p:cNvCxnSpPr>
            <a:stCxn id="3557" idx="6"/>
            <a:endCxn id="536" idx="2"/>
          </p:cNvCxnSpPr>
          <p:nvPr/>
        </p:nvCxnSpPr>
        <p:spPr>
          <a:xfrm>
            <a:off x="2051720" y="2096852"/>
            <a:ext cx="216024"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p:cNvCxnSpPr/>
          <p:nvPr/>
        </p:nvCxnSpPr>
        <p:spPr>
          <a:xfrm flipV="1">
            <a:off x="2303748" y="1978295"/>
            <a:ext cx="334581" cy="8255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7" name="Straight Connector 556"/>
          <p:cNvCxnSpPr>
            <a:stCxn id="537" idx="4"/>
            <a:endCxn id="538" idx="2"/>
          </p:cNvCxnSpPr>
          <p:nvPr/>
        </p:nvCxnSpPr>
        <p:spPr>
          <a:xfrm flipV="1">
            <a:off x="2591780" y="1880828"/>
            <a:ext cx="324036" cy="108012"/>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8" name="Straight Connector 557"/>
          <p:cNvCxnSpPr/>
          <p:nvPr/>
        </p:nvCxnSpPr>
        <p:spPr>
          <a:xfrm>
            <a:off x="2915816" y="1891680"/>
            <a:ext cx="288032" cy="61156"/>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9" name="Straight Connector 558"/>
          <p:cNvCxnSpPr>
            <a:stCxn id="539" idx="6"/>
            <a:endCxn id="540" idx="0"/>
          </p:cNvCxnSpPr>
          <p:nvPr/>
        </p:nvCxnSpPr>
        <p:spPr>
          <a:xfrm flipV="1">
            <a:off x="3275856" y="1916832"/>
            <a:ext cx="324036" cy="3600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0" name="Straight Connector 559"/>
          <p:cNvCxnSpPr>
            <a:endCxn id="541" idx="1"/>
          </p:cNvCxnSpPr>
          <p:nvPr/>
        </p:nvCxnSpPr>
        <p:spPr>
          <a:xfrm flipV="1">
            <a:off x="3598137" y="1855369"/>
            <a:ext cx="264328" cy="102284"/>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1" name="Straight Connector 560"/>
          <p:cNvCxnSpPr/>
          <p:nvPr/>
        </p:nvCxnSpPr>
        <p:spPr>
          <a:xfrm>
            <a:off x="3887924" y="1916832"/>
            <a:ext cx="313491" cy="36004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p:cNvCxnSpPr/>
          <p:nvPr/>
        </p:nvCxnSpPr>
        <p:spPr>
          <a:xfrm>
            <a:off x="4217159" y="2270364"/>
            <a:ext cx="293659" cy="650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p:cNvCxnSpPr>
            <a:endCxn id="75" idx="3"/>
          </p:cNvCxnSpPr>
          <p:nvPr/>
        </p:nvCxnSpPr>
        <p:spPr>
          <a:xfrm flipV="1">
            <a:off x="1833632" y="3475187"/>
            <a:ext cx="2595823" cy="12648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96" name="TextBox 595"/>
          <p:cNvSpPr txBox="1"/>
          <p:nvPr/>
        </p:nvSpPr>
        <p:spPr>
          <a:xfrm>
            <a:off x="2008557" y="4220766"/>
            <a:ext cx="331181" cy="268602"/>
          </a:xfrm>
          <a:prstGeom prst="rect">
            <a:avLst/>
          </a:prstGeom>
          <a:pattFill prst="wdUpDiag">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597" name="TextBox 596"/>
          <p:cNvSpPr txBox="1"/>
          <p:nvPr/>
        </p:nvSpPr>
        <p:spPr>
          <a:xfrm>
            <a:off x="2339739" y="4228710"/>
            <a:ext cx="306924" cy="252274"/>
          </a:xfrm>
          <a:prstGeom prst="rect">
            <a:avLst/>
          </a:prstGeom>
          <a:pattFill prst="wdUpDiag">
            <a:fgClr>
              <a:schemeClr val="accent1"/>
            </a:fgClr>
            <a:bgClr>
              <a:schemeClr val="bg1"/>
            </a:bgClr>
          </a:pattFill>
          <a:ln>
            <a:solidFill>
              <a:schemeClr val="tx2">
                <a:lumMod val="75000"/>
              </a:schemeClr>
            </a:solidFill>
          </a:ln>
        </p:spPr>
        <p:txBody>
          <a:bodyPr wrap="square" rtlCol="0">
            <a:spAutoFit/>
          </a:bodyPr>
          <a:lstStyle/>
          <a:p>
            <a:endParaRPr lang="en-IN" dirty="0"/>
          </a:p>
        </p:txBody>
      </p:sp>
      <p:cxnSp>
        <p:nvCxnSpPr>
          <p:cNvPr id="563" name="Straight Arrow Connector 562"/>
          <p:cNvCxnSpPr/>
          <p:nvPr/>
        </p:nvCxnSpPr>
        <p:spPr>
          <a:xfrm>
            <a:off x="2159732" y="5949280"/>
            <a:ext cx="18002" cy="504056"/>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10" name="TextBox 609"/>
          <p:cNvSpPr txBox="1"/>
          <p:nvPr/>
        </p:nvSpPr>
        <p:spPr>
          <a:xfrm>
            <a:off x="1907705" y="6639163"/>
            <a:ext cx="563334" cy="246221"/>
          </a:xfrm>
          <a:prstGeom prst="rect">
            <a:avLst/>
          </a:prstGeom>
          <a:noFill/>
        </p:spPr>
        <p:txBody>
          <a:bodyPr wrap="square" rtlCol="0">
            <a:spAutoFit/>
          </a:bodyPr>
          <a:lstStyle/>
          <a:p>
            <a:r>
              <a:rPr lang="en-IN" sz="1000" b="1" dirty="0" smtClean="0"/>
              <a:t>36.8 C</a:t>
            </a:r>
            <a:endParaRPr lang="en-IN" sz="1000" b="1" dirty="0"/>
          </a:p>
        </p:txBody>
      </p:sp>
      <p:sp>
        <p:nvSpPr>
          <p:cNvPr id="611" name="TextBox 610"/>
          <p:cNvSpPr txBox="1"/>
          <p:nvPr/>
        </p:nvSpPr>
        <p:spPr>
          <a:xfrm>
            <a:off x="4440714" y="6639163"/>
            <a:ext cx="563334" cy="246221"/>
          </a:xfrm>
          <a:prstGeom prst="rect">
            <a:avLst/>
          </a:prstGeom>
          <a:noFill/>
        </p:spPr>
        <p:txBody>
          <a:bodyPr wrap="square" rtlCol="0">
            <a:spAutoFit/>
          </a:bodyPr>
          <a:lstStyle/>
          <a:p>
            <a:r>
              <a:rPr lang="en-IN" sz="1000" b="1" dirty="0" smtClean="0"/>
              <a:t>37 C</a:t>
            </a:r>
            <a:endParaRPr lang="en-IN" sz="1000" b="1" dirty="0"/>
          </a:p>
        </p:txBody>
      </p:sp>
      <p:cxnSp>
        <p:nvCxnSpPr>
          <p:cNvPr id="567" name="Straight Arrow Connector 566"/>
          <p:cNvCxnSpPr/>
          <p:nvPr/>
        </p:nvCxnSpPr>
        <p:spPr>
          <a:xfrm flipH="1" flipV="1">
            <a:off x="4669528" y="6165304"/>
            <a:ext cx="6642" cy="288032"/>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570" name="Flowchart: Connector 569"/>
          <p:cNvSpPr/>
          <p:nvPr/>
        </p:nvSpPr>
        <p:spPr>
          <a:xfrm>
            <a:off x="1979712" y="62636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1" name="Flowchart: Connector 620"/>
          <p:cNvSpPr/>
          <p:nvPr/>
        </p:nvSpPr>
        <p:spPr>
          <a:xfrm>
            <a:off x="2294033" y="62636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2" name="Flowchart: Connector 621"/>
          <p:cNvSpPr/>
          <p:nvPr/>
        </p:nvSpPr>
        <p:spPr>
          <a:xfrm>
            <a:off x="2582065" y="62636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3" name="Flowchart: Connector 622"/>
          <p:cNvSpPr/>
          <p:nvPr/>
        </p:nvSpPr>
        <p:spPr>
          <a:xfrm>
            <a:off x="2915816" y="623731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4" name="Flowchart: Connector 623"/>
          <p:cNvSpPr/>
          <p:nvPr/>
        </p:nvSpPr>
        <p:spPr>
          <a:xfrm>
            <a:off x="3230137" y="623731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5" name="Flowchart: Connector 624"/>
          <p:cNvSpPr/>
          <p:nvPr/>
        </p:nvSpPr>
        <p:spPr>
          <a:xfrm>
            <a:off x="3563888" y="6263601"/>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6" name="Flowchart: Connector 625"/>
          <p:cNvSpPr/>
          <p:nvPr/>
        </p:nvSpPr>
        <p:spPr>
          <a:xfrm>
            <a:off x="3878209" y="623731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7" name="Flowchart: Connector 626"/>
          <p:cNvSpPr/>
          <p:nvPr/>
        </p:nvSpPr>
        <p:spPr>
          <a:xfrm>
            <a:off x="4166241" y="6237312"/>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8" name="Flowchart: Connector 627"/>
          <p:cNvSpPr/>
          <p:nvPr/>
        </p:nvSpPr>
        <p:spPr>
          <a:xfrm>
            <a:off x="4454273" y="6165304"/>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29" name="Straight Connector 628"/>
          <p:cNvCxnSpPr/>
          <p:nvPr/>
        </p:nvCxnSpPr>
        <p:spPr>
          <a:xfrm>
            <a:off x="1979712" y="6309320"/>
            <a:ext cx="36004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0" name="Straight Connector 629"/>
          <p:cNvCxnSpPr/>
          <p:nvPr/>
        </p:nvCxnSpPr>
        <p:spPr>
          <a:xfrm>
            <a:off x="2267744" y="6309320"/>
            <a:ext cx="360040" cy="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1" name="Straight Connector 630"/>
          <p:cNvCxnSpPr>
            <a:stCxn id="622" idx="6"/>
          </p:cNvCxnSpPr>
          <p:nvPr/>
        </p:nvCxnSpPr>
        <p:spPr>
          <a:xfrm flipV="1">
            <a:off x="2627784" y="6237313"/>
            <a:ext cx="288032" cy="49148"/>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3" name="Straight Connector 632"/>
          <p:cNvCxnSpPr/>
          <p:nvPr/>
        </p:nvCxnSpPr>
        <p:spPr>
          <a:xfrm flipV="1">
            <a:off x="2961535" y="6237312"/>
            <a:ext cx="291462" cy="1"/>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4" name="Straight Connector 633"/>
          <p:cNvCxnSpPr>
            <a:stCxn id="624" idx="1"/>
          </p:cNvCxnSpPr>
          <p:nvPr/>
        </p:nvCxnSpPr>
        <p:spPr>
          <a:xfrm>
            <a:off x="3236832" y="6244007"/>
            <a:ext cx="364815" cy="45957"/>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5" name="Straight Connector 634"/>
          <p:cNvCxnSpPr>
            <a:stCxn id="625" idx="5"/>
          </p:cNvCxnSpPr>
          <p:nvPr/>
        </p:nvCxnSpPr>
        <p:spPr>
          <a:xfrm flipV="1">
            <a:off x="3602912" y="6237312"/>
            <a:ext cx="281992" cy="65313"/>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6" name="Straight Connector 635"/>
          <p:cNvCxnSpPr/>
          <p:nvPr/>
        </p:nvCxnSpPr>
        <p:spPr>
          <a:xfrm>
            <a:off x="3878209" y="6237312"/>
            <a:ext cx="333751" cy="2286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3" name="Straight Connector 642"/>
          <p:cNvCxnSpPr/>
          <p:nvPr/>
        </p:nvCxnSpPr>
        <p:spPr>
          <a:xfrm flipV="1">
            <a:off x="4211960" y="6171999"/>
            <a:ext cx="281337" cy="90409"/>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2339752" y="2575937"/>
            <a:ext cx="181775" cy="276999"/>
          </a:xfrm>
          <a:prstGeom prst="rect">
            <a:avLst/>
          </a:prstGeom>
          <a:noFill/>
        </p:spPr>
        <p:txBody>
          <a:bodyPr wrap="square" rtlCol="0">
            <a:spAutoFit/>
          </a:bodyPr>
          <a:lstStyle/>
          <a:p>
            <a:r>
              <a:rPr lang="en-IN" sz="1200" b="1" dirty="0" smtClean="0"/>
              <a:t>C</a:t>
            </a:r>
            <a:endParaRPr lang="en-IN" sz="1200" b="1" dirty="0"/>
          </a:p>
        </p:txBody>
      </p:sp>
      <p:sp>
        <p:nvSpPr>
          <p:cNvPr id="2" name="Multiply 1"/>
          <p:cNvSpPr/>
          <p:nvPr/>
        </p:nvSpPr>
        <p:spPr>
          <a:xfrm>
            <a:off x="1835696" y="3501008"/>
            <a:ext cx="288032" cy="1440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5" name="Multiply 74"/>
          <p:cNvSpPr/>
          <p:nvPr/>
        </p:nvSpPr>
        <p:spPr>
          <a:xfrm>
            <a:off x="4360277" y="3365760"/>
            <a:ext cx="288032" cy="14401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7" name="Rectangle 106"/>
          <p:cNvSpPr/>
          <p:nvPr/>
        </p:nvSpPr>
        <p:spPr>
          <a:xfrm>
            <a:off x="1344262" y="1268760"/>
            <a:ext cx="635449" cy="1307177"/>
          </a:xfrm>
          <a:prstGeom prst="rect">
            <a:avLst/>
          </a:prstGeom>
          <a:pattFill prst="lgCheck">
            <a:fgClr>
              <a:schemeClr val="accent5">
                <a:lumMod val="40000"/>
                <a:lumOff val="60000"/>
              </a:schemeClr>
            </a:fgClr>
            <a:bgClr>
              <a:schemeClr val="bg1"/>
            </a:bgClr>
          </a:pattFill>
          <a:ln w="31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Rectangle 107"/>
          <p:cNvSpPr/>
          <p:nvPr/>
        </p:nvSpPr>
        <p:spPr>
          <a:xfrm>
            <a:off x="1344262" y="3061701"/>
            <a:ext cx="635448" cy="786136"/>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9" name="Rectangle 108"/>
          <p:cNvSpPr/>
          <p:nvPr/>
        </p:nvSpPr>
        <p:spPr>
          <a:xfrm>
            <a:off x="1344261" y="5301208"/>
            <a:ext cx="635449" cy="1313559"/>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0" name="Rectangle 109"/>
          <p:cNvSpPr/>
          <p:nvPr/>
        </p:nvSpPr>
        <p:spPr>
          <a:xfrm>
            <a:off x="1344262" y="3988475"/>
            <a:ext cx="635450" cy="520645"/>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Rectangle 110"/>
          <p:cNvSpPr/>
          <p:nvPr/>
        </p:nvSpPr>
        <p:spPr>
          <a:xfrm>
            <a:off x="1331640" y="4797152"/>
            <a:ext cx="648070" cy="224229"/>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2" name="Rectangle 111"/>
          <p:cNvSpPr/>
          <p:nvPr/>
        </p:nvSpPr>
        <p:spPr>
          <a:xfrm>
            <a:off x="1364139" y="6690266"/>
            <a:ext cx="638431" cy="123110"/>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3" name="Rectangle 112"/>
          <p:cNvSpPr/>
          <p:nvPr/>
        </p:nvSpPr>
        <p:spPr>
          <a:xfrm>
            <a:off x="1331640" y="2652881"/>
            <a:ext cx="638431" cy="123110"/>
          </a:xfrm>
          <a:prstGeom prst="rect">
            <a:avLst/>
          </a:prstGeom>
          <a:pattFill prst="lgCheck">
            <a:fgClr>
              <a:schemeClr val="accent5">
                <a:lumMod val="40000"/>
                <a:lumOff val="60000"/>
              </a:schemeClr>
            </a:fgClr>
            <a:bgClr>
              <a:schemeClr val="bg1"/>
            </a:bgClr>
          </a:patt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TextBox 3"/>
          <p:cNvSpPr txBox="1"/>
          <p:nvPr/>
        </p:nvSpPr>
        <p:spPr>
          <a:xfrm>
            <a:off x="1322630" y="3219514"/>
            <a:ext cx="1396042" cy="261610"/>
          </a:xfrm>
          <a:prstGeom prst="rect">
            <a:avLst/>
          </a:prstGeom>
          <a:solidFill>
            <a:srgbClr val="FF9999"/>
          </a:solidFill>
        </p:spPr>
        <p:txBody>
          <a:bodyPr wrap="square" rtlCol="0">
            <a:spAutoFit/>
          </a:bodyPr>
          <a:lstStyle/>
          <a:p>
            <a:r>
              <a:rPr lang="en-IN" sz="1100" b="1" dirty="0" smtClean="0">
                <a:solidFill>
                  <a:schemeClr val="bg1"/>
                </a:solidFill>
              </a:rPr>
              <a:t>Cervix dilated = 5cm</a:t>
            </a:r>
            <a:endParaRPr lang="en-IN" sz="1100" b="1" dirty="0">
              <a:solidFill>
                <a:schemeClr val="bg1"/>
              </a:solidFill>
            </a:endParaRPr>
          </a:p>
        </p:txBody>
      </p:sp>
      <p:sp>
        <p:nvSpPr>
          <p:cNvPr id="127" name="TextBox 126"/>
          <p:cNvSpPr txBox="1"/>
          <p:nvPr/>
        </p:nvSpPr>
        <p:spPr>
          <a:xfrm>
            <a:off x="4534241" y="2575937"/>
            <a:ext cx="181775" cy="276999"/>
          </a:xfrm>
          <a:prstGeom prst="rect">
            <a:avLst/>
          </a:prstGeom>
          <a:noFill/>
        </p:spPr>
        <p:txBody>
          <a:bodyPr wrap="square" rtlCol="0">
            <a:spAutoFit/>
          </a:bodyPr>
          <a:lstStyle/>
          <a:p>
            <a:r>
              <a:rPr lang="en-IN" sz="1200" b="1" dirty="0" smtClean="0"/>
              <a:t>M</a:t>
            </a:r>
            <a:endParaRPr lang="en-IN" sz="1200" b="1" dirty="0"/>
          </a:p>
        </p:txBody>
      </p:sp>
      <p:sp>
        <p:nvSpPr>
          <p:cNvPr id="140" name="TextBox 139"/>
          <p:cNvSpPr txBox="1"/>
          <p:nvPr/>
        </p:nvSpPr>
        <p:spPr>
          <a:xfrm>
            <a:off x="4504293" y="4101271"/>
            <a:ext cx="309403" cy="412296"/>
          </a:xfrm>
          <a:prstGeom prst="rect">
            <a:avLst/>
          </a:prstGeom>
          <a:solidFill>
            <a:schemeClr val="accent1"/>
          </a:solidFill>
          <a:ln>
            <a:solidFill>
              <a:schemeClr val="tx1"/>
            </a:solidFill>
          </a:ln>
        </p:spPr>
        <p:txBody>
          <a:bodyPr wrap="square" rtlCol="0">
            <a:spAutoFit/>
          </a:bodyPr>
          <a:lstStyle/>
          <a:p>
            <a:endParaRPr lang="en-IN" dirty="0"/>
          </a:p>
        </p:txBody>
      </p:sp>
      <p:sp>
        <p:nvSpPr>
          <p:cNvPr id="90" name="TextBox 89"/>
          <p:cNvSpPr txBox="1"/>
          <p:nvPr/>
        </p:nvSpPr>
        <p:spPr>
          <a:xfrm>
            <a:off x="2612016" y="4234834"/>
            <a:ext cx="331181" cy="268602"/>
          </a:xfrm>
          <a:prstGeom prst="rect">
            <a:avLst/>
          </a:prstGeom>
          <a:pattFill prst="wdUpDiag">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91" name="TextBox 90"/>
          <p:cNvSpPr txBox="1"/>
          <p:nvPr/>
        </p:nvSpPr>
        <p:spPr>
          <a:xfrm>
            <a:off x="2951820" y="4238302"/>
            <a:ext cx="306924" cy="252274"/>
          </a:xfrm>
          <a:prstGeom prst="rect">
            <a:avLst/>
          </a:prstGeom>
          <a:pattFill prst="wdUpDiag">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92" name="TextBox 91"/>
          <p:cNvSpPr txBox="1"/>
          <p:nvPr/>
        </p:nvSpPr>
        <p:spPr>
          <a:xfrm>
            <a:off x="3285822" y="4229150"/>
            <a:ext cx="331181" cy="268602"/>
          </a:xfrm>
          <a:prstGeom prst="rect">
            <a:avLst/>
          </a:prstGeom>
          <a:pattFill prst="wdUpDiag">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93" name="TextBox 92"/>
          <p:cNvSpPr txBox="1"/>
          <p:nvPr/>
        </p:nvSpPr>
        <p:spPr>
          <a:xfrm>
            <a:off x="3617004" y="4237094"/>
            <a:ext cx="306924" cy="252274"/>
          </a:xfrm>
          <a:prstGeom prst="rect">
            <a:avLst/>
          </a:prstGeom>
          <a:pattFill prst="wdUpDiag">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94" name="TextBox 93"/>
          <p:cNvSpPr txBox="1"/>
          <p:nvPr/>
        </p:nvSpPr>
        <p:spPr>
          <a:xfrm>
            <a:off x="3905049" y="4216735"/>
            <a:ext cx="331181" cy="268602"/>
          </a:xfrm>
          <a:prstGeom prst="rect">
            <a:avLst/>
          </a:prstGeom>
          <a:pattFill prst="wdUpDiag">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95" name="TextBox 94"/>
          <p:cNvSpPr txBox="1"/>
          <p:nvPr/>
        </p:nvSpPr>
        <p:spPr>
          <a:xfrm>
            <a:off x="4236231" y="4224679"/>
            <a:ext cx="306924" cy="252274"/>
          </a:xfrm>
          <a:prstGeom prst="rect">
            <a:avLst/>
          </a:prstGeom>
          <a:pattFill prst="wdUpDiag">
            <a:fgClr>
              <a:schemeClr val="accent1"/>
            </a:fgClr>
            <a:bgClr>
              <a:schemeClr val="bg1"/>
            </a:bgClr>
          </a:pattFill>
          <a:ln>
            <a:solidFill>
              <a:schemeClr val="tx2">
                <a:lumMod val="75000"/>
              </a:schemeClr>
            </a:solidFill>
          </a:ln>
        </p:spPr>
        <p:txBody>
          <a:bodyPr wrap="square" rtlCol="0">
            <a:spAutoFit/>
          </a:bodyPr>
          <a:lstStyle/>
          <a:p>
            <a:endParaRPr lang="en-IN" dirty="0"/>
          </a:p>
        </p:txBody>
      </p:sp>
      <p:sp>
        <p:nvSpPr>
          <p:cNvPr id="99" name="TextBox 98"/>
          <p:cNvSpPr txBox="1"/>
          <p:nvPr/>
        </p:nvSpPr>
        <p:spPr>
          <a:xfrm>
            <a:off x="3890382" y="4097328"/>
            <a:ext cx="309403" cy="412296"/>
          </a:xfrm>
          <a:prstGeom prst="rect">
            <a:avLst/>
          </a:prstGeom>
          <a:solidFill>
            <a:schemeClr val="accent1"/>
          </a:solidFill>
          <a:ln>
            <a:solidFill>
              <a:schemeClr val="tx1"/>
            </a:solidFill>
          </a:ln>
        </p:spPr>
        <p:txBody>
          <a:bodyPr wrap="square" rtlCol="0">
            <a:spAutoFit/>
          </a:bodyPr>
          <a:lstStyle/>
          <a:p>
            <a:endParaRPr lang="en-IN" dirty="0"/>
          </a:p>
        </p:txBody>
      </p:sp>
      <p:sp>
        <p:nvSpPr>
          <p:cNvPr id="100" name="TextBox 99"/>
          <p:cNvSpPr txBox="1"/>
          <p:nvPr/>
        </p:nvSpPr>
        <p:spPr>
          <a:xfrm>
            <a:off x="4201415" y="4104551"/>
            <a:ext cx="309403" cy="412296"/>
          </a:xfrm>
          <a:prstGeom prst="rect">
            <a:avLst/>
          </a:prstGeom>
          <a:solidFill>
            <a:schemeClr val="accent1"/>
          </a:solidFill>
          <a:ln>
            <a:solidFill>
              <a:schemeClr val="tx1"/>
            </a:solidFill>
          </a:ln>
        </p:spPr>
        <p:txBody>
          <a:bodyPr wrap="square" rtlCol="0">
            <a:spAutoFit/>
          </a:bodyPr>
          <a:lstStyle/>
          <a:p>
            <a:endParaRPr lang="en-IN" dirty="0"/>
          </a:p>
        </p:txBody>
      </p:sp>
      <p:sp>
        <p:nvSpPr>
          <p:cNvPr id="83" name="Flowchart: Connector 82"/>
          <p:cNvSpPr/>
          <p:nvPr/>
        </p:nvSpPr>
        <p:spPr>
          <a:xfrm>
            <a:off x="4160937" y="2213248"/>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4" name="Flowchart: Connector 83"/>
          <p:cNvSpPr/>
          <p:nvPr/>
        </p:nvSpPr>
        <p:spPr>
          <a:xfrm>
            <a:off x="4475262" y="2251348"/>
            <a:ext cx="72008" cy="7200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37264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17</a:t>
            </a:fld>
            <a:endParaRPr lang="en-US"/>
          </a:p>
        </p:txBody>
      </p:sp>
      <p:sp>
        <p:nvSpPr>
          <p:cNvPr id="5" name="Title 4"/>
          <p:cNvSpPr>
            <a:spLocks noGrp="1"/>
          </p:cNvSpPr>
          <p:nvPr>
            <p:ph type="title"/>
          </p:nvPr>
        </p:nvSpPr>
        <p:spPr/>
        <p:txBody>
          <a:bodyPr/>
          <a:lstStyle/>
          <a:p>
            <a:r>
              <a:rPr lang="en-IN" cap="none" dirty="0" smtClean="0"/>
              <a:t>Obstructed Labour</a:t>
            </a:r>
            <a:endParaRPr lang="en-IN" cap="none" dirty="0"/>
          </a:p>
        </p:txBody>
      </p:sp>
    </p:spTree>
    <p:extLst>
      <p:ext uri="{BB962C8B-B14F-4D97-AF65-F5344CB8AC3E}">
        <p14:creationId xmlns:p14="http://schemas.microsoft.com/office/powerpoint/2010/main" val="3984645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18</a:t>
            </a:fld>
            <a:endParaRPr lang="en-US"/>
          </a:p>
        </p:txBody>
      </p:sp>
      <p:sp>
        <p:nvSpPr>
          <p:cNvPr id="3" name="Content Placeholder 2"/>
          <p:cNvSpPr>
            <a:spLocks noGrp="1"/>
          </p:cNvSpPr>
          <p:nvPr>
            <p:ph sz="quarter" idx="13"/>
          </p:nvPr>
        </p:nvSpPr>
        <p:spPr>
          <a:xfrm>
            <a:off x="381000" y="1371600"/>
            <a:ext cx="8641080" cy="4343400"/>
          </a:xfrm>
        </p:spPr>
        <p:txBody>
          <a:bodyPr>
            <a:noAutofit/>
          </a:bodyPr>
          <a:lstStyle/>
          <a:p>
            <a:pPr marL="349250" lvl="0" indent="-349250" fontAlgn="base">
              <a:spcBef>
                <a:spcPts val="1200"/>
              </a:spcBef>
              <a:spcAft>
                <a:spcPct val="0"/>
              </a:spcAft>
              <a:buSzPct val="100000"/>
            </a:pPr>
            <a:r>
              <a:rPr lang="en-US" altLang="en-US" sz="2800" dirty="0">
                <a:solidFill>
                  <a:prstClr val="black"/>
                </a:solidFill>
                <a:cs typeface="Arial" charset="0"/>
              </a:rPr>
              <a:t>History, age, parity</a:t>
            </a:r>
          </a:p>
          <a:p>
            <a:pPr marL="349250" lvl="0" indent="-349250" fontAlgn="base">
              <a:spcBef>
                <a:spcPts val="1200"/>
              </a:spcBef>
              <a:spcAft>
                <a:spcPct val="0"/>
              </a:spcAft>
              <a:buSzPct val="100000"/>
            </a:pPr>
            <a:r>
              <a:rPr lang="en-US" altLang="en-US" sz="2800" dirty="0">
                <a:solidFill>
                  <a:prstClr val="black"/>
                </a:solidFill>
                <a:cs typeface="Arial" charset="0"/>
              </a:rPr>
              <a:t>Previous operative delivery</a:t>
            </a:r>
          </a:p>
          <a:p>
            <a:pPr marL="349250" lvl="0" indent="-349250" fontAlgn="base">
              <a:spcBef>
                <a:spcPts val="1200"/>
              </a:spcBef>
              <a:spcAft>
                <a:spcPct val="0"/>
              </a:spcAft>
              <a:buSzPct val="100000"/>
            </a:pPr>
            <a:r>
              <a:rPr lang="en-US" altLang="en-US" sz="2800" dirty="0">
                <a:solidFill>
                  <a:prstClr val="black"/>
                </a:solidFill>
                <a:cs typeface="Arial" charset="0"/>
              </a:rPr>
              <a:t>Previous still birth</a:t>
            </a:r>
          </a:p>
          <a:p>
            <a:pPr marL="349250" lvl="0" indent="-349250" fontAlgn="base">
              <a:spcBef>
                <a:spcPts val="1200"/>
              </a:spcBef>
              <a:spcAft>
                <a:spcPct val="0"/>
              </a:spcAft>
              <a:buSzPct val="100000"/>
            </a:pPr>
            <a:r>
              <a:rPr lang="en-US" altLang="en-US" sz="2800" dirty="0">
                <a:solidFill>
                  <a:prstClr val="black"/>
                </a:solidFill>
                <a:cs typeface="Arial" charset="0"/>
              </a:rPr>
              <a:t>Duration of labour so far</a:t>
            </a:r>
          </a:p>
          <a:p>
            <a:pPr marL="349250" lvl="0" indent="-349250" fontAlgn="base">
              <a:spcBef>
                <a:spcPts val="1200"/>
              </a:spcBef>
              <a:spcAft>
                <a:spcPct val="0"/>
              </a:spcAft>
              <a:buSzPct val="100000"/>
            </a:pPr>
            <a:r>
              <a:rPr lang="en-US" altLang="en-US" sz="2800" dirty="0">
                <a:solidFill>
                  <a:prstClr val="black"/>
                </a:solidFill>
                <a:cs typeface="Arial" charset="0"/>
              </a:rPr>
              <a:t>Previous history of babies with developmental anomalies</a:t>
            </a:r>
          </a:p>
          <a:p>
            <a:pPr marL="349250" lvl="0" indent="-349250" fontAlgn="base">
              <a:spcBef>
                <a:spcPts val="1200"/>
              </a:spcBef>
              <a:spcAft>
                <a:spcPct val="0"/>
              </a:spcAft>
              <a:buSzPct val="100000"/>
            </a:pPr>
            <a:r>
              <a:rPr lang="en-US" altLang="en-US" sz="2800" dirty="0">
                <a:solidFill>
                  <a:prstClr val="black"/>
                </a:solidFill>
                <a:cs typeface="Arial" charset="0"/>
              </a:rPr>
              <a:t>Progress of labour</a:t>
            </a:r>
          </a:p>
          <a:p>
            <a:pPr marL="349250" lvl="0" indent="-349250" fontAlgn="base">
              <a:spcBef>
                <a:spcPts val="1200"/>
              </a:spcBef>
              <a:spcAft>
                <a:spcPct val="0"/>
              </a:spcAft>
              <a:buSzPct val="100000"/>
            </a:pPr>
            <a:r>
              <a:rPr lang="en-US" altLang="en-US" sz="2800" dirty="0">
                <a:solidFill>
                  <a:prstClr val="black"/>
                </a:solidFill>
                <a:cs typeface="Arial" charset="0"/>
              </a:rPr>
              <a:t>Rupture of membranes and their </a:t>
            </a:r>
            <a:r>
              <a:rPr lang="en-US" altLang="en-US" sz="2800" dirty="0" smtClean="0">
                <a:solidFill>
                  <a:prstClr val="black"/>
                </a:solidFill>
                <a:cs typeface="Arial" charset="0"/>
              </a:rPr>
              <a:t>timing</a:t>
            </a:r>
            <a:endParaRPr lang="en-US" sz="2800" dirty="0"/>
          </a:p>
        </p:txBody>
      </p:sp>
      <p:sp>
        <p:nvSpPr>
          <p:cNvPr id="4" name="Title 3"/>
          <p:cNvSpPr>
            <a:spLocks noGrp="1"/>
          </p:cNvSpPr>
          <p:nvPr>
            <p:ph type="title"/>
          </p:nvPr>
        </p:nvSpPr>
        <p:spPr>
          <a:xfrm>
            <a:off x="276225" y="228601"/>
            <a:ext cx="8591550" cy="838199"/>
          </a:xfrm>
        </p:spPr>
        <p:txBody>
          <a:bodyPr/>
          <a:lstStyle/>
          <a:p>
            <a:r>
              <a:rPr lang="en-US" dirty="0" smtClean="0"/>
              <a:t>Clinical Picture</a:t>
            </a:r>
            <a:endParaRPr lang="en-US" dirty="0"/>
          </a:p>
        </p:txBody>
      </p:sp>
    </p:spTree>
    <p:extLst>
      <p:ext uri="{BB962C8B-B14F-4D97-AF65-F5344CB8AC3E}">
        <p14:creationId xmlns:p14="http://schemas.microsoft.com/office/powerpoint/2010/main" val="2134580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19</a:t>
            </a:fld>
            <a:endParaRPr lang="en-US"/>
          </a:p>
        </p:txBody>
      </p:sp>
      <p:sp>
        <p:nvSpPr>
          <p:cNvPr id="9" name="Content Placeholder 8"/>
          <p:cNvSpPr>
            <a:spLocks noGrp="1"/>
          </p:cNvSpPr>
          <p:nvPr>
            <p:ph sz="quarter" idx="14"/>
          </p:nvPr>
        </p:nvSpPr>
        <p:spPr>
          <a:xfrm>
            <a:off x="4844415" y="1298448"/>
            <a:ext cx="4070985" cy="4937760"/>
          </a:xfrm>
        </p:spPr>
        <p:txBody>
          <a:bodyPr>
            <a:normAutofit fontScale="92500" lnSpcReduction="10000"/>
          </a:bodyPr>
          <a:lstStyle/>
          <a:p>
            <a:pPr marL="0" lvl="0" indent="0" fontAlgn="base">
              <a:spcBef>
                <a:spcPts val="1200"/>
              </a:spcBef>
              <a:spcAft>
                <a:spcPct val="0"/>
              </a:spcAft>
              <a:buNone/>
              <a:defRPr/>
            </a:pPr>
            <a:r>
              <a:rPr lang="en-US" sz="2800" b="1" dirty="0">
                <a:solidFill>
                  <a:prstClr val="black"/>
                </a:solidFill>
                <a:cs typeface="Arial" pitchFamily="34" charset="0"/>
              </a:rPr>
              <a:t>Foetal condition: try and listen for FHR</a:t>
            </a:r>
          </a:p>
          <a:p>
            <a:pPr marL="0" lvl="0" indent="0" fontAlgn="base">
              <a:spcBef>
                <a:spcPts val="1200"/>
              </a:spcBef>
              <a:spcAft>
                <a:spcPct val="0"/>
              </a:spcAft>
              <a:buNone/>
              <a:defRPr/>
            </a:pPr>
            <a:r>
              <a:rPr lang="en-US" sz="2800" b="1" dirty="0">
                <a:solidFill>
                  <a:prstClr val="black"/>
                </a:solidFill>
                <a:cs typeface="Arial" pitchFamily="34" charset="0"/>
              </a:rPr>
              <a:t>Vaginal examination:</a:t>
            </a:r>
          </a:p>
          <a:p>
            <a:pPr marL="514350" lvl="0" indent="-514350" fontAlgn="base">
              <a:spcAft>
                <a:spcPct val="0"/>
              </a:spcAft>
              <a:buSzPct val="100000"/>
              <a:buFont typeface="Wingdings" panose="05000000000000000000" pitchFamily="2" charset="2"/>
              <a:buChar char="§"/>
              <a:defRPr/>
            </a:pPr>
            <a:r>
              <a:rPr lang="en-US" sz="2800" dirty="0">
                <a:solidFill>
                  <a:prstClr val="black"/>
                </a:solidFill>
                <a:cs typeface="Arial" pitchFamily="34" charset="0"/>
              </a:rPr>
              <a:t>Foul smelling meconium may be seen</a:t>
            </a:r>
          </a:p>
          <a:p>
            <a:pPr marL="514350" lvl="0" indent="-514350" fontAlgn="base">
              <a:spcAft>
                <a:spcPct val="0"/>
              </a:spcAft>
              <a:buSzPct val="100000"/>
              <a:buFont typeface="Wingdings" panose="05000000000000000000" pitchFamily="2" charset="2"/>
              <a:buChar char="§"/>
              <a:defRPr/>
            </a:pPr>
            <a:r>
              <a:rPr lang="en-US" sz="2800" dirty="0">
                <a:solidFill>
                  <a:prstClr val="black"/>
                </a:solidFill>
                <a:cs typeface="Arial" pitchFamily="34" charset="0"/>
              </a:rPr>
              <a:t>Amniotic fluid may have already drained away</a:t>
            </a:r>
          </a:p>
          <a:p>
            <a:pPr marL="514350" lvl="0" indent="-514350" fontAlgn="base">
              <a:spcAft>
                <a:spcPct val="0"/>
              </a:spcAft>
              <a:buSzPct val="100000"/>
              <a:buFont typeface="Wingdings" panose="05000000000000000000" pitchFamily="2" charset="2"/>
              <a:buChar char="§"/>
              <a:defRPr/>
            </a:pPr>
            <a:r>
              <a:rPr lang="en-US" sz="2800" dirty="0">
                <a:solidFill>
                  <a:prstClr val="black"/>
                </a:solidFill>
                <a:cs typeface="Arial" pitchFamily="34" charset="0"/>
              </a:rPr>
              <a:t>Edema of the vulva</a:t>
            </a:r>
          </a:p>
          <a:p>
            <a:pPr marL="514350" lvl="0" indent="-514350" fontAlgn="base">
              <a:spcAft>
                <a:spcPct val="0"/>
              </a:spcAft>
              <a:buSzPct val="100000"/>
              <a:buFont typeface="Wingdings" panose="05000000000000000000" pitchFamily="2" charset="2"/>
              <a:buChar char="§"/>
              <a:defRPr/>
            </a:pPr>
            <a:r>
              <a:rPr lang="en-US" sz="2800" dirty="0">
                <a:solidFill>
                  <a:prstClr val="black"/>
                </a:solidFill>
                <a:cs typeface="Arial" pitchFamily="34" charset="0"/>
              </a:rPr>
              <a:t>Vagina hot and dry</a:t>
            </a:r>
          </a:p>
          <a:p>
            <a:pPr marL="514350" lvl="0" indent="-514350" fontAlgn="base">
              <a:spcAft>
                <a:spcPct val="0"/>
              </a:spcAft>
              <a:buSzPct val="100000"/>
              <a:buFont typeface="Wingdings" panose="05000000000000000000" pitchFamily="2" charset="2"/>
              <a:buChar char="§"/>
              <a:defRPr/>
            </a:pPr>
            <a:r>
              <a:rPr lang="en-US" sz="2800" dirty="0">
                <a:solidFill>
                  <a:prstClr val="black"/>
                </a:solidFill>
                <a:cs typeface="Arial" pitchFamily="34" charset="0"/>
              </a:rPr>
              <a:t>Large caput </a:t>
            </a:r>
          </a:p>
          <a:p>
            <a:endParaRPr lang="en-IN" sz="2800" dirty="0"/>
          </a:p>
        </p:txBody>
      </p:sp>
      <p:sp>
        <p:nvSpPr>
          <p:cNvPr id="6" name="Title 1"/>
          <p:cNvSpPr txBox="1">
            <a:spLocks/>
          </p:cNvSpPr>
          <p:nvPr/>
        </p:nvSpPr>
        <p:spPr>
          <a:xfrm>
            <a:off x="276225" y="228601"/>
            <a:ext cx="8591550" cy="762000"/>
          </a:xfrm>
          <a:prstGeom prst="rect">
            <a:avLst/>
          </a:prstGeom>
        </p:spPr>
        <p:txBody>
          <a:bodyPr vert="horz" lIns="91440" tIns="45720" rIns="91440" bIns="45720" rtlCol="0" anchor="b" anchorCtr="0">
            <a:noAutofit/>
          </a:bodyPr>
          <a:lstStyle>
            <a:lvl1pPr algn="ctr" defTabSz="914400" rtl="0" eaLnBrk="1" latinLnBrk="0" hangingPunct="1">
              <a:spcBef>
                <a:spcPts val="400"/>
              </a:spcBef>
              <a:buNone/>
              <a:defRPr sz="3600" b="1" kern="1200" cap="none" spc="0" baseline="0">
                <a:solidFill>
                  <a:schemeClr val="bg1"/>
                </a:solidFill>
                <a:latin typeface="+mj-lt"/>
                <a:ea typeface="+mj-ea"/>
                <a:cs typeface="Tunga" pitchFamily="2"/>
              </a:defRPr>
            </a:lvl1pPr>
          </a:lstStyle>
          <a:p>
            <a:r>
              <a:rPr lang="en-IN" dirty="0">
                <a:solidFill>
                  <a:srgbClr val="C00000"/>
                </a:solidFill>
              </a:rPr>
              <a:t>Findings of Clinical Examination</a:t>
            </a:r>
            <a:endParaRPr lang="en-US" dirty="0">
              <a:solidFill>
                <a:srgbClr val="C00000"/>
              </a:solidFill>
            </a:endParaRPr>
          </a:p>
        </p:txBody>
      </p:sp>
      <p:sp>
        <p:nvSpPr>
          <p:cNvPr id="10" name="Content Placeholder 9"/>
          <p:cNvSpPr>
            <a:spLocks noGrp="1"/>
          </p:cNvSpPr>
          <p:nvPr>
            <p:ph sz="quarter" idx="13"/>
          </p:nvPr>
        </p:nvSpPr>
        <p:spPr>
          <a:xfrm>
            <a:off x="1" y="1298448"/>
            <a:ext cx="4191000" cy="4645152"/>
          </a:xfrm>
        </p:spPr>
        <p:txBody>
          <a:bodyPr/>
          <a:lstStyle/>
          <a:p>
            <a:pPr marL="0" lvl="0" indent="0" fontAlgn="base">
              <a:spcBef>
                <a:spcPts val="0"/>
              </a:spcBef>
              <a:spcAft>
                <a:spcPct val="0"/>
              </a:spcAft>
              <a:buNone/>
              <a:defRPr/>
            </a:pPr>
            <a:r>
              <a:rPr lang="en-US" sz="2800" b="1" dirty="0">
                <a:solidFill>
                  <a:prstClr val="black"/>
                </a:solidFill>
                <a:cs typeface="Arial" charset="0"/>
              </a:rPr>
              <a:t>General examination</a:t>
            </a:r>
          </a:p>
          <a:p>
            <a:pPr marL="347663" lvl="0" indent="-347663" fontAlgn="base">
              <a:spcBef>
                <a:spcPts val="0"/>
              </a:spcBef>
              <a:spcAft>
                <a:spcPct val="0"/>
              </a:spcAft>
              <a:buSzPct val="100000"/>
              <a:defRPr/>
            </a:pPr>
            <a:r>
              <a:rPr lang="en-US" sz="2600" dirty="0">
                <a:solidFill>
                  <a:prstClr val="black"/>
                </a:solidFill>
                <a:cs typeface="Arial" charset="0"/>
              </a:rPr>
              <a:t>Physical and mental exhaustion</a:t>
            </a:r>
          </a:p>
          <a:p>
            <a:pPr marL="347663" lvl="0" indent="-347663" fontAlgn="base">
              <a:spcBef>
                <a:spcPts val="0"/>
              </a:spcBef>
              <a:spcAft>
                <a:spcPct val="0"/>
              </a:spcAft>
              <a:buSzPct val="100000"/>
              <a:defRPr/>
            </a:pPr>
            <a:r>
              <a:rPr lang="en-US" sz="2600" dirty="0">
                <a:solidFill>
                  <a:prstClr val="black"/>
                </a:solidFill>
                <a:cs typeface="Arial" charset="0"/>
              </a:rPr>
              <a:t>Dehydration </a:t>
            </a:r>
            <a:endParaRPr lang="en-US" sz="2600" dirty="0" smtClean="0">
              <a:solidFill>
                <a:prstClr val="black"/>
              </a:solidFill>
              <a:cs typeface="Arial" charset="0"/>
            </a:endParaRPr>
          </a:p>
          <a:p>
            <a:pPr marL="347663" lvl="0" indent="-347663" fontAlgn="base">
              <a:spcBef>
                <a:spcPts val="0"/>
              </a:spcBef>
              <a:spcAft>
                <a:spcPct val="0"/>
              </a:spcAft>
              <a:buSzPct val="100000"/>
              <a:defRPr/>
            </a:pPr>
            <a:r>
              <a:rPr lang="en-US" sz="2600" dirty="0" smtClean="0">
                <a:solidFill>
                  <a:prstClr val="black"/>
                </a:solidFill>
                <a:cs typeface="Arial" charset="0"/>
              </a:rPr>
              <a:t>ketoacidosis</a:t>
            </a:r>
            <a:endParaRPr lang="en-US" sz="2600" dirty="0">
              <a:solidFill>
                <a:prstClr val="black"/>
              </a:solidFill>
              <a:cs typeface="Arial" charset="0"/>
            </a:endParaRPr>
          </a:p>
          <a:p>
            <a:pPr marL="347663" lvl="0" indent="-347663" fontAlgn="base">
              <a:spcBef>
                <a:spcPts val="0"/>
              </a:spcBef>
              <a:spcAft>
                <a:spcPct val="0"/>
              </a:spcAft>
              <a:buSzPct val="100000"/>
              <a:defRPr/>
            </a:pPr>
            <a:r>
              <a:rPr lang="en-US" sz="2600" dirty="0">
                <a:solidFill>
                  <a:prstClr val="black"/>
                </a:solidFill>
                <a:cs typeface="Arial" charset="0"/>
              </a:rPr>
              <a:t>Fever</a:t>
            </a:r>
          </a:p>
          <a:p>
            <a:pPr marL="347663" lvl="0" indent="-347663" fontAlgn="base">
              <a:spcBef>
                <a:spcPts val="0"/>
              </a:spcBef>
              <a:spcAft>
                <a:spcPct val="0"/>
              </a:spcAft>
              <a:buSzPct val="100000"/>
              <a:defRPr/>
            </a:pPr>
            <a:r>
              <a:rPr lang="en-US" sz="2600" dirty="0">
                <a:solidFill>
                  <a:prstClr val="black"/>
                </a:solidFill>
                <a:cs typeface="Arial" charset="0"/>
              </a:rPr>
              <a:t>Shock due to ruptured uterus or sepsis</a:t>
            </a:r>
          </a:p>
          <a:p>
            <a:pPr marL="0" indent="0">
              <a:buNone/>
            </a:pPr>
            <a:endParaRPr lang="en-IN" sz="2800" dirty="0"/>
          </a:p>
        </p:txBody>
      </p:sp>
    </p:spTree>
    <p:extLst>
      <p:ext uri="{BB962C8B-B14F-4D97-AF65-F5344CB8AC3E}">
        <p14:creationId xmlns:p14="http://schemas.microsoft.com/office/powerpoint/2010/main" val="22854911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2</a:t>
            </a:fld>
            <a:endParaRPr lang="en-US" dirty="0"/>
          </a:p>
        </p:txBody>
      </p:sp>
      <p:sp>
        <p:nvSpPr>
          <p:cNvPr id="3" name="Content Placeholder 2"/>
          <p:cNvSpPr>
            <a:spLocks noGrp="1"/>
          </p:cNvSpPr>
          <p:nvPr>
            <p:ph sz="quarter" idx="13"/>
          </p:nvPr>
        </p:nvSpPr>
        <p:spPr>
          <a:xfrm>
            <a:off x="579120" y="1371600"/>
            <a:ext cx="8107680" cy="4492752"/>
          </a:xfrm>
        </p:spPr>
        <p:txBody>
          <a:bodyPr>
            <a:normAutofit/>
          </a:bodyPr>
          <a:lstStyle/>
          <a:p>
            <a:pPr marL="236538" indent="-236538">
              <a:lnSpc>
                <a:spcPct val="110000"/>
              </a:lnSpc>
              <a:spcBef>
                <a:spcPts val="1200"/>
              </a:spcBef>
              <a:buNone/>
            </a:pPr>
            <a:r>
              <a:rPr lang="en-US" sz="2800" spc="-5" dirty="0">
                <a:latin typeface="+mj-lt"/>
                <a:ea typeface="Arial"/>
                <a:cs typeface="Times New Roman"/>
              </a:rPr>
              <a:t>A</a:t>
            </a:r>
            <a:r>
              <a:rPr lang="en-US" sz="2800" dirty="0">
                <a:latin typeface="+mj-lt"/>
                <a:ea typeface="Arial"/>
                <a:cs typeface="Times New Roman"/>
              </a:rPr>
              <a:t>t</a:t>
            </a:r>
            <a:r>
              <a:rPr lang="en-US" sz="2800" spc="10" dirty="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he</a:t>
            </a:r>
            <a:r>
              <a:rPr lang="en-US" sz="2800" spc="-5" dirty="0">
                <a:latin typeface="+mj-lt"/>
                <a:ea typeface="Arial"/>
                <a:cs typeface="Times New Roman"/>
              </a:rPr>
              <a:t> </a:t>
            </a:r>
            <a:r>
              <a:rPr lang="en-US" sz="2800" dirty="0">
                <a:latin typeface="+mj-lt"/>
                <a:ea typeface="Arial"/>
                <a:cs typeface="Times New Roman"/>
              </a:rPr>
              <a:t>end</a:t>
            </a:r>
            <a:r>
              <a:rPr lang="en-US" sz="2800" spc="-5" dirty="0">
                <a:latin typeface="+mj-lt"/>
                <a:ea typeface="Arial"/>
                <a:cs typeface="Times New Roman"/>
              </a:rPr>
              <a:t> </a:t>
            </a:r>
            <a:r>
              <a:rPr lang="en-US" sz="2800" spc="-15" dirty="0">
                <a:latin typeface="+mj-lt"/>
                <a:ea typeface="Arial"/>
                <a:cs typeface="Times New Roman"/>
              </a:rPr>
              <a:t>o</a:t>
            </a:r>
            <a:r>
              <a:rPr lang="en-US" sz="2800" dirty="0">
                <a:latin typeface="+mj-lt"/>
                <a:ea typeface="Arial"/>
                <a:cs typeface="Times New Roman"/>
              </a:rPr>
              <a:t>f</a:t>
            </a:r>
            <a:r>
              <a:rPr lang="en-US" sz="2800" spc="10" dirty="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h</a:t>
            </a:r>
            <a:r>
              <a:rPr lang="en-US" sz="2800" spc="-5" dirty="0">
                <a:latin typeface="+mj-lt"/>
                <a:ea typeface="Arial"/>
                <a:cs typeface="Times New Roman"/>
              </a:rPr>
              <a:t>i</a:t>
            </a:r>
            <a:r>
              <a:rPr lang="en-US" sz="2800" dirty="0">
                <a:latin typeface="+mj-lt"/>
                <a:ea typeface="Arial"/>
                <a:cs typeface="Times New Roman"/>
              </a:rPr>
              <a:t>s</a:t>
            </a:r>
            <a:r>
              <a:rPr lang="en-US" sz="2800" spc="-5" dirty="0">
                <a:latin typeface="+mj-lt"/>
                <a:ea typeface="Arial"/>
                <a:cs typeface="Times New Roman"/>
              </a:rPr>
              <a:t> </a:t>
            </a:r>
            <a:r>
              <a:rPr lang="en-US" sz="2800" dirty="0">
                <a:latin typeface="+mj-lt"/>
                <a:ea typeface="Arial"/>
                <a:cs typeface="Times New Roman"/>
              </a:rPr>
              <a:t>sess</a:t>
            </a:r>
            <a:r>
              <a:rPr lang="en-US" sz="2800" spc="-5" dirty="0">
                <a:latin typeface="+mj-lt"/>
                <a:ea typeface="Arial"/>
                <a:cs typeface="Times New Roman"/>
              </a:rPr>
              <a:t>i</a:t>
            </a:r>
            <a:r>
              <a:rPr lang="en-US" sz="2800" spc="-15" dirty="0">
                <a:latin typeface="+mj-lt"/>
                <a:ea typeface="Arial"/>
                <a:cs typeface="Times New Roman"/>
              </a:rPr>
              <a:t>o</a:t>
            </a:r>
            <a:r>
              <a:rPr lang="en-US" sz="2800" dirty="0">
                <a:latin typeface="+mj-lt"/>
                <a:ea typeface="Arial"/>
                <a:cs typeface="Times New Roman"/>
              </a:rPr>
              <a:t>n,</a:t>
            </a:r>
            <a:r>
              <a:rPr lang="en-US" sz="2800" spc="10" dirty="0">
                <a:latin typeface="+mj-lt"/>
                <a:ea typeface="Arial"/>
                <a:cs typeface="Times New Roman"/>
              </a:rPr>
              <a:t> </a:t>
            </a:r>
            <a:r>
              <a:rPr lang="en-US" sz="2800" spc="-5" dirty="0">
                <a:latin typeface="+mj-lt"/>
                <a:ea typeface="Arial"/>
                <a:cs typeface="Times New Roman"/>
              </a:rPr>
              <a:t>l</a:t>
            </a:r>
            <a:r>
              <a:rPr lang="en-US" sz="2800" dirty="0">
                <a:latin typeface="+mj-lt"/>
                <a:ea typeface="Arial"/>
                <a:cs typeface="Times New Roman"/>
              </a:rPr>
              <a:t>ea</a:t>
            </a:r>
            <a:r>
              <a:rPr lang="en-US" sz="2800" spc="5" dirty="0">
                <a:latin typeface="+mj-lt"/>
                <a:ea typeface="Arial"/>
                <a:cs typeface="Times New Roman"/>
              </a:rPr>
              <a:t>r</a:t>
            </a:r>
            <a:r>
              <a:rPr lang="en-US" sz="2800" dirty="0">
                <a:latin typeface="+mj-lt"/>
                <a:ea typeface="Arial"/>
                <a:cs typeface="Times New Roman"/>
              </a:rPr>
              <a:t>n</a:t>
            </a:r>
            <a:r>
              <a:rPr lang="en-US" sz="2800" spc="-15" dirty="0">
                <a:latin typeface="+mj-lt"/>
                <a:ea typeface="Arial"/>
                <a:cs typeface="Times New Roman"/>
              </a:rPr>
              <a:t>e</a:t>
            </a:r>
            <a:r>
              <a:rPr lang="en-US" sz="2800" spc="5" dirty="0">
                <a:latin typeface="+mj-lt"/>
                <a:ea typeface="Arial"/>
                <a:cs typeface="Times New Roman"/>
              </a:rPr>
              <a:t>r</a:t>
            </a:r>
            <a:r>
              <a:rPr lang="en-US" sz="2800" dirty="0">
                <a:latin typeface="+mj-lt"/>
                <a:ea typeface="Arial"/>
                <a:cs typeface="Times New Roman"/>
              </a:rPr>
              <a:t>s</a:t>
            </a:r>
            <a:r>
              <a:rPr lang="en-US" sz="2800" spc="10" dirty="0">
                <a:latin typeface="+mj-lt"/>
                <a:ea typeface="Arial"/>
                <a:cs typeface="Times New Roman"/>
              </a:rPr>
              <a:t> </a:t>
            </a:r>
            <a:r>
              <a:rPr lang="en-US" sz="2800" spc="-15" dirty="0">
                <a:latin typeface="+mj-lt"/>
                <a:ea typeface="Arial"/>
                <a:cs typeface="Times New Roman"/>
              </a:rPr>
              <a:t>w</a:t>
            </a:r>
            <a:r>
              <a:rPr lang="en-US" sz="2800" spc="-5" dirty="0">
                <a:latin typeface="+mj-lt"/>
                <a:ea typeface="Arial"/>
                <a:cs typeface="Times New Roman"/>
              </a:rPr>
              <a:t>il</a:t>
            </a:r>
            <a:r>
              <a:rPr lang="en-US" sz="2800" dirty="0">
                <a:latin typeface="+mj-lt"/>
                <a:ea typeface="Arial"/>
                <a:cs typeface="Times New Roman"/>
              </a:rPr>
              <a:t>l be</a:t>
            </a:r>
            <a:r>
              <a:rPr lang="en-US" sz="2800" spc="5" dirty="0">
                <a:latin typeface="+mj-lt"/>
                <a:ea typeface="Arial"/>
                <a:cs typeface="Times New Roman"/>
              </a:rPr>
              <a:t> </a:t>
            </a:r>
            <a:r>
              <a:rPr lang="en-US" sz="2800" dirty="0">
                <a:latin typeface="+mj-lt"/>
                <a:ea typeface="Arial"/>
                <a:cs typeface="Times New Roman"/>
              </a:rPr>
              <a:t>ab</a:t>
            </a:r>
            <a:r>
              <a:rPr lang="en-US" sz="2800" spc="-5" dirty="0">
                <a:latin typeface="+mj-lt"/>
                <a:ea typeface="Arial"/>
                <a:cs typeface="Times New Roman"/>
              </a:rPr>
              <a:t>l</a:t>
            </a:r>
            <a:r>
              <a:rPr lang="en-US" sz="2800" dirty="0">
                <a:latin typeface="+mj-lt"/>
                <a:ea typeface="Arial"/>
                <a:cs typeface="Times New Roman"/>
              </a:rPr>
              <a:t>e</a:t>
            </a:r>
            <a:r>
              <a:rPr lang="en-US" sz="2800" spc="5" dirty="0">
                <a:latin typeface="+mj-lt"/>
                <a:ea typeface="Arial"/>
                <a:cs typeface="Times New Roman"/>
              </a:rPr>
              <a:t> t</a:t>
            </a:r>
            <a:r>
              <a:rPr lang="en-US" sz="2800" spc="-15" dirty="0">
                <a:latin typeface="+mj-lt"/>
                <a:ea typeface="Arial"/>
                <a:cs typeface="Times New Roman"/>
              </a:rPr>
              <a:t>o</a:t>
            </a:r>
            <a:r>
              <a:rPr lang="en-US" sz="2800" dirty="0">
                <a:latin typeface="+mj-lt"/>
                <a:ea typeface="Arial"/>
                <a:cs typeface="Times New Roman"/>
              </a:rPr>
              <a:t>:</a:t>
            </a:r>
            <a:endParaRPr lang="en-US" sz="2800" dirty="0">
              <a:latin typeface="+mj-lt"/>
              <a:ea typeface="Calibri"/>
              <a:cs typeface="Times New Roman"/>
            </a:endParaRPr>
          </a:p>
          <a:p>
            <a:pPr marL="236538" marR="180975" indent="-236538">
              <a:lnSpc>
                <a:spcPct val="110000"/>
              </a:lnSpc>
              <a:spcBef>
                <a:spcPts val="1200"/>
              </a:spcBef>
              <a:tabLst>
                <a:tab pos="304800" algn="l"/>
              </a:tabLst>
            </a:pPr>
            <a:r>
              <a:rPr lang="en-US" sz="2800" spc="-5" dirty="0" smtClean="0">
                <a:latin typeface="+mj-lt"/>
                <a:ea typeface="Arial"/>
                <a:cs typeface="Times New Roman"/>
              </a:rPr>
              <a:t>S</a:t>
            </a:r>
            <a:r>
              <a:rPr lang="en-US" sz="2800" spc="5" dirty="0" smtClean="0">
                <a:latin typeface="+mj-lt"/>
                <a:ea typeface="Arial"/>
                <a:cs typeface="Times New Roman"/>
              </a:rPr>
              <a:t>t</a:t>
            </a:r>
            <a:r>
              <a:rPr lang="en-US" sz="2800" dirty="0" smtClean="0">
                <a:latin typeface="+mj-lt"/>
                <a:ea typeface="Arial"/>
                <a:cs typeface="Times New Roman"/>
              </a:rPr>
              <a:t>a</a:t>
            </a:r>
            <a:r>
              <a:rPr lang="en-US" sz="2800" spc="5" dirty="0" smtClean="0">
                <a:latin typeface="+mj-lt"/>
                <a:ea typeface="Arial"/>
                <a:cs typeface="Times New Roman"/>
              </a:rPr>
              <a:t>t</a:t>
            </a:r>
            <a:r>
              <a:rPr lang="en-US" sz="2800" dirty="0" smtClean="0">
                <a:latin typeface="+mj-lt"/>
                <a:ea typeface="Arial"/>
                <a:cs typeface="Times New Roman"/>
              </a:rPr>
              <a:t>e</a:t>
            </a:r>
            <a:r>
              <a:rPr lang="en-US" sz="2800" spc="-10" dirty="0" smtClean="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he</a:t>
            </a:r>
            <a:r>
              <a:rPr lang="en-US" sz="2800" spc="-5" dirty="0">
                <a:latin typeface="+mj-lt"/>
                <a:ea typeface="Arial"/>
                <a:cs typeface="Times New Roman"/>
              </a:rPr>
              <a:t> </a:t>
            </a:r>
            <a:r>
              <a:rPr lang="en-US" sz="2800" dirty="0">
                <a:latin typeface="+mj-lt"/>
                <a:ea typeface="Arial"/>
                <a:cs typeface="Times New Roman"/>
              </a:rPr>
              <a:t>d</a:t>
            </a:r>
            <a:r>
              <a:rPr lang="en-US" sz="2800" spc="-15" dirty="0">
                <a:latin typeface="+mj-lt"/>
                <a:ea typeface="Arial"/>
                <a:cs typeface="Times New Roman"/>
              </a:rPr>
              <a:t>e</a:t>
            </a:r>
            <a:r>
              <a:rPr lang="en-US" sz="2800" spc="15" dirty="0">
                <a:latin typeface="+mj-lt"/>
                <a:ea typeface="Arial"/>
                <a:cs typeface="Times New Roman"/>
              </a:rPr>
              <a:t>f</a:t>
            </a:r>
            <a:r>
              <a:rPr lang="en-US" sz="2800" spc="-5" dirty="0">
                <a:latin typeface="+mj-lt"/>
                <a:ea typeface="Arial"/>
                <a:cs typeface="Times New Roman"/>
              </a:rPr>
              <a:t>i</a:t>
            </a:r>
            <a:r>
              <a:rPr lang="en-US" sz="2800" dirty="0">
                <a:latin typeface="+mj-lt"/>
                <a:ea typeface="Arial"/>
                <a:cs typeface="Times New Roman"/>
              </a:rPr>
              <a:t>n</a:t>
            </a:r>
            <a:r>
              <a:rPr lang="en-US" sz="2800" spc="-5" dirty="0">
                <a:latin typeface="+mj-lt"/>
                <a:ea typeface="Arial"/>
                <a:cs typeface="Times New Roman"/>
              </a:rPr>
              <a:t>i</a:t>
            </a:r>
            <a:r>
              <a:rPr lang="en-US" sz="2800" spc="5" dirty="0">
                <a:latin typeface="+mj-lt"/>
                <a:ea typeface="Arial"/>
                <a:cs typeface="Times New Roman"/>
              </a:rPr>
              <a:t>t</a:t>
            </a:r>
            <a:r>
              <a:rPr lang="en-US" sz="2800" spc="-5" dirty="0">
                <a:latin typeface="+mj-lt"/>
                <a:ea typeface="Arial"/>
                <a:cs typeface="Times New Roman"/>
              </a:rPr>
              <a:t>i</a:t>
            </a:r>
            <a:r>
              <a:rPr lang="en-US" sz="2800" dirty="0">
                <a:latin typeface="+mj-lt"/>
                <a:ea typeface="Arial"/>
                <a:cs typeface="Times New Roman"/>
              </a:rPr>
              <a:t>ons</a:t>
            </a:r>
            <a:r>
              <a:rPr lang="en-US" sz="2800" spc="5" dirty="0">
                <a:latin typeface="+mj-lt"/>
                <a:ea typeface="Arial"/>
                <a:cs typeface="Times New Roman"/>
              </a:rPr>
              <a:t> </a:t>
            </a:r>
            <a:r>
              <a:rPr lang="en-US" sz="2800" spc="-15" dirty="0" smtClean="0">
                <a:latin typeface="+mj-lt"/>
                <a:ea typeface="Arial"/>
                <a:cs typeface="Times New Roman"/>
              </a:rPr>
              <a:t>o</a:t>
            </a:r>
            <a:r>
              <a:rPr lang="en-US" sz="2800" dirty="0" smtClean="0">
                <a:latin typeface="+mj-lt"/>
                <a:ea typeface="Arial"/>
                <a:cs typeface="Times New Roman"/>
              </a:rPr>
              <a:t>f</a:t>
            </a:r>
            <a:r>
              <a:rPr lang="en-US" sz="2800" spc="10" dirty="0" smtClean="0">
                <a:latin typeface="+mj-lt"/>
                <a:ea typeface="Arial"/>
                <a:cs typeface="Times New Roman"/>
              </a:rPr>
              <a:t> </a:t>
            </a:r>
            <a:r>
              <a:rPr lang="en-US" sz="2800" spc="-15" dirty="0">
                <a:latin typeface="+mj-lt"/>
                <a:ea typeface="Arial"/>
                <a:cs typeface="Times New Roman"/>
              </a:rPr>
              <a:t>p</a:t>
            </a:r>
            <a:r>
              <a:rPr lang="en-US" sz="2800" spc="5" dirty="0">
                <a:latin typeface="+mj-lt"/>
                <a:ea typeface="Arial"/>
                <a:cs typeface="Times New Roman"/>
              </a:rPr>
              <a:t>r</a:t>
            </a:r>
            <a:r>
              <a:rPr lang="en-US" sz="2800" dirty="0">
                <a:latin typeface="+mj-lt"/>
                <a:ea typeface="Arial"/>
                <a:cs typeface="Times New Roman"/>
              </a:rPr>
              <a:t>o</a:t>
            </a:r>
            <a:r>
              <a:rPr lang="en-US" sz="2800" spc="-5" dirty="0">
                <a:latin typeface="+mj-lt"/>
                <a:ea typeface="Arial"/>
                <a:cs typeface="Times New Roman"/>
              </a:rPr>
              <a:t>l</a:t>
            </a:r>
            <a:r>
              <a:rPr lang="en-US" sz="2800" dirty="0">
                <a:latin typeface="+mj-lt"/>
                <a:ea typeface="Arial"/>
                <a:cs typeface="Times New Roman"/>
              </a:rPr>
              <a:t>o</a:t>
            </a:r>
            <a:r>
              <a:rPr lang="en-US" sz="2800" spc="-15" dirty="0">
                <a:latin typeface="+mj-lt"/>
                <a:ea typeface="Arial"/>
                <a:cs typeface="Times New Roman"/>
              </a:rPr>
              <a:t>n</a:t>
            </a:r>
            <a:r>
              <a:rPr lang="en-US" sz="2800" spc="10" dirty="0">
                <a:latin typeface="+mj-lt"/>
                <a:ea typeface="Arial"/>
                <a:cs typeface="Times New Roman"/>
              </a:rPr>
              <a:t>g</a:t>
            </a:r>
            <a:r>
              <a:rPr lang="en-US" sz="2800" dirty="0">
                <a:latin typeface="+mj-lt"/>
                <a:ea typeface="Arial"/>
                <a:cs typeface="Times New Roman"/>
              </a:rPr>
              <a:t>ed</a:t>
            </a:r>
            <a:r>
              <a:rPr lang="en-US" sz="2800" spc="5" dirty="0">
                <a:latin typeface="+mj-lt"/>
                <a:ea typeface="Arial"/>
                <a:cs typeface="Times New Roman"/>
              </a:rPr>
              <a:t> </a:t>
            </a:r>
            <a:r>
              <a:rPr lang="en-US" sz="2800" spc="-15" dirty="0">
                <a:latin typeface="+mj-lt"/>
                <a:ea typeface="Arial"/>
                <a:cs typeface="Times New Roman"/>
              </a:rPr>
              <a:t>a</a:t>
            </a:r>
            <a:r>
              <a:rPr lang="en-US" sz="2800" dirty="0">
                <a:latin typeface="+mj-lt"/>
                <a:ea typeface="Arial"/>
                <a:cs typeface="Times New Roman"/>
              </a:rPr>
              <a:t>nd</a:t>
            </a:r>
            <a:r>
              <a:rPr lang="en-US" sz="2800" spc="5" dirty="0">
                <a:latin typeface="+mj-lt"/>
                <a:ea typeface="Arial"/>
                <a:cs typeface="Times New Roman"/>
              </a:rPr>
              <a:t> </a:t>
            </a:r>
            <a:r>
              <a:rPr lang="en-US" sz="2800" dirty="0">
                <a:latin typeface="+mj-lt"/>
                <a:ea typeface="Arial"/>
                <a:cs typeface="Times New Roman"/>
              </a:rPr>
              <a:t>obs</a:t>
            </a:r>
            <a:r>
              <a:rPr lang="en-US" sz="2800" spc="-5" dirty="0">
                <a:latin typeface="+mj-lt"/>
                <a:ea typeface="Arial"/>
                <a:cs typeface="Times New Roman"/>
              </a:rPr>
              <a:t>t</a:t>
            </a:r>
            <a:r>
              <a:rPr lang="en-US" sz="2800" spc="5" dirty="0">
                <a:latin typeface="+mj-lt"/>
                <a:ea typeface="Arial"/>
                <a:cs typeface="Times New Roman"/>
              </a:rPr>
              <a:t>r</a:t>
            </a:r>
            <a:r>
              <a:rPr lang="en-US" sz="2800" dirty="0">
                <a:latin typeface="+mj-lt"/>
                <a:ea typeface="Arial"/>
                <a:cs typeface="Times New Roman"/>
              </a:rPr>
              <a:t>uc</a:t>
            </a:r>
            <a:r>
              <a:rPr lang="en-US" sz="2800" spc="5" dirty="0">
                <a:latin typeface="+mj-lt"/>
                <a:ea typeface="Arial"/>
                <a:cs typeface="Times New Roman"/>
              </a:rPr>
              <a:t>t</a:t>
            </a:r>
            <a:r>
              <a:rPr lang="en-US" sz="2800" dirty="0">
                <a:latin typeface="+mj-lt"/>
                <a:ea typeface="Arial"/>
                <a:cs typeface="Times New Roman"/>
              </a:rPr>
              <a:t>ed</a:t>
            </a:r>
            <a:r>
              <a:rPr lang="en-US" sz="2800" spc="-5" dirty="0">
                <a:latin typeface="+mj-lt"/>
                <a:ea typeface="Arial"/>
                <a:cs typeface="Times New Roman"/>
              </a:rPr>
              <a:t> l</a:t>
            </a:r>
            <a:r>
              <a:rPr lang="en-US" sz="2800" dirty="0">
                <a:latin typeface="+mj-lt"/>
                <a:ea typeface="Arial"/>
                <a:cs typeface="Times New Roman"/>
              </a:rPr>
              <a:t>abo</a:t>
            </a:r>
            <a:r>
              <a:rPr lang="en-US" sz="2800" spc="5" dirty="0">
                <a:latin typeface="+mj-lt"/>
                <a:ea typeface="Arial"/>
                <a:cs typeface="Times New Roman"/>
              </a:rPr>
              <a:t>u</a:t>
            </a:r>
            <a:r>
              <a:rPr lang="en-US" sz="2800" dirty="0">
                <a:latin typeface="+mj-lt"/>
                <a:ea typeface="Arial"/>
                <a:cs typeface="Times New Roman"/>
              </a:rPr>
              <a:t>r </a:t>
            </a:r>
            <a:r>
              <a:rPr lang="en-US" sz="2800" spc="-5" dirty="0">
                <a:latin typeface="+mj-lt"/>
                <a:ea typeface="Arial"/>
                <a:cs typeface="Times New Roman"/>
              </a:rPr>
              <a:t>i</a:t>
            </a:r>
            <a:r>
              <a:rPr lang="en-US" sz="2800" dirty="0">
                <a:latin typeface="+mj-lt"/>
                <a:ea typeface="Arial"/>
                <a:cs typeface="Times New Roman"/>
              </a:rPr>
              <a:t>n</a:t>
            </a:r>
            <a:r>
              <a:rPr lang="en-US" sz="2800" spc="5" dirty="0">
                <a:latin typeface="+mj-lt"/>
                <a:ea typeface="Arial"/>
                <a:cs typeface="Times New Roman"/>
              </a:rPr>
              <a:t> </a:t>
            </a:r>
            <a:r>
              <a:rPr lang="en-US" sz="2800" spc="-10" dirty="0">
                <a:latin typeface="+mj-lt"/>
                <a:ea typeface="Arial"/>
                <a:cs typeface="Times New Roman"/>
              </a:rPr>
              <a:t>r</a:t>
            </a:r>
            <a:r>
              <a:rPr lang="en-US" sz="2800" dirty="0">
                <a:latin typeface="+mj-lt"/>
                <a:ea typeface="Arial"/>
                <a:cs typeface="Times New Roman"/>
              </a:rPr>
              <a:t>e</a:t>
            </a:r>
            <a:r>
              <a:rPr lang="en-US" sz="2800" spc="-5" dirty="0">
                <a:latin typeface="+mj-lt"/>
                <a:ea typeface="Arial"/>
                <a:cs typeface="Times New Roman"/>
              </a:rPr>
              <a:t>l</a:t>
            </a:r>
            <a:r>
              <a:rPr lang="en-US" sz="2800" dirty="0">
                <a:latin typeface="+mj-lt"/>
                <a:ea typeface="Arial"/>
                <a:cs typeface="Times New Roman"/>
              </a:rPr>
              <a:t>a</a:t>
            </a:r>
            <a:r>
              <a:rPr lang="en-US" sz="2800" spc="5" dirty="0">
                <a:latin typeface="+mj-lt"/>
                <a:ea typeface="Arial"/>
                <a:cs typeface="Times New Roman"/>
              </a:rPr>
              <a:t>t</a:t>
            </a:r>
            <a:r>
              <a:rPr lang="en-US" sz="2800" spc="-5" dirty="0">
                <a:latin typeface="+mj-lt"/>
                <a:ea typeface="Arial"/>
                <a:cs typeface="Times New Roman"/>
              </a:rPr>
              <a:t>i</a:t>
            </a:r>
            <a:r>
              <a:rPr lang="en-US" sz="2800" dirty="0">
                <a:latin typeface="+mj-lt"/>
                <a:ea typeface="Arial"/>
                <a:cs typeface="Times New Roman"/>
              </a:rPr>
              <a:t>on</a:t>
            </a:r>
            <a:r>
              <a:rPr lang="en-US" sz="2800" spc="5" dirty="0">
                <a:latin typeface="+mj-lt"/>
                <a:ea typeface="Arial"/>
                <a:cs typeface="Times New Roman"/>
              </a:rPr>
              <a:t> t</a:t>
            </a:r>
            <a:r>
              <a:rPr lang="en-US" sz="2800" dirty="0">
                <a:latin typeface="+mj-lt"/>
                <a:ea typeface="Arial"/>
                <a:cs typeface="Times New Roman"/>
              </a:rPr>
              <a:t>o</a:t>
            </a:r>
            <a:r>
              <a:rPr lang="en-US" sz="2800" spc="-10" dirty="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he e</a:t>
            </a:r>
            <a:r>
              <a:rPr lang="en-US" sz="2800" spc="-10" dirty="0">
                <a:latin typeface="+mj-lt"/>
                <a:ea typeface="Arial"/>
                <a:cs typeface="Times New Roman"/>
              </a:rPr>
              <a:t>x</a:t>
            </a:r>
            <a:r>
              <a:rPr lang="en-US" sz="2800" dirty="0">
                <a:latin typeface="+mj-lt"/>
                <a:ea typeface="Arial"/>
                <a:cs typeface="Times New Roman"/>
              </a:rPr>
              <a:t>pec</a:t>
            </a:r>
            <a:r>
              <a:rPr lang="en-US" sz="2800" spc="5" dirty="0">
                <a:latin typeface="+mj-lt"/>
                <a:ea typeface="Arial"/>
                <a:cs typeface="Times New Roman"/>
              </a:rPr>
              <a:t>t</a:t>
            </a:r>
            <a:r>
              <a:rPr lang="en-US" sz="2800" dirty="0">
                <a:latin typeface="+mj-lt"/>
                <a:ea typeface="Arial"/>
                <a:cs typeface="Times New Roman"/>
              </a:rPr>
              <a:t>ed</a:t>
            </a:r>
            <a:r>
              <a:rPr lang="en-US" sz="2800" spc="5" dirty="0">
                <a:latin typeface="+mj-lt"/>
                <a:ea typeface="Arial"/>
                <a:cs typeface="Times New Roman"/>
              </a:rPr>
              <a:t> </a:t>
            </a:r>
            <a:r>
              <a:rPr lang="en-US" sz="2800" dirty="0">
                <a:latin typeface="+mj-lt"/>
                <a:ea typeface="Arial"/>
                <a:cs typeface="Times New Roman"/>
              </a:rPr>
              <a:t>du</a:t>
            </a:r>
            <a:r>
              <a:rPr lang="en-US" sz="2800" spc="5" dirty="0">
                <a:latin typeface="+mj-lt"/>
                <a:ea typeface="Arial"/>
                <a:cs typeface="Times New Roman"/>
              </a:rPr>
              <a:t>r</a:t>
            </a:r>
            <a:r>
              <a:rPr lang="en-US" sz="2800" spc="-15" dirty="0">
                <a:latin typeface="+mj-lt"/>
                <a:ea typeface="Arial"/>
                <a:cs typeface="Times New Roman"/>
              </a:rPr>
              <a:t>a</a:t>
            </a:r>
            <a:r>
              <a:rPr lang="en-US" sz="2800" spc="5" dirty="0">
                <a:latin typeface="+mj-lt"/>
                <a:ea typeface="Arial"/>
                <a:cs typeface="Times New Roman"/>
              </a:rPr>
              <a:t>t</a:t>
            </a:r>
            <a:r>
              <a:rPr lang="en-US" sz="2800" spc="-5" dirty="0">
                <a:latin typeface="+mj-lt"/>
                <a:ea typeface="Arial"/>
                <a:cs typeface="Times New Roman"/>
              </a:rPr>
              <a:t>i</a:t>
            </a:r>
            <a:r>
              <a:rPr lang="en-US" sz="2800" dirty="0">
                <a:latin typeface="+mj-lt"/>
                <a:ea typeface="Arial"/>
                <a:cs typeface="Times New Roman"/>
              </a:rPr>
              <a:t>on</a:t>
            </a:r>
            <a:r>
              <a:rPr lang="en-US" sz="2800" spc="5" dirty="0">
                <a:latin typeface="+mj-lt"/>
                <a:ea typeface="Arial"/>
                <a:cs typeface="Times New Roman"/>
              </a:rPr>
              <a:t> </a:t>
            </a:r>
            <a:r>
              <a:rPr lang="en-US" sz="2800" spc="-15" dirty="0">
                <a:latin typeface="+mj-lt"/>
                <a:ea typeface="Arial"/>
                <a:cs typeface="Times New Roman"/>
              </a:rPr>
              <a:t>o</a:t>
            </a:r>
            <a:r>
              <a:rPr lang="en-US" sz="2800" dirty="0">
                <a:latin typeface="+mj-lt"/>
                <a:ea typeface="Arial"/>
                <a:cs typeface="Times New Roman"/>
              </a:rPr>
              <a:t>f</a:t>
            </a:r>
            <a:r>
              <a:rPr lang="en-US" sz="2800" spc="10" dirty="0">
                <a:latin typeface="+mj-lt"/>
                <a:ea typeface="Arial"/>
                <a:cs typeface="Times New Roman"/>
              </a:rPr>
              <a:t> </a:t>
            </a:r>
            <a:r>
              <a:rPr lang="en-US" sz="2800" dirty="0">
                <a:latin typeface="+mj-lt"/>
                <a:ea typeface="Arial"/>
                <a:cs typeface="Times New Roman"/>
              </a:rPr>
              <a:t>no</a:t>
            </a:r>
            <a:r>
              <a:rPr lang="en-US" sz="2800" spc="-10" dirty="0">
                <a:latin typeface="+mj-lt"/>
                <a:ea typeface="Arial"/>
                <a:cs typeface="Times New Roman"/>
              </a:rPr>
              <a:t>r</a:t>
            </a:r>
            <a:r>
              <a:rPr lang="en-US" sz="2800" spc="5" dirty="0">
                <a:latin typeface="+mj-lt"/>
                <a:ea typeface="Arial"/>
                <a:cs typeface="Times New Roman"/>
              </a:rPr>
              <a:t>m</a:t>
            </a:r>
            <a:r>
              <a:rPr lang="en-US" sz="2800" dirty="0">
                <a:latin typeface="+mj-lt"/>
                <a:ea typeface="Arial"/>
                <a:cs typeface="Times New Roman"/>
              </a:rPr>
              <a:t>al </a:t>
            </a:r>
            <a:r>
              <a:rPr lang="en-US" sz="2800" spc="-5" dirty="0">
                <a:latin typeface="+mj-lt"/>
                <a:ea typeface="Arial"/>
                <a:cs typeface="Times New Roman"/>
              </a:rPr>
              <a:t>l</a:t>
            </a:r>
            <a:r>
              <a:rPr lang="en-US" sz="2800" dirty="0">
                <a:latin typeface="+mj-lt"/>
                <a:ea typeface="Arial"/>
                <a:cs typeface="Times New Roman"/>
              </a:rPr>
              <a:t>abour</a:t>
            </a:r>
            <a:endParaRPr lang="en-US" sz="2800" dirty="0">
              <a:latin typeface="+mj-lt"/>
              <a:ea typeface="Calibri"/>
              <a:cs typeface="Times New Roman"/>
            </a:endParaRPr>
          </a:p>
          <a:p>
            <a:pPr marL="236538" indent="-236538">
              <a:lnSpc>
                <a:spcPct val="110000"/>
              </a:lnSpc>
              <a:spcBef>
                <a:spcPts val="1200"/>
              </a:spcBef>
              <a:tabLst>
                <a:tab pos="304800" algn="l"/>
              </a:tabLst>
            </a:pPr>
            <a:r>
              <a:rPr lang="en-US" sz="2800" spc="-5" dirty="0" smtClean="0">
                <a:latin typeface="+mj-lt"/>
                <a:ea typeface="Arial"/>
                <a:cs typeface="Times New Roman"/>
              </a:rPr>
              <a:t>Interpret </a:t>
            </a:r>
            <a:r>
              <a:rPr lang="en-US" sz="2800" spc="5" dirty="0" smtClean="0">
                <a:latin typeface="+mj-lt"/>
                <a:ea typeface="Arial"/>
                <a:cs typeface="Times New Roman"/>
              </a:rPr>
              <a:t> </a:t>
            </a:r>
            <a:r>
              <a:rPr lang="en-US" sz="2800" dirty="0">
                <a:latin typeface="+mj-lt"/>
                <a:ea typeface="Arial"/>
                <a:cs typeface="Times New Roman"/>
              </a:rPr>
              <a:t>pa</a:t>
            </a:r>
            <a:r>
              <a:rPr lang="en-US" sz="2800" spc="5" dirty="0">
                <a:latin typeface="+mj-lt"/>
                <a:ea typeface="Arial"/>
                <a:cs typeface="Times New Roman"/>
              </a:rPr>
              <a:t>rt</a:t>
            </a:r>
            <a:r>
              <a:rPr lang="en-US" sz="2800" spc="-15" dirty="0">
                <a:latin typeface="+mj-lt"/>
                <a:ea typeface="Arial"/>
                <a:cs typeface="Times New Roman"/>
              </a:rPr>
              <a:t>o</a:t>
            </a:r>
            <a:r>
              <a:rPr lang="en-US" sz="2800" spc="10" dirty="0">
                <a:latin typeface="+mj-lt"/>
                <a:ea typeface="Arial"/>
                <a:cs typeface="Times New Roman"/>
              </a:rPr>
              <a:t>g</a:t>
            </a:r>
            <a:r>
              <a:rPr lang="en-US" sz="2800" spc="5" dirty="0">
                <a:latin typeface="+mj-lt"/>
                <a:ea typeface="Arial"/>
                <a:cs typeface="Times New Roman"/>
              </a:rPr>
              <a:t>r</a:t>
            </a:r>
            <a:r>
              <a:rPr lang="en-US" sz="2800" dirty="0">
                <a:latin typeface="+mj-lt"/>
                <a:ea typeface="Arial"/>
                <a:cs typeface="Times New Roman"/>
              </a:rPr>
              <a:t>aph</a:t>
            </a:r>
            <a:r>
              <a:rPr lang="en-US" sz="2800" spc="-20" dirty="0">
                <a:latin typeface="+mj-lt"/>
                <a:ea typeface="Arial"/>
                <a:cs typeface="Times New Roman"/>
              </a:rPr>
              <a:t> </a:t>
            </a:r>
            <a:r>
              <a:rPr lang="en-US" sz="2800" spc="15" dirty="0">
                <a:latin typeface="+mj-lt"/>
                <a:ea typeface="Arial"/>
                <a:cs typeface="Times New Roman"/>
              </a:rPr>
              <a:t>f</a:t>
            </a:r>
            <a:r>
              <a:rPr lang="en-US" sz="2800" spc="-5" dirty="0">
                <a:latin typeface="+mj-lt"/>
                <a:ea typeface="Arial"/>
                <a:cs typeface="Times New Roman"/>
              </a:rPr>
              <a:t>i</a:t>
            </a:r>
            <a:r>
              <a:rPr lang="en-US" sz="2800" dirty="0">
                <a:latin typeface="+mj-lt"/>
                <a:ea typeface="Arial"/>
                <a:cs typeface="Times New Roman"/>
              </a:rPr>
              <a:t>nd</a:t>
            </a:r>
            <a:r>
              <a:rPr lang="en-US" sz="2800" spc="-5" dirty="0">
                <a:latin typeface="+mj-lt"/>
                <a:ea typeface="Arial"/>
                <a:cs typeface="Times New Roman"/>
              </a:rPr>
              <a:t>i</a:t>
            </a:r>
            <a:r>
              <a:rPr lang="en-US" sz="2800" spc="-15" dirty="0">
                <a:latin typeface="+mj-lt"/>
                <a:ea typeface="Arial"/>
                <a:cs typeface="Times New Roman"/>
              </a:rPr>
              <a:t>n</a:t>
            </a:r>
            <a:r>
              <a:rPr lang="en-US" sz="2800" spc="10" dirty="0">
                <a:latin typeface="+mj-lt"/>
                <a:ea typeface="Arial"/>
                <a:cs typeface="Times New Roman"/>
              </a:rPr>
              <a:t>g</a:t>
            </a:r>
            <a:r>
              <a:rPr lang="en-US" sz="2800" dirty="0">
                <a:latin typeface="+mj-lt"/>
                <a:ea typeface="Arial"/>
                <a:cs typeface="Times New Roman"/>
              </a:rPr>
              <a:t>s</a:t>
            </a:r>
            <a:r>
              <a:rPr lang="en-US" sz="2800" spc="-5" dirty="0">
                <a:latin typeface="+mj-lt"/>
                <a:ea typeface="Arial"/>
                <a:cs typeface="Times New Roman"/>
              </a:rPr>
              <a:t> </a:t>
            </a:r>
            <a:r>
              <a:rPr lang="en-US" sz="2800" spc="-5" dirty="0" smtClean="0">
                <a:latin typeface="+mj-lt"/>
                <a:ea typeface="Arial"/>
                <a:cs typeface="Times New Roman"/>
              </a:rPr>
              <a:t>to </a:t>
            </a:r>
            <a:r>
              <a:rPr lang="en-US" sz="2800" spc="5" dirty="0" smtClean="0">
                <a:latin typeface="+mj-lt"/>
                <a:ea typeface="Arial"/>
                <a:cs typeface="Times New Roman"/>
              </a:rPr>
              <a:t> </a:t>
            </a:r>
            <a:r>
              <a:rPr lang="en-US" sz="2800" dirty="0" smtClean="0">
                <a:latin typeface="+mj-lt"/>
                <a:ea typeface="Arial"/>
                <a:cs typeface="Times New Roman"/>
              </a:rPr>
              <a:t>d</a:t>
            </a:r>
            <a:r>
              <a:rPr lang="en-US" sz="2800" spc="-5" dirty="0" smtClean="0">
                <a:latin typeface="+mj-lt"/>
                <a:ea typeface="Arial"/>
                <a:cs typeface="Times New Roman"/>
              </a:rPr>
              <a:t>i</a:t>
            </a:r>
            <a:r>
              <a:rPr lang="en-US" sz="2800" spc="-15" dirty="0" smtClean="0">
                <a:latin typeface="+mj-lt"/>
                <a:ea typeface="Arial"/>
                <a:cs typeface="Times New Roman"/>
              </a:rPr>
              <a:t>a</a:t>
            </a:r>
            <a:r>
              <a:rPr lang="en-US" sz="2800" spc="10" dirty="0" smtClean="0">
                <a:latin typeface="+mj-lt"/>
                <a:ea typeface="Arial"/>
                <a:cs typeface="Times New Roman"/>
              </a:rPr>
              <a:t>g</a:t>
            </a:r>
            <a:r>
              <a:rPr lang="en-US" sz="2800" dirty="0" smtClean="0">
                <a:latin typeface="+mj-lt"/>
                <a:ea typeface="Arial"/>
                <a:cs typeface="Times New Roman"/>
              </a:rPr>
              <a:t>nos</a:t>
            </a:r>
            <a:r>
              <a:rPr lang="en-US" sz="2800" spc="-5" dirty="0">
                <a:latin typeface="+mj-lt"/>
                <a:ea typeface="Arial"/>
                <a:cs typeface="Times New Roman"/>
              </a:rPr>
              <a:t>e</a:t>
            </a:r>
            <a:r>
              <a:rPr lang="en-US" sz="2800" spc="5" dirty="0" smtClean="0">
                <a:latin typeface="+mj-lt"/>
                <a:ea typeface="Arial"/>
                <a:cs typeface="Times New Roman"/>
              </a:rPr>
              <a:t> </a:t>
            </a:r>
            <a:r>
              <a:rPr lang="en-US" sz="2800" dirty="0">
                <a:latin typeface="+mj-lt"/>
                <a:ea typeface="Arial"/>
                <a:cs typeface="Times New Roman"/>
              </a:rPr>
              <a:t>p</a:t>
            </a:r>
            <a:r>
              <a:rPr lang="en-US" sz="2800" spc="5" dirty="0">
                <a:latin typeface="+mj-lt"/>
                <a:ea typeface="Arial"/>
                <a:cs typeface="Times New Roman"/>
              </a:rPr>
              <a:t>r</a:t>
            </a:r>
            <a:r>
              <a:rPr lang="en-US" sz="2800" dirty="0">
                <a:latin typeface="+mj-lt"/>
                <a:ea typeface="Arial"/>
                <a:cs typeface="Times New Roman"/>
              </a:rPr>
              <a:t>o</a:t>
            </a:r>
            <a:r>
              <a:rPr lang="en-US" sz="2800" spc="-5" dirty="0">
                <a:latin typeface="+mj-lt"/>
                <a:ea typeface="Arial"/>
                <a:cs typeface="Times New Roman"/>
              </a:rPr>
              <a:t>l</a:t>
            </a:r>
            <a:r>
              <a:rPr lang="en-US" sz="2800" dirty="0">
                <a:latin typeface="+mj-lt"/>
                <a:ea typeface="Arial"/>
                <a:cs typeface="Times New Roman"/>
              </a:rPr>
              <a:t>o</a:t>
            </a:r>
            <a:r>
              <a:rPr lang="en-US" sz="2800" spc="-15" dirty="0">
                <a:latin typeface="+mj-lt"/>
                <a:ea typeface="Arial"/>
                <a:cs typeface="Times New Roman"/>
              </a:rPr>
              <a:t>n</a:t>
            </a:r>
            <a:r>
              <a:rPr lang="en-US" sz="2800" dirty="0">
                <a:latin typeface="+mj-lt"/>
                <a:ea typeface="Arial"/>
                <a:cs typeface="Times New Roman"/>
              </a:rPr>
              <a:t>ged</a:t>
            </a:r>
            <a:r>
              <a:rPr lang="en-US" sz="2800" spc="5" dirty="0">
                <a:latin typeface="+mj-lt"/>
                <a:ea typeface="Arial"/>
                <a:cs typeface="Times New Roman"/>
              </a:rPr>
              <a:t> </a:t>
            </a:r>
            <a:r>
              <a:rPr lang="en-US" sz="2800" dirty="0">
                <a:latin typeface="+mj-lt"/>
                <a:ea typeface="Arial"/>
                <a:cs typeface="Times New Roman"/>
              </a:rPr>
              <a:t>and</a:t>
            </a:r>
            <a:r>
              <a:rPr lang="en-US" sz="2800" spc="5" dirty="0">
                <a:latin typeface="+mj-lt"/>
                <a:ea typeface="Arial"/>
                <a:cs typeface="Times New Roman"/>
              </a:rPr>
              <a:t> </a:t>
            </a:r>
            <a:r>
              <a:rPr lang="en-US" sz="2800" dirty="0">
                <a:latin typeface="+mj-lt"/>
                <a:ea typeface="Arial"/>
                <a:cs typeface="Times New Roman"/>
              </a:rPr>
              <a:t>ob</a:t>
            </a:r>
            <a:r>
              <a:rPr lang="en-US" sz="2800" spc="-10" dirty="0">
                <a:latin typeface="+mj-lt"/>
                <a:ea typeface="Arial"/>
                <a:cs typeface="Times New Roman"/>
              </a:rPr>
              <a:t>s</a:t>
            </a:r>
            <a:r>
              <a:rPr lang="en-US" sz="2800" spc="5" dirty="0">
                <a:latin typeface="+mj-lt"/>
                <a:ea typeface="Arial"/>
                <a:cs typeface="Times New Roman"/>
              </a:rPr>
              <a:t>tr</a:t>
            </a:r>
            <a:r>
              <a:rPr lang="en-US" sz="2800" spc="-15" dirty="0">
                <a:latin typeface="+mj-lt"/>
                <a:ea typeface="Arial"/>
                <a:cs typeface="Times New Roman"/>
              </a:rPr>
              <a:t>u</a:t>
            </a:r>
            <a:r>
              <a:rPr lang="en-US" sz="2800" dirty="0">
                <a:latin typeface="+mj-lt"/>
                <a:ea typeface="Arial"/>
                <a:cs typeface="Times New Roman"/>
              </a:rPr>
              <a:t>c</a:t>
            </a:r>
            <a:r>
              <a:rPr lang="en-US" sz="2800" spc="5" dirty="0">
                <a:latin typeface="+mj-lt"/>
                <a:ea typeface="Arial"/>
                <a:cs typeface="Times New Roman"/>
              </a:rPr>
              <a:t>t</a:t>
            </a:r>
            <a:r>
              <a:rPr lang="en-US" sz="2800" dirty="0">
                <a:latin typeface="+mj-lt"/>
                <a:ea typeface="Arial"/>
                <a:cs typeface="Times New Roman"/>
              </a:rPr>
              <a:t>ed</a:t>
            </a:r>
            <a:r>
              <a:rPr lang="en-US" sz="2800" spc="-5" dirty="0">
                <a:latin typeface="+mj-lt"/>
                <a:ea typeface="Arial"/>
                <a:cs typeface="Times New Roman"/>
              </a:rPr>
              <a:t> </a:t>
            </a:r>
            <a:r>
              <a:rPr lang="en-US" sz="2800" spc="-5" dirty="0" smtClean="0">
                <a:latin typeface="+mj-lt"/>
                <a:ea typeface="Arial"/>
                <a:cs typeface="Times New Roman"/>
              </a:rPr>
              <a:t>l</a:t>
            </a:r>
            <a:r>
              <a:rPr lang="en-US" sz="2800" dirty="0" smtClean="0">
                <a:latin typeface="+mj-lt"/>
                <a:ea typeface="Arial"/>
                <a:cs typeface="Times New Roman"/>
              </a:rPr>
              <a:t>abour</a:t>
            </a:r>
            <a:endParaRPr lang="en-US" sz="2800" dirty="0">
              <a:latin typeface="+mj-lt"/>
              <a:ea typeface="Calibri"/>
              <a:cs typeface="Times New Roman"/>
            </a:endParaRPr>
          </a:p>
          <a:p>
            <a:pPr marL="236538" indent="-236538">
              <a:lnSpc>
                <a:spcPct val="110000"/>
              </a:lnSpc>
              <a:spcBef>
                <a:spcPts val="1200"/>
              </a:spcBef>
              <a:tabLst>
                <a:tab pos="304800" algn="l"/>
              </a:tabLst>
            </a:pPr>
            <a:r>
              <a:rPr lang="en-US" sz="2800" spc="-5" dirty="0" smtClean="0">
                <a:latin typeface="+mj-lt"/>
                <a:ea typeface="Arial"/>
                <a:cs typeface="Times New Roman"/>
              </a:rPr>
              <a:t>Di</a:t>
            </a:r>
            <a:r>
              <a:rPr lang="en-US" sz="2800" dirty="0" smtClean="0">
                <a:latin typeface="+mj-lt"/>
                <a:ea typeface="Arial"/>
                <a:cs typeface="Times New Roman"/>
              </a:rPr>
              <a:t>scuss</a:t>
            </a:r>
            <a:r>
              <a:rPr lang="en-US" sz="2800" spc="5" dirty="0" smtClean="0">
                <a:latin typeface="+mj-lt"/>
                <a:ea typeface="Arial"/>
                <a:cs typeface="Times New Roman"/>
              </a:rPr>
              <a:t> </a:t>
            </a:r>
            <a:r>
              <a:rPr lang="en-US" sz="2800" dirty="0">
                <a:latin typeface="+mj-lt"/>
                <a:ea typeface="Arial"/>
                <a:cs typeface="Times New Roman"/>
              </a:rPr>
              <a:t>s</a:t>
            </a:r>
            <a:r>
              <a:rPr lang="en-US" sz="2800" spc="-10" dirty="0">
                <a:latin typeface="+mj-lt"/>
                <a:ea typeface="Arial"/>
                <a:cs typeface="Times New Roman"/>
              </a:rPr>
              <a:t>y</a:t>
            </a:r>
            <a:r>
              <a:rPr lang="en-US" sz="2800" spc="5" dirty="0">
                <a:latin typeface="+mj-lt"/>
                <a:ea typeface="Arial"/>
                <a:cs typeface="Times New Roman"/>
              </a:rPr>
              <a:t>m</a:t>
            </a:r>
            <a:r>
              <a:rPr lang="en-US" sz="2800" dirty="0">
                <a:latin typeface="+mj-lt"/>
                <a:ea typeface="Arial"/>
                <a:cs typeface="Times New Roman"/>
              </a:rPr>
              <a:t>p</a:t>
            </a:r>
            <a:r>
              <a:rPr lang="en-US" sz="2800" spc="5" dirty="0">
                <a:latin typeface="+mj-lt"/>
                <a:ea typeface="Arial"/>
                <a:cs typeface="Times New Roman"/>
              </a:rPr>
              <a:t>t</a:t>
            </a:r>
            <a:r>
              <a:rPr lang="en-US" sz="2800" spc="-15" dirty="0">
                <a:latin typeface="+mj-lt"/>
                <a:ea typeface="Arial"/>
                <a:cs typeface="Times New Roman"/>
              </a:rPr>
              <a:t>o</a:t>
            </a:r>
            <a:r>
              <a:rPr lang="en-US" sz="2800" spc="5" dirty="0">
                <a:latin typeface="+mj-lt"/>
                <a:ea typeface="Arial"/>
                <a:cs typeface="Times New Roman"/>
              </a:rPr>
              <a:t>m</a:t>
            </a:r>
            <a:r>
              <a:rPr lang="en-US" sz="2800" dirty="0">
                <a:latin typeface="+mj-lt"/>
                <a:ea typeface="Arial"/>
                <a:cs typeface="Times New Roman"/>
              </a:rPr>
              <a:t>s, s</a:t>
            </a:r>
            <a:r>
              <a:rPr lang="en-US" sz="2800" spc="-15" dirty="0">
                <a:latin typeface="+mj-lt"/>
                <a:ea typeface="Arial"/>
                <a:cs typeface="Times New Roman"/>
              </a:rPr>
              <a:t>i</a:t>
            </a:r>
            <a:r>
              <a:rPr lang="en-US" sz="2800" spc="10" dirty="0">
                <a:latin typeface="+mj-lt"/>
                <a:ea typeface="Arial"/>
                <a:cs typeface="Times New Roman"/>
              </a:rPr>
              <a:t>g</a:t>
            </a:r>
            <a:r>
              <a:rPr lang="en-US" sz="2800" spc="-15" dirty="0">
                <a:latin typeface="+mj-lt"/>
                <a:ea typeface="Arial"/>
                <a:cs typeface="Times New Roman"/>
              </a:rPr>
              <a:t>n</a:t>
            </a:r>
            <a:r>
              <a:rPr lang="en-US" sz="2800" dirty="0">
                <a:latin typeface="+mj-lt"/>
                <a:ea typeface="Arial"/>
                <a:cs typeface="Times New Roman"/>
              </a:rPr>
              <a:t>s</a:t>
            </a:r>
            <a:r>
              <a:rPr lang="en-US" sz="2800" spc="5" dirty="0">
                <a:latin typeface="+mj-lt"/>
                <a:ea typeface="Arial"/>
                <a:cs typeface="Times New Roman"/>
              </a:rPr>
              <a:t> </a:t>
            </a:r>
            <a:r>
              <a:rPr lang="en-US" sz="2800" dirty="0">
                <a:latin typeface="+mj-lt"/>
                <a:ea typeface="Arial"/>
                <a:cs typeface="Times New Roman"/>
              </a:rPr>
              <a:t>and</a:t>
            </a:r>
            <a:r>
              <a:rPr lang="en-US" sz="2800" spc="-10" dirty="0">
                <a:latin typeface="+mj-lt"/>
                <a:ea typeface="Arial"/>
                <a:cs typeface="Times New Roman"/>
              </a:rPr>
              <a:t> </a:t>
            </a:r>
            <a:r>
              <a:rPr lang="en-US" sz="2800" spc="5" dirty="0">
                <a:latin typeface="+mj-lt"/>
                <a:ea typeface="Arial"/>
                <a:cs typeface="Times New Roman"/>
              </a:rPr>
              <a:t>m</a:t>
            </a:r>
            <a:r>
              <a:rPr lang="en-US" sz="2800" dirty="0">
                <a:latin typeface="+mj-lt"/>
                <a:ea typeface="Arial"/>
                <a:cs typeface="Times New Roman"/>
              </a:rPr>
              <a:t>an</a:t>
            </a:r>
            <a:r>
              <a:rPr lang="en-US" sz="2800" spc="-15" dirty="0">
                <a:latin typeface="+mj-lt"/>
                <a:ea typeface="Arial"/>
                <a:cs typeface="Times New Roman"/>
              </a:rPr>
              <a:t>a</a:t>
            </a:r>
            <a:r>
              <a:rPr lang="en-US" sz="2800" spc="10" dirty="0">
                <a:latin typeface="+mj-lt"/>
                <a:ea typeface="Arial"/>
                <a:cs typeface="Times New Roman"/>
              </a:rPr>
              <a:t>g</a:t>
            </a:r>
            <a:r>
              <a:rPr lang="en-US" sz="2800" spc="-15" dirty="0">
                <a:latin typeface="+mj-lt"/>
                <a:ea typeface="Arial"/>
                <a:cs typeface="Times New Roman"/>
              </a:rPr>
              <a:t>e</a:t>
            </a:r>
            <a:r>
              <a:rPr lang="en-US" sz="2800" spc="5" dirty="0">
                <a:latin typeface="+mj-lt"/>
                <a:ea typeface="Arial"/>
                <a:cs typeface="Times New Roman"/>
              </a:rPr>
              <a:t>m</a:t>
            </a:r>
            <a:r>
              <a:rPr lang="en-US" sz="2800" dirty="0">
                <a:latin typeface="+mj-lt"/>
                <a:ea typeface="Arial"/>
                <a:cs typeface="Times New Roman"/>
              </a:rPr>
              <a:t>ent </a:t>
            </a:r>
            <a:r>
              <a:rPr lang="en-US" sz="2800" spc="-15" dirty="0">
                <a:latin typeface="+mj-lt"/>
                <a:ea typeface="Arial"/>
                <a:cs typeface="Times New Roman"/>
              </a:rPr>
              <a:t>o</a:t>
            </a:r>
            <a:r>
              <a:rPr lang="en-US" sz="2800" dirty="0">
                <a:latin typeface="+mj-lt"/>
                <a:ea typeface="Arial"/>
                <a:cs typeface="Times New Roman"/>
              </a:rPr>
              <a:t>f</a:t>
            </a:r>
            <a:r>
              <a:rPr lang="en-US" sz="2800" spc="10" dirty="0">
                <a:latin typeface="+mj-lt"/>
                <a:ea typeface="Arial"/>
                <a:cs typeface="Times New Roman"/>
              </a:rPr>
              <a:t> </a:t>
            </a:r>
            <a:r>
              <a:rPr lang="en-US" sz="2800" dirty="0">
                <a:latin typeface="+mj-lt"/>
                <a:ea typeface="Arial"/>
                <a:cs typeface="Times New Roman"/>
              </a:rPr>
              <a:t>p</a:t>
            </a:r>
            <a:r>
              <a:rPr lang="en-US" sz="2800" spc="-10" dirty="0">
                <a:latin typeface="+mj-lt"/>
                <a:ea typeface="Arial"/>
                <a:cs typeface="Times New Roman"/>
              </a:rPr>
              <a:t>r</a:t>
            </a:r>
            <a:r>
              <a:rPr lang="en-US" sz="2800" dirty="0">
                <a:latin typeface="+mj-lt"/>
                <a:ea typeface="Arial"/>
                <a:cs typeface="Times New Roman"/>
              </a:rPr>
              <a:t>o</a:t>
            </a:r>
            <a:r>
              <a:rPr lang="en-US" sz="2800" spc="-5" dirty="0">
                <a:latin typeface="+mj-lt"/>
                <a:ea typeface="Arial"/>
                <a:cs typeface="Times New Roman"/>
              </a:rPr>
              <a:t>l</a:t>
            </a:r>
            <a:r>
              <a:rPr lang="en-US" sz="2800" dirty="0">
                <a:latin typeface="+mj-lt"/>
                <a:ea typeface="Arial"/>
                <a:cs typeface="Times New Roman"/>
              </a:rPr>
              <a:t>on</a:t>
            </a:r>
            <a:r>
              <a:rPr lang="en-US" sz="2800" spc="10" dirty="0">
                <a:latin typeface="+mj-lt"/>
                <a:ea typeface="Arial"/>
                <a:cs typeface="Times New Roman"/>
              </a:rPr>
              <a:t>g</a:t>
            </a:r>
            <a:r>
              <a:rPr lang="en-US" sz="2800" dirty="0">
                <a:latin typeface="+mj-lt"/>
                <a:ea typeface="Arial"/>
                <a:cs typeface="Times New Roman"/>
              </a:rPr>
              <a:t>ed</a:t>
            </a:r>
            <a:r>
              <a:rPr lang="en-US" sz="2800" spc="5" dirty="0">
                <a:latin typeface="+mj-lt"/>
                <a:ea typeface="Arial"/>
                <a:cs typeface="Times New Roman"/>
              </a:rPr>
              <a:t> </a:t>
            </a:r>
            <a:r>
              <a:rPr lang="en-US" sz="2800" dirty="0">
                <a:latin typeface="+mj-lt"/>
                <a:ea typeface="Arial"/>
                <a:cs typeface="Times New Roman"/>
              </a:rPr>
              <a:t>and</a:t>
            </a:r>
            <a:r>
              <a:rPr lang="en-US" sz="2800" spc="-5" dirty="0">
                <a:latin typeface="+mj-lt"/>
                <a:ea typeface="Arial"/>
                <a:cs typeface="Times New Roman"/>
              </a:rPr>
              <a:t> </a:t>
            </a:r>
            <a:r>
              <a:rPr lang="en-US" sz="2800" dirty="0">
                <a:latin typeface="+mj-lt"/>
                <a:ea typeface="Arial"/>
                <a:cs typeface="Times New Roman"/>
              </a:rPr>
              <a:t>ob</a:t>
            </a:r>
            <a:r>
              <a:rPr lang="en-US" sz="2800" spc="-10" dirty="0">
                <a:latin typeface="+mj-lt"/>
                <a:ea typeface="Arial"/>
                <a:cs typeface="Times New Roman"/>
              </a:rPr>
              <a:t>s</a:t>
            </a:r>
            <a:r>
              <a:rPr lang="en-US" sz="2800" spc="5" dirty="0">
                <a:latin typeface="+mj-lt"/>
                <a:ea typeface="Arial"/>
                <a:cs typeface="Times New Roman"/>
              </a:rPr>
              <a:t>tr</a:t>
            </a:r>
            <a:r>
              <a:rPr lang="en-US" sz="2800" dirty="0">
                <a:latin typeface="+mj-lt"/>
                <a:ea typeface="Arial"/>
                <a:cs typeface="Times New Roman"/>
              </a:rPr>
              <a:t>u</a:t>
            </a:r>
            <a:r>
              <a:rPr lang="en-US" sz="2800" spc="-10" dirty="0">
                <a:latin typeface="+mj-lt"/>
                <a:ea typeface="Arial"/>
                <a:cs typeface="Times New Roman"/>
              </a:rPr>
              <a:t>c</a:t>
            </a:r>
            <a:r>
              <a:rPr lang="en-US" sz="2800" spc="5" dirty="0">
                <a:latin typeface="+mj-lt"/>
                <a:ea typeface="Arial"/>
                <a:cs typeface="Times New Roman"/>
              </a:rPr>
              <a:t>t</a:t>
            </a:r>
            <a:r>
              <a:rPr lang="en-US" sz="2800" dirty="0">
                <a:latin typeface="+mj-lt"/>
                <a:ea typeface="Arial"/>
                <a:cs typeface="Times New Roman"/>
              </a:rPr>
              <a:t>ed</a:t>
            </a:r>
            <a:r>
              <a:rPr lang="en-US" sz="2800" spc="5" dirty="0">
                <a:latin typeface="+mj-lt"/>
                <a:ea typeface="Arial"/>
                <a:cs typeface="Times New Roman"/>
              </a:rPr>
              <a:t> </a:t>
            </a:r>
            <a:r>
              <a:rPr lang="en-US" sz="2800" spc="-15" dirty="0" smtClean="0">
                <a:latin typeface="+mj-lt"/>
                <a:ea typeface="Arial"/>
                <a:cs typeface="Times New Roman"/>
              </a:rPr>
              <a:t>l</a:t>
            </a:r>
            <a:r>
              <a:rPr lang="en-US" sz="2800" dirty="0" smtClean="0">
                <a:latin typeface="+mj-lt"/>
                <a:ea typeface="Arial"/>
                <a:cs typeface="Times New Roman"/>
              </a:rPr>
              <a:t>abour</a:t>
            </a:r>
            <a:endParaRPr lang="en-US" sz="2800" dirty="0">
              <a:latin typeface="+mj-lt"/>
              <a:ea typeface="Calibri"/>
              <a:cs typeface="Times New Roman"/>
            </a:endParaRPr>
          </a:p>
          <a:p>
            <a:pPr marL="0" indent="0">
              <a:buNone/>
            </a:pPr>
            <a:endParaRPr lang="en-US" sz="2800" dirty="0"/>
          </a:p>
        </p:txBody>
      </p:sp>
      <p:sp>
        <p:nvSpPr>
          <p:cNvPr id="4" name="Title 3"/>
          <p:cNvSpPr>
            <a:spLocks noGrp="1"/>
          </p:cNvSpPr>
          <p:nvPr>
            <p:ph type="title"/>
          </p:nvPr>
        </p:nvSpPr>
        <p:spPr>
          <a:xfrm>
            <a:off x="276225" y="228601"/>
            <a:ext cx="8591550" cy="838199"/>
          </a:xfrm>
        </p:spPr>
        <p:txBody>
          <a:bodyPr>
            <a:normAutofit/>
          </a:bodyPr>
          <a:lstStyle/>
          <a:p>
            <a:r>
              <a:rPr lang="en-US" dirty="0"/>
              <a:t>Learning </a:t>
            </a:r>
            <a:r>
              <a:rPr lang="en-US" dirty="0" smtClean="0"/>
              <a:t>Objectives</a:t>
            </a:r>
            <a:endParaRPr lang="en-US" dirty="0"/>
          </a:p>
        </p:txBody>
      </p:sp>
    </p:spTree>
    <p:extLst>
      <p:ext uri="{BB962C8B-B14F-4D97-AF65-F5344CB8AC3E}">
        <p14:creationId xmlns:p14="http://schemas.microsoft.com/office/powerpoint/2010/main" val="2469063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20</a:t>
            </a:fld>
            <a:endParaRPr lang="en-US"/>
          </a:p>
        </p:txBody>
      </p:sp>
      <p:sp>
        <p:nvSpPr>
          <p:cNvPr id="3" name="Content Placeholder 2"/>
          <p:cNvSpPr>
            <a:spLocks noGrp="1"/>
          </p:cNvSpPr>
          <p:nvPr>
            <p:ph sz="quarter" idx="13"/>
          </p:nvPr>
        </p:nvSpPr>
        <p:spPr>
          <a:xfrm>
            <a:off x="4549" y="1371600"/>
            <a:ext cx="4251960" cy="4937760"/>
          </a:xfrm>
        </p:spPr>
        <p:txBody>
          <a:bodyPr>
            <a:normAutofit lnSpcReduction="10000"/>
          </a:bodyPr>
          <a:lstStyle/>
          <a:p>
            <a:pPr marL="0" lvl="0" indent="0" fontAlgn="base">
              <a:spcAft>
                <a:spcPct val="0"/>
              </a:spcAft>
              <a:buNone/>
              <a:defRPr/>
            </a:pPr>
            <a:r>
              <a:rPr lang="en-US" sz="3000" b="1" dirty="0" smtClean="0">
                <a:solidFill>
                  <a:prstClr val="black"/>
                </a:solidFill>
                <a:cs typeface="Arial" charset="0"/>
              </a:rPr>
              <a:t>Abdominal </a:t>
            </a:r>
            <a:r>
              <a:rPr lang="en-US" sz="3000" b="1" dirty="0">
                <a:solidFill>
                  <a:prstClr val="black"/>
                </a:solidFill>
                <a:cs typeface="Arial" charset="0"/>
              </a:rPr>
              <a:t>Examination</a:t>
            </a:r>
          </a:p>
          <a:p>
            <a:pPr marL="342900" indent="-342900" fontAlgn="base">
              <a:spcBef>
                <a:spcPts val="0"/>
              </a:spcBef>
              <a:spcAft>
                <a:spcPct val="0"/>
              </a:spcAft>
              <a:buSzPct val="100000"/>
              <a:defRPr/>
            </a:pPr>
            <a:r>
              <a:rPr lang="en-US" dirty="0">
                <a:solidFill>
                  <a:prstClr val="black"/>
                </a:solidFill>
                <a:cs typeface="Arial" charset="0"/>
              </a:rPr>
              <a:t>Foetal head above pelvic brim</a:t>
            </a:r>
          </a:p>
          <a:p>
            <a:pPr marL="342900" indent="-342900" fontAlgn="base">
              <a:spcBef>
                <a:spcPts val="0"/>
              </a:spcBef>
              <a:spcAft>
                <a:spcPct val="0"/>
              </a:spcAft>
              <a:buSzPct val="100000"/>
              <a:defRPr/>
            </a:pPr>
            <a:r>
              <a:rPr lang="en-US" dirty="0">
                <a:solidFill>
                  <a:prstClr val="black"/>
                </a:solidFill>
                <a:cs typeface="Arial" charset="0"/>
              </a:rPr>
              <a:t>Women may have frequent &amp; strong contractions or they may have stopped due to uterine inertia or rupture of the uterus.</a:t>
            </a:r>
          </a:p>
          <a:p>
            <a:pPr marL="342900" indent="-342900" fontAlgn="base">
              <a:spcBef>
                <a:spcPts val="0"/>
              </a:spcBef>
              <a:spcAft>
                <a:spcPct val="0"/>
              </a:spcAft>
              <a:buSzPct val="100000"/>
              <a:defRPr/>
            </a:pPr>
            <a:r>
              <a:rPr lang="en-US" dirty="0" err="1">
                <a:solidFill>
                  <a:prstClr val="black"/>
                </a:solidFill>
                <a:cs typeface="Arial" charset="0"/>
              </a:rPr>
              <a:t>Bandl’s</a:t>
            </a:r>
            <a:r>
              <a:rPr lang="en-US" dirty="0">
                <a:solidFill>
                  <a:prstClr val="black"/>
                </a:solidFill>
                <a:cs typeface="Arial" charset="0"/>
              </a:rPr>
              <a:t> RING may be seen at:</a:t>
            </a:r>
          </a:p>
          <a:p>
            <a:pPr marL="681038" lvl="1" indent="-331788" fontAlgn="base">
              <a:spcBef>
                <a:spcPts val="0"/>
              </a:spcBef>
              <a:spcAft>
                <a:spcPct val="0"/>
              </a:spcAft>
              <a:buSzPct val="80000"/>
              <a:buFont typeface="Courier New" panose="02070309020205020404" pitchFamily="49" charset="0"/>
              <a:buChar char="o"/>
              <a:defRPr/>
            </a:pPr>
            <a:r>
              <a:rPr lang="en-US" sz="2200" dirty="0">
                <a:solidFill>
                  <a:prstClr val="black"/>
                </a:solidFill>
                <a:cs typeface="Arial" charset="0"/>
              </a:rPr>
              <a:t>Area between upper and lower uterine segments when it becomes visible/ palpable</a:t>
            </a:r>
          </a:p>
          <a:p>
            <a:pPr marL="681038" lvl="1" indent="-331788" fontAlgn="base">
              <a:spcBef>
                <a:spcPts val="0"/>
              </a:spcBef>
              <a:spcAft>
                <a:spcPct val="0"/>
              </a:spcAft>
              <a:buSzPct val="80000"/>
              <a:buFont typeface="Courier New" panose="02070309020205020404" pitchFamily="49" charset="0"/>
              <a:buChar char="o"/>
              <a:defRPr/>
            </a:pPr>
            <a:r>
              <a:rPr lang="en-US" sz="2200" dirty="0">
                <a:solidFill>
                  <a:prstClr val="black"/>
                </a:solidFill>
                <a:cs typeface="Arial" charset="0"/>
              </a:rPr>
              <a:t>Depression across the abdomen at the level of umbilicus.</a:t>
            </a:r>
          </a:p>
          <a:p>
            <a:pPr marL="681038" lvl="1" indent="-331788" fontAlgn="base">
              <a:spcBef>
                <a:spcPts val="0"/>
              </a:spcBef>
              <a:spcAft>
                <a:spcPct val="0"/>
              </a:spcAft>
              <a:buSzPct val="80000"/>
              <a:buFont typeface="Courier New" panose="02070309020205020404" pitchFamily="49" charset="0"/>
              <a:buChar char="o"/>
              <a:defRPr/>
            </a:pPr>
            <a:r>
              <a:rPr lang="en-US" sz="2200" dirty="0">
                <a:solidFill>
                  <a:prstClr val="black"/>
                </a:solidFill>
                <a:cs typeface="Arial" charset="0"/>
              </a:rPr>
              <a:t>Shape of uterus looks like a peanut shell</a:t>
            </a:r>
          </a:p>
          <a:p>
            <a:pPr marL="0" indent="0">
              <a:buNone/>
            </a:pPr>
            <a:endParaRPr lang="en-US" sz="2400" dirty="0"/>
          </a:p>
        </p:txBody>
      </p:sp>
      <p:sp>
        <p:nvSpPr>
          <p:cNvPr id="6" name="Title 1"/>
          <p:cNvSpPr txBox="1">
            <a:spLocks/>
          </p:cNvSpPr>
          <p:nvPr/>
        </p:nvSpPr>
        <p:spPr>
          <a:xfrm>
            <a:off x="276225" y="228601"/>
            <a:ext cx="8591550" cy="838199"/>
          </a:xfrm>
          <a:prstGeom prst="rect">
            <a:avLst/>
          </a:prstGeom>
        </p:spPr>
        <p:txBody>
          <a:bodyPr vert="horz" lIns="91440" tIns="45720" rIns="91440" bIns="45720" rtlCol="0" anchor="b" anchorCtr="0">
            <a:normAutofit/>
          </a:bodyPr>
          <a:lstStyle>
            <a:lvl1pPr algn="ctr" defTabSz="914400" rtl="0" eaLnBrk="1" latinLnBrk="0" hangingPunct="1">
              <a:spcBef>
                <a:spcPts val="400"/>
              </a:spcBef>
              <a:buNone/>
              <a:defRPr sz="3600" b="1" kern="1200" cap="none" spc="0" baseline="0">
                <a:solidFill>
                  <a:schemeClr val="bg1"/>
                </a:solidFill>
                <a:latin typeface="+mj-lt"/>
                <a:ea typeface="+mj-ea"/>
                <a:cs typeface="Tunga" pitchFamily="2"/>
              </a:defRPr>
            </a:lvl1pPr>
          </a:lstStyle>
          <a:p>
            <a:r>
              <a:rPr lang="en-IN" dirty="0" smtClean="0">
                <a:solidFill>
                  <a:srgbClr val="A9432B"/>
                </a:solidFill>
              </a:rPr>
              <a:t>Findings of Clinical </a:t>
            </a:r>
            <a:r>
              <a:rPr lang="en-IN" dirty="0">
                <a:solidFill>
                  <a:srgbClr val="A9432B"/>
                </a:solidFill>
              </a:rPr>
              <a:t>E</a:t>
            </a:r>
            <a:r>
              <a:rPr lang="en-IN" dirty="0" smtClean="0">
                <a:solidFill>
                  <a:srgbClr val="A9432B"/>
                </a:solidFill>
              </a:rPr>
              <a:t>xamination (Contd..)</a:t>
            </a:r>
            <a:endParaRPr lang="en-US" dirty="0">
              <a:solidFill>
                <a:srgbClr val="A9432B"/>
              </a:solidFill>
            </a:endParaRPr>
          </a:p>
        </p:txBody>
      </p:sp>
      <p:pic>
        <p:nvPicPr>
          <p:cNvPr id="2050"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536743" y="1090684"/>
            <a:ext cx="4251325" cy="248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3657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5701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21</a:t>
            </a:fld>
            <a:endParaRPr lang="en-US"/>
          </a:p>
        </p:txBody>
      </p:sp>
      <p:sp>
        <p:nvSpPr>
          <p:cNvPr id="3" name="Content Placeholder 2"/>
          <p:cNvSpPr>
            <a:spLocks noGrp="1"/>
          </p:cNvSpPr>
          <p:nvPr>
            <p:ph sz="quarter" idx="13"/>
          </p:nvPr>
        </p:nvSpPr>
        <p:spPr>
          <a:xfrm>
            <a:off x="579120" y="1219200"/>
            <a:ext cx="8183880" cy="4937760"/>
          </a:xfrm>
        </p:spPr>
        <p:txBody>
          <a:bodyPr>
            <a:normAutofit fontScale="92500"/>
          </a:bodyPr>
          <a:lstStyle/>
          <a:p>
            <a:r>
              <a:rPr lang="en-IN" sz="2400" dirty="0" smtClean="0"/>
              <a:t>In ideal situation, complications from obstructed labour can be avoided through timely identification of </a:t>
            </a:r>
            <a:r>
              <a:rPr lang="en-IN" sz="2400" dirty="0" err="1" smtClean="0"/>
              <a:t>cephalo</a:t>
            </a:r>
            <a:r>
              <a:rPr lang="en-IN" sz="2400" dirty="0" smtClean="0"/>
              <a:t>-pelvic disproportion and appropriate monitoring of progress of labour</a:t>
            </a:r>
          </a:p>
          <a:p>
            <a:r>
              <a:rPr lang="en-IN" sz="2400" dirty="0" smtClean="0"/>
              <a:t>If obstructed labour has been confirmed, do the following:</a:t>
            </a:r>
          </a:p>
          <a:p>
            <a:pPr lvl="0" eaLnBrk="0" fontAlgn="base" hangingPunct="0">
              <a:spcBef>
                <a:spcPts val="1200"/>
              </a:spcBef>
              <a:spcAft>
                <a:spcPct val="0"/>
              </a:spcAft>
              <a:buClr>
                <a:srgbClr val="4E9C4E"/>
              </a:buClr>
              <a:buSzPct val="80000"/>
              <a:buNone/>
            </a:pPr>
            <a:r>
              <a:rPr lang="en-US" altLang="en-US" sz="2400" b="1" kern="0" dirty="0">
                <a:solidFill>
                  <a:prstClr val="black"/>
                </a:solidFill>
              </a:rPr>
              <a:t>Rehydrate the patient</a:t>
            </a:r>
            <a:endParaRPr lang="en-US" altLang="en-US" sz="2400" kern="0" dirty="0">
              <a:solidFill>
                <a:prstClr val="black"/>
              </a:solidFill>
            </a:endParaRPr>
          </a:p>
          <a:p>
            <a:pPr marL="342900" indent="-342900" eaLnBrk="0" fontAlgn="base" hangingPunct="0">
              <a:spcBef>
                <a:spcPts val="1200"/>
              </a:spcBef>
              <a:spcAft>
                <a:spcPct val="0"/>
              </a:spcAft>
              <a:buSzPct val="100000"/>
            </a:pPr>
            <a:r>
              <a:rPr lang="en-US" altLang="en-US" sz="2400" kern="0" dirty="0">
                <a:solidFill>
                  <a:prstClr val="black"/>
                </a:solidFill>
              </a:rPr>
              <a:t>Start an </a:t>
            </a:r>
            <a:r>
              <a:rPr lang="en-US" altLang="en-US" sz="2400" kern="0" dirty="0" err="1">
                <a:solidFill>
                  <a:prstClr val="black"/>
                </a:solidFill>
              </a:rPr>
              <a:t>i</a:t>
            </a:r>
            <a:r>
              <a:rPr lang="en-US" altLang="en-US" sz="2400" kern="0" dirty="0">
                <a:solidFill>
                  <a:prstClr val="black"/>
                </a:solidFill>
              </a:rPr>
              <a:t>/v line R/L or normal saline @ 25-30 drops/min</a:t>
            </a:r>
          </a:p>
          <a:p>
            <a:pPr lvl="0" eaLnBrk="0" fontAlgn="base" hangingPunct="0">
              <a:spcBef>
                <a:spcPts val="1200"/>
              </a:spcBef>
              <a:spcAft>
                <a:spcPct val="0"/>
              </a:spcAft>
              <a:buClr>
                <a:srgbClr val="4E9C4E"/>
              </a:buClr>
              <a:buSzPct val="80000"/>
              <a:buNone/>
            </a:pPr>
            <a:r>
              <a:rPr lang="en-US" altLang="en-US" sz="2400" b="1" kern="0" dirty="0">
                <a:solidFill>
                  <a:prstClr val="black"/>
                </a:solidFill>
              </a:rPr>
              <a:t>Give antibiotics</a:t>
            </a:r>
          </a:p>
          <a:p>
            <a:pPr marL="342900" indent="-342900" eaLnBrk="0" fontAlgn="base" hangingPunct="0">
              <a:spcAft>
                <a:spcPct val="0"/>
              </a:spcAft>
              <a:buSzPct val="100000"/>
            </a:pPr>
            <a:r>
              <a:rPr lang="en-US" altLang="en-US" sz="2400" kern="0" dirty="0">
                <a:solidFill>
                  <a:prstClr val="black"/>
                </a:solidFill>
              </a:rPr>
              <a:t>Inj. Ampicillin 1 gm </a:t>
            </a:r>
            <a:r>
              <a:rPr lang="en-US" altLang="en-US" sz="2400" kern="0" dirty="0" smtClean="0">
                <a:solidFill>
                  <a:prstClr val="black"/>
                </a:solidFill>
              </a:rPr>
              <a:t>IV </a:t>
            </a:r>
            <a:r>
              <a:rPr lang="en-US" altLang="en-US" sz="2400" kern="0" dirty="0">
                <a:solidFill>
                  <a:prstClr val="black"/>
                </a:solidFill>
              </a:rPr>
              <a:t>after sensitivity testing</a:t>
            </a:r>
          </a:p>
          <a:p>
            <a:pPr marL="342900" indent="-342900" eaLnBrk="0" fontAlgn="base" hangingPunct="0">
              <a:spcAft>
                <a:spcPct val="0"/>
              </a:spcAft>
              <a:buSzPct val="100000"/>
            </a:pPr>
            <a:r>
              <a:rPr lang="en-US" altLang="en-US" sz="2400" kern="0" dirty="0">
                <a:solidFill>
                  <a:prstClr val="black"/>
                </a:solidFill>
              </a:rPr>
              <a:t>Inj. Gentamicin 80 mg iv</a:t>
            </a:r>
          </a:p>
          <a:p>
            <a:pPr marL="342900" indent="-342900" eaLnBrk="0" fontAlgn="base" hangingPunct="0">
              <a:spcAft>
                <a:spcPct val="0"/>
              </a:spcAft>
              <a:buSzPct val="100000"/>
            </a:pPr>
            <a:r>
              <a:rPr lang="en-US" altLang="en-US" sz="2400" kern="0" dirty="0">
                <a:solidFill>
                  <a:prstClr val="black"/>
                </a:solidFill>
              </a:rPr>
              <a:t>Inj. </a:t>
            </a:r>
            <a:r>
              <a:rPr lang="en-US" altLang="en-US" sz="2400" kern="0" dirty="0" smtClean="0">
                <a:solidFill>
                  <a:prstClr val="black"/>
                </a:solidFill>
              </a:rPr>
              <a:t>Metronidazole </a:t>
            </a:r>
            <a:r>
              <a:rPr lang="en-US" altLang="en-US" sz="2400" kern="0" dirty="0" smtClean="0">
                <a:solidFill>
                  <a:schemeClr val="tx1"/>
                </a:solidFill>
              </a:rPr>
              <a:t>500 </a:t>
            </a:r>
            <a:r>
              <a:rPr lang="en-US" altLang="en-US" sz="2400" kern="0" dirty="0">
                <a:solidFill>
                  <a:schemeClr val="tx1"/>
                </a:solidFill>
              </a:rPr>
              <a:t>mg iv</a:t>
            </a:r>
          </a:p>
          <a:p>
            <a:pPr lvl="0" eaLnBrk="0" fontAlgn="base" hangingPunct="0">
              <a:spcBef>
                <a:spcPts val="1200"/>
              </a:spcBef>
              <a:spcAft>
                <a:spcPct val="0"/>
              </a:spcAft>
              <a:buClr>
                <a:srgbClr val="4E9C4E"/>
              </a:buClr>
              <a:buSzPct val="80000"/>
              <a:buNone/>
            </a:pPr>
            <a:r>
              <a:rPr lang="en-US" altLang="en-US" sz="2400" b="1" kern="0" dirty="0">
                <a:solidFill>
                  <a:schemeClr val="tx1"/>
                </a:solidFill>
              </a:rPr>
              <a:t>Refer the patient to </a:t>
            </a:r>
            <a:r>
              <a:rPr lang="en-US" altLang="en-US" sz="2400" b="1" kern="0" dirty="0" smtClean="0">
                <a:solidFill>
                  <a:schemeClr val="tx1"/>
                </a:solidFill>
              </a:rPr>
              <a:t>FRU</a:t>
            </a:r>
            <a:endParaRPr lang="en-US" altLang="en-US" sz="2400" b="1" kern="0" dirty="0">
              <a:solidFill>
                <a:schemeClr val="tx1"/>
              </a:solidFill>
            </a:endParaRPr>
          </a:p>
        </p:txBody>
      </p:sp>
      <p:sp>
        <p:nvSpPr>
          <p:cNvPr id="4" name="Title 3"/>
          <p:cNvSpPr>
            <a:spLocks noGrp="1"/>
          </p:cNvSpPr>
          <p:nvPr>
            <p:ph type="title"/>
          </p:nvPr>
        </p:nvSpPr>
        <p:spPr>
          <a:xfrm>
            <a:off x="276225" y="228601"/>
            <a:ext cx="8591550" cy="838199"/>
          </a:xfrm>
        </p:spPr>
        <p:txBody>
          <a:bodyPr>
            <a:normAutofit/>
          </a:bodyPr>
          <a:lstStyle/>
          <a:p>
            <a:r>
              <a:rPr lang="en-IN" dirty="0" smtClean="0"/>
              <a:t>Management: Obstructed Labour</a:t>
            </a:r>
            <a:endParaRPr lang="en-IN" dirty="0"/>
          </a:p>
        </p:txBody>
      </p:sp>
    </p:spTree>
    <p:extLst>
      <p:ext uri="{BB962C8B-B14F-4D97-AF65-F5344CB8AC3E}">
        <p14:creationId xmlns:p14="http://schemas.microsoft.com/office/powerpoint/2010/main" val="31435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22</a:t>
            </a:fld>
            <a:endParaRPr lang="en-US"/>
          </a:p>
        </p:txBody>
      </p:sp>
      <p:sp>
        <p:nvSpPr>
          <p:cNvPr id="3" name="Content Placeholder 2"/>
          <p:cNvSpPr>
            <a:spLocks noGrp="1"/>
          </p:cNvSpPr>
          <p:nvPr>
            <p:ph sz="quarter" idx="13"/>
          </p:nvPr>
        </p:nvSpPr>
        <p:spPr>
          <a:xfrm>
            <a:off x="762000" y="1295400"/>
            <a:ext cx="7696200" cy="4114800"/>
          </a:xfrm>
        </p:spPr>
        <p:txBody>
          <a:bodyPr>
            <a:noAutofit/>
          </a:bodyPr>
          <a:lstStyle/>
          <a:p>
            <a:pPr marL="354013" lvl="0" indent="-354013" fontAlgn="base">
              <a:spcAft>
                <a:spcPct val="0"/>
              </a:spcAft>
              <a:buClr>
                <a:srgbClr val="4E9C4E"/>
              </a:buClr>
              <a:buSzPct val="80000"/>
              <a:buNone/>
            </a:pPr>
            <a:r>
              <a:rPr lang="en-US" altLang="en-US" sz="2800" b="1" kern="0" dirty="0">
                <a:solidFill>
                  <a:prstClr val="black"/>
                </a:solidFill>
              </a:rPr>
              <a:t>Symptoms</a:t>
            </a:r>
          </a:p>
          <a:p>
            <a:pPr marL="342900" indent="-342900" fontAlgn="base">
              <a:spcBef>
                <a:spcPts val="300"/>
              </a:spcBef>
              <a:spcAft>
                <a:spcPct val="0"/>
              </a:spcAft>
              <a:buSzPct val="100000"/>
            </a:pPr>
            <a:r>
              <a:rPr lang="en-US" altLang="en-US" sz="2800" kern="0" dirty="0" smtClean="0">
                <a:solidFill>
                  <a:prstClr val="black"/>
                </a:solidFill>
              </a:rPr>
              <a:t>Shock </a:t>
            </a:r>
            <a:r>
              <a:rPr lang="en-US" altLang="en-US" sz="2800" kern="0" dirty="0">
                <a:solidFill>
                  <a:prstClr val="black"/>
                </a:solidFill>
              </a:rPr>
              <a:t>may be present</a:t>
            </a:r>
          </a:p>
          <a:p>
            <a:pPr marL="342900" indent="-342900" fontAlgn="base">
              <a:spcBef>
                <a:spcPts val="300"/>
              </a:spcBef>
              <a:spcAft>
                <a:spcPct val="0"/>
              </a:spcAft>
              <a:buSzPct val="100000"/>
            </a:pPr>
            <a:r>
              <a:rPr lang="en-US" altLang="en-US" sz="2800" kern="0" dirty="0">
                <a:solidFill>
                  <a:prstClr val="black"/>
                </a:solidFill>
              </a:rPr>
              <a:t>S</a:t>
            </a:r>
            <a:r>
              <a:rPr lang="en-US" altLang="en-US" sz="2800" kern="0" dirty="0" smtClean="0">
                <a:solidFill>
                  <a:prstClr val="black"/>
                </a:solidFill>
              </a:rPr>
              <a:t>evere </a:t>
            </a:r>
            <a:r>
              <a:rPr lang="en-US" altLang="en-US" sz="2800" kern="0" dirty="0">
                <a:solidFill>
                  <a:prstClr val="black"/>
                </a:solidFill>
              </a:rPr>
              <a:t>abdominal pain</a:t>
            </a:r>
          </a:p>
          <a:p>
            <a:pPr marL="342900" indent="-342900" fontAlgn="base">
              <a:spcBef>
                <a:spcPts val="300"/>
              </a:spcBef>
              <a:spcAft>
                <a:spcPct val="0"/>
              </a:spcAft>
              <a:buSzPct val="100000"/>
            </a:pPr>
            <a:r>
              <a:rPr lang="en-US" altLang="en-US" sz="2800" kern="0" dirty="0">
                <a:solidFill>
                  <a:prstClr val="black"/>
                </a:solidFill>
              </a:rPr>
              <a:t>V</a:t>
            </a:r>
            <a:r>
              <a:rPr lang="en-US" altLang="en-US" sz="2800" kern="0" dirty="0" smtClean="0">
                <a:solidFill>
                  <a:prstClr val="black"/>
                </a:solidFill>
              </a:rPr>
              <a:t>aginal </a:t>
            </a:r>
            <a:r>
              <a:rPr lang="en-US" altLang="en-US" sz="2800" kern="0" dirty="0">
                <a:solidFill>
                  <a:prstClr val="black"/>
                </a:solidFill>
              </a:rPr>
              <a:t>bleeding may be present</a:t>
            </a:r>
          </a:p>
          <a:p>
            <a:pPr lvl="0" fontAlgn="base">
              <a:spcBef>
                <a:spcPts val="3000"/>
              </a:spcBef>
              <a:spcAft>
                <a:spcPct val="0"/>
              </a:spcAft>
              <a:buClr>
                <a:srgbClr val="4E9C4E"/>
              </a:buClr>
              <a:buSzPct val="80000"/>
              <a:buNone/>
            </a:pPr>
            <a:r>
              <a:rPr lang="en-US" altLang="en-US" sz="2800" b="1" kern="0" dirty="0">
                <a:solidFill>
                  <a:prstClr val="black"/>
                </a:solidFill>
              </a:rPr>
              <a:t>Signs</a:t>
            </a:r>
          </a:p>
          <a:p>
            <a:pPr marL="342900" indent="-342900" fontAlgn="base">
              <a:spcBef>
                <a:spcPts val="300"/>
              </a:spcBef>
              <a:spcAft>
                <a:spcPct val="0"/>
              </a:spcAft>
              <a:buSzPct val="100000"/>
            </a:pPr>
            <a:r>
              <a:rPr lang="en-US" altLang="en-US" sz="2800" kern="0" dirty="0" smtClean="0">
                <a:solidFill>
                  <a:prstClr val="black"/>
                </a:solidFill>
              </a:rPr>
              <a:t>Abdominal </a:t>
            </a:r>
            <a:r>
              <a:rPr lang="en-US" altLang="en-US" sz="2800" kern="0" dirty="0">
                <a:solidFill>
                  <a:prstClr val="black"/>
                </a:solidFill>
              </a:rPr>
              <a:t>tenderness</a:t>
            </a:r>
          </a:p>
          <a:p>
            <a:pPr marL="342900" indent="-342900" fontAlgn="base">
              <a:spcBef>
                <a:spcPts val="300"/>
              </a:spcBef>
              <a:spcAft>
                <a:spcPct val="0"/>
              </a:spcAft>
              <a:buSzPct val="100000"/>
            </a:pPr>
            <a:r>
              <a:rPr lang="en-US" altLang="en-US" sz="2800" kern="0" dirty="0" smtClean="0">
                <a:solidFill>
                  <a:prstClr val="black"/>
                </a:solidFill>
              </a:rPr>
              <a:t>Foetal </a:t>
            </a:r>
            <a:r>
              <a:rPr lang="en-US" altLang="en-US" sz="2800" kern="0" dirty="0">
                <a:solidFill>
                  <a:prstClr val="black"/>
                </a:solidFill>
              </a:rPr>
              <a:t>parts felt superficially</a:t>
            </a:r>
          </a:p>
          <a:p>
            <a:pPr marL="342900" indent="-342900" fontAlgn="base">
              <a:spcBef>
                <a:spcPts val="300"/>
              </a:spcBef>
              <a:spcAft>
                <a:spcPct val="0"/>
              </a:spcAft>
              <a:buSzPct val="100000"/>
            </a:pPr>
            <a:r>
              <a:rPr lang="en-US" altLang="en-US" sz="2800" kern="0" dirty="0">
                <a:solidFill>
                  <a:prstClr val="black"/>
                </a:solidFill>
              </a:rPr>
              <a:t>Uterine contour not felt</a:t>
            </a:r>
          </a:p>
          <a:p>
            <a:pPr marL="342900" indent="-342900" fontAlgn="base">
              <a:spcBef>
                <a:spcPts val="300"/>
              </a:spcBef>
              <a:spcAft>
                <a:spcPct val="0"/>
              </a:spcAft>
              <a:buSzPct val="100000"/>
            </a:pPr>
            <a:r>
              <a:rPr lang="en-US" altLang="en-US" sz="2800" kern="0" dirty="0" smtClean="0">
                <a:solidFill>
                  <a:prstClr val="black"/>
                </a:solidFill>
              </a:rPr>
              <a:t>FHS </a:t>
            </a:r>
            <a:r>
              <a:rPr lang="en-US" altLang="en-US" sz="2800" kern="0" dirty="0">
                <a:solidFill>
                  <a:prstClr val="black"/>
                </a:solidFill>
              </a:rPr>
              <a:t>not heard</a:t>
            </a:r>
          </a:p>
        </p:txBody>
      </p:sp>
      <p:sp>
        <p:nvSpPr>
          <p:cNvPr id="4" name="Title 1"/>
          <p:cNvSpPr txBox="1">
            <a:spLocks/>
          </p:cNvSpPr>
          <p:nvPr/>
        </p:nvSpPr>
        <p:spPr>
          <a:xfrm>
            <a:off x="276225" y="228601"/>
            <a:ext cx="8591550" cy="838199"/>
          </a:xfrm>
          <a:prstGeom prst="rect">
            <a:avLst/>
          </a:prstGeom>
        </p:spPr>
        <p:txBody>
          <a:bodyPr vert="horz" lIns="91440" tIns="45720" rIns="91440" bIns="45720" rtlCol="0" anchor="b" anchorCtr="0">
            <a:normAutofit/>
          </a:bodyPr>
          <a:lstStyle>
            <a:lvl1pPr algn="ctr" defTabSz="914400" rtl="0" eaLnBrk="1" latinLnBrk="0" hangingPunct="1">
              <a:spcBef>
                <a:spcPts val="400"/>
              </a:spcBef>
              <a:buNone/>
              <a:defRPr sz="3600" b="1" kern="1200" cap="none" spc="0" baseline="0">
                <a:solidFill>
                  <a:schemeClr val="bg1"/>
                </a:solidFill>
                <a:latin typeface="+mj-lt"/>
                <a:ea typeface="+mj-ea"/>
                <a:cs typeface="Tunga" pitchFamily="2"/>
              </a:defRPr>
            </a:lvl1pPr>
          </a:lstStyle>
          <a:p>
            <a:r>
              <a:rPr lang="en-US" altLang="en-US" kern="0" dirty="0">
                <a:solidFill>
                  <a:srgbClr val="A9432B"/>
                </a:solidFill>
              </a:rPr>
              <a:t>Symptoms </a:t>
            </a:r>
            <a:r>
              <a:rPr lang="en-US" altLang="en-US" kern="0" dirty="0" smtClean="0">
                <a:solidFill>
                  <a:srgbClr val="A9432B"/>
                </a:solidFill>
              </a:rPr>
              <a:t>and Signs</a:t>
            </a:r>
            <a:r>
              <a:rPr lang="en-US" altLang="en-US" kern="0" dirty="0">
                <a:solidFill>
                  <a:srgbClr val="A9432B"/>
                </a:solidFill>
              </a:rPr>
              <a:t>: Ruptured Uterus</a:t>
            </a:r>
            <a:endParaRPr lang="en-US" dirty="0">
              <a:solidFill>
                <a:srgbClr val="A9432B"/>
              </a:solidFill>
            </a:endParaRPr>
          </a:p>
        </p:txBody>
      </p:sp>
      <p:sp>
        <p:nvSpPr>
          <p:cNvPr id="5" name="Rectangle 4"/>
          <p:cNvSpPr/>
          <p:nvPr/>
        </p:nvSpPr>
        <p:spPr>
          <a:xfrm>
            <a:off x="1981200" y="5943600"/>
            <a:ext cx="6248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smtClean="0"/>
              <a:t>It is a life threatening condition </a:t>
            </a:r>
          </a:p>
          <a:p>
            <a:pPr algn="ctr"/>
            <a:r>
              <a:rPr lang="en-IN" sz="2200" dirty="0" smtClean="0"/>
              <a:t>Manage shock and refer immediately</a:t>
            </a:r>
            <a:endParaRPr lang="en-IN" sz="2200" dirty="0"/>
          </a:p>
        </p:txBody>
      </p:sp>
    </p:spTree>
    <p:extLst>
      <p:ext uri="{BB962C8B-B14F-4D97-AF65-F5344CB8AC3E}">
        <p14:creationId xmlns:p14="http://schemas.microsoft.com/office/powerpoint/2010/main" val="29107524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23</a:t>
            </a:fld>
            <a:endParaRPr lang="en-US"/>
          </a:p>
        </p:txBody>
      </p:sp>
      <p:sp>
        <p:nvSpPr>
          <p:cNvPr id="3" name="Content Placeholder 2"/>
          <p:cNvSpPr>
            <a:spLocks noGrp="1"/>
          </p:cNvSpPr>
          <p:nvPr>
            <p:ph sz="quarter" idx="13"/>
          </p:nvPr>
        </p:nvSpPr>
        <p:spPr>
          <a:xfrm>
            <a:off x="548640" y="1298448"/>
            <a:ext cx="8595360" cy="4492752"/>
          </a:xfrm>
        </p:spPr>
        <p:txBody>
          <a:bodyPr>
            <a:normAutofit/>
          </a:bodyPr>
          <a:lstStyle/>
          <a:p>
            <a:pPr marL="223838" indent="-223838">
              <a:spcBef>
                <a:spcPts val="1200"/>
              </a:spcBef>
              <a:tabLst>
                <a:tab pos="304800" algn="l"/>
              </a:tabLst>
            </a:pPr>
            <a:r>
              <a:rPr lang="en-US" sz="2800" spc="5" dirty="0">
                <a:latin typeface="+mj-lt"/>
                <a:ea typeface="Arial"/>
                <a:cs typeface="Times New Roman"/>
              </a:rPr>
              <a:t>O</a:t>
            </a:r>
            <a:r>
              <a:rPr lang="en-US" sz="2800" dirty="0">
                <a:latin typeface="+mj-lt"/>
                <a:ea typeface="Arial"/>
                <a:cs typeface="Times New Roman"/>
              </a:rPr>
              <a:t>bs</a:t>
            </a:r>
            <a:r>
              <a:rPr lang="en-US" sz="2800" spc="-5" dirty="0">
                <a:latin typeface="+mj-lt"/>
                <a:ea typeface="Arial"/>
                <a:cs typeface="Times New Roman"/>
              </a:rPr>
              <a:t>t</a:t>
            </a:r>
            <a:r>
              <a:rPr lang="en-US" sz="2800" spc="5" dirty="0">
                <a:latin typeface="+mj-lt"/>
                <a:ea typeface="Arial"/>
                <a:cs typeface="Times New Roman"/>
              </a:rPr>
              <a:t>r</a:t>
            </a:r>
            <a:r>
              <a:rPr lang="en-US" sz="2800" dirty="0">
                <a:latin typeface="+mj-lt"/>
                <a:ea typeface="Arial"/>
                <a:cs typeface="Times New Roman"/>
              </a:rPr>
              <a:t>u</a:t>
            </a:r>
            <a:r>
              <a:rPr lang="en-US" sz="2800" spc="-10" dirty="0">
                <a:latin typeface="+mj-lt"/>
                <a:ea typeface="Arial"/>
                <a:cs typeface="Times New Roman"/>
              </a:rPr>
              <a:t>c</a:t>
            </a:r>
            <a:r>
              <a:rPr lang="en-US" sz="2800" spc="5" dirty="0">
                <a:latin typeface="+mj-lt"/>
                <a:ea typeface="Arial"/>
                <a:cs typeface="Times New Roman"/>
              </a:rPr>
              <a:t>t</a:t>
            </a:r>
            <a:r>
              <a:rPr lang="en-US" sz="2800" dirty="0">
                <a:latin typeface="+mj-lt"/>
                <a:ea typeface="Arial"/>
                <a:cs typeface="Times New Roman"/>
              </a:rPr>
              <a:t>ed</a:t>
            </a:r>
            <a:r>
              <a:rPr lang="en-US" sz="2800" spc="5" dirty="0">
                <a:latin typeface="+mj-lt"/>
                <a:ea typeface="Arial"/>
                <a:cs typeface="Times New Roman"/>
              </a:rPr>
              <a:t> </a:t>
            </a:r>
            <a:r>
              <a:rPr lang="en-US" sz="2800" spc="-5" dirty="0" err="1">
                <a:latin typeface="+mj-lt"/>
                <a:ea typeface="Arial"/>
                <a:cs typeface="Times New Roman"/>
              </a:rPr>
              <a:t>l</a:t>
            </a:r>
            <a:r>
              <a:rPr lang="en-US" sz="2800" dirty="0" err="1">
                <a:latin typeface="+mj-lt"/>
                <a:ea typeface="Arial"/>
                <a:cs typeface="Times New Roman"/>
              </a:rPr>
              <a:t>abour</a:t>
            </a:r>
            <a:r>
              <a:rPr lang="en-US" sz="2800" dirty="0">
                <a:latin typeface="+mj-lt"/>
                <a:ea typeface="Arial"/>
                <a:cs typeface="Times New Roman"/>
              </a:rPr>
              <a:t> </a:t>
            </a:r>
            <a:r>
              <a:rPr lang="en-US" sz="2800" spc="-5" dirty="0">
                <a:latin typeface="+mj-lt"/>
                <a:ea typeface="Arial"/>
                <a:cs typeface="Times New Roman"/>
              </a:rPr>
              <a:t>i</a:t>
            </a:r>
            <a:r>
              <a:rPr lang="en-US" sz="2800" dirty="0">
                <a:latin typeface="+mj-lt"/>
                <a:ea typeface="Arial"/>
                <a:cs typeface="Times New Roman"/>
              </a:rPr>
              <a:t>s</a:t>
            </a:r>
            <a:r>
              <a:rPr lang="en-US" sz="2800" spc="5" dirty="0">
                <a:latin typeface="+mj-lt"/>
                <a:ea typeface="Arial"/>
                <a:cs typeface="Times New Roman"/>
              </a:rPr>
              <a:t> </a:t>
            </a:r>
            <a:r>
              <a:rPr lang="en-US" sz="2800" dirty="0">
                <a:latin typeface="+mj-lt"/>
                <a:ea typeface="Arial"/>
                <a:cs typeface="Times New Roman"/>
              </a:rPr>
              <a:t>one</a:t>
            </a:r>
            <a:r>
              <a:rPr lang="en-US" sz="2800" spc="-5" dirty="0">
                <a:latin typeface="+mj-lt"/>
                <a:ea typeface="Arial"/>
                <a:cs typeface="Times New Roman"/>
              </a:rPr>
              <a:t> </a:t>
            </a:r>
            <a:r>
              <a:rPr lang="en-US" sz="2800" spc="-15" dirty="0">
                <a:latin typeface="+mj-lt"/>
                <a:ea typeface="Arial"/>
                <a:cs typeface="Times New Roman"/>
              </a:rPr>
              <a:t>o</a:t>
            </a:r>
            <a:r>
              <a:rPr lang="en-US" sz="2800" dirty="0">
                <a:latin typeface="+mj-lt"/>
                <a:ea typeface="Arial"/>
                <a:cs typeface="Times New Roman"/>
              </a:rPr>
              <a:t>f</a:t>
            </a:r>
            <a:r>
              <a:rPr lang="en-US" sz="2800" spc="10" dirty="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he</a:t>
            </a:r>
            <a:r>
              <a:rPr lang="en-US" sz="2800" spc="-5" dirty="0">
                <a:latin typeface="+mj-lt"/>
                <a:ea typeface="Arial"/>
                <a:cs typeface="Times New Roman"/>
              </a:rPr>
              <a:t> i</a:t>
            </a:r>
            <a:r>
              <a:rPr lang="en-US" sz="2800" spc="5" dirty="0">
                <a:latin typeface="+mj-lt"/>
                <a:ea typeface="Arial"/>
                <a:cs typeface="Times New Roman"/>
              </a:rPr>
              <a:t>m</a:t>
            </a:r>
            <a:r>
              <a:rPr lang="en-US" sz="2800" dirty="0">
                <a:latin typeface="+mj-lt"/>
                <a:ea typeface="Arial"/>
                <a:cs typeface="Times New Roman"/>
              </a:rPr>
              <a:t>po</a:t>
            </a:r>
            <a:r>
              <a:rPr lang="en-US" sz="2800" spc="-10" dirty="0">
                <a:latin typeface="+mj-lt"/>
                <a:ea typeface="Arial"/>
                <a:cs typeface="Times New Roman"/>
              </a:rPr>
              <a:t>r</a:t>
            </a:r>
            <a:r>
              <a:rPr lang="en-US" sz="2800" spc="5" dirty="0">
                <a:latin typeface="+mj-lt"/>
                <a:ea typeface="Arial"/>
                <a:cs typeface="Times New Roman"/>
              </a:rPr>
              <a:t>t</a:t>
            </a:r>
            <a:r>
              <a:rPr lang="en-US" sz="2800" dirty="0">
                <a:latin typeface="+mj-lt"/>
                <a:ea typeface="Arial"/>
                <a:cs typeface="Times New Roman"/>
              </a:rPr>
              <a:t>a</a:t>
            </a:r>
            <a:r>
              <a:rPr lang="en-US" sz="2800" spc="-15" dirty="0">
                <a:latin typeface="+mj-lt"/>
                <a:ea typeface="Arial"/>
                <a:cs typeface="Times New Roman"/>
              </a:rPr>
              <a:t>n</a:t>
            </a:r>
            <a:r>
              <a:rPr lang="en-US" sz="2800" dirty="0">
                <a:latin typeface="+mj-lt"/>
                <a:ea typeface="Arial"/>
                <a:cs typeface="Times New Roman"/>
              </a:rPr>
              <a:t>t</a:t>
            </a:r>
            <a:r>
              <a:rPr lang="en-US" sz="2800" spc="10" dirty="0">
                <a:latin typeface="+mj-lt"/>
                <a:ea typeface="Arial"/>
                <a:cs typeface="Times New Roman"/>
              </a:rPr>
              <a:t> </a:t>
            </a:r>
            <a:r>
              <a:rPr lang="en-US" sz="2800" dirty="0">
                <a:latin typeface="+mj-lt"/>
                <a:ea typeface="Arial"/>
                <a:cs typeface="Times New Roman"/>
              </a:rPr>
              <a:t>caus</a:t>
            </a:r>
            <a:r>
              <a:rPr lang="en-US" sz="2800" spc="-15" dirty="0">
                <a:latin typeface="+mj-lt"/>
                <a:ea typeface="Arial"/>
                <a:cs typeface="Times New Roman"/>
              </a:rPr>
              <a:t>e</a:t>
            </a:r>
            <a:r>
              <a:rPr lang="en-US" sz="2800" dirty="0">
                <a:latin typeface="+mj-lt"/>
                <a:ea typeface="Arial"/>
                <a:cs typeface="Times New Roman"/>
              </a:rPr>
              <a:t>s</a:t>
            </a:r>
            <a:r>
              <a:rPr lang="en-US" sz="2800" spc="-5" dirty="0">
                <a:latin typeface="+mj-lt"/>
                <a:ea typeface="Arial"/>
                <a:cs typeface="Times New Roman"/>
              </a:rPr>
              <a:t> </a:t>
            </a:r>
            <a:r>
              <a:rPr lang="en-US" sz="2800" spc="-15" dirty="0">
                <a:latin typeface="+mj-lt"/>
                <a:ea typeface="Arial"/>
                <a:cs typeface="Times New Roman"/>
              </a:rPr>
              <a:t>o</a:t>
            </a:r>
            <a:r>
              <a:rPr lang="en-US" sz="2800" dirty="0">
                <a:latin typeface="+mj-lt"/>
                <a:ea typeface="Arial"/>
                <a:cs typeface="Times New Roman"/>
              </a:rPr>
              <a:t>f</a:t>
            </a:r>
            <a:r>
              <a:rPr lang="en-US" sz="2800" spc="10" dirty="0">
                <a:latin typeface="+mj-lt"/>
                <a:ea typeface="Arial"/>
                <a:cs typeface="Times New Roman"/>
              </a:rPr>
              <a:t> </a:t>
            </a:r>
            <a:r>
              <a:rPr lang="en-US" sz="2800" spc="5" dirty="0">
                <a:latin typeface="+mj-lt"/>
                <a:ea typeface="Arial"/>
                <a:cs typeface="Times New Roman"/>
              </a:rPr>
              <a:t>m</a:t>
            </a:r>
            <a:r>
              <a:rPr lang="en-US" sz="2800" dirty="0">
                <a:latin typeface="+mj-lt"/>
                <a:ea typeface="Arial"/>
                <a:cs typeface="Times New Roman"/>
              </a:rPr>
              <a:t>a</a:t>
            </a:r>
            <a:r>
              <a:rPr lang="en-US" sz="2800" spc="5" dirty="0">
                <a:latin typeface="+mj-lt"/>
                <a:ea typeface="Arial"/>
                <a:cs typeface="Times New Roman"/>
              </a:rPr>
              <a:t>t</a:t>
            </a:r>
            <a:r>
              <a:rPr lang="en-US" sz="2800" spc="-15" dirty="0">
                <a:latin typeface="+mj-lt"/>
                <a:ea typeface="Arial"/>
                <a:cs typeface="Times New Roman"/>
              </a:rPr>
              <a:t>e</a:t>
            </a:r>
            <a:r>
              <a:rPr lang="en-US" sz="2800" spc="5" dirty="0">
                <a:latin typeface="+mj-lt"/>
                <a:ea typeface="Arial"/>
                <a:cs typeface="Times New Roman"/>
              </a:rPr>
              <a:t>r</a:t>
            </a:r>
            <a:r>
              <a:rPr lang="en-US" sz="2800" dirty="0">
                <a:latin typeface="+mj-lt"/>
                <a:ea typeface="Arial"/>
                <a:cs typeface="Times New Roman"/>
              </a:rPr>
              <a:t>nal de</a:t>
            </a:r>
            <a:r>
              <a:rPr lang="en-US" sz="2800" spc="-15" dirty="0">
                <a:latin typeface="+mj-lt"/>
                <a:ea typeface="Arial"/>
                <a:cs typeface="Times New Roman"/>
              </a:rPr>
              <a:t>a</a:t>
            </a:r>
            <a:r>
              <a:rPr lang="en-US" sz="2800" spc="5" dirty="0">
                <a:latin typeface="+mj-lt"/>
                <a:ea typeface="Arial"/>
                <a:cs typeface="Times New Roman"/>
              </a:rPr>
              <a:t>t</a:t>
            </a:r>
            <a:r>
              <a:rPr lang="en-US" sz="2800" dirty="0">
                <a:latin typeface="+mj-lt"/>
                <a:ea typeface="Arial"/>
                <a:cs typeface="Times New Roman"/>
              </a:rPr>
              <a:t>hs</a:t>
            </a:r>
            <a:endParaRPr lang="en-US" sz="2800" dirty="0">
              <a:latin typeface="+mj-lt"/>
              <a:ea typeface="Calibri"/>
              <a:cs typeface="Times New Roman"/>
            </a:endParaRPr>
          </a:p>
          <a:p>
            <a:pPr marL="223838" marR="170180" indent="-223838">
              <a:spcBef>
                <a:spcPts val="1200"/>
              </a:spcBef>
              <a:tabLst>
                <a:tab pos="292100" algn="l"/>
              </a:tabLst>
            </a:pPr>
            <a:r>
              <a:rPr lang="en-US" sz="2800" spc="-5" dirty="0" err="1" smtClean="0">
                <a:latin typeface="+mj-lt"/>
                <a:ea typeface="Arial"/>
                <a:cs typeface="Times New Roman"/>
              </a:rPr>
              <a:t>P</a:t>
            </a:r>
            <a:r>
              <a:rPr lang="en-US" sz="2800" dirty="0" err="1" smtClean="0">
                <a:latin typeface="+mj-lt"/>
                <a:ea typeface="Arial"/>
                <a:cs typeface="Times New Roman"/>
              </a:rPr>
              <a:t>a</a:t>
            </a:r>
            <a:r>
              <a:rPr lang="en-US" sz="2800" spc="5" dirty="0" err="1" smtClean="0">
                <a:latin typeface="+mj-lt"/>
                <a:ea typeface="Arial"/>
                <a:cs typeface="Times New Roman"/>
              </a:rPr>
              <a:t>rt</a:t>
            </a:r>
            <a:r>
              <a:rPr lang="en-US" sz="2800" spc="-15" dirty="0" err="1" smtClean="0">
                <a:latin typeface="+mj-lt"/>
                <a:ea typeface="Arial"/>
                <a:cs typeface="Times New Roman"/>
              </a:rPr>
              <a:t>o</a:t>
            </a:r>
            <a:r>
              <a:rPr lang="en-US" sz="2800" spc="10" dirty="0" err="1" smtClean="0">
                <a:latin typeface="+mj-lt"/>
                <a:ea typeface="Arial"/>
                <a:cs typeface="Times New Roman"/>
              </a:rPr>
              <a:t>g</a:t>
            </a:r>
            <a:r>
              <a:rPr lang="en-US" sz="2800" spc="5" dirty="0" err="1" smtClean="0">
                <a:latin typeface="+mj-lt"/>
                <a:ea typeface="Arial"/>
                <a:cs typeface="Times New Roman"/>
              </a:rPr>
              <a:t>r</a:t>
            </a:r>
            <a:r>
              <a:rPr lang="en-US" sz="2800" dirty="0" err="1" smtClean="0">
                <a:latin typeface="+mj-lt"/>
                <a:ea typeface="Arial"/>
                <a:cs typeface="Times New Roman"/>
              </a:rPr>
              <a:t>aph</a:t>
            </a:r>
            <a:r>
              <a:rPr lang="en-US" sz="2800" spc="-5" dirty="0" smtClean="0">
                <a:latin typeface="+mj-lt"/>
                <a:ea typeface="Arial"/>
                <a:cs typeface="Times New Roman"/>
              </a:rPr>
              <a:t> </a:t>
            </a:r>
            <a:r>
              <a:rPr lang="en-US" sz="2800" dirty="0">
                <a:latin typeface="+mj-lt"/>
                <a:ea typeface="Arial"/>
                <a:cs typeface="Times New Roman"/>
              </a:rPr>
              <a:t>he</a:t>
            </a:r>
            <a:r>
              <a:rPr lang="en-US" sz="2800" spc="-5" dirty="0">
                <a:latin typeface="+mj-lt"/>
                <a:ea typeface="Arial"/>
                <a:cs typeface="Times New Roman"/>
              </a:rPr>
              <a:t>l</a:t>
            </a:r>
            <a:r>
              <a:rPr lang="en-US" sz="2800" dirty="0">
                <a:latin typeface="+mj-lt"/>
                <a:ea typeface="Arial"/>
                <a:cs typeface="Times New Roman"/>
              </a:rPr>
              <a:t>ps</a:t>
            </a:r>
            <a:r>
              <a:rPr lang="en-US" sz="2800" spc="-5" dirty="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o</a:t>
            </a:r>
            <a:r>
              <a:rPr lang="en-US" sz="2800" spc="5" dirty="0">
                <a:latin typeface="+mj-lt"/>
                <a:ea typeface="Arial"/>
                <a:cs typeface="Times New Roman"/>
              </a:rPr>
              <a:t> </a:t>
            </a:r>
            <a:r>
              <a:rPr lang="en-US" sz="2800" spc="-5" dirty="0">
                <a:latin typeface="+mj-lt"/>
                <a:ea typeface="Arial"/>
                <a:cs typeface="Times New Roman"/>
              </a:rPr>
              <a:t>i</a:t>
            </a:r>
            <a:r>
              <a:rPr lang="en-US" sz="2800" dirty="0">
                <a:latin typeface="+mj-lt"/>
                <a:ea typeface="Arial"/>
                <a:cs typeface="Times New Roman"/>
              </a:rPr>
              <a:t>de</a:t>
            </a:r>
            <a:r>
              <a:rPr lang="en-US" sz="2800" spc="-15" dirty="0">
                <a:latin typeface="+mj-lt"/>
                <a:ea typeface="Arial"/>
                <a:cs typeface="Times New Roman"/>
              </a:rPr>
              <a:t>n</a:t>
            </a:r>
            <a:r>
              <a:rPr lang="en-US" sz="2800" spc="5" dirty="0">
                <a:latin typeface="+mj-lt"/>
                <a:ea typeface="Arial"/>
                <a:cs typeface="Times New Roman"/>
              </a:rPr>
              <a:t>t</a:t>
            </a:r>
            <a:r>
              <a:rPr lang="en-US" sz="2800" spc="-15" dirty="0">
                <a:latin typeface="+mj-lt"/>
                <a:ea typeface="Arial"/>
                <a:cs typeface="Times New Roman"/>
              </a:rPr>
              <a:t>i</a:t>
            </a:r>
            <a:r>
              <a:rPr lang="en-US" sz="2800" spc="15" dirty="0">
                <a:latin typeface="+mj-lt"/>
                <a:ea typeface="Arial"/>
                <a:cs typeface="Times New Roman"/>
              </a:rPr>
              <a:t>f</a:t>
            </a:r>
            <a:r>
              <a:rPr lang="en-US" sz="2800" dirty="0">
                <a:latin typeface="+mj-lt"/>
                <a:ea typeface="Arial"/>
                <a:cs typeface="Times New Roman"/>
              </a:rPr>
              <a:t>y</a:t>
            </a:r>
            <a:r>
              <a:rPr lang="en-US" sz="2800" spc="-5" dirty="0">
                <a:latin typeface="+mj-lt"/>
                <a:ea typeface="Arial"/>
                <a:cs typeface="Times New Roman"/>
              </a:rPr>
              <a:t> i</a:t>
            </a:r>
            <a:r>
              <a:rPr lang="en-US" sz="2800" dirty="0">
                <a:latin typeface="+mj-lt"/>
                <a:ea typeface="Arial"/>
                <a:cs typeface="Times New Roman"/>
              </a:rPr>
              <a:t>t</a:t>
            </a:r>
            <a:r>
              <a:rPr lang="en-US" sz="2800" spc="10" dirty="0">
                <a:latin typeface="+mj-lt"/>
                <a:ea typeface="Arial"/>
                <a:cs typeface="Times New Roman"/>
              </a:rPr>
              <a:t> </a:t>
            </a:r>
            <a:r>
              <a:rPr lang="en-US" sz="2800" dirty="0">
                <a:latin typeface="+mj-lt"/>
                <a:ea typeface="Arial"/>
                <a:cs typeface="Times New Roman"/>
              </a:rPr>
              <a:t>and</a:t>
            </a:r>
            <a:r>
              <a:rPr lang="en-US" sz="2800" spc="-5" dirty="0">
                <a:latin typeface="+mj-lt"/>
                <a:ea typeface="Arial"/>
                <a:cs typeface="Times New Roman"/>
              </a:rPr>
              <a:t> </a:t>
            </a:r>
            <a:r>
              <a:rPr lang="en-US" sz="2800" dirty="0">
                <a:latin typeface="+mj-lt"/>
                <a:ea typeface="Arial"/>
                <a:cs typeface="Times New Roman"/>
              </a:rPr>
              <a:t>any</a:t>
            </a:r>
            <a:r>
              <a:rPr lang="en-US" sz="2800" spc="-5" dirty="0">
                <a:latin typeface="+mj-lt"/>
                <a:ea typeface="Arial"/>
                <a:cs typeface="Times New Roman"/>
              </a:rPr>
              <a:t> </a:t>
            </a:r>
            <a:r>
              <a:rPr lang="en-US" sz="2800" dirty="0">
                <a:latin typeface="+mj-lt"/>
                <a:ea typeface="Arial"/>
                <a:cs typeface="Times New Roman"/>
              </a:rPr>
              <a:t>de</a:t>
            </a:r>
            <a:r>
              <a:rPr lang="en-US" sz="2800" spc="-10" dirty="0">
                <a:latin typeface="+mj-lt"/>
                <a:ea typeface="Arial"/>
                <a:cs typeface="Times New Roman"/>
              </a:rPr>
              <a:t>v</a:t>
            </a:r>
            <a:r>
              <a:rPr lang="en-US" sz="2800" spc="-5" dirty="0">
                <a:latin typeface="+mj-lt"/>
                <a:ea typeface="Arial"/>
                <a:cs typeface="Times New Roman"/>
              </a:rPr>
              <a:t>i</a:t>
            </a:r>
            <a:r>
              <a:rPr lang="en-US" sz="2800" dirty="0">
                <a:latin typeface="+mj-lt"/>
                <a:ea typeface="Arial"/>
                <a:cs typeface="Times New Roman"/>
              </a:rPr>
              <a:t>a</a:t>
            </a:r>
            <a:r>
              <a:rPr lang="en-US" sz="2800" spc="5" dirty="0">
                <a:latin typeface="+mj-lt"/>
                <a:ea typeface="Arial"/>
                <a:cs typeface="Times New Roman"/>
              </a:rPr>
              <a:t>t</a:t>
            </a:r>
            <a:r>
              <a:rPr lang="en-US" sz="2800" spc="-5" dirty="0">
                <a:latin typeface="+mj-lt"/>
                <a:ea typeface="Arial"/>
                <a:cs typeface="Times New Roman"/>
              </a:rPr>
              <a:t>i</a:t>
            </a:r>
            <a:r>
              <a:rPr lang="en-US" sz="2800" dirty="0">
                <a:latin typeface="+mj-lt"/>
                <a:ea typeface="Arial"/>
                <a:cs typeface="Times New Roman"/>
              </a:rPr>
              <a:t>ons</a:t>
            </a:r>
            <a:r>
              <a:rPr lang="en-US" sz="2800" spc="5" dirty="0">
                <a:latin typeface="+mj-lt"/>
                <a:ea typeface="Arial"/>
                <a:cs typeface="Times New Roman"/>
              </a:rPr>
              <a:t> fr</a:t>
            </a:r>
            <a:r>
              <a:rPr lang="en-US" sz="2800" spc="-15" dirty="0">
                <a:latin typeface="+mj-lt"/>
                <a:ea typeface="Arial"/>
                <a:cs typeface="Times New Roman"/>
              </a:rPr>
              <a:t>o</a:t>
            </a:r>
            <a:r>
              <a:rPr lang="en-US" sz="2800" dirty="0">
                <a:latin typeface="+mj-lt"/>
                <a:ea typeface="Arial"/>
                <a:cs typeface="Times New Roman"/>
              </a:rPr>
              <a:t>m</a:t>
            </a:r>
            <a:r>
              <a:rPr lang="en-US" sz="2800" spc="10" dirty="0">
                <a:latin typeface="+mj-lt"/>
                <a:ea typeface="Arial"/>
                <a:cs typeface="Times New Roman"/>
              </a:rPr>
              <a:t> </a:t>
            </a:r>
            <a:r>
              <a:rPr lang="en-US" sz="2800" dirty="0">
                <a:latin typeface="+mj-lt"/>
                <a:ea typeface="Arial"/>
                <a:cs typeface="Times New Roman"/>
              </a:rPr>
              <a:t>n</a:t>
            </a:r>
            <a:r>
              <a:rPr lang="en-US" sz="2800" spc="-15" dirty="0">
                <a:latin typeface="+mj-lt"/>
                <a:ea typeface="Arial"/>
                <a:cs typeface="Times New Roman"/>
              </a:rPr>
              <a:t>o</a:t>
            </a:r>
            <a:r>
              <a:rPr lang="en-US" sz="2800" spc="5" dirty="0">
                <a:latin typeface="+mj-lt"/>
                <a:ea typeface="Arial"/>
                <a:cs typeface="Times New Roman"/>
              </a:rPr>
              <a:t>rm</a:t>
            </a:r>
            <a:r>
              <a:rPr lang="en-US" sz="2800" dirty="0">
                <a:latin typeface="+mj-lt"/>
                <a:ea typeface="Arial"/>
                <a:cs typeface="Times New Roman"/>
              </a:rPr>
              <a:t>al </a:t>
            </a:r>
            <a:r>
              <a:rPr lang="en-US" sz="2800" spc="-5" dirty="0">
                <a:latin typeface="+mj-lt"/>
                <a:ea typeface="Arial"/>
                <a:cs typeface="Times New Roman"/>
              </a:rPr>
              <a:t>i</a:t>
            </a:r>
            <a:r>
              <a:rPr lang="en-US" sz="2800" dirty="0">
                <a:latin typeface="+mj-lt"/>
                <a:ea typeface="Arial"/>
                <a:cs typeface="Times New Roman"/>
              </a:rPr>
              <a:t>n</a:t>
            </a:r>
            <a:r>
              <a:rPr lang="en-US" sz="2800" spc="-20" dirty="0">
                <a:latin typeface="+mj-lt"/>
                <a:ea typeface="Arial"/>
                <a:cs typeface="Times New Roman"/>
              </a:rPr>
              <a:t> </a:t>
            </a:r>
            <a:r>
              <a:rPr lang="en-US" sz="2800" spc="15" dirty="0" err="1">
                <a:latin typeface="+mj-lt"/>
                <a:ea typeface="Arial"/>
                <a:cs typeface="Times New Roman"/>
              </a:rPr>
              <a:t>f</a:t>
            </a:r>
            <a:r>
              <a:rPr lang="en-US" sz="2800" dirty="0" err="1">
                <a:latin typeface="+mj-lt"/>
                <a:ea typeface="Arial"/>
                <a:cs typeface="Times New Roman"/>
              </a:rPr>
              <a:t>o</a:t>
            </a:r>
            <a:r>
              <a:rPr lang="en-US" sz="2800" spc="-15" dirty="0" err="1">
                <a:latin typeface="+mj-lt"/>
                <a:ea typeface="Arial"/>
                <a:cs typeface="Times New Roman"/>
              </a:rPr>
              <a:t>e</a:t>
            </a:r>
            <a:r>
              <a:rPr lang="en-US" sz="2800" spc="5" dirty="0" err="1">
                <a:latin typeface="+mj-lt"/>
                <a:ea typeface="Arial"/>
                <a:cs typeface="Times New Roman"/>
              </a:rPr>
              <a:t>t</a:t>
            </a:r>
            <a:r>
              <a:rPr lang="en-US" sz="2800" dirty="0" err="1">
                <a:latin typeface="+mj-lt"/>
                <a:ea typeface="Arial"/>
                <a:cs typeface="Times New Roman"/>
              </a:rPr>
              <a:t>al</a:t>
            </a:r>
            <a:r>
              <a:rPr lang="en-US" sz="2800" spc="5" dirty="0">
                <a:latin typeface="+mj-lt"/>
                <a:ea typeface="Arial"/>
                <a:cs typeface="Times New Roman"/>
              </a:rPr>
              <a:t> </a:t>
            </a:r>
            <a:r>
              <a:rPr lang="en-US" sz="2800" dirty="0">
                <a:latin typeface="+mj-lt"/>
                <a:ea typeface="Arial"/>
                <a:cs typeface="Times New Roman"/>
              </a:rPr>
              <a:t>and</a:t>
            </a:r>
            <a:r>
              <a:rPr lang="en-US" sz="2800" spc="-5" dirty="0">
                <a:latin typeface="+mj-lt"/>
                <a:ea typeface="Arial"/>
                <a:cs typeface="Times New Roman"/>
              </a:rPr>
              <a:t> </a:t>
            </a:r>
            <a:r>
              <a:rPr lang="en-US" sz="2800" spc="5" dirty="0">
                <a:latin typeface="+mj-lt"/>
                <a:ea typeface="Arial"/>
                <a:cs typeface="Times New Roman"/>
              </a:rPr>
              <a:t>m</a:t>
            </a:r>
            <a:r>
              <a:rPr lang="en-US" sz="2800" spc="-15" dirty="0">
                <a:latin typeface="+mj-lt"/>
                <a:ea typeface="Arial"/>
                <a:cs typeface="Times New Roman"/>
              </a:rPr>
              <a:t>a</a:t>
            </a:r>
            <a:r>
              <a:rPr lang="en-US" sz="2800" spc="5" dirty="0">
                <a:latin typeface="+mj-lt"/>
                <a:ea typeface="Arial"/>
                <a:cs typeface="Times New Roman"/>
              </a:rPr>
              <a:t>t</a:t>
            </a:r>
            <a:r>
              <a:rPr lang="en-US" sz="2800" dirty="0">
                <a:latin typeface="+mj-lt"/>
                <a:ea typeface="Arial"/>
                <a:cs typeface="Times New Roman"/>
              </a:rPr>
              <a:t>e</a:t>
            </a:r>
            <a:r>
              <a:rPr lang="en-US" sz="2800" spc="5" dirty="0">
                <a:latin typeface="+mj-lt"/>
                <a:ea typeface="Arial"/>
                <a:cs typeface="Times New Roman"/>
              </a:rPr>
              <a:t>r</a:t>
            </a:r>
            <a:r>
              <a:rPr lang="en-US" sz="2800" dirty="0">
                <a:latin typeface="+mj-lt"/>
                <a:ea typeface="Arial"/>
                <a:cs typeface="Times New Roman"/>
              </a:rPr>
              <a:t>nal cond</a:t>
            </a:r>
            <a:r>
              <a:rPr lang="en-US" sz="2800" spc="-5" dirty="0">
                <a:latin typeface="+mj-lt"/>
                <a:ea typeface="Arial"/>
                <a:cs typeface="Times New Roman"/>
              </a:rPr>
              <a:t>i</a:t>
            </a:r>
            <a:r>
              <a:rPr lang="en-US" sz="2800" spc="5" dirty="0">
                <a:latin typeface="+mj-lt"/>
                <a:ea typeface="Arial"/>
                <a:cs typeface="Times New Roman"/>
              </a:rPr>
              <a:t>t</a:t>
            </a:r>
            <a:r>
              <a:rPr lang="en-US" sz="2800" spc="-5" dirty="0">
                <a:latin typeface="+mj-lt"/>
                <a:ea typeface="Arial"/>
                <a:cs typeface="Times New Roman"/>
              </a:rPr>
              <a:t>i</a:t>
            </a:r>
            <a:r>
              <a:rPr lang="en-US" sz="2800" dirty="0">
                <a:latin typeface="+mj-lt"/>
                <a:ea typeface="Arial"/>
                <a:cs typeface="Times New Roman"/>
              </a:rPr>
              <a:t>on</a:t>
            </a:r>
            <a:r>
              <a:rPr lang="en-US" sz="2800" spc="5" dirty="0">
                <a:latin typeface="+mj-lt"/>
                <a:ea typeface="Arial"/>
                <a:cs typeface="Times New Roman"/>
              </a:rPr>
              <a:t> </a:t>
            </a:r>
            <a:r>
              <a:rPr lang="en-US" sz="2800" dirty="0">
                <a:latin typeface="+mj-lt"/>
                <a:ea typeface="Arial"/>
                <a:cs typeface="Times New Roman"/>
              </a:rPr>
              <a:t>and</a:t>
            </a:r>
            <a:r>
              <a:rPr lang="en-US" sz="2800" spc="5" dirty="0">
                <a:latin typeface="+mj-lt"/>
                <a:ea typeface="Arial"/>
                <a:cs typeface="Times New Roman"/>
              </a:rPr>
              <a:t> </a:t>
            </a:r>
            <a:r>
              <a:rPr lang="en-US" sz="2800" spc="-15" dirty="0">
                <a:latin typeface="+mj-lt"/>
                <a:ea typeface="Arial"/>
                <a:cs typeface="Times New Roman"/>
              </a:rPr>
              <a:t>p</a:t>
            </a:r>
            <a:r>
              <a:rPr lang="en-US" sz="2800" spc="5" dirty="0">
                <a:latin typeface="+mj-lt"/>
                <a:ea typeface="Arial"/>
                <a:cs typeface="Times New Roman"/>
              </a:rPr>
              <a:t>r</a:t>
            </a:r>
            <a:r>
              <a:rPr lang="en-US" sz="2800" spc="-15" dirty="0">
                <a:latin typeface="+mj-lt"/>
                <a:ea typeface="Arial"/>
                <a:cs typeface="Times New Roman"/>
              </a:rPr>
              <a:t>o</a:t>
            </a:r>
            <a:r>
              <a:rPr lang="en-US" sz="2800" spc="10" dirty="0">
                <a:latin typeface="+mj-lt"/>
                <a:ea typeface="Arial"/>
                <a:cs typeface="Times New Roman"/>
              </a:rPr>
              <a:t>g</a:t>
            </a:r>
            <a:r>
              <a:rPr lang="en-US" sz="2800" spc="5" dirty="0">
                <a:latin typeface="+mj-lt"/>
                <a:ea typeface="Arial"/>
                <a:cs typeface="Times New Roman"/>
              </a:rPr>
              <a:t>r</a:t>
            </a:r>
            <a:r>
              <a:rPr lang="en-US" sz="2800" dirty="0">
                <a:latin typeface="+mj-lt"/>
                <a:ea typeface="Arial"/>
                <a:cs typeface="Times New Roman"/>
              </a:rPr>
              <a:t>ess</a:t>
            </a:r>
            <a:r>
              <a:rPr lang="en-US" sz="2800" spc="-5" dirty="0">
                <a:latin typeface="+mj-lt"/>
                <a:ea typeface="Arial"/>
                <a:cs typeface="Times New Roman"/>
              </a:rPr>
              <a:t> </a:t>
            </a:r>
            <a:r>
              <a:rPr lang="en-US" sz="2800" spc="-15" dirty="0">
                <a:latin typeface="+mj-lt"/>
                <a:ea typeface="Arial"/>
                <a:cs typeface="Times New Roman"/>
              </a:rPr>
              <a:t>o</a:t>
            </a:r>
            <a:r>
              <a:rPr lang="en-US" sz="2800" dirty="0">
                <a:latin typeface="+mj-lt"/>
                <a:ea typeface="Arial"/>
                <a:cs typeface="Times New Roman"/>
              </a:rPr>
              <a:t>f</a:t>
            </a:r>
            <a:r>
              <a:rPr lang="en-US" sz="2800" spc="10" dirty="0">
                <a:latin typeface="+mj-lt"/>
                <a:ea typeface="Arial"/>
                <a:cs typeface="Times New Roman"/>
              </a:rPr>
              <a:t> </a:t>
            </a:r>
            <a:r>
              <a:rPr lang="en-US" sz="2800" spc="-5" dirty="0" err="1">
                <a:latin typeface="+mj-lt"/>
                <a:ea typeface="Arial"/>
                <a:cs typeface="Times New Roman"/>
              </a:rPr>
              <a:t>l</a:t>
            </a:r>
            <a:r>
              <a:rPr lang="en-US" sz="2800" dirty="0" err="1">
                <a:latin typeface="+mj-lt"/>
                <a:ea typeface="Arial"/>
                <a:cs typeface="Times New Roman"/>
              </a:rPr>
              <a:t>abour</a:t>
            </a:r>
            <a:r>
              <a:rPr lang="en-US" sz="2800" dirty="0">
                <a:latin typeface="+mj-lt"/>
                <a:ea typeface="Arial"/>
                <a:cs typeface="Times New Roman"/>
              </a:rPr>
              <a:t> ea</a:t>
            </a:r>
            <a:r>
              <a:rPr lang="en-US" sz="2800" spc="5" dirty="0">
                <a:latin typeface="+mj-lt"/>
                <a:ea typeface="Arial"/>
                <a:cs typeface="Times New Roman"/>
              </a:rPr>
              <a:t>r</a:t>
            </a:r>
            <a:r>
              <a:rPr lang="en-US" sz="2800" spc="-5" dirty="0">
                <a:latin typeface="+mj-lt"/>
                <a:ea typeface="Arial"/>
                <a:cs typeface="Times New Roman"/>
              </a:rPr>
              <a:t>l</a:t>
            </a:r>
            <a:r>
              <a:rPr lang="en-US" sz="2800" dirty="0">
                <a:latin typeface="+mj-lt"/>
                <a:ea typeface="Arial"/>
                <a:cs typeface="Times New Roman"/>
              </a:rPr>
              <a:t>y</a:t>
            </a:r>
            <a:endParaRPr lang="en-US" sz="2800" dirty="0">
              <a:latin typeface="+mj-lt"/>
              <a:ea typeface="Calibri"/>
              <a:cs typeface="Times New Roman"/>
            </a:endParaRPr>
          </a:p>
          <a:p>
            <a:pPr marL="223838" marR="117475" indent="-223838">
              <a:spcBef>
                <a:spcPts val="1200"/>
              </a:spcBef>
              <a:tabLst>
                <a:tab pos="292100" algn="l"/>
              </a:tabLst>
            </a:pPr>
            <a:r>
              <a:rPr lang="en-US" sz="2800" spc="-5" dirty="0" smtClean="0">
                <a:latin typeface="+mj-lt"/>
                <a:ea typeface="Arial"/>
                <a:cs typeface="Times New Roman"/>
              </a:rPr>
              <a:t>P</a:t>
            </a:r>
            <a:r>
              <a:rPr lang="en-US" sz="2800" spc="5" dirty="0" smtClean="0">
                <a:latin typeface="+mj-lt"/>
                <a:ea typeface="Arial"/>
                <a:cs typeface="Times New Roman"/>
              </a:rPr>
              <a:t>r</a:t>
            </a:r>
            <a:r>
              <a:rPr lang="en-US" sz="2800" dirty="0" smtClean="0">
                <a:latin typeface="+mj-lt"/>
                <a:ea typeface="Arial"/>
                <a:cs typeface="Times New Roman"/>
              </a:rPr>
              <a:t>o</a:t>
            </a:r>
            <a:r>
              <a:rPr lang="en-US" sz="2800" spc="-5" dirty="0" smtClean="0">
                <a:latin typeface="+mj-lt"/>
                <a:ea typeface="Arial"/>
                <a:cs typeface="Times New Roman"/>
              </a:rPr>
              <a:t>l</a:t>
            </a:r>
            <a:r>
              <a:rPr lang="en-US" sz="2800" dirty="0" smtClean="0">
                <a:latin typeface="+mj-lt"/>
                <a:ea typeface="Arial"/>
                <a:cs typeface="Times New Roman"/>
              </a:rPr>
              <a:t>on</a:t>
            </a:r>
            <a:r>
              <a:rPr lang="en-US" sz="2800" spc="10" dirty="0" smtClean="0">
                <a:latin typeface="+mj-lt"/>
                <a:ea typeface="Arial"/>
                <a:cs typeface="Times New Roman"/>
              </a:rPr>
              <a:t>g</a:t>
            </a:r>
            <a:r>
              <a:rPr lang="en-US" sz="2800" dirty="0" smtClean="0">
                <a:latin typeface="+mj-lt"/>
                <a:ea typeface="Arial"/>
                <a:cs typeface="Times New Roman"/>
              </a:rPr>
              <a:t>ed</a:t>
            </a:r>
            <a:r>
              <a:rPr lang="en-US" sz="2800" spc="-5" dirty="0" smtClean="0">
                <a:latin typeface="+mj-lt"/>
                <a:ea typeface="Arial"/>
                <a:cs typeface="Times New Roman"/>
              </a:rPr>
              <a:t> </a:t>
            </a:r>
            <a:r>
              <a:rPr lang="en-US" sz="2800" dirty="0">
                <a:latin typeface="+mj-lt"/>
                <a:ea typeface="Arial"/>
                <a:cs typeface="Times New Roman"/>
              </a:rPr>
              <a:t>and</a:t>
            </a:r>
            <a:r>
              <a:rPr lang="en-US" sz="2800" spc="5" dirty="0">
                <a:latin typeface="+mj-lt"/>
                <a:ea typeface="Arial"/>
                <a:cs typeface="Times New Roman"/>
              </a:rPr>
              <a:t> </a:t>
            </a:r>
            <a:r>
              <a:rPr lang="en-US" sz="2800" dirty="0">
                <a:latin typeface="+mj-lt"/>
                <a:ea typeface="Arial"/>
                <a:cs typeface="Times New Roman"/>
              </a:rPr>
              <a:t>ob</a:t>
            </a:r>
            <a:r>
              <a:rPr lang="en-US" sz="2800" spc="-10" dirty="0">
                <a:latin typeface="+mj-lt"/>
                <a:ea typeface="Arial"/>
                <a:cs typeface="Times New Roman"/>
              </a:rPr>
              <a:t>s</a:t>
            </a:r>
            <a:r>
              <a:rPr lang="en-US" sz="2800" spc="5" dirty="0">
                <a:latin typeface="+mj-lt"/>
                <a:ea typeface="Arial"/>
                <a:cs typeface="Times New Roman"/>
              </a:rPr>
              <a:t>tr</a:t>
            </a:r>
            <a:r>
              <a:rPr lang="en-US" sz="2800" spc="-15" dirty="0">
                <a:latin typeface="+mj-lt"/>
                <a:ea typeface="Arial"/>
                <a:cs typeface="Times New Roman"/>
              </a:rPr>
              <a:t>u</a:t>
            </a:r>
            <a:r>
              <a:rPr lang="en-US" sz="2800" dirty="0">
                <a:latin typeface="+mj-lt"/>
                <a:ea typeface="Arial"/>
                <a:cs typeface="Times New Roman"/>
              </a:rPr>
              <a:t>c</a:t>
            </a:r>
            <a:r>
              <a:rPr lang="en-US" sz="2800" spc="5" dirty="0">
                <a:latin typeface="+mj-lt"/>
                <a:ea typeface="Arial"/>
                <a:cs typeface="Times New Roman"/>
              </a:rPr>
              <a:t>t</a:t>
            </a:r>
            <a:r>
              <a:rPr lang="en-US" sz="2800" spc="-15" dirty="0">
                <a:latin typeface="+mj-lt"/>
                <a:ea typeface="Arial"/>
                <a:cs typeface="Times New Roman"/>
              </a:rPr>
              <a:t>e</a:t>
            </a:r>
            <a:r>
              <a:rPr lang="en-US" sz="2800" dirty="0">
                <a:latin typeface="+mj-lt"/>
                <a:ea typeface="Arial"/>
                <a:cs typeface="Times New Roman"/>
              </a:rPr>
              <a:t>d</a:t>
            </a:r>
            <a:r>
              <a:rPr lang="en-US" sz="2800" spc="5" dirty="0">
                <a:latin typeface="+mj-lt"/>
                <a:ea typeface="Arial"/>
                <a:cs typeface="Times New Roman"/>
              </a:rPr>
              <a:t> </a:t>
            </a:r>
            <a:r>
              <a:rPr lang="en-US" sz="2800" spc="-5" dirty="0">
                <a:latin typeface="+mj-lt"/>
                <a:ea typeface="Arial"/>
                <a:cs typeface="Times New Roman"/>
              </a:rPr>
              <a:t>l</a:t>
            </a:r>
            <a:r>
              <a:rPr lang="en-US" sz="2800" dirty="0">
                <a:latin typeface="+mj-lt"/>
                <a:ea typeface="Arial"/>
                <a:cs typeface="Times New Roman"/>
              </a:rPr>
              <a:t>abour</a:t>
            </a:r>
            <a:r>
              <a:rPr lang="en-US" sz="2800" spc="10" dirty="0">
                <a:latin typeface="+mj-lt"/>
                <a:ea typeface="Arial"/>
                <a:cs typeface="Times New Roman"/>
              </a:rPr>
              <a:t> </a:t>
            </a:r>
            <a:r>
              <a:rPr lang="en-US" sz="2800" dirty="0">
                <a:latin typeface="+mj-lt"/>
                <a:ea typeface="Arial"/>
                <a:cs typeface="Times New Roman"/>
              </a:rPr>
              <a:t>shou</a:t>
            </a:r>
            <a:r>
              <a:rPr lang="en-US" sz="2800" spc="-5" dirty="0">
                <a:latin typeface="+mj-lt"/>
                <a:ea typeface="Arial"/>
                <a:cs typeface="Times New Roman"/>
              </a:rPr>
              <a:t>l</a:t>
            </a:r>
            <a:r>
              <a:rPr lang="en-US" sz="2800" dirty="0">
                <a:latin typeface="+mj-lt"/>
                <a:ea typeface="Arial"/>
                <a:cs typeface="Times New Roman"/>
              </a:rPr>
              <a:t>d</a:t>
            </a:r>
            <a:r>
              <a:rPr lang="en-US" sz="2800" spc="-5" dirty="0">
                <a:latin typeface="+mj-lt"/>
                <a:ea typeface="Arial"/>
                <a:cs typeface="Times New Roman"/>
              </a:rPr>
              <a:t> </a:t>
            </a:r>
            <a:r>
              <a:rPr lang="en-US" sz="2800" dirty="0">
                <a:latin typeface="+mj-lt"/>
                <a:ea typeface="Arial"/>
                <a:cs typeface="Times New Roman"/>
              </a:rPr>
              <a:t>be</a:t>
            </a:r>
            <a:r>
              <a:rPr lang="en-US" sz="2800" spc="5" dirty="0">
                <a:latin typeface="+mj-lt"/>
                <a:ea typeface="Arial"/>
                <a:cs typeface="Times New Roman"/>
              </a:rPr>
              <a:t> </a:t>
            </a:r>
            <a:r>
              <a:rPr lang="en-US" sz="2800" dirty="0">
                <a:latin typeface="+mj-lt"/>
                <a:ea typeface="Arial"/>
                <a:cs typeface="Times New Roman"/>
              </a:rPr>
              <a:t>d</a:t>
            </a:r>
            <a:r>
              <a:rPr lang="en-US" sz="2800" spc="-5" dirty="0">
                <a:latin typeface="+mj-lt"/>
                <a:ea typeface="Arial"/>
                <a:cs typeface="Times New Roman"/>
              </a:rPr>
              <a:t>i</a:t>
            </a:r>
            <a:r>
              <a:rPr lang="en-US" sz="2800" spc="-15" dirty="0">
                <a:latin typeface="+mj-lt"/>
                <a:ea typeface="Arial"/>
                <a:cs typeface="Times New Roman"/>
              </a:rPr>
              <a:t>a</a:t>
            </a:r>
            <a:r>
              <a:rPr lang="en-US" sz="2800" spc="10" dirty="0">
                <a:latin typeface="+mj-lt"/>
                <a:ea typeface="Arial"/>
                <a:cs typeface="Times New Roman"/>
              </a:rPr>
              <a:t>g</a:t>
            </a:r>
            <a:r>
              <a:rPr lang="en-US" sz="2800" spc="-15" dirty="0">
                <a:latin typeface="+mj-lt"/>
                <a:ea typeface="Arial"/>
                <a:cs typeface="Times New Roman"/>
              </a:rPr>
              <a:t>n</a:t>
            </a:r>
            <a:r>
              <a:rPr lang="en-US" sz="2800" dirty="0">
                <a:latin typeface="+mj-lt"/>
                <a:ea typeface="Arial"/>
                <a:cs typeface="Times New Roman"/>
              </a:rPr>
              <a:t>osed</a:t>
            </a:r>
            <a:r>
              <a:rPr lang="en-US" sz="2800" spc="5" dirty="0">
                <a:latin typeface="+mj-lt"/>
                <a:ea typeface="Arial"/>
                <a:cs typeface="Times New Roman"/>
              </a:rPr>
              <a:t> </a:t>
            </a:r>
            <a:r>
              <a:rPr lang="en-US" sz="2800" dirty="0">
                <a:latin typeface="+mj-lt"/>
                <a:ea typeface="Arial"/>
                <a:cs typeface="Times New Roman"/>
              </a:rPr>
              <a:t>ea</a:t>
            </a:r>
            <a:r>
              <a:rPr lang="en-US" sz="2800" spc="5" dirty="0">
                <a:latin typeface="+mj-lt"/>
                <a:ea typeface="Arial"/>
                <a:cs typeface="Times New Roman"/>
              </a:rPr>
              <a:t>r</a:t>
            </a:r>
            <a:r>
              <a:rPr lang="en-US" sz="2800" spc="-5" dirty="0">
                <a:latin typeface="+mj-lt"/>
                <a:ea typeface="Arial"/>
                <a:cs typeface="Times New Roman"/>
              </a:rPr>
              <a:t>l</a:t>
            </a:r>
            <a:r>
              <a:rPr lang="en-US" sz="2800" dirty="0">
                <a:latin typeface="+mj-lt"/>
                <a:ea typeface="Arial"/>
                <a:cs typeface="Times New Roman"/>
              </a:rPr>
              <a:t>y </a:t>
            </a:r>
            <a:r>
              <a:rPr lang="en-US" sz="2800" dirty="0" smtClean="0">
                <a:latin typeface="+mj-lt"/>
                <a:ea typeface="Arial"/>
                <a:cs typeface="Times New Roman"/>
              </a:rPr>
              <a:t>and</a:t>
            </a:r>
            <a:r>
              <a:rPr lang="en-US" sz="2800" spc="-10" dirty="0">
                <a:latin typeface="+mj-lt"/>
                <a:ea typeface="Arial"/>
                <a:cs typeface="Times New Roman"/>
              </a:rPr>
              <a:t> </a:t>
            </a:r>
            <a:r>
              <a:rPr lang="en-US" sz="2800" spc="5" dirty="0" smtClean="0">
                <a:latin typeface="+mj-lt"/>
                <a:ea typeface="Arial"/>
                <a:cs typeface="Times New Roman"/>
              </a:rPr>
              <a:t>m</a:t>
            </a:r>
            <a:r>
              <a:rPr lang="en-US" sz="2800" dirty="0" smtClean="0">
                <a:latin typeface="+mj-lt"/>
                <a:ea typeface="Arial"/>
                <a:cs typeface="Times New Roman"/>
              </a:rPr>
              <a:t>an</a:t>
            </a:r>
            <a:r>
              <a:rPr lang="en-US" sz="2800" spc="-15" dirty="0" smtClean="0">
                <a:latin typeface="+mj-lt"/>
                <a:ea typeface="Arial"/>
                <a:cs typeface="Times New Roman"/>
              </a:rPr>
              <a:t>a</a:t>
            </a:r>
            <a:r>
              <a:rPr lang="en-US" sz="2800" spc="10" dirty="0" smtClean="0">
                <a:latin typeface="+mj-lt"/>
                <a:ea typeface="Arial"/>
                <a:cs typeface="Times New Roman"/>
              </a:rPr>
              <a:t>g</a:t>
            </a:r>
            <a:r>
              <a:rPr lang="en-US" sz="2800" dirty="0" smtClean="0">
                <a:latin typeface="+mj-lt"/>
                <a:ea typeface="Arial"/>
                <a:cs typeface="Times New Roman"/>
              </a:rPr>
              <a:t>ed</a:t>
            </a:r>
            <a:r>
              <a:rPr lang="en-US" sz="2800" spc="-5" dirty="0" smtClean="0">
                <a:latin typeface="+mj-lt"/>
                <a:ea typeface="Arial"/>
                <a:cs typeface="Times New Roman"/>
              </a:rPr>
              <a:t> </a:t>
            </a:r>
            <a:r>
              <a:rPr lang="en-US" sz="2800" dirty="0">
                <a:latin typeface="+mj-lt"/>
                <a:ea typeface="Arial"/>
                <a:cs typeface="Times New Roman"/>
              </a:rPr>
              <a:t>p</a:t>
            </a:r>
            <a:r>
              <a:rPr lang="en-US" sz="2800" spc="5" dirty="0">
                <a:latin typeface="+mj-lt"/>
                <a:ea typeface="Arial"/>
                <a:cs typeface="Times New Roman"/>
              </a:rPr>
              <a:t>r</a:t>
            </a:r>
            <a:r>
              <a:rPr lang="en-US" sz="2800" spc="-15" dirty="0">
                <a:latin typeface="+mj-lt"/>
                <a:ea typeface="Arial"/>
                <a:cs typeface="Times New Roman"/>
              </a:rPr>
              <a:t>o</a:t>
            </a:r>
            <a:r>
              <a:rPr lang="en-US" sz="2800" spc="5" dirty="0">
                <a:latin typeface="+mj-lt"/>
                <a:ea typeface="Arial"/>
                <a:cs typeface="Times New Roman"/>
              </a:rPr>
              <a:t>m</a:t>
            </a:r>
            <a:r>
              <a:rPr lang="en-US" sz="2800" dirty="0">
                <a:latin typeface="+mj-lt"/>
                <a:ea typeface="Arial"/>
                <a:cs typeface="Times New Roman"/>
              </a:rPr>
              <a:t>p</a:t>
            </a:r>
            <a:r>
              <a:rPr lang="en-US" sz="2800" spc="5" dirty="0">
                <a:latin typeface="+mj-lt"/>
                <a:ea typeface="Arial"/>
                <a:cs typeface="Times New Roman"/>
              </a:rPr>
              <a:t>t</a:t>
            </a:r>
            <a:r>
              <a:rPr lang="en-US" sz="2800" spc="-5" dirty="0">
                <a:latin typeface="+mj-lt"/>
                <a:ea typeface="Arial"/>
                <a:cs typeface="Times New Roman"/>
              </a:rPr>
              <a:t>l</a:t>
            </a:r>
            <a:r>
              <a:rPr lang="en-US" sz="2800" dirty="0">
                <a:latin typeface="+mj-lt"/>
                <a:ea typeface="Arial"/>
                <a:cs typeface="Times New Roman"/>
              </a:rPr>
              <a:t>y</a:t>
            </a:r>
            <a:r>
              <a:rPr lang="en-US" sz="2800" spc="-5" dirty="0">
                <a:latin typeface="+mj-lt"/>
                <a:ea typeface="Arial"/>
                <a:cs typeface="Times New Roman"/>
              </a:rPr>
              <a:t> </a:t>
            </a:r>
            <a:r>
              <a:rPr lang="en-US" sz="2800" spc="5" dirty="0">
                <a:latin typeface="+mj-lt"/>
                <a:ea typeface="Arial"/>
                <a:cs typeface="Times New Roman"/>
              </a:rPr>
              <a:t>t</a:t>
            </a:r>
            <a:r>
              <a:rPr lang="en-US" sz="2800" dirty="0">
                <a:latin typeface="+mj-lt"/>
                <a:ea typeface="Arial"/>
                <a:cs typeface="Times New Roman"/>
              </a:rPr>
              <a:t>o p</a:t>
            </a:r>
            <a:r>
              <a:rPr lang="en-US" sz="2800" spc="5" dirty="0">
                <a:latin typeface="+mj-lt"/>
                <a:ea typeface="Arial"/>
                <a:cs typeface="Times New Roman"/>
              </a:rPr>
              <a:t>r</a:t>
            </a:r>
            <a:r>
              <a:rPr lang="en-US" sz="2800" dirty="0">
                <a:latin typeface="+mj-lt"/>
                <a:ea typeface="Arial"/>
                <a:cs typeface="Times New Roman"/>
              </a:rPr>
              <a:t>e</a:t>
            </a:r>
            <a:r>
              <a:rPr lang="en-US" sz="2800" spc="-10" dirty="0">
                <a:latin typeface="+mj-lt"/>
                <a:ea typeface="Arial"/>
                <a:cs typeface="Times New Roman"/>
              </a:rPr>
              <a:t>v</a:t>
            </a:r>
            <a:r>
              <a:rPr lang="en-US" sz="2800" dirty="0">
                <a:latin typeface="+mj-lt"/>
                <a:ea typeface="Arial"/>
                <a:cs typeface="Times New Roman"/>
              </a:rPr>
              <a:t>ent</a:t>
            </a:r>
            <a:r>
              <a:rPr lang="en-US" sz="2800" spc="10" dirty="0">
                <a:latin typeface="+mj-lt"/>
                <a:ea typeface="Arial"/>
                <a:cs typeface="Times New Roman"/>
              </a:rPr>
              <a:t> </a:t>
            </a:r>
            <a:r>
              <a:rPr lang="en-US" sz="2800" dirty="0">
                <a:latin typeface="+mj-lt"/>
                <a:ea typeface="Arial"/>
                <a:cs typeface="Times New Roman"/>
              </a:rPr>
              <a:t>c</a:t>
            </a:r>
            <a:r>
              <a:rPr lang="en-US" sz="2800" spc="-15" dirty="0">
                <a:latin typeface="+mj-lt"/>
                <a:ea typeface="Arial"/>
                <a:cs typeface="Times New Roman"/>
              </a:rPr>
              <a:t>o</a:t>
            </a:r>
            <a:r>
              <a:rPr lang="en-US" sz="2800" spc="5" dirty="0">
                <a:latin typeface="+mj-lt"/>
                <a:ea typeface="Arial"/>
                <a:cs typeface="Times New Roman"/>
              </a:rPr>
              <a:t>m</a:t>
            </a:r>
            <a:r>
              <a:rPr lang="en-US" sz="2800" dirty="0">
                <a:latin typeface="+mj-lt"/>
                <a:ea typeface="Arial"/>
                <a:cs typeface="Times New Roman"/>
              </a:rPr>
              <a:t>p</a:t>
            </a:r>
            <a:r>
              <a:rPr lang="en-US" sz="2800" spc="-5" dirty="0">
                <a:latin typeface="+mj-lt"/>
                <a:ea typeface="Arial"/>
                <a:cs typeface="Times New Roman"/>
              </a:rPr>
              <a:t>li</a:t>
            </a:r>
            <a:r>
              <a:rPr lang="en-US" sz="2800" dirty="0">
                <a:latin typeface="+mj-lt"/>
                <a:ea typeface="Arial"/>
                <a:cs typeface="Times New Roman"/>
              </a:rPr>
              <a:t>ca</a:t>
            </a:r>
            <a:r>
              <a:rPr lang="en-US" sz="2800" spc="5" dirty="0">
                <a:latin typeface="+mj-lt"/>
                <a:ea typeface="Arial"/>
                <a:cs typeface="Times New Roman"/>
              </a:rPr>
              <a:t>t</a:t>
            </a:r>
            <a:r>
              <a:rPr lang="en-US" sz="2800" spc="-5" dirty="0">
                <a:latin typeface="+mj-lt"/>
                <a:ea typeface="Arial"/>
                <a:cs typeface="Times New Roman"/>
              </a:rPr>
              <a:t>i</a:t>
            </a:r>
            <a:r>
              <a:rPr lang="en-US" sz="2800" dirty="0">
                <a:latin typeface="+mj-lt"/>
                <a:ea typeface="Arial"/>
                <a:cs typeface="Times New Roman"/>
              </a:rPr>
              <a:t>ons</a:t>
            </a:r>
            <a:r>
              <a:rPr lang="en-US" sz="2800" spc="5" dirty="0">
                <a:latin typeface="+mj-lt"/>
                <a:ea typeface="Arial"/>
                <a:cs typeface="Times New Roman"/>
              </a:rPr>
              <a:t> </a:t>
            </a:r>
            <a:r>
              <a:rPr lang="en-US" sz="2800" dirty="0">
                <a:latin typeface="+mj-lt"/>
                <a:ea typeface="Arial"/>
                <a:cs typeface="Times New Roman"/>
              </a:rPr>
              <a:t>a</a:t>
            </a:r>
            <a:r>
              <a:rPr lang="en-US" sz="2800" spc="-15" dirty="0">
                <a:latin typeface="+mj-lt"/>
                <a:ea typeface="Arial"/>
                <a:cs typeface="Times New Roman"/>
              </a:rPr>
              <a:t>n</a:t>
            </a:r>
            <a:r>
              <a:rPr lang="en-US" sz="2800" dirty="0">
                <a:latin typeface="+mj-lt"/>
                <a:ea typeface="Arial"/>
                <a:cs typeface="Times New Roman"/>
              </a:rPr>
              <a:t>d</a:t>
            </a:r>
            <a:r>
              <a:rPr lang="en-US" sz="2800" spc="5" dirty="0">
                <a:latin typeface="+mj-lt"/>
                <a:ea typeface="Arial"/>
                <a:cs typeface="Times New Roman"/>
              </a:rPr>
              <a:t> </a:t>
            </a:r>
            <a:r>
              <a:rPr lang="en-US" sz="2800" dirty="0">
                <a:latin typeface="+mj-lt"/>
                <a:ea typeface="Arial"/>
                <a:cs typeface="Times New Roman"/>
              </a:rPr>
              <a:t>ad</a:t>
            </a:r>
            <a:r>
              <a:rPr lang="en-US" sz="2800" spc="-10" dirty="0">
                <a:latin typeface="+mj-lt"/>
                <a:ea typeface="Arial"/>
                <a:cs typeface="Times New Roman"/>
              </a:rPr>
              <a:t>v</a:t>
            </a:r>
            <a:r>
              <a:rPr lang="en-US" sz="2800" dirty="0">
                <a:latin typeface="+mj-lt"/>
                <a:ea typeface="Arial"/>
                <a:cs typeface="Times New Roman"/>
              </a:rPr>
              <a:t>e</a:t>
            </a:r>
            <a:r>
              <a:rPr lang="en-US" sz="2800" spc="5" dirty="0">
                <a:latin typeface="+mj-lt"/>
                <a:ea typeface="Arial"/>
                <a:cs typeface="Times New Roman"/>
              </a:rPr>
              <a:t>r</a:t>
            </a:r>
            <a:r>
              <a:rPr lang="en-US" sz="2800" dirty="0">
                <a:latin typeface="+mj-lt"/>
                <a:ea typeface="Arial"/>
                <a:cs typeface="Times New Roman"/>
              </a:rPr>
              <a:t>se</a:t>
            </a:r>
            <a:r>
              <a:rPr lang="en-US" sz="2800" spc="-10" dirty="0">
                <a:latin typeface="+mj-lt"/>
                <a:ea typeface="Arial"/>
                <a:cs typeface="Times New Roman"/>
              </a:rPr>
              <a:t> </a:t>
            </a:r>
            <a:r>
              <a:rPr lang="en-US" sz="2800" spc="5" dirty="0" smtClean="0">
                <a:latin typeface="+mj-lt"/>
                <a:ea typeface="Arial"/>
                <a:cs typeface="Times New Roman"/>
              </a:rPr>
              <a:t>m</a:t>
            </a:r>
            <a:r>
              <a:rPr lang="en-US" sz="2800" dirty="0" smtClean="0">
                <a:latin typeface="+mj-lt"/>
                <a:ea typeface="Arial"/>
                <a:cs typeface="Times New Roman"/>
              </a:rPr>
              <a:t>a</a:t>
            </a:r>
            <a:r>
              <a:rPr lang="en-US" sz="2800" spc="5" dirty="0" smtClean="0">
                <a:latin typeface="+mj-lt"/>
                <a:ea typeface="Arial"/>
                <a:cs typeface="Times New Roman"/>
              </a:rPr>
              <a:t>t</a:t>
            </a:r>
            <a:r>
              <a:rPr lang="en-US" sz="2800" spc="-15" dirty="0" smtClean="0">
                <a:latin typeface="+mj-lt"/>
                <a:ea typeface="Arial"/>
                <a:cs typeface="Times New Roman"/>
              </a:rPr>
              <a:t>e</a:t>
            </a:r>
            <a:r>
              <a:rPr lang="en-US" sz="2800" spc="5" dirty="0" smtClean="0">
                <a:latin typeface="+mj-lt"/>
                <a:ea typeface="Arial"/>
                <a:cs typeface="Times New Roman"/>
              </a:rPr>
              <a:t>r</a:t>
            </a:r>
            <a:r>
              <a:rPr lang="en-US" sz="2800" dirty="0" smtClean="0">
                <a:latin typeface="+mj-lt"/>
                <a:ea typeface="Arial"/>
                <a:cs typeface="Times New Roman"/>
              </a:rPr>
              <a:t>nal and</a:t>
            </a:r>
            <a:r>
              <a:rPr lang="en-US" sz="2800" spc="-10" dirty="0" smtClean="0">
                <a:latin typeface="+mj-lt"/>
                <a:ea typeface="Arial"/>
                <a:cs typeface="Times New Roman"/>
              </a:rPr>
              <a:t> </a:t>
            </a:r>
            <a:r>
              <a:rPr lang="en-US" sz="2800" spc="-5" dirty="0" err="1">
                <a:latin typeface="+mj-lt"/>
                <a:ea typeface="Arial"/>
                <a:cs typeface="Times New Roman"/>
              </a:rPr>
              <a:t>f</a:t>
            </a:r>
            <a:r>
              <a:rPr lang="en-US" sz="2800" dirty="0" err="1">
                <a:latin typeface="+mj-lt"/>
                <a:ea typeface="Arial"/>
                <a:cs typeface="Times New Roman"/>
              </a:rPr>
              <a:t>oe</a:t>
            </a:r>
            <a:r>
              <a:rPr lang="en-US" sz="2800" spc="5" dirty="0" err="1">
                <a:latin typeface="+mj-lt"/>
                <a:ea typeface="Arial"/>
                <a:cs typeface="Times New Roman"/>
              </a:rPr>
              <a:t>t</a:t>
            </a:r>
            <a:r>
              <a:rPr lang="en-US" sz="2800" dirty="0" err="1">
                <a:latin typeface="+mj-lt"/>
                <a:ea typeface="Arial"/>
                <a:cs typeface="Times New Roman"/>
              </a:rPr>
              <a:t>al</a:t>
            </a:r>
            <a:r>
              <a:rPr lang="en-US" sz="2800" dirty="0">
                <a:latin typeface="+mj-lt"/>
                <a:ea typeface="Arial"/>
                <a:cs typeface="Times New Roman"/>
              </a:rPr>
              <a:t> ou</a:t>
            </a:r>
            <a:r>
              <a:rPr lang="en-US" sz="2800" spc="5" dirty="0">
                <a:latin typeface="+mj-lt"/>
                <a:ea typeface="Arial"/>
                <a:cs typeface="Times New Roman"/>
              </a:rPr>
              <a:t>t</a:t>
            </a:r>
            <a:r>
              <a:rPr lang="en-US" sz="2800" dirty="0">
                <a:latin typeface="+mj-lt"/>
                <a:ea typeface="Arial"/>
                <a:cs typeface="Times New Roman"/>
              </a:rPr>
              <a:t>c</a:t>
            </a:r>
            <a:r>
              <a:rPr lang="en-US" sz="2800" spc="-15" dirty="0">
                <a:latin typeface="+mj-lt"/>
                <a:ea typeface="Arial"/>
                <a:cs typeface="Times New Roman"/>
              </a:rPr>
              <a:t>o</a:t>
            </a:r>
            <a:r>
              <a:rPr lang="en-US" sz="2800" spc="5" dirty="0">
                <a:latin typeface="+mj-lt"/>
                <a:ea typeface="Arial"/>
                <a:cs typeface="Times New Roman"/>
              </a:rPr>
              <a:t>m</a:t>
            </a:r>
            <a:r>
              <a:rPr lang="en-US" sz="2800" dirty="0">
                <a:latin typeface="+mj-lt"/>
                <a:ea typeface="Arial"/>
                <a:cs typeface="Times New Roman"/>
              </a:rPr>
              <a:t>es</a:t>
            </a:r>
            <a:endParaRPr lang="en-US" sz="2800" dirty="0">
              <a:latin typeface="+mj-lt"/>
              <a:ea typeface="Calibri"/>
              <a:cs typeface="Times New Roman"/>
            </a:endParaRPr>
          </a:p>
          <a:p>
            <a:pPr marL="223838" indent="-223838">
              <a:buNone/>
            </a:pPr>
            <a:endParaRPr lang="en-US" sz="2800" dirty="0"/>
          </a:p>
        </p:txBody>
      </p:sp>
      <p:sp>
        <p:nvSpPr>
          <p:cNvPr id="4" name="Title 3"/>
          <p:cNvSpPr>
            <a:spLocks noGrp="1"/>
          </p:cNvSpPr>
          <p:nvPr>
            <p:ph type="title"/>
          </p:nvPr>
        </p:nvSpPr>
        <p:spPr>
          <a:xfrm>
            <a:off x="276225" y="228601"/>
            <a:ext cx="8591550" cy="761999"/>
          </a:xfrm>
        </p:spPr>
        <p:txBody>
          <a:bodyPr>
            <a:normAutofit/>
          </a:bodyPr>
          <a:lstStyle/>
          <a:p>
            <a:r>
              <a:rPr lang="en-US" dirty="0"/>
              <a:t>Key </a:t>
            </a:r>
            <a:r>
              <a:rPr lang="en-US" dirty="0" smtClean="0"/>
              <a:t>Messages</a:t>
            </a:r>
            <a:endParaRPr lang="en-US" dirty="0"/>
          </a:p>
        </p:txBody>
      </p:sp>
      <p:sp>
        <p:nvSpPr>
          <p:cNvPr id="5" name="Rectangle 4"/>
          <p:cNvSpPr/>
          <p:nvPr/>
        </p:nvSpPr>
        <p:spPr>
          <a:xfrm>
            <a:off x="1870842" y="5496910"/>
            <a:ext cx="64770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3838" indent="-223838">
              <a:buNone/>
            </a:pPr>
            <a:r>
              <a:rPr lang="en-US" sz="2800" b="1" spc="-5" dirty="0" smtClean="0">
                <a:solidFill>
                  <a:schemeClr val="bg1"/>
                </a:solidFill>
                <a:ea typeface="Arial"/>
                <a:cs typeface="Times New Roman"/>
              </a:rPr>
              <a:t>   A</a:t>
            </a:r>
            <a:r>
              <a:rPr lang="en-US" sz="2800" b="1" dirty="0" smtClean="0">
                <a:solidFill>
                  <a:schemeClr val="bg1"/>
                </a:solidFill>
                <a:ea typeface="Arial"/>
                <a:cs typeface="Times New Roman"/>
              </a:rPr>
              <a:t>ug</a:t>
            </a:r>
            <a:r>
              <a:rPr lang="en-US" sz="2800" b="1" spc="5" dirty="0" smtClean="0">
                <a:solidFill>
                  <a:schemeClr val="bg1"/>
                </a:solidFill>
                <a:ea typeface="Arial"/>
                <a:cs typeface="Times New Roman"/>
              </a:rPr>
              <a:t>m</a:t>
            </a:r>
            <a:r>
              <a:rPr lang="en-US" sz="2800" b="1" dirty="0" smtClean="0">
                <a:solidFill>
                  <a:schemeClr val="bg1"/>
                </a:solidFill>
                <a:ea typeface="Arial"/>
                <a:cs typeface="Times New Roman"/>
              </a:rPr>
              <a:t>en</a:t>
            </a:r>
            <a:r>
              <a:rPr lang="en-US" sz="2800" b="1" spc="5" dirty="0" smtClean="0">
                <a:solidFill>
                  <a:schemeClr val="bg1"/>
                </a:solidFill>
                <a:ea typeface="Arial"/>
                <a:cs typeface="Times New Roman"/>
              </a:rPr>
              <a:t>t</a:t>
            </a:r>
            <a:r>
              <a:rPr lang="en-US" sz="2800" b="1" spc="-15" dirty="0" smtClean="0">
                <a:solidFill>
                  <a:schemeClr val="bg1"/>
                </a:solidFill>
                <a:ea typeface="Arial"/>
                <a:cs typeface="Times New Roman"/>
              </a:rPr>
              <a:t>a</a:t>
            </a:r>
            <a:r>
              <a:rPr lang="en-US" sz="2800" b="1" spc="5" dirty="0" smtClean="0">
                <a:solidFill>
                  <a:schemeClr val="bg1"/>
                </a:solidFill>
                <a:ea typeface="Arial"/>
                <a:cs typeface="Times New Roman"/>
              </a:rPr>
              <a:t>t</a:t>
            </a:r>
            <a:r>
              <a:rPr lang="en-US" sz="2800" b="1" spc="-5" dirty="0" smtClean="0">
                <a:solidFill>
                  <a:schemeClr val="bg1"/>
                </a:solidFill>
                <a:ea typeface="Arial"/>
                <a:cs typeface="Times New Roman"/>
              </a:rPr>
              <a:t>i</a:t>
            </a:r>
            <a:r>
              <a:rPr lang="en-US" sz="2800" b="1" dirty="0" smtClean="0">
                <a:solidFill>
                  <a:schemeClr val="bg1"/>
                </a:solidFill>
                <a:ea typeface="Arial"/>
                <a:cs typeface="Times New Roman"/>
              </a:rPr>
              <a:t>on</a:t>
            </a:r>
            <a:r>
              <a:rPr lang="en-US" sz="2800" b="1" spc="5" dirty="0" smtClean="0">
                <a:solidFill>
                  <a:schemeClr val="bg1"/>
                </a:solidFill>
                <a:ea typeface="Arial"/>
                <a:cs typeface="Times New Roman"/>
              </a:rPr>
              <a:t> </a:t>
            </a:r>
            <a:r>
              <a:rPr lang="en-US" sz="2800" b="1" dirty="0">
                <a:solidFill>
                  <a:schemeClr val="bg1"/>
                </a:solidFill>
                <a:ea typeface="Arial"/>
                <a:cs typeface="Times New Roman"/>
              </a:rPr>
              <a:t>shou</a:t>
            </a:r>
            <a:r>
              <a:rPr lang="en-US" sz="2800" b="1" spc="-5" dirty="0">
                <a:solidFill>
                  <a:schemeClr val="bg1"/>
                </a:solidFill>
                <a:ea typeface="Arial"/>
                <a:cs typeface="Times New Roman"/>
              </a:rPr>
              <a:t>l</a:t>
            </a:r>
            <a:r>
              <a:rPr lang="en-US" sz="2800" b="1" dirty="0">
                <a:solidFill>
                  <a:schemeClr val="bg1"/>
                </a:solidFill>
                <a:ea typeface="Arial"/>
                <a:cs typeface="Times New Roman"/>
              </a:rPr>
              <a:t>d</a:t>
            </a:r>
            <a:r>
              <a:rPr lang="en-US" sz="2800" b="1" spc="5" dirty="0">
                <a:solidFill>
                  <a:schemeClr val="bg1"/>
                </a:solidFill>
                <a:ea typeface="Arial"/>
                <a:cs typeface="Times New Roman"/>
              </a:rPr>
              <a:t> </a:t>
            </a:r>
            <a:r>
              <a:rPr lang="en-US" sz="2800" b="1" dirty="0">
                <a:solidFill>
                  <a:schemeClr val="bg1"/>
                </a:solidFill>
                <a:ea typeface="Arial"/>
                <a:cs typeface="Times New Roman"/>
              </a:rPr>
              <a:t>on</a:t>
            </a:r>
            <a:r>
              <a:rPr lang="en-US" sz="2800" b="1" spc="-15" dirty="0">
                <a:solidFill>
                  <a:schemeClr val="bg1"/>
                </a:solidFill>
                <a:ea typeface="Arial"/>
                <a:cs typeface="Times New Roman"/>
              </a:rPr>
              <a:t>l</a:t>
            </a:r>
            <a:r>
              <a:rPr lang="en-US" sz="2800" b="1" dirty="0">
                <a:solidFill>
                  <a:schemeClr val="bg1"/>
                </a:solidFill>
                <a:ea typeface="Arial"/>
                <a:cs typeface="Times New Roman"/>
              </a:rPr>
              <a:t>y</a:t>
            </a:r>
            <a:r>
              <a:rPr lang="en-US" sz="2800" b="1" spc="-5" dirty="0">
                <a:solidFill>
                  <a:schemeClr val="bg1"/>
                </a:solidFill>
                <a:ea typeface="Arial"/>
                <a:cs typeface="Times New Roman"/>
              </a:rPr>
              <a:t> </a:t>
            </a:r>
            <a:r>
              <a:rPr lang="en-US" sz="2800" b="1" dirty="0">
                <a:solidFill>
                  <a:schemeClr val="bg1"/>
                </a:solidFill>
                <a:ea typeface="Arial"/>
                <a:cs typeface="Times New Roman"/>
              </a:rPr>
              <a:t>be</a:t>
            </a:r>
            <a:r>
              <a:rPr lang="en-US" sz="2800" b="1" spc="5" dirty="0">
                <a:solidFill>
                  <a:schemeClr val="bg1"/>
                </a:solidFill>
                <a:ea typeface="Arial"/>
                <a:cs typeface="Times New Roman"/>
              </a:rPr>
              <a:t> </a:t>
            </a:r>
            <a:r>
              <a:rPr lang="en-US" sz="2800" b="1" dirty="0">
                <a:solidFill>
                  <a:schemeClr val="bg1"/>
                </a:solidFill>
                <a:ea typeface="Arial"/>
                <a:cs typeface="Times New Roman"/>
              </a:rPr>
              <a:t>done</a:t>
            </a:r>
            <a:r>
              <a:rPr lang="en-US" sz="2800" b="1" spc="5" dirty="0">
                <a:solidFill>
                  <a:schemeClr val="bg1"/>
                </a:solidFill>
                <a:ea typeface="Arial"/>
                <a:cs typeface="Times New Roman"/>
              </a:rPr>
              <a:t> </a:t>
            </a:r>
            <a:r>
              <a:rPr lang="en-US" sz="2800" b="1" spc="-5" dirty="0">
                <a:solidFill>
                  <a:schemeClr val="bg1"/>
                </a:solidFill>
                <a:ea typeface="Arial"/>
                <a:cs typeface="Times New Roman"/>
              </a:rPr>
              <a:t>i</a:t>
            </a:r>
            <a:r>
              <a:rPr lang="en-US" sz="2800" b="1" dirty="0">
                <a:solidFill>
                  <a:schemeClr val="bg1"/>
                </a:solidFill>
                <a:ea typeface="Arial"/>
                <a:cs typeface="Times New Roman"/>
              </a:rPr>
              <a:t>n</a:t>
            </a:r>
            <a:r>
              <a:rPr lang="en-US" sz="2800" b="1" spc="5" dirty="0">
                <a:solidFill>
                  <a:schemeClr val="bg1"/>
                </a:solidFill>
                <a:ea typeface="Arial"/>
                <a:cs typeface="Times New Roman"/>
              </a:rPr>
              <a:t> </a:t>
            </a:r>
            <a:r>
              <a:rPr lang="en-US" sz="2800" b="1" spc="-5" dirty="0">
                <a:solidFill>
                  <a:schemeClr val="bg1"/>
                </a:solidFill>
                <a:ea typeface="Arial"/>
                <a:cs typeface="Times New Roman"/>
              </a:rPr>
              <a:t>i</a:t>
            </a:r>
            <a:r>
              <a:rPr lang="en-US" sz="2800" b="1" dirty="0">
                <a:solidFill>
                  <a:schemeClr val="bg1"/>
                </a:solidFill>
                <a:ea typeface="Arial"/>
                <a:cs typeface="Times New Roman"/>
              </a:rPr>
              <a:t>nd</a:t>
            </a:r>
            <a:r>
              <a:rPr lang="en-US" sz="2800" b="1" spc="-5" dirty="0">
                <a:solidFill>
                  <a:schemeClr val="bg1"/>
                </a:solidFill>
                <a:ea typeface="Arial"/>
                <a:cs typeface="Times New Roman"/>
              </a:rPr>
              <a:t>i</a:t>
            </a:r>
            <a:r>
              <a:rPr lang="en-US" sz="2800" b="1" dirty="0">
                <a:solidFill>
                  <a:schemeClr val="bg1"/>
                </a:solidFill>
                <a:ea typeface="Arial"/>
                <a:cs typeface="Times New Roman"/>
              </a:rPr>
              <a:t>ca</a:t>
            </a:r>
            <a:r>
              <a:rPr lang="en-US" sz="2800" b="1" spc="5" dirty="0">
                <a:solidFill>
                  <a:schemeClr val="bg1"/>
                </a:solidFill>
                <a:ea typeface="Arial"/>
                <a:cs typeface="Times New Roman"/>
              </a:rPr>
              <a:t>t</a:t>
            </a:r>
            <a:r>
              <a:rPr lang="en-US" sz="2800" b="1" dirty="0">
                <a:solidFill>
                  <a:schemeClr val="bg1"/>
                </a:solidFill>
                <a:ea typeface="Arial"/>
                <a:cs typeface="Times New Roman"/>
              </a:rPr>
              <a:t>ed</a:t>
            </a:r>
            <a:r>
              <a:rPr lang="en-US" sz="2800" b="1" spc="-5" dirty="0">
                <a:solidFill>
                  <a:schemeClr val="bg1"/>
                </a:solidFill>
                <a:ea typeface="Arial"/>
                <a:cs typeface="Times New Roman"/>
              </a:rPr>
              <a:t> </a:t>
            </a:r>
            <a:r>
              <a:rPr lang="en-US" sz="2800" b="1" dirty="0">
                <a:solidFill>
                  <a:schemeClr val="bg1"/>
                </a:solidFill>
                <a:ea typeface="Arial"/>
                <a:cs typeface="Times New Roman"/>
              </a:rPr>
              <a:t>c</a:t>
            </a:r>
            <a:r>
              <a:rPr lang="en-US" sz="2800" b="1" spc="-15" dirty="0">
                <a:solidFill>
                  <a:schemeClr val="bg1"/>
                </a:solidFill>
                <a:ea typeface="Arial"/>
                <a:cs typeface="Times New Roman"/>
              </a:rPr>
              <a:t>a</a:t>
            </a:r>
            <a:r>
              <a:rPr lang="en-US" sz="2800" b="1" dirty="0">
                <a:solidFill>
                  <a:schemeClr val="bg1"/>
                </a:solidFill>
                <a:ea typeface="Arial"/>
                <a:cs typeface="Times New Roman"/>
              </a:rPr>
              <a:t>ses</a:t>
            </a:r>
            <a:r>
              <a:rPr lang="en-US" sz="2800" b="1" spc="5" dirty="0">
                <a:solidFill>
                  <a:schemeClr val="bg1"/>
                </a:solidFill>
                <a:ea typeface="Arial"/>
                <a:cs typeface="Times New Roman"/>
              </a:rPr>
              <a:t> </a:t>
            </a:r>
            <a:r>
              <a:rPr lang="en-US" sz="2800" b="1" dirty="0">
                <a:solidFill>
                  <a:schemeClr val="bg1"/>
                </a:solidFill>
                <a:ea typeface="Arial"/>
                <a:cs typeface="Times New Roman"/>
              </a:rPr>
              <a:t>and</a:t>
            </a:r>
            <a:r>
              <a:rPr lang="en-US" sz="2800" b="1" spc="5" dirty="0">
                <a:solidFill>
                  <a:schemeClr val="bg1"/>
                </a:solidFill>
                <a:ea typeface="Arial"/>
                <a:cs typeface="Times New Roman"/>
              </a:rPr>
              <a:t> </a:t>
            </a:r>
            <a:r>
              <a:rPr lang="en-US" sz="2800" b="1" spc="-15" dirty="0">
                <a:solidFill>
                  <a:schemeClr val="bg1"/>
                </a:solidFill>
                <a:ea typeface="Arial"/>
                <a:cs typeface="Times New Roman"/>
              </a:rPr>
              <a:t>a</a:t>
            </a:r>
            <a:r>
              <a:rPr lang="en-US" sz="2800" b="1" dirty="0">
                <a:solidFill>
                  <a:schemeClr val="bg1"/>
                </a:solidFill>
                <a:ea typeface="Arial"/>
                <a:cs typeface="Times New Roman"/>
              </a:rPr>
              <a:t>t </a:t>
            </a:r>
            <a:r>
              <a:rPr lang="en-US" sz="2800" b="1" spc="-15" dirty="0">
                <a:solidFill>
                  <a:schemeClr val="bg1"/>
                </a:solidFill>
                <a:ea typeface="Arial"/>
                <a:cs typeface="Times New Roman"/>
              </a:rPr>
              <a:t>e</a:t>
            </a:r>
            <a:r>
              <a:rPr lang="en-US" sz="2800" b="1" spc="10" dirty="0">
                <a:solidFill>
                  <a:schemeClr val="bg1"/>
                </a:solidFill>
                <a:ea typeface="Arial"/>
                <a:cs typeface="Times New Roman"/>
              </a:rPr>
              <a:t>q</a:t>
            </a:r>
            <a:r>
              <a:rPr lang="en-US" sz="2800" b="1" dirty="0">
                <a:solidFill>
                  <a:schemeClr val="bg1"/>
                </a:solidFill>
                <a:ea typeface="Arial"/>
                <a:cs typeface="Times New Roman"/>
              </a:rPr>
              <a:t>u</a:t>
            </a:r>
            <a:r>
              <a:rPr lang="en-US" sz="2800" b="1" spc="-5" dirty="0">
                <a:solidFill>
                  <a:schemeClr val="bg1"/>
                </a:solidFill>
                <a:ea typeface="Arial"/>
                <a:cs typeface="Times New Roman"/>
              </a:rPr>
              <a:t>i</a:t>
            </a:r>
            <a:r>
              <a:rPr lang="en-US" sz="2800" b="1" dirty="0">
                <a:solidFill>
                  <a:schemeClr val="bg1"/>
                </a:solidFill>
                <a:ea typeface="Arial"/>
                <a:cs typeface="Times New Roman"/>
              </a:rPr>
              <a:t>pped</a:t>
            </a:r>
            <a:r>
              <a:rPr lang="en-US" sz="2800" b="1" spc="5" dirty="0">
                <a:solidFill>
                  <a:schemeClr val="bg1"/>
                </a:solidFill>
                <a:ea typeface="Arial"/>
                <a:cs typeface="Times New Roman"/>
              </a:rPr>
              <a:t> </a:t>
            </a:r>
            <a:r>
              <a:rPr lang="en-US" sz="2800" b="1" dirty="0">
                <a:solidFill>
                  <a:schemeClr val="bg1"/>
                </a:solidFill>
                <a:ea typeface="Arial"/>
                <a:cs typeface="Times New Roman"/>
              </a:rPr>
              <a:t>ce</a:t>
            </a:r>
            <a:r>
              <a:rPr lang="en-US" sz="2800" b="1" spc="-15" dirty="0">
                <a:solidFill>
                  <a:schemeClr val="bg1"/>
                </a:solidFill>
                <a:ea typeface="Arial"/>
                <a:cs typeface="Times New Roman"/>
              </a:rPr>
              <a:t>n</a:t>
            </a:r>
            <a:r>
              <a:rPr lang="en-US" sz="2800" b="1" spc="5" dirty="0">
                <a:solidFill>
                  <a:schemeClr val="bg1"/>
                </a:solidFill>
                <a:ea typeface="Arial"/>
                <a:cs typeface="Times New Roman"/>
              </a:rPr>
              <a:t>t</a:t>
            </a:r>
            <a:r>
              <a:rPr lang="en-US" sz="2800" b="1" dirty="0">
                <a:solidFill>
                  <a:schemeClr val="bg1"/>
                </a:solidFill>
                <a:ea typeface="Arial"/>
                <a:cs typeface="Times New Roman"/>
              </a:rPr>
              <a:t>e</a:t>
            </a:r>
            <a:r>
              <a:rPr lang="en-US" sz="2800" b="1" spc="5" dirty="0">
                <a:solidFill>
                  <a:schemeClr val="bg1"/>
                </a:solidFill>
                <a:ea typeface="Arial"/>
                <a:cs typeface="Times New Roman"/>
              </a:rPr>
              <a:t>r</a:t>
            </a:r>
            <a:r>
              <a:rPr lang="en-US" sz="2800" b="1" dirty="0">
                <a:solidFill>
                  <a:schemeClr val="bg1"/>
                </a:solidFill>
                <a:ea typeface="Arial"/>
                <a:cs typeface="Times New Roman"/>
              </a:rPr>
              <a:t>s </a:t>
            </a:r>
            <a:r>
              <a:rPr lang="en-US" sz="2800" b="1" spc="-5" dirty="0">
                <a:solidFill>
                  <a:schemeClr val="bg1"/>
                </a:solidFill>
                <a:ea typeface="Arial"/>
                <a:cs typeface="Times New Roman"/>
              </a:rPr>
              <a:t> </a:t>
            </a:r>
            <a:r>
              <a:rPr lang="en-US" sz="2800" b="1" dirty="0">
                <a:solidFill>
                  <a:schemeClr val="bg1"/>
                </a:solidFill>
                <a:ea typeface="Arial"/>
                <a:cs typeface="Times New Roman"/>
              </a:rPr>
              <a:t>under e</a:t>
            </a:r>
            <a:r>
              <a:rPr lang="en-US" sz="2800" b="1" spc="-10" dirty="0">
                <a:solidFill>
                  <a:schemeClr val="bg1"/>
                </a:solidFill>
                <a:ea typeface="Arial"/>
                <a:cs typeface="Times New Roman"/>
              </a:rPr>
              <a:t>x</a:t>
            </a:r>
            <a:r>
              <a:rPr lang="en-US" sz="2800" b="1" dirty="0">
                <a:solidFill>
                  <a:schemeClr val="bg1"/>
                </a:solidFill>
                <a:ea typeface="Arial"/>
                <a:cs typeface="Times New Roman"/>
              </a:rPr>
              <a:t>pe</a:t>
            </a:r>
            <a:r>
              <a:rPr lang="en-US" sz="2800" b="1" spc="5" dirty="0">
                <a:solidFill>
                  <a:schemeClr val="bg1"/>
                </a:solidFill>
                <a:ea typeface="Arial"/>
                <a:cs typeface="Times New Roman"/>
              </a:rPr>
              <a:t>r</a:t>
            </a:r>
            <a:r>
              <a:rPr lang="en-US" sz="2800" b="1" dirty="0">
                <a:solidFill>
                  <a:schemeClr val="bg1"/>
                </a:solidFill>
                <a:ea typeface="Arial"/>
                <a:cs typeface="Times New Roman"/>
              </a:rPr>
              <a:t>t</a:t>
            </a:r>
            <a:r>
              <a:rPr lang="en-US" sz="2800" b="1" spc="10" dirty="0">
                <a:solidFill>
                  <a:schemeClr val="bg1"/>
                </a:solidFill>
                <a:ea typeface="Arial"/>
                <a:cs typeface="Times New Roman"/>
              </a:rPr>
              <a:t> </a:t>
            </a:r>
            <a:r>
              <a:rPr lang="en-US" sz="2800" b="1" spc="5" dirty="0">
                <a:solidFill>
                  <a:schemeClr val="bg1"/>
                </a:solidFill>
                <a:ea typeface="Arial"/>
                <a:cs typeface="Times New Roman"/>
              </a:rPr>
              <a:t>m</a:t>
            </a:r>
            <a:r>
              <a:rPr lang="en-US" sz="2800" b="1" dirty="0">
                <a:solidFill>
                  <a:schemeClr val="bg1"/>
                </a:solidFill>
                <a:ea typeface="Arial"/>
                <a:cs typeface="Times New Roman"/>
              </a:rPr>
              <a:t>ed</a:t>
            </a:r>
            <a:r>
              <a:rPr lang="en-US" sz="2800" b="1" spc="-5" dirty="0">
                <a:solidFill>
                  <a:schemeClr val="bg1"/>
                </a:solidFill>
                <a:ea typeface="Arial"/>
                <a:cs typeface="Times New Roman"/>
              </a:rPr>
              <a:t>i</a:t>
            </a:r>
            <a:r>
              <a:rPr lang="en-US" sz="2800" b="1" dirty="0">
                <a:solidFill>
                  <a:schemeClr val="bg1"/>
                </a:solidFill>
                <a:ea typeface="Arial"/>
                <a:cs typeface="Times New Roman"/>
              </a:rPr>
              <a:t>cal</a:t>
            </a:r>
            <a:r>
              <a:rPr lang="en-US" sz="2800" b="1" spc="-10" dirty="0">
                <a:solidFill>
                  <a:schemeClr val="bg1"/>
                </a:solidFill>
                <a:ea typeface="Arial"/>
                <a:cs typeface="Times New Roman"/>
              </a:rPr>
              <a:t> </a:t>
            </a:r>
            <a:r>
              <a:rPr lang="en-US" sz="2800" b="1" spc="10" dirty="0">
                <a:solidFill>
                  <a:schemeClr val="bg1"/>
                </a:solidFill>
                <a:ea typeface="Arial"/>
                <a:cs typeface="Times New Roman"/>
              </a:rPr>
              <a:t>g</a:t>
            </a:r>
            <a:r>
              <a:rPr lang="en-US" sz="2800" b="1" dirty="0">
                <a:solidFill>
                  <a:schemeClr val="bg1"/>
                </a:solidFill>
                <a:ea typeface="Arial"/>
                <a:cs typeface="Times New Roman"/>
              </a:rPr>
              <a:t>u</a:t>
            </a:r>
            <a:r>
              <a:rPr lang="en-US" sz="2800" b="1" spc="-5" dirty="0">
                <a:solidFill>
                  <a:schemeClr val="bg1"/>
                </a:solidFill>
                <a:ea typeface="Arial"/>
                <a:cs typeface="Times New Roman"/>
              </a:rPr>
              <a:t>i</a:t>
            </a:r>
            <a:r>
              <a:rPr lang="en-US" sz="2800" b="1" dirty="0">
                <a:solidFill>
                  <a:schemeClr val="bg1"/>
                </a:solidFill>
                <a:ea typeface="Arial"/>
                <a:cs typeface="Times New Roman"/>
              </a:rPr>
              <a:t>dance</a:t>
            </a:r>
          </a:p>
        </p:txBody>
      </p:sp>
    </p:spTree>
    <p:extLst>
      <p:ext uri="{BB962C8B-B14F-4D97-AF65-F5344CB8AC3E}">
        <p14:creationId xmlns:p14="http://schemas.microsoft.com/office/powerpoint/2010/main" val="73115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B6F15528-21DE-4FAA-801E-634DDDAF4B2B}" type="slidenum">
              <a:rPr lang="en-US" smtClean="0"/>
              <a:pPr/>
              <a:t>3</a:t>
            </a:fld>
            <a:endParaRPr lang="en-US" dirty="0"/>
          </a:p>
        </p:txBody>
      </p:sp>
      <p:sp>
        <p:nvSpPr>
          <p:cNvPr id="2" name="Title 1"/>
          <p:cNvSpPr>
            <a:spLocks noGrp="1"/>
          </p:cNvSpPr>
          <p:nvPr>
            <p:ph type="title"/>
          </p:nvPr>
        </p:nvSpPr>
        <p:spPr>
          <a:xfrm>
            <a:off x="0" y="381000"/>
            <a:ext cx="9144000" cy="838200"/>
          </a:xfrm>
        </p:spPr>
        <p:txBody>
          <a:bodyPr>
            <a:normAutofit fontScale="90000"/>
          </a:bodyPr>
          <a:lstStyle/>
          <a:p>
            <a:r>
              <a:rPr lang="en-US" dirty="0"/>
              <a:t>O</a:t>
            </a:r>
            <a:r>
              <a:rPr lang="en-US" dirty="0" smtClean="0"/>
              <a:t>bstructed labour is One of the Most Important </a:t>
            </a:r>
            <a:r>
              <a:rPr lang="en-US" dirty="0"/>
              <a:t>C</a:t>
            </a:r>
            <a:r>
              <a:rPr lang="en-US" dirty="0" smtClean="0"/>
              <a:t>auses of Maternal </a:t>
            </a:r>
            <a:r>
              <a:rPr lang="en-US" dirty="0"/>
              <a:t>M</a:t>
            </a:r>
            <a:r>
              <a:rPr lang="en-US" dirty="0" smtClean="0"/>
              <a:t>ortality</a:t>
            </a:r>
            <a:endParaRPr lang="en-US" dirty="0"/>
          </a:p>
        </p:txBody>
      </p:sp>
      <p:sp>
        <p:nvSpPr>
          <p:cNvPr id="8" name="Rectangle 7"/>
          <p:cNvSpPr/>
          <p:nvPr/>
        </p:nvSpPr>
        <p:spPr>
          <a:xfrm>
            <a:off x="4572000" y="1219200"/>
            <a:ext cx="4419600" cy="4985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IN" sz="2200" b="1" spc="30" dirty="0">
                <a:solidFill>
                  <a:prstClr val="black"/>
                </a:solidFill>
                <a:ea typeface="Adobe Fan Heiti Std B" pitchFamily="34" charset="-128"/>
                <a:cs typeface="Arial" pitchFamily="34" charset="0"/>
              </a:rPr>
              <a:t>Mortality and morbidity from prolonged and  obstructed labour can be reduced by </a:t>
            </a:r>
          </a:p>
          <a:p>
            <a:pPr marL="342900" indent="-342900">
              <a:spcBef>
                <a:spcPts val="1200"/>
              </a:spcBef>
              <a:buClr>
                <a:srgbClr val="A9432B"/>
              </a:buClr>
              <a:buFont typeface="Arial" panose="020B0604020202020204" pitchFamily="34" charset="0"/>
              <a:buChar char="•"/>
            </a:pPr>
            <a:r>
              <a:rPr lang="en-IN" sz="2200" spc="30" dirty="0">
                <a:solidFill>
                  <a:prstClr val="black"/>
                </a:solidFill>
                <a:ea typeface="Adobe Fan Heiti Std B" pitchFamily="34" charset="-128"/>
                <a:cs typeface="Arial" pitchFamily="34" charset="0"/>
              </a:rPr>
              <a:t>Appropriate obstetric examination before and during labour to rule out </a:t>
            </a:r>
            <a:r>
              <a:rPr lang="en-IN" sz="2200" spc="30" dirty="0" err="1" smtClean="0">
                <a:solidFill>
                  <a:prstClr val="black"/>
                </a:solidFill>
                <a:ea typeface="Adobe Fan Heiti Std B" pitchFamily="34" charset="-128"/>
                <a:cs typeface="Arial" pitchFamily="34" charset="0"/>
              </a:rPr>
              <a:t>Cephalo</a:t>
            </a:r>
            <a:r>
              <a:rPr lang="en-IN" sz="2200" spc="30" dirty="0" smtClean="0">
                <a:solidFill>
                  <a:prstClr val="black"/>
                </a:solidFill>
                <a:ea typeface="Adobe Fan Heiti Std B" pitchFamily="34" charset="-128"/>
                <a:cs typeface="Arial" pitchFamily="34" charset="0"/>
              </a:rPr>
              <a:t> Pelvic Disproportion (CPD) </a:t>
            </a:r>
            <a:r>
              <a:rPr lang="en-IN" sz="2200" spc="30" dirty="0">
                <a:solidFill>
                  <a:prstClr val="black"/>
                </a:solidFill>
                <a:ea typeface="Adobe Fan Heiti Std B" pitchFamily="34" charset="-128"/>
                <a:cs typeface="Arial" pitchFamily="34" charset="0"/>
              </a:rPr>
              <a:t>and malpresentations</a:t>
            </a:r>
          </a:p>
          <a:p>
            <a:pPr marL="342900" indent="-342900">
              <a:spcBef>
                <a:spcPts val="1200"/>
              </a:spcBef>
              <a:buClr>
                <a:srgbClr val="A9432B"/>
              </a:buClr>
              <a:buFont typeface="Arial" panose="020B0604020202020204" pitchFamily="34" charset="0"/>
              <a:buChar char="•"/>
            </a:pPr>
            <a:r>
              <a:rPr lang="en-IN" sz="2200" spc="30" dirty="0">
                <a:solidFill>
                  <a:prstClr val="black"/>
                </a:solidFill>
                <a:ea typeface="Adobe Fan Heiti Std B" pitchFamily="34" charset="-128"/>
                <a:cs typeface="Arial" pitchFamily="34" charset="0"/>
              </a:rPr>
              <a:t>Proper monitoring of progress of labour through </a:t>
            </a:r>
            <a:r>
              <a:rPr lang="en-IN" sz="2200" spc="30" dirty="0" err="1">
                <a:solidFill>
                  <a:prstClr val="black"/>
                </a:solidFill>
                <a:ea typeface="Adobe Fan Heiti Std B" pitchFamily="34" charset="-128"/>
                <a:cs typeface="Arial" pitchFamily="34" charset="0"/>
              </a:rPr>
              <a:t>partograph</a:t>
            </a:r>
            <a:endParaRPr lang="en-IN" sz="2200" spc="30" dirty="0">
              <a:solidFill>
                <a:prstClr val="black"/>
              </a:solidFill>
              <a:ea typeface="Adobe Fan Heiti Std B" pitchFamily="34" charset="-128"/>
              <a:cs typeface="Arial" pitchFamily="34" charset="0"/>
            </a:endParaRPr>
          </a:p>
          <a:p>
            <a:pPr marL="342900" indent="-342900">
              <a:spcBef>
                <a:spcPts val="1200"/>
              </a:spcBef>
              <a:buClr>
                <a:srgbClr val="A9432B"/>
              </a:buClr>
              <a:buFont typeface="Arial" panose="020B0604020202020204" pitchFamily="34" charset="0"/>
              <a:buChar char="•"/>
            </a:pPr>
            <a:r>
              <a:rPr lang="en-IN" sz="2200" spc="30" dirty="0">
                <a:solidFill>
                  <a:prstClr val="black"/>
                </a:solidFill>
                <a:ea typeface="Adobe Fan Heiti Std B" pitchFamily="34" charset="-128"/>
                <a:cs typeface="Arial" pitchFamily="34" charset="0"/>
              </a:rPr>
              <a:t>Timely decision making for interventions</a:t>
            </a:r>
          </a:p>
        </p:txBody>
      </p:sp>
      <p:graphicFrame>
        <p:nvGraphicFramePr>
          <p:cNvPr id="4" name="Object 3"/>
          <p:cNvGraphicFramePr>
            <a:graphicFrameLocks noGrp="1" noChangeAspect="1"/>
          </p:cNvGraphicFramePr>
          <p:nvPr>
            <p:extLst>
              <p:ext uri="{D42A27DB-BD31-4B8C-83A1-F6EECF244321}">
                <p14:modId xmlns:p14="http://schemas.microsoft.com/office/powerpoint/2010/main" val="3731776121"/>
              </p:ext>
            </p:extLst>
          </p:nvPr>
        </p:nvGraphicFramePr>
        <p:xfrm>
          <a:off x="-914400" y="1066800"/>
          <a:ext cx="7226300" cy="4683125"/>
        </p:xfrm>
        <a:graphic>
          <a:graphicData uri="http://schemas.openxmlformats.org/presentationml/2006/ole">
            <mc:AlternateContent xmlns:mc="http://schemas.openxmlformats.org/markup-compatibility/2006">
              <mc:Choice xmlns:v="urn:schemas-microsoft-com:vml" Requires="v">
                <p:oleObj spid="_x0000_s1093" name="Worksheet" r:id="rId3" imgW="6953137" imgH="4695765" progId="Excel.Sheet.8">
                  <p:embed/>
                </p:oleObj>
              </mc:Choice>
              <mc:Fallback>
                <p:oleObj name="Worksheet" r:id="rId3" imgW="6953137" imgH="4695765" progId="Excel.Sheet.8">
                  <p:embed/>
                  <p:pic>
                    <p:nvPicPr>
                      <p:cNvPr id="0" name="Content Placeholder 3"/>
                      <p:cNvPicPr>
                        <a:picLocks noGrp="1" noChangeAspect="1" noChangeArrowheads="1"/>
                      </p:cNvPicPr>
                      <p:nvPr/>
                    </p:nvPicPr>
                    <p:blipFill>
                      <a:blip r:embed="rId4"/>
                      <a:srcRect/>
                      <a:stretch>
                        <a:fillRect/>
                      </a:stretch>
                    </p:blipFill>
                    <p:spPr bwMode="auto">
                      <a:xfrm>
                        <a:off x="-914400" y="1066800"/>
                        <a:ext cx="7226300" cy="46831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1924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4</a:t>
            </a:fld>
            <a:endParaRPr lang="en-US"/>
          </a:p>
        </p:txBody>
      </p:sp>
      <p:sp>
        <p:nvSpPr>
          <p:cNvPr id="6" name="Content Placeholder 5"/>
          <p:cNvSpPr>
            <a:spLocks noGrp="1"/>
          </p:cNvSpPr>
          <p:nvPr>
            <p:ph sz="quarter" idx="13"/>
          </p:nvPr>
        </p:nvSpPr>
        <p:spPr>
          <a:xfrm>
            <a:off x="304800" y="1523524"/>
            <a:ext cx="8229600" cy="4201150"/>
          </a:xfrm>
          <a:prstGeom prst="rect">
            <a:avLst/>
          </a:prstGeom>
        </p:spPr>
        <p:txBody>
          <a:bodyPr wrap="square">
            <a:spAutoFit/>
          </a:bodyPr>
          <a:lstStyle/>
          <a:p>
            <a:pPr marL="347663" lvl="0" indent="-347663" fontAlgn="base">
              <a:spcBef>
                <a:spcPts val="1800"/>
              </a:spcBef>
              <a:spcAft>
                <a:spcPct val="0"/>
              </a:spcAft>
              <a:buSzPct val="100000"/>
              <a:defRPr/>
            </a:pPr>
            <a:r>
              <a:rPr lang="en-US" sz="2800" b="1" dirty="0">
                <a:solidFill>
                  <a:prstClr val="black"/>
                </a:solidFill>
                <a:ea typeface="Adobe Fan Heiti Std B" pitchFamily="34" charset="-128"/>
                <a:cs typeface="Arial" pitchFamily="34" charset="0"/>
              </a:rPr>
              <a:t>PROLONGED LABOUR- </a:t>
            </a:r>
            <a:r>
              <a:rPr lang="en-US" sz="2800" dirty="0" smtClean="0">
                <a:solidFill>
                  <a:prstClr val="black"/>
                </a:solidFill>
                <a:ea typeface="Adobe Fan Heiti Std B" pitchFamily="34" charset="-128"/>
                <a:cs typeface="Arial" pitchFamily="34" charset="0"/>
              </a:rPr>
              <a:t>After </a:t>
            </a:r>
            <a:r>
              <a:rPr lang="en-IN" sz="2800" dirty="0" smtClean="0"/>
              <a:t>onset </a:t>
            </a:r>
            <a:r>
              <a:rPr lang="en-IN" sz="2800" dirty="0"/>
              <a:t>of regular, rhythmical painful contractions accompanied by cervical </a:t>
            </a:r>
            <a:r>
              <a:rPr lang="en-IN" sz="2800" dirty="0" smtClean="0"/>
              <a:t>dilation i.e. true labour </a:t>
            </a:r>
            <a:r>
              <a:rPr lang="en-IN" sz="2800" dirty="0"/>
              <a:t>where labour is longer than 24 </a:t>
            </a:r>
            <a:r>
              <a:rPr lang="en-IN" sz="2800" dirty="0" smtClean="0"/>
              <a:t>hours</a:t>
            </a:r>
            <a:r>
              <a:rPr lang="en-US" sz="2800" dirty="0" smtClean="0">
                <a:solidFill>
                  <a:prstClr val="black"/>
                </a:solidFill>
                <a:ea typeface="Adobe Fan Heiti Std B" pitchFamily="34" charset="-128"/>
                <a:cs typeface="Arial" pitchFamily="34" charset="0"/>
              </a:rPr>
              <a:t>.</a:t>
            </a:r>
            <a:endParaRPr lang="en-US" sz="2800" dirty="0">
              <a:solidFill>
                <a:prstClr val="black"/>
              </a:solidFill>
              <a:ea typeface="Adobe Fan Heiti Std B" pitchFamily="34" charset="-128"/>
              <a:cs typeface="Arial" pitchFamily="34" charset="0"/>
            </a:endParaRPr>
          </a:p>
          <a:p>
            <a:pPr marL="347663" lvl="0" indent="-347663" fontAlgn="base">
              <a:spcBef>
                <a:spcPts val="1800"/>
              </a:spcBef>
              <a:spcAft>
                <a:spcPct val="0"/>
              </a:spcAft>
              <a:buSzPct val="100000"/>
              <a:defRPr/>
            </a:pPr>
            <a:r>
              <a:rPr lang="en-US" sz="2800" b="1" dirty="0">
                <a:solidFill>
                  <a:prstClr val="black"/>
                </a:solidFill>
                <a:ea typeface="Adobe Fan Heiti Std B" pitchFamily="34" charset="-128"/>
                <a:cs typeface="Arial" pitchFamily="34" charset="0"/>
              </a:rPr>
              <a:t>OBSTRUCTED LABOUR- </a:t>
            </a:r>
            <a:r>
              <a:rPr lang="en-US" sz="2800" dirty="0" smtClean="0">
                <a:solidFill>
                  <a:prstClr val="black"/>
                </a:solidFill>
                <a:ea typeface="Adobe Fan Heiti Std B" pitchFamily="34" charset="-128"/>
                <a:cs typeface="Arial" pitchFamily="34" charset="0"/>
              </a:rPr>
              <a:t>Means </a:t>
            </a:r>
            <a:r>
              <a:rPr lang="en-US" sz="2800" dirty="0">
                <a:solidFill>
                  <a:prstClr val="black"/>
                </a:solidFill>
                <a:ea typeface="Adobe Fan Heiti Std B" pitchFamily="34" charset="-128"/>
                <a:cs typeface="Arial" pitchFamily="34" charset="0"/>
              </a:rPr>
              <a:t>in spite of strong uterine contractions, the </a:t>
            </a:r>
            <a:r>
              <a:rPr lang="en-US" sz="2800" dirty="0" err="1">
                <a:solidFill>
                  <a:prstClr val="black"/>
                </a:solidFill>
                <a:ea typeface="Adobe Fan Heiti Std B" pitchFamily="34" charset="-128"/>
                <a:cs typeface="Arial" pitchFamily="34" charset="0"/>
              </a:rPr>
              <a:t>foetus</a:t>
            </a:r>
            <a:r>
              <a:rPr lang="en-US" sz="2800" dirty="0">
                <a:solidFill>
                  <a:prstClr val="black"/>
                </a:solidFill>
                <a:ea typeface="Adobe Fan Heiti Std B" pitchFamily="34" charset="-128"/>
                <a:cs typeface="Arial" pitchFamily="34" charset="0"/>
              </a:rPr>
              <a:t> cannot descend because of mechanical </a:t>
            </a:r>
            <a:r>
              <a:rPr lang="en-US" sz="2800" dirty="0" smtClean="0">
                <a:solidFill>
                  <a:prstClr val="black"/>
                </a:solidFill>
                <a:ea typeface="Adobe Fan Heiti Std B" pitchFamily="34" charset="-128"/>
                <a:cs typeface="Arial" pitchFamily="34" charset="0"/>
              </a:rPr>
              <a:t>factors due to fetal or maternal reasons; </a:t>
            </a:r>
            <a:r>
              <a:rPr lang="en-US" sz="2800" dirty="0">
                <a:solidFill>
                  <a:prstClr val="black"/>
                </a:solidFill>
                <a:ea typeface="Adobe Fan Heiti Std B" pitchFamily="34" charset="-128"/>
                <a:cs typeface="Arial" pitchFamily="34" charset="0"/>
              </a:rPr>
              <a:t>at the inlet, within cavity or outlet.</a:t>
            </a:r>
          </a:p>
        </p:txBody>
      </p:sp>
      <p:sp>
        <p:nvSpPr>
          <p:cNvPr id="5" name="Title 1"/>
          <p:cNvSpPr>
            <a:spLocks noGrp="1"/>
          </p:cNvSpPr>
          <p:nvPr>
            <p:ph type="title"/>
          </p:nvPr>
        </p:nvSpPr>
        <p:spPr>
          <a:xfrm>
            <a:off x="276225" y="228601"/>
            <a:ext cx="8591550" cy="838199"/>
          </a:xfrm>
        </p:spPr>
        <p:txBody>
          <a:bodyPr/>
          <a:lstStyle/>
          <a:p>
            <a:r>
              <a:rPr lang="en-US" dirty="0" smtClean="0"/>
              <a:t>Definitions</a:t>
            </a:r>
            <a:endParaRPr lang="en-US" dirty="0"/>
          </a:p>
        </p:txBody>
      </p:sp>
    </p:spTree>
    <p:extLst>
      <p:ext uri="{BB962C8B-B14F-4D97-AF65-F5344CB8AC3E}">
        <p14:creationId xmlns:p14="http://schemas.microsoft.com/office/powerpoint/2010/main" val="3756800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5</a:t>
            </a:fld>
            <a:endParaRPr lang="en-US"/>
          </a:p>
        </p:txBody>
      </p:sp>
      <p:sp>
        <p:nvSpPr>
          <p:cNvPr id="5" name="Title 3"/>
          <p:cNvSpPr>
            <a:spLocks noGrp="1"/>
          </p:cNvSpPr>
          <p:nvPr>
            <p:ph type="title"/>
          </p:nvPr>
        </p:nvSpPr>
        <p:spPr>
          <a:xfrm>
            <a:off x="276225" y="228601"/>
            <a:ext cx="8591550" cy="838199"/>
          </a:xfrm>
        </p:spPr>
        <p:txBody>
          <a:bodyPr/>
          <a:lstStyle/>
          <a:p>
            <a:r>
              <a:rPr lang="en-US" dirty="0" smtClean="0"/>
              <a:t>Factors Influencing Delivery Process- PPP</a:t>
            </a:r>
            <a:endParaRPr lang="en-US" dirty="0"/>
          </a:p>
        </p:txBody>
      </p:sp>
      <p:graphicFrame>
        <p:nvGraphicFramePr>
          <p:cNvPr id="6" name="Diagram 5"/>
          <p:cNvGraphicFramePr/>
          <p:nvPr>
            <p:extLst>
              <p:ext uri="{D42A27DB-BD31-4B8C-83A1-F6EECF244321}">
                <p14:modId xmlns:p14="http://schemas.microsoft.com/office/powerpoint/2010/main" val="3282249861"/>
              </p:ext>
            </p:extLst>
          </p:nvPr>
        </p:nvGraphicFramePr>
        <p:xfrm>
          <a:off x="152400" y="838200"/>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81000" y="5181600"/>
            <a:ext cx="8686800" cy="1200329"/>
          </a:xfrm>
          <a:prstGeom prst="rect">
            <a:avLst/>
          </a:prstGeom>
          <a:noFill/>
        </p:spPr>
        <p:txBody>
          <a:bodyPr wrap="square" rtlCol="0">
            <a:spAutoFit/>
          </a:bodyPr>
          <a:lstStyle/>
          <a:p>
            <a:pPr marL="0" lvl="2"/>
            <a:r>
              <a:rPr lang="en-US" b="1" dirty="0" smtClean="0"/>
              <a:t>Malpositions</a:t>
            </a:r>
            <a:r>
              <a:rPr lang="en-US" dirty="0" smtClean="0"/>
              <a:t>: </a:t>
            </a:r>
            <a:r>
              <a:rPr lang="en-US" dirty="0"/>
              <a:t>are abnormal position of the vertex of the </a:t>
            </a:r>
            <a:r>
              <a:rPr lang="en-US" dirty="0" err="1"/>
              <a:t>foetal</a:t>
            </a:r>
            <a:r>
              <a:rPr lang="en-US" dirty="0"/>
              <a:t> head (with occiput as the reference point) relative to the maternal pelvis. </a:t>
            </a:r>
            <a:endParaRPr lang="en-US" dirty="0" smtClean="0"/>
          </a:p>
          <a:p>
            <a:pPr marL="0" lvl="2"/>
            <a:r>
              <a:rPr lang="en-US" b="1" dirty="0" smtClean="0"/>
              <a:t>Malpresentations</a:t>
            </a:r>
            <a:r>
              <a:rPr lang="en-US" dirty="0" smtClean="0"/>
              <a:t>: </a:t>
            </a:r>
            <a:r>
              <a:rPr lang="en-US" dirty="0"/>
              <a:t>of the fetus are all presentations other than vertex</a:t>
            </a:r>
          </a:p>
          <a:p>
            <a:endParaRPr lang="en-US" dirty="0"/>
          </a:p>
        </p:txBody>
      </p:sp>
    </p:spTree>
    <p:extLst>
      <p:ext uri="{BB962C8B-B14F-4D97-AF65-F5344CB8AC3E}">
        <p14:creationId xmlns:p14="http://schemas.microsoft.com/office/powerpoint/2010/main" val="447249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92500" lnSpcReduction="20000"/>
          </a:bodyPr>
          <a:lstStyle/>
          <a:p>
            <a:fld id="{B6F15528-21DE-4FAA-801E-634DDDAF4B2B}" type="slidenum">
              <a:rPr lang="en-US" smtClean="0"/>
              <a:pPr/>
              <a:t>6</a:t>
            </a:fld>
            <a:endParaRPr lang="en-US"/>
          </a:p>
        </p:txBody>
      </p:sp>
      <p:sp>
        <p:nvSpPr>
          <p:cNvPr id="9" name="Content Placeholder 8"/>
          <p:cNvSpPr>
            <a:spLocks noGrp="1"/>
          </p:cNvSpPr>
          <p:nvPr>
            <p:ph sz="quarter" idx="14"/>
          </p:nvPr>
        </p:nvSpPr>
        <p:spPr>
          <a:xfrm>
            <a:off x="4844415" y="1298448"/>
            <a:ext cx="4070985" cy="4937760"/>
          </a:xfrm>
        </p:spPr>
        <p:txBody>
          <a:bodyPr>
            <a:normAutofit/>
          </a:bodyPr>
          <a:lstStyle/>
          <a:p>
            <a:pPr marL="0" lvl="0" indent="0" fontAlgn="base">
              <a:spcAft>
                <a:spcPct val="0"/>
              </a:spcAft>
              <a:buNone/>
              <a:defRPr/>
            </a:pPr>
            <a:r>
              <a:rPr lang="en-US" sz="2800" b="1" dirty="0" err="1">
                <a:solidFill>
                  <a:prstClr val="black"/>
                </a:solidFill>
                <a:cs typeface="Arial" charset="0"/>
              </a:rPr>
              <a:t>Foetal</a:t>
            </a:r>
            <a:r>
              <a:rPr lang="en-US" sz="2800" b="1" dirty="0">
                <a:solidFill>
                  <a:prstClr val="black"/>
                </a:solidFill>
                <a:cs typeface="Arial" charset="0"/>
              </a:rPr>
              <a:t> complications</a:t>
            </a:r>
          </a:p>
          <a:p>
            <a:pPr marL="231775" indent="-231775" fontAlgn="base">
              <a:spcAft>
                <a:spcPct val="0"/>
              </a:spcAft>
              <a:buClr>
                <a:srgbClr val="A9432B"/>
              </a:buClr>
              <a:buSzPct val="100000"/>
              <a:defRPr/>
            </a:pPr>
            <a:r>
              <a:rPr lang="en-US" sz="2400" dirty="0">
                <a:solidFill>
                  <a:prstClr val="black"/>
                </a:solidFill>
                <a:cs typeface="Arial" charset="0"/>
              </a:rPr>
              <a:t>Foetal death</a:t>
            </a:r>
          </a:p>
          <a:p>
            <a:pPr marL="231775" indent="-231775" fontAlgn="base">
              <a:spcAft>
                <a:spcPct val="0"/>
              </a:spcAft>
              <a:buClr>
                <a:srgbClr val="A9432B"/>
              </a:buClr>
              <a:buSzPct val="100000"/>
              <a:defRPr/>
            </a:pPr>
            <a:r>
              <a:rPr lang="en-US" sz="2400" dirty="0">
                <a:solidFill>
                  <a:prstClr val="black"/>
                </a:solidFill>
                <a:cs typeface="Arial" charset="0"/>
              </a:rPr>
              <a:t>Birth asphyxia and its complications</a:t>
            </a:r>
          </a:p>
          <a:p>
            <a:pPr marL="231775" lvl="0" indent="-231775" fontAlgn="base">
              <a:spcAft>
                <a:spcPct val="0"/>
              </a:spcAft>
              <a:buClr>
                <a:srgbClr val="A9432B"/>
              </a:buClr>
              <a:buSzPct val="100000"/>
              <a:defRPr/>
            </a:pPr>
            <a:r>
              <a:rPr lang="en-US" sz="2400" dirty="0" smtClean="0">
                <a:solidFill>
                  <a:prstClr val="black"/>
                </a:solidFill>
                <a:cs typeface="Arial" charset="0"/>
              </a:rPr>
              <a:t>Caput succedaneum</a:t>
            </a:r>
            <a:endParaRPr lang="en-US" sz="2400" dirty="0">
              <a:solidFill>
                <a:prstClr val="black"/>
              </a:solidFill>
              <a:cs typeface="Arial" charset="0"/>
            </a:endParaRPr>
          </a:p>
          <a:p>
            <a:pPr marL="231775" lvl="0" indent="-231775" fontAlgn="base">
              <a:spcAft>
                <a:spcPct val="0"/>
              </a:spcAft>
              <a:buClr>
                <a:srgbClr val="A9432B"/>
              </a:buClr>
              <a:buSzPct val="100000"/>
              <a:defRPr/>
            </a:pPr>
            <a:r>
              <a:rPr lang="en-US" sz="2400" dirty="0">
                <a:solidFill>
                  <a:prstClr val="black"/>
                </a:solidFill>
                <a:cs typeface="Arial" charset="0"/>
              </a:rPr>
              <a:t>Excessive </a:t>
            </a:r>
            <a:r>
              <a:rPr lang="en-US" sz="2400" dirty="0" err="1">
                <a:solidFill>
                  <a:prstClr val="black"/>
                </a:solidFill>
                <a:cs typeface="Arial" charset="0"/>
              </a:rPr>
              <a:t>moulding</a:t>
            </a:r>
            <a:r>
              <a:rPr lang="en-US" sz="2400" dirty="0">
                <a:solidFill>
                  <a:prstClr val="black"/>
                </a:solidFill>
                <a:cs typeface="Arial" charset="0"/>
              </a:rPr>
              <a:t> of fetal skull</a:t>
            </a:r>
          </a:p>
          <a:p>
            <a:pPr marL="231775" lvl="0" indent="-231775" fontAlgn="base">
              <a:spcAft>
                <a:spcPct val="0"/>
              </a:spcAft>
              <a:buClr>
                <a:srgbClr val="A9432B"/>
              </a:buClr>
              <a:buSzPct val="100000"/>
              <a:defRPr/>
            </a:pPr>
            <a:r>
              <a:rPr lang="en-US" sz="2400" dirty="0" smtClean="0">
                <a:solidFill>
                  <a:prstClr val="black"/>
                </a:solidFill>
                <a:cs typeface="Arial" charset="0"/>
              </a:rPr>
              <a:t>Sepsis</a:t>
            </a:r>
            <a:endParaRPr lang="en-US" sz="2400" dirty="0">
              <a:solidFill>
                <a:prstClr val="black"/>
              </a:solidFill>
              <a:cs typeface="Arial" charset="0"/>
            </a:endParaRPr>
          </a:p>
          <a:p>
            <a:endParaRPr lang="en-IN" sz="2800" dirty="0"/>
          </a:p>
        </p:txBody>
      </p:sp>
      <p:sp>
        <p:nvSpPr>
          <p:cNvPr id="6" name="Title 1"/>
          <p:cNvSpPr txBox="1">
            <a:spLocks/>
          </p:cNvSpPr>
          <p:nvPr/>
        </p:nvSpPr>
        <p:spPr>
          <a:xfrm>
            <a:off x="276225" y="228601"/>
            <a:ext cx="8591550" cy="762000"/>
          </a:xfrm>
          <a:prstGeom prst="rect">
            <a:avLst/>
          </a:prstGeom>
        </p:spPr>
        <p:txBody>
          <a:bodyPr vert="horz" lIns="91440" tIns="45720" rIns="91440" bIns="45720" rtlCol="0" anchor="b" anchorCtr="0">
            <a:noAutofit/>
          </a:bodyPr>
          <a:lstStyle>
            <a:lvl1pPr algn="ctr" defTabSz="914400" rtl="0" eaLnBrk="1" latinLnBrk="0" hangingPunct="1">
              <a:spcBef>
                <a:spcPts val="400"/>
              </a:spcBef>
              <a:buNone/>
              <a:defRPr sz="3600" b="1" kern="1200" cap="none" spc="0" baseline="0">
                <a:solidFill>
                  <a:schemeClr val="bg1"/>
                </a:solidFill>
                <a:latin typeface="+mj-lt"/>
                <a:ea typeface="+mj-ea"/>
                <a:cs typeface="Tunga" pitchFamily="2"/>
              </a:defRPr>
            </a:lvl1pPr>
          </a:lstStyle>
          <a:p>
            <a:r>
              <a:rPr lang="en-US" dirty="0" smtClean="0">
                <a:solidFill>
                  <a:srgbClr val="A9432B"/>
                </a:solidFill>
              </a:rPr>
              <a:t>Complications </a:t>
            </a:r>
            <a:endParaRPr lang="en-US" dirty="0">
              <a:solidFill>
                <a:srgbClr val="A9432B"/>
              </a:solidFill>
            </a:endParaRPr>
          </a:p>
        </p:txBody>
      </p:sp>
      <p:sp>
        <p:nvSpPr>
          <p:cNvPr id="10" name="Content Placeholder 9"/>
          <p:cNvSpPr>
            <a:spLocks noGrp="1"/>
          </p:cNvSpPr>
          <p:nvPr>
            <p:ph sz="quarter" idx="13"/>
          </p:nvPr>
        </p:nvSpPr>
        <p:spPr>
          <a:xfrm>
            <a:off x="152401" y="1298448"/>
            <a:ext cx="4038600" cy="4568952"/>
          </a:xfrm>
        </p:spPr>
        <p:txBody>
          <a:bodyPr/>
          <a:lstStyle/>
          <a:p>
            <a:pPr marL="0" lvl="0" indent="0" fontAlgn="base">
              <a:spcAft>
                <a:spcPct val="0"/>
              </a:spcAft>
              <a:buNone/>
              <a:defRPr/>
            </a:pPr>
            <a:r>
              <a:rPr lang="en-US" sz="2800" b="1" dirty="0">
                <a:solidFill>
                  <a:prstClr val="black"/>
                </a:solidFill>
                <a:cs typeface="Arial" charset="0"/>
              </a:rPr>
              <a:t>Maternal Complications</a:t>
            </a:r>
          </a:p>
          <a:p>
            <a:pPr marL="230188" indent="-230188" fontAlgn="base">
              <a:spcAft>
                <a:spcPct val="0"/>
              </a:spcAft>
              <a:buClr>
                <a:srgbClr val="A9432B"/>
              </a:buClr>
              <a:buSzPct val="100000"/>
              <a:defRPr/>
            </a:pPr>
            <a:r>
              <a:rPr lang="en-US" sz="2400" dirty="0">
                <a:solidFill>
                  <a:prstClr val="black"/>
                </a:solidFill>
                <a:cs typeface="Arial" charset="0"/>
              </a:rPr>
              <a:t>Maternal death</a:t>
            </a:r>
          </a:p>
          <a:p>
            <a:pPr marL="230188" indent="-230188" fontAlgn="base">
              <a:spcAft>
                <a:spcPct val="0"/>
              </a:spcAft>
              <a:buClr>
                <a:srgbClr val="A9432B"/>
              </a:buClr>
              <a:buSzPct val="100000"/>
              <a:defRPr/>
            </a:pPr>
            <a:r>
              <a:rPr lang="en-US" sz="2400" dirty="0">
                <a:solidFill>
                  <a:prstClr val="black"/>
                </a:solidFill>
                <a:cs typeface="Arial" charset="0"/>
              </a:rPr>
              <a:t>Uterine rupture</a:t>
            </a:r>
          </a:p>
          <a:p>
            <a:pPr marL="230188" indent="-230188" fontAlgn="base">
              <a:spcAft>
                <a:spcPct val="0"/>
              </a:spcAft>
              <a:buClr>
                <a:srgbClr val="A9432B"/>
              </a:buClr>
              <a:buSzPct val="100000"/>
              <a:defRPr/>
            </a:pPr>
            <a:r>
              <a:rPr lang="en-US" sz="2400" dirty="0">
                <a:solidFill>
                  <a:prstClr val="black"/>
                </a:solidFill>
                <a:cs typeface="Arial" charset="0"/>
              </a:rPr>
              <a:t>Fistulae</a:t>
            </a:r>
          </a:p>
          <a:p>
            <a:pPr marL="230188" lvl="0" indent="-230188" fontAlgn="base">
              <a:spcAft>
                <a:spcPct val="0"/>
              </a:spcAft>
              <a:buClr>
                <a:srgbClr val="A9432B"/>
              </a:buClr>
              <a:buSzPct val="100000"/>
              <a:defRPr/>
            </a:pPr>
            <a:r>
              <a:rPr lang="en-US" sz="2400" dirty="0" smtClean="0">
                <a:solidFill>
                  <a:prstClr val="black"/>
                </a:solidFill>
                <a:cs typeface="Arial" charset="0"/>
              </a:rPr>
              <a:t>Premature </a:t>
            </a:r>
            <a:r>
              <a:rPr lang="en-US" sz="2400" dirty="0">
                <a:solidFill>
                  <a:prstClr val="black"/>
                </a:solidFill>
                <a:cs typeface="Arial" charset="0"/>
              </a:rPr>
              <a:t>rupture of membranes</a:t>
            </a:r>
          </a:p>
          <a:p>
            <a:pPr marL="230188" lvl="0" indent="-230188" fontAlgn="base">
              <a:spcAft>
                <a:spcPct val="0"/>
              </a:spcAft>
              <a:buClr>
                <a:srgbClr val="A9432B"/>
              </a:buClr>
              <a:buSzPct val="100000"/>
              <a:defRPr/>
            </a:pPr>
            <a:r>
              <a:rPr lang="en-US" sz="2400" dirty="0">
                <a:solidFill>
                  <a:prstClr val="black"/>
                </a:solidFill>
                <a:cs typeface="Arial" charset="0"/>
              </a:rPr>
              <a:t>Slow dilatation or edema of cervix</a:t>
            </a:r>
          </a:p>
          <a:p>
            <a:pPr marL="230188" lvl="0" indent="-230188" fontAlgn="base">
              <a:spcAft>
                <a:spcPct val="0"/>
              </a:spcAft>
              <a:buClr>
                <a:srgbClr val="A9432B"/>
              </a:buClr>
              <a:buSzPct val="100000"/>
              <a:defRPr/>
            </a:pPr>
            <a:r>
              <a:rPr lang="en-US" sz="2400" dirty="0">
                <a:solidFill>
                  <a:prstClr val="black"/>
                </a:solidFill>
                <a:cs typeface="Arial" charset="0"/>
              </a:rPr>
              <a:t>Maternal fatigue</a:t>
            </a:r>
          </a:p>
          <a:p>
            <a:pPr marL="230188" lvl="0" indent="-230188" fontAlgn="base">
              <a:spcAft>
                <a:spcPct val="0"/>
              </a:spcAft>
              <a:buClr>
                <a:srgbClr val="A9432B"/>
              </a:buClr>
              <a:buSzPct val="100000"/>
              <a:defRPr/>
            </a:pPr>
            <a:r>
              <a:rPr lang="en-US" sz="2400" dirty="0" smtClean="0">
                <a:solidFill>
                  <a:prstClr val="black"/>
                </a:solidFill>
                <a:cs typeface="Arial" charset="0"/>
              </a:rPr>
              <a:t>Sepsis</a:t>
            </a:r>
            <a:endParaRPr lang="en-US" sz="2400" dirty="0">
              <a:solidFill>
                <a:prstClr val="black"/>
              </a:solidFill>
              <a:cs typeface="Arial" charset="0"/>
            </a:endParaRPr>
          </a:p>
          <a:p>
            <a:pPr marL="0" indent="0">
              <a:buNone/>
            </a:pPr>
            <a:endParaRPr lang="en-IN" sz="2800" dirty="0"/>
          </a:p>
        </p:txBody>
      </p:sp>
    </p:spTree>
    <p:extLst>
      <p:ext uri="{BB962C8B-B14F-4D97-AF65-F5344CB8AC3E}">
        <p14:creationId xmlns:p14="http://schemas.microsoft.com/office/powerpoint/2010/main" val="2583288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7</a:t>
            </a:fld>
            <a:endParaRPr lang="en-US"/>
          </a:p>
        </p:txBody>
      </p:sp>
      <p:sp>
        <p:nvSpPr>
          <p:cNvPr id="3" name="Content Placeholder 2"/>
          <p:cNvSpPr>
            <a:spLocks noGrp="1"/>
          </p:cNvSpPr>
          <p:nvPr>
            <p:ph sz="quarter" idx="13"/>
          </p:nvPr>
        </p:nvSpPr>
        <p:spPr>
          <a:xfrm>
            <a:off x="152400" y="1143000"/>
            <a:ext cx="8915400" cy="5181600"/>
          </a:xfrm>
          <a:solidFill>
            <a:schemeClr val="bg1"/>
          </a:solidFill>
        </p:spPr>
        <p:txBody>
          <a:bodyPr>
            <a:normAutofit fontScale="92500" lnSpcReduction="20000"/>
          </a:bodyPr>
          <a:lstStyle/>
          <a:p>
            <a:pPr marL="0" indent="0">
              <a:lnSpc>
                <a:spcPct val="120000"/>
              </a:lnSpc>
              <a:buNone/>
            </a:pPr>
            <a:r>
              <a:rPr lang="en-IN" b="1" dirty="0" smtClean="0"/>
              <a:t>Prolonged Labour</a:t>
            </a:r>
          </a:p>
          <a:p>
            <a:pPr>
              <a:lnSpc>
                <a:spcPct val="120000"/>
              </a:lnSpc>
            </a:pPr>
            <a:r>
              <a:rPr lang="en-IN" dirty="0"/>
              <a:t>W</a:t>
            </a:r>
            <a:r>
              <a:rPr lang="en-IN" dirty="0" smtClean="0"/>
              <a:t>oman </a:t>
            </a:r>
            <a:r>
              <a:rPr lang="en-IN" dirty="0"/>
              <a:t>has been experiencing labour pains for </a:t>
            </a:r>
            <a:r>
              <a:rPr lang="en-IN" dirty="0" smtClean="0"/>
              <a:t>24 </a:t>
            </a:r>
            <a:r>
              <a:rPr lang="en-IN" dirty="0"/>
              <a:t>hours or </a:t>
            </a:r>
            <a:r>
              <a:rPr lang="en-IN" dirty="0" smtClean="0"/>
              <a:t>more without </a:t>
            </a:r>
            <a:r>
              <a:rPr lang="en-IN" dirty="0"/>
              <a:t>delivery</a:t>
            </a:r>
            <a:endParaRPr lang="en-IN" b="1" dirty="0" smtClean="0"/>
          </a:p>
          <a:p>
            <a:pPr marL="173038" lvl="1" indent="0">
              <a:lnSpc>
                <a:spcPct val="120000"/>
              </a:lnSpc>
              <a:buNone/>
            </a:pPr>
            <a:r>
              <a:rPr lang="en-IN" sz="2200" b="1" dirty="0" smtClean="0"/>
              <a:t>Prolonged Latent Phase</a:t>
            </a:r>
          </a:p>
          <a:p>
            <a:pPr marL="515938" lvl="1" indent="-342900">
              <a:lnSpc>
                <a:spcPct val="120000"/>
              </a:lnSpc>
              <a:buFont typeface="Courier New" panose="02070309020205020404" pitchFamily="49" charset="0"/>
              <a:buChar char="o"/>
            </a:pPr>
            <a:r>
              <a:rPr lang="en-IN" sz="2200" dirty="0" smtClean="0"/>
              <a:t>Woman is in true labour but her cervical dilatation has not progressed at all or has not reached 4 cm in 8 hours</a:t>
            </a:r>
          </a:p>
          <a:p>
            <a:pPr marL="173038" lvl="1" indent="0">
              <a:lnSpc>
                <a:spcPct val="120000"/>
              </a:lnSpc>
              <a:buNone/>
            </a:pPr>
            <a:r>
              <a:rPr lang="en-IN" sz="2200" b="1" dirty="0" smtClean="0"/>
              <a:t>Prolonged Active Phase</a:t>
            </a:r>
          </a:p>
          <a:p>
            <a:pPr marL="515938" lvl="1" indent="-342900">
              <a:lnSpc>
                <a:spcPct val="120000"/>
              </a:lnSpc>
              <a:buFont typeface="Courier New" panose="02070309020205020404" pitchFamily="49" charset="0"/>
              <a:buChar char="o"/>
            </a:pPr>
            <a:r>
              <a:rPr lang="en-IN" sz="2200" dirty="0" smtClean="0"/>
              <a:t>Woman is in active phase of labour (&gt; =4 cm dilatation achieved) but cervical dilatation is not occurring at the rate of 1 cm/hour (overall should not last more than 12 hours)</a:t>
            </a:r>
          </a:p>
          <a:p>
            <a:pPr marL="173038" lvl="1" indent="0">
              <a:lnSpc>
                <a:spcPct val="120000"/>
              </a:lnSpc>
              <a:buNone/>
            </a:pPr>
            <a:r>
              <a:rPr lang="en-IN" sz="2200" b="1" dirty="0" smtClean="0"/>
              <a:t>Prolonged Expulsive Phase</a:t>
            </a:r>
          </a:p>
          <a:p>
            <a:pPr marL="515938" lvl="1" indent="-342900">
              <a:lnSpc>
                <a:spcPct val="120000"/>
              </a:lnSpc>
              <a:buFont typeface="Courier New" panose="02070309020205020404" pitchFamily="49" charset="0"/>
              <a:buChar char="o"/>
            </a:pPr>
            <a:r>
              <a:rPr lang="en-IN" sz="2200" dirty="0" smtClean="0"/>
              <a:t>Woman is in second stage of labour </a:t>
            </a:r>
            <a:r>
              <a:rPr lang="en-IN" sz="2200" dirty="0"/>
              <a:t>(&gt; </a:t>
            </a:r>
            <a:r>
              <a:rPr lang="en-IN" sz="2200" dirty="0" smtClean="0"/>
              <a:t>10 </a:t>
            </a:r>
            <a:r>
              <a:rPr lang="en-IN" sz="2200" dirty="0"/>
              <a:t>cm dilatation achieved</a:t>
            </a:r>
            <a:r>
              <a:rPr lang="en-IN" sz="2200" dirty="0" smtClean="0"/>
              <a:t>) but baby is not delivered for more than 2 hours even after the woman has an urge to push</a:t>
            </a:r>
          </a:p>
        </p:txBody>
      </p:sp>
      <p:sp>
        <p:nvSpPr>
          <p:cNvPr id="4" name="Title 3"/>
          <p:cNvSpPr>
            <a:spLocks noGrp="1"/>
          </p:cNvSpPr>
          <p:nvPr>
            <p:ph type="title"/>
          </p:nvPr>
        </p:nvSpPr>
        <p:spPr>
          <a:xfrm>
            <a:off x="276225" y="304798"/>
            <a:ext cx="8591550" cy="914402"/>
          </a:xfrm>
        </p:spPr>
        <p:txBody>
          <a:bodyPr>
            <a:normAutofit fontScale="90000"/>
          </a:bodyPr>
          <a:lstStyle/>
          <a:p>
            <a:r>
              <a:rPr lang="en-IN" dirty="0" smtClean="0"/>
              <a:t>Important Clinical </a:t>
            </a:r>
            <a:r>
              <a:rPr lang="en-IN" dirty="0"/>
              <a:t>S</a:t>
            </a:r>
            <a:r>
              <a:rPr lang="en-IN" dirty="0" smtClean="0"/>
              <a:t>ituations to Understand </a:t>
            </a:r>
            <a:r>
              <a:rPr lang="en-IN" dirty="0"/>
              <a:t>P</a:t>
            </a:r>
            <a:r>
              <a:rPr lang="en-IN" dirty="0" smtClean="0"/>
              <a:t>rolonged and Obstructed </a:t>
            </a:r>
            <a:r>
              <a:rPr lang="en-IN" dirty="0"/>
              <a:t>L</a:t>
            </a:r>
            <a:r>
              <a:rPr lang="en-IN" dirty="0" smtClean="0"/>
              <a:t>abour</a:t>
            </a:r>
            <a:endParaRPr lang="en-IN" dirty="0"/>
          </a:p>
        </p:txBody>
      </p:sp>
    </p:spTree>
    <p:extLst>
      <p:ext uri="{BB962C8B-B14F-4D97-AF65-F5344CB8AC3E}">
        <p14:creationId xmlns:p14="http://schemas.microsoft.com/office/powerpoint/2010/main" val="4265359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8</a:t>
            </a:fld>
            <a:endParaRPr lang="en-US"/>
          </a:p>
        </p:txBody>
      </p:sp>
      <p:sp>
        <p:nvSpPr>
          <p:cNvPr id="3" name="Content Placeholder 2"/>
          <p:cNvSpPr>
            <a:spLocks noGrp="1"/>
          </p:cNvSpPr>
          <p:nvPr>
            <p:ph sz="quarter" idx="13"/>
          </p:nvPr>
        </p:nvSpPr>
        <p:spPr>
          <a:xfrm>
            <a:off x="0" y="1066800"/>
            <a:ext cx="8915400" cy="5181600"/>
          </a:xfrm>
          <a:solidFill>
            <a:schemeClr val="bg1"/>
          </a:solidFill>
        </p:spPr>
        <p:txBody>
          <a:bodyPr>
            <a:normAutofit fontScale="92500"/>
          </a:bodyPr>
          <a:lstStyle/>
          <a:p>
            <a:pPr marL="0" indent="0">
              <a:lnSpc>
                <a:spcPct val="120000"/>
              </a:lnSpc>
              <a:buNone/>
            </a:pPr>
            <a:r>
              <a:rPr lang="en-IN" b="1" dirty="0" smtClean="0"/>
              <a:t>Obstructed Labour</a:t>
            </a:r>
          </a:p>
          <a:p>
            <a:pPr marL="342900" indent="-342900">
              <a:lnSpc>
                <a:spcPct val="120000"/>
              </a:lnSpc>
            </a:pPr>
            <a:r>
              <a:rPr lang="en-IN" dirty="0" smtClean="0"/>
              <a:t>Obstructed labour is a clinical diagnosis that can occur at any time during active phase or second stage of labour. Obstructed labour means that uterine activity is good but there is still no descent of foetus. </a:t>
            </a:r>
          </a:p>
          <a:p>
            <a:pPr marL="342900" indent="-342900">
              <a:lnSpc>
                <a:spcPct val="120000"/>
              </a:lnSpc>
            </a:pPr>
            <a:r>
              <a:rPr lang="en-IN" dirty="0" smtClean="0"/>
              <a:t>It can occur due to CPD , malpresentations/</a:t>
            </a:r>
            <a:r>
              <a:rPr lang="en-IN" dirty="0" err="1" smtClean="0"/>
              <a:t>malpositions</a:t>
            </a:r>
            <a:r>
              <a:rPr lang="en-IN" dirty="0" smtClean="0"/>
              <a:t>, foetal abnormalities.</a:t>
            </a:r>
          </a:p>
          <a:p>
            <a:pPr marL="342900" indent="-342900">
              <a:lnSpc>
                <a:spcPct val="120000"/>
              </a:lnSpc>
            </a:pPr>
            <a:r>
              <a:rPr lang="en-IN" dirty="0" smtClean="0"/>
              <a:t>Obstructed labour can be prevented by proper </a:t>
            </a:r>
            <a:r>
              <a:rPr lang="en-IN" dirty="0"/>
              <a:t>o</a:t>
            </a:r>
            <a:r>
              <a:rPr lang="en-IN" dirty="0" smtClean="0"/>
              <a:t>bstetric examination and monitoring of progress of labour.</a:t>
            </a:r>
          </a:p>
          <a:p>
            <a:pPr marL="0" indent="0">
              <a:lnSpc>
                <a:spcPct val="120000"/>
              </a:lnSpc>
              <a:buNone/>
            </a:pPr>
            <a:r>
              <a:rPr lang="en-IN" b="1" dirty="0"/>
              <a:t>Inadequate </a:t>
            </a:r>
            <a:r>
              <a:rPr lang="en-IN" b="1" dirty="0" smtClean="0"/>
              <a:t>uterine activity</a:t>
            </a:r>
          </a:p>
          <a:p>
            <a:pPr marL="342900" indent="-342900">
              <a:lnSpc>
                <a:spcPct val="120000"/>
              </a:lnSpc>
            </a:pPr>
            <a:r>
              <a:rPr lang="en-IN" dirty="0" smtClean="0"/>
              <a:t>Means </a:t>
            </a:r>
            <a:r>
              <a:rPr lang="en-IN" dirty="0">
                <a:solidFill>
                  <a:schemeClr val="tx1"/>
                </a:solidFill>
              </a:rPr>
              <a:t>Less than 3 contractions in 10 minutes, each lasting less than 40 </a:t>
            </a:r>
            <a:r>
              <a:rPr lang="en-IN" dirty="0"/>
              <a:t>seconds. </a:t>
            </a:r>
            <a:r>
              <a:rPr lang="en-IN" dirty="0" smtClean="0"/>
              <a:t>Can occur anytime during active phase of labour. Can cause prolonged labour. </a:t>
            </a:r>
            <a:endParaRPr lang="en-IN" dirty="0"/>
          </a:p>
        </p:txBody>
      </p:sp>
      <p:sp>
        <p:nvSpPr>
          <p:cNvPr id="4" name="Title 3"/>
          <p:cNvSpPr>
            <a:spLocks noGrp="1"/>
          </p:cNvSpPr>
          <p:nvPr>
            <p:ph type="title"/>
          </p:nvPr>
        </p:nvSpPr>
        <p:spPr>
          <a:xfrm>
            <a:off x="276225" y="304798"/>
            <a:ext cx="8591550" cy="914402"/>
          </a:xfrm>
        </p:spPr>
        <p:txBody>
          <a:bodyPr>
            <a:normAutofit fontScale="90000"/>
          </a:bodyPr>
          <a:lstStyle/>
          <a:p>
            <a:r>
              <a:rPr lang="en-IN" dirty="0" smtClean="0"/>
              <a:t>Important Clinical </a:t>
            </a:r>
            <a:r>
              <a:rPr lang="en-IN" dirty="0"/>
              <a:t>S</a:t>
            </a:r>
            <a:r>
              <a:rPr lang="en-IN" dirty="0" smtClean="0"/>
              <a:t>ituations to Understand </a:t>
            </a:r>
            <a:r>
              <a:rPr lang="en-IN" dirty="0"/>
              <a:t>P</a:t>
            </a:r>
            <a:r>
              <a:rPr lang="en-IN" dirty="0" smtClean="0"/>
              <a:t>rolonged and Obstructed </a:t>
            </a:r>
            <a:r>
              <a:rPr lang="en-IN" dirty="0"/>
              <a:t>L</a:t>
            </a:r>
            <a:r>
              <a:rPr lang="en-IN" dirty="0" smtClean="0"/>
              <a:t>abour</a:t>
            </a:r>
            <a:endParaRPr lang="en-IN" dirty="0"/>
          </a:p>
        </p:txBody>
      </p:sp>
    </p:spTree>
    <p:extLst>
      <p:ext uri="{BB962C8B-B14F-4D97-AF65-F5344CB8AC3E}">
        <p14:creationId xmlns:p14="http://schemas.microsoft.com/office/powerpoint/2010/main" val="3806687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92500" lnSpcReduction="20000"/>
          </a:bodyPr>
          <a:lstStyle/>
          <a:p>
            <a:fld id="{B6F15528-21DE-4FAA-801E-634DDDAF4B2B}" type="slidenum">
              <a:rPr lang="en-US" smtClean="0"/>
              <a:pPr/>
              <a:t>9</a:t>
            </a:fld>
            <a:endParaRPr lang="en-US"/>
          </a:p>
        </p:txBody>
      </p:sp>
      <p:sp>
        <p:nvSpPr>
          <p:cNvPr id="5" name="Subtitle 2"/>
          <p:cNvSpPr>
            <a:spLocks noGrp="1"/>
          </p:cNvSpPr>
          <p:nvPr>
            <p:ph sz="quarter" idx="4294967295"/>
          </p:nvPr>
        </p:nvSpPr>
        <p:spPr>
          <a:xfrm>
            <a:off x="189235" y="1196752"/>
            <a:ext cx="8847261" cy="5400600"/>
          </a:xfrm>
        </p:spPr>
        <p:txBody>
          <a:bodyPr>
            <a:noAutofit/>
          </a:bodyPr>
          <a:lstStyle/>
          <a:p>
            <a:pPr marL="0" indent="0" algn="l">
              <a:spcBef>
                <a:spcPts val="0"/>
              </a:spcBef>
              <a:buNone/>
            </a:pPr>
            <a:r>
              <a:rPr lang="en-US" sz="1400" dirty="0" err="1">
                <a:solidFill>
                  <a:schemeClr val="tx1"/>
                </a:solidFill>
              </a:rPr>
              <a:t>Radha</a:t>
            </a:r>
            <a:r>
              <a:rPr lang="en-US" sz="1400" dirty="0">
                <a:solidFill>
                  <a:schemeClr val="tx1"/>
                </a:solidFill>
              </a:rPr>
              <a:t> (wife of </a:t>
            </a:r>
            <a:r>
              <a:rPr lang="en-US" sz="1400" dirty="0" err="1">
                <a:solidFill>
                  <a:schemeClr val="tx1"/>
                </a:solidFill>
              </a:rPr>
              <a:t>Gangaram</a:t>
            </a:r>
            <a:r>
              <a:rPr lang="en-US" sz="1400" dirty="0">
                <a:solidFill>
                  <a:schemeClr val="tx1"/>
                </a:solidFill>
              </a:rPr>
              <a:t>), 26 years of age, third gravida, was admitted at 5:00 am on 11 June 2009 with the complaint of </a:t>
            </a:r>
            <a:r>
              <a:rPr lang="en-US" sz="1400" dirty="0" err="1">
                <a:solidFill>
                  <a:schemeClr val="tx1"/>
                </a:solidFill>
              </a:rPr>
              <a:t>labour</a:t>
            </a:r>
            <a:r>
              <a:rPr lang="en-US" sz="1400" dirty="0">
                <a:solidFill>
                  <a:schemeClr val="tx1"/>
                </a:solidFill>
              </a:rPr>
              <a:t> pains since 2:00 am. Her membranes had ruptured at 4:00 am. She has two children of the ages of 5 and 2 years. On admission, her cervix was 2 cm dilated</a:t>
            </a:r>
            <a:r>
              <a:rPr lang="en-US" sz="1400" dirty="0" smtClean="0">
                <a:solidFill>
                  <a:schemeClr val="tx1"/>
                </a:solidFill>
              </a:rPr>
              <a:t>. </a:t>
            </a:r>
            <a:endParaRPr lang="en-IN" sz="1400" dirty="0">
              <a:solidFill>
                <a:schemeClr val="tx1"/>
              </a:solidFill>
            </a:endParaRPr>
          </a:p>
          <a:p>
            <a:pPr marL="0" indent="0" algn="l">
              <a:spcBef>
                <a:spcPts val="0"/>
              </a:spcBef>
              <a:buNone/>
            </a:pPr>
            <a:r>
              <a:rPr lang="en-US" sz="1400" dirty="0">
                <a:solidFill>
                  <a:schemeClr val="tx1"/>
                </a:solidFill>
              </a:rPr>
              <a:t>Plot the following findings on the </a:t>
            </a:r>
            <a:r>
              <a:rPr lang="en-US" sz="1400" dirty="0" err="1">
                <a:solidFill>
                  <a:schemeClr val="tx1"/>
                </a:solidFill>
              </a:rPr>
              <a:t>partograph</a:t>
            </a:r>
            <a:r>
              <a:rPr lang="en-US" sz="1400" dirty="0" smtClean="0">
                <a:solidFill>
                  <a:schemeClr val="tx1"/>
                </a:solidFill>
              </a:rPr>
              <a:t>:      	</a:t>
            </a:r>
          </a:p>
          <a:p>
            <a:pPr marL="0" indent="0" algn="l">
              <a:spcBef>
                <a:spcPts val="0"/>
              </a:spcBef>
              <a:buNone/>
              <a:tabLst>
                <a:tab pos="1030288" algn="l"/>
                <a:tab pos="1260475" algn="l"/>
              </a:tabLst>
            </a:pPr>
            <a:r>
              <a:rPr lang="en-US" sz="1400" b="1" dirty="0">
                <a:solidFill>
                  <a:schemeClr val="tx1"/>
                </a:solidFill>
              </a:rPr>
              <a:t>At 09:00 am</a:t>
            </a:r>
            <a:r>
              <a:rPr lang="en-US" sz="1400" b="1" dirty="0" smtClean="0">
                <a:solidFill>
                  <a:schemeClr val="tx1"/>
                </a:solidFill>
              </a:rPr>
              <a:t>:	</a:t>
            </a:r>
            <a:r>
              <a:rPr lang="en-US" sz="1400" dirty="0" smtClean="0">
                <a:solidFill>
                  <a:schemeClr val="tx1"/>
                </a:solidFill>
              </a:rPr>
              <a:t>• </a:t>
            </a:r>
            <a:r>
              <a:rPr lang="en-US" sz="1400" dirty="0">
                <a:solidFill>
                  <a:schemeClr val="tx1"/>
                </a:solidFill>
              </a:rPr>
              <a:t>The cervix is dilated </a:t>
            </a:r>
            <a:r>
              <a:rPr lang="en-US" sz="1400" dirty="0" smtClean="0">
                <a:solidFill>
                  <a:schemeClr val="tx1"/>
                </a:solidFill>
              </a:rPr>
              <a:t>5 </a:t>
            </a:r>
            <a:r>
              <a:rPr lang="en-US" sz="1400" dirty="0">
                <a:solidFill>
                  <a:schemeClr val="tx1"/>
                </a:solidFill>
              </a:rPr>
              <a:t>cm.</a:t>
            </a:r>
            <a:endParaRPr lang="en-IN" sz="1400" dirty="0">
              <a:solidFill>
                <a:schemeClr val="tx1"/>
              </a:solidFill>
            </a:endParaRPr>
          </a:p>
          <a:p>
            <a:pPr marL="0" indent="0" algn="l">
              <a:spcBef>
                <a:spcPts val="0"/>
              </a:spcBef>
              <a:buNone/>
              <a:tabLst>
                <a:tab pos="1030288" algn="l"/>
                <a:tab pos="1260475" algn="l"/>
              </a:tabLst>
            </a:pPr>
            <a:r>
              <a:rPr lang="en-US" sz="1400" dirty="0">
                <a:solidFill>
                  <a:schemeClr val="tx1"/>
                </a:solidFill>
              </a:rPr>
              <a:t>	</a:t>
            </a:r>
            <a:r>
              <a:rPr lang="en-US" sz="1400" dirty="0" smtClean="0">
                <a:solidFill>
                  <a:schemeClr val="tx1"/>
                </a:solidFill>
              </a:rPr>
              <a:t>• </a:t>
            </a:r>
            <a:r>
              <a:rPr lang="en-US" sz="1400" dirty="0">
                <a:solidFill>
                  <a:schemeClr val="tx1"/>
                </a:solidFill>
              </a:rPr>
              <a:t>She had </a:t>
            </a:r>
            <a:r>
              <a:rPr lang="en-US" sz="1400" dirty="0" smtClean="0">
                <a:solidFill>
                  <a:schemeClr val="tx1"/>
                </a:solidFill>
              </a:rPr>
              <a:t>2 </a:t>
            </a:r>
            <a:r>
              <a:rPr lang="en-US" sz="1400" dirty="0">
                <a:solidFill>
                  <a:schemeClr val="tx1"/>
                </a:solidFill>
              </a:rPr>
              <a:t>contractions in 10 minutes, each lasting </a:t>
            </a:r>
            <a:r>
              <a:rPr lang="en-US" sz="1400" dirty="0" smtClean="0">
                <a:solidFill>
                  <a:schemeClr val="tx1"/>
                </a:solidFill>
              </a:rPr>
              <a:t>&lt;20 </a:t>
            </a:r>
            <a:r>
              <a:rPr lang="en-US" sz="1400" dirty="0">
                <a:solidFill>
                  <a:schemeClr val="tx1"/>
                </a:solidFill>
              </a:rPr>
              <a:t>seconds.</a:t>
            </a:r>
            <a:endParaRPr lang="en-IN" sz="1400" dirty="0">
              <a:solidFill>
                <a:schemeClr val="tx1"/>
              </a:solidFill>
            </a:endParaRPr>
          </a:p>
          <a:p>
            <a:pPr marL="0" indent="0" algn="l">
              <a:spcBef>
                <a:spcPts val="0"/>
              </a:spcBef>
              <a:buNone/>
              <a:tabLst>
                <a:tab pos="1030288" algn="l"/>
                <a:tab pos="1260475" algn="l"/>
              </a:tabLst>
            </a:pPr>
            <a:r>
              <a:rPr lang="en-US" sz="1400" dirty="0">
                <a:solidFill>
                  <a:schemeClr val="tx1"/>
                </a:solidFill>
              </a:rPr>
              <a:t>	</a:t>
            </a:r>
            <a:r>
              <a:rPr lang="en-US" sz="1400" dirty="0" smtClean="0">
                <a:solidFill>
                  <a:schemeClr val="tx1"/>
                </a:solidFill>
              </a:rPr>
              <a:t>• </a:t>
            </a:r>
            <a:r>
              <a:rPr lang="en-US" sz="1400" dirty="0">
                <a:solidFill>
                  <a:schemeClr val="tx1"/>
                </a:solidFill>
              </a:rPr>
              <a:t>The FHR is 120 beats per minute.</a:t>
            </a:r>
            <a:endParaRPr lang="en-IN" sz="1400" dirty="0">
              <a:solidFill>
                <a:schemeClr val="tx1"/>
              </a:solidFill>
            </a:endParaRPr>
          </a:p>
          <a:p>
            <a:pPr marL="0" indent="0" algn="l">
              <a:spcBef>
                <a:spcPts val="0"/>
              </a:spcBef>
              <a:buNone/>
              <a:tabLst>
                <a:tab pos="1030288" algn="l"/>
                <a:tab pos="1260475" algn="l"/>
              </a:tabLst>
            </a:pPr>
            <a:r>
              <a:rPr lang="en-US" sz="1400" dirty="0">
                <a:solidFill>
                  <a:schemeClr val="tx1"/>
                </a:solidFill>
              </a:rPr>
              <a:t>	</a:t>
            </a:r>
            <a:r>
              <a:rPr lang="en-US" sz="1400" dirty="0" smtClean="0">
                <a:solidFill>
                  <a:schemeClr val="tx1"/>
                </a:solidFill>
              </a:rPr>
              <a:t>• </a:t>
            </a:r>
            <a:r>
              <a:rPr lang="en-US" sz="1400" dirty="0">
                <a:solidFill>
                  <a:schemeClr val="tx1"/>
                </a:solidFill>
              </a:rPr>
              <a:t>The membranes have ruptured and the amniotic fluid is clear.</a:t>
            </a:r>
            <a:endParaRPr lang="en-IN" sz="1400" dirty="0">
              <a:solidFill>
                <a:schemeClr val="tx1"/>
              </a:solidFill>
            </a:endParaRPr>
          </a:p>
          <a:p>
            <a:pPr marL="0" indent="0" algn="l">
              <a:spcBef>
                <a:spcPts val="0"/>
              </a:spcBef>
              <a:buNone/>
              <a:tabLst>
                <a:tab pos="1030288" algn="l"/>
                <a:tab pos="1260475" algn="l"/>
              </a:tabLst>
            </a:pPr>
            <a:r>
              <a:rPr lang="en-US" sz="1400" dirty="0">
                <a:solidFill>
                  <a:schemeClr val="tx1"/>
                </a:solidFill>
              </a:rPr>
              <a:t>	</a:t>
            </a:r>
            <a:r>
              <a:rPr lang="en-US" sz="1400" dirty="0" smtClean="0">
                <a:solidFill>
                  <a:schemeClr val="tx1"/>
                </a:solidFill>
              </a:rPr>
              <a:t>• </a:t>
            </a:r>
            <a:r>
              <a:rPr lang="en-US" sz="1400" dirty="0">
                <a:solidFill>
                  <a:schemeClr val="tx1"/>
                </a:solidFill>
              </a:rPr>
              <a:t>Her BP is 120/70 mmHg.</a:t>
            </a:r>
            <a:endParaRPr lang="en-IN" sz="1400" dirty="0">
              <a:solidFill>
                <a:schemeClr val="tx1"/>
              </a:solidFill>
            </a:endParaRPr>
          </a:p>
          <a:p>
            <a:pPr marL="0" indent="0" algn="l">
              <a:spcBef>
                <a:spcPts val="0"/>
              </a:spcBef>
              <a:buNone/>
              <a:tabLst>
                <a:tab pos="1030288" algn="l"/>
                <a:tab pos="1260475" algn="l"/>
              </a:tabLst>
            </a:pPr>
            <a:r>
              <a:rPr lang="en-US" sz="1400" dirty="0" smtClean="0">
                <a:solidFill>
                  <a:schemeClr val="tx1"/>
                </a:solidFill>
              </a:rPr>
              <a:t>	• </a:t>
            </a:r>
            <a:r>
              <a:rPr lang="en-US" sz="1400" dirty="0">
                <a:solidFill>
                  <a:schemeClr val="tx1"/>
                </a:solidFill>
              </a:rPr>
              <a:t>Her temperature is 36.8°C.</a:t>
            </a:r>
            <a:endParaRPr lang="en-IN" sz="1400" dirty="0">
              <a:solidFill>
                <a:schemeClr val="tx1"/>
              </a:solidFill>
            </a:endParaRPr>
          </a:p>
          <a:p>
            <a:pPr marL="0" indent="0" algn="l">
              <a:spcBef>
                <a:spcPts val="0"/>
              </a:spcBef>
              <a:buNone/>
              <a:tabLst>
                <a:tab pos="1030288" algn="l"/>
                <a:tab pos="1260475" algn="l"/>
              </a:tabLst>
            </a:pPr>
            <a:r>
              <a:rPr lang="en-US" sz="1400" dirty="0" smtClean="0">
                <a:solidFill>
                  <a:schemeClr val="tx1"/>
                </a:solidFill>
              </a:rPr>
              <a:t>	• </a:t>
            </a:r>
            <a:r>
              <a:rPr lang="en-US" sz="1400" dirty="0">
                <a:solidFill>
                  <a:schemeClr val="tx1"/>
                </a:solidFill>
              </a:rPr>
              <a:t>Her pulse is 80 per minute.</a:t>
            </a:r>
            <a:endParaRPr lang="en-IN" sz="1400" dirty="0">
              <a:solidFill>
                <a:schemeClr val="tx1"/>
              </a:solidFill>
            </a:endParaRPr>
          </a:p>
          <a:p>
            <a:pPr marL="914400" indent="-914400" algn="l">
              <a:spcBef>
                <a:spcPts val="0"/>
              </a:spcBef>
              <a:buNone/>
              <a:tabLst>
                <a:tab pos="914400" algn="l"/>
              </a:tabLst>
            </a:pPr>
            <a:r>
              <a:rPr lang="en-US" sz="1400" dirty="0">
                <a:solidFill>
                  <a:schemeClr val="tx1"/>
                </a:solidFill>
              </a:rPr>
              <a:t> </a:t>
            </a:r>
            <a:r>
              <a:rPr lang="en-US" sz="1400" b="1" dirty="0" smtClean="0">
                <a:solidFill>
                  <a:schemeClr val="tx1"/>
                </a:solidFill>
              </a:rPr>
              <a:t>9:30 </a:t>
            </a:r>
            <a:r>
              <a:rPr lang="en-US" sz="1400" b="1" dirty="0">
                <a:solidFill>
                  <a:schemeClr val="tx1"/>
                </a:solidFill>
              </a:rPr>
              <a:t>am: </a:t>
            </a:r>
            <a:r>
              <a:rPr lang="en-US" sz="1400" b="1" dirty="0" smtClean="0">
                <a:solidFill>
                  <a:schemeClr val="tx1"/>
                </a:solidFill>
              </a:rPr>
              <a:t>	</a:t>
            </a:r>
            <a:r>
              <a:rPr lang="en-US" sz="1400" dirty="0" smtClean="0">
                <a:solidFill>
                  <a:schemeClr val="tx1"/>
                </a:solidFill>
              </a:rPr>
              <a:t>FHR </a:t>
            </a:r>
            <a:r>
              <a:rPr lang="en-US" sz="1400" dirty="0">
                <a:solidFill>
                  <a:schemeClr val="tx1"/>
                </a:solidFill>
              </a:rPr>
              <a:t>120, contractions </a:t>
            </a:r>
            <a:r>
              <a:rPr lang="en-US" sz="1400" dirty="0" smtClean="0">
                <a:solidFill>
                  <a:schemeClr val="tx1"/>
                </a:solidFill>
              </a:rPr>
              <a:t>2/10 </a:t>
            </a:r>
            <a:r>
              <a:rPr lang="en-US" sz="1400" dirty="0">
                <a:solidFill>
                  <a:schemeClr val="tx1"/>
                </a:solidFill>
              </a:rPr>
              <a:t>each </a:t>
            </a:r>
            <a:r>
              <a:rPr lang="en-US" sz="1400" dirty="0" smtClean="0">
                <a:solidFill>
                  <a:schemeClr val="tx1"/>
                </a:solidFill>
              </a:rPr>
              <a:t>&lt;20 </a:t>
            </a:r>
            <a:r>
              <a:rPr lang="en-US" sz="1400" dirty="0">
                <a:solidFill>
                  <a:schemeClr val="tx1"/>
                </a:solidFill>
              </a:rPr>
              <a:t>seconds, pulse 80/minute,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10:00 am</a:t>
            </a:r>
            <a:r>
              <a:rPr lang="en-US" sz="1400" dirty="0">
                <a:solidFill>
                  <a:schemeClr val="tx1"/>
                </a:solidFill>
              </a:rPr>
              <a:t>:    </a:t>
            </a:r>
            <a:r>
              <a:rPr lang="en-US" sz="1400" dirty="0" smtClean="0">
                <a:solidFill>
                  <a:schemeClr val="tx1"/>
                </a:solidFill>
              </a:rPr>
              <a:t>	FHR </a:t>
            </a:r>
            <a:r>
              <a:rPr lang="en-US" sz="1400" dirty="0">
                <a:solidFill>
                  <a:schemeClr val="tx1"/>
                </a:solidFill>
              </a:rPr>
              <a:t>136, contractions </a:t>
            </a:r>
            <a:r>
              <a:rPr lang="en-US" sz="1400" dirty="0" smtClean="0">
                <a:solidFill>
                  <a:schemeClr val="tx1"/>
                </a:solidFill>
              </a:rPr>
              <a:t>2/10 </a:t>
            </a:r>
            <a:r>
              <a:rPr lang="en-US" sz="1400" dirty="0">
                <a:solidFill>
                  <a:schemeClr val="tx1"/>
                </a:solidFill>
              </a:rPr>
              <a:t>each &lt;20 seconds, pulse 80/minute,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10:30 am:</a:t>
            </a:r>
            <a:r>
              <a:rPr lang="en-US" sz="1400" dirty="0">
                <a:solidFill>
                  <a:schemeClr val="tx1"/>
                </a:solidFill>
              </a:rPr>
              <a:t> </a:t>
            </a:r>
            <a:r>
              <a:rPr lang="en-US" sz="1400" dirty="0" smtClean="0">
                <a:solidFill>
                  <a:schemeClr val="tx1"/>
                </a:solidFill>
              </a:rPr>
              <a:t>	FHR </a:t>
            </a:r>
            <a:r>
              <a:rPr lang="en-US" sz="1400" dirty="0">
                <a:solidFill>
                  <a:schemeClr val="tx1"/>
                </a:solidFill>
              </a:rPr>
              <a:t>140, contractions </a:t>
            </a:r>
            <a:r>
              <a:rPr lang="en-US" sz="1400" dirty="0" smtClean="0">
                <a:solidFill>
                  <a:schemeClr val="tx1"/>
                </a:solidFill>
              </a:rPr>
              <a:t>2/10 </a:t>
            </a:r>
            <a:r>
              <a:rPr lang="en-US" sz="1400" dirty="0">
                <a:solidFill>
                  <a:schemeClr val="tx1"/>
                </a:solidFill>
              </a:rPr>
              <a:t>each &lt;20 seconds, pulse 88/minute,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11:00 am</a:t>
            </a:r>
            <a:r>
              <a:rPr lang="en-US" sz="1400" dirty="0">
                <a:solidFill>
                  <a:schemeClr val="tx1"/>
                </a:solidFill>
              </a:rPr>
              <a:t>: </a:t>
            </a:r>
            <a:r>
              <a:rPr lang="en-US" sz="1400" dirty="0" smtClean="0">
                <a:solidFill>
                  <a:schemeClr val="tx1"/>
                </a:solidFill>
              </a:rPr>
              <a:t>	FHR </a:t>
            </a:r>
            <a:r>
              <a:rPr lang="en-US" sz="1400" dirty="0">
                <a:solidFill>
                  <a:schemeClr val="tx1"/>
                </a:solidFill>
              </a:rPr>
              <a:t>130, contractions </a:t>
            </a:r>
            <a:r>
              <a:rPr lang="en-US" sz="1400" dirty="0" smtClean="0">
                <a:solidFill>
                  <a:schemeClr val="tx1"/>
                </a:solidFill>
              </a:rPr>
              <a:t>2/10 </a:t>
            </a:r>
            <a:r>
              <a:rPr lang="en-US" sz="1400" dirty="0">
                <a:solidFill>
                  <a:schemeClr val="tx1"/>
                </a:solidFill>
              </a:rPr>
              <a:t>each &lt;20 seconds, pulse 88/minute,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11:30 am</a:t>
            </a:r>
            <a:r>
              <a:rPr lang="en-US" sz="1400" dirty="0">
                <a:solidFill>
                  <a:schemeClr val="tx1"/>
                </a:solidFill>
              </a:rPr>
              <a:t>: </a:t>
            </a:r>
            <a:r>
              <a:rPr lang="en-US" sz="1400" dirty="0" smtClean="0">
                <a:solidFill>
                  <a:schemeClr val="tx1"/>
                </a:solidFill>
              </a:rPr>
              <a:t>	FHR </a:t>
            </a:r>
            <a:r>
              <a:rPr lang="en-US" sz="1400" dirty="0">
                <a:solidFill>
                  <a:schemeClr val="tx1"/>
                </a:solidFill>
              </a:rPr>
              <a:t>136, contractions </a:t>
            </a:r>
            <a:r>
              <a:rPr lang="en-US" sz="1400" dirty="0" smtClean="0">
                <a:solidFill>
                  <a:schemeClr val="tx1"/>
                </a:solidFill>
              </a:rPr>
              <a:t>2/10 </a:t>
            </a:r>
            <a:r>
              <a:rPr lang="en-US" sz="1400" dirty="0">
                <a:solidFill>
                  <a:schemeClr val="tx1"/>
                </a:solidFill>
              </a:rPr>
              <a:t>each &lt;20 seconds, pulse 84/minute,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12:00 </a:t>
            </a:r>
            <a:r>
              <a:rPr lang="en-US" sz="1400" b="1" dirty="0" smtClean="0">
                <a:solidFill>
                  <a:schemeClr val="tx1"/>
                </a:solidFill>
              </a:rPr>
              <a:t>noon</a:t>
            </a:r>
            <a:r>
              <a:rPr lang="en-US" sz="1400" dirty="0" smtClean="0">
                <a:solidFill>
                  <a:schemeClr val="tx1"/>
                </a:solidFill>
              </a:rPr>
              <a:t>:	FHR </a:t>
            </a:r>
            <a:r>
              <a:rPr lang="en-US" sz="1400" dirty="0">
                <a:solidFill>
                  <a:schemeClr val="tx1"/>
                </a:solidFill>
              </a:rPr>
              <a:t>140, contractions </a:t>
            </a:r>
            <a:r>
              <a:rPr lang="en-US" sz="1400" dirty="0" smtClean="0">
                <a:solidFill>
                  <a:schemeClr val="tx1"/>
                </a:solidFill>
              </a:rPr>
              <a:t>2/10 </a:t>
            </a:r>
            <a:r>
              <a:rPr lang="en-US" sz="1400" dirty="0">
                <a:solidFill>
                  <a:schemeClr val="tx1"/>
                </a:solidFill>
              </a:rPr>
              <a:t>each &lt;20 seconds, pulse 88/minute,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12:30 pm</a:t>
            </a:r>
            <a:r>
              <a:rPr lang="en-US" sz="1400" dirty="0">
                <a:solidFill>
                  <a:schemeClr val="tx1"/>
                </a:solidFill>
              </a:rPr>
              <a:t>: </a:t>
            </a:r>
            <a:r>
              <a:rPr lang="en-US" sz="1400" dirty="0" smtClean="0">
                <a:solidFill>
                  <a:schemeClr val="tx1"/>
                </a:solidFill>
              </a:rPr>
              <a:t>	FHR </a:t>
            </a:r>
            <a:r>
              <a:rPr lang="en-US" sz="1400" dirty="0">
                <a:solidFill>
                  <a:schemeClr val="tx1"/>
                </a:solidFill>
              </a:rPr>
              <a:t>130, contractions 2</a:t>
            </a:r>
            <a:r>
              <a:rPr lang="en-US" sz="1400" dirty="0" smtClean="0">
                <a:solidFill>
                  <a:schemeClr val="tx1"/>
                </a:solidFill>
              </a:rPr>
              <a:t>/10 </a:t>
            </a:r>
            <a:r>
              <a:rPr lang="en-US" sz="1400" dirty="0">
                <a:solidFill>
                  <a:schemeClr val="tx1"/>
                </a:solidFill>
              </a:rPr>
              <a:t>each &lt;20 seconds, pulse 88/minute, amniotic fluid clear</a:t>
            </a:r>
            <a:endParaRPr lang="en-IN" sz="1400" dirty="0">
              <a:solidFill>
                <a:schemeClr val="tx1"/>
              </a:solidFill>
            </a:endParaRPr>
          </a:p>
          <a:p>
            <a:pPr marL="914400" indent="-914400">
              <a:spcBef>
                <a:spcPts val="0"/>
              </a:spcBef>
              <a:buNone/>
              <a:tabLst>
                <a:tab pos="914400" algn="l"/>
              </a:tabLst>
            </a:pPr>
            <a:r>
              <a:rPr lang="en-US" sz="1400" b="1" dirty="0">
                <a:solidFill>
                  <a:schemeClr val="tx1"/>
                </a:solidFill>
              </a:rPr>
              <a:t>1:00 pm:  </a:t>
            </a:r>
            <a:r>
              <a:rPr lang="en-US" sz="1400" b="1" dirty="0" smtClean="0">
                <a:solidFill>
                  <a:schemeClr val="tx1"/>
                </a:solidFill>
              </a:rPr>
              <a:t>	</a:t>
            </a:r>
            <a:r>
              <a:rPr lang="en-US" sz="1400" dirty="0" smtClean="0">
                <a:solidFill>
                  <a:schemeClr val="tx1"/>
                </a:solidFill>
              </a:rPr>
              <a:t>FHR </a:t>
            </a:r>
            <a:r>
              <a:rPr lang="en-US" sz="1400" dirty="0">
                <a:solidFill>
                  <a:schemeClr val="tx1"/>
                </a:solidFill>
              </a:rPr>
              <a:t>140, contractions </a:t>
            </a:r>
            <a:r>
              <a:rPr lang="en-US" sz="1400" dirty="0" smtClean="0">
                <a:solidFill>
                  <a:schemeClr val="tx1"/>
                </a:solidFill>
              </a:rPr>
              <a:t>2/10 </a:t>
            </a:r>
            <a:r>
              <a:rPr lang="en-US" sz="1400" dirty="0">
                <a:solidFill>
                  <a:schemeClr val="tx1"/>
                </a:solidFill>
              </a:rPr>
              <a:t>each &lt;20 seconds, pulse 90/minute, </a:t>
            </a:r>
            <a:r>
              <a:rPr lang="en-US" sz="1400" dirty="0" smtClean="0">
                <a:solidFill>
                  <a:schemeClr val="tx1"/>
                </a:solidFill>
              </a:rPr>
              <a:t>temp. </a:t>
            </a:r>
            <a:r>
              <a:rPr lang="en-US" sz="1400" dirty="0">
                <a:solidFill>
                  <a:schemeClr val="tx1"/>
                </a:solidFill>
              </a:rPr>
              <a:t>37°C, BP 100/70 </a:t>
            </a:r>
            <a:r>
              <a:rPr lang="en-US" sz="1400" dirty="0" smtClean="0">
                <a:solidFill>
                  <a:schemeClr val="tx1"/>
                </a:solidFill>
              </a:rPr>
              <a:t>, </a:t>
            </a:r>
            <a:r>
              <a:rPr lang="en-US" sz="1400" dirty="0">
                <a:solidFill>
                  <a:schemeClr val="tx1"/>
                </a:solidFill>
              </a:rPr>
              <a:t>amniotic fluid clear</a:t>
            </a:r>
            <a:endParaRPr lang="en-IN" sz="1400" dirty="0">
              <a:solidFill>
                <a:schemeClr val="tx1"/>
              </a:solidFill>
            </a:endParaRPr>
          </a:p>
          <a:p>
            <a:pPr marL="0" indent="0" algn="l">
              <a:spcBef>
                <a:spcPts val="0"/>
              </a:spcBef>
              <a:buNone/>
            </a:pPr>
            <a:r>
              <a:rPr lang="en-US" sz="1400" b="1" dirty="0">
                <a:solidFill>
                  <a:schemeClr val="tx1"/>
                </a:solidFill>
              </a:rPr>
              <a:t> </a:t>
            </a:r>
            <a:r>
              <a:rPr lang="en-US" sz="1400" b="1" dirty="0" smtClean="0">
                <a:solidFill>
                  <a:schemeClr val="tx1"/>
                </a:solidFill>
              </a:rPr>
              <a:t>At </a:t>
            </a:r>
            <a:r>
              <a:rPr lang="en-US" sz="1400" b="1" dirty="0">
                <a:solidFill>
                  <a:schemeClr val="tx1"/>
                </a:solidFill>
              </a:rPr>
              <a:t>1:00 pm</a:t>
            </a:r>
            <a:r>
              <a:rPr lang="en-US" sz="1400" dirty="0">
                <a:solidFill>
                  <a:schemeClr val="tx1"/>
                </a:solidFill>
              </a:rPr>
              <a:t>:</a:t>
            </a:r>
            <a:endParaRPr lang="en-IN" sz="1400" dirty="0">
              <a:solidFill>
                <a:schemeClr val="tx1"/>
              </a:solidFill>
            </a:endParaRPr>
          </a:p>
          <a:p>
            <a:pPr marL="0" indent="0" algn="l">
              <a:spcBef>
                <a:spcPts val="0"/>
              </a:spcBef>
              <a:buNone/>
            </a:pPr>
            <a:r>
              <a:rPr lang="en-US" sz="1400" dirty="0">
                <a:solidFill>
                  <a:schemeClr val="tx1"/>
                </a:solidFill>
              </a:rPr>
              <a:t> </a:t>
            </a:r>
            <a:r>
              <a:rPr lang="en-US" sz="1400" dirty="0" smtClean="0">
                <a:solidFill>
                  <a:schemeClr val="tx1"/>
                </a:solidFill>
              </a:rPr>
              <a:t>	• </a:t>
            </a:r>
            <a:r>
              <a:rPr lang="en-US" sz="1400" dirty="0">
                <a:solidFill>
                  <a:schemeClr val="tx1"/>
                </a:solidFill>
              </a:rPr>
              <a:t>Cervix </a:t>
            </a:r>
            <a:r>
              <a:rPr lang="en-US" sz="1400" dirty="0" smtClean="0">
                <a:solidFill>
                  <a:schemeClr val="tx1"/>
                </a:solidFill>
              </a:rPr>
              <a:t>dilatation 6 cm</a:t>
            </a:r>
            <a:endParaRPr lang="en-IN" sz="1400" dirty="0">
              <a:solidFill>
                <a:schemeClr val="tx1"/>
              </a:solidFill>
            </a:endParaRPr>
          </a:p>
          <a:p>
            <a:pPr marL="0" indent="0" algn="l">
              <a:spcBef>
                <a:spcPts val="0"/>
              </a:spcBef>
              <a:buNone/>
            </a:pPr>
            <a:r>
              <a:rPr lang="en-US" sz="1400" dirty="0">
                <a:solidFill>
                  <a:schemeClr val="tx1"/>
                </a:solidFill>
              </a:rPr>
              <a:t>	• Amniotic fluid clear  and  BP 100/70 mmHg </a:t>
            </a:r>
          </a:p>
          <a:p>
            <a:pPr marL="0" indent="0" algn="l">
              <a:spcBef>
                <a:spcPts val="0"/>
              </a:spcBef>
              <a:buNone/>
            </a:pPr>
            <a:r>
              <a:rPr lang="en-US" sz="1400" dirty="0">
                <a:solidFill>
                  <a:schemeClr val="tx1"/>
                </a:solidFill>
              </a:rPr>
              <a:t> </a:t>
            </a:r>
            <a:endParaRPr lang="en-IN" sz="1400" dirty="0">
              <a:solidFill>
                <a:schemeClr val="tx1"/>
              </a:solidFill>
            </a:endParaRPr>
          </a:p>
          <a:p>
            <a:pPr marL="0" indent="0" algn="l">
              <a:spcBef>
                <a:spcPts val="0"/>
              </a:spcBef>
              <a:buNone/>
            </a:pPr>
            <a:endParaRPr lang="en-IN" sz="1100" dirty="0">
              <a:solidFill>
                <a:schemeClr val="tx1"/>
              </a:solidFill>
            </a:endParaRPr>
          </a:p>
        </p:txBody>
      </p:sp>
      <p:sp>
        <p:nvSpPr>
          <p:cNvPr id="6" name="Title 1"/>
          <p:cNvSpPr>
            <a:spLocks noGrp="1"/>
          </p:cNvSpPr>
          <p:nvPr>
            <p:ph type="title" idx="4294967295"/>
          </p:nvPr>
        </p:nvSpPr>
        <p:spPr>
          <a:xfrm>
            <a:off x="1703454" y="352302"/>
            <a:ext cx="6252922" cy="554360"/>
          </a:xfrm>
        </p:spPr>
        <p:txBody>
          <a:bodyPr>
            <a:noAutofit/>
          </a:bodyPr>
          <a:lstStyle/>
          <a:p>
            <a:r>
              <a:rPr lang="en-IN" sz="2400" b="1" dirty="0" smtClean="0">
                <a:solidFill>
                  <a:srgbClr val="C00000"/>
                </a:solidFill>
              </a:rPr>
              <a:t>PARTOGRAPH – </a:t>
            </a:r>
            <a:r>
              <a:rPr lang="en-IN" sz="2400" b="1" dirty="0" smtClean="0">
                <a:solidFill>
                  <a:srgbClr val="C00000"/>
                </a:solidFill>
              </a:rPr>
              <a:t>CASE </a:t>
            </a:r>
            <a:r>
              <a:rPr lang="en-IN" sz="2400" b="1" dirty="0" smtClean="0">
                <a:solidFill>
                  <a:srgbClr val="C00000"/>
                </a:solidFill>
              </a:rPr>
              <a:t>STUDY 1</a:t>
            </a:r>
            <a:endParaRPr lang="en-IN" sz="2400" b="1" dirty="0">
              <a:solidFill>
                <a:srgbClr val="C00000"/>
              </a:solidFill>
            </a:endParaRPr>
          </a:p>
        </p:txBody>
      </p:sp>
    </p:spTree>
    <p:extLst>
      <p:ext uri="{BB962C8B-B14F-4D97-AF65-F5344CB8AC3E}">
        <p14:creationId xmlns:p14="http://schemas.microsoft.com/office/powerpoint/2010/main" val="21822066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Soho">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9479</TotalTime>
  <Words>1419</Words>
  <Application>Microsoft Office PowerPoint</Application>
  <PresentationFormat>On-screen Show (4:3)</PresentationFormat>
  <Paragraphs>251</Paragraphs>
  <Slides>23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2_Soho</vt:lpstr>
      <vt:lpstr>Worksheet</vt:lpstr>
      <vt:lpstr>Prolonged and Obstructed Labour</vt:lpstr>
      <vt:lpstr>Learning Objectives</vt:lpstr>
      <vt:lpstr>Obstructed labour is One of the Most Important Causes of Maternal Mortality</vt:lpstr>
      <vt:lpstr>Definitions</vt:lpstr>
      <vt:lpstr>Factors Influencing Delivery Process- PPP</vt:lpstr>
      <vt:lpstr>PowerPoint Presentation</vt:lpstr>
      <vt:lpstr>Important Clinical Situations to Understand Prolonged and Obstructed Labour</vt:lpstr>
      <vt:lpstr>Important Clinical Situations to Understand Prolonged and Obstructed Labour</vt:lpstr>
      <vt:lpstr>PARTOGRAPH – CASE STUDY 1</vt:lpstr>
      <vt:lpstr>PowerPoint Presentation</vt:lpstr>
      <vt:lpstr>Prolonged Labour</vt:lpstr>
      <vt:lpstr>Management: Prolonged Latent Phase</vt:lpstr>
      <vt:lpstr>Management: Prolonged Active Phase</vt:lpstr>
      <vt:lpstr>Management: Prolonged Expulsive Phase</vt:lpstr>
      <vt:lpstr>PARTOGRAPH – CASE STUDY 2</vt:lpstr>
      <vt:lpstr>PowerPoint Presentation</vt:lpstr>
      <vt:lpstr>Obstructed Labour</vt:lpstr>
      <vt:lpstr>Clinical Picture</vt:lpstr>
      <vt:lpstr>PowerPoint Presentation</vt:lpstr>
      <vt:lpstr>PowerPoint Presentation</vt:lpstr>
      <vt:lpstr>Management: Obstructed Labour</vt:lpstr>
      <vt:lpstr>PowerPoint Presentation</vt:lpstr>
      <vt:lpstr>Key Messages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for and management of PPH</dc:title>
  <dc:creator>Dr. Sunita Dhamija</dc:creator>
  <cp:lastModifiedBy>Jhpiego</cp:lastModifiedBy>
  <cp:revision>177</cp:revision>
  <dcterms:created xsi:type="dcterms:W3CDTF">2006-08-16T00:00:00Z</dcterms:created>
  <dcterms:modified xsi:type="dcterms:W3CDTF">2016-07-15T11:07:32Z</dcterms:modified>
</cp:coreProperties>
</file>