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5" r:id="rId1"/>
  </p:sldMasterIdLst>
  <p:notesMasterIdLst>
    <p:notesMasterId r:id="rId15"/>
  </p:notesMasterIdLst>
  <p:sldIdLst>
    <p:sldId id="256" r:id="rId2"/>
    <p:sldId id="295" r:id="rId3"/>
    <p:sldId id="285" r:id="rId4"/>
    <p:sldId id="298" r:id="rId5"/>
    <p:sldId id="292" r:id="rId6"/>
    <p:sldId id="297" r:id="rId7"/>
    <p:sldId id="299" r:id="rId8"/>
    <p:sldId id="300" r:id="rId9"/>
    <p:sldId id="290" r:id="rId10"/>
    <p:sldId id="259" r:id="rId11"/>
    <p:sldId id="293" r:id="rId12"/>
    <p:sldId id="263" r:id="rId13"/>
    <p:sldId id="29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0E7"/>
    <a:srgbClr val="DDD9C3"/>
    <a:srgbClr val="A9432B"/>
    <a:srgbClr val="662C57"/>
    <a:srgbClr val="000000"/>
    <a:srgbClr val="45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State%20of%20Newborns%20in%20SEAR\India\Causes%20of%20neonatal%20death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13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964D2C"/>
              </a:solidFill>
            </c:spPr>
          </c:dPt>
          <c:dLbls>
            <c:dLbl>
              <c:idx val="0"/>
              <c:layout>
                <c:manualLayout>
                  <c:x val="-0.24038467605104888"/>
                  <c:y val="8.4507042253521125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Infections
34%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5726842461122434E-2"/>
                  <c:y val="-0.101950284804824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6025645070069924"/>
                  <c:y val="0.21830985915492956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Birth asphyxia
19%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  <a:latin typeface="+mn-lt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Infections</c:v>
                </c:pt>
                <c:pt idx="1">
                  <c:v>Preterm</c:v>
                </c:pt>
                <c:pt idx="2">
                  <c:v>Malformations</c:v>
                </c:pt>
                <c:pt idx="3">
                  <c:v>Others</c:v>
                </c:pt>
                <c:pt idx="4">
                  <c:v>Birth asphyxia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34</c:v>
                </c:pt>
                <c:pt idx="1">
                  <c:v>34</c:v>
                </c:pt>
                <c:pt idx="2">
                  <c:v>8</c:v>
                </c:pt>
                <c:pt idx="3">
                  <c:v>5</c:v>
                </c:pt>
                <c:pt idx="4">
                  <c:v>19</c:v>
                </c:pt>
              </c:numCache>
            </c:numRef>
          </c:val>
        </c:ser>
        <c:ser>
          <c:idx val="1"/>
          <c:order val="1"/>
          <c:cat>
            <c:strRef>
              <c:f>Sheet1!$A$2:$A$6</c:f>
              <c:strCache>
                <c:ptCount val="5"/>
                <c:pt idx="0">
                  <c:v>Infections</c:v>
                </c:pt>
                <c:pt idx="1">
                  <c:v>Preterm</c:v>
                </c:pt>
                <c:pt idx="2">
                  <c:v>Malformations</c:v>
                </c:pt>
                <c:pt idx="3">
                  <c:v>Others</c:v>
                </c:pt>
                <c:pt idx="4">
                  <c:v>Birth asphyxia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34</c:v>
                </c:pt>
                <c:pt idx="1">
                  <c:v>34</c:v>
                </c:pt>
                <c:pt idx="2">
                  <c:v>8</c:v>
                </c:pt>
                <c:pt idx="3">
                  <c:v>5</c:v>
                </c:pt>
                <c:pt idx="4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ln w="38100">
      <a:noFill/>
    </a:ln>
    <a:scene3d>
      <a:camera prst="orthographicFront"/>
      <a:lightRig rig="threePt" dir="t"/>
    </a:scene3d>
    <a:sp3d>
      <a:bevelT w="190500" h="38100"/>
    </a:sp3d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EDB02-AB05-4138-87A9-DF2B1EFDA931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89C6A-A9EB-4A8D-8CA7-05AF4365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4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09725"/>
            <a:ext cx="462194" cy="78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243765"/>
            <a:ext cx="838200" cy="7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657600" y="209725"/>
            <a:ext cx="3352800" cy="780875"/>
            <a:chOff x="3505200" y="152399"/>
            <a:chExt cx="3352800" cy="780875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1" y="76201"/>
            <a:ext cx="8991600" cy="6705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4038601" y="-2819401"/>
            <a:ext cx="1066800" cy="899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839200" cy="914400"/>
          </a:xfrm>
        </p:spPr>
        <p:txBody>
          <a:bodyPr/>
          <a:lstStyle>
            <a:lvl1pPr algn="l">
              <a:defRPr sz="4000" spc="15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3048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6248400" cy="1470025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rgbClr val="453D3D"/>
                </a:solidFill>
                <a:latin typeface="Helvetica" panose="020B0604020202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886200"/>
            <a:ext cx="5410200" cy="11430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1800" b="1">
                <a:solidFill>
                  <a:srgbClr val="453D3D"/>
                </a:solidFill>
                <a:latin typeface="Helvetica" panose="020B0604020202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A9432B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947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662C57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3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23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/>
          <a:stretch/>
        </p:blipFill>
        <p:spPr bwMode="auto">
          <a:xfrm>
            <a:off x="4114800" y="1282700"/>
            <a:ext cx="6858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>
          <a:xfrm rot="5400000">
            <a:off x="4114800" y="-3883574"/>
            <a:ext cx="914402" cy="9144002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9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7195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640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46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067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A43754-33CB-4CA4-B0EF-86DD965F846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14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54" r:id="rId10"/>
    <p:sldLayoutId id="2147483855" r:id="rId11"/>
    <p:sldLayoutId id="2147483842" r:id="rId12"/>
    <p:sldLayoutId id="2147483649" r:id="rId13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IN" cap="none" dirty="0" smtClean="0"/>
              <a:t>Prevention, Identification and Management of Infection in </a:t>
            </a:r>
            <a:r>
              <a:rPr lang="en-IN" cap="none" dirty="0" err="1" smtClean="0"/>
              <a:t>Newborn</a:t>
            </a:r>
            <a:endParaRPr lang="en-US" sz="4000" b="1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3600" b="1" kern="1200" cap="none" spc="0" baseline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IN" dirty="0" smtClean="0">
                <a:solidFill>
                  <a:srgbClr val="A9432B"/>
                </a:solidFill>
              </a:rPr>
              <a:t>Full Dose of Antibiotics to </a:t>
            </a:r>
            <a:r>
              <a:rPr lang="en-IN" dirty="0" err="1" smtClean="0">
                <a:solidFill>
                  <a:srgbClr val="A9432B"/>
                </a:solidFill>
              </a:rPr>
              <a:t>Newborn</a:t>
            </a:r>
            <a:r>
              <a:rPr lang="en-IN" dirty="0" smtClean="0">
                <a:solidFill>
                  <a:srgbClr val="A9432B"/>
                </a:solidFill>
              </a:rPr>
              <a:t> </a:t>
            </a:r>
            <a:r>
              <a:rPr lang="en-IN" dirty="0">
                <a:solidFill>
                  <a:srgbClr val="A9432B"/>
                </a:solidFill>
              </a:rPr>
              <a:t>(FBNC) </a:t>
            </a:r>
            <a:endParaRPr lang="en-US" dirty="0">
              <a:solidFill>
                <a:srgbClr val="A9432B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442024"/>
              </p:ext>
            </p:extLst>
          </p:nvPr>
        </p:nvGraphicFramePr>
        <p:xfrm>
          <a:off x="276225" y="1402080"/>
          <a:ext cx="8715377" cy="5013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494"/>
                <a:gridCol w="1791946"/>
                <a:gridCol w="1466139"/>
                <a:gridCol w="1466139"/>
                <a:gridCol w="977425"/>
                <a:gridCol w="1303234"/>
              </a:tblGrid>
              <a:tr h="586684"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Antibiotic</a:t>
                      </a:r>
                      <a:endParaRPr lang="en-US" sz="2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Each dose</a:t>
                      </a:r>
                      <a:endParaRPr lang="en-US" sz="2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Frequency</a:t>
                      </a:r>
                      <a:endParaRPr lang="en-US" sz="2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662C5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Route</a:t>
                      </a:r>
                      <a:endParaRPr lang="en-US" sz="2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Duration</a:t>
                      </a:r>
                      <a:endParaRPr lang="en-US" sz="2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0846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&lt;7 days age</a:t>
                      </a:r>
                      <a:endParaRPr lang="en-US" sz="2200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&gt;7 days age</a:t>
                      </a:r>
                      <a:endParaRPr lang="en-US" sz="2200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90610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Inj. Ampicillin</a:t>
                      </a:r>
                      <a:r>
                        <a:rPr lang="en-US" sz="2200" baseline="0" dirty="0" smtClean="0"/>
                        <a:t> or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50 mg/kg/dose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12 hourly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 hourly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IV, IM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7-10 days</a:t>
                      </a:r>
                      <a:endParaRPr lang="en-US" sz="2200" dirty="0"/>
                    </a:p>
                  </a:txBody>
                  <a:tcPr/>
                </a:tc>
              </a:tr>
              <a:tr h="58668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Inj. </a:t>
                      </a:r>
                      <a:r>
                        <a:rPr lang="en-US" sz="2200" dirty="0" err="1" smtClean="0"/>
                        <a:t>Cloxacillin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50 mg/kg/dose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12 hourly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 hourly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IV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7-10 days</a:t>
                      </a:r>
                      <a:endParaRPr lang="en-US" sz="2200" dirty="0"/>
                    </a:p>
                  </a:txBody>
                  <a:tcPr/>
                </a:tc>
              </a:tr>
              <a:tr h="977807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AND Inj. Gentamicin or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2.5 mg/kg/dose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12 hourly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 hourly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IV, IM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7-10 days</a:t>
                      </a:r>
                      <a:endParaRPr lang="en-US" sz="2200" dirty="0"/>
                    </a:p>
                  </a:txBody>
                  <a:tcPr/>
                </a:tc>
              </a:tr>
              <a:tr h="89958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Inj. </a:t>
                      </a:r>
                      <a:r>
                        <a:rPr lang="en-US" sz="2200" dirty="0" err="1" smtClean="0"/>
                        <a:t>Amikacin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7.5 mg/kg/dose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12 hourly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 hourly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IV, IM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7-10 days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96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026152"/>
          </a:xfrm>
        </p:spPr>
        <p:txBody>
          <a:bodyPr>
            <a:normAutofit/>
          </a:bodyPr>
          <a:lstStyle/>
          <a:p>
            <a:pPr marL="234950" indent="-234950">
              <a:spcAft>
                <a:spcPts val="600"/>
              </a:spcAft>
            </a:pPr>
            <a:r>
              <a:rPr lang="en-IN" sz="2800" dirty="0"/>
              <a:t>Provide warmth</a:t>
            </a:r>
            <a:r>
              <a:rPr lang="en-IN" sz="2800" dirty="0" smtClean="0"/>
              <a:t>, ensure </a:t>
            </a:r>
            <a:r>
              <a:rPr lang="en-IN" sz="2800" dirty="0"/>
              <a:t>consistently normal temperature</a:t>
            </a:r>
          </a:p>
          <a:p>
            <a:pPr marL="234950" indent="-234950">
              <a:spcAft>
                <a:spcPts val="600"/>
              </a:spcAft>
            </a:pPr>
            <a:r>
              <a:rPr lang="en-IN" sz="2800" dirty="0"/>
              <a:t>Start intravenous line</a:t>
            </a:r>
          </a:p>
          <a:p>
            <a:pPr marL="234950" indent="-234950">
              <a:spcAft>
                <a:spcPts val="600"/>
              </a:spcAft>
            </a:pPr>
            <a:r>
              <a:rPr lang="en-IN" sz="2800" dirty="0"/>
              <a:t>Inject Vitamin K </a:t>
            </a:r>
            <a:r>
              <a:rPr lang="en-IN" sz="2800" dirty="0" smtClean="0"/>
              <a:t>(according to the weight) intramuscularly </a:t>
            </a:r>
            <a:r>
              <a:rPr lang="en-IN" sz="2800" dirty="0"/>
              <a:t>if not given immediately after birth</a:t>
            </a:r>
          </a:p>
          <a:p>
            <a:pPr marL="234950" indent="-234950">
              <a:spcAft>
                <a:spcPts val="600"/>
              </a:spcAft>
            </a:pPr>
            <a:r>
              <a:rPr lang="en-IN" sz="2800" dirty="0"/>
              <a:t>Provide bag and mask ventilation with oxygen if breathing is inadequate</a:t>
            </a:r>
          </a:p>
          <a:p>
            <a:pPr marL="234950" indent="-234950">
              <a:spcAft>
                <a:spcPts val="600"/>
              </a:spcAft>
            </a:pPr>
            <a:r>
              <a:rPr lang="en-IN" sz="2800" dirty="0"/>
              <a:t>Provide gentle physical stimulation, if </a:t>
            </a:r>
            <a:r>
              <a:rPr lang="en-IN" sz="2800" dirty="0" smtClean="0"/>
              <a:t>apnoeic</a:t>
            </a:r>
            <a:endParaRPr lang="en-IN" sz="2800" dirty="0"/>
          </a:p>
          <a:p>
            <a:pPr marL="234950" indent="-234950">
              <a:spcAft>
                <a:spcPts val="600"/>
              </a:spcAft>
            </a:pPr>
            <a:r>
              <a:rPr lang="en-IN" sz="2800" dirty="0"/>
              <a:t>Avoid enteral feed if </a:t>
            </a:r>
            <a:r>
              <a:rPr lang="en-IN" sz="2800" dirty="0" smtClean="0"/>
              <a:t>hemodynamically compromised</a:t>
            </a:r>
            <a:endParaRPr lang="en-IN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296400" cy="8382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Supportive Care for Newborn with Signs of Infection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8143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786" y="1295400"/>
            <a:ext cx="8954814" cy="1752600"/>
          </a:xfrm>
        </p:spPr>
        <p:txBody>
          <a:bodyPr>
            <a:no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IN" sz="2400" dirty="0"/>
              <a:t>All the babies born to HIV </a:t>
            </a:r>
            <a:r>
              <a:rPr lang="en-IN" sz="2400" dirty="0" smtClean="0"/>
              <a:t>positive </a:t>
            </a:r>
            <a:r>
              <a:rPr lang="en-IN" sz="2400" dirty="0"/>
              <a:t>mothers </a:t>
            </a:r>
            <a:r>
              <a:rPr lang="en-IN" sz="2400" dirty="0" smtClean="0"/>
              <a:t>should </a:t>
            </a:r>
            <a:r>
              <a:rPr lang="en-IN" sz="2400" dirty="0"/>
              <a:t>receive 6 weeks of once </a:t>
            </a:r>
            <a:r>
              <a:rPr lang="en-IN" sz="2400" dirty="0" smtClean="0"/>
              <a:t>daily* </a:t>
            </a:r>
            <a:r>
              <a:rPr lang="en-IN" sz="2400" dirty="0" err="1" smtClean="0"/>
              <a:t>Nevirapine</a:t>
            </a:r>
            <a:r>
              <a:rPr lang="en-IN" sz="2400" dirty="0" smtClean="0"/>
              <a:t> syrup</a:t>
            </a:r>
          </a:p>
          <a:p>
            <a:pPr marL="342900" indent="-342900">
              <a:spcAft>
                <a:spcPts val="600"/>
              </a:spcAft>
            </a:pPr>
            <a:r>
              <a:rPr lang="en-IN" sz="2400" dirty="0" smtClean="0"/>
              <a:t>Such </a:t>
            </a:r>
            <a:r>
              <a:rPr lang="en-IN" sz="2400" dirty="0" err="1" smtClean="0"/>
              <a:t>newborns</a:t>
            </a:r>
            <a:r>
              <a:rPr lang="en-IN" sz="2400" dirty="0" smtClean="0"/>
              <a:t> should be referred to ART </a:t>
            </a:r>
            <a:r>
              <a:rPr lang="en-IN" sz="2400" dirty="0" err="1" smtClean="0"/>
              <a:t>centers</a:t>
            </a:r>
            <a:r>
              <a:rPr lang="en-IN" sz="2400" dirty="0" smtClean="0"/>
              <a:t> after delivery after appropriate care</a:t>
            </a:r>
            <a:endParaRPr lang="en-IN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</p:spPr>
        <p:txBody>
          <a:bodyPr>
            <a:normAutofit/>
          </a:bodyPr>
          <a:lstStyle/>
          <a:p>
            <a:r>
              <a:rPr lang="en-IN" dirty="0"/>
              <a:t>Anti </a:t>
            </a:r>
            <a:r>
              <a:rPr lang="en-IN" dirty="0" smtClean="0"/>
              <a:t>Retroviral </a:t>
            </a:r>
            <a:r>
              <a:rPr lang="en-IN" dirty="0" smtClean="0"/>
              <a:t>Prophylaxis </a:t>
            </a:r>
            <a:r>
              <a:rPr lang="en-IN" dirty="0" smtClean="0"/>
              <a:t>for </a:t>
            </a:r>
            <a:r>
              <a:rPr lang="en-IN" dirty="0" err="1"/>
              <a:t>Newborn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362331"/>
              </p:ext>
            </p:extLst>
          </p:nvPr>
        </p:nvGraphicFramePr>
        <p:xfrm>
          <a:off x="152401" y="3124199"/>
          <a:ext cx="8839200" cy="350520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808718"/>
                <a:gridCol w="1898826"/>
                <a:gridCol w="2065828"/>
                <a:gridCol w="2065828"/>
              </a:tblGrid>
              <a:tr h="8216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kern="1200" dirty="0">
                          <a:effectLst/>
                        </a:rPr>
                        <a:t>Birth Weight of infant</a:t>
                      </a:r>
                      <a:endParaRPr lang="en-US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kern="1200" dirty="0">
                          <a:effectLst/>
                        </a:rPr>
                        <a:t>Dose </a:t>
                      </a:r>
                      <a:r>
                        <a:rPr lang="en-IN" sz="2200" kern="1200" dirty="0" smtClean="0">
                          <a:effectLst/>
                        </a:rPr>
                        <a:t>(mg )</a:t>
                      </a:r>
                      <a:endParaRPr lang="en-US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kern="1200" dirty="0">
                          <a:effectLst/>
                        </a:rPr>
                        <a:t>Dose </a:t>
                      </a:r>
                      <a:r>
                        <a:rPr lang="en-IN" sz="2200" kern="1200" dirty="0" smtClean="0">
                          <a:effectLst/>
                        </a:rPr>
                        <a:t>(in </a:t>
                      </a:r>
                      <a:r>
                        <a:rPr lang="en-IN" sz="2200" kern="1200" dirty="0">
                          <a:effectLst/>
                        </a:rPr>
                        <a:t>ml </a:t>
                      </a:r>
                      <a:r>
                        <a:rPr lang="en-IN" sz="2200" kern="1200" dirty="0" smtClean="0">
                          <a:effectLst/>
                        </a:rPr>
                        <a:t>)</a:t>
                      </a:r>
                      <a:endParaRPr lang="en-US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200" dirty="0" smtClean="0">
                          <a:effectLst/>
                        </a:rPr>
                        <a:t>Duration</a:t>
                      </a:r>
                      <a:endParaRPr lang="en-US" sz="2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216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kern="1200" dirty="0">
                          <a:solidFill>
                            <a:schemeClr val="tx1"/>
                          </a:solidFill>
                          <a:effectLst/>
                        </a:rPr>
                        <a:t>Birth weight &gt;2.5 Kg 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kern="1200" dirty="0">
                          <a:solidFill>
                            <a:schemeClr val="tx1"/>
                          </a:solidFill>
                          <a:effectLst/>
                        </a:rPr>
                        <a:t>15 mg once daily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kern="1200" dirty="0">
                          <a:solidFill>
                            <a:schemeClr val="tx1"/>
                          </a:solidFill>
                          <a:effectLst/>
                        </a:rPr>
                        <a:t>1.5 ml once a day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2200" u="none" strike="noStrike" kern="1200" baseline="0" dirty="0" err="1" smtClean="0"/>
                        <a:t>Upto</a:t>
                      </a:r>
                      <a:r>
                        <a:rPr lang="en-IN" sz="2200" u="none" strike="noStrike" kern="1200" baseline="0" dirty="0" smtClean="0"/>
                        <a:t> 6 weeks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2200" u="none" strike="noStrike" kern="1200" baseline="0" dirty="0" smtClean="0"/>
                        <a:t>irrespective of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2200" u="none" strike="noStrike" kern="1200" baseline="0" dirty="0" smtClean="0"/>
                        <a:t>exclusively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2200" u="none" strike="noStrike" kern="1200" baseline="0" dirty="0" smtClean="0"/>
                        <a:t>breast fed or exclusive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2200" u="none" strike="noStrike" kern="1200" baseline="0" dirty="0" smtClean="0"/>
                        <a:t>Replacement fed</a:t>
                      </a:r>
                      <a:endParaRPr lang="en-US" sz="2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569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kern="1200" dirty="0">
                          <a:solidFill>
                            <a:schemeClr val="tx1"/>
                          </a:solidFill>
                          <a:effectLst/>
                        </a:rPr>
                        <a:t>Birth weight &gt;2Kg to &lt;2.5 Kg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kern="1200" dirty="0">
                          <a:solidFill>
                            <a:schemeClr val="tx1"/>
                          </a:solidFill>
                          <a:effectLst/>
                        </a:rPr>
                        <a:t>10 mg once daily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kern="1200" dirty="0">
                          <a:solidFill>
                            <a:schemeClr val="tx1"/>
                          </a:solidFill>
                          <a:effectLst/>
                        </a:rPr>
                        <a:t>1 ml once a day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005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kern="1200" dirty="0">
                          <a:solidFill>
                            <a:schemeClr val="tx1"/>
                          </a:solidFill>
                          <a:effectLst/>
                        </a:rPr>
                        <a:t>Infants with birth weight &lt;2 Kg 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kern="1200" dirty="0">
                          <a:solidFill>
                            <a:schemeClr val="tx1"/>
                          </a:solidFill>
                          <a:effectLst/>
                        </a:rPr>
                        <a:t>2 mg/kg once </a:t>
                      </a:r>
                      <a:r>
                        <a:rPr lang="en-IN" sz="2200" kern="1200" dirty="0" smtClean="0">
                          <a:solidFill>
                            <a:schemeClr val="tx1"/>
                          </a:solidFill>
                          <a:effectLst/>
                        </a:rPr>
                        <a:t>daily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kern="1200" dirty="0">
                          <a:solidFill>
                            <a:schemeClr val="tx1"/>
                          </a:solidFill>
                          <a:effectLst/>
                        </a:rPr>
                        <a:t>0.2 ml/kg once daily 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2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371600"/>
            <a:ext cx="8763000" cy="4953000"/>
          </a:xfrm>
        </p:spPr>
        <p:txBody>
          <a:bodyPr>
            <a:normAutofit/>
          </a:bodyPr>
          <a:lstStyle/>
          <a:p>
            <a:pPr marL="242888" marR="38100" indent="-242888">
              <a:spcBef>
                <a:spcPts val="1200"/>
              </a:spcBef>
              <a:spcAft>
                <a:spcPts val="1200"/>
              </a:spcAft>
              <a:tabLst>
                <a:tab pos="236538" algn="l"/>
              </a:tabLst>
            </a:pPr>
            <a:r>
              <a:rPr lang="en-US" sz="2800" spc="-5" dirty="0">
                <a:latin typeface="+mj-lt"/>
                <a:ea typeface="Arial"/>
                <a:cs typeface="Times New Roman"/>
              </a:rPr>
              <a:t>N</a:t>
            </a:r>
            <a:r>
              <a:rPr lang="en-US" sz="2800" dirty="0">
                <a:latin typeface="+mj-lt"/>
                <a:ea typeface="Arial"/>
                <a:cs typeface="Times New Roman"/>
              </a:rPr>
              <a:t>eona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al seps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s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s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t</a:t>
            </a:r>
            <a:r>
              <a:rPr lang="en-US" sz="2800" dirty="0">
                <a:latin typeface="+mj-lt"/>
                <a:ea typeface="Arial"/>
                <a:cs typeface="Times New Roman"/>
              </a:rPr>
              <a:t>he</a:t>
            </a:r>
            <a:r>
              <a:rPr lang="en-US" sz="2800" spc="1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dirty="0">
                <a:latin typeface="+mj-lt"/>
                <a:ea typeface="Arial"/>
                <a:cs typeface="Times New Roman"/>
              </a:rPr>
              <a:t>ad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ng</a:t>
            </a:r>
            <a:r>
              <a:rPr lang="en-US" sz="2800" spc="1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cause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dirty="0">
                <a:latin typeface="+mj-lt"/>
                <a:ea typeface="Arial"/>
                <a:cs typeface="Times New Roman"/>
              </a:rPr>
              <a:t>f</a:t>
            </a:r>
            <a:r>
              <a:rPr lang="en-US" sz="2800" spc="2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neona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al dea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hs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20" dirty="0">
                <a:latin typeface="+mj-lt"/>
                <a:ea typeface="Arial"/>
                <a:cs typeface="Times New Roman"/>
              </a:rPr>
              <a:t>w</a:t>
            </a:r>
            <a:r>
              <a:rPr lang="en-US" sz="2800" dirty="0">
                <a:latin typeface="+mj-lt"/>
                <a:ea typeface="Arial"/>
                <a:cs typeface="Times New Roman"/>
              </a:rPr>
              <a:t>h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ch</a:t>
            </a:r>
            <a:r>
              <a:rPr lang="en-US" sz="2800" spc="2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can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be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r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d</a:t>
            </a:r>
            <a:r>
              <a:rPr lang="en-US" sz="2800" dirty="0">
                <a:latin typeface="+mj-lt"/>
                <a:ea typeface="Arial"/>
                <a:cs typeface="Times New Roman"/>
              </a:rPr>
              <a:t>uced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by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s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800" dirty="0">
                <a:latin typeface="+mj-lt"/>
                <a:ea typeface="Arial"/>
                <a:cs typeface="Times New Roman"/>
              </a:rPr>
              <a:t>p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800" dirty="0">
                <a:latin typeface="+mj-lt"/>
                <a:ea typeface="Arial"/>
                <a:cs typeface="Times New Roman"/>
              </a:rPr>
              <a:t>e e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dence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based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p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c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ces</a:t>
            </a:r>
            <a:endParaRPr lang="en-US" sz="2800" dirty="0">
              <a:latin typeface="+mj-lt"/>
              <a:ea typeface="Calibri"/>
              <a:cs typeface="Times New Roman"/>
            </a:endParaRPr>
          </a:p>
          <a:p>
            <a:pPr marL="242888" marR="38735" indent="-242888">
              <a:spcBef>
                <a:spcPts val="1200"/>
              </a:spcBef>
              <a:spcAft>
                <a:spcPts val="1200"/>
              </a:spcAft>
              <a:tabLst>
                <a:tab pos="236538" algn="l"/>
              </a:tabLst>
            </a:pPr>
            <a:r>
              <a:rPr lang="en-US" sz="2800" spc="-5" dirty="0" smtClean="0">
                <a:latin typeface="+mj-lt"/>
                <a:ea typeface="Arial"/>
                <a:cs typeface="Times New Roman"/>
              </a:rPr>
              <a:t>Ri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sk</a:t>
            </a:r>
            <a:r>
              <a:rPr lang="en-US" sz="2800" spc="5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f</a:t>
            </a:r>
            <a:r>
              <a:rPr lang="en-US" sz="2800" dirty="0">
                <a:latin typeface="+mj-lt"/>
                <a:ea typeface="Arial"/>
                <a:cs typeface="Times New Roman"/>
              </a:rPr>
              <a:t>ac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s</a:t>
            </a:r>
            <a:r>
              <a:rPr lang="en-US" sz="2800" spc="4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f</a:t>
            </a:r>
            <a:r>
              <a:rPr lang="en-US" sz="2800" dirty="0">
                <a:latin typeface="+mj-lt"/>
                <a:ea typeface="Arial"/>
                <a:cs typeface="Times New Roman"/>
              </a:rPr>
              <a:t>or</a:t>
            </a:r>
            <a:r>
              <a:rPr lang="en-US" sz="2800" spc="6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ne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sz="2800" dirty="0">
                <a:latin typeface="+mj-lt"/>
                <a:ea typeface="Arial"/>
                <a:cs typeface="Times New Roman"/>
              </a:rPr>
              <a:t>bo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n</a:t>
            </a:r>
            <a:r>
              <a:rPr lang="en-US" sz="2800" spc="4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n</a:t>
            </a:r>
            <a:r>
              <a:rPr lang="en-US" sz="28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dirty="0">
                <a:latin typeface="+mj-lt"/>
                <a:ea typeface="Arial"/>
                <a:cs typeface="Times New Roman"/>
              </a:rPr>
              <a:t>c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ons</a:t>
            </a:r>
            <a:r>
              <a:rPr lang="en-US" sz="2800" spc="4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800" dirty="0">
                <a:latin typeface="+mj-lt"/>
                <a:ea typeface="Arial"/>
                <a:cs typeface="Times New Roman"/>
              </a:rPr>
              <a:t>ay</a:t>
            </a:r>
            <a:r>
              <a:rPr lang="en-US" sz="2800" spc="4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be</a:t>
            </a:r>
            <a:r>
              <a:rPr lang="en-US" sz="2800" spc="5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800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dirty="0">
                <a:latin typeface="+mj-lt"/>
                <a:ea typeface="Arial"/>
                <a:cs typeface="Times New Roman"/>
              </a:rPr>
              <a:t>d</a:t>
            </a:r>
            <a:r>
              <a:rPr lang="en-US" sz="2800" spc="5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spc="4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800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h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spc="6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and</a:t>
            </a:r>
            <a:r>
              <a:rPr lang="en-US" sz="2800" spc="5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de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li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y</a:t>
            </a:r>
            <a:r>
              <a:rPr lang="en-US" sz="2800" spc="5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or</a:t>
            </a:r>
            <a:r>
              <a:rPr lang="en-US" sz="2800" spc="4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spc="5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ne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sz="2800" dirty="0">
                <a:latin typeface="+mj-lt"/>
                <a:ea typeface="Arial"/>
                <a:cs typeface="Times New Roman"/>
              </a:rPr>
              <a:t>bo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n and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h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s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/</a:t>
            </a:r>
            <a:r>
              <a:rPr lang="en-US" sz="2800" dirty="0">
                <a:latin typeface="+mj-lt"/>
                <a:ea typeface="Arial"/>
                <a:cs typeface="Times New Roman"/>
              </a:rPr>
              <a:t>her c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endParaRPr lang="en-US" sz="2800" dirty="0">
              <a:latin typeface="+mj-lt"/>
              <a:ea typeface="Calibri"/>
              <a:cs typeface="Times New Roman"/>
            </a:endParaRPr>
          </a:p>
          <a:p>
            <a:pPr marL="242888" marR="39370" indent="-242888">
              <a:spcBef>
                <a:spcPts val="1200"/>
              </a:spcBef>
              <a:spcAft>
                <a:spcPts val="1200"/>
              </a:spcAft>
              <a:tabLst>
                <a:tab pos="236538" algn="l"/>
              </a:tabLst>
            </a:pPr>
            <a:r>
              <a:rPr lang="en-US" sz="2800" spc="-5" dirty="0" smtClean="0">
                <a:latin typeface="+mj-lt"/>
                <a:ea typeface="Arial"/>
                <a:cs typeface="Times New Roman"/>
              </a:rPr>
              <a:t>Al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l</a:t>
            </a:r>
            <a:r>
              <a:rPr lang="en-US" sz="2800" spc="50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he</a:t>
            </a:r>
            <a:r>
              <a:rPr lang="en-US" sz="2800" spc="5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bab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es</a:t>
            </a:r>
            <a:r>
              <a:rPr lang="en-US" sz="2800" spc="5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bo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n</a:t>
            </a:r>
            <a:r>
              <a:rPr lang="en-US" sz="2800" spc="5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spc="4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HI</a:t>
            </a:r>
            <a:r>
              <a:rPr lang="en-US" sz="2800" dirty="0">
                <a:latin typeface="+mj-lt"/>
                <a:ea typeface="Arial"/>
                <a:cs typeface="Times New Roman"/>
              </a:rPr>
              <a:t>V</a:t>
            </a:r>
            <a:r>
              <a:rPr lang="en-US" sz="2800" spc="5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n</a:t>
            </a:r>
            <a:r>
              <a:rPr lang="en-US" sz="28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c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ed</a:t>
            </a:r>
            <a:r>
              <a:rPr lang="en-US" sz="2800" spc="4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800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h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s</a:t>
            </a:r>
            <a:r>
              <a:rPr lang="en-US" sz="2800" spc="4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800" dirty="0">
                <a:latin typeface="+mj-lt"/>
                <a:ea typeface="Arial"/>
                <a:cs typeface="Times New Roman"/>
              </a:rPr>
              <a:t>u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s</a:t>
            </a:r>
            <a:r>
              <a:rPr lang="en-US" sz="2800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spc="4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be</a:t>
            </a:r>
            <a:r>
              <a:rPr lang="en-US" sz="2800" spc="5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g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800" dirty="0">
                <a:latin typeface="+mj-lt"/>
                <a:ea typeface="Arial"/>
                <a:cs typeface="Times New Roman"/>
              </a:rPr>
              <a:t>en</a:t>
            </a:r>
            <a:r>
              <a:rPr lang="en-US" sz="2800" spc="5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5" dirty="0" err="1">
                <a:latin typeface="+mj-lt"/>
                <a:ea typeface="Arial"/>
                <a:cs typeface="Times New Roman"/>
              </a:rPr>
              <a:t>N</a:t>
            </a:r>
            <a:r>
              <a:rPr lang="en-US" sz="2800" dirty="0" err="1">
                <a:latin typeface="+mj-lt"/>
                <a:ea typeface="Arial"/>
                <a:cs typeface="Times New Roman"/>
              </a:rPr>
              <a:t>e</a:t>
            </a:r>
            <a:r>
              <a:rPr lang="en-US" sz="2800" spc="-10" dirty="0" err="1">
                <a:latin typeface="+mj-lt"/>
                <a:ea typeface="Arial"/>
                <a:cs typeface="Times New Roman"/>
              </a:rPr>
              <a:t>v</a:t>
            </a:r>
            <a:r>
              <a:rPr lang="en-US" sz="2800" spc="-5" dirty="0" err="1">
                <a:latin typeface="+mj-lt"/>
                <a:ea typeface="Arial"/>
                <a:cs typeface="Times New Roman"/>
              </a:rPr>
              <a:t>i</a:t>
            </a:r>
            <a:r>
              <a:rPr lang="en-US" sz="2800" spc="5" dirty="0" err="1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 err="1">
                <a:latin typeface="+mj-lt"/>
                <a:ea typeface="Arial"/>
                <a:cs typeface="Times New Roman"/>
              </a:rPr>
              <a:t>ap</a:t>
            </a:r>
            <a:r>
              <a:rPr lang="en-US" sz="2800" spc="-5" dirty="0" err="1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 err="1">
                <a:latin typeface="+mj-lt"/>
                <a:ea typeface="Arial"/>
                <a:cs typeface="Times New Roman"/>
              </a:rPr>
              <a:t>ne</a:t>
            </a:r>
            <a:r>
              <a:rPr lang="en-US" sz="2800" spc="5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s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y</a:t>
            </a:r>
            <a:r>
              <a:rPr lang="en-US" sz="2800" spc="1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up</a:t>
            </a:r>
            <a:r>
              <a:rPr lang="en-US" sz="2800" spc="5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da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il</a:t>
            </a:r>
            <a:r>
              <a:rPr lang="en-US" sz="2800" dirty="0">
                <a:latin typeface="+mj-lt"/>
                <a:ea typeface="Arial"/>
                <a:cs typeface="Times New Roman"/>
              </a:rPr>
              <a:t>y</a:t>
            </a:r>
            <a:r>
              <a:rPr lang="en-US" sz="2800" spc="4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 err="1">
                <a:latin typeface="+mj-lt"/>
                <a:ea typeface="Arial"/>
                <a:cs typeface="Times New Roman"/>
              </a:rPr>
              <a:t>up</a:t>
            </a:r>
            <a:r>
              <a:rPr lang="en-US" sz="2800" spc="5" dirty="0" err="1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 err="1">
                <a:latin typeface="+mj-lt"/>
                <a:ea typeface="Arial"/>
                <a:cs typeface="Times New Roman"/>
              </a:rPr>
              <a:t>o</a:t>
            </a:r>
            <a:r>
              <a:rPr lang="en-US" sz="2800" spc="5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6 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sz="2800" dirty="0">
                <a:latin typeface="+mj-lt"/>
                <a:ea typeface="Arial"/>
                <a:cs typeface="Times New Roman"/>
              </a:rPr>
              <a:t>ee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k</a:t>
            </a:r>
            <a:r>
              <a:rPr lang="en-US" sz="2800" dirty="0">
                <a:latin typeface="+mj-lt"/>
                <a:ea typeface="Arial"/>
                <a:cs typeface="Times New Roman"/>
              </a:rPr>
              <a:t>s.</a:t>
            </a:r>
            <a:endParaRPr lang="en-US" sz="2800" dirty="0">
              <a:latin typeface="+mj-lt"/>
              <a:ea typeface="Calibri"/>
              <a:cs typeface="Times New Roman"/>
            </a:endParaRPr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Key </a:t>
            </a:r>
            <a:r>
              <a:rPr lang="en-US" sz="3200" smtClean="0"/>
              <a:t>Messages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49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450848"/>
            <a:ext cx="8763000" cy="4721352"/>
          </a:xfrm>
        </p:spPr>
        <p:txBody>
          <a:bodyPr>
            <a:normAutofit/>
          </a:bodyPr>
          <a:lstStyle/>
          <a:p>
            <a:pPr marL="236538" indent="-236538">
              <a:spcBef>
                <a:spcPts val="1200"/>
              </a:spcBef>
              <a:spcAft>
                <a:spcPts val="600"/>
              </a:spcAft>
              <a:buNone/>
              <a:tabLst>
                <a:tab pos="236538" algn="l"/>
              </a:tabLst>
            </a:pPr>
            <a:r>
              <a:rPr lang="en-US" spc="-5" dirty="0">
                <a:latin typeface="+mj-lt"/>
                <a:ea typeface="Arial"/>
                <a:cs typeface="Times New Roman"/>
              </a:rPr>
              <a:t>B</a:t>
            </a:r>
            <a:r>
              <a:rPr lang="en-US" dirty="0">
                <a:latin typeface="+mj-lt"/>
                <a:ea typeface="Arial"/>
                <a:cs typeface="Times New Roman"/>
              </a:rPr>
              <a:t>y</a:t>
            </a:r>
            <a:r>
              <a:rPr lang="en-US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pc="5" dirty="0">
                <a:latin typeface="+mj-lt"/>
                <a:ea typeface="Arial"/>
                <a:cs typeface="Times New Roman"/>
              </a:rPr>
              <a:t>t</a:t>
            </a:r>
            <a:r>
              <a:rPr lang="en-US" dirty="0">
                <a:latin typeface="+mj-lt"/>
                <a:ea typeface="Arial"/>
                <a:cs typeface="Times New Roman"/>
              </a:rPr>
              <a:t>he</a:t>
            </a:r>
            <a:r>
              <a:rPr lang="en-US" spc="5" dirty="0">
                <a:latin typeface="+mj-lt"/>
                <a:ea typeface="Arial"/>
                <a:cs typeface="Times New Roman"/>
              </a:rPr>
              <a:t> </a:t>
            </a:r>
            <a:r>
              <a:rPr lang="en-US" dirty="0">
                <a:latin typeface="+mj-lt"/>
                <a:ea typeface="Arial"/>
                <a:cs typeface="Times New Roman"/>
              </a:rPr>
              <a:t>end</a:t>
            </a:r>
            <a:r>
              <a:rPr lang="en-US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dirty="0">
                <a:latin typeface="+mj-lt"/>
                <a:ea typeface="Arial"/>
                <a:cs typeface="Times New Roman"/>
              </a:rPr>
              <a:t>f 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s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s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dirty="0">
                <a:latin typeface="+mj-lt"/>
                <a:ea typeface="Arial"/>
                <a:cs typeface="Times New Roman"/>
              </a:rPr>
              <a:t>ss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on,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400" dirty="0">
                <a:latin typeface="+mj-lt"/>
                <a:ea typeface="Arial"/>
                <a:cs typeface="Times New Roman"/>
              </a:rPr>
              <a:t>ea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s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il</a:t>
            </a:r>
            <a:r>
              <a:rPr lang="en-US" sz="2400" dirty="0">
                <a:latin typeface="+mj-lt"/>
                <a:ea typeface="Arial"/>
                <a:cs typeface="Times New Roman"/>
              </a:rPr>
              <a:t>l be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ab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t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dirty="0">
                <a:latin typeface="+mj-lt"/>
                <a:ea typeface="Arial"/>
                <a:cs typeface="Times New Roman"/>
              </a:rPr>
              <a:t>:</a:t>
            </a:r>
            <a:endParaRPr lang="en-US" sz="2400" dirty="0">
              <a:latin typeface="+mj-lt"/>
              <a:ea typeface="Calibri"/>
              <a:cs typeface="Times New Roman"/>
            </a:endParaRPr>
          </a:p>
          <a:p>
            <a:pPr marL="236538" marR="43180" indent="-236538">
              <a:spcBef>
                <a:spcPts val="1200"/>
              </a:spcBef>
              <a:spcAft>
                <a:spcPts val="600"/>
              </a:spcAft>
              <a:tabLst>
                <a:tab pos="236538" algn="l"/>
              </a:tabLst>
            </a:pPr>
            <a:r>
              <a:rPr lang="en-US" sz="2400" spc="-5" dirty="0">
                <a:latin typeface="+mj-lt"/>
                <a:ea typeface="Arial"/>
                <a:cs typeface="Times New Roman"/>
              </a:rPr>
              <a:t>Di</a:t>
            </a:r>
            <a:r>
              <a:rPr lang="en-US" sz="2400" dirty="0">
                <a:latin typeface="+mj-lt"/>
                <a:ea typeface="Arial"/>
                <a:cs typeface="Times New Roman"/>
              </a:rPr>
              <a:t>scuss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400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ous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r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s</a:t>
            </a:r>
            <a:r>
              <a:rPr lang="en-US" sz="2400" dirty="0">
                <a:latin typeface="+mj-lt"/>
                <a:ea typeface="Arial"/>
                <a:cs typeface="Times New Roman"/>
              </a:rPr>
              <a:t>k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2400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c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s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f</a:t>
            </a:r>
            <a:r>
              <a:rPr lang="en-US" sz="2400" dirty="0">
                <a:latin typeface="+mj-lt"/>
                <a:ea typeface="Arial"/>
                <a:cs typeface="Times New Roman"/>
              </a:rPr>
              <a:t>or ne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sz="2400" dirty="0">
                <a:latin typeface="+mj-lt"/>
                <a:ea typeface="Arial"/>
                <a:cs typeface="Times New Roman"/>
              </a:rPr>
              <a:t>bo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2400" dirty="0">
                <a:latin typeface="+mj-lt"/>
                <a:ea typeface="Arial"/>
                <a:cs typeface="Times New Roman"/>
              </a:rPr>
              <a:t>ec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on</a:t>
            </a:r>
            <a:endParaRPr lang="en-US" sz="2400" dirty="0">
              <a:latin typeface="+mj-lt"/>
              <a:ea typeface="Calibri"/>
              <a:cs typeface="Times New Roman"/>
            </a:endParaRPr>
          </a:p>
          <a:p>
            <a:pPr marL="236538" marR="43180" indent="-236538">
              <a:spcBef>
                <a:spcPts val="1200"/>
              </a:spcBef>
              <a:spcAft>
                <a:spcPts val="600"/>
              </a:spcAft>
              <a:tabLst>
                <a:tab pos="236538" algn="l"/>
              </a:tabLst>
            </a:pPr>
            <a:r>
              <a:rPr lang="en-US" sz="2400" spc="-5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x</a:t>
            </a:r>
            <a:r>
              <a:rPr lang="en-US" sz="2400" dirty="0">
                <a:latin typeface="+mj-lt"/>
                <a:ea typeface="Arial"/>
                <a:cs typeface="Times New Roman"/>
              </a:rPr>
              <a:t>p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n </a:t>
            </a:r>
            <a:r>
              <a:rPr lang="en-US" sz="2400" spc="20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he </a:t>
            </a:r>
            <a:r>
              <a:rPr lang="en-US" sz="2400" spc="20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den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ca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dirty="0">
                <a:latin typeface="+mj-lt"/>
                <a:ea typeface="Arial"/>
                <a:cs typeface="Times New Roman"/>
              </a:rPr>
              <a:t>n </a:t>
            </a:r>
            <a:r>
              <a:rPr lang="en-US" sz="2400" spc="20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and </a:t>
            </a:r>
            <a:r>
              <a:rPr lang="en-US" sz="2400" spc="20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400" dirty="0">
                <a:latin typeface="+mj-lt"/>
                <a:ea typeface="Arial"/>
                <a:cs typeface="Times New Roman"/>
              </a:rPr>
              <a:t>an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g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dirty="0">
                <a:latin typeface="+mj-lt"/>
                <a:ea typeface="Arial"/>
                <a:cs typeface="Times New Roman"/>
              </a:rPr>
              <a:t>t </a:t>
            </a:r>
            <a:r>
              <a:rPr lang="en-US" sz="2400" spc="2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dirty="0">
                <a:latin typeface="+mj-lt"/>
                <a:ea typeface="Arial"/>
                <a:cs typeface="Times New Roman"/>
              </a:rPr>
              <a:t>f </a:t>
            </a:r>
            <a:r>
              <a:rPr lang="en-US" sz="2400" spc="2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neona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al </a:t>
            </a:r>
            <a:r>
              <a:rPr lang="en-US" sz="2400" spc="20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c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on </a:t>
            </a:r>
            <a:r>
              <a:rPr lang="en-US" sz="2400" spc="20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spc="1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 </a:t>
            </a:r>
            <a:r>
              <a:rPr lang="en-US" sz="2400" spc="20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or </a:t>
            </a:r>
            <a:r>
              <a:rPr lang="en-US" sz="2400" spc="2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hout s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y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400" dirty="0">
                <a:latin typeface="+mj-lt"/>
                <a:ea typeface="Arial"/>
                <a:cs typeface="Times New Roman"/>
              </a:rPr>
              <a:t>p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400" dirty="0">
                <a:latin typeface="+mj-lt"/>
                <a:ea typeface="Arial"/>
                <a:cs typeface="Times New Roman"/>
              </a:rPr>
              <a:t>s</a:t>
            </a:r>
            <a:endParaRPr lang="en-US" sz="2400" dirty="0">
              <a:latin typeface="+mj-lt"/>
              <a:ea typeface="Calibri"/>
              <a:cs typeface="Times New Roman"/>
            </a:endParaRPr>
          </a:p>
          <a:p>
            <a:pPr marL="236538" marR="43180" indent="-236538">
              <a:spcBef>
                <a:spcPts val="1200"/>
              </a:spcBef>
              <a:spcAft>
                <a:spcPts val="600"/>
              </a:spcAft>
              <a:tabLst>
                <a:tab pos="236538" algn="l"/>
              </a:tabLst>
            </a:pPr>
            <a:r>
              <a:rPr lang="en-US" sz="2400" spc="-5" dirty="0" smtClean="0">
                <a:latin typeface="+mj-lt"/>
                <a:ea typeface="Arial"/>
                <a:cs typeface="Times New Roman"/>
              </a:rPr>
              <a:t>D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esc</a:t>
            </a:r>
            <a:r>
              <a:rPr lang="en-US" sz="2400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z="2400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be </a:t>
            </a:r>
            <a:r>
              <a:rPr lang="en-US" sz="2400" spc="10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c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on </a:t>
            </a:r>
            <a:r>
              <a:rPr lang="en-US" sz="2400" spc="10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p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400" dirty="0">
                <a:latin typeface="+mj-lt"/>
                <a:ea typeface="Arial"/>
                <a:cs typeface="Times New Roman"/>
              </a:rPr>
              <a:t>en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on </a:t>
            </a:r>
            <a:r>
              <a:rPr lang="en-US" sz="2400" spc="10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p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ac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ces </a:t>
            </a:r>
            <a:r>
              <a:rPr lang="en-US" sz="2400" spc="1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and </a:t>
            </a:r>
            <a:r>
              <a:rPr lang="en-US" sz="2400" spc="10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g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ng </a:t>
            </a:r>
            <a:r>
              <a:rPr lang="en-US" sz="2400" spc="12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an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b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cs </a:t>
            </a:r>
            <a:r>
              <a:rPr lang="en-US" sz="2400" spc="1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5" dirty="0" smtClean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o </a:t>
            </a:r>
            <a:r>
              <a:rPr lang="en-US" sz="2400" spc="10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educe </a:t>
            </a:r>
            <a:r>
              <a:rPr lang="en-US" sz="2400" spc="10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dea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hs </a:t>
            </a:r>
            <a:r>
              <a:rPr lang="en-US" sz="2400" spc="1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dirty="0">
                <a:latin typeface="+mj-lt"/>
                <a:ea typeface="Arial"/>
                <a:cs typeface="Times New Roman"/>
              </a:rPr>
              <a:t>f ne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sz="2400" dirty="0">
                <a:latin typeface="+mj-lt"/>
                <a:ea typeface="Arial"/>
                <a:cs typeface="Times New Roman"/>
              </a:rPr>
              <a:t>bo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ns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due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t</a:t>
            </a:r>
            <a:r>
              <a:rPr lang="en-US" sz="2400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seps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s</a:t>
            </a:r>
            <a:endParaRPr lang="en-US" sz="2400" dirty="0">
              <a:latin typeface="+mj-lt"/>
              <a:ea typeface="Calibri"/>
              <a:cs typeface="Times New Roman"/>
            </a:endParaRPr>
          </a:p>
          <a:p>
            <a:pPr marL="236538" indent="-236538">
              <a:spcBef>
                <a:spcPts val="1200"/>
              </a:spcBef>
              <a:spcAft>
                <a:spcPts val="600"/>
              </a:spcAft>
              <a:tabLst>
                <a:tab pos="236538" algn="l"/>
              </a:tabLst>
            </a:pPr>
            <a:r>
              <a:rPr lang="en-US" sz="2400" spc="-5" dirty="0" smtClean="0">
                <a:latin typeface="+mj-lt"/>
                <a:ea typeface="Arial"/>
                <a:cs typeface="Times New Roman"/>
              </a:rPr>
              <a:t>D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esc</a:t>
            </a:r>
            <a:r>
              <a:rPr lang="en-US" sz="2400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z="2400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be</a:t>
            </a:r>
            <a:r>
              <a:rPr lang="en-US" sz="2400" spc="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he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doses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dirty="0">
                <a:latin typeface="+mj-lt"/>
                <a:ea typeface="Arial"/>
                <a:cs typeface="Times New Roman"/>
              </a:rPr>
              <a:t>f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b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cs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sz="2400" dirty="0">
                <a:latin typeface="+mj-lt"/>
                <a:ea typeface="Arial"/>
                <a:cs typeface="Times New Roman"/>
              </a:rPr>
              <a:t>hen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F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BN</a:t>
            </a:r>
            <a:r>
              <a:rPr lang="en-US" sz="2400" dirty="0">
                <a:latin typeface="+mj-lt"/>
                <a:ea typeface="Arial"/>
                <a:cs typeface="Times New Roman"/>
              </a:rPr>
              <a:t>C 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s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400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400" dirty="0">
                <a:latin typeface="+mj-lt"/>
                <a:ea typeface="Arial"/>
                <a:cs typeface="Times New Roman"/>
              </a:rPr>
              <a:t>ab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or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not</a:t>
            </a:r>
            <a:endParaRPr lang="en-US" sz="2400" dirty="0">
              <a:latin typeface="+mj-lt"/>
              <a:ea typeface="Calibri"/>
              <a:cs typeface="Times New Roman"/>
            </a:endParaRPr>
          </a:p>
          <a:p>
            <a:pPr marL="236538" indent="-236538">
              <a:spcBef>
                <a:spcPts val="1200"/>
              </a:spcBef>
              <a:spcAft>
                <a:spcPts val="600"/>
              </a:spcAft>
              <a:tabLst>
                <a:tab pos="236538" algn="l"/>
              </a:tabLst>
            </a:pPr>
            <a:r>
              <a:rPr lang="en-US" sz="2400" spc="-5" dirty="0" smtClean="0">
                <a:latin typeface="+mj-lt"/>
                <a:ea typeface="Arial"/>
                <a:cs typeface="Times New Roman"/>
              </a:rPr>
              <a:t>D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esc</a:t>
            </a:r>
            <a:r>
              <a:rPr lang="en-US" sz="2400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z="2400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be</a:t>
            </a:r>
            <a:r>
              <a:rPr lang="en-US" sz="2400" spc="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an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al </a:t>
            </a:r>
            <a:r>
              <a:rPr lang="en-US" spc="5" dirty="0" smtClean="0">
                <a:latin typeface="+mj-lt"/>
                <a:ea typeface="Arial"/>
                <a:cs typeface="Times New Roman"/>
              </a:rPr>
              <a:t>prophylaxis </a:t>
            </a:r>
            <a:r>
              <a:rPr lang="en-US" spc="15" dirty="0" smtClean="0">
                <a:latin typeface="+mj-lt"/>
                <a:ea typeface="Arial"/>
                <a:cs typeface="Times New Roman"/>
              </a:rPr>
              <a:t>f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or </a:t>
            </a:r>
            <a:r>
              <a:rPr lang="en-US" dirty="0">
                <a:latin typeface="+mj-lt"/>
                <a:ea typeface="Arial"/>
                <a:cs typeface="Times New Roman"/>
              </a:rPr>
              <a:t>ne</a:t>
            </a:r>
            <a:r>
              <a:rPr lang="en-US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dirty="0">
                <a:latin typeface="+mj-lt"/>
                <a:ea typeface="Arial"/>
                <a:cs typeface="Times New Roman"/>
              </a:rPr>
              <a:t>bo</a:t>
            </a:r>
            <a:r>
              <a:rPr lang="en-US" spc="5" dirty="0">
                <a:latin typeface="+mj-lt"/>
                <a:ea typeface="Arial"/>
                <a:cs typeface="Times New Roman"/>
              </a:rPr>
              <a:t>r</a:t>
            </a:r>
            <a:r>
              <a:rPr lang="en-US" dirty="0">
                <a:latin typeface="+mj-lt"/>
                <a:ea typeface="Arial"/>
                <a:cs typeface="Times New Roman"/>
              </a:rPr>
              <a:t>ns</a:t>
            </a:r>
            <a:r>
              <a:rPr lang="en-US" spc="5" dirty="0">
                <a:latin typeface="+mj-lt"/>
                <a:ea typeface="Arial"/>
                <a:cs typeface="Times New Roman"/>
              </a:rPr>
              <a:t> </a:t>
            </a:r>
            <a:r>
              <a:rPr lang="en-US" dirty="0">
                <a:latin typeface="+mj-lt"/>
                <a:ea typeface="Arial"/>
                <a:cs typeface="Times New Roman"/>
              </a:rPr>
              <a:t>bo</a:t>
            </a:r>
            <a:r>
              <a:rPr lang="en-US" spc="5" dirty="0">
                <a:latin typeface="+mj-lt"/>
                <a:ea typeface="Arial"/>
                <a:cs typeface="Times New Roman"/>
              </a:rPr>
              <a:t>r</a:t>
            </a:r>
            <a:r>
              <a:rPr lang="en-US" dirty="0">
                <a:latin typeface="+mj-lt"/>
                <a:ea typeface="Arial"/>
                <a:cs typeface="Times New Roman"/>
              </a:rPr>
              <a:t>n</a:t>
            </a:r>
            <a:r>
              <a:rPr lang="en-US" spc="-20" dirty="0">
                <a:latin typeface="+mj-lt"/>
                <a:ea typeface="Arial"/>
                <a:cs typeface="Times New Roman"/>
              </a:rPr>
              <a:t> </a:t>
            </a:r>
            <a:r>
              <a:rPr lang="en-US" spc="5" dirty="0">
                <a:latin typeface="+mj-lt"/>
                <a:ea typeface="Arial"/>
                <a:cs typeface="Times New Roman"/>
              </a:rPr>
              <a:t>t</a:t>
            </a:r>
            <a:r>
              <a:rPr lang="en-US" dirty="0">
                <a:latin typeface="+mj-lt"/>
                <a:ea typeface="Arial"/>
                <a:cs typeface="Times New Roman"/>
              </a:rPr>
              <a:t>o</a:t>
            </a:r>
            <a:r>
              <a:rPr lang="en-US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pc="-5" dirty="0" err="1">
                <a:latin typeface="+mj-lt"/>
                <a:ea typeface="Arial"/>
                <a:cs typeface="Times New Roman"/>
              </a:rPr>
              <a:t>H</a:t>
            </a:r>
            <a:r>
              <a:rPr lang="en-US" spc="5" dirty="0" err="1">
                <a:latin typeface="+mj-lt"/>
                <a:ea typeface="Arial"/>
                <a:cs typeface="Times New Roman"/>
              </a:rPr>
              <a:t>I</a:t>
            </a:r>
            <a:r>
              <a:rPr lang="en-US" spc="-15" dirty="0" err="1">
                <a:latin typeface="+mj-lt"/>
                <a:ea typeface="Arial"/>
                <a:cs typeface="Times New Roman"/>
              </a:rPr>
              <a:t>V</a:t>
            </a:r>
            <a:r>
              <a:rPr lang="en-US" spc="5" dirty="0" err="1">
                <a:latin typeface="+mj-lt"/>
                <a:ea typeface="Arial"/>
                <a:cs typeface="Times New Roman"/>
              </a:rPr>
              <a:t>+</a:t>
            </a:r>
            <a:r>
              <a:rPr lang="en-US" spc="-10" dirty="0" err="1">
                <a:latin typeface="+mj-lt"/>
                <a:ea typeface="Arial"/>
                <a:cs typeface="Times New Roman"/>
              </a:rPr>
              <a:t>v</a:t>
            </a:r>
            <a:r>
              <a:rPr lang="en-US" dirty="0" err="1">
                <a:latin typeface="+mj-lt"/>
                <a:ea typeface="Arial"/>
                <a:cs typeface="Times New Roman"/>
              </a:rPr>
              <a:t>e</a:t>
            </a:r>
            <a:r>
              <a:rPr lang="en-US" spc="5" dirty="0">
                <a:latin typeface="+mj-lt"/>
                <a:ea typeface="Arial"/>
                <a:cs typeface="Times New Roman"/>
              </a:rPr>
              <a:t> m</a:t>
            </a:r>
            <a:r>
              <a:rPr lang="en-US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pc="5" dirty="0">
                <a:latin typeface="+mj-lt"/>
                <a:ea typeface="Arial"/>
                <a:cs typeface="Times New Roman"/>
              </a:rPr>
              <a:t>t</a:t>
            </a:r>
            <a:r>
              <a:rPr lang="en-US" dirty="0">
                <a:latin typeface="+mj-lt"/>
                <a:ea typeface="Arial"/>
                <a:cs typeface="Times New Roman"/>
              </a:rPr>
              <a:t>her</a:t>
            </a:r>
            <a:endParaRPr lang="en-US" dirty="0">
              <a:latin typeface="+mj-lt"/>
              <a:ea typeface="Calibri"/>
              <a:cs typeface="Times New Roman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Learning </a:t>
            </a:r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48200" y="1295400"/>
            <a:ext cx="4221480" cy="4940808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Deaths from neonatal sepsis can be reduced by</a:t>
            </a:r>
          </a:p>
          <a:p>
            <a:pPr marL="342900" indent="-342900"/>
            <a:r>
              <a:rPr lang="en-IN" kern="0" spc="0" dirty="0">
                <a:solidFill>
                  <a:sysClr val="windowText" lastClr="000000"/>
                </a:solidFill>
              </a:rPr>
              <a:t>Strict hand-washing </a:t>
            </a:r>
            <a:r>
              <a:rPr lang="en-IN" kern="0" spc="0" dirty="0" smtClean="0">
                <a:solidFill>
                  <a:sysClr val="windowText" lastClr="000000"/>
                </a:solidFill>
              </a:rPr>
              <a:t>practices while handling the baby</a:t>
            </a:r>
          </a:p>
          <a:p>
            <a:pPr marL="342900" indent="-342900"/>
            <a:r>
              <a:rPr lang="en-IN" kern="0" spc="0" dirty="0">
                <a:solidFill>
                  <a:sysClr val="windowText" lastClr="000000"/>
                </a:solidFill>
              </a:rPr>
              <a:t>Reducing un-necessary PV examinations</a:t>
            </a:r>
          </a:p>
          <a:p>
            <a:pPr marL="342900" indent="-342900"/>
            <a:r>
              <a:rPr lang="en-IN" kern="0" spc="0" dirty="0" smtClean="0">
                <a:solidFill>
                  <a:sysClr val="windowText" lastClr="000000"/>
                </a:solidFill>
              </a:rPr>
              <a:t>Maintaining hygiene during delivery</a:t>
            </a:r>
          </a:p>
          <a:p>
            <a:pPr marL="342900" indent="-342900"/>
            <a:r>
              <a:rPr lang="en-IN" kern="0" spc="0" dirty="0" smtClean="0">
                <a:solidFill>
                  <a:sysClr val="windowText" lastClr="000000"/>
                </a:solidFill>
              </a:rPr>
              <a:t>Early initiation of exclusive breast feeding</a:t>
            </a:r>
          </a:p>
          <a:p>
            <a:pPr marL="342900" indent="-342900"/>
            <a:r>
              <a:rPr lang="en-IN" kern="0" spc="0" dirty="0" smtClean="0">
                <a:solidFill>
                  <a:sysClr val="windowText" lastClr="000000"/>
                </a:solidFill>
              </a:rPr>
              <a:t>Timely and judicious use of antibiotics</a:t>
            </a:r>
            <a:endParaRPr lang="en-IN" kern="0" spc="0" dirty="0">
              <a:solidFill>
                <a:sysClr val="windowText" lastClr="000000"/>
              </a:solidFill>
            </a:endParaRPr>
          </a:p>
          <a:p>
            <a:pPr marL="342900" indent="-342900"/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304798"/>
            <a:ext cx="8591550" cy="91440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Infection in Neonatal </a:t>
            </a:r>
            <a:r>
              <a:rPr lang="en-IN" dirty="0"/>
              <a:t>P</a:t>
            </a:r>
            <a:r>
              <a:rPr lang="en-IN" dirty="0" smtClean="0"/>
              <a:t>eriod is a Leading </a:t>
            </a:r>
            <a:r>
              <a:rPr lang="en-IN" dirty="0"/>
              <a:t>C</a:t>
            </a:r>
            <a:r>
              <a:rPr lang="en-IN" dirty="0" smtClean="0"/>
              <a:t>ause of Deaths in </a:t>
            </a:r>
            <a:r>
              <a:rPr lang="en-IN" dirty="0" err="1"/>
              <a:t>N</a:t>
            </a:r>
            <a:r>
              <a:rPr lang="en-IN" dirty="0" err="1" smtClean="0"/>
              <a:t>ewborn</a:t>
            </a:r>
            <a:endParaRPr lang="en-IN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01382551"/>
              </p:ext>
            </p:extLst>
          </p:nvPr>
        </p:nvGraphicFramePr>
        <p:xfrm>
          <a:off x="7374" y="1295400"/>
          <a:ext cx="4640826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915155"/>
              </p:ext>
            </p:extLst>
          </p:nvPr>
        </p:nvGraphicFramePr>
        <p:xfrm>
          <a:off x="152400" y="1447800"/>
          <a:ext cx="4648199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5930900"/>
            <a:ext cx="9144000" cy="927100"/>
          </a:xfrm>
          <a:prstGeom prst="rect">
            <a:avLst/>
          </a:prstGeom>
          <a:solidFill>
            <a:srgbClr val="A943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 smtClean="0"/>
              <a:t>Small babies (Pre term and SGA) are at a higher risk of acquiring infection and may require higher focus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59804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6225" y="228600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3600" b="1" kern="1200" cap="none" spc="0" baseline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>
                <a:solidFill>
                  <a:srgbClr val="A9432B"/>
                </a:solidFill>
              </a:rPr>
              <a:t>Risk </a:t>
            </a:r>
            <a:r>
              <a:rPr lang="en-US" dirty="0">
                <a:solidFill>
                  <a:srgbClr val="A9432B"/>
                </a:solidFill>
              </a:rPr>
              <a:t>F</a:t>
            </a:r>
            <a:r>
              <a:rPr lang="en-US" dirty="0" smtClean="0">
                <a:solidFill>
                  <a:srgbClr val="A9432B"/>
                </a:solidFill>
              </a:rPr>
              <a:t>actors for Newborn </a:t>
            </a:r>
            <a:r>
              <a:rPr lang="en-US" dirty="0">
                <a:solidFill>
                  <a:srgbClr val="A9432B"/>
                </a:solidFill>
              </a:rPr>
              <a:t>I</a:t>
            </a:r>
            <a:r>
              <a:rPr lang="en-US" dirty="0" smtClean="0">
                <a:solidFill>
                  <a:srgbClr val="A9432B"/>
                </a:solidFill>
              </a:rPr>
              <a:t>nfection</a:t>
            </a:r>
            <a:endParaRPr lang="en-US" dirty="0">
              <a:solidFill>
                <a:srgbClr val="A9432B"/>
              </a:solidFill>
            </a:endParaRPr>
          </a:p>
        </p:txBody>
      </p:sp>
      <p:sp>
        <p:nvSpPr>
          <p:cNvPr id="8" name="Content Placeholder 7"/>
          <p:cNvSpPr txBox="1">
            <a:spLocks noGrp="1"/>
          </p:cNvSpPr>
          <p:nvPr>
            <p:ph sz="quarter" idx="13"/>
          </p:nvPr>
        </p:nvSpPr>
        <p:spPr>
          <a:xfrm>
            <a:off x="0" y="1066800"/>
            <a:ext cx="4267200" cy="5816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Wingdings" pitchFamily="2" charset="2"/>
              <a:buNone/>
            </a:pPr>
            <a:r>
              <a:rPr lang="en-IN" sz="2400" b="1" dirty="0"/>
              <a:t>Related to </a:t>
            </a:r>
            <a:r>
              <a:rPr lang="en-IN" sz="2400" b="1" dirty="0" smtClean="0"/>
              <a:t>mother and delivery</a:t>
            </a:r>
            <a:endParaRPr lang="en-IN" sz="2400" dirty="0"/>
          </a:p>
          <a:p>
            <a:pPr marL="231775" indent="-231775">
              <a:spcAft>
                <a:spcPts val="600"/>
              </a:spcAft>
              <a:buClr>
                <a:srgbClr val="A9432B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0000"/>
                </a:solidFill>
              </a:rPr>
              <a:t>Failure to </a:t>
            </a:r>
            <a:r>
              <a:rPr lang="en-IN" sz="2400" dirty="0" smtClean="0">
                <a:solidFill>
                  <a:srgbClr val="000000"/>
                </a:solidFill>
              </a:rPr>
              <a:t>follow Infection prevention practices</a:t>
            </a:r>
          </a:p>
          <a:p>
            <a:pPr marL="231775" indent="-231775">
              <a:spcAft>
                <a:spcPts val="600"/>
              </a:spcAft>
              <a:buClr>
                <a:srgbClr val="A9432B"/>
              </a:buClr>
              <a:buSzPct val="100000"/>
            </a:pPr>
            <a:r>
              <a:rPr lang="en-IN" sz="2400" dirty="0" smtClean="0">
                <a:solidFill>
                  <a:srgbClr val="000000"/>
                </a:solidFill>
              </a:rPr>
              <a:t>Poor monitoring of mother’s temperature during </a:t>
            </a:r>
            <a:r>
              <a:rPr lang="en-US" sz="2400" dirty="0" smtClean="0"/>
              <a:t>1st </a:t>
            </a:r>
            <a:r>
              <a:rPr lang="en-US" sz="2400" dirty="0"/>
              <a:t>and 2nd stages of </a:t>
            </a:r>
            <a:r>
              <a:rPr lang="en-US" sz="2400" dirty="0" smtClean="0"/>
              <a:t>labor</a:t>
            </a:r>
            <a:endParaRPr lang="en-IN" sz="2400" dirty="0" smtClean="0">
              <a:solidFill>
                <a:srgbClr val="000000"/>
              </a:solidFill>
            </a:endParaRPr>
          </a:p>
          <a:p>
            <a:pPr marL="231775" indent="-231775">
              <a:spcAft>
                <a:spcPts val="600"/>
              </a:spcAft>
              <a:buClr>
                <a:srgbClr val="A9432B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rgbClr val="000000"/>
                </a:solidFill>
              </a:rPr>
              <a:t>Frequent </a:t>
            </a:r>
            <a:r>
              <a:rPr lang="en-IN" sz="2400" dirty="0">
                <a:solidFill>
                  <a:srgbClr val="000000"/>
                </a:solidFill>
              </a:rPr>
              <a:t>vaginal examinations</a:t>
            </a:r>
          </a:p>
          <a:p>
            <a:pPr marL="231775" indent="-231775">
              <a:spcAft>
                <a:spcPts val="600"/>
              </a:spcAft>
              <a:buClr>
                <a:srgbClr val="A9432B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rgbClr val="000000"/>
                </a:solidFill>
              </a:rPr>
              <a:t>PROM &gt;18 hrs</a:t>
            </a:r>
            <a:endParaRPr lang="en-IN" sz="2400" dirty="0">
              <a:solidFill>
                <a:srgbClr val="000000"/>
              </a:solidFill>
            </a:endParaRPr>
          </a:p>
          <a:p>
            <a:pPr marL="231775" indent="-231775">
              <a:spcAft>
                <a:spcPts val="600"/>
              </a:spcAft>
              <a:buClr>
                <a:srgbClr val="A9432B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0000"/>
                </a:solidFill>
              </a:rPr>
              <a:t>Prolonged labour&gt;24 hrs/obstructed labour </a:t>
            </a:r>
            <a:endParaRPr lang="en-IN" sz="2400" dirty="0" smtClean="0">
              <a:solidFill>
                <a:srgbClr val="000000"/>
              </a:solidFill>
            </a:endParaRPr>
          </a:p>
          <a:p>
            <a:pPr marL="231775" indent="-231775">
              <a:spcAft>
                <a:spcPts val="600"/>
              </a:spcAft>
              <a:buClr>
                <a:srgbClr val="A9432B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rgbClr val="000000"/>
                </a:solidFill>
              </a:rPr>
              <a:t>Pre-existing STIs/RTIs</a:t>
            </a:r>
            <a:endParaRPr lang="en-IN" sz="2400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4"/>
          </p:nvPr>
        </p:nvSpPr>
        <p:spPr>
          <a:xfrm>
            <a:off x="4800600" y="1371600"/>
            <a:ext cx="4528185" cy="479755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1588" indent="0">
              <a:spcAft>
                <a:spcPts val="600"/>
              </a:spcAft>
              <a:buNone/>
            </a:pPr>
            <a:r>
              <a:rPr lang="en-IN" sz="2400" b="1" dirty="0" smtClean="0">
                <a:solidFill>
                  <a:srgbClr val="000000"/>
                </a:solidFill>
              </a:rPr>
              <a:t>Related to </a:t>
            </a:r>
            <a:r>
              <a:rPr lang="en-IN" sz="2400" b="1" dirty="0"/>
              <a:t>N</a:t>
            </a:r>
            <a:r>
              <a:rPr lang="en-IN" sz="2400" b="1" dirty="0" smtClean="0">
                <a:solidFill>
                  <a:srgbClr val="000000"/>
                </a:solidFill>
              </a:rPr>
              <a:t>ewborn care</a:t>
            </a:r>
          </a:p>
          <a:p>
            <a:pPr marL="233363" indent="-231775">
              <a:spcAft>
                <a:spcPts val="600"/>
              </a:spcAft>
              <a:buSzPct val="100000"/>
            </a:pPr>
            <a:r>
              <a:rPr lang="en-IN" sz="2400" dirty="0">
                <a:cs typeface="+mn-cs"/>
              </a:rPr>
              <a:t>Very low birth weight, prematurity</a:t>
            </a:r>
          </a:p>
          <a:p>
            <a:pPr marL="233363" indent="-231775">
              <a:spcAft>
                <a:spcPts val="600"/>
              </a:spcAft>
              <a:buSzPct val="100000"/>
            </a:pPr>
            <a:r>
              <a:rPr lang="en-IN" sz="2400" dirty="0">
                <a:cs typeface="+mn-cs"/>
              </a:rPr>
              <a:t>Lack of </a:t>
            </a:r>
            <a:r>
              <a:rPr lang="en-IN" sz="2400" dirty="0" smtClean="0">
                <a:cs typeface="+mn-cs"/>
              </a:rPr>
              <a:t>exclusive breastfeeding </a:t>
            </a:r>
            <a:endParaRPr lang="en-IN" sz="2400" dirty="0">
              <a:cs typeface="+mn-cs"/>
            </a:endParaRPr>
          </a:p>
          <a:p>
            <a:pPr marL="233363" indent="-231775">
              <a:spcAft>
                <a:spcPts val="600"/>
              </a:spcAft>
              <a:buSzPct val="100000"/>
            </a:pPr>
            <a:r>
              <a:rPr lang="en-IN" sz="2400" dirty="0" smtClean="0">
                <a:cs typeface="+mn-cs"/>
              </a:rPr>
              <a:t>Poor hygiene and frequent </a:t>
            </a:r>
            <a:r>
              <a:rPr lang="en-IN" sz="2400" dirty="0">
                <a:cs typeface="+mn-cs"/>
              </a:rPr>
              <a:t>handling</a:t>
            </a:r>
          </a:p>
          <a:p>
            <a:pPr marL="233363" indent="-231775">
              <a:spcAft>
                <a:spcPts val="600"/>
              </a:spcAft>
              <a:buSzPct val="100000"/>
            </a:pPr>
            <a:r>
              <a:rPr lang="en-IN" sz="2400" dirty="0" smtClean="0">
                <a:solidFill>
                  <a:srgbClr val="000000"/>
                </a:solidFill>
                <a:cs typeface="+mn-cs"/>
              </a:rPr>
              <a:t>Unneeded </a:t>
            </a:r>
            <a:r>
              <a:rPr lang="en-IN" sz="2400" dirty="0">
                <a:solidFill>
                  <a:srgbClr val="000000"/>
                </a:solidFill>
                <a:cs typeface="+mn-cs"/>
              </a:rPr>
              <a:t>newborn interventions such as routine suctioning of newborn</a:t>
            </a:r>
          </a:p>
        </p:txBody>
      </p:sp>
    </p:spTree>
    <p:extLst>
      <p:ext uri="{BB962C8B-B14F-4D97-AF65-F5344CB8AC3E}">
        <p14:creationId xmlns:p14="http://schemas.microsoft.com/office/powerpoint/2010/main" val="21033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219200"/>
            <a:ext cx="8382000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4950" indent="-234950">
              <a:spcAft>
                <a:spcPts val="600"/>
              </a:spcAft>
            </a:pPr>
            <a:r>
              <a:rPr lang="en-IN" sz="2400" dirty="0" smtClean="0"/>
              <a:t>Appropriately manage maternal infections and use antibiotic prophylaxis wherever needed </a:t>
            </a:r>
          </a:p>
          <a:p>
            <a:pPr marL="234950" indent="-234950">
              <a:spcAft>
                <a:spcPts val="600"/>
              </a:spcAft>
            </a:pPr>
            <a:r>
              <a:rPr lang="en-IN" sz="2400" dirty="0" smtClean="0"/>
              <a:t>Do not do un-necessary PV examinations during labour</a:t>
            </a:r>
          </a:p>
          <a:p>
            <a:pPr marL="234950" indent="-234950">
              <a:spcAft>
                <a:spcPts val="600"/>
              </a:spcAft>
            </a:pPr>
            <a:r>
              <a:rPr lang="en-IN" sz="2400" dirty="0" smtClean="0"/>
              <a:t>Maintain “Six Cleans” during delivery</a:t>
            </a:r>
          </a:p>
          <a:p>
            <a:pPr marL="234950" indent="-234950">
              <a:spcAft>
                <a:spcPts val="600"/>
              </a:spcAft>
            </a:pPr>
            <a:r>
              <a:rPr lang="en-IN" sz="2400" dirty="0" smtClean="0"/>
              <a:t>Perform hand hygiene every time before handling the baby</a:t>
            </a:r>
          </a:p>
          <a:p>
            <a:pPr marL="234950" indent="-234950">
              <a:spcAft>
                <a:spcPts val="600"/>
              </a:spcAft>
            </a:pPr>
            <a:r>
              <a:rPr lang="en-IN" sz="2400" dirty="0" smtClean="0"/>
              <a:t>Ensure early initiation of breast feeding and exclusive breast feeding, avoid pre-lacteal feeds</a:t>
            </a:r>
          </a:p>
          <a:p>
            <a:pPr marL="234950" indent="-234950">
              <a:spcAft>
                <a:spcPts val="600"/>
              </a:spcAft>
            </a:pPr>
            <a:r>
              <a:rPr lang="en-IN" sz="2400" dirty="0" smtClean="0"/>
              <a:t>Ensure dry cord care</a:t>
            </a:r>
          </a:p>
          <a:p>
            <a:pPr marL="234950" indent="-234950">
              <a:spcAft>
                <a:spcPts val="600"/>
              </a:spcAft>
            </a:pPr>
            <a:r>
              <a:rPr lang="en-IN" sz="2400" dirty="0" smtClean="0"/>
              <a:t>Avoid unnecessary interventions for the baby such as routine suctioning of </a:t>
            </a:r>
            <a:r>
              <a:rPr lang="en-IN" sz="2400" dirty="0" err="1" smtClean="0"/>
              <a:t>newborns</a:t>
            </a:r>
            <a:r>
              <a:rPr lang="en-IN" sz="2400" dirty="0" smtClean="0"/>
              <a:t> after birth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52400"/>
            <a:ext cx="8928992" cy="838200"/>
          </a:xfrm>
        </p:spPr>
        <p:txBody>
          <a:bodyPr>
            <a:noAutofit/>
          </a:bodyPr>
          <a:lstStyle/>
          <a:p>
            <a:r>
              <a:rPr lang="en-IN" sz="4000" dirty="0" smtClean="0"/>
              <a:t>Preventing Infection in Newborns</a:t>
            </a:r>
            <a:endParaRPr lang="en-IN" sz="40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0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76225" y="228601"/>
            <a:ext cx="8591550" cy="838199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</a:rPr>
              <a:t>	Principles for Antibiotics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</a:rPr>
              <a:t>se in Newborns</a:t>
            </a:r>
            <a:endParaRPr lang="en-IN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95400"/>
            <a:ext cx="4251960" cy="493776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IN" sz="2400" b="1" dirty="0" smtClean="0"/>
              <a:t>When to use antibiotics</a:t>
            </a:r>
            <a:r>
              <a:rPr lang="en-IN" sz="2400" dirty="0" smtClean="0"/>
              <a:t>: </a:t>
            </a:r>
          </a:p>
          <a:p>
            <a:pPr marL="515938" lvl="1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IN" sz="2200" dirty="0" smtClean="0"/>
              <a:t>Clinical signs of neonatal sepsis</a:t>
            </a:r>
          </a:p>
          <a:p>
            <a:pPr marL="515938" lvl="1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IN" sz="2200" dirty="0"/>
              <a:t>M</a:t>
            </a:r>
            <a:r>
              <a:rPr lang="en-IN" sz="2200" dirty="0" smtClean="0"/>
              <a:t>other had uterine infection during </a:t>
            </a:r>
            <a:r>
              <a:rPr lang="en-IN" sz="2200" dirty="0" err="1" smtClean="0"/>
              <a:t>intrapartum</a:t>
            </a:r>
            <a:r>
              <a:rPr lang="en-IN" sz="2200" dirty="0" smtClean="0"/>
              <a:t> period and </a:t>
            </a:r>
            <a:r>
              <a:rPr lang="en-IN" sz="2200" dirty="0" err="1" smtClean="0"/>
              <a:t>upto</a:t>
            </a:r>
            <a:r>
              <a:rPr lang="en-IN" sz="2200" dirty="0" smtClean="0"/>
              <a:t> 3 days (in these cases sepsis can develop)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IN" sz="2400" b="1" dirty="0" smtClean="0"/>
              <a:t>Way to use: </a:t>
            </a:r>
          </a:p>
          <a:p>
            <a:pPr marL="407988" lvl="1" indent="-234950">
              <a:lnSpc>
                <a:spcPct val="120000"/>
              </a:lnSpc>
            </a:pPr>
            <a:r>
              <a:rPr lang="en-IN" b="1" dirty="0" smtClean="0">
                <a:solidFill>
                  <a:schemeClr val="tx1"/>
                </a:solidFill>
              </a:rPr>
              <a:t>Therapeutic</a:t>
            </a:r>
            <a:r>
              <a:rPr lang="en-IN" dirty="0" smtClean="0"/>
              <a:t>: Newborn </a:t>
            </a:r>
            <a:r>
              <a:rPr lang="en-IN" dirty="0"/>
              <a:t>with symptoms of </a:t>
            </a:r>
            <a:r>
              <a:rPr lang="en-IN" dirty="0" smtClean="0"/>
              <a:t>infection</a:t>
            </a:r>
          </a:p>
          <a:p>
            <a:pPr marL="407988" lvl="1" indent="-234950">
              <a:lnSpc>
                <a:spcPct val="120000"/>
              </a:lnSpc>
            </a:pPr>
            <a:r>
              <a:rPr lang="en-IN" b="1" dirty="0" smtClean="0">
                <a:solidFill>
                  <a:schemeClr val="tx1"/>
                </a:solidFill>
              </a:rPr>
              <a:t>Prophylactic</a:t>
            </a:r>
            <a:r>
              <a:rPr lang="en-IN" dirty="0"/>
              <a:t>: Asymptomatic </a:t>
            </a:r>
            <a:r>
              <a:rPr lang="en-IN" dirty="0" err="1"/>
              <a:t>newborns</a:t>
            </a:r>
            <a:r>
              <a:rPr lang="en-IN" dirty="0"/>
              <a:t> whose mother had infection</a:t>
            </a:r>
            <a:endParaRPr lang="en-IN" dirty="0" smtClean="0"/>
          </a:p>
          <a:p>
            <a:pPr marL="234950" lvl="1" indent="-234950">
              <a:lnSpc>
                <a:spcPct val="120000"/>
              </a:lnSpc>
            </a:pPr>
            <a:endParaRPr lang="en-IN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724400" y="1295400"/>
            <a:ext cx="4251960" cy="5181600"/>
          </a:xfrm>
        </p:spPr>
        <p:txBody>
          <a:bodyPr/>
          <a:lstStyle/>
          <a:p>
            <a:pPr marL="234950" indent="-234950">
              <a:lnSpc>
                <a:spcPct val="120000"/>
              </a:lnSpc>
            </a:pPr>
            <a:r>
              <a:rPr lang="en-IN" sz="2400" dirty="0"/>
              <a:t>Neonatal sepsis can be: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ü"/>
            </a:pPr>
            <a:r>
              <a:rPr lang="en-IN" sz="1900" dirty="0"/>
              <a:t>Early onset– within 72 hours (source of infection genital tract or delivery area)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ü"/>
            </a:pPr>
            <a:r>
              <a:rPr lang="en-IN" sz="1900" dirty="0"/>
              <a:t>Late onset– after 72 hours (source of infection hospital or community</a:t>
            </a:r>
            <a:r>
              <a:rPr lang="en-IN" sz="1900" dirty="0" smtClean="0"/>
              <a:t>)</a:t>
            </a:r>
          </a:p>
          <a:p>
            <a:pPr marL="170752" lvl="1" indent="0">
              <a:lnSpc>
                <a:spcPct val="120000"/>
              </a:lnSpc>
              <a:spcBef>
                <a:spcPts val="0"/>
              </a:spcBef>
              <a:buSzPct val="80000"/>
              <a:buNone/>
            </a:pPr>
            <a:endParaRPr lang="en-IN" sz="1900" dirty="0"/>
          </a:p>
          <a:p>
            <a:pPr marL="234950" indent="-234950">
              <a:lnSpc>
                <a:spcPct val="110000"/>
              </a:lnSpc>
            </a:pPr>
            <a:r>
              <a:rPr lang="en-IN" sz="2400" dirty="0"/>
              <a:t>For the purposes of this presentation, we will focus only on early onset neonatal sepsis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" y="1143000"/>
            <a:ext cx="8763000" cy="19697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If following conditions were present at the time of delivery:</a:t>
            </a:r>
          </a:p>
          <a:p>
            <a:endParaRPr lang="en-US" sz="800" b="1" dirty="0" smtClean="0"/>
          </a:p>
          <a:p>
            <a:pPr lvl="1" indent="-222250">
              <a:spcBef>
                <a:spcPts val="60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IN" sz="2000" b="1" dirty="0"/>
              <a:t>Mother had foul smelling discharge </a:t>
            </a:r>
          </a:p>
          <a:p>
            <a:pPr lvl="1" indent="-222250">
              <a:spcBef>
                <a:spcPts val="600"/>
              </a:spcBef>
              <a:spcAft>
                <a:spcPts val="12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IN" sz="2000" b="1" dirty="0"/>
              <a:t>Mother had fever </a:t>
            </a:r>
            <a:r>
              <a:rPr lang="en-IN" sz="2000" b="1" dirty="0" smtClean="0"/>
              <a:t>(temp </a:t>
            </a:r>
            <a:r>
              <a:rPr lang="en-IN" sz="2000" b="1" dirty="0"/>
              <a:t>38</a:t>
            </a:r>
            <a:r>
              <a:rPr lang="en-IN" sz="2000" b="1" baseline="30000" dirty="0"/>
              <a:t>0</a:t>
            </a:r>
            <a:r>
              <a:rPr lang="en-IN" sz="2000" b="1" dirty="0"/>
              <a:t>C</a:t>
            </a:r>
            <a:r>
              <a:rPr lang="en-IN" sz="2000" b="1" dirty="0" smtClean="0"/>
              <a:t>)</a:t>
            </a:r>
          </a:p>
          <a:p>
            <a:pPr lvl="1" indent="-222250">
              <a:spcBef>
                <a:spcPts val="600"/>
              </a:spcBef>
              <a:spcAft>
                <a:spcPts val="12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IN" sz="2000" b="1" dirty="0" smtClean="0"/>
              <a:t>Baby born &lt;35 weeks of gestation with ROM &gt;18 hours  before birth</a:t>
            </a:r>
            <a:endParaRPr lang="en-IN" sz="2000" b="1" dirty="0"/>
          </a:p>
        </p:txBody>
      </p:sp>
      <p:sp>
        <p:nvSpPr>
          <p:cNvPr id="6" name="Down Arrow 5"/>
          <p:cNvSpPr/>
          <p:nvPr/>
        </p:nvSpPr>
        <p:spPr>
          <a:xfrm>
            <a:off x="4217276" y="3284721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10456" y="360027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FBNC available?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19600" y="3958853"/>
            <a:ext cx="772512" cy="391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276600" y="3958853"/>
            <a:ext cx="1051035" cy="327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90800" y="4202800"/>
            <a:ext cx="82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92112" y="4350207"/>
            <a:ext cx="82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0349" y="4900116"/>
            <a:ext cx="2523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Shift to FBNC for antibiotics and further  management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50978" y="459546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Blood culture possible ?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467804" y="5213866"/>
            <a:ext cx="1116724" cy="308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332687" y="5213866"/>
            <a:ext cx="1169276" cy="308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55624" y="5410200"/>
            <a:ext cx="82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792062" y="5410091"/>
            <a:ext cx="82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58359" y="6121554"/>
            <a:ext cx="323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blood for culture, start antibiotics and refer to FBNC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54867" y="6211669"/>
            <a:ext cx="2133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start antibiotics and refer to FBNC</a:t>
            </a:r>
            <a:endParaRPr lang="en-US" dirty="0"/>
          </a:p>
        </p:txBody>
      </p:sp>
      <p:sp>
        <p:nvSpPr>
          <p:cNvPr id="24" name="Title 3"/>
          <p:cNvSpPr>
            <a:spLocks noGrp="1"/>
          </p:cNvSpPr>
          <p:nvPr>
            <p:ph type="title"/>
          </p:nvPr>
        </p:nvSpPr>
        <p:spPr>
          <a:xfrm>
            <a:off x="276225" y="457201"/>
            <a:ext cx="8591550" cy="761999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Asymptomatic </a:t>
            </a:r>
            <a:r>
              <a:rPr lang="en-IN" dirty="0"/>
              <a:t>N</a:t>
            </a:r>
            <a:r>
              <a:rPr lang="en-IN" dirty="0" smtClean="0"/>
              <a:t>ewborns with Maternal Conditions</a:t>
            </a:r>
            <a:endParaRPr lang="en-IN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752601" y="4534873"/>
            <a:ext cx="648358" cy="265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605300" y="4638479"/>
            <a:ext cx="312025" cy="162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006867" y="5770303"/>
            <a:ext cx="0" cy="339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809844" y="5770303"/>
            <a:ext cx="0" cy="339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3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>
            <a:off x="4217276" y="3200400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IN" dirty="0" err="1" smtClean="0">
                <a:solidFill>
                  <a:schemeClr val="accent1">
                    <a:lumMod val="75000"/>
                  </a:schemeClr>
                </a:solidFill>
              </a:rPr>
              <a:t>Newborns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</a:rPr>
              <a:t> with Symptoms of Infection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1179"/>
              </p:ext>
            </p:extLst>
          </p:nvPr>
        </p:nvGraphicFramePr>
        <p:xfrm>
          <a:off x="304800" y="1143000"/>
          <a:ext cx="85344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1731005"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A9432B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Baby has very fast breathing (&gt;60 per minute) or very slow breathing of newborn (&lt;30 per minute) chest in drawing,  grunting</a:t>
                      </a:r>
                    </a:p>
                    <a:p>
                      <a:pPr marL="342900" indent="-342900">
                        <a:buClr>
                          <a:srgbClr val="A9432B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Convulsions</a:t>
                      </a:r>
                    </a:p>
                    <a:p>
                      <a:pPr marL="342900" indent="-342900">
                        <a:buClr>
                          <a:srgbClr val="A9432B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Sick looking baby</a:t>
                      </a:r>
                    </a:p>
                    <a:p>
                      <a:pPr marL="350838" indent="-350838" defTabSz="341313">
                        <a:buClr>
                          <a:srgbClr val="A9432B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Baby has stopped breastfeeding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0838" indent="-350838" defTabSz="341313">
                        <a:buClr>
                          <a:srgbClr val="A9432B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Excessive crying or lethargic baby</a:t>
                      </a:r>
                    </a:p>
                    <a:p>
                      <a:pPr marL="350838" indent="-350838" defTabSz="341313">
                        <a:buClr>
                          <a:srgbClr val="A9432B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Fever (Temperature above 38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°C)</a:t>
                      </a:r>
                    </a:p>
                    <a:p>
                      <a:pPr marL="350838" indent="-350838" defTabSz="341313">
                        <a:buClr>
                          <a:srgbClr val="A9432B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Hypothermic baby, not responding to warmth (Temperature below </a:t>
                      </a:r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°C)</a:t>
                      </a:r>
                    </a:p>
                    <a:p>
                      <a:pPr marL="350838" indent="-350838" defTabSz="341313">
                        <a:buClr>
                          <a:srgbClr val="A9432B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Umbilical redness extending to skin or draining pus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53526" y="6356722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281651" y="3886200"/>
            <a:ext cx="772512" cy="391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3138651" y="3886200"/>
            <a:ext cx="1051035" cy="327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452851" y="4130147"/>
            <a:ext cx="82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es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054163" y="4277554"/>
            <a:ext cx="82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52400" y="4827463"/>
            <a:ext cx="2523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Shift to FBNC for antibiotics and further  management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713029" y="452281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Blood culture possible ?</a:t>
            </a:r>
            <a:endParaRPr lang="en-US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6329855" y="5141213"/>
            <a:ext cx="1116724" cy="308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5194738" y="5141213"/>
            <a:ext cx="1169276" cy="308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417675" y="5337547"/>
            <a:ext cx="82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654113" y="5337438"/>
            <a:ext cx="82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es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020410" y="6048901"/>
            <a:ext cx="323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blood for culture, start antibiotics and refer to FBNC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616918" y="6139016"/>
            <a:ext cx="2133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start antibiotics and refer to FBNC</a:t>
            </a:r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1614652" y="4462220"/>
            <a:ext cx="648358" cy="265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467351" y="4565826"/>
            <a:ext cx="312025" cy="162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868918" y="5697650"/>
            <a:ext cx="0" cy="339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7671895" y="5697650"/>
            <a:ext cx="0" cy="339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429000" y="3505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FBNC available?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0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06414872"/>
              </p:ext>
            </p:extLst>
          </p:nvPr>
        </p:nvGraphicFramePr>
        <p:xfrm>
          <a:off x="274638" y="1514308"/>
          <a:ext cx="8640762" cy="4734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3962"/>
                <a:gridCol w="2438400"/>
                <a:gridCol w="2438400"/>
              </a:tblGrid>
              <a:tr h="581492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Weight</a:t>
                      </a:r>
                      <a:endParaRPr lang="en-IN" sz="2400" dirty="0"/>
                    </a:p>
                  </a:txBody>
                  <a:tcPr>
                    <a:solidFill>
                      <a:srgbClr val="A943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Dose of </a:t>
                      </a:r>
                      <a:r>
                        <a:rPr lang="en-IN" sz="2400" dirty="0" err="1" smtClean="0"/>
                        <a:t>Inj</a:t>
                      </a:r>
                      <a:r>
                        <a:rPr lang="en-IN" sz="2400" dirty="0" smtClean="0"/>
                        <a:t> Gentamicin</a:t>
                      </a:r>
                      <a:endParaRPr lang="en-IN" sz="2400" dirty="0"/>
                    </a:p>
                  </a:txBody>
                  <a:tcPr>
                    <a:solidFill>
                      <a:srgbClr val="A943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Dose of</a:t>
                      </a:r>
                      <a:r>
                        <a:rPr lang="en-IN" sz="2400" baseline="0" dirty="0" smtClean="0"/>
                        <a:t> Amoxicillin</a:t>
                      </a:r>
                      <a:endParaRPr lang="en-IN" sz="2400" dirty="0"/>
                    </a:p>
                  </a:txBody>
                  <a:tcPr>
                    <a:solidFill>
                      <a:srgbClr val="A9432B"/>
                    </a:solidFill>
                  </a:tcPr>
                </a:tc>
              </a:tr>
              <a:tr h="581492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Less than 1.5 kg</a:t>
                      </a:r>
                      <a:endParaRPr lang="en-IN" sz="2400" dirty="0"/>
                    </a:p>
                  </a:txBody>
                  <a:tcPr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2400" dirty="0" smtClean="0"/>
                        <a:t>To be</a:t>
                      </a:r>
                      <a:r>
                        <a:rPr lang="en-IN" sz="2400" baseline="0" dirty="0" smtClean="0"/>
                        <a:t> referred to higher facility</a:t>
                      </a:r>
                      <a:endParaRPr lang="en-IN" sz="2400" dirty="0"/>
                    </a:p>
                  </a:txBody>
                  <a:tcP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81492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Above 1.5 kg – </a:t>
                      </a:r>
                      <a:r>
                        <a:rPr lang="en-IN" sz="2400" dirty="0" err="1" smtClean="0"/>
                        <a:t>upto</a:t>
                      </a:r>
                      <a:r>
                        <a:rPr lang="en-IN" sz="2400" dirty="0" smtClean="0"/>
                        <a:t> 2.0 kg</a:t>
                      </a:r>
                      <a:endParaRPr lang="en-IN" sz="2400" dirty="0"/>
                    </a:p>
                  </a:txBody>
                  <a:tcPr>
                    <a:solidFill>
                      <a:srgbClr val="F1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0.2 ml</a:t>
                      </a:r>
                      <a:endParaRPr lang="en-IN" sz="2400" dirty="0"/>
                    </a:p>
                  </a:txBody>
                  <a:tcPr>
                    <a:solidFill>
                      <a:srgbClr val="F1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2 ml</a:t>
                      </a:r>
                      <a:endParaRPr lang="en-IN" sz="2400" dirty="0"/>
                    </a:p>
                  </a:txBody>
                  <a:tcPr>
                    <a:solidFill>
                      <a:srgbClr val="F1F0E7"/>
                    </a:solidFill>
                  </a:tcPr>
                </a:tc>
              </a:tr>
              <a:tr h="581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/>
                        <a:t>Above 2.0 kg – </a:t>
                      </a:r>
                      <a:r>
                        <a:rPr lang="en-IN" sz="2400" dirty="0" err="1" smtClean="0"/>
                        <a:t>upto</a:t>
                      </a:r>
                      <a:r>
                        <a:rPr lang="en-IN" sz="2400" dirty="0" smtClean="0"/>
                        <a:t> 3.0 kg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0.3 ml</a:t>
                      </a:r>
                      <a:endParaRPr lang="en-IN" sz="2400" dirty="0"/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2.5 ml</a:t>
                      </a:r>
                      <a:endParaRPr lang="en-IN" sz="2400" dirty="0"/>
                    </a:p>
                  </a:txBody>
                  <a:tcPr>
                    <a:solidFill>
                      <a:srgbClr val="DDD9C3"/>
                    </a:solidFill>
                  </a:tcPr>
                </a:tc>
              </a:tr>
              <a:tr h="581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/>
                        <a:t>Above 3.0 kg – </a:t>
                      </a:r>
                      <a:r>
                        <a:rPr lang="en-IN" sz="2400" dirty="0" err="1" smtClean="0"/>
                        <a:t>upto</a:t>
                      </a:r>
                      <a:r>
                        <a:rPr lang="en-IN" sz="2400" dirty="0" smtClean="0"/>
                        <a:t> 4.0 kg</a:t>
                      </a:r>
                    </a:p>
                  </a:txBody>
                  <a:tcPr>
                    <a:solidFill>
                      <a:srgbClr val="F1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0.4 ml</a:t>
                      </a:r>
                      <a:endParaRPr lang="en-IN" sz="2400" dirty="0"/>
                    </a:p>
                  </a:txBody>
                  <a:tcPr>
                    <a:solidFill>
                      <a:srgbClr val="F1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3 ml</a:t>
                      </a:r>
                      <a:endParaRPr lang="en-IN" sz="2400" dirty="0"/>
                    </a:p>
                  </a:txBody>
                  <a:tcPr>
                    <a:solidFill>
                      <a:srgbClr val="F1F0E7"/>
                    </a:solidFill>
                  </a:tcPr>
                </a:tc>
              </a:tr>
              <a:tr h="581492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Route of administration</a:t>
                      </a:r>
                      <a:endParaRPr lang="en-IN" sz="2400" dirty="0"/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Intramuscular</a:t>
                      </a:r>
                      <a:endParaRPr lang="en-IN" sz="2400" dirty="0"/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Oral</a:t>
                      </a:r>
                      <a:endParaRPr lang="en-IN" sz="2400" dirty="0"/>
                    </a:p>
                  </a:txBody>
                  <a:tcPr>
                    <a:solidFill>
                      <a:srgbClr val="DDD9C3"/>
                    </a:solidFill>
                  </a:tcPr>
                </a:tc>
              </a:tr>
              <a:tr h="1003672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Dosage</a:t>
                      </a:r>
                      <a:endParaRPr lang="en-IN" sz="2400" dirty="0"/>
                    </a:p>
                  </a:txBody>
                  <a:tcPr>
                    <a:solidFill>
                      <a:srgbClr val="F1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5 mg/kg/dose</a:t>
                      </a:r>
                    </a:p>
                    <a:p>
                      <a:r>
                        <a:rPr lang="en-IN" sz="2400" dirty="0" smtClean="0"/>
                        <a:t>Once a day</a:t>
                      </a:r>
                      <a:endParaRPr lang="en-IN" sz="2400" dirty="0"/>
                    </a:p>
                  </a:txBody>
                  <a:tcPr>
                    <a:solidFill>
                      <a:srgbClr val="F1F0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25mg/kg/dose</a:t>
                      </a:r>
                    </a:p>
                    <a:p>
                      <a:r>
                        <a:rPr lang="en-IN" sz="2400" dirty="0" smtClean="0"/>
                        <a:t>Twice a day</a:t>
                      </a:r>
                      <a:endParaRPr lang="en-IN" sz="2400" dirty="0"/>
                    </a:p>
                  </a:txBody>
                  <a:tcPr>
                    <a:solidFill>
                      <a:srgbClr val="F1F0E7"/>
                    </a:solidFill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304798"/>
            <a:ext cx="8991600" cy="91440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Dose and Type of Antibiotic Before Referral </a:t>
            </a:r>
            <a:br>
              <a:rPr lang="en-IN" dirty="0" smtClean="0"/>
            </a:br>
            <a:r>
              <a:rPr lang="en-IN" dirty="0" smtClean="0"/>
              <a:t>if FBNC is Not Available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232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Soh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Words>960</Words>
  <Application>Microsoft Office PowerPoint</Application>
  <PresentationFormat>On-screen Show (4:3)</PresentationFormat>
  <Paragraphs>184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2_Soho</vt:lpstr>
      <vt:lpstr>Prevention, Identification and Management of Infection in Newborn</vt:lpstr>
      <vt:lpstr> Learning Objectives</vt:lpstr>
      <vt:lpstr>Infection in Neonatal Period is a Leading Cause of Deaths in Newborn</vt:lpstr>
      <vt:lpstr>PowerPoint Presentation</vt:lpstr>
      <vt:lpstr>Preventing Infection in Newborns</vt:lpstr>
      <vt:lpstr> Principles for Antibiotics Use in Newborns</vt:lpstr>
      <vt:lpstr>Asymptomatic Newborns with Maternal Conditions</vt:lpstr>
      <vt:lpstr>   Newborns with Symptoms of Infection</vt:lpstr>
      <vt:lpstr>Dose and Type of Antibiotic Before Referral  if FBNC is Not Available </vt:lpstr>
      <vt:lpstr>PowerPoint Presentation</vt:lpstr>
      <vt:lpstr>Supportive Care for Newborn with Signs of Infection</vt:lpstr>
      <vt:lpstr>Anti Retroviral Prophylaxis for Newborn</vt:lpstr>
      <vt:lpstr>Key Messages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for and management of PPH</dc:title>
  <dc:creator>Dr. Sunita Dhamija</dc:creator>
  <cp:lastModifiedBy>Jhpiego</cp:lastModifiedBy>
  <cp:revision>122</cp:revision>
  <dcterms:created xsi:type="dcterms:W3CDTF">2006-08-16T00:00:00Z</dcterms:created>
  <dcterms:modified xsi:type="dcterms:W3CDTF">2016-06-16T07:21:50Z</dcterms:modified>
</cp:coreProperties>
</file>