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25"/>
  </p:notesMasterIdLst>
  <p:sldIdLst>
    <p:sldId id="256" r:id="rId2"/>
    <p:sldId id="294" r:id="rId3"/>
    <p:sldId id="258" r:id="rId4"/>
    <p:sldId id="263" r:id="rId5"/>
    <p:sldId id="290" r:id="rId6"/>
    <p:sldId id="293" r:id="rId7"/>
    <p:sldId id="288" r:id="rId8"/>
    <p:sldId id="292" r:id="rId9"/>
    <p:sldId id="297" r:id="rId10"/>
    <p:sldId id="298" r:id="rId11"/>
    <p:sldId id="264" r:id="rId12"/>
    <p:sldId id="299" r:id="rId13"/>
    <p:sldId id="265" r:id="rId14"/>
    <p:sldId id="296" r:id="rId15"/>
    <p:sldId id="276" r:id="rId16"/>
    <p:sldId id="282" r:id="rId17"/>
    <p:sldId id="303" r:id="rId18"/>
    <p:sldId id="304" r:id="rId19"/>
    <p:sldId id="266" r:id="rId20"/>
    <p:sldId id="267" r:id="rId21"/>
    <p:sldId id="273" r:id="rId22"/>
    <p:sldId id="274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000000"/>
    <a:srgbClr val="662C57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>
      <p:cViewPr>
        <p:scale>
          <a:sx n="60" d="100"/>
          <a:sy n="60" d="100"/>
        </p:scale>
        <p:origin x="-16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250" indent="-349250">
              <a:buFont typeface="Wingdings" panose="05000000000000000000" pitchFamily="2" charset="2"/>
              <a:buChar char="§"/>
            </a:pPr>
            <a:r>
              <a:rPr lang="en-US" sz="1200" dirty="0" smtClean="0"/>
              <a:t>Types of perineal tears:</a:t>
            </a:r>
          </a:p>
          <a:p>
            <a:pPr marL="688975" lvl="0" indent="-342900" fontAlgn="base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altLang="en-US" sz="1200" kern="0" dirty="0" smtClean="0">
                <a:solidFill>
                  <a:srgbClr val="662C57"/>
                </a:solidFill>
                <a:cs typeface="Times New Roman" pitchFamily="18" charset="0"/>
              </a:rPr>
              <a:t>First degree</a:t>
            </a:r>
            <a:r>
              <a:rPr lang="en-IN" altLang="en-US" sz="1200" kern="0" dirty="0" smtClean="0">
                <a:cs typeface="Times New Roman" pitchFamily="18" charset="0"/>
              </a:rPr>
              <a:t>: Injury to perineal skin only</a:t>
            </a:r>
          </a:p>
          <a:p>
            <a:pPr marL="688975" lvl="0" indent="-342900" fontAlgn="base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altLang="en-US" sz="1200" kern="0" dirty="0" smtClean="0">
                <a:solidFill>
                  <a:srgbClr val="662C57"/>
                </a:solidFill>
                <a:cs typeface="Times New Roman" pitchFamily="18" charset="0"/>
              </a:rPr>
              <a:t>Second degree</a:t>
            </a:r>
            <a:r>
              <a:rPr lang="en-IN" altLang="en-US" sz="1200" kern="0" dirty="0" smtClean="0">
                <a:cs typeface="Times New Roman" pitchFamily="18" charset="0"/>
              </a:rPr>
              <a:t>: Injury to perineum involving perineal muscles but not involving the anal sphincter.</a:t>
            </a:r>
          </a:p>
          <a:p>
            <a:pPr marL="688975" lvl="0" indent="-342900" fontAlgn="base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altLang="en-US" sz="1200" kern="0" dirty="0" smtClean="0">
                <a:cs typeface="Times New Roman" pitchFamily="18" charset="0"/>
              </a:rPr>
              <a:t>Third degree: Injury to perineum involving partial or complete disruption of the anal sphincter, which may involve either or both the external (EAS) and internal anal sphincter (IAS) muscles.</a:t>
            </a:r>
          </a:p>
          <a:p>
            <a:pPr marL="688975" lvl="0" indent="-342900" fontAlgn="base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altLang="en-US" sz="1200" kern="0" dirty="0" smtClean="0">
                <a:cs typeface="Times New Roman" pitchFamily="18" charset="0"/>
              </a:rPr>
              <a:t>Fourth degree: Disruption of the anal sphincter muscles with a breach of the rectal mucosa</a:t>
            </a:r>
            <a:endParaRPr lang="en-US" altLang="en-US" sz="1200" kern="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46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4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12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/>
            </a:lvl1pPr>
            <a:lvl2pPr>
              <a:buClr>
                <a:srgbClr val="A9432B"/>
              </a:buClr>
              <a:defRPr sz="1800"/>
            </a:lvl2pPr>
            <a:lvl3pPr>
              <a:buClr>
                <a:srgbClr val="A9432B"/>
              </a:buClr>
              <a:defRPr sz="1600"/>
            </a:lvl3pPr>
            <a:lvl4pPr>
              <a:buClr>
                <a:srgbClr val="A9432B"/>
              </a:buClr>
              <a:defRPr sz="1600"/>
            </a:lvl4pPr>
            <a:lvl5pPr>
              <a:buClr>
                <a:srgbClr val="A9432B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/>
            </a:lvl1pPr>
            <a:lvl2pPr>
              <a:buClr>
                <a:srgbClr val="A9432B"/>
              </a:buClr>
              <a:defRPr sz="1800"/>
            </a:lvl2pPr>
            <a:lvl3pPr>
              <a:buClr>
                <a:srgbClr val="A9432B"/>
              </a:buClr>
              <a:defRPr sz="1600"/>
            </a:lvl3pPr>
            <a:lvl4pPr>
              <a:buClr>
                <a:srgbClr val="A9432B"/>
              </a:buClr>
              <a:defRPr sz="1600"/>
            </a:lvl4pPr>
            <a:lvl5pPr>
              <a:buClr>
                <a:srgbClr val="A9432B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57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4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8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7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7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none" dirty="0" smtClean="0">
                <a:solidFill>
                  <a:schemeClr val="bg1"/>
                </a:solidFill>
              </a:rPr>
              <a:t>Prevention, Identification and Management of PPH</a:t>
            </a:r>
            <a:endParaRPr lang="en-US" sz="40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Assessment of Blood Loss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en-IN" sz="2400" dirty="0" smtClean="0">
                <a:solidFill>
                  <a:schemeClr val="tx1"/>
                </a:solidFill>
              </a:rPr>
              <a:t>Recognize PPH by correctly assessing the blood loss after childbirth. </a:t>
            </a:r>
          </a:p>
          <a:p>
            <a:pPr lvl="0"/>
            <a:r>
              <a:rPr lang="en-IN" sz="2400" dirty="0" smtClean="0">
                <a:solidFill>
                  <a:schemeClr val="tx1"/>
                </a:solidFill>
              </a:rPr>
              <a:t>Until the woman loses </a:t>
            </a:r>
            <a:r>
              <a:rPr lang="en-IN" sz="2400" dirty="0" err="1" smtClean="0">
                <a:solidFill>
                  <a:schemeClr val="tx1"/>
                </a:solidFill>
              </a:rPr>
              <a:t>upto</a:t>
            </a:r>
            <a:r>
              <a:rPr lang="en-IN" sz="2400" dirty="0" smtClean="0">
                <a:solidFill>
                  <a:schemeClr val="tx1"/>
                </a:solidFill>
              </a:rPr>
              <a:t> 1000 ml of blood her pulse rate, BP, general condition can appear as normal</a:t>
            </a:r>
          </a:p>
          <a:p>
            <a:pPr lvl="0"/>
            <a:r>
              <a:rPr lang="en-IN" sz="2400" dirty="0" smtClean="0">
                <a:solidFill>
                  <a:schemeClr val="tx1"/>
                </a:solidFill>
              </a:rPr>
              <a:t>Pulse 100 /min and BP normal </a:t>
            </a:r>
            <a:r>
              <a:rPr lang="en-IN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IN" sz="2400" dirty="0" smtClean="0">
                <a:solidFill>
                  <a:schemeClr val="tx1"/>
                </a:solidFill>
              </a:rPr>
              <a:t>blood loss can be  1200 ml or more</a:t>
            </a:r>
          </a:p>
          <a:p>
            <a:pPr lvl="0"/>
            <a:r>
              <a:rPr lang="en-IN" sz="2400" dirty="0" smtClean="0">
                <a:solidFill>
                  <a:schemeClr val="tx1"/>
                </a:solidFill>
              </a:rPr>
              <a:t>Pulse  120/min , systolic BP is 80 mm Hg or less, woman is pale, cold, restless and agitated : Blood loss is 1800 – 2000 ml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Woman with low BMI Blood volume is less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Severe PE/Eclampsia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Moderate/severe </a:t>
            </a:r>
            <a:r>
              <a:rPr lang="en-US" sz="2400" dirty="0" err="1" smtClean="0">
                <a:solidFill>
                  <a:schemeClr val="tx1"/>
                </a:solidFill>
              </a:rPr>
              <a:t>anaemia</a:t>
            </a:r>
            <a:endParaRPr lang="en-IN" sz="24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84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382000" cy="5562600"/>
          </a:xfrm>
        </p:spPr>
        <p:txBody>
          <a:bodyPr>
            <a:no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Shout for Help: Mobilize all available health personnel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Evaluate Vital Signs: Pulse, BP, respiration and temperature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Establish two  IV lines with wide bore </a:t>
            </a:r>
            <a:r>
              <a:rPr lang="en-US" altLang="en-US" sz="2000" kern="0" dirty="0" smtClean="0">
                <a:solidFill>
                  <a:prstClr val="black"/>
                </a:solidFill>
              </a:rPr>
              <a:t>cannula  </a:t>
            </a:r>
            <a:r>
              <a:rPr lang="en-US" altLang="en-US" sz="2000" kern="0" dirty="0">
                <a:solidFill>
                  <a:prstClr val="black"/>
                </a:solidFill>
              </a:rPr>
              <a:t>(16-18 gauge), draw blood for blood grouping and cross matching; catheterize the bladder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Start rapid infusion using cannula number 16 with Normal Saline/ Ringer Lactate, 1L in 15-20 mins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Give </a:t>
            </a:r>
            <a:r>
              <a:rPr lang="en-US" altLang="en-US" sz="2000" kern="0" dirty="0" smtClean="0">
                <a:solidFill>
                  <a:prstClr val="black"/>
                </a:solidFill>
              </a:rPr>
              <a:t>Inj. </a:t>
            </a:r>
            <a:r>
              <a:rPr lang="en-US" altLang="en-US" sz="2000" kern="0" dirty="0">
                <a:solidFill>
                  <a:prstClr val="black"/>
                </a:solidFill>
              </a:rPr>
              <a:t>Oxytocin 10 IU </a:t>
            </a:r>
            <a:r>
              <a:rPr lang="en-US" altLang="en-US" sz="2000" kern="0" dirty="0" smtClean="0">
                <a:solidFill>
                  <a:prstClr val="black"/>
                </a:solidFill>
              </a:rPr>
              <a:t>I/M </a:t>
            </a:r>
            <a:r>
              <a:rPr lang="en-US" altLang="en-US" sz="2000" kern="0" dirty="0">
                <a:solidFill>
                  <a:prstClr val="black"/>
                </a:solidFill>
              </a:rPr>
              <a:t>(if not already given)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Start </a:t>
            </a:r>
            <a:r>
              <a:rPr lang="en-US" altLang="en-US" sz="2000" kern="0" dirty="0" smtClean="0">
                <a:solidFill>
                  <a:prstClr val="black"/>
                </a:solidFill>
              </a:rPr>
              <a:t>Inj. Oxytocin </a:t>
            </a:r>
            <a:r>
              <a:rPr lang="en-US" altLang="en-US" sz="2000" kern="0" dirty="0">
                <a:solidFill>
                  <a:prstClr val="black"/>
                </a:solidFill>
              </a:rPr>
              <a:t>20 IU in </a:t>
            </a:r>
            <a:r>
              <a:rPr lang="en-US" altLang="en-US" sz="2000" kern="0" dirty="0" smtClean="0">
                <a:solidFill>
                  <a:prstClr val="black"/>
                </a:solidFill>
              </a:rPr>
              <a:t>1000mL </a:t>
            </a:r>
            <a:r>
              <a:rPr lang="en-US" altLang="en-US" sz="2000" kern="0" dirty="0">
                <a:solidFill>
                  <a:prstClr val="black"/>
                </a:solidFill>
              </a:rPr>
              <a:t>RL @ 40-60 drops/min.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Give Oxygen @ 6-8 L per minute by mask 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Monitor vital signs and blood loss (every 15 minutes)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Monitor fluid intake and urinary output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kern="0" dirty="0">
                <a:solidFill>
                  <a:prstClr val="black"/>
                </a:solidFill>
              </a:rPr>
              <a:t>Check if placenta has been expelled- manage cause specific PPH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Initial Management of PPH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Volume Replacement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>
                <a:solidFill>
                  <a:schemeClr val="tx1"/>
                </a:solidFill>
              </a:rPr>
              <a:t>I/V </a:t>
            </a:r>
            <a:r>
              <a:rPr lang="en-US" sz="2400" dirty="0">
                <a:solidFill>
                  <a:schemeClr val="tx1"/>
                </a:solidFill>
              </a:rPr>
              <a:t>Fluids -Give 3 mL of fluid for 1 mL of blood loss. Only crystalloids 5% (Ringer lactate, Hartman’s solution or 0.9% normal saline) should be used, dextrose and colloids are to be avoided. Evidence from RCT does not support the continued use of 5% dextrose and colloid for volume replacement in critically ill patients, the former is inappropriate because (a) only 10% will be maintained in the circulation; (b) it affects the platelet function and compatibility </a:t>
            </a:r>
            <a:r>
              <a:rPr lang="en-US" sz="2400" dirty="0" smtClean="0">
                <a:solidFill>
                  <a:schemeClr val="tx1"/>
                </a:solidFill>
              </a:rPr>
              <a:t>testing.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tx1"/>
                </a:solidFill>
              </a:rPr>
              <a:t>Blood </a:t>
            </a:r>
            <a:r>
              <a:rPr lang="en-US" sz="2400" dirty="0">
                <a:solidFill>
                  <a:schemeClr val="tx1"/>
                </a:solidFill>
              </a:rPr>
              <a:t>transfusion is always required where blood loss is in excess of 40% of the patient’s blood volume representing </a:t>
            </a:r>
            <a:r>
              <a:rPr lang="en-US" sz="2400" dirty="0" smtClean="0">
                <a:solidFill>
                  <a:schemeClr val="tx1"/>
                </a:solidFill>
              </a:rPr>
              <a:t>2000-3000mL.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tx1"/>
                </a:solidFill>
              </a:rPr>
              <a:t>Fresh </a:t>
            </a:r>
            <a:r>
              <a:rPr lang="en-US" sz="2400" dirty="0">
                <a:solidFill>
                  <a:schemeClr val="tx1"/>
                </a:solidFill>
              </a:rPr>
              <a:t>frozen plasma, cryoprecipitate and platelet concentrates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83920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lvl="0" indent="-285750" fontAlgn="base">
              <a:spcAft>
                <a:spcPts val="600"/>
              </a:spcAft>
            </a:pPr>
            <a:r>
              <a:rPr lang="en-US" altLang="en-US" kern="0" dirty="0">
                <a:solidFill>
                  <a:prstClr val="black"/>
                </a:solidFill>
              </a:rPr>
              <a:t>Massage uterus to stimulate effective uterine contractions</a:t>
            </a:r>
          </a:p>
          <a:p>
            <a:pPr marL="285750" lvl="0" indent="-285750" fontAlgn="base">
              <a:spcAft>
                <a:spcPts val="600"/>
              </a:spcAft>
            </a:pPr>
            <a:r>
              <a:rPr lang="en-US" altLang="en-US" kern="0" dirty="0">
                <a:solidFill>
                  <a:prstClr val="black"/>
                </a:solidFill>
              </a:rPr>
              <a:t>If still uterus is relaxed can give other </a:t>
            </a:r>
            <a:r>
              <a:rPr lang="en-US" altLang="en-US" kern="0" dirty="0" err="1">
                <a:solidFill>
                  <a:prstClr val="black"/>
                </a:solidFill>
              </a:rPr>
              <a:t>uterotonics</a:t>
            </a:r>
            <a:r>
              <a:rPr lang="en-US" altLang="en-US" kern="0" dirty="0">
                <a:solidFill>
                  <a:prstClr val="black"/>
                </a:solidFill>
              </a:rPr>
              <a:t> like prostaglandins (misoprostol or </a:t>
            </a:r>
            <a:r>
              <a:rPr lang="en-US" altLang="en-US" kern="0" dirty="0" err="1">
                <a:solidFill>
                  <a:prstClr val="black"/>
                </a:solidFill>
              </a:rPr>
              <a:t>carboprostol</a:t>
            </a:r>
            <a:r>
              <a:rPr lang="en-US" altLang="en-US" kern="0" dirty="0">
                <a:solidFill>
                  <a:prstClr val="black"/>
                </a:solidFill>
              </a:rPr>
              <a:t>) or methyl </a:t>
            </a:r>
            <a:r>
              <a:rPr lang="en-US" altLang="en-US" kern="0" dirty="0" err="1">
                <a:solidFill>
                  <a:prstClr val="black"/>
                </a:solidFill>
              </a:rPr>
              <a:t>ergometrine</a:t>
            </a:r>
            <a:r>
              <a:rPr lang="en-US" altLang="en-US" kern="0" dirty="0">
                <a:solidFill>
                  <a:prstClr val="black"/>
                </a:solidFill>
              </a:rPr>
              <a:t> or combination of oxytocin and methyl </a:t>
            </a:r>
            <a:r>
              <a:rPr lang="en-US" altLang="en-US" kern="0" dirty="0" err="1">
                <a:solidFill>
                  <a:prstClr val="black"/>
                </a:solidFill>
              </a:rPr>
              <a:t>ergometrine</a:t>
            </a:r>
            <a:endParaRPr lang="en-US" altLang="en-US" kern="0" dirty="0">
              <a:solidFill>
                <a:prstClr val="black"/>
              </a:solidFill>
            </a:endParaRPr>
          </a:p>
          <a:p>
            <a:pPr marL="285750" lvl="0" indent="-285750" fontAlgn="base">
              <a:spcAft>
                <a:spcPts val="600"/>
              </a:spcAft>
            </a:pPr>
            <a:r>
              <a:rPr lang="en-US" altLang="en-US" kern="0" dirty="0">
                <a:solidFill>
                  <a:prstClr val="black"/>
                </a:solidFill>
              </a:rPr>
              <a:t>If </a:t>
            </a:r>
            <a:r>
              <a:rPr lang="en-US" altLang="en-US" kern="0" dirty="0" smtClean="0">
                <a:solidFill>
                  <a:prstClr val="black"/>
                </a:solidFill>
              </a:rPr>
              <a:t>uterus </a:t>
            </a:r>
            <a:r>
              <a:rPr lang="en-US" altLang="en-US" kern="0" dirty="0">
                <a:solidFill>
                  <a:prstClr val="black"/>
                </a:solidFill>
              </a:rPr>
              <a:t>is still relaxed- </a:t>
            </a:r>
            <a:r>
              <a:rPr lang="en-US" altLang="en-US" kern="0" dirty="0" smtClean="0">
                <a:solidFill>
                  <a:prstClr val="black"/>
                </a:solidFill>
              </a:rPr>
              <a:t>examine </a:t>
            </a:r>
            <a:r>
              <a:rPr lang="en-US" altLang="en-US" kern="0" dirty="0">
                <a:solidFill>
                  <a:prstClr val="black"/>
                </a:solidFill>
              </a:rPr>
              <a:t>placenta </a:t>
            </a:r>
            <a:r>
              <a:rPr lang="en-US" altLang="en-US" kern="0" dirty="0" smtClean="0">
                <a:solidFill>
                  <a:prstClr val="black"/>
                </a:solidFill>
              </a:rPr>
              <a:t>for completeness, if placenta complete and uterus still relaxed, perform </a:t>
            </a:r>
            <a:r>
              <a:rPr lang="en-US" altLang="en-US" kern="0" dirty="0">
                <a:solidFill>
                  <a:prstClr val="black"/>
                </a:solidFill>
              </a:rPr>
              <a:t>bimanual uterine </a:t>
            </a:r>
            <a:r>
              <a:rPr lang="en-US" altLang="en-US" kern="0" dirty="0" smtClean="0">
                <a:solidFill>
                  <a:prstClr val="black"/>
                </a:solidFill>
              </a:rPr>
              <a:t>compression/aortic compression as a temporary measure, perform condom tamponade (at facilities where medical officers available)</a:t>
            </a:r>
            <a:endParaRPr lang="en-US" altLang="en-US" kern="0" dirty="0">
              <a:solidFill>
                <a:prstClr val="black"/>
              </a:solidFill>
            </a:endParaRPr>
          </a:p>
          <a:p>
            <a:pPr marL="285750" lvl="0" indent="-285750" fontAlgn="base">
              <a:spcAft>
                <a:spcPts val="600"/>
              </a:spcAft>
            </a:pPr>
            <a:r>
              <a:rPr lang="en-US" altLang="en-US" dirty="0">
                <a:solidFill>
                  <a:prstClr val="black"/>
                </a:solidFill>
              </a:rPr>
              <a:t>Arrange for transportation to FRU where facilities for blood transfusion and surgery available</a:t>
            </a:r>
          </a:p>
          <a:p>
            <a:pPr marL="285750" lvl="0" indent="-285750" fontAlgn="base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If bleeding is controlled by drugs- repeat uterine massage every 15 min for first 2 </a:t>
            </a:r>
            <a:r>
              <a:rPr lang="en-US" dirty="0" err="1">
                <a:solidFill>
                  <a:prstClr val="black"/>
                </a:solidFill>
              </a:rPr>
              <a:t>hrs</a:t>
            </a:r>
            <a:r>
              <a:rPr lang="en-US" dirty="0">
                <a:solidFill>
                  <a:prstClr val="black"/>
                </a:solidFill>
              </a:rPr>
              <a:t>, closely monitor vitals, continue oxytocin (total not exceeding 100 </a:t>
            </a:r>
            <a:r>
              <a:rPr lang="en-US" dirty="0" smtClean="0">
                <a:solidFill>
                  <a:prstClr val="black"/>
                </a:solidFill>
              </a:rPr>
              <a:t>IU </a:t>
            </a:r>
            <a:r>
              <a:rPr lang="en-US" dirty="0">
                <a:solidFill>
                  <a:prstClr val="black"/>
                </a:solidFill>
              </a:rPr>
              <a:t>in 24 </a:t>
            </a:r>
            <a:r>
              <a:rPr lang="en-US" dirty="0" err="1">
                <a:solidFill>
                  <a:prstClr val="black"/>
                </a:solidFill>
              </a:rPr>
              <a:t>hrs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marL="285750" indent="-285750" fontAlgn="base"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Cause Specific </a:t>
            </a:r>
            <a:r>
              <a:rPr lang="en-US" dirty="0"/>
              <a:t>M</a:t>
            </a:r>
            <a:r>
              <a:rPr lang="en-US" dirty="0" smtClean="0"/>
              <a:t>anagement: Atonic PPH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7251385"/>
              </p:ext>
            </p:extLst>
          </p:nvPr>
        </p:nvGraphicFramePr>
        <p:xfrm>
          <a:off x="76199" y="1143000"/>
          <a:ext cx="8991601" cy="507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67"/>
                <a:gridCol w="1665173"/>
                <a:gridCol w="2048756"/>
                <a:gridCol w="1392269"/>
                <a:gridCol w="2140936"/>
              </a:tblGrid>
              <a:tr h="9596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Drug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Dose and route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Continue dose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 dose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Precaution and contraindication</a:t>
                      </a:r>
                      <a:endParaRPr lang="en-US" sz="1600" dirty="0"/>
                    </a:p>
                  </a:txBody>
                  <a:tcPr/>
                </a:tc>
              </a:tr>
              <a:tr h="12869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Oxytocin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20IU in 1000ml RL/DNS </a:t>
                      </a:r>
                    </a:p>
                    <a:p>
                      <a:r>
                        <a:rPr lang="en-US" sz="1600" dirty="0" smtClean="0"/>
                        <a:t>60 drops/</a:t>
                      </a:r>
                      <a:r>
                        <a:rPr lang="en-US" sz="1600" baseline="0" dirty="0" smtClean="0"/>
                        <a:t> min</a:t>
                      </a:r>
                    </a:p>
                    <a:p>
                      <a:r>
                        <a:rPr lang="en-US" sz="1600" baseline="0" dirty="0" smtClean="0"/>
                        <a:t>IV infusion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IV infuse 20 IU in 1000ml RL/DNS</a:t>
                      </a:r>
                    </a:p>
                    <a:p>
                      <a:r>
                        <a:rPr lang="en-US" sz="1600" dirty="0" smtClean="0"/>
                        <a:t>40 drops/min</a:t>
                      </a:r>
                    </a:p>
                    <a:p>
                      <a:r>
                        <a:rPr lang="en-US" sz="1600" dirty="0" smtClean="0"/>
                        <a:t>IV infusion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more than 3L of</a:t>
                      </a:r>
                      <a:r>
                        <a:rPr lang="en-US" sz="1600" baseline="0" dirty="0" smtClean="0"/>
                        <a:t> IV fluids containing Oxytocin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not give</a:t>
                      </a:r>
                      <a:r>
                        <a:rPr lang="en-US" sz="1600" baseline="0" dirty="0" smtClean="0"/>
                        <a:t> IV as bolus</a:t>
                      </a:r>
                      <a:endParaRPr lang="en-US" sz="1600" dirty="0"/>
                    </a:p>
                  </a:txBody>
                  <a:tcPr/>
                </a:tc>
              </a:tr>
              <a:tr h="104753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Ergometrine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 or IV (slowly) 0.2 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Repeat 0.2. mg after 15 min. If required</a:t>
                      </a:r>
                      <a:r>
                        <a:rPr lang="en-US" sz="1600" baseline="0" dirty="0" smtClean="0"/>
                        <a:t> give 0.2 mg IM/IV slowly every 4 </a:t>
                      </a:r>
                      <a:r>
                        <a:rPr lang="en-US" sz="1600" baseline="0" dirty="0" err="1" smtClean="0"/>
                        <a:t>hrs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Five dose (Total 1.0mg)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BP, PE, Heart disease</a:t>
                      </a:r>
                      <a:endParaRPr lang="en-US" sz="1600" dirty="0"/>
                    </a:p>
                  </a:txBody>
                  <a:tcPr/>
                </a:tc>
              </a:tr>
              <a:tr h="867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15- Methyl prostaglandin F2</a:t>
                      </a:r>
                      <a:r>
                        <a:rPr lang="en-US" sz="1600" baseline="0" dirty="0" smtClean="0"/>
                        <a:t>-alpha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 o.25 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0.25 mg every 15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doses (total 2mg)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Asthma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867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Misoprostol PGE-1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800 micrograms  PR/sublingual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dose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dose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for PPH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371600"/>
            <a:ext cx="4495800" cy="4876799"/>
          </a:xfrm>
        </p:spPr>
        <p:txBody>
          <a:bodyPr>
            <a:normAutofit fontScale="92500" lnSpcReduction="20000"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</a:rPr>
              <a:t>E</a:t>
            </a:r>
            <a:r>
              <a:rPr lang="en-US" altLang="en-US" sz="2400" kern="0" dirty="0">
                <a:solidFill>
                  <a:srgbClr val="000000"/>
                </a:solidFill>
                <a:cs typeface="Arial" charset="0"/>
              </a:rPr>
              <a:t>mpty urinary bladder with Foley’s catheter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cs typeface="Arial" charset="0"/>
              </a:rPr>
              <a:t>Insert gloved hand in vagina, remove any </a:t>
            </a:r>
            <a:r>
              <a:rPr lang="en-US" altLang="en-US" sz="2400" kern="0" dirty="0" smtClean="0">
                <a:solidFill>
                  <a:srgbClr val="000000"/>
                </a:solidFill>
                <a:cs typeface="Arial" charset="0"/>
              </a:rPr>
              <a:t>visible clots </a:t>
            </a:r>
            <a:r>
              <a:rPr lang="en-US" altLang="en-US" sz="2400" kern="0" dirty="0">
                <a:solidFill>
                  <a:srgbClr val="000000"/>
                </a:solidFill>
                <a:cs typeface="Arial" charset="0"/>
              </a:rPr>
              <a:t>from </a:t>
            </a:r>
            <a:r>
              <a:rPr lang="en-US" altLang="en-US" sz="2400" kern="0" dirty="0" smtClean="0">
                <a:solidFill>
                  <a:schemeClr val="tx1"/>
                </a:solidFill>
                <a:cs typeface="Arial" charset="0"/>
              </a:rPr>
              <a:t>vagina</a:t>
            </a:r>
            <a:endParaRPr lang="en-US" altLang="en-US" sz="2400" kern="0" dirty="0">
              <a:solidFill>
                <a:schemeClr val="tx1"/>
              </a:solidFill>
              <a:cs typeface="Arial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cs typeface="Arial" charset="0"/>
              </a:rPr>
              <a:t>Place fist in anterior vaginal fornix and press against anterior wall of uterus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cs typeface="Arial" charset="0"/>
              </a:rPr>
              <a:t>Place other hand on abdomen behind  uterus, pressing against posterior wall of uterus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cs typeface="Arial" charset="0"/>
              </a:rPr>
              <a:t>Maintain compression until bleeding is controlled and uterus contracts</a:t>
            </a:r>
            <a:endParaRPr lang="en-US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90600"/>
          </a:xfrm>
        </p:spPr>
        <p:txBody>
          <a:bodyPr/>
          <a:lstStyle/>
          <a:p>
            <a:r>
              <a:rPr lang="en-US" dirty="0" smtClean="0"/>
              <a:t>Bimanual Uterine Compression</a:t>
            </a:r>
            <a:endParaRPr lang="en-US" dirty="0"/>
          </a:p>
        </p:txBody>
      </p:sp>
      <p:pic>
        <p:nvPicPr>
          <p:cNvPr id="5" name="Picture 5" descr="875-f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4156"/>
          <a:stretch/>
        </p:blipFill>
        <p:spPr>
          <a:xfrm>
            <a:off x="4702628" y="1616075"/>
            <a:ext cx="4365171" cy="3717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4800600" cy="5029200"/>
          </a:xfrm>
        </p:spPr>
        <p:txBody>
          <a:bodyPr>
            <a:noAutofit/>
          </a:bodyPr>
          <a:lstStyle/>
          <a:p>
            <a:pPr marL="231775" indent="-231775" fontAlgn="base"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altLang="en-US" sz="2600" kern="0" dirty="0">
                <a:cs typeface="Times New Roman" pitchFamily="18" charset="0"/>
              </a:rPr>
              <a:t>Apply downward pressure with closed fist over abdominal aorta directly through abdominal wall</a:t>
            </a:r>
          </a:p>
          <a:p>
            <a:pPr marL="231775" indent="-231775" fontAlgn="base"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altLang="en-US" sz="2600" kern="0" dirty="0">
                <a:cs typeface="Times New Roman" pitchFamily="18" charset="0"/>
              </a:rPr>
              <a:t>With other hand, palpate femoral pulse to check adequacy of compression</a:t>
            </a:r>
          </a:p>
          <a:p>
            <a:pPr marL="457200" lvl="1" indent="-223838" fontAlgn="base">
              <a:spcBef>
                <a:spcPts val="0"/>
              </a:spcBef>
              <a:spcAft>
                <a:spcPct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altLang="en-US" sz="2600" kern="0" dirty="0">
                <a:cs typeface="Times New Roman" pitchFamily="18" charset="0"/>
              </a:rPr>
              <a:t>Pulse palpable = inadequate</a:t>
            </a:r>
          </a:p>
          <a:p>
            <a:pPr marL="457200" lvl="1" indent="-223838" fontAlgn="base">
              <a:spcBef>
                <a:spcPts val="0"/>
              </a:spcBef>
              <a:spcAft>
                <a:spcPct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altLang="en-US" sz="2600" kern="0" dirty="0">
                <a:cs typeface="Times New Roman" pitchFamily="18" charset="0"/>
              </a:rPr>
              <a:t>Pulse not palpable = </a:t>
            </a:r>
            <a:r>
              <a:rPr lang="en-US" altLang="en-US" sz="2600" kern="0" dirty="0" smtClean="0">
                <a:cs typeface="Times New Roman" pitchFamily="18" charset="0"/>
              </a:rPr>
              <a:t>adequate</a:t>
            </a:r>
          </a:p>
          <a:p>
            <a:pPr marL="238125" lvl="0" indent="-238125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600" kern="0" dirty="0">
                <a:cs typeface="Times New Roman" pitchFamily="18" charset="0"/>
              </a:rPr>
              <a:t>Maintain compression until bleeding is controlled</a:t>
            </a:r>
          </a:p>
          <a:p>
            <a:pPr marL="287338" lvl="1" indent="0" fontAlgn="base">
              <a:spcBef>
                <a:spcPts val="1200"/>
              </a:spcBef>
              <a:spcAft>
                <a:spcPct val="0"/>
              </a:spcAft>
              <a:buClr>
                <a:srgbClr val="666699"/>
              </a:buClr>
              <a:buNone/>
            </a:pPr>
            <a:endParaRPr lang="en-US" altLang="en-US" sz="2600" kern="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/>
          <a:lstStyle/>
          <a:p>
            <a:r>
              <a:rPr lang="en-US" altLang="en-US" sz="3600" kern="0" dirty="0"/>
              <a:t>Compression of Abdominal Aorta</a:t>
            </a:r>
            <a:endParaRPr lang="en-US" dirty="0"/>
          </a:p>
        </p:txBody>
      </p:sp>
      <p:pic>
        <p:nvPicPr>
          <p:cNvPr id="6" name="Picture 6" descr="K:\TECH\IRO\BMNC_Manual Working Dir\FINAL bmnc manual\Graphics\3-07 vag bleed compr aort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3999"/>
            <a:ext cx="3429000" cy="38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Condom Tamponade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0087"/>
            <a:ext cx="243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Insertion: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Ensure </a:t>
            </a:r>
            <a:r>
              <a:rPr lang="en-US" dirty="0">
                <a:solidFill>
                  <a:prstClr val="black"/>
                </a:solidFill>
              </a:rPr>
              <a:t>that the bladder is </a:t>
            </a:r>
            <a:r>
              <a:rPr lang="en-US" dirty="0" smtClean="0">
                <a:solidFill>
                  <a:prstClr val="black"/>
                </a:solidFill>
              </a:rPr>
              <a:t>empty.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Hold </a:t>
            </a:r>
            <a:r>
              <a:rPr lang="en-US" dirty="0">
                <a:solidFill>
                  <a:prstClr val="black"/>
                </a:solidFill>
              </a:rPr>
              <a:t>cervix with a ring </a:t>
            </a:r>
            <a:r>
              <a:rPr lang="en-US" dirty="0" smtClean="0">
                <a:solidFill>
                  <a:prstClr val="black"/>
                </a:solidFill>
              </a:rPr>
              <a:t>forceps.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Place </a:t>
            </a:r>
            <a:r>
              <a:rPr lang="en-US" dirty="0">
                <a:solidFill>
                  <a:prstClr val="black"/>
                </a:solidFill>
              </a:rPr>
              <a:t>a Sims speculum in posterior vaginal </a:t>
            </a:r>
            <a:r>
              <a:rPr lang="en-US" dirty="0" smtClean="0">
                <a:solidFill>
                  <a:prstClr val="black"/>
                </a:solidFill>
              </a:rPr>
              <a:t>wall.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Insert </a:t>
            </a:r>
            <a:r>
              <a:rPr lang="en-US" dirty="0">
                <a:solidFill>
                  <a:prstClr val="black"/>
                </a:solidFill>
              </a:rPr>
              <a:t>catheter with condom tied onto the </a:t>
            </a:r>
            <a:r>
              <a:rPr lang="en-US" dirty="0" smtClean="0">
                <a:solidFill>
                  <a:prstClr val="black"/>
                </a:solidFill>
              </a:rPr>
              <a:t>end (tied using sterile suture), </a:t>
            </a:r>
            <a:r>
              <a:rPr lang="en-US" dirty="0">
                <a:solidFill>
                  <a:prstClr val="black"/>
                </a:solidFill>
              </a:rPr>
              <a:t>into </a:t>
            </a:r>
            <a:r>
              <a:rPr lang="en-US" dirty="0" smtClean="0">
                <a:solidFill>
                  <a:prstClr val="black"/>
                </a:solidFill>
              </a:rPr>
              <a:t>the vagina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Holding </a:t>
            </a:r>
            <a:r>
              <a:rPr lang="en-US" dirty="0">
                <a:solidFill>
                  <a:prstClr val="black"/>
                </a:solidFill>
              </a:rPr>
              <a:t>cervix with forceps, push condom further into uterus.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8600" y="6248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 err="1" smtClean="0">
                <a:solidFill>
                  <a:prstClr val="black"/>
                </a:solidFill>
              </a:rPr>
              <a:t>Jhpiego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9" y="1219200"/>
            <a:ext cx="6680201" cy="50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0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Condom Tamponade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243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Inflation: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Connect </a:t>
            </a:r>
            <a:r>
              <a:rPr lang="en-US" dirty="0">
                <a:solidFill>
                  <a:prstClr val="black"/>
                </a:solidFill>
              </a:rPr>
              <a:t>open end of catheter to IV set attached to infusion bag &amp;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inflate </a:t>
            </a:r>
            <a:r>
              <a:rPr lang="en-US" dirty="0" smtClean="0">
                <a:solidFill>
                  <a:prstClr val="black"/>
                </a:solidFill>
              </a:rPr>
              <a:t>with </a:t>
            </a:r>
            <a:r>
              <a:rPr lang="en-US" dirty="0">
                <a:solidFill>
                  <a:prstClr val="black"/>
                </a:solidFill>
              </a:rPr>
              <a:t>300 to 500 ml </a:t>
            </a:r>
            <a:r>
              <a:rPr lang="en-US" dirty="0" smtClean="0">
                <a:solidFill>
                  <a:prstClr val="black"/>
                </a:solidFill>
              </a:rPr>
              <a:t>saline.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Clamp catheter after inflating.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Maintain </a:t>
            </a:r>
            <a:r>
              <a:rPr lang="en-US" dirty="0">
                <a:solidFill>
                  <a:prstClr val="black"/>
                </a:solidFill>
              </a:rPr>
              <a:t>in-situ for 12 to 24 </a:t>
            </a:r>
            <a:r>
              <a:rPr lang="en-US" dirty="0" smtClean="0">
                <a:solidFill>
                  <a:prstClr val="black"/>
                </a:solidFill>
              </a:rPr>
              <a:t>hours.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Keep bladder </a:t>
            </a:r>
            <a:r>
              <a:rPr lang="en-US" dirty="0">
                <a:solidFill>
                  <a:prstClr val="black"/>
                </a:solidFill>
              </a:rPr>
              <a:t>empty by indwelling Foley's, </a:t>
            </a:r>
            <a:r>
              <a:rPr lang="en-US" dirty="0" smtClean="0">
                <a:solidFill>
                  <a:prstClr val="black"/>
                </a:solidFill>
              </a:rPr>
              <a:t>put </a:t>
            </a:r>
            <a:r>
              <a:rPr lang="en-US" dirty="0">
                <a:solidFill>
                  <a:prstClr val="black"/>
                </a:solidFill>
              </a:rPr>
              <a:t>on woman on prophylactic </a:t>
            </a:r>
            <a:r>
              <a:rPr lang="en-US" dirty="0" smtClean="0">
                <a:solidFill>
                  <a:prstClr val="black"/>
                </a:solidFill>
              </a:rPr>
              <a:t>antibiotics.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Monitor the patient closely.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6400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 err="1" smtClean="0">
                <a:solidFill>
                  <a:prstClr val="black"/>
                </a:solidFill>
              </a:rPr>
              <a:t>Jhpiego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67485"/>
            <a:ext cx="6477000" cy="51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1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382000" cy="49530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Suspect tears in case of contracted uterus with PPH: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Look perineum, cervix and vagina for any tears or laceration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In case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degree perineal tears apply pressure through perineal pads</a:t>
            </a:r>
          </a:p>
          <a:p>
            <a:pPr marL="457200" indent="-457200" fontAlgn="base">
              <a:spcAft>
                <a:spcPts val="600"/>
              </a:spcAft>
            </a:pPr>
            <a:r>
              <a:rPr lang="en-US" sz="2400" dirty="0" smtClean="0"/>
              <a:t>In case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or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degree perineal tears or cervical tears. </a:t>
            </a:r>
            <a:r>
              <a:rPr lang="en-US" altLang="en-US" sz="2400" dirty="0" smtClean="0">
                <a:cs typeface="Arial" charset="0"/>
              </a:rPr>
              <a:t>Cover  </a:t>
            </a:r>
            <a:r>
              <a:rPr lang="en-US" altLang="en-US" sz="2400" dirty="0">
                <a:cs typeface="Arial" charset="0"/>
              </a:rPr>
              <a:t>tear with sterile </a:t>
            </a:r>
            <a:r>
              <a:rPr lang="en-US" altLang="en-US" sz="2400" dirty="0" smtClean="0">
                <a:cs typeface="Arial" charset="0"/>
              </a:rPr>
              <a:t>pad, establish </a:t>
            </a:r>
            <a:r>
              <a:rPr lang="en-US" altLang="en-US" sz="2400" dirty="0">
                <a:cs typeface="Arial" charset="0"/>
              </a:rPr>
              <a:t>IV line , infuse fluids </a:t>
            </a:r>
            <a:r>
              <a:rPr lang="en-US" altLang="en-US" sz="2400" dirty="0" smtClean="0">
                <a:cs typeface="Arial" charset="0"/>
              </a:rPr>
              <a:t>rapidly, raise </a:t>
            </a:r>
            <a:r>
              <a:rPr lang="en-US" altLang="en-US" sz="2400" dirty="0">
                <a:cs typeface="Arial" charset="0"/>
              </a:rPr>
              <a:t>foot end of </a:t>
            </a:r>
            <a:r>
              <a:rPr lang="en-US" altLang="en-US" sz="2400" dirty="0" smtClean="0">
                <a:cs typeface="Arial" charset="0"/>
              </a:rPr>
              <a:t>stretcher, keep </a:t>
            </a:r>
            <a:r>
              <a:rPr lang="en-US" altLang="en-US" sz="2400" dirty="0">
                <a:cs typeface="Arial" charset="0"/>
              </a:rPr>
              <a:t>her warm during </a:t>
            </a:r>
            <a:r>
              <a:rPr lang="en-US" altLang="en-US" sz="2400" dirty="0" smtClean="0">
                <a:cs typeface="Arial" charset="0"/>
              </a:rPr>
              <a:t>transportation</a:t>
            </a:r>
            <a:r>
              <a:rPr lang="en-IN" altLang="en-US" sz="2400" dirty="0" smtClean="0">
                <a:cs typeface="Arial" charset="0"/>
              </a:rPr>
              <a:t> and </a:t>
            </a:r>
            <a:r>
              <a:rPr lang="en-US" sz="2400" dirty="0" smtClean="0"/>
              <a:t>refer woman to higher center for suturing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/>
              <a:t>Cause </a:t>
            </a:r>
            <a:r>
              <a:rPr lang="en-US" dirty="0" smtClean="0"/>
              <a:t>Specific Management</a:t>
            </a:r>
            <a:r>
              <a:rPr lang="en-US" dirty="0"/>
              <a:t>: Tears </a:t>
            </a:r>
            <a:r>
              <a:rPr lang="en-US" dirty="0" smtClean="0"/>
              <a:t>or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229600" cy="5105400"/>
          </a:xfrm>
        </p:spPr>
        <p:txBody>
          <a:bodyPr>
            <a:normAutofit lnSpcReduction="10000"/>
          </a:bodyPr>
          <a:lstStyle/>
          <a:p>
            <a:pPr marL="233363" indent="-233363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dirty="0">
                <a:latin typeface="+mj-lt"/>
                <a:ea typeface="Arial"/>
                <a:cs typeface="Times New Roman"/>
              </a:rPr>
              <a:t>y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end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latin typeface="+mj-lt"/>
                <a:ea typeface="Arial"/>
                <a:cs typeface="Times New Roman"/>
              </a:rPr>
              <a:t>f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dirty="0">
                <a:latin typeface="+mj-lt"/>
                <a:ea typeface="Arial"/>
                <a:cs typeface="Times New Roman"/>
              </a:rPr>
              <a:t>ss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on,</a:t>
            </a:r>
            <a:r>
              <a:rPr lang="en-US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dirty="0">
                <a:latin typeface="+mj-lt"/>
                <a:ea typeface="Arial"/>
                <a:cs typeface="Times New Roman"/>
              </a:rPr>
              <a:t>ea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n</a:t>
            </a:r>
            <a:r>
              <a:rPr lang="en-US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dirty="0">
                <a:latin typeface="+mj-lt"/>
                <a:ea typeface="Arial"/>
                <a:cs typeface="Times New Roman"/>
              </a:rPr>
              <a:t>l be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ab</a:t>
            </a:r>
            <a:r>
              <a:rPr lang="en-US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dirty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latin typeface="+mj-lt"/>
                <a:ea typeface="Arial"/>
                <a:cs typeface="Times New Roman"/>
              </a:rPr>
              <a:t>: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tabLst>
                <a:tab pos="304800" algn="l"/>
              </a:tabLst>
            </a:pPr>
            <a:r>
              <a:rPr lang="en-US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ne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 PP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H and list its causes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tabLst>
                <a:tab pos="304800" algn="l"/>
              </a:tabLst>
            </a:pPr>
            <a:r>
              <a:rPr lang="en-US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pc="5" dirty="0">
                <a:latin typeface="+mj-lt"/>
                <a:ea typeface="Arial"/>
                <a:cs typeface="Times New Roman"/>
              </a:rPr>
              <a:t>m</a:t>
            </a:r>
            <a:r>
              <a:rPr lang="en-US" dirty="0">
                <a:latin typeface="+mj-lt"/>
                <a:ea typeface="Arial"/>
                <a:cs typeface="Times New Roman"/>
              </a:rPr>
              <a:t>p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dirty="0">
                <a:latin typeface="+mj-lt"/>
                <a:ea typeface="Arial"/>
                <a:cs typeface="Times New Roman"/>
              </a:rPr>
              <a:t>ance</a:t>
            </a:r>
            <a:r>
              <a:rPr lang="en-US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latin typeface="+mj-lt"/>
                <a:ea typeface="Arial"/>
                <a:cs typeface="Times New Roman"/>
              </a:rPr>
              <a:t>f</a:t>
            </a:r>
            <a:r>
              <a:rPr lang="en-US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>
                <a:latin typeface="+mj-lt"/>
                <a:ea typeface="Arial"/>
                <a:cs typeface="Times New Roman"/>
              </a:rPr>
              <a:t>A</a:t>
            </a:r>
            <a:r>
              <a:rPr lang="en-US" spc="-20" dirty="0">
                <a:latin typeface="+mj-lt"/>
                <a:ea typeface="Arial"/>
                <a:cs typeface="Times New Roman"/>
              </a:rPr>
              <a:t>M</a:t>
            </a:r>
            <a:r>
              <a:rPr lang="en-US" spc="10" dirty="0">
                <a:latin typeface="+mj-lt"/>
                <a:ea typeface="Arial"/>
                <a:cs typeface="Times New Roman"/>
              </a:rPr>
              <a:t>T</a:t>
            </a:r>
            <a:r>
              <a:rPr lang="en-US" spc="-5" dirty="0">
                <a:latin typeface="+mj-lt"/>
                <a:ea typeface="Arial"/>
                <a:cs typeface="Times New Roman"/>
              </a:rPr>
              <a:t>S</a:t>
            </a:r>
            <a:r>
              <a:rPr lang="en-US" dirty="0">
                <a:latin typeface="+mj-lt"/>
                <a:ea typeface="Arial"/>
                <a:cs typeface="Times New Roman"/>
              </a:rPr>
              <a:t>L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and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</a:t>
            </a:r>
            <a:r>
              <a:rPr lang="en-US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dirty="0">
                <a:latin typeface="+mj-lt"/>
                <a:ea typeface="Arial"/>
                <a:cs typeface="Times New Roman"/>
              </a:rPr>
              <a:t>r </a:t>
            </a:r>
            <a:r>
              <a:rPr lang="en-US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dirty="0">
                <a:latin typeface="+mj-lt"/>
                <a:ea typeface="Arial"/>
                <a:cs typeface="Times New Roman"/>
              </a:rPr>
              <a:t>asu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es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e</a:t>
            </a:r>
            <a:r>
              <a:rPr lang="en-US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dirty="0">
                <a:latin typeface="+mj-lt"/>
                <a:ea typeface="Arial"/>
                <a:cs typeface="Times New Roman"/>
              </a:rPr>
              <a:t>ent</a:t>
            </a:r>
            <a:r>
              <a:rPr lang="en-US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dirty="0">
                <a:latin typeface="+mj-lt"/>
                <a:ea typeface="Arial"/>
                <a:cs typeface="Times New Roman"/>
              </a:rPr>
              <a:t>H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tabLst>
                <a:tab pos="304800" algn="l"/>
              </a:tabLst>
            </a:pPr>
            <a:r>
              <a:rPr lang="en-US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dirty="0">
                <a:latin typeface="+mj-lt"/>
                <a:ea typeface="Arial"/>
                <a:cs typeface="Times New Roman"/>
              </a:rPr>
              <a:t>a</a:t>
            </a:r>
            <a:r>
              <a:rPr lang="en-US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dirty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den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dirty="0">
                <a:latin typeface="+mj-lt"/>
                <a:ea typeface="Arial"/>
                <a:cs typeface="Times New Roman"/>
              </a:rPr>
              <a:t>y</a:t>
            </a:r>
            <a:r>
              <a:rPr lang="en-US" spc="-5" dirty="0">
                <a:latin typeface="+mj-lt"/>
                <a:ea typeface="Arial"/>
                <a:cs typeface="Times New Roman"/>
              </a:rPr>
              <a:t> PP</a:t>
            </a:r>
            <a:r>
              <a:rPr lang="en-US" dirty="0">
                <a:latin typeface="+mj-lt"/>
                <a:ea typeface="Arial"/>
                <a:cs typeface="Times New Roman"/>
              </a:rPr>
              <a:t>H c</a:t>
            </a:r>
            <a:r>
              <a:rPr lang="en-US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dirty="0">
                <a:latin typeface="+mj-lt"/>
                <a:ea typeface="Arial"/>
                <a:cs typeface="Times New Roman"/>
              </a:rPr>
              <a:t>n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ca</a:t>
            </a:r>
            <a:r>
              <a:rPr lang="en-US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pc="5" dirty="0">
                <a:latin typeface="+mj-lt"/>
                <a:ea typeface="Arial"/>
                <a:cs typeface="Times New Roman"/>
              </a:rPr>
              <a:t>l</a:t>
            </a:r>
            <a:r>
              <a:rPr lang="en-US" dirty="0">
                <a:latin typeface="+mj-lt"/>
                <a:ea typeface="Arial"/>
                <a:cs typeface="Times New Roman"/>
              </a:rPr>
              <a:t>y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tabLst>
                <a:tab pos="304800" algn="l"/>
              </a:tabLst>
            </a:pPr>
            <a:r>
              <a:rPr lang="en-US" spc="-5" dirty="0">
                <a:ea typeface="Arial"/>
                <a:cs typeface="Times New Roman"/>
              </a:rPr>
              <a:t>D</a:t>
            </a:r>
            <a:r>
              <a:rPr lang="en-US" dirty="0">
                <a:ea typeface="Arial"/>
                <a:cs typeface="Times New Roman"/>
              </a:rPr>
              <a:t>esc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be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15" dirty="0">
                <a:ea typeface="Arial"/>
                <a:cs typeface="Times New Roman"/>
              </a:rPr>
              <a:t>w</a:t>
            </a:r>
            <a:r>
              <a:rPr lang="en-US" dirty="0">
                <a:ea typeface="Arial"/>
                <a:cs typeface="Times New Roman"/>
              </a:rPr>
              <a:t>a</a:t>
            </a:r>
            <a:r>
              <a:rPr lang="en-US" spc="-10" dirty="0">
                <a:ea typeface="Arial"/>
                <a:cs typeface="Times New Roman"/>
              </a:rPr>
              <a:t>y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5" dirty="0" smtClean="0">
                <a:ea typeface="Arial"/>
                <a:cs typeface="Times New Roman"/>
              </a:rPr>
              <a:t>to 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den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y and manage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sho</a:t>
            </a:r>
            <a:r>
              <a:rPr lang="en-US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dirty="0">
                <a:latin typeface="+mj-lt"/>
                <a:ea typeface="Arial"/>
                <a:cs typeface="Times New Roman"/>
              </a:rPr>
              <a:t>k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endParaRPr lang="en-US" spc="5" dirty="0" smtClean="0">
              <a:latin typeface="+mj-lt"/>
              <a:ea typeface="Arial"/>
              <a:cs typeface="Times New Roman"/>
            </a:endParaRP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tabLst>
                <a:tab pos="304800" algn="l"/>
              </a:tabLst>
            </a:pPr>
            <a:r>
              <a:rPr lang="en-US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cause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spe</a:t>
            </a:r>
            <a:r>
              <a:rPr lang="en-US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c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m</a:t>
            </a:r>
            <a:r>
              <a:rPr lang="en-US" dirty="0">
                <a:latin typeface="+mj-lt"/>
                <a:ea typeface="Arial"/>
                <a:cs typeface="Times New Roman"/>
              </a:rPr>
              <a:t>an</a:t>
            </a:r>
            <a:r>
              <a:rPr lang="en-US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>
                <a:latin typeface="+mj-lt"/>
                <a:ea typeface="Arial"/>
                <a:cs typeface="Times New Roman"/>
              </a:rPr>
              <a:t>m</a:t>
            </a:r>
            <a:r>
              <a:rPr lang="en-US" dirty="0">
                <a:latin typeface="+mj-lt"/>
                <a:ea typeface="Arial"/>
                <a:cs typeface="Times New Roman"/>
              </a:rPr>
              <a:t>ent 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latin typeface="+mj-lt"/>
                <a:ea typeface="Arial"/>
                <a:cs typeface="Times New Roman"/>
              </a:rPr>
              <a:t>f</a:t>
            </a:r>
            <a:r>
              <a:rPr lang="en-US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PP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H</a:t>
            </a: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tabLst>
                <a:tab pos="304800" algn="l"/>
              </a:tabLst>
            </a:pPr>
            <a:r>
              <a:rPr lang="en-US" dirty="0" smtClean="0">
                <a:ea typeface="Calibri"/>
                <a:cs typeface="Times New Roman"/>
              </a:rPr>
              <a:t>Demonstrate </a:t>
            </a:r>
            <a:r>
              <a:rPr lang="en-US" dirty="0">
                <a:ea typeface="Calibri"/>
                <a:cs typeface="Times New Roman"/>
              </a:rPr>
              <a:t>the initial management of retained placenta and atonic PPH including bimanual uterine </a:t>
            </a:r>
            <a:r>
              <a:rPr lang="en-US" dirty="0" smtClean="0">
                <a:ea typeface="Calibri"/>
                <a:cs typeface="Times New Roman"/>
              </a:rPr>
              <a:t>compression, aortic </a:t>
            </a:r>
            <a:r>
              <a:rPr lang="en-US" dirty="0">
                <a:ea typeface="Calibri"/>
                <a:cs typeface="Times New Roman"/>
              </a:rPr>
              <a:t>compression </a:t>
            </a:r>
            <a:r>
              <a:rPr lang="en-US" dirty="0" smtClean="0">
                <a:ea typeface="Calibri"/>
                <a:cs typeface="Times New Roman"/>
              </a:rPr>
              <a:t>and condom tamponade on </a:t>
            </a:r>
            <a:r>
              <a:rPr lang="en-US" dirty="0">
                <a:ea typeface="Calibri"/>
                <a:cs typeface="Times New Roman"/>
              </a:rPr>
              <a:t>model</a:t>
            </a: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tabLst>
                <a:tab pos="304800" algn="l"/>
              </a:tabLst>
            </a:pPr>
            <a:endParaRPr lang="en-US" dirty="0">
              <a:latin typeface="+mj-lt"/>
              <a:ea typeface="Calibri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Learning </a:t>
            </a:r>
            <a:r>
              <a:rPr lang="en-US" sz="3200" dirty="0" smtClean="0"/>
              <a:t>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98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95400"/>
            <a:ext cx="9067800" cy="42672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/>
              <a:t>If placenta is not out with CCT during AMTSL for 30 minutes suspect retained placenta</a:t>
            </a:r>
          </a:p>
          <a:p>
            <a:pPr marL="349250" lvl="0" indent="-349250" fontAlgn="base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rgbClr val="000000"/>
                </a:solidFill>
              </a:rPr>
              <a:t>Give Inj. Oxytocin 10 IU I/M stat if not given during AMTSL </a:t>
            </a:r>
            <a:endParaRPr lang="en-US" altLang="en-US" sz="2400" kern="0" dirty="0" smtClean="0">
              <a:solidFill>
                <a:srgbClr val="000000"/>
              </a:solidFill>
            </a:endParaRPr>
          </a:p>
          <a:p>
            <a:pPr marL="349250" lvl="0" indent="-349250" fontAlgn="base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rgbClr val="000000"/>
                </a:solidFill>
              </a:rPr>
              <a:t>Add 20 IU of oxytocin to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1000 </a:t>
            </a:r>
            <a:r>
              <a:rPr lang="en-US" altLang="en-US" sz="2400" kern="0" dirty="0">
                <a:solidFill>
                  <a:srgbClr val="000000"/>
                </a:solidFill>
              </a:rPr>
              <a:t>ml of Ringer Lactate or normal saline and infuse at the rate of 40-60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drops/minute</a:t>
            </a:r>
          </a:p>
          <a:p>
            <a:pPr marL="349250" lvl="0" indent="-349250" fontAlgn="base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rgbClr val="000000"/>
                </a:solidFill>
              </a:rPr>
              <a:t>Arrange for  blood donor. </a:t>
            </a:r>
            <a:r>
              <a:rPr lang="en-US" altLang="en-US" sz="2400" dirty="0">
                <a:solidFill>
                  <a:prstClr val="black"/>
                </a:solidFill>
              </a:rPr>
              <a:t>Arrange for transportation to FRU where facilities for blood transfusion and </a:t>
            </a:r>
            <a:r>
              <a:rPr lang="en-US" altLang="en-US" sz="2400" dirty="0" smtClean="0">
                <a:solidFill>
                  <a:prstClr val="black"/>
                </a:solidFill>
              </a:rPr>
              <a:t>MRP is  available</a:t>
            </a:r>
          </a:p>
          <a:p>
            <a:pPr marL="349250" lvl="0" indent="-349250" fontAlgn="base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prstClr val="black"/>
                </a:solidFill>
              </a:rPr>
              <a:t>Give  first dose of broad spectrum antibiotics before referral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lvl="0" fontAlgn="base">
              <a:spcBef>
                <a:spcPts val="1200"/>
              </a:spcBef>
              <a:spcAft>
                <a:spcPts val="600"/>
              </a:spcAft>
              <a:buClr>
                <a:srgbClr val="006838"/>
              </a:buClr>
              <a:buFontTx/>
              <a:buChar char="•"/>
            </a:pPr>
            <a:endParaRPr lang="en-US" altLang="en-US" sz="28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Cause </a:t>
            </a:r>
            <a:r>
              <a:rPr lang="en-US" dirty="0" smtClean="0"/>
              <a:t>Specific Management</a:t>
            </a:r>
            <a:r>
              <a:rPr lang="en-US" dirty="0"/>
              <a:t>: PPH </a:t>
            </a:r>
            <a:r>
              <a:rPr lang="en-US" dirty="0" smtClean="0"/>
              <a:t>due to </a:t>
            </a:r>
            <a:br>
              <a:rPr lang="en-US" dirty="0" smtClean="0"/>
            </a:br>
            <a:r>
              <a:rPr lang="en-US" dirty="0" smtClean="0"/>
              <a:t>Retained Placenta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A94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2800" dirty="0" smtClean="0">
                <a:solidFill>
                  <a:schemeClr val="bg1"/>
                </a:solidFill>
              </a:rPr>
              <a:t>Do not </a:t>
            </a:r>
            <a:r>
              <a:rPr lang="en-US" altLang="en-US" sz="2800" dirty="0">
                <a:solidFill>
                  <a:schemeClr val="bg1"/>
                </a:solidFill>
              </a:rPr>
              <a:t>attempt manual removal of placenta at </a:t>
            </a:r>
            <a:r>
              <a:rPr lang="en-US" altLang="en-US" sz="2800" dirty="0" smtClean="0">
                <a:solidFill>
                  <a:schemeClr val="bg1"/>
                </a:solidFill>
              </a:rPr>
              <a:t>centers </a:t>
            </a:r>
            <a:r>
              <a:rPr lang="en-US" altLang="en-US" sz="2800" dirty="0">
                <a:solidFill>
                  <a:schemeClr val="bg1"/>
                </a:solidFill>
              </a:rPr>
              <a:t>where operative facilities are not </a:t>
            </a:r>
            <a:r>
              <a:rPr lang="en-US" altLang="en-US" sz="2800" dirty="0" smtClean="0">
                <a:solidFill>
                  <a:schemeClr val="bg1"/>
                </a:solidFill>
              </a:rPr>
              <a:t>available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100" y="0"/>
            <a:ext cx="45759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5930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19200"/>
            <a:ext cx="8991600" cy="5257800"/>
          </a:xfrm>
        </p:spPr>
        <p:txBody>
          <a:bodyPr>
            <a:normAutofit fontScale="70000" lnSpcReduction="20000"/>
          </a:bodyPr>
          <a:lstStyle/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33363" algn="l"/>
              </a:tabLst>
            </a:pPr>
            <a:r>
              <a:rPr lang="en-US" sz="3200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sz="3200" dirty="0">
                <a:latin typeface="+mj-lt"/>
                <a:ea typeface="Arial"/>
                <a:cs typeface="Times New Roman"/>
              </a:rPr>
              <a:t>H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he</a:t>
            </a:r>
            <a:r>
              <a:rPr lang="en-US" sz="3200" spc="-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ost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po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ant causes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nal dea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hs</a:t>
            </a:r>
            <a:endParaRPr lang="en-US" sz="3200" dirty="0">
              <a:latin typeface="+mj-lt"/>
              <a:ea typeface="Calibri"/>
              <a:cs typeface="Times New Roman"/>
            </a:endParaRPr>
          </a:p>
          <a:p>
            <a:pPr marL="233363" marR="234950" indent="-233363">
              <a:lnSpc>
                <a:spcPct val="120000"/>
              </a:lnSpc>
              <a:spcAft>
                <a:spcPts val="600"/>
              </a:spcAft>
              <a:tabLst>
                <a:tab pos="233363" algn="l"/>
              </a:tabLst>
            </a:pPr>
            <a:r>
              <a:rPr lang="en-US" sz="3200" dirty="0" smtClean="0">
                <a:latin typeface="+mj-lt"/>
                <a:ea typeface="Arial"/>
                <a:cs typeface="Times New Roman"/>
              </a:rPr>
              <a:t>70</a:t>
            </a:r>
            <a:r>
              <a:rPr lang="en-US" sz="3200" dirty="0">
                <a:latin typeface="+mj-lt"/>
                <a:ea typeface="Arial"/>
                <a:cs typeface="Times New Roman"/>
              </a:rPr>
              <a:t>%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chanc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sz="3200" dirty="0">
                <a:latin typeface="+mj-lt"/>
                <a:ea typeface="Arial"/>
                <a:cs typeface="Times New Roman"/>
              </a:rPr>
              <a:t>H c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be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ed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by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do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ng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-20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de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endParaRPr lang="en-US" sz="3200" spc="-5" dirty="0" smtClean="0">
              <a:latin typeface="+mj-lt"/>
              <a:ea typeface="Arial"/>
              <a:cs typeface="Times New Roman"/>
            </a:endParaRPr>
          </a:p>
          <a:p>
            <a:pPr marL="233363" marR="234950" indent="-233363">
              <a:lnSpc>
                <a:spcPct val="120000"/>
              </a:lnSpc>
              <a:spcAft>
                <a:spcPts val="600"/>
              </a:spcAft>
              <a:tabLst>
                <a:tab pos="233363" algn="l"/>
              </a:tabLst>
            </a:pPr>
            <a:r>
              <a:rPr lang="en-US" sz="3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ea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hs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fr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sz="3200" dirty="0">
                <a:latin typeface="+mj-lt"/>
                <a:ea typeface="Arial"/>
                <a:cs typeface="Times New Roman"/>
              </a:rPr>
              <a:t>H can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3200" dirty="0">
                <a:latin typeface="+mj-lt"/>
                <a:ea typeface="Arial"/>
                <a:cs typeface="Times New Roman"/>
              </a:rPr>
              <a:t>cur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2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hou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ccu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rr</a:t>
            </a:r>
            <a:r>
              <a:rPr lang="en-US" sz="3200" dirty="0">
                <a:latin typeface="+mj-lt"/>
                <a:ea typeface="Arial"/>
                <a:cs typeface="Times New Roman"/>
              </a:rPr>
              <a:t>enc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dirty="0">
                <a:latin typeface="+mj-lt"/>
                <a:ea typeface="Arial"/>
                <a:cs typeface="Times New Roman"/>
              </a:rPr>
              <a:t>, so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3200" dirty="0">
                <a:latin typeface="+mj-lt"/>
                <a:ea typeface="Arial"/>
                <a:cs typeface="Times New Roman"/>
              </a:rPr>
              <a:t>den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ca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on,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d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/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r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rr</a:t>
            </a:r>
            <a:r>
              <a:rPr lang="en-US" sz="3200" dirty="0">
                <a:latin typeface="+mj-lt"/>
                <a:ea typeface="Arial"/>
                <a:cs typeface="Times New Roman"/>
              </a:rPr>
              <a:t>al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p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3200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dirty="0">
                <a:latin typeface="+mj-lt"/>
                <a:ea typeface="Arial"/>
                <a:cs typeface="Times New Roman"/>
              </a:rPr>
              <a:t>t</a:t>
            </a:r>
            <a:endParaRPr lang="en-US" sz="3200" dirty="0">
              <a:latin typeface="+mj-lt"/>
              <a:ea typeface="Calibri"/>
              <a:cs typeface="Times New Roman"/>
            </a:endParaRPr>
          </a:p>
          <a:p>
            <a:pPr marL="233363" indent="-233363">
              <a:lnSpc>
                <a:spcPct val="120000"/>
              </a:lnSpc>
              <a:spcAft>
                <a:spcPts val="600"/>
              </a:spcAft>
              <a:tabLst>
                <a:tab pos="233363" algn="l"/>
              </a:tabLst>
            </a:pPr>
            <a:r>
              <a:rPr lang="en-US" sz="3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sh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3200" dirty="0">
                <a:latin typeface="+mj-lt"/>
                <a:ea typeface="Arial"/>
                <a:cs typeface="Times New Roman"/>
              </a:rPr>
              <a:t>,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3200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dirty="0">
                <a:latin typeface="+mj-lt"/>
                <a:ea typeface="Arial"/>
                <a:cs typeface="Times New Roman"/>
              </a:rPr>
              <a:t>d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ab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ili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z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her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on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p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hen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PP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H acco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3200" spc="-15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g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ca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u</a:t>
            </a:r>
            <a:r>
              <a:rPr lang="en-US" sz="3200" dirty="0">
                <a:latin typeface="+mj-lt"/>
                <a:ea typeface="Arial"/>
                <a:cs typeface="Times New Roman"/>
              </a:rPr>
              <a:t>se</a:t>
            </a:r>
            <a:endParaRPr lang="en-US" sz="3200" dirty="0">
              <a:latin typeface="+mj-lt"/>
              <a:ea typeface="Calibri"/>
              <a:cs typeface="Times New Roman"/>
            </a:endParaRPr>
          </a:p>
          <a:p>
            <a:pPr marL="233363" marR="61595" indent="-233363">
              <a:lnSpc>
                <a:spcPct val="120000"/>
              </a:lnSpc>
              <a:spcAft>
                <a:spcPts val="600"/>
              </a:spcAft>
              <a:tabLst>
                <a:tab pos="233363" algn="l"/>
              </a:tabLst>
            </a:pPr>
            <a:r>
              <a:rPr lang="en-US" sz="3200" spc="-20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j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or</a:t>
            </a:r>
            <a:r>
              <a:rPr lang="en-US" sz="32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cause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sz="3200" dirty="0">
                <a:latin typeface="+mj-lt"/>
                <a:ea typeface="Arial"/>
                <a:cs typeface="Times New Roman"/>
              </a:rPr>
              <a:t>H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d</a:t>
            </a:r>
            <a:r>
              <a:rPr lang="en-US" sz="3200" dirty="0">
                <a:latin typeface="+mj-lt"/>
                <a:ea typeface="Arial"/>
                <a:cs typeface="Times New Roman"/>
              </a:rPr>
              <a:t>ue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on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c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u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us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3200" dirty="0">
                <a:latin typeface="+mj-lt"/>
                <a:ea typeface="Arial"/>
                <a:cs typeface="Times New Roman"/>
              </a:rPr>
              <a:t>h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ch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can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be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p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ed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by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A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and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ea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>
                <a:latin typeface="+mj-lt"/>
                <a:ea typeface="Arial"/>
                <a:cs typeface="Times New Roman"/>
              </a:rPr>
              <a:t>y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on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b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eas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dirty="0">
                <a:latin typeface="+mj-lt"/>
                <a:ea typeface="Arial"/>
                <a:cs typeface="Times New Roman"/>
              </a:rPr>
              <a:t>eed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dirty="0">
                <a:latin typeface="+mj-lt"/>
                <a:ea typeface="Arial"/>
                <a:cs typeface="Times New Roman"/>
              </a:rPr>
              <a:t>g</a:t>
            </a:r>
            <a:endParaRPr lang="en-US" sz="3200" dirty="0">
              <a:latin typeface="+mj-lt"/>
              <a:ea typeface="Calibri"/>
              <a:cs typeface="Times New Roman"/>
            </a:endParaRPr>
          </a:p>
          <a:p>
            <a:pPr marL="233363" marR="68580" indent="-233363">
              <a:lnSpc>
                <a:spcPct val="120000"/>
              </a:lnSpc>
              <a:spcAft>
                <a:spcPts val="600"/>
              </a:spcAft>
              <a:tabLst>
                <a:tab pos="233363" algn="l"/>
              </a:tabLst>
            </a:pPr>
            <a:r>
              <a:rPr lang="en-US" sz="3200" spc="-5" dirty="0" smtClean="0">
                <a:latin typeface="+mj-lt"/>
                <a:ea typeface="Arial"/>
                <a:cs typeface="Times New Roman"/>
              </a:rPr>
              <a:t>S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econda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sz="3200" dirty="0">
                <a:latin typeface="+mj-lt"/>
                <a:ea typeface="Arial"/>
                <a:cs typeface="Times New Roman"/>
              </a:rPr>
              <a:t>H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due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dirty="0">
                <a:latin typeface="+mj-lt"/>
                <a:ea typeface="Arial"/>
                <a:cs typeface="Times New Roman"/>
              </a:rPr>
              <a:t>ec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on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 u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us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so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ap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fr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PP</a:t>
            </a:r>
            <a:r>
              <a:rPr lang="en-US" sz="3200" dirty="0">
                <a:latin typeface="+mj-lt"/>
                <a:ea typeface="Arial"/>
                <a:cs typeface="Times New Roman"/>
              </a:rPr>
              <a:t>H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ana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en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, an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b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cs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3200" dirty="0">
                <a:latin typeface="+mj-lt"/>
                <a:ea typeface="Arial"/>
                <a:cs typeface="Times New Roman"/>
              </a:rPr>
              <a:t>l be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r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q</a:t>
            </a:r>
            <a:r>
              <a:rPr lang="en-US" sz="3200" dirty="0">
                <a:latin typeface="+mj-lt"/>
                <a:ea typeface="Arial"/>
                <a:cs typeface="Times New Roman"/>
              </a:rPr>
              <a:t>u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dirty="0">
                <a:latin typeface="+mj-lt"/>
                <a:ea typeface="Arial"/>
                <a:cs typeface="Times New Roman"/>
              </a:rPr>
              <a:t>d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such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cases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has</a:t>
            </a:r>
            <a:r>
              <a:rPr lang="en-US" sz="32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er and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dirty="0">
                <a:latin typeface="+mj-lt"/>
                <a:ea typeface="Arial"/>
                <a:cs typeface="Times New Roman"/>
              </a:rPr>
              <a:t>oul 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lli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ng</a:t>
            </a:r>
            <a:r>
              <a:rPr lang="en-US" sz="32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och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838199"/>
          </a:xfrm>
        </p:spPr>
        <p:txBody>
          <a:bodyPr>
            <a:normAutofit/>
          </a:bodyPr>
          <a:lstStyle/>
          <a:p>
            <a:r>
              <a:rPr lang="en-US" sz="3200" dirty="0"/>
              <a:t>Key </a:t>
            </a:r>
            <a:r>
              <a:rPr lang="en-US" sz="3200" dirty="0" smtClean="0"/>
              <a:t>Messages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2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9155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Prevention of PPH is the </a:t>
            </a:r>
            <a:r>
              <a:rPr lang="en-IN" dirty="0" smtClean="0"/>
              <a:t>Most Important </a:t>
            </a:r>
            <a:br>
              <a:rPr lang="en-IN" dirty="0" smtClean="0"/>
            </a:br>
            <a:r>
              <a:rPr lang="en-IN" dirty="0" smtClean="0"/>
              <a:t>Part </a:t>
            </a:r>
            <a:r>
              <a:rPr lang="en-IN" dirty="0"/>
              <a:t>of its </a:t>
            </a:r>
            <a:r>
              <a:rPr lang="en-IN" dirty="0" smtClean="0"/>
              <a:t>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419600" y="1219200"/>
            <a:ext cx="47244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200" dirty="0" smtClean="0">
                <a:solidFill>
                  <a:schemeClr val="tx1"/>
                </a:solidFill>
              </a:rPr>
              <a:t>PPH can be prevented by:</a:t>
            </a:r>
          </a:p>
          <a:p>
            <a:pPr marL="231775" lvl="1" indent="-231775"/>
            <a:r>
              <a:rPr lang="en-IN" sz="2200" dirty="0" smtClean="0">
                <a:solidFill>
                  <a:schemeClr val="tx1"/>
                </a:solidFill>
              </a:rPr>
              <a:t>Ensuring BPCR, SBA and treatment of anaemia</a:t>
            </a:r>
            <a:endParaRPr lang="en-IN" sz="2200" dirty="0">
              <a:solidFill>
                <a:schemeClr val="tx1"/>
              </a:solidFill>
            </a:endParaRPr>
          </a:p>
          <a:p>
            <a:pPr marL="231775" lvl="1" indent="-231775"/>
            <a:r>
              <a:rPr lang="en-IN" sz="2200" dirty="0" smtClean="0">
                <a:solidFill>
                  <a:schemeClr val="tx1"/>
                </a:solidFill>
              </a:rPr>
              <a:t>Early identification of  prolonged </a:t>
            </a:r>
            <a:r>
              <a:rPr lang="en-IN" sz="2200" dirty="0">
                <a:solidFill>
                  <a:schemeClr val="tx1"/>
                </a:solidFill>
              </a:rPr>
              <a:t>and obstructed </a:t>
            </a:r>
            <a:r>
              <a:rPr lang="en-IN" sz="2200" dirty="0" smtClean="0">
                <a:solidFill>
                  <a:schemeClr val="tx1"/>
                </a:solidFill>
              </a:rPr>
              <a:t>labour by partograph </a:t>
            </a:r>
          </a:p>
          <a:p>
            <a:pPr marL="231775" lvl="1" indent="-231775"/>
            <a:r>
              <a:rPr lang="en-IN" sz="2200" dirty="0" smtClean="0">
                <a:solidFill>
                  <a:schemeClr val="tx1"/>
                </a:solidFill>
              </a:rPr>
              <a:t>Avoiding </a:t>
            </a:r>
            <a:r>
              <a:rPr lang="en-IN" sz="2200" dirty="0">
                <a:solidFill>
                  <a:schemeClr val="tx1"/>
                </a:solidFill>
              </a:rPr>
              <a:t>unnecessary  augmentation, fundal pressure and episiotomies</a:t>
            </a:r>
          </a:p>
          <a:p>
            <a:pPr marL="231775" lvl="1" indent="-231775"/>
            <a:r>
              <a:rPr lang="en-IN" sz="2200" dirty="0" smtClean="0">
                <a:solidFill>
                  <a:schemeClr val="tx1"/>
                </a:solidFill>
              </a:rPr>
              <a:t>Controlled </a:t>
            </a:r>
            <a:r>
              <a:rPr lang="en-IN" sz="2200" dirty="0">
                <a:solidFill>
                  <a:schemeClr val="tx1"/>
                </a:solidFill>
              </a:rPr>
              <a:t>head delivery with perineal </a:t>
            </a:r>
            <a:r>
              <a:rPr lang="en-IN" sz="2200" dirty="0" smtClean="0">
                <a:solidFill>
                  <a:schemeClr val="tx1"/>
                </a:solidFill>
              </a:rPr>
              <a:t>support </a:t>
            </a:r>
          </a:p>
          <a:p>
            <a:pPr marL="231775" lvl="1" indent="-231775"/>
            <a:r>
              <a:rPr lang="en-IN" sz="2200" b="1" dirty="0" smtClean="0">
                <a:solidFill>
                  <a:schemeClr val="tx1"/>
                </a:solidFill>
              </a:rPr>
              <a:t>Active Management of Third stage of Labour (AMTSL)</a:t>
            </a:r>
          </a:p>
          <a:p>
            <a:pPr marL="231775" lvl="1" indent="-231775"/>
            <a:r>
              <a:rPr lang="en-IN" sz="2200" dirty="0" smtClean="0">
                <a:solidFill>
                  <a:schemeClr val="tx1"/>
                </a:solidFill>
              </a:rPr>
              <a:t>Checking of completeness of placenta after delivery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38033097"/>
              </p:ext>
            </p:extLst>
          </p:nvPr>
        </p:nvGraphicFramePr>
        <p:xfrm>
          <a:off x="-914400" y="1143000"/>
          <a:ext cx="692943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Worksheet" r:id="rId4" imgW="6953194" imgH="4695915" progId="Excel.Sheet.8">
                  <p:embed/>
                </p:oleObj>
              </mc:Choice>
              <mc:Fallback>
                <p:oleObj name="Worksheet" r:id="rId4" imgW="6953194" imgH="4695915" progId="Excel.Sheet.8">
                  <p:embed/>
                  <p:pic>
                    <p:nvPicPr>
                      <p:cNvPr id="0" name="Content Placeholder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4400" y="1143000"/>
                        <a:ext cx="6929438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686800" cy="4572000"/>
          </a:xfrm>
        </p:spPr>
        <p:txBody>
          <a:bodyPr>
            <a:normAutofit/>
          </a:bodyPr>
          <a:lstStyle/>
          <a:p>
            <a:pPr marL="342900" indent="-342900" fontAlgn="base">
              <a:lnSpc>
                <a:spcPts val="3000"/>
              </a:lnSpc>
              <a:spcBef>
                <a:spcPct val="30000"/>
              </a:spcBef>
              <a:spcAft>
                <a:spcPct val="0"/>
              </a:spcAft>
              <a:tabLst>
                <a:tab pos="2971800" algn="l"/>
              </a:tabLst>
            </a:pPr>
            <a:r>
              <a:rPr lang="en-US" altLang="en-US" sz="2800" kern="0" dirty="0" smtClean="0">
                <a:solidFill>
                  <a:srgbClr val="000000"/>
                </a:solidFill>
              </a:rPr>
              <a:t>Loss </a:t>
            </a:r>
            <a:r>
              <a:rPr lang="en-US" altLang="en-US" sz="2800" kern="0" dirty="0">
                <a:solidFill>
                  <a:srgbClr val="000000"/>
                </a:solidFill>
              </a:rPr>
              <a:t>of 500 ml or more of blood during delivery and up to six weeks after 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delivery (may be less in anemia)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 lvl="0" fontAlgn="base">
              <a:lnSpc>
                <a:spcPts val="3000"/>
              </a:lnSpc>
              <a:spcBef>
                <a:spcPct val="30000"/>
              </a:spcBef>
              <a:spcAft>
                <a:spcPct val="0"/>
              </a:spcAft>
              <a:buClr>
                <a:srgbClr val="006838"/>
              </a:buClr>
              <a:buNone/>
              <a:tabLst>
                <a:tab pos="2971800" algn="l"/>
              </a:tabLst>
            </a:pPr>
            <a:r>
              <a:rPr lang="en-US" altLang="en-US" sz="2800" kern="0" dirty="0">
                <a:solidFill>
                  <a:srgbClr val="000000"/>
                </a:solidFill>
              </a:rPr>
              <a:t>		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  or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ts val="3000"/>
              </a:lnSpc>
              <a:spcBef>
                <a:spcPct val="30000"/>
              </a:spcBef>
              <a:spcAft>
                <a:spcPct val="0"/>
              </a:spcAft>
              <a:tabLst>
                <a:tab pos="2971800" algn="l"/>
              </a:tabLst>
            </a:pPr>
            <a:r>
              <a:rPr lang="en-US" altLang="en-US" sz="2800" kern="0" dirty="0">
                <a:solidFill>
                  <a:srgbClr val="000000"/>
                </a:solidFill>
              </a:rPr>
              <a:t>Blood loss sufficient  to cause signs and 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symptoms </a:t>
            </a:r>
            <a:r>
              <a:rPr lang="en-US" altLang="en-US" sz="2800" kern="0" dirty="0">
                <a:solidFill>
                  <a:srgbClr val="000000"/>
                </a:solidFill>
              </a:rPr>
              <a:t>of hypovolemia </a:t>
            </a:r>
            <a:endParaRPr lang="en-US" altLang="en-US" sz="2800" kern="0" dirty="0" smtClean="0">
              <a:solidFill>
                <a:srgbClr val="000000"/>
              </a:solidFill>
            </a:endParaRPr>
          </a:p>
          <a:p>
            <a:pPr marL="0" indent="0" fontAlgn="base">
              <a:lnSpc>
                <a:spcPts val="3000"/>
              </a:lnSpc>
              <a:spcBef>
                <a:spcPct val="30000"/>
              </a:spcBef>
              <a:spcAft>
                <a:spcPct val="0"/>
              </a:spcAft>
              <a:buClr>
                <a:srgbClr val="006838"/>
              </a:buClr>
              <a:buNone/>
              <a:tabLst>
                <a:tab pos="2971800" algn="l"/>
              </a:tabLst>
            </a:pPr>
            <a:r>
              <a:rPr lang="en-US" altLang="en-US" sz="2800" kern="0" dirty="0" smtClean="0">
                <a:solidFill>
                  <a:srgbClr val="000000"/>
                </a:solidFill>
              </a:rPr>
              <a:t>                                    or</a:t>
            </a:r>
          </a:p>
          <a:p>
            <a:pPr marL="342900" indent="-342900" fontAlgn="base">
              <a:lnSpc>
                <a:spcPts val="3000"/>
              </a:lnSpc>
              <a:spcBef>
                <a:spcPct val="30000"/>
              </a:spcBef>
              <a:spcAft>
                <a:spcPct val="0"/>
              </a:spcAft>
              <a:tabLst>
                <a:tab pos="2971800" algn="l"/>
              </a:tabLst>
            </a:pPr>
            <a:r>
              <a:rPr lang="en-US" altLang="en-US" sz="2800" kern="0" dirty="0" smtClean="0">
                <a:solidFill>
                  <a:srgbClr val="000000"/>
                </a:solidFill>
              </a:rPr>
              <a:t>Woman </a:t>
            </a:r>
            <a:r>
              <a:rPr lang="en-US" altLang="en-US" sz="2800" kern="0" dirty="0">
                <a:solidFill>
                  <a:srgbClr val="000000"/>
                </a:solidFill>
              </a:rPr>
              <a:t>soaks 1 pad or cloth in &lt;5 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min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/>
          <a:lstStyle/>
          <a:p>
            <a:r>
              <a:rPr lang="en-US" dirty="0" smtClean="0"/>
              <a:t>Identification of PPH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 of PPH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962912"/>
            <a:ext cx="4324350" cy="40568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588" indent="-1588">
              <a:buNone/>
            </a:pPr>
            <a:r>
              <a:rPr lang="en-US" sz="2400" dirty="0">
                <a:solidFill>
                  <a:schemeClr val="tx1"/>
                </a:solidFill>
              </a:rPr>
              <a:t>Occurring during delivery till 24 hours postpartum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</a:rPr>
              <a:t>Tone - Atonic PPH - Most common cause (80-90%) 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</a:rPr>
              <a:t>Tears or trauma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</a:rPr>
              <a:t>Tissue - retained or incomplete placenta, membranes</a:t>
            </a:r>
          </a:p>
          <a:p>
            <a:pPr marL="231775" indent="-231775"/>
            <a:r>
              <a:rPr lang="en-US" sz="2400" dirty="0">
                <a:solidFill>
                  <a:schemeClr val="tx1"/>
                </a:solidFill>
              </a:rPr>
              <a:t>Thromboembolic - Coagulopathy</a:t>
            </a:r>
          </a:p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15840" y="1962912"/>
            <a:ext cx="4251960" cy="40568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From 24 hours postpartum till 42 days or 6 weeks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</a:rPr>
              <a:t>Infection in the uterus 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</a:rPr>
              <a:t>Retained placental fragments</a:t>
            </a: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850" y="1450848"/>
            <a:ext cx="4248150" cy="509587"/>
          </a:xfrm>
          <a:ln>
            <a:noFill/>
          </a:ln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Primary</a:t>
            </a:r>
            <a:r>
              <a:rPr lang="en-US" sz="2800" b="1" dirty="0">
                <a:solidFill>
                  <a:srgbClr val="FF0000"/>
                </a:solidFill>
              </a:rPr>
              <a:t>/ Immediate PPH </a:t>
            </a:r>
          </a:p>
          <a:p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>
          <a:xfrm>
            <a:off x="4663440" y="1450848"/>
            <a:ext cx="4248150" cy="509587"/>
          </a:xfrm>
          <a:ln>
            <a:noFill/>
          </a:ln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Secondary</a:t>
            </a:r>
            <a:r>
              <a:rPr lang="en-US" sz="2800" b="1" dirty="0">
                <a:solidFill>
                  <a:srgbClr val="FF0000"/>
                </a:solidFill>
              </a:rPr>
              <a:t>/ Delayed PPH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1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416552"/>
          </a:xfrm>
        </p:spPr>
        <p:txBody>
          <a:bodyPr/>
          <a:lstStyle/>
          <a:p>
            <a:pPr marL="231775" indent="-231775"/>
            <a:r>
              <a:rPr lang="en-IN" sz="2400" dirty="0" smtClean="0"/>
              <a:t>Call for additional support</a:t>
            </a:r>
          </a:p>
          <a:p>
            <a:pPr marL="231775" indent="-231775"/>
            <a:r>
              <a:rPr lang="en-IN" sz="2400" dirty="0" smtClean="0"/>
              <a:t>Manage shock</a:t>
            </a:r>
          </a:p>
          <a:p>
            <a:pPr marL="231775" indent="-231775"/>
            <a:r>
              <a:rPr lang="en-IN" sz="2400" dirty="0" smtClean="0"/>
              <a:t>Continue uterine massage</a:t>
            </a:r>
          </a:p>
          <a:p>
            <a:pPr marL="231775" indent="-231775"/>
            <a:r>
              <a:rPr lang="en-IN" sz="2400" dirty="0" smtClean="0"/>
              <a:t>Treat specific causes of PPH</a:t>
            </a:r>
          </a:p>
          <a:p>
            <a:pPr marL="576263" lvl="2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000" dirty="0" smtClean="0"/>
              <a:t>Try medical (</a:t>
            </a:r>
            <a:r>
              <a:rPr lang="en-IN" sz="2000" dirty="0" err="1" smtClean="0"/>
              <a:t>uterotonics</a:t>
            </a:r>
            <a:r>
              <a:rPr lang="en-IN" sz="2000" dirty="0" smtClean="0"/>
              <a:t>) and conservative management (such as bimanual compression, aortic compression, balloon tamponade) before conducting surgical procedures</a:t>
            </a:r>
          </a:p>
          <a:p>
            <a:pPr marL="231775" indent="-231775"/>
            <a:r>
              <a:rPr lang="en-IN" sz="2400" dirty="0" smtClean="0"/>
              <a:t>Patient’s condition should be stabilized before any referrals are done</a:t>
            </a:r>
          </a:p>
          <a:p>
            <a:pPr marL="231775" indent="-231775"/>
            <a:r>
              <a:rPr lang="en-IN" sz="2400" dirty="0" smtClean="0"/>
              <a:t>In cases there is need for referral continue fluids, </a:t>
            </a:r>
            <a:r>
              <a:rPr lang="en-IN" sz="2400" dirty="0" err="1" smtClean="0"/>
              <a:t>uterotonics</a:t>
            </a:r>
            <a:r>
              <a:rPr lang="en-IN" sz="2400" dirty="0" smtClean="0"/>
              <a:t> and temporizing measures if needed to control the bleeding</a:t>
            </a:r>
          </a:p>
          <a:p>
            <a:endParaRPr lang="en-IN" sz="2400" dirty="0" smtClean="0"/>
          </a:p>
          <a:p>
            <a:pPr marL="170752" lvl="1" indent="0">
              <a:buNone/>
            </a:pPr>
            <a:endParaRPr lang="en-IN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Principles of Management of PPH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kern="0" dirty="0">
                <a:cs typeface="Arial" charset="0"/>
              </a:rPr>
              <a:t>Remember that the interval from the onset of PPH to death can be as little as two hours, unless appropriate life-saving steps are taken immediately</a:t>
            </a:r>
            <a:r>
              <a:rPr lang="en-IN" sz="2000" kern="0" dirty="0" smtClean="0">
                <a:cs typeface="Arial" charset="0"/>
              </a:rPr>
              <a:t>.</a:t>
            </a:r>
            <a:endParaRPr lang="en-IN" sz="2000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3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7630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Signs of shock:</a:t>
            </a:r>
          </a:p>
          <a:p>
            <a:pPr marL="231775" indent="-231775">
              <a:lnSpc>
                <a:spcPct val="110000"/>
              </a:lnSpc>
              <a:buSzPct val="85000"/>
            </a:pPr>
            <a:r>
              <a:rPr lang="en-US" sz="2400" dirty="0" smtClean="0"/>
              <a:t>Tachycardia - Fast, thin </a:t>
            </a:r>
            <a:r>
              <a:rPr lang="en-US" sz="2400" dirty="0" err="1" smtClean="0"/>
              <a:t>thready</a:t>
            </a:r>
            <a:r>
              <a:rPr lang="en-US" sz="2400" dirty="0" smtClean="0"/>
              <a:t> pulse, &gt;110/minute</a:t>
            </a:r>
          </a:p>
          <a:p>
            <a:pPr marL="231775" indent="-231775">
              <a:lnSpc>
                <a:spcPct val="110000"/>
              </a:lnSpc>
              <a:buSzPct val="85000"/>
            </a:pPr>
            <a:r>
              <a:rPr lang="en-US" sz="2400" dirty="0" err="1" smtClean="0"/>
              <a:t>Tachypnoea</a:t>
            </a:r>
            <a:r>
              <a:rPr lang="en-US" sz="2400" dirty="0" smtClean="0"/>
              <a:t> - Fast respiratory rate</a:t>
            </a:r>
          </a:p>
          <a:p>
            <a:pPr marL="231775" indent="-231775">
              <a:lnSpc>
                <a:spcPct val="110000"/>
              </a:lnSpc>
              <a:buSzPct val="85000"/>
            </a:pPr>
            <a:r>
              <a:rPr lang="en-US" sz="2400" dirty="0" smtClean="0"/>
              <a:t>Hypotension - Fall in systolic BP, &lt;90 mm of Hg</a:t>
            </a:r>
          </a:p>
          <a:p>
            <a:pPr marL="231775" indent="-231775">
              <a:lnSpc>
                <a:spcPct val="110000"/>
              </a:lnSpc>
              <a:buSzPct val="85000"/>
            </a:pPr>
            <a:r>
              <a:rPr lang="en-US" sz="2400" dirty="0" smtClean="0"/>
              <a:t>Hypothermia - Skin cold and clammy</a:t>
            </a:r>
          </a:p>
          <a:p>
            <a:pPr marL="231775" indent="-231775">
              <a:lnSpc>
                <a:spcPct val="110000"/>
              </a:lnSpc>
              <a:buSzPct val="85000"/>
            </a:pPr>
            <a:r>
              <a:rPr lang="en-US" sz="2400" dirty="0" smtClean="0"/>
              <a:t>Altered sensorium - Drowsy, semi conscious or unconscious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/>
          <a:lstStyle/>
          <a:p>
            <a:r>
              <a:rPr lang="en-US" dirty="0" smtClean="0"/>
              <a:t>Identification of 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578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0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7829408"/>
              </p:ext>
            </p:extLst>
          </p:nvPr>
        </p:nvGraphicFramePr>
        <p:xfrm>
          <a:off x="274635" y="1295401"/>
          <a:ext cx="8564565" cy="541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913"/>
                <a:gridCol w="1712913"/>
                <a:gridCol w="1712913"/>
                <a:gridCol w="1712913"/>
                <a:gridCol w="1712913"/>
              </a:tblGrid>
              <a:tr h="50286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Mangal"/>
                        </a:rPr>
                        <a:t>Signs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Times New Roman"/>
                          <a:cs typeface="Mangal"/>
                        </a:rPr>
                        <a:t>Class I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Mangal"/>
                        </a:rPr>
                        <a:t>Class II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Times New Roman"/>
                          <a:cs typeface="Mangal"/>
                        </a:rPr>
                        <a:t>Class III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Times New Roman"/>
                          <a:cs typeface="Mangal"/>
                        </a:rPr>
                        <a:t>Class IV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</a:tr>
              <a:tr h="60730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Blood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loss (mL)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500-1000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15%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1200-1500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20-25%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1800-2100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30-35%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600"/>
                        </a:spcAft>
                        <a:buFont typeface="Wingdings"/>
                        <a:buNone/>
                      </a:pPr>
                      <a:r>
                        <a:rPr lang="en-IN" sz="1600" dirty="0" smtClean="0">
                          <a:latin typeface="+mn-lt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IN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600" dirty="0" smtClean="0">
                          <a:latin typeface="+mn-lt"/>
                          <a:ea typeface="Times New Roman"/>
                          <a:cs typeface="Times New Roman"/>
                        </a:rPr>
                        <a:t>2400</a:t>
                      </a:r>
                    </a:p>
                    <a:p>
                      <a:pPr marL="0" lvl="0" indent="0" algn="ctr">
                        <a:spcAft>
                          <a:spcPts val="600"/>
                        </a:spcAft>
                        <a:buFont typeface="Wingdings"/>
                        <a:buNone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&gt; 40%</a:t>
                      </a:r>
                      <a:endParaRPr lang="en-IN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454" marR="68454" marT="0" marB="0"/>
                </a:tc>
              </a:tr>
              <a:tr h="50286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Pulse/min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Normal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Mangal"/>
                        </a:rPr>
                        <a:t>100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Mangal"/>
                        </a:rPr>
                        <a:t>120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Mangal"/>
                        </a:rPr>
                        <a:t>140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</a:tr>
              <a:tr h="53324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Systolic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BP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Mangal"/>
                        </a:rPr>
                        <a:t>                (mm Hg)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Normal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Normal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+mn-lt"/>
                          <a:ea typeface="Times New Roman"/>
                          <a:cs typeface="Mangal"/>
                        </a:rPr>
                        <a:t>70-80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Mangal"/>
                        </a:rPr>
                        <a:t>60</a:t>
                      </a:r>
                      <a:endParaRPr lang="en-IN" sz="160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</a:tr>
              <a:tr h="1326761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Tissue Perfusion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No symptoms or signs 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Pallor, rapid respiration, restlessness, oliguria, cold skin</a:t>
                      </a:r>
                    </a:p>
                    <a:p>
                      <a:pPr lvl="0" indent="457200" algn="l">
                        <a:spcAft>
                          <a:spcPts val="0"/>
                        </a:spcAft>
                      </a:pP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Collapse, anuria, Rapid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RR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Mangal"/>
                        </a:rPr>
                        <a:t>(air hunger)</a:t>
                      </a:r>
                      <a:r>
                        <a:rPr lang="en-IN" sz="1600" dirty="0" smtClean="0">
                          <a:latin typeface="+mn-lt"/>
                          <a:ea typeface="Times New Roman"/>
                          <a:cs typeface="Mangal"/>
                        </a:rPr>
                        <a:t>,</a:t>
                      </a:r>
                      <a:r>
                        <a:rPr lang="en-IN" sz="1600" baseline="0" dirty="0" smtClean="0">
                          <a:latin typeface="+mn-lt"/>
                          <a:ea typeface="Times New Roman"/>
                          <a:cs typeface="Mangal"/>
                        </a:rPr>
                        <a:t> c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Mangal"/>
                        </a:rPr>
                        <a:t>old skin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</a:tr>
              <a:tr h="98915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Mental status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Mangal"/>
                        </a:rPr>
                        <a:t>Normal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Mangal"/>
                        </a:rPr>
                        <a:t>Agitated response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Mangal"/>
                        </a:rPr>
                        <a:t>Confused, agitated,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Mangal"/>
                        </a:rPr>
                        <a:t>aggressive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</a:tr>
              <a:tr h="947991">
                <a:tc grid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The blood loss is replaced by IV fluids.  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IV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fluids should be given when losses amount to 700mls </a:t>
                      </a:r>
                      <a:endParaRPr lang="en-IN" sz="16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Initially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give 1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lt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in 20 min and decide further fluid requirement based on the vital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Mangal"/>
                        </a:rPr>
                        <a:t>parameters</a:t>
                      </a:r>
                      <a:endParaRPr lang="en-IN" sz="16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454" marR="68454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838199"/>
          </a:xfrm>
        </p:spPr>
        <p:txBody>
          <a:bodyPr/>
          <a:lstStyle/>
          <a:p>
            <a:r>
              <a:rPr lang="en-US" dirty="0" smtClean="0"/>
              <a:t>Classification of hypovolemic shock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6553200"/>
            <a:ext cx="2438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Blood Volume  65 ml/Kg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13446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1723</Words>
  <Application>Microsoft Office PowerPoint</Application>
  <PresentationFormat>On-screen Show (4:3)</PresentationFormat>
  <Paragraphs>221</Paragraphs>
  <Slides>23</Slides>
  <Notes>2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2_Soho</vt:lpstr>
      <vt:lpstr>Worksheet</vt:lpstr>
      <vt:lpstr>Prevention, Identification and Management of PPH</vt:lpstr>
      <vt:lpstr>Learning Objectives</vt:lpstr>
      <vt:lpstr>Prevention of PPH is the Most Important  Part of its Management</vt:lpstr>
      <vt:lpstr>Identification of PPH</vt:lpstr>
      <vt:lpstr>Causes of PPH</vt:lpstr>
      <vt:lpstr>Principles of Management of PPH</vt:lpstr>
      <vt:lpstr>Identification of Shock</vt:lpstr>
      <vt:lpstr>PowerPoint Presentation</vt:lpstr>
      <vt:lpstr>Classification of hypovolemic shock</vt:lpstr>
      <vt:lpstr> Assessment of Blood Loss </vt:lpstr>
      <vt:lpstr>Initial Management of PPH</vt:lpstr>
      <vt:lpstr> Volume Replacement </vt:lpstr>
      <vt:lpstr>Cause Specific Management: Atonic PPH</vt:lpstr>
      <vt:lpstr>Drugs for PPH Management</vt:lpstr>
      <vt:lpstr>Bimanual Uterine Compression</vt:lpstr>
      <vt:lpstr>Compression of Abdominal Aorta</vt:lpstr>
      <vt:lpstr>Condom Tamponade</vt:lpstr>
      <vt:lpstr>Condom Tamponade</vt:lpstr>
      <vt:lpstr>Cause Specific Management: Tears or Trauma</vt:lpstr>
      <vt:lpstr>Cause Specific Management: PPH due to  Retained Placenta</vt:lpstr>
      <vt:lpstr>PowerPoint Presentation</vt:lpstr>
      <vt:lpstr>PowerPoint Presentation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Dr. Sunita Dhamija</dc:creator>
  <cp:lastModifiedBy>Jhpiego</cp:lastModifiedBy>
  <cp:revision>117</cp:revision>
  <dcterms:created xsi:type="dcterms:W3CDTF">2006-08-16T00:00:00Z</dcterms:created>
  <dcterms:modified xsi:type="dcterms:W3CDTF">2016-07-15T10:57:24Z</dcterms:modified>
</cp:coreProperties>
</file>