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64" r:id="rId6"/>
    <p:sldId id="265" r:id="rId7"/>
    <p:sldId id="266" r:id="rId8"/>
    <p:sldId id="267" r:id="rId9"/>
    <p:sldId id="274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D35C1-EB0A-4911-8E7A-2C8A04E70B70}" type="datetimeFigureOut">
              <a:rPr lang="en-IN" smtClean="0"/>
              <a:t>24-04-2015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0E633-5C6B-42E7-96B7-BFC6E859D0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8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F0CC-B41A-4653-8F34-495A302DCFA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87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3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9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8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2200"/>
            <a:ext cx="304628" cy="514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9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74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34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65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70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69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cap="none" dirty="0" err="1" smtClean="0"/>
              <a:t>Partograph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61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1412776"/>
            <a:ext cx="4896544" cy="4248472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b="1" dirty="0" smtClean="0"/>
              <a:t>Maternal Condition</a:t>
            </a:r>
            <a:endParaRPr lang="en-US" altLang="en-US" sz="2400" dirty="0" smtClean="0"/>
          </a:p>
          <a:p>
            <a:pPr marL="233363" indent="-233363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smtClean="0"/>
              <a:t>Record maternal pulse every half hour and mark with a dot (</a:t>
            </a:r>
            <a:r>
              <a:rPr lang="en-US" altLang="en-US" sz="2400" b="1" dirty="0" smtClean="0"/>
              <a:t> . </a:t>
            </a:r>
            <a:r>
              <a:rPr lang="en-US" altLang="en-US" sz="2400" dirty="0" smtClean="0"/>
              <a:t>)</a:t>
            </a:r>
          </a:p>
          <a:p>
            <a:pPr marL="233363" indent="-233363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smtClean="0"/>
              <a:t>Record maternal BP every 4 hours using a vertical arrow, with upper end signifying systolic BP and lower end diastolic BP </a:t>
            </a:r>
          </a:p>
          <a:p>
            <a:pPr marL="233363" indent="-233363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smtClean="0"/>
              <a:t>Record the temperature every 4 hours and note on temperature graph</a:t>
            </a:r>
          </a:p>
        </p:txBody>
      </p:sp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Plotting a </a:t>
            </a:r>
            <a:r>
              <a:rPr lang="en-US" altLang="en-US" dirty="0" err="1"/>
              <a:t>P</a:t>
            </a:r>
            <a:r>
              <a:rPr lang="en-US" altLang="en-US" sz="3600" dirty="0" err="1" smtClean="0"/>
              <a:t>artograph</a:t>
            </a:r>
            <a:endParaRPr lang="en-US" altLang="en-US" sz="3600" dirty="0" smtClean="0"/>
          </a:p>
        </p:txBody>
      </p:sp>
      <p:pic>
        <p:nvPicPr>
          <p:cNvPr id="26628" name="Picture 2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8" r="23300"/>
          <a:stretch>
            <a:fillRect/>
          </a:stretch>
        </p:blipFill>
        <p:spPr bwMode="auto">
          <a:xfrm>
            <a:off x="5014424" y="1916832"/>
            <a:ext cx="4022072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1484784"/>
            <a:ext cx="4104456" cy="3816424"/>
          </a:xfrm>
          <a:noFill/>
        </p:spPr>
        <p:txBody>
          <a:bodyPr>
            <a:normAutofit/>
          </a:bodyPr>
          <a:lstStyle/>
          <a:p>
            <a:pPr algn="just" eaLnBrk="1" hangingPunct="1">
              <a:spcBef>
                <a:spcPts val="1200"/>
              </a:spcBef>
              <a:buClrTx/>
              <a:buFont typeface="Wingdings" pitchFamily="2" charset="2"/>
              <a:buNone/>
            </a:pPr>
            <a:r>
              <a:rPr lang="en-US" altLang="en-US" sz="2800" b="1" dirty="0" smtClean="0"/>
              <a:t>Interventions</a:t>
            </a:r>
            <a:endParaRPr lang="en-US" altLang="en-US" sz="2800" dirty="0" smtClean="0"/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Mention dose, route and  time of administration of any drug and IV fluid given before delivery</a:t>
            </a:r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Plotting a </a:t>
            </a:r>
            <a:r>
              <a:rPr lang="en-US" altLang="en-US" dirty="0" err="1"/>
              <a:t>P</a:t>
            </a:r>
            <a:r>
              <a:rPr lang="en-US" altLang="en-US" sz="3600" dirty="0" err="1" smtClean="0"/>
              <a:t>artograph</a:t>
            </a:r>
            <a:endParaRPr lang="en-US" altLang="en-US" sz="3600" dirty="0" smtClean="0"/>
          </a:p>
        </p:txBody>
      </p:sp>
      <p:pic>
        <p:nvPicPr>
          <p:cNvPr id="27652" name="Picture 2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8" r="23300"/>
          <a:stretch>
            <a:fillRect/>
          </a:stretch>
        </p:blipFill>
        <p:spPr bwMode="auto">
          <a:xfrm>
            <a:off x="4523681" y="1698252"/>
            <a:ext cx="41370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300192" y="3933056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412776"/>
            <a:ext cx="4392488" cy="4248472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If </a:t>
            </a:r>
            <a:r>
              <a:rPr lang="en-US" altLang="en-US" sz="2800" b="1" dirty="0" smtClean="0"/>
              <a:t>Alert line</a:t>
            </a:r>
            <a:r>
              <a:rPr lang="en-US" altLang="en-US" sz="2800" dirty="0" smtClean="0"/>
              <a:t> is crossed (the plotting moves to the right of the alert line) it indicates abnormal </a:t>
            </a:r>
            <a:r>
              <a:rPr lang="en-US" altLang="en-US" sz="2800" dirty="0" err="1" smtClean="0"/>
              <a:t>labour</a:t>
            </a:r>
            <a:r>
              <a:rPr lang="en-US" altLang="en-US" sz="2800" dirty="0" smtClean="0"/>
              <a:t> : prolonged/ obstructed </a:t>
            </a:r>
            <a:r>
              <a:rPr lang="en-US" altLang="en-US" sz="2800" dirty="0" err="1" smtClean="0"/>
              <a:t>labour</a:t>
            </a:r>
            <a:endParaRPr lang="en-US" altLang="en-US" sz="2800" dirty="0" smtClean="0"/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Note the time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 smtClean="0"/>
              <a:t>Refer patient to FRU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Send </a:t>
            </a:r>
            <a:r>
              <a:rPr lang="en-US" altLang="en-US" sz="2800" dirty="0" err="1" smtClean="0"/>
              <a:t>partograph</a:t>
            </a:r>
            <a:r>
              <a:rPr lang="en-US" altLang="en-US" sz="2800" dirty="0" smtClean="0"/>
              <a:t> with patient</a:t>
            </a:r>
          </a:p>
        </p:txBody>
      </p: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Interpreting  a Partograph</a:t>
            </a:r>
          </a:p>
        </p:txBody>
      </p:sp>
      <p:pic>
        <p:nvPicPr>
          <p:cNvPr id="28676" name="Picture 2" descr="Graph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8" b="32930"/>
          <a:stretch>
            <a:fillRect/>
          </a:stretch>
        </p:blipFill>
        <p:spPr bwMode="auto">
          <a:xfrm>
            <a:off x="5220072" y="1772815"/>
            <a:ext cx="37036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1412776"/>
            <a:ext cx="8352928" cy="4248472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Crossing of the </a:t>
            </a:r>
            <a:r>
              <a:rPr lang="en-US" altLang="en-US" sz="2800" b="1" dirty="0" smtClean="0"/>
              <a:t>Action line</a:t>
            </a:r>
            <a:r>
              <a:rPr lang="en-US" altLang="en-US" sz="2800" dirty="0" smtClean="0"/>
              <a:t> (the plotting moves to the right of the Action line) : indicates the need for intervention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By the time the action line is crossed the woman should ideally have reached the FRU for the appropriate intervention to take place</a:t>
            </a:r>
          </a:p>
        </p:txBody>
      </p:sp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Interpreting a Partograph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484784"/>
            <a:ext cx="8280920" cy="4392488"/>
          </a:xfrm>
          <a:noFill/>
        </p:spPr>
        <p:txBody>
          <a:bodyPr>
            <a:normAutofit/>
          </a:bodyPr>
          <a:lstStyle/>
          <a:p>
            <a:pPr marL="231775" indent="-233363" eaLnBrk="1" hangingPunct="1">
              <a:spcBef>
                <a:spcPts val="1800"/>
              </a:spcBef>
              <a:spcAft>
                <a:spcPts val="1200"/>
              </a:spcAft>
            </a:pPr>
            <a:r>
              <a:rPr lang="en-US" altLang="en-US" sz="2400" dirty="0" smtClean="0"/>
              <a:t>FHR is &lt;120 beats / min or &gt;160 beats / min</a:t>
            </a:r>
          </a:p>
          <a:p>
            <a:pPr marL="231775" indent="-233363" eaLnBrk="1" hangingPunct="1">
              <a:spcBef>
                <a:spcPts val="1800"/>
              </a:spcBef>
              <a:spcAft>
                <a:spcPts val="1200"/>
              </a:spcAft>
            </a:pPr>
            <a:r>
              <a:rPr lang="en-US" altLang="en-US" sz="2400" dirty="0" smtClean="0"/>
              <a:t>Meconium and /or blood stained amniotic fluid</a:t>
            </a:r>
          </a:p>
          <a:p>
            <a:pPr marL="231775" indent="-233363" eaLnBrk="1" hangingPunct="1">
              <a:spcBef>
                <a:spcPts val="1800"/>
              </a:spcBef>
              <a:spcAft>
                <a:spcPts val="1200"/>
              </a:spcAft>
            </a:pPr>
            <a:r>
              <a:rPr lang="en-US" altLang="en-US" sz="2400" dirty="0" smtClean="0"/>
              <a:t>When cervical dilatation plotting crosses the alert line (moves towards the right side of the alert line)</a:t>
            </a:r>
          </a:p>
          <a:p>
            <a:pPr marL="231775" indent="-233363" eaLnBrk="1" hangingPunct="1">
              <a:spcBef>
                <a:spcPts val="1800"/>
              </a:spcBef>
              <a:spcAft>
                <a:spcPts val="1200"/>
              </a:spcAft>
            </a:pPr>
            <a:r>
              <a:rPr lang="en-US" altLang="en-US" sz="2400" dirty="0" smtClean="0"/>
              <a:t>Contractions not increasing in duration, intensity and frequency e.g</a:t>
            </a:r>
            <a:r>
              <a:rPr lang="en-US" altLang="en-US" sz="2400" dirty="0" smtClean="0">
                <a:solidFill>
                  <a:srgbClr val="FF0000"/>
                </a:solidFill>
              </a:rPr>
              <a:t>. </a:t>
            </a:r>
            <a:r>
              <a:rPr lang="en-US" altLang="en-US" sz="2400" dirty="0" smtClean="0">
                <a:solidFill>
                  <a:schemeClr val="tx1"/>
                </a:solidFill>
              </a:rPr>
              <a:t>2 or less contractions lasting for &lt;20 sec in 10 min</a:t>
            </a:r>
          </a:p>
        </p:txBody>
      </p:sp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91550" cy="1008112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100" dirty="0" smtClean="0"/>
              <a:t>What are the Indications for Referral to FRU – Interpretation of Partograph for timely referral</a:t>
            </a:r>
            <a:br>
              <a:rPr lang="en-US" altLang="en-US" sz="3100" dirty="0" smtClean="0"/>
            </a:br>
            <a:r>
              <a:rPr lang="en-US" altLang="en-US" sz="3100" dirty="0" smtClean="0"/>
              <a:t> </a:t>
            </a:r>
            <a:endParaRPr lang="en-US" altLang="en-US" sz="3600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928992" cy="4680520"/>
          </a:xfrm>
        </p:spPr>
        <p:txBody>
          <a:bodyPr>
            <a:noAutofit/>
          </a:bodyPr>
          <a:lstStyle/>
          <a:p>
            <a:pPr marL="231775" marR="520700" indent="-228600">
              <a:spcBef>
                <a:spcPts val="1200"/>
              </a:spcBef>
              <a:tabLst>
                <a:tab pos="230188" algn="l"/>
              </a:tabLst>
            </a:pPr>
            <a:r>
              <a:rPr lang="en-US" sz="2800" dirty="0" err="1">
                <a:latin typeface="+mj-lt"/>
                <a:ea typeface="Arial"/>
                <a:cs typeface="Times New Roman"/>
              </a:rPr>
              <a:t>Labour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shou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ed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p</a:t>
            </a:r>
            <a:r>
              <a:rPr lang="en-US" sz="2800" spc="-15" dirty="0" err="1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 err="1">
                <a:latin typeface="+mj-lt"/>
                <a:ea typeface="Arial"/>
                <a:cs typeface="Times New Roman"/>
              </a:rPr>
              <a:t>rt</a:t>
            </a:r>
            <a:r>
              <a:rPr lang="en-US" sz="2800" spc="-15" dirty="0" err="1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g</a:t>
            </a:r>
            <a:r>
              <a:rPr lang="en-US" sz="2800" spc="5" dirty="0" err="1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aph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ng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ce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cal 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4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c</a:t>
            </a:r>
            <a:r>
              <a:rPr lang="en-US" sz="2800" spc="5" dirty="0" err="1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or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1775" marR="511175" indent="-228600">
              <a:spcBef>
                <a:spcPts val="1200"/>
              </a:spcBef>
              <a:tabLst>
                <a:tab pos="230188" algn="l"/>
              </a:tabLst>
            </a:pPr>
            <a:r>
              <a:rPr lang="en-US" sz="2800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HR</a:t>
            </a:r>
            <a:r>
              <a:rPr lang="en-US" sz="2800" dirty="0">
                <a:latin typeface="+mj-lt"/>
                <a:ea typeface="Arial"/>
                <a:cs typeface="Times New Roman"/>
              </a:rPr>
              <a:t>,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us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b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es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c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con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dirty="0">
                <a:latin typeface="+mj-lt"/>
                <a:ea typeface="Arial"/>
                <a:cs typeface="Times New Roman"/>
              </a:rPr>
              <a:t>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pu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dirty="0">
                <a:latin typeface="+mj-lt"/>
                <a:ea typeface="Arial"/>
                <a:cs typeface="Times New Roman"/>
              </a:rPr>
              <a:t>e 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ha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dirty="0">
                <a:latin typeface="+mj-lt"/>
                <a:ea typeface="Arial"/>
                <a:cs typeface="Times New Roman"/>
              </a:rPr>
              <a:t>our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1775" indent="-228600">
              <a:spcBef>
                <a:spcPts val="1200"/>
              </a:spcBef>
              <a:tabLst>
                <a:tab pos="230188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C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0" dirty="0" smtClean="0">
                <a:latin typeface="+mj-lt"/>
                <a:ea typeface="Arial"/>
                <a:cs typeface="Times New Roman"/>
              </a:rPr>
              <a:t>v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cal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on,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sz="2800" dirty="0">
                <a:latin typeface="+mj-lt"/>
                <a:ea typeface="Arial"/>
                <a:cs typeface="Times New Roman"/>
              </a:rPr>
              <a:t>P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dirty="0">
                <a:latin typeface="+mj-lt"/>
                <a:ea typeface="Arial"/>
                <a:cs typeface="Times New Roman"/>
              </a:rPr>
              <a:t>nd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pe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co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 smtClean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4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hou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1775" marR="302260" indent="-228600">
              <a:spcBef>
                <a:spcPts val="1200"/>
              </a:spcBef>
              <a:tabLst>
                <a:tab pos="230188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C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rr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ec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2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pa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ps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5" dirty="0" smtClean="0">
                <a:latin typeface="+mj-lt"/>
                <a:ea typeface="Arial"/>
                <a:cs typeface="Times New Roman"/>
              </a:rPr>
              <a:t>b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no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rm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li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ea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and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ps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dec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 app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op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ca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or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al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</a:t>
            </a:r>
            <a:r>
              <a:rPr lang="en-US" sz="3200" dirty="0" smtClean="0"/>
              <a:t>Messages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83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sz="quarter" idx="4294967295"/>
          </p:nvPr>
        </p:nvSpPr>
        <p:spPr>
          <a:xfrm>
            <a:off x="189235" y="1196752"/>
            <a:ext cx="8847261" cy="54006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</a:rPr>
              <a:t>Radha</a:t>
            </a:r>
            <a:r>
              <a:rPr lang="en-US" sz="1400" dirty="0">
                <a:solidFill>
                  <a:schemeClr val="tx1"/>
                </a:solidFill>
              </a:rPr>
              <a:t> (wife of </a:t>
            </a:r>
            <a:r>
              <a:rPr lang="en-US" sz="1400" dirty="0" err="1">
                <a:solidFill>
                  <a:schemeClr val="tx1"/>
                </a:solidFill>
              </a:rPr>
              <a:t>Gangaram</a:t>
            </a:r>
            <a:r>
              <a:rPr lang="en-US" sz="1400" dirty="0">
                <a:solidFill>
                  <a:schemeClr val="tx1"/>
                </a:solidFill>
              </a:rPr>
              <a:t>), 26 years of age, third gravida, was admitted at 5:00 am on 11 June 2009 with the complaint of </a:t>
            </a:r>
            <a:r>
              <a:rPr lang="en-US" sz="1400" dirty="0" err="1">
                <a:solidFill>
                  <a:schemeClr val="tx1"/>
                </a:solidFill>
              </a:rPr>
              <a:t>labour</a:t>
            </a:r>
            <a:r>
              <a:rPr lang="en-US" sz="1400" dirty="0">
                <a:solidFill>
                  <a:schemeClr val="tx1"/>
                </a:solidFill>
              </a:rPr>
              <a:t> pains since 2:00 am. Her membranes had ruptured at 4:00 am. She has two children of the ages of 5 and 2 years. On admission, her cervix was 2 cm dilated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Plot the following findings on the </a:t>
            </a:r>
            <a:r>
              <a:rPr lang="en-US" sz="1400" dirty="0" err="1">
                <a:solidFill>
                  <a:schemeClr val="tx1"/>
                </a:solidFill>
              </a:rPr>
              <a:t>partograph</a:t>
            </a:r>
            <a:r>
              <a:rPr lang="en-US" sz="1400" dirty="0" smtClean="0">
                <a:solidFill>
                  <a:schemeClr val="tx1"/>
                </a:solidFill>
              </a:rPr>
              <a:t>:      	</a:t>
            </a:r>
          </a:p>
          <a:p>
            <a:pPr marL="0" indent="0" algn="l">
              <a:spcBef>
                <a:spcPts val="0"/>
              </a:spcBef>
              <a:buNone/>
              <a:tabLst>
                <a:tab pos="1030288" algn="l"/>
                <a:tab pos="1260475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At 09:00 am</a:t>
            </a:r>
            <a:r>
              <a:rPr lang="en-US" sz="1400" b="1" dirty="0" smtClean="0">
                <a:solidFill>
                  <a:schemeClr val="tx1"/>
                </a:solidFill>
              </a:rPr>
              <a:t>:	</a:t>
            </a:r>
            <a:r>
              <a:rPr lang="en-US" sz="1400" dirty="0" smtClean="0">
                <a:solidFill>
                  <a:schemeClr val="tx1"/>
                </a:solidFill>
              </a:rPr>
              <a:t>• </a:t>
            </a:r>
            <a:r>
              <a:rPr lang="en-US" sz="1400" dirty="0">
                <a:solidFill>
                  <a:schemeClr val="tx1"/>
                </a:solidFill>
              </a:rPr>
              <a:t>The cervix is dilated 5 cm.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  <a:tabLst>
                <a:tab pos="1030288" algn="l"/>
                <a:tab pos="1260475" algn="l"/>
              </a:tabLst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• </a:t>
            </a:r>
            <a:r>
              <a:rPr lang="en-US" sz="1400" dirty="0">
                <a:solidFill>
                  <a:schemeClr val="tx1"/>
                </a:solidFill>
              </a:rPr>
              <a:t>She had 3 contractions in 10 minutes, each lasting 20–40 seconds.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  <a:tabLst>
                <a:tab pos="1030288" algn="l"/>
                <a:tab pos="1260475" algn="l"/>
              </a:tabLst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• </a:t>
            </a:r>
            <a:r>
              <a:rPr lang="en-US" sz="1400" dirty="0">
                <a:solidFill>
                  <a:schemeClr val="tx1"/>
                </a:solidFill>
              </a:rPr>
              <a:t>The FHR is 120 beats per minute.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  <a:tabLst>
                <a:tab pos="1030288" algn="l"/>
                <a:tab pos="1260475" algn="l"/>
              </a:tabLst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• </a:t>
            </a:r>
            <a:r>
              <a:rPr lang="en-US" sz="1400" dirty="0">
                <a:solidFill>
                  <a:schemeClr val="tx1"/>
                </a:solidFill>
              </a:rPr>
              <a:t>The membranes have ruptured and the amniotic fluid is clear.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  <a:tabLst>
                <a:tab pos="1030288" algn="l"/>
                <a:tab pos="1260475" algn="l"/>
              </a:tabLst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• </a:t>
            </a:r>
            <a:r>
              <a:rPr lang="en-US" sz="1400" dirty="0">
                <a:solidFill>
                  <a:schemeClr val="tx1"/>
                </a:solidFill>
              </a:rPr>
              <a:t>Her BP is 120/70 mmHg.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  <a:tabLst>
                <a:tab pos="1030288" algn="l"/>
                <a:tab pos="12604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	• </a:t>
            </a:r>
            <a:r>
              <a:rPr lang="en-US" sz="1400" dirty="0">
                <a:solidFill>
                  <a:schemeClr val="tx1"/>
                </a:solidFill>
              </a:rPr>
              <a:t>Her temperature is 36.8°C.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  <a:tabLst>
                <a:tab pos="1030288" algn="l"/>
                <a:tab pos="12604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	• </a:t>
            </a:r>
            <a:r>
              <a:rPr lang="en-US" sz="1400" dirty="0">
                <a:solidFill>
                  <a:schemeClr val="tx1"/>
                </a:solidFill>
              </a:rPr>
              <a:t>Her pulse is 80 per minute.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en-US" sz="1400" b="1" dirty="0" smtClean="0">
                <a:solidFill>
                  <a:schemeClr val="tx1"/>
                </a:solidFill>
              </a:rPr>
              <a:t>9:30 </a:t>
            </a:r>
            <a:r>
              <a:rPr lang="en-US" sz="1400" b="1" dirty="0">
                <a:solidFill>
                  <a:schemeClr val="tx1"/>
                </a:solidFill>
              </a:rPr>
              <a:t>am: </a:t>
            </a:r>
            <a:r>
              <a:rPr lang="en-US" sz="1400" b="1" dirty="0" smtClean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FHR </a:t>
            </a:r>
            <a:r>
              <a:rPr lang="en-US" sz="1400" dirty="0">
                <a:solidFill>
                  <a:schemeClr val="tx1"/>
                </a:solidFill>
              </a:rPr>
              <a:t>120, contractions 3/10 each 30 seconds, pulse 80/minute, 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10:00 am</a:t>
            </a:r>
            <a:r>
              <a:rPr lang="en-US" sz="1400" dirty="0">
                <a:solidFill>
                  <a:schemeClr val="tx1"/>
                </a:solidFill>
              </a:rPr>
              <a:t>:    </a:t>
            </a:r>
            <a:r>
              <a:rPr lang="en-US" sz="1400" dirty="0" smtClean="0">
                <a:solidFill>
                  <a:schemeClr val="tx1"/>
                </a:solidFill>
              </a:rPr>
              <a:t>	FHR </a:t>
            </a:r>
            <a:r>
              <a:rPr lang="en-US" sz="1400" dirty="0">
                <a:solidFill>
                  <a:schemeClr val="tx1"/>
                </a:solidFill>
              </a:rPr>
              <a:t>136, contractions 3/10 each 35 seconds, pulse 80/minute, 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10:30 am: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	FHR </a:t>
            </a:r>
            <a:r>
              <a:rPr lang="en-US" sz="1400" dirty="0">
                <a:solidFill>
                  <a:schemeClr val="tx1"/>
                </a:solidFill>
              </a:rPr>
              <a:t>140, contractions 3/10 each 40 seconds, pulse 88/minute, 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11:00 am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	FHR </a:t>
            </a:r>
            <a:r>
              <a:rPr lang="en-US" sz="1400" dirty="0">
                <a:solidFill>
                  <a:schemeClr val="tx1"/>
                </a:solidFill>
              </a:rPr>
              <a:t>130, contractions 3/10 each 40 seconds, pulse 88/minute, 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11:30 am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	FHR </a:t>
            </a:r>
            <a:r>
              <a:rPr lang="en-US" sz="1400" dirty="0">
                <a:solidFill>
                  <a:schemeClr val="tx1"/>
                </a:solidFill>
              </a:rPr>
              <a:t>136, contractions 4/10 each 45 seconds, pulse 84/minute, 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12:00 </a:t>
            </a:r>
            <a:r>
              <a:rPr lang="en-US" sz="1400" b="1" dirty="0" smtClean="0">
                <a:solidFill>
                  <a:schemeClr val="tx1"/>
                </a:solidFill>
              </a:rPr>
              <a:t>noon</a:t>
            </a:r>
            <a:r>
              <a:rPr lang="en-US" sz="1400" dirty="0" smtClean="0">
                <a:solidFill>
                  <a:schemeClr val="tx1"/>
                </a:solidFill>
              </a:rPr>
              <a:t>:	FHR </a:t>
            </a:r>
            <a:r>
              <a:rPr lang="en-US" sz="1400" dirty="0">
                <a:solidFill>
                  <a:schemeClr val="tx1"/>
                </a:solidFill>
              </a:rPr>
              <a:t>140, contractions 4/10 each 45 seconds, pulse 88/minute, 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12:30 pm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	FHR </a:t>
            </a:r>
            <a:r>
              <a:rPr lang="en-US" sz="1400" dirty="0">
                <a:solidFill>
                  <a:schemeClr val="tx1"/>
                </a:solidFill>
              </a:rPr>
              <a:t>130, contractions 4/10 each 50 seconds, pulse 88/minute, 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914400" indent="-914400" algn="l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1:00 pm:  </a:t>
            </a:r>
            <a:r>
              <a:rPr lang="en-US" sz="1400" b="1" dirty="0" smtClean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FHR </a:t>
            </a:r>
            <a:r>
              <a:rPr lang="en-US" sz="1400" dirty="0">
                <a:solidFill>
                  <a:schemeClr val="tx1"/>
                </a:solidFill>
              </a:rPr>
              <a:t>140, contractions 4/10 each 55 seconds, pulse 90/minute, </a:t>
            </a:r>
            <a:r>
              <a:rPr lang="en-US" sz="1400" dirty="0" smtClean="0">
                <a:solidFill>
                  <a:schemeClr val="tx1"/>
                </a:solidFill>
              </a:rPr>
              <a:t>temp. </a:t>
            </a:r>
            <a:r>
              <a:rPr lang="en-US" sz="1400" dirty="0">
                <a:solidFill>
                  <a:schemeClr val="tx1"/>
                </a:solidFill>
              </a:rPr>
              <a:t>37°C, BP 100/70 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amniotic fluid clear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 </a:t>
            </a:r>
            <a:r>
              <a:rPr lang="en-US" sz="1400" b="1" dirty="0" smtClean="0">
                <a:solidFill>
                  <a:schemeClr val="tx1"/>
                </a:solidFill>
              </a:rPr>
              <a:t>At </a:t>
            </a:r>
            <a:r>
              <a:rPr lang="en-US" sz="1400" b="1" dirty="0">
                <a:solidFill>
                  <a:schemeClr val="tx1"/>
                </a:solidFill>
              </a:rPr>
              <a:t>1:00 pm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en-US" sz="1400" dirty="0" smtClean="0">
                <a:solidFill>
                  <a:schemeClr val="tx1"/>
                </a:solidFill>
              </a:rPr>
              <a:t>	• </a:t>
            </a:r>
            <a:r>
              <a:rPr lang="en-US" sz="1400" dirty="0">
                <a:solidFill>
                  <a:schemeClr val="tx1"/>
                </a:solidFill>
              </a:rPr>
              <a:t>Cervix fully dilated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	• Amniotic fluid clear  and  BP 100/70 mmHg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 </a:t>
            </a:r>
            <a:r>
              <a:rPr lang="en-US" sz="1800" b="1" dirty="0" smtClean="0">
                <a:solidFill>
                  <a:schemeClr val="tx1"/>
                </a:solidFill>
              </a:rPr>
              <a:t>           1:20 </a:t>
            </a:r>
            <a:r>
              <a:rPr lang="en-US" sz="1800" b="1" dirty="0">
                <a:solidFill>
                  <a:schemeClr val="tx1"/>
                </a:solidFill>
              </a:rPr>
              <a:t>pm:  </a:t>
            </a:r>
            <a:r>
              <a:rPr lang="en-US" sz="1800" b="1" dirty="0" smtClean="0">
                <a:solidFill>
                  <a:schemeClr val="tx1"/>
                </a:solidFill>
              </a:rPr>
              <a:t>Spontaneous </a:t>
            </a:r>
            <a:r>
              <a:rPr lang="en-US" sz="1800" b="1" dirty="0">
                <a:solidFill>
                  <a:schemeClr val="tx1"/>
                </a:solidFill>
              </a:rPr>
              <a:t>birth of a live female infant weighing 2.85 kg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        </a:t>
            </a:r>
            <a:endParaRPr lang="en-IN" sz="18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 </a:t>
            </a:r>
            <a:endParaRPr lang="en-IN" sz="14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703454" y="352302"/>
            <a:ext cx="6252922" cy="554360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PARTOGRAPH – CASTE STUDY 1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5" name="Picture 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4" name="TextBox 3553"/>
          <p:cNvSpPr txBox="1"/>
          <p:nvPr/>
        </p:nvSpPr>
        <p:spPr>
          <a:xfrm>
            <a:off x="683568" y="4766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Radha</a:t>
            </a:r>
            <a:endParaRPr lang="en-IN" sz="1600" b="1" i="1" dirty="0"/>
          </a:p>
        </p:txBody>
      </p:sp>
      <p:sp>
        <p:nvSpPr>
          <p:cNvPr id="3555" name="TextBox 3554"/>
          <p:cNvSpPr txBox="1"/>
          <p:nvPr/>
        </p:nvSpPr>
        <p:spPr>
          <a:xfrm>
            <a:off x="2411760" y="4766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Gangaram</a:t>
            </a:r>
            <a:endParaRPr lang="en-IN" sz="1600" b="1" i="1" dirty="0"/>
          </a:p>
        </p:txBody>
      </p:sp>
      <p:sp>
        <p:nvSpPr>
          <p:cNvPr id="517" name="TextBox 516"/>
          <p:cNvSpPr txBox="1"/>
          <p:nvPr/>
        </p:nvSpPr>
        <p:spPr>
          <a:xfrm>
            <a:off x="4561237" y="493075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26 Years</a:t>
            </a:r>
            <a:endParaRPr lang="en-IN" sz="1600" b="1" i="1" dirty="0"/>
          </a:p>
        </p:txBody>
      </p:sp>
      <p:sp>
        <p:nvSpPr>
          <p:cNvPr id="3556" name="TextBox 3555"/>
          <p:cNvSpPr txBox="1"/>
          <p:nvPr/>
        </p:nvSpPr>
        <p:spPr>
          <a:xfrm>
            <a:off x="6300192" y="4766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</a:t>
            </a:r>
            <a:r>
              <a:rPr lang="en-US" sz="1400" b="1" baseline="-25000" dirty="0"/>
              <a:t>3</a:t>
            </a:r>
            <a:r>
              <a:rPr lang="en-US" sz="1400" b="1" dirty="0"/>
              <a:t>P</a:t>
            </a:r>
            <a:r>
              <a:rPr lang="en-US" sz="1400" b="1" baseline="-25000" dirty="0"/>
              <a:t>2</a:t>
            </a:r>
            <a:r>
              <a:rPr lang="en-US" sz="1400" b="1" dirty="0"/>
              <a:t>L</a:t>
            </a:r>
            <a:r>
              <a:rPr lang="en-US" sz="1400" b="1" baseline="-25000" dirty="0"/>
              <a:t>2</a:t>
            </a:r>
            <a:r>
              <a:rPr lang="en-US" sz="1400" b="1" dirty="0"/>
              <a:t>A</a:t>
            </a:r>
            <a:r>
              <a:rPr lang="en-US" sz="1400" b="1" baseline="-25000" dirty="0"/>
              <a:t>0</a:t>
            </a:r>
            <a:r>
              <a:rPr lang="en-US" sz="1400" dirty="0"/>
              <a:t> </a:t>
            </a:r>
            <a:endParaRPr lang="en-IN" sz="1400" b="1" dirty="0"/>
          </a:p>
        </p:txBody>
      </p:sp>
      <p:sp>
        <p:nvSpPr>
          <p:cNvPr id="519" name="TextBox 518"/>
          <p:cNvSpPr txBox="1"/>
          <p:nvPr/>
        </p:nvSpPr>
        <p:spPr>
          <a:xfrm>
            <a:off x="7956376" y="507286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XYZ1</a:t>
            </a:r>
            <a:endParaRPr lang="en-IN" sz="1600" b="1" i="1" dirty="0"/>
          </a:p>
        </p:txBody>
      </p:sp>
      <p:sp>
        <p:nvSpPr>
          <p:cNvPr id="520" name="TextBox 519"/>
          <p:cNvSpPr txBox="1"/>
          <p:nvPr/>
        </p:nvSpPr>
        <p:spPr>
          <a:xfrm>
            <a:off x="2555776" y="78619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11/06/09,5:00Hrs</a:t>
            </a:r>
            <a:endParaRPr lang="en-IN" sz="1600" b="1" i="1" dirty="0"/>
          </a:p>
        </p:txBody>
      </p:sp>
      <p:sp>
        <p:nvSpPr>
          <p:cNvPr id="521" name="TextBox 520"/>
          <p:cNvSpPr txBox="1"/>
          <p:nvPr/>
        </p:nvSpPr>
        <p:spPr>
          <a:xfrm>
            <a:off x="6228184" y="786190"/>
            <a:ext cx="194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 04:00 Hrs</a:t>
            </a:r>
            <a:endParaRPr lang="en-IN" sz="1600" b="1" i="1" dirty="0"/>
          </a:p>
        </p:txBody>
      </p:sp>
      <p:sp>
        <p:nvSpPr>
          <p:cNvPr id="522" name="TextBox 521"/>
          <p:cNvSpPr txBox="1"/>
          <p:nvPr/>
        </p:nvSpPr>
        <p:spPr>
          <a:xfrm>
            <a:off x="2032840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3" name="TextBox 522"/>
          <p:cNvSpPr txBox="1"/>
          <p:nvPr/>
        </p:nvSpPr>
        <p:spPr>
          <a:xfrm>
            <a:off x="262778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4" name="TextBox 523"/>
          <p:cNvSpPr txBox="1"/>
          <p:nvPr/>
        </p:nvSpPr>
        <p:spPr>
          <a:xfrm>
            <a:off x="298782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5" name="TextBox 524"/>
          <p:cNvSpPr txBox="1"/>
          <p:nvPr/>
        </p:nvSpPr>
        <p:spPr>
          <a:xfrm>
            <a:off x="3310105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6" name="TextBox 525"/>
          <p:cNvSpPr txBox="1"/>
          <p:nvPr/>
        </p:nvSpPr>
        <p:spPr>
          <a:xfrm>
            <a:off x="3635896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7" name="TextBox 526"/>
          <p:cNvSpPr txBox="1"/>
          <p:nvPr/>
        </p:nvSpPr>
        <p:spPr>
          <a:xfrm>
            <a:off x="3958177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8" name="TextBox 527"/>
          <p:cNvSpPr txBox="1"/>
          <p:nvPr/>
        </p:nvSpPr>
        <p:spPr>
          <a:xfrm>
            <a:off x="4246209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30" name="TextBox 529"/>
          <p:cNvSpPr txBox="1"/>
          <p:nvPr/>
        </p:nvSpPr>
        <p:spPr>
          <a:xfrm>
            <a:off x="2123728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9 AM</a:t>
            </a:r>
            <a:endParaRPr lang="en-IN" sz="1100" b="1" dirty="0"/>
          </a:p>
        </p:txBody>
      </p:sp>
      <p:sp>
        <p:nvSpPr>
          <p:cNvPr id="531" name="TextBox 530"/>
          <p:cNvSpPr txBox="1"/>
          <p:nvPr/>
        </p:nvSpPr>
        <p:spPr>
          <a:xfrm>
            <a:off x="4572000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 PM</a:t>
            </a:r>
            <a:endParaRPr lang="en-IN" sz="1100" b="1" dirty="0"/>
          </a:p>
        </p:txBody>
      </p:sp>
      <p:sp>
        <p:nvSpPr>
          <p:cNvPr id="532" name="TextBox 531"/>
          <p:cNvSpPr txBox="1"/>
          <p:nvPr/>
        </p:nvSpPr>
        <p:spPr>
          <a:xfrm>
            <a:off x="3905049" y="3717032"/>
            <a:ext cx="656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12 PM</a:t>
            </a:r>
            <a:endParaRPr lang="en-IN" sz="1100" b="1" dirty="0"/>
          </a:p>
        </p:txBody>
      </p:sp>
      <p:sp>
        <p:nvSpPr>
          <p:cNvPr id="533" name="TextBox 532"/>
          <p:cNvSpPr txBox="1"/>
          <p:nvPr/>
        </p:nvSpPr>
        <p:spPr>
          <a:xfrm>
            <a:off x="3328985" y="3717032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11 AM</a:t>
            </a:r>
            <a:endParaRPr lang="en-IN" sz="1100" b="1" dirty="0"/>
          </a:p>
        </p:txBody>
      </p:sp>
      <p:sp>
        <p:nvSpPr>
          <p:cNvPr id="534" name="TextBox 533"/>
          <p:cNvSpPr txBox="1"/>
          <p:nvPr/>
        </p:nvSpPr>
        <p:spPr>
          <a:xfrm>
            <a:off x="2733328" y="3717032"/>
            <a:ext cx="66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10 AM</a:t>
            </a:r>
            <a:endParaRPr lang="en-IN" sz="1100" b="1" dirty="0"/>
          </a:p>
        </p:txBody>
      </p:sp>
      <p:sp>
        <p:nvSpPr>
          <p:cNvPr id="3557" name="Flowchart: Connector 3556"/>
          <p:cNvSpPr/>
          <p:nvPr/>
        </p:nvSpPr>
        <p:spPr>
          <a:xfrm>
            <a:off x="1979712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6" name="Flowchart: Connector 535"/>
          <p:cNvSpPr/>
          <p:nvPr/>
        </p:nvSpPr>
        <p:spPr>
          <a:xfrm>
            <a:off x="2267744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7" name="Flowchart: Connector 536"/>
          <p:cNvSpPr/>
          <p:nvPr/>
        </p:nvSpPr>
        <p:spPr>
          <a:xfrm>
            <a:off x="2555776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8" name="Flowchart: Connector 537"/>
          <p:cNvSpPr/>
          <p:nvPr/>
        </p:nvSpPr>
        <p:spPr>
          <a:xfrm>
            <a:off x="2915816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9" name="Flowchart: Connector 538"/>
          <p:cNvSpPr/>
          <p:nvPr/>
        </p:nvSpPr>
        <p:spPr>
          <a:xfrm>
            <a:off x="320384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0" name="Flowchart: Connector 539"/>
          <p:cNvSpPr/>
          <p:nvPr/>
        </p:nvSpPr>
        <p:spPr>
          <a:xfrm>
            <a:off x="356388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1" name="Flowchart: Connector 540"/>
          <p:cNvSpPr/>
          <p:nvPr/>
        </p:nvSpPr>
        <p:spPr>
          <a:xfrm>
            <a:off x="3851920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2" name="Flowchart: Connector 541"/>
          <p:cNvSpPr/>
          <p:nvPr/>
        </p:nvSpPr>
        <p:spPr>
          <a:xfrm>
            <a:off x="4139952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3" name="Flowchart: Connector 542"/>
          <p:cNvSpPr/>
          <p:nvPr/>
        </p:nvSpPr>
        <p:spPr>
          <a:xfrm>
            <a:off x="4427984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4" name="Straight Connector 553"/>
          <p:cNvCxnSpPr>
            <a:stCxn id="3557" idx="6"/>
            <a:endCxn id="536" idx="2"/>
          </p:cNvCxnSpPr>
          <p:nvPr/>
        </p:nvCxnSpPr>
        <p:spPr>
          <a:xfrm>
            <a:off x="2051720" y="2096852"/>
            <a:ext cx="21602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V="1">
            <a:off x="2303748" y="1978295"/>
            <a:ext cx="334581" cy="8255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>
            <a:stCxn id="537" idx="4"/>
            <a:endCxn id="538" idx="2"/>
          </p:cNvCxnSpPr>
          <p:nvPr/>
        </p:nvCxnSpPr>
        <p:spPr>
          <a:xfrm flipV="1">
            <a:off x="2591780" y="1880828"/>
            <a:ext cx="324036" cy="10801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2915816" y="1891680"/>
            <a:ext cx="288032" cy="611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>
            <a:stCxn id="539" idx="6"/>
            <a:endCxn id="540" idx="0"/>
          </p:cNvCxnSpPr>
          <p:nvPr/>
        </p:nvCxnSpPr>
        <p:spPr>
          <a:xfrm flipV="1">
            <a:off x="3275856" y="1916832"/>
            <a:ext cx="324036" cy="360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>
            <a:endCxn id="541" idx="1"/>
          </p:cNvCxnSpPr>
          <p:nvPr/>
        </p:nvCxnSpPr>
        <p:spPr>
          <a:xfrm flipV="1">
            <a:off x="3598137" y="1855369"/>
            <a:ext cx="264328" cy="10228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3887924" y="1916832"/>
            <a:ext cx="324036" cy="5773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>
            <a:stCxn id="542" idx="7"/>
            <a:endCxn id="543" idx="3"/>
          </p:cNvCxnSpPr>
          <p:nvPr/>
        </p:nvCxnSpPr>
        <p:spPr>
          <a:xfrm flipV="1">
            <a:off x="4201415" y="1906287"/>
            <a:ext cx="237114" cy="210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V="1">
            <a:off x="2051720" y="3068959"/>
            <a:ext cx="2448272" cy="5040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TextBox 595"/>
          <p:cNvSpPr txBox="1"/>
          <p:nvPr/>
        </p:nvSpPr>
        <p:spPr>
          <a:xfrm>
            <a:off x="1979712" y="4221088"/>
            <a:ext cx="324036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7" name="TextBox 596"/>
          <p:cNvSpPr txBox="1"/>
          <p:nvPr/>
        </p:nvSpPr>
        <p:spPr>
          <a:xfrm>
            <a:off x="2267745" y="4221088"/>
            <a:ext cx="337180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8" name="TextBox 597"/>
          <p:cNvSpPr txBox="1"/>
          <p:nvPr/>
        </p:nvSpPr>
        <p:spPr>
          <a:xfrm>
            <a:off x="2593535" y="4221088"/>
            <a:ext cx="322281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9" name="TextBox 598"/>
          <p:cNvSpPr txBox="1"/>
          <p:nvPr/>
        </p:nvSpPr>
        <p:spPr>
          <a:xfrm>
            <a:off x="2915816" y="4221088"/>
            <a:ext cx="337180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00" name="TextBox 599"/>
          <p:cNvSpPr txBox="1"/>
          <p:nvPr/>
        </p:nvSpPr>
        <p:spPr>
          <a:xfrm>
            <a:off x="3252995" y="4221088"/>
            <a:ext cx="321437" cy="288032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55" name="Rectangle 554"/>
          <p:cNvSpPr/>
          <p:nvPr/>
        </p:nvSpPr>
        <p:spPr>
          <a:xfrm>
            <a:off x="3563888" y="4113120"/>
            <a:ext cx="298577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5" name="Rectangle 604"/>
          <p:cNvSpPr/>
          <p:nvPr/>
        </p:nvSpPr>
        <p:spPr>
          <a:xfrm>
            <a:off x="3829061" y="4113120"/>
            <a:ext cx="337180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6" name="Rectangle 605"/>
          <p:cNvSpPr/>
          <p:nvPr/>
        </p:nvSpPr>
        <p:spPr>
          <a:xfrm>
            <a:off x="4121073" y="4113120"/>
            <a:ext cx="378919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7" name="Rectangle 606"/>
          <p:cNvSpPr/>
          <p:nvPr/>
        </p:nvSpPr>
        <p:spPr>
          <a:xfrm>
            <a:off x="4527876" y="4113120"/>
            <a:ext cx="260148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2159732" y="5949280"/>
            <a:ext cx="18002" cy="50405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0" name="TextBox 609"/>
          <p:cNvSpPr txBox="1"/>
          <p:nvPr/>
        </p:nvSpPr>
        <p:spPr>
          <a:xfrm>
            <a:off x="1907705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36.8 C</a:t>
            </a:r>
            <a:endParaRPr lang="en-IN" sz="1000" b="1" dirty="0"/>
          </a:p>
        </p:txBody>
      </p:sp>
      <p:sp>
        <p:nvSpPr>
          <p:cNvPr id="611" name="TextBox 610"/>
          <p:cNvSpPr txBox="1"/>
          <p:nvPr/>
        </p:nvSpPr>
        <p:spPr>
          <a:xfrm>
            <a:off x="4440714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37 C</a:t>
            </a:r>
            <a:endParaRPr lang="en-IN" sz="1000" b="1" dirty="0"/>
          </a:p>
        </p:txBody>
      </p:sp>
      <p:cxnSp>
        <p:nvCxnSpPr>
          <p:cNvPr id="567" name="Straight Arrow Connector 566"/>
          <p:cNvCxnSpPr/>
          <p:nvPr/>
        </p:nvCxnSpPr>
        <p:spPr>
          <a:xfrm flipH="1" flipV="1">
            <a:off x="4669528" y="6165304"/>
            <a:ext cx="6642" cy="2880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0" name="Flowchart: Connector 569"/>
          <p:cNvSpPr/>
          <p:nvPr/>
        </p:nvSpPr>
        <p:spPr>
          <a:xfrm>
            <a:off x="1979712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1" name="Flowchart: Connector 620"/>
          <p:cNvSpPr/>
          <p:nvPr/>
        </p:nvSpPr>
        <p:spPr>
          <a:xfrm>
            <a:off x="2294033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2" name="Flowchart: Connector 621"/>
          <p:cNvSpPr/>
          <p:nvPr/>
        </p:nvSpPr>
        <p:spPr>
          <a:xfrm>
            <a:off x="2582065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3" name="Flowchart: Connector 622"/>
          <p:cNvSpPr/>
          <p:nvPr/>
        </p:nvSpPr>
        <p:spPr>
          <a:xfrm>
            <a:off x="2915816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4" name="Flowchart: Connector 623"/>
          <p:cNvSpPr/>
          <p:nvPr/>
        </p:nvSpPr>
        <p:spPr>
          <a:xfrm>
            <a:off x="3230137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5" name="Flowchart: Connector 624"/>
          <p:cNvSpPr/>
          <p:nvPr/>
        </p:nvSpPr>
        <p:spPr>
          <a:xfrm>
            <a:off x="3563888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6" name="Flowchart: Connector 625"/>
          <p:cNvSpPr/>
          <p:nvPr/>
        </p:nvSpPr>
        <p:spPr>
          <a:xfrm>
            <a:off x="3878209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7" name="Flowchart: Connector 626"/>
          <p:cNvSpPr/>
          <p:nvPr/>
        </p:nvSpPr>
        <p:spPr>
          <a:xfrm>
            <a:off x="4166241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8" name="Flowchart: Connector 627"/>
          <p:cNvSpPr/>
          <p:nvPr/>
        </p:nvSpPr>
        <p:spPr>
          <a:xfrm>
            <a:off x="4454273" y="616530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29" name="Straight Connector 628"/>
          <p:cNvCxnSpPr/>
          <p:nvPr/>
        </p:nvCxnSpPr>
        <p:spPr>
          <a:xfrm>
            <a:off x="1979712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>
            <a:off x="2267744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>
            <a:stCxn id="622" idx="6"/>
          </p:cNvCxnSpPr>
          <p:nvPr/>
        </p:nvCxnSpPr>
        <p:spPr>
          <a:xfrm flipV="1">
            <a:off x="2627784" y="6237313"/>
            <a:ext cx="288032" cy="491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/>
          <p:cNvCxnSpPr/>
          <p:nvPr/>
        </p:nvCxnSpPr>
        <p:spPr>
          <a:xfrm flipV="1">
            <a:off x="2961535" y="6237312"/>
            <a:ext cx="291462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>
            <a:stCxn id="624" idx="1"/>
          </p:cNvCxnSpPr>
          <p:nvPr/>
        </p:nvCxnSpPr>
        <p:spPr>
          <a:xfrm>
            <a:off x="3236832" y="6244007"/>
            <a:ext cx="364815" cy="4595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>
            <a:stCxn id="625" idx="5"/>
          </p:cNvCxnSpPr>
          <p:nvPr/>
        </p:nvCxnSpPr>
        <p:spPr>
          <a:xfrm flipV="1">
            <a:off x="3602912" y="6237312"/>
            <a:ext cx="281992" cy="6531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>
            <a:off x="3878209" y="6237312"/>
            <a:ext cx="333751" cy="2286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flipV="1">
            <a:off x="4211960" y="6171999"/>
            <a:ext cx="281337" cy="904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39752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2" name="Multiply 1"/>
          <p:cNvSpPr/>
          <p:nvPr/>
        </p:nvSpPr>
        <p:spPr>
          <a:xfrm>
            <a:off x="1835696" y="3501008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Multiply 74"/>
          <p:cNvSpPr/>
          <p:nvPr/>
        </p:nvSpPr>
        <p:spPr>
          <a:xfrm>
            <a:off x="4355976" y="2996952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Rectangle 106"/>
          <p:cNvSpPr/>
          <p:nvPr/>
        </p:nvSpPr>
        <p:spPr>
          <a:xfrm>
            <a:off x="1344262" y="1268760"/>
            <a:ext cx="635449" cy="1307177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Rectangle 107"/>
          <p:cNvSpPr/>
          <p:nvPr/>
        </p:nvSpPr>
        <p:spPr>
          <a:xfrm>
            <a:off x="1344262" y="3061701"/>
            <a:ext cx="635448" cy="786136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Rectangle 108"/>
          <p:cNvSpPr/>
          <p:nvPr/>
        </p:nvSpPr>
        <p:spPr>
          <a:xfrm>
            <a:off x="1344261" y="5301208"/>
            <a:ext cx="635449" cy="131355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Rectangle 109"/>
          <p:cNvSpPr/>
          <p:nvPr/>
        </p:nvSpPr>
        <p:spPr>
          <a:xfrm>
            <a:off x="1344262" y="3988475"/>
            <a:ext cx="635450" cy="520645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Rectangle 110"/>
          <p:cNvSpPr/>
          <p:nvPr/>
        </p:nvSpPr>
        <p:spPr>
          <a:xfrm>
            <a:off x="1331640" y="4797152"/>
            <a:ext cx="648070" cy="22422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Rectangle 111"/>
          <p:cNvSpPr/>
          <p:nvPr/>
        </p:nvSpPr>
        <p:spPr>
          <a:xfrm>
            <a:off x="1364139" y="6690266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Rectangle 112"/>
          <p:cNvSpPr/>
          <p:nvPr/>
        </p:nvSpPr>
        <p:spPr>
          <a:xfrm>
            <a:off x="1331640" y="2652881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292080" y="5590981"/>
            <a:ext cx="345638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Spontaneous birth of a live female infant weighing 2.85 </a:t>
            </a:r>
            <a:r>
              <a:rPr lang="en-US" dirty="0" smtClean="0"/>
              <a:t>kg</a:t>
            </a:r>
            <a:r>
              <a:rPr lang="en-US" dirty="0"/>
              <a:t> </a:t>
            </a:r>
            <a:r>
              <a:rPr lang="en-US" dirty="0" smtClean="0"/>
              <a:t>at 1.20 PM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322630" y="3219514"/>
            <a:ext cx="1396042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Cervix dilated = 5cm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78837" y="1739713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120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36989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96286" y="229419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47525" y="5593739"/>
            <a:ext cx="1122074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BP 120/70mmhg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09034" y="6400839"/>
            <a:ext cx="976161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Temp – 36.8 C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75556" y="5934247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70661" y="1716758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120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59530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02367" y="2295168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86869" y="1712957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136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04746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3143" y="5925253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25981" y="229419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53223" y="1667093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140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36988" y="3826227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14157" y="5931234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658076" y="2315788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50844" y="1665086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39876" y="3851684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3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66789" y="5934247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86571" y="229419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47664" y="1661910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136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20334" y="3877126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0631" y="5943605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84/min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36988" y="2295168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534237" y="1647664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140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602260" y="3834315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85271" y="5981530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08856" y="231676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78837" y="1661910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130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31972" y="3859204"/>
            <a:ext cx="1114799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92680" y="5970224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88/min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674469" y="2314327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75556" y="5963287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80/min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84296" y="2316763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34241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019038" y="2879358"/>
            <a:ext cx="1396042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Cervix fully dilated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23235" y="1671645"/>
            <a:ext cx="788908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FHR = 140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611332" y="3847836"/>
            <a:ext cx="1376491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1"/>
                </a:solidFill>
              </a:rPr>
              <a:t>4</a:t>
            </a:r>
            <a:r>
              <a:rPr lang="en-IN" sz="1050" b="1" dirty="0" smtClean="0">
                <a:solidFill>
                  <a:schemeClr val="bg1"/>
                </a:solidFill>
              </a:rPr>
              <a:t>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16817" y="5954219"/>
            <a:ext cx="1040160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Pulse – </a:t>
            </a:r>
            <a:r>
              <a:rPr lang="en-IN" sz="1050" b="1" dirty="0">
                <a:solidFill>
                  <a:schemeClr val="bg1"/>
                </a:solidFill>
              </a:rPr>
              <a:t>9</a:t>
            </a:r>
            <a:r>
              <a:rPr lang="en-IN" sz="1050" b="1" dirty="0" smtClean="0">
                <a:solidFill>
                  <a:schemeClr val="bg1"/>
                </a:solidFill>
              </a:rPr>
              <a:t>0/min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56982" y="6453336"/>
            <a:ext cx="976161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Temp – 37 C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72106" y="5677318"/>
            <a:ext cx="1122074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BP 100/70mmhg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658611" y="2296201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655675" y="2292892"/>
            <a:ext cx="1643566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AMNIOTIC FLUID CLEAR</a:t>
            </a:r>
            <a:endParaRPr lang="en-IN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"/>
                            </p:stCondLst>
                            <p:childTnLst>
                              <p:par>
                                <p:cTn id="4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9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00"/>
                            </p:stCondLst>
                            <p:childTnLst>
                              <p:par>
                                <p:cTn id="5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3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00"/>
                            </p:stCondLst>
                            <p:childTnLst>
                              <p:par>
                                <p:cTn id="5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9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500"/>
                            </p:stCondLst>
                            <p:childTnLst>
                              <p:par>
                                <p:cTn id="6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3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500"/>
                            </p:stCondLst>
                            <p:childTnLst>
                              <p:par>
                                <p:cTn id="6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500"/>
                            </p:stCondLst>
                            <p:childTnLst>
                              <p:par>
                                <p:cTn id="7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3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8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500"/>
                            </p:stCondLst>
                            <p:childTnLst>
                              <p:par>
                                <p:cTn id="8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0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8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500"/>
                            </p:stCondLst>
                            <p:childTnLst>
                              <p:par>
                                <p:cTn id="8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0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6" fill="hold">
                      <p:stCondLst>
                        <p:cond delay="indefinite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fill="hold">
                      <p:stCondLst>
                        <p:cond delay="indefinite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" grpId="0"/>
      <p:bldP spid="3555" grpId="0"/>
      <p:bldP spid="517" grpId="0"/>
      <p:bldP spid="3556" grpId="0"/>
      <p:bldP spid="519" grpId="0"/>
      <p:bldP spid="520" grpId="0"/>
      <p:bldP spid="521" grpId="0"/>
      <p:bldP spid="522" grpId="0"/>
      <p:bldP spid="523" grpId="0"/>
      <p:bldP spid="524" grpId="0"/>
      <p:bldP spid="525" grpId="0"/>
      <p:bldP spid="526" grpId="0"/>
      <p:bldP spid="527" grpId="0"/>
      <p:bldP spid="528" grpId="0"/>
      <p:bldP spid="530" grpId="0"/>
      <p:bldP spid="531" grpId="0"/>
      <p:bldP spid="532" grpId="0"/>
      <p:bldP spid="533" grpId="0"/>
      <p:bldP spid="534" grpId="0"/>
      <p:bldP spid="3557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555" grpId="0" animBg="1"/>
      <p:bldP spid="605" grpId="0" animBg="1"/>
      <p:bldP spid="606" grpId="0" animBg="1"/>
      <p:bldP spid="607" grpId="0" animBg="1"/>
      <p:bldP spid="610" grpId="0"/>
      <p:bldP spid="611" grpId="0"/>
      <p:bldP spid="57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74" grpId="0"/>
      <p:bldP spid="2" grpId="0" animBg="1"/>
      <p:bldP spid="7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3" grpId="0" animBg="1"/>
      <p:bldP spid="4" grpId="0" animBg="1"/>
      <p:bldP spid="4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7" grpId="0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5" grpId="0" animBg="1"/>
      <p:bldP spid="135" grpId="1" animBg="1"/>
      <p:bldP spid="136" grpId="0" animBg="1"/>
      <p:bldP spid="1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352928" cy="4392488"/>
          </a:xfrm>
        </p:spPr>
        <p:txBody>
          <a:bodyPr>
            <a:noAutofit/>
          </a:bodyPr>
          <a:lstStyle/>
          <a:p>
            <a:pPr marL="230188" indent="-230188">
              <a:spcBef>
                <a:spcPts val="1800"/>
              </a:spcBef>
              <a:buNone/>
            </a:pPr>
            <a:r>
              <a:rPr lang="en-US" sz="2800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sess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n,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800" dirty="0">
                <a:latin typeface="+mj-lt"/>
                <a:ea typeface="Arial"/>
                <a:cs typeface="Times New Roman"/>
              </a:rPr>
              <a:t>l be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ab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: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0188" indent="-230188">
              <a:spcBef>
                <a:spcPts val="1800"/>
              </a:spcBef>
              <a:tabLst>
                <a:tab pos="304800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cance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us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ng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pa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aph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m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ng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ess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 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abour, fetal and maternal condition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0188" indent="-230188">
              <a:spcBef>
                <a:spcPts val="1800"/>
              </a:spcBef>
              <a:tabLst>
                <a:tab pos="304800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q</a:t>
            </a:r>
            <a:r>
              <a:rPr lang="en-US" sz="2800" dirty="0">
                <a:latin typeface="+mj-lt"/>
                <a:ea typeface="Arial"/>
                <a:cs typeface="Times New Roman"/>
              </a:rPr>
              <a:t>uency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2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ff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ent pa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 err="1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abour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0188" indent="-230188">
              <a:spcBef>
                <a:spcPts val="1800"/>
              </a:spcBef>
              <a:tabLst>
                <a:tab pos="304800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Pl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ot</a:t>
            </a:r>
            <a:r>
              <a:rPr lang="en-US" sz="28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case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udy</a:t>
            </a:r>
            <a:r>
              <a:rPr lang="en-US" sz="28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t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pa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aph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dec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on</a:t>
            </a:r>
            <a:r>
              <a:rPr lang="en-US" sz="2800" dirty="0">
                <a:latin typeface="+mj-lt"/>
                <a:ea typeface="Calibri"/>
                <a:cs typeface="Times New Roman"/>
              </a:rPr>
              <a:t> </a:t>
            </a:r>
            <a:r>
              <a:rPr lang="en-US" sz="2800" dirty="0" smtClean="0">
                <a:latin typeface="+mj-lt"/>
                <a:ea typeface="Calibri"/>
                <a:cs typeface="Times New Roman"/>
              </a:rPr>
              <a:t>making 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9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639175" cy="761999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</a:pPr>
            <a:r>
              <a:rPr lang="en-US" b="1" dirty="0" smtClean="0"/>
              <a:t>What is a </a:t>
            </a:r>
            <a:r>
              <a:rPr lang="en-US" dirty="0" err="1"/>
              <a:t>P</a:t>
            </a:r>
            <a:r>
              <a:rPr lang="en-US" b="1" dirty="0" err="1" smtClean="0"/>
              <a:t>artograph</a:t>
            </a:r>
            <a:r>
              <a:rPr lang="en-US" b="1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412776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Partograph</a:t>
            </a:r>
            <a:r>
              <a:rPr lang="en-US" sz="2800" dirty="0">
                <a:solidFill>
                  <a:srgbClr val="000000"/>
                </a:solidFill>
              </a:rPr>
              <a:t> is the most important tool for health workers at any level to assess the progress of </a:t>
            </a:r>
            <a:r>
              <a:rPr lang="en-US" sz="2800" dirty="0" err="1">
                <a:solidFill>
                  <a:srgbClr val="000000"/>
                </a:solidFill>
              </a:rPr>
              <a:t>labour</a:t>
            </a:r>
            <a:r>
              <a:rPr lang="en-US" sz="2800" dirty="0">
                <a:solidFill>
                  <a:srgbClr val="000000"/>
                </a:solidFill>
              </a:rPr>
              <a:t> and take appropriate actions</a:t>
            </a:r>
          </a:p>
          <a:p>
            <a:pPr marL="227013" lvl="0" indent="-227013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Graphic </a:t>
            </a:r>
            <a:r>
              <a:rPr lang="en-US" sz="2800" dirty="0">
                <a:solidFill>
                  <a:srgbClr val="000000"/>
                </a:solidFill>
              </a:rPr>
              <a:t>recording of the progress of labor </a:t>
            </a:r>
            <a:r>
              <a:rPr lang="en-US" sz="2800" dirty="0" smtClean="0">
                <a:solidFill>
                  <a:srgbClr val="000000"/>
                </a:solidFill>
              </a:rPr>
              <a:t>and condition </a:t>
            </a:r>
            <a:r>
              <a:rPr lang="en-US" sz="2800" dirty="0">
                <a:solidFill>
                  <a:srgbClr val="000000"/>
                </a:solidFill>
              </a:rPr>
              <a:t>of mother and fetus </a:t>
            </a:r>
          </a:p>
          <a:p>
            <a:pPr marL="227013" lvl="0" indent="-227013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Labor record , thus reduces paper </a:t>
            </a:r>
            <a:r>
              <a:rPr lang="en-US" sz="2800" dirty="0" smtClean="0">
                <a:solidFill>
                  <a:srgbClr val="000000"/>
                </a:solidFill>
              </a:rPr>
              <a:t>work</a:t>
            </a:r>
          </a:p>
          <a:p>
            <a:pPr marL="227013" lvl="0" indent="-227013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Partogrpah</a:t>
            </a:r>
            <a:r>
              <a:rPr lang="en-US" sz="2800" dirty="0" smtClean="0">
                <a:solidFill>
                  <a:srgbClr val="000000"/>
                </a:solidFill>
              </a:rPr>
              <a:t> is applicable for the active phase of first stage of </a:t>
            </a:r>
            <a:r>
              <a:rPr lang="en-US" sz="2800" dirty="0" err="1" smtClean="0">
                <a:solidFill>
                  <a:srgbClr val="000000"/>
                </a:solidFill>
              </a:rPr>
              <a:t>labour</a:t>
            </a:r>
            <a:r>
              <a:rPr lang="en-US" sz="2800" dirty="0" smtClean="0">
                <a:solidFill>
                  <a:srgbClr val="000000"/>
                </a:solidFill>
              </a:rPr>
              <a:t> i.e., from cervical dilatation &gt;=4cm to full dilatation of cervix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41050"/>
            <a:ext cx="5256584" cy="68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340769"/>
            <a:ext cx="3887837" cy="4176464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800" b="1" dirty="0" smtClean="0"/>
              <a:t>Identification data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Name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Age,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Parity,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Date and time of admission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Registration number;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 smtClean="0"/>
              <a:t>Time of rupture of membranes.</a:t>
            </a:r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Plotting </a:t>
            </a:r>
            <a:r>
              <a:rPr lang="en-US" altLang="en-US" sz="3600" dirty="0" smtClean="0"/>
              <a:t>a </a:t>
            </a:r>
            <a:r>
              <a:rPr lang="en-US" altLang="en-US" sz="3600" dirty="0" err="1" smtClean="0"/>
              <a:t>Partograph</a:t>
            </a:r>
            <a:endParaRPr lang="en-US" altLang="en-US" sz="3600" dirty="0" smtClean="0"/>
          </a:p>
        </p:txBody>
      </p:sp>
      <p:pic>
        <p:nvPicPr>
          <p:cNvPr id="21508" name="Picture 2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80"/>
          <a:stretch>
            <a:fillRect/>
          </a:stretch>
        </p:blipFill>
        <p:spPr bwMode="auto">
          <a:xfrm>
            <a:off x="4235077" y="1883395"/>
            <a:ext cx="429736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412776"/>
            <a:ext cx="4241973" cy="4349874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 dirty="0" smtClean="0"/>
              <a:t>Fetal Condition</a:t>
            </a:r>
            <a:endParaRPr lang="en-US" altLang="en-US" sz="2800" b="1" i="1" dirty="0" smtClean="0"/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Count fetal heart rate every 30 minutes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Count for one full minute, immediately following a uterine contraction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Fetal distress: FHR &lt;120 beats/minute or &gt;160 beats/minute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 dirty="0" smtClean="0"/>
              <a:t>Arrange for referral</a:t>
            </a:r>
          </a:p>
        </p:txBody>
      </p:sp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Plotting </a:t>
            </a:r>
            <a:r>
              <a:rPr lang="en-US" altLang="en-US" sz="3600" dirty="0" smtClean="0"/>
              <a:t>a </a:t>
            </a:r>
            <a:r>
              <a:rPr lang="en-US" altLang="en-US" sz="3600" dirty="0" err="1" smtClean="0"/>
              <a:t>Partograph</a:t>
            </a:r>
            <a:endParaRPr lang="en-US" altLang="en-US" sz="3600" dirty="0" smtClean="0"/>
          </a:p>
        </p:txBody>
      </p:sp>
      <p:pic>
        <p:nvPicPr>
          <p:cNvPr id="22532" name="Picture 2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80"/>
          <a:stretch>
            <a:fillRect/>
          </a:stretch>
        </p:blipFill>
        <p:spPr bwMode="auto">
          <a:xfrm>
            <a:off x="4421485" y="1928838"/>
            <a:ext cx="39227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340768"/>
            <a:ext cx="7128792" cy="3384376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800" b="1" dirty="0" smtClean="0"/>
              <a:t>Record  status of membranes and amniotic fluid color every half hourly in Partograph as follows: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 smtClean="0"/>
              <a:t>Membranes intact (mark ‘I’)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 smtClean="0"/>
              <a:t>Blood stained (mark ‘B’)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 smtClean="0"/>
              <a:t>Clear liquor (mark ‘C’)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 smtClean="0"/>
              <a:t>Meconium stained liquor (mark ‘M’)</a:t>
            </a:r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Plotting </a:t>
            </a:r>
            <a:r>
              <a:rPr lang="en-US" altLang="en-US" sz="3600" dirty="0" smtClean="0"/>
              <a:t>a </a:t>
            </a:r>
            <a:r>
              <a:rPr lang="en-US" altLang="en-US" sz="3600" dirty="0" err="1" smtClean="0"/>
              <a:t>Partograph</a:t>
            </a:r>
            <a:endParaRPr lang="en-US" alt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50860" y="5921896"/>
            <a:ext cx="7200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 smtClean="0"/>
              <a:t>Use sterile perineal pad to look for colour of liquor and status of membrane</a:t>
            </a:r>
            <a:endParaRPr lang="en-IN" sz="22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196752"/>
            <a:ext cx="4536504" cy="4300339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b="1" dirty="0" smtClean="0"/>
              <a:t>Labor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 smtClean="0"/>
              <a:t>Begin plotting in active labor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 smtClean="0"/>
              <a:t>Cervical dilatation &gt; = 4 cm and &gt; 2 contractions / 10 minutes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b="1" dirty="0" smtClean="0"/>
              <a:t>Always plot initial finding at Alert line. </a:t>
            </a:r>
            <a:r>
              <a:rPr lang="en-US" altLang="en-US" sz="2400" dirty="0" smtClean="0"/>
              <a:t>Note the time.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 smtClean="0"/>
              <a:t>Repeat P/V after 4 hours and plot the cervical dilatation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 smtClean="0"/>
              <a:t>In active phase cervical dilatation should be 1 or ore than 1 cm/ hour.</a:t>
            </a:r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Plotting a </a:t>
            </a:r>
            <a:r>
              <a:rPr lang="en-US" altLang="en-US" dirty="0" err="1"/>
              <a:t>P</a:t>
            </a:r>
            <a:r>
              <a:rPr lang="en-US" altLang="en-US" sz="3600" dirty="0" err="1" smtClean="0"/>
              <a:t>artograph</a:t>
            </a:r>
            <a:endParaRPr lang="en-US" altLang="en-US" sz="3600" dirty="0" smtClean="0"/>
          </a:p>
        </p:txBody>
      </p:sp>
      <p:pic>
        <p:nvPicPr>
          <p:cNvPr id="24580" name="Picture 2" descr="Graph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8" b="32930"/>
          <a:stretch>
            <a:fillRect/>
          </a:stretch>
        </p:blipFill>
        <p:spPr bwMode="auto">
          <a:xfrm>
            <a:off x="4788024" y="1700808"/>
            <a:ext cx="37560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4243178-6AA9-4401-97D9-C61874F4FAE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484784"/>
            <a:ext cx="7776864" cy="4392488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2000" b="1" dirty="0"/>
              <a:t>Chart the contractions every half an hour</a:t>
            </a: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dirty="0"/>
              <a:t>Number of contractions in 10 </a:t>
            </a:r>
            <a:r>
              <a:rPr lang="en-US" altLang="en-US" sz="2000" dirty="0" err="1"/>
              <a:t>mins</a:t>
            </a:r>
            <a:endParaRPr lang="en-US" altLang="en-US" sz="2000" dirty="0"/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dirty="0"/>
              <a:t>Duration in seconds. </a:t>
            </a:r>
          </a:p>
          <a:p>
            <a:pPr lvl="1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altLang="en-US" sz="2000" dirty="0"/>
              <a:t>Less than 20 seconds  	</a:t>
            </a:r>
          </a:p>
          <a:p>
            <a:pPr lvl="1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altLang="en-US" sz="2000" dirty="0"/>
              <a:t>Between 20 and 40 seconds 	</a:t>
            </a:r>
          </a:p>
          <a:p>
            <a:pPr lvl="1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altLang="en-US" sz="2000" dirty="0"/>
              <a:t>More than 40 seconds 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Plotting a </a:t>
            </a:r>
            <a:r>
              <a:rPr lang="en-US" altLang="en-US" dirty="0" err="1"/>
              <a:t>Partograph</a:t>
            </a:r>
            <a:endParaRPr lang="en-US" altLang="en-US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122912" y="4653136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2" name="Rectangle 6" descr="5%"/>
          <p:cNvSpPr>
            <a:spLocks noChangeArrowheads="1"/>
          </p:cNvSpPr>
          <p:nvPr/>
        </p:nvSpPr>
        <p:spPr bwMode="auto">
          <a:xfrm>
            <a:off x="5122912" y="3356992"/>
            <a:ext cx="457200" cy="304800"/>
          </a:xfrm>
          <a:prstGeom prst="rect">
            <a:avLst/>
          </a:prstGeom>
          <a:pattFill prst="pct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3" name="Rectangle 6" descr="Wide upward diagonal"/>
          <p:cNvSpPr>
            <a:spLocks noChangeArrowheads="1"/>
          </p:cNvSpPr>
          <p:nvPr/>
        </p:nvSpPr>
        <p:spPr bwMode="auto">
          <a:xfrm>
            <a:off x="5122912" y="4005064"/>
            <a:ext cx="457200" cy="30480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3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25606" grpId="0" animBg="1"/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904</Words>
  <Application>Microsoft Office PowerPoint</Application>
  <PresentationFormat>On-screen Show (4:3)</PresentationFormat>
  <Paragraphs>179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1_Soho</vt:lpstr>
      <vt:lpstr>Partograph</vt:lpstr>
      <vt:lpstr>Learning Objectives</vt:lpstr>
      <vt:lpstr>What is a Partograph? </vt:lpstr>
      <vt:lpstr>PowerPoint Presentation</vt:lpstr>
      <vt:lpstr>Plotting a Partograph</vt:lpstr>
      <vt:lpstr>Plotting a Partograph</vt:lpstr>
      <vt:lpstr>Plotting a Partograph</vt:lpstr>
      <vt:lpstr>Plotting a Partograph</vt:lpstr>
      <vt:lpstr>Plotting a Partograph</vt:lpstr>
      <vt:lpstr>Plotting a Partograph</vt:lpstr>
      <vt:lpstr>Plotting a Partograph</vt:lpstr>
      <vt:lpstr>Interpreting  a Partograph</vt:lpstr>
      <vt:lpstr>Interpreting a Partograph</vt:lpstr>
      <vt:lpstr>What are the Indications for Referral to FRU – Interpretation of Partograph for timely referral  </vt:lpstr>
      <vt:lpstr>Key Messages</vt:lpstr>
      <vt:lpstr>PARTOGRAPH – CASTE STUDY 1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Partograph</dc:title>
  <dc:creator>Jhpiego</dc:creator>
  <cp:lastModifiedBy>Vikas Yadav</cp:lastModifiedBy>
  <cp:revision>24</cp:revision>
  <dcterms:created xsi:type="dcterms:W3CDTF">2015-02-03T05:27:52Z</dcterms:created>
  <dcterms:modified xsi:type="dcterms:W3CDTF">2015-04-24T12:04:13Z</dcterms:modified>
</cp:coreProperties>
</file>