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2"/>
  </p:notesMasterIdLst>
  <p:sldIdLst>
    <p:sldId id="256" r:id="rId2"/>
    <p:sldId id="318" r:id="rId3"/>
    <p:sldId id="311" r:id="rId4"/>
    <p:sldId id="293" r:id="rId5"/>
    <p:sldId id="319" r:id="rId6"/>
    <p:sldId id="313" r:id="rId7"/>
    <p:sldId id="314" r:id="rId8"/>
    <p:sldId id="296" r:id="rId9"/>
    <p:sldId id="316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>
        <p:scale>
          <a:sx n="60" d="100"/>
          <a:sy n="60" d="100"/>
        </p:scale>
        <p:origin x="-16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Do,s</a:t>
            </a:r>
            <a:r>
              <a:rPr lang="en-IN" baseline="0" dirty="0" smtClean="0"/>
              <a:t> &amp; Don’’</a:t>
            </a:r>
            <a:r>
              <a:rPr lang="en-IN" baseline="0" dirty="0" err="1" smtClean="0"/>
              <a:t>ts</a:t>
            </a:r>
            <a:r>
              <a:rPr lang="en-IN" baseline="0" dirty="0" smtClean="0"/>
              <a:t> </a:t>
            </a:r>
          </a:p>
          <a:p>
            <a:r>
              <a:rPr lang="en-IN" baseline="0" dirty="0" smtClean="0"/>
              <a:t>Such as no routine shaving, enema, and augmentation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xy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oc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ho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ce)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2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sop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ol 3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 200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each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one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et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600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w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de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 ano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her 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120000"/>
              </a:lnSpc>
            </a:pPr>
            <a:r>
              <a:rPr lang="en-IN" sz="2400" dirty="0" smtClean="0"/>
              <a:t>Examine the placenta for its completeness: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Maternal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Foetal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Membranes (hang the placenta by holding the cord)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smtClean="0"/>
              <a:t>Cut end of cord (2 arteries, 1 vein)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838200"/>
          </a:xfrm>
        </p:spPr>
        <p:txBody>
          <a:bodyPr>
            <a:normAutofit/>
          </a:bodyPr>
          <a:lstStyle/>
          <a:p>
            <a:r>
              <a:rPr lang="en-IN" cap="none" dirty="0" smtClean="0"/>
              <a:t>Second Stage of Labour and AMTSL</a:t>
            </a:r>
            <a:endParaRPr lang="en-US" sz="40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458200" cy="4940808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20000"/>
              </a:lnSpc>
            </a:pPr>
            <a:r>
              <a:rPr lang="en-IN" sz="2400" dirty="0" smtClean="0"/>
              <a:t>Encourage woman to push down only during contractions and after she feels an urge to push </a:t>
            </a:r>
          </a:p>
          <a:p>
            <a:pPr marL="233363" indent="-233363">
              <a:lnSpc>
                <a:spcPct val="120000"/>
              </a:lnSpc>
            </a:pPr>
            <a:r>
              <a:rPr lang="en-IN" sz="2400" dirty="0"/>
              <a:t>Ensure delayed cord clamping and cutting </a:t>
            </a:r>
            <a:r>
              <a:rPr lang="en-IN" sz="2400" dirty="0" smtClean="0"/>
              <a:t>(after 1-3 </a:t>
            </a:r>
            <a:r>
              <a:rPr lang="en-IN" sz="2400" dirty="0"/>
              <a:t>minutes of delivery of </a:t>
            </a:r>
            <a:r>
              <a:rPr lang="en-IN" sz="2400" dirty="0" smtClean="0"/>
              <a:t>baby) </a:t>
            </a:r>
          </a:p>
          <a:p>
            <a:pPr marL="233363" indent="-233363">
              <a:lnSpc>
                <a:spcPct val="120000"/>
              </a:lnSpc>
            </a:pPr>
            <a:r>
              <a:rPr lang="en-IN" sz="2400" dirty="0" smtClean="0"/>
              <a:t>Perform active management of third stage of </a:t>
            </a:r>
            <a:r>
              <a:rPr lang="en-IN" sz="2400" dirty="0" smtClean="0"/>
              <a:t>labour </a:t>
            </a:r>
            <a:r>
              <a:rPr lang="en-IN" sz="2400" dirty="0" smtClean="0"/>
              <a:t>in all cases to help in separation of placenta and prevent PPH:</a:t>
            </a:r>
          </a:p>
          <a:p>
            <a:pPr marL="406401" lvl="1" indent="-233363">
              <a:lnSpc>
                <a:spcPct val="120000"/>
              </a:lnSpc>
            </a:pPr>
            <a:r>
              <a:rPr lang="en-IN" dirty="0" smtClean="0"/>
              <a:t>Give </a:t>
            </a:r>
            <a:r>
              <a:rPr lang="en-IN" dirty="0" err="1" smtClean="0"/>
              <a:t>uterotonic</a:t>
            </a:r>
            <a:r>
              <a:rPr lang="en-IN" dirty="0" smtClean="0"/>
              <a:t> (injection Oxytocin 10 IU IM) immediately after the delivery of baby</a:t>
            </a:r>
          </a:p>
          <a:p>
            <a:pPr marL="406401" lvl="1" indent="-233363">
              <a:lnSpc>
                <a:spcPct val="120000"/>
              </a:lnSpc>
            </a:pPr>
            <a:r>
              <a:rPr lang="en-IN" dirty="0" smtClean="0"/>
              <a:t>Perform controlled cord traction to help deliver the placenta</a:t>
            </a:r>
          </a:p>
          <a:p>
            <a:pPr marL="406401" lvl="1" indent="-233363">
              <a:lnSpc>
                <a:spcPct val="120000"/>
              </a:lnSpc>
            </a:pPr>
            <a:r>
              <a:rPr lang="en-IN" dirty="0" smtClean="0"/>
              <a:t>Perform uterine massage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Messages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58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458200" cy="4648200"/>
          </a:xfrm>
        </p:spPr>
        <p:txBody>
          <a:bodyPr>
            <a:noAutofit/>
          </a:bodyPr>
          <a:lstStyle/>
          <a:p>
            <a:pPr marL="223838" indent="-223838">
              <a:spcBef>
                <a:spcPts val="1200"/>
              </a:spcBef>
              <a:buNone/>
            </a:pPr>
            <a:r>
              <a:rPr lang="en-US" sz="32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end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dirty="0">
                <a:latin typeface="+mj-lt"/>
                <a:ea typeface="Arial"/>
                <a:cs typeface="Times New Roman"/>
              </a:rPr>
              <a:t>ss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on,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ea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n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32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ab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:</a:t>
            </a:r>
            <a:endParaRPr lang="en-US" sz="3200" dirty="0" smtClean="0">
              <a:latin typeface="+mj-lt"/>
              <a:ea typeface="Calibri"/>
              <a:cs typeface="Times New Roman"/>
            </a:endParaRPr>
          </a:p>
          <a:p>
            <a:pPr marL="223838" indent="-223838">
              <a:spcBef>
                <a:spcPts val="1200"/>
              </a:spcBef>
              <a:tabLst>
                <a:tab pos="304800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 m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an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ge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3200" spc="1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2n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spc="10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g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 err="1" smtClean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 err="1" smtClean="0">
                <a:latin typeface="+mj-lt"/>
                <a:ea typeface="Arial"/>
                <a:cs typeface="Times New Roman"/>
              </a:rPr>
              <a:t>abour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 and</a:t>
            </a:r>
            <a:r>
              <a:rPr lang="en-US" sz="3200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20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L</a:t>
            </a:r>
            <a:endParaRPr lang="en-US" sz="3200" dirty="0" smtClean="0">
              <a:latin typeface="+mj-lt"/>
              <a:ea typeface="Calibri"/>
              <a:cs typeface="Times New Roman"/>
            </a:endParaRPr>
          </a:p>
          <a:p>
            <a:pPr marL="223838" indent="-223838">
              <a:spcBef>
                <a:spcPts val="1200"/>
              </a:spcBef>
              <a:tabLst>
                <a:tab pos="304800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>
                <a:latin typeface="+mj-lt"/>
                <a:ea typeface="Arial"/>
                <a:cs typeface="Times New Roman"/>
              </a:rPr>
              <a:t>nent 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3200" dirty="0">
                <a:latin typeface="+mj-lt"/>
                <a:ea typeface="Arial"/>
                <a:cs typeface="Times New Roman"/>
              </a:rPr>
              <a:t>ns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de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dirty="0">
                <a:latin typeface="+mj-lt"/>
                <a:ea typeface="Arial"/>
                <a:cs typeface="Times New Roman"/>
              </a:rPr>
              <a:t>,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con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tr</a:t>
            </a:r>
            <a:r>
              <a:rPr lang="en-US" sz="3200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ll</a:t>
            </a:r>
            <a:r>
              <a:rPr lang="en-US" sz="3200" dirty="0">
                <a:latin typeface="+mj-lt"/>
                <a:ea typeface="Arial"/>
                <a:cs typeface="Times New Roman"/>
              </a:rPr>
              <a:t>ed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d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i</a:t>
            </a:r>
            <a:r>
              <a:rPr lang="en-US" sz="32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y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of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head, shou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3200" dirty="0">
                <a:latin typeface="+mj-lt"/>
                <a:ea typeface="Arial"/>
                <a:cs typeface="Times New Roman"/>
              </a:rPr>
              <a:t>de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and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body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223838" indent="-223838">
              <a:spcBef>
                <a:spcPts val="1200"/>
              </a:spcBef>
              <a:tabLst>
                <a:tab pos="304800" algn="l"/>
              </a:tabLst>
            </a:pPr>
            <a:r>
              <a:rPr lang="en-US" sz="32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32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32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32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3200" dirty="0">
                <a:latin typeface="+mj-lt"/>
                <a:ea typeface="Arial"/>
                <a:cs typeface="Times New Roman"/>
              </a:rPr>
              <a:t>ance</a:t>
            </a:r>
            <a:r>
              <a:rPr lang="en-US" sz="32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h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3200" dirty="0">
                <a:latin typeface="+mj-lt"/>
                <a:ea typeface="Arial"/>
                <a:cs typeface="Times New Roman"/>
              </a:rPr>
              <a:t>ee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dirty="0">
                <a:latin typeface="+mj-lt"/>
                <a:ea typeface="Arial"/>
                <a:cs typeface="Times New Roman"/>
              </a:rPr>
              <a:t>e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3200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3200" dirty="0">
                <a:latin typeface="+mj-lt"/>
                <a:ea typeface="Arial"/>
                <a:cs typeface="Times New Roman"/>
              </a:rPr>
              <a:t>f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A</a:t>
            </a:r>
            <a:r>
              <a:rPr lang="en-US" sz="3200" spc="-20" dirty="0">
                <a:latin typeface="+mj-lt"/>
                <a:ea typeface="Arial"/>
                <a:cs typeface="Times New Roman"/>
              </a:rPr>
              <a:t>M</a:t>
            </a:r>
            <a:r>
              <a:rPr lang="en-US" sz="3200" spc="10" dirty="0">
                <a:latin typeface="+mj-lt"/>
                <a:ea typeface="Arial"/>
                <a:cs typeface="Times New Roman"/>
              </a:rPr>
              <a:t>T</a:t>
            </a:r>
            <a:r>
              <a:rPr lang="en-US" sz="3200" spc="-5" dirty="0">
                <a:latin typeface="+mj-lt"/>
                <a:ea typeface="Arial"/>
                <a:cs typeface="Times New Roman"/>
              </a:rPr>
              <a:t>S</a:t>
            </a:r>
            <a:r>
              <a:rPr lang="en-US" sz="3200" dirty="0">
                <a:latin typeface="+mj-lt"/>
                <a:ea typeface="Arial"/>
                <a:cs typeface="Times New Roman"/>
              </a:rPr>
              <a:t>L</a:t>
            </a:r>
            <a:endParaRPr lang="en-US" sz="32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153400" cy="4114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IN" sz="3200" dirty="0" smtClean="0"/>
              <a:t>Part of labour beginning with full dilatation of cervix and ends with the expulsion of the foetus</a:t>
            </a:r>
          </a:p>
          <a:p>
            <a:pPr marL="457200" indent="-457200">
              <a:spcBef>
                <a:spcPts val="1800"/>
              </a:spcBef>
            </a:pPr>
            <a:r>
              <a:rPr lang="en-IN" sz="3200" dirty="0" smtClean="0"/>
              <a:t>Normally lasts between 1 – 2 hours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Second </a:t>
            </a:r>
            <a:r>
              <a:rPr lang="en-IN" dirty="0"/>
              <a:t>S</a:t>
            </a:r>
            <a:r>
              <a:rPr lang="en-IN" dirty="0" smtClean="0"/>
              <a:t>tage of Labour?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3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534400" cy="4953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By the time pregnant woman attains full dilatation of cervix, you would have already shifted her to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room. </a:t>
            </a:r>
          </a:p>
          <a:p>
            <a:pPr marL="233363" indent="-233363">
              <a:spcAft>
                <a:spcPts val="600"/>
              </a:spcAft>
            </a:pPr>
            <a:r>
              <a:rPr lang="en-US" sz="2400" dirty="0" smtClean="0"/>
              <a:t>Watch </a:t>
            </a:r>
            <a:r>
              <a:rPr lang="en-US" sz="2400" dirty="0"/>
              <a:t>for signs of imminent </a:t>
            </a:r>
            <a:r>
              <a:rPr lang="en-US" sz="2400" dirty="0" smtClean="0"/>
              <a:t>delivery (provide supportive care)</a:t>
            </a:r>
            <a:endParaRPr lang="en-US" sz="2400" dirty="0"/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400" dirty="0"/>
              <a:t>Gaping of vulva </a:t>
            </a:r>
            <a:endParaRPr lang="en-US" sz="2400" dirty="0" smtClean="0"/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400" dirty="0" smtClean="0"/>
              <a:t>Thinning </a:t>
            </a:r>
            <a:r>
              <a:rPr lang="en-US" sz="2400" dirty="0"/>
              <a:t>and bulging of perineum</a:t>
            </a:r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400" dirty="0"/>
              <a:t>Pouting of anus</a:t>
            </a:r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400" dirty="0"/>
              <a:t>Head of the baby seen at </a:t>
            </a:r>
            <a:r>
              <a:rPr lang="en-US" sz="2400" dirty="0" smtClean="0"/>
              <a:t>vulva</a:t>
            </a:r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400" dirty="0"/>
              <a:t>Urge  to </a:t>
            </a:r>
            <a:r>
              <a:rPr lang="en-US" sz="2400" dirty="0" smtClean="0"/>
              <a:t>push</a:t>
            </a:r>
            <a:endParaRPr lang="en-US" sz="2400" dirty="0"/>
          </a:p>
          <a:p>
            <a:pPr marL="233363" indent="-233363">
              <a:spcAft>
                <a:spcPts val="600"/>
              </a:spcAft>
            </a:pPr>
            <a:r>
              <a:rPr lang="en-US" sz="2400" dirty="0"/>
              <a:t>Encourage the woman to push 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during</a:t>
            </a:r>
            <a:r>
              <a:rPr lang="en-US" sz="2400" dirty="0"/>
              <a:t> contractions when she has an urge to do so while taking deep breaths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Care during Early part of Second </a:t>
            </a:r>
            <a:r>
              <a:rPr lang="en-US" dirty="0"/>
              <a:t>S</a:t>
            </a:r>
            <a:r>
              <a:rPr lang="en-US" dirty="0" smtClean="0"/>
              <a:t>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1"/>
            <a:ext cx="9144000" cy="374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Care during Early part of Second </a:t>
            </a:r>
            <a:r>
              <a:rPr lang="en-US" dirty="0"/>
              <a:t>S</a:t>
            </a:r>
            <a:r>
              <a:rPr lang="en-US" dirty="0" smtClean="0"/>
              <a:t>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721352"/>
          </a:xfrm>
        </p:spPr>
        <p:txBody>
          <a:bodyPr>
            <a:normAutofit lnSpcReduction="10000"/>
          </a:bodyPr>
          <a:lstStyle/>
          <a:p>
            <a:pPr marL="233363" indent="-233363">
              <a:spcAft>
                <a:spcPts val="600"/>
              </a:spcAft>
            </a:pPr>
            <a:r>
              <a:rPr lang="en-US" sz="2400" dirty="0"/>
              <a:t>Clean the perineum with anti-septic solution with strokes of </a:t>
            </a:r>
            <a:r>
              <a:rPr lang="en-US" sz="2400" dirty="0" smtClean="0"/>
              <a:t>swabs </a:t>
            </a:r>
            <a:r>
              <a:rPr lang="en-US" sz="2400" dirty="0"/>
              <a:t>from above  </a:t>
            </a:r>
            <a:r>
              <a:rPr lang="en-US" sz="2400" dirty="0" smtClean="0"/>
              <a:t>downward</a:t>
            </a:r>
            <a:endParaRPr lang="en-IN" sz="2400" dirty="0" smtClean="0"/>
          </a:p>
          <a:p>
            <a:pPr marL="233363" indent="-233363">
              <a:spcAft>
                <a:spcPts val="600"/>
              </a:spcAft>
            </a:pPr>
            <a:r>
              <a:rPr lang="en-IN" sz="2400" dirty="0" smtClean="0"/>
              <a:t>Ensure </a:t>
            </a:r>
            <a:r>
              <a:rPr lang="en-IN" sz="2400" dirty="0"/>
              <a:t>controlled delivery of the head:</a:t>
            </a:r>
          </a:p>
          <a:p>
            <a:pPr marL="465138" lvl="1" indent="-233363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200" dirty="0" smtClean="0"/>
              <a:t>Keep </a:t>
            </a:r>
            <a:r>
              <a:rPr lang="en-IN" sz="2200" dirty="0"/>
              <a:t>one hand gently on the head as it advances with contractions.</a:t>
            </a:r>
          </a:p>
          <a:p>
            <a:pPr marL="465138" lvl="1" indent="-233363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200" dirty="0" smtClean="0"/>
              <a:t>Support </a:t>
            </a:r>
            <a:r>
              <a:rPr lang="en-IN" sz="2200" dirty="0"/>
              <a:t>perineum with other hand and cover anus with pad held in position by </a:t>
            </a:r>
            <a:r>
              <a:rPr lang="en-IN" sz="2200" dirty="0" smtClean="0"/>
              <a:t>palm  of the  </a:t>
            </a:r>
            <a:r>
              <a:rPr lang="en-IN" sz="2200" dirty="0"/>
              <a:t>hand during delivery.</a:t>
            </a:r>
          </a:p>
          <a:p>
            <a:pPr marL="465138" lvl="1" indent="-233363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200" dirty="0" smtClean="0"/>
              <a:t>Ask </a:t>
            </a:r>
            <a:r>
              <a:rPr lang="en-IN" sz="2200" dirty="0"/>
              <a:t>the mother to breathe steadily and </a:t>
            </a:r>
            <a:r>
              <a:rPr lang="en-IN" sz="2200" dirty="0" smtClean="0"/>
              <a:t>push only during contraction.</a:t>
            </a:r>
            <a:endParaRPr lang="en-IN" sz="2200" dirty="0"/>
          </a:p>
          <a:p>
            <a:pPr marL="465138" lvl="1" indent="-233363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200" dirty="0" smtClean="0"/>
              <a:t>Encourage </a:t>
            </a:r>
            <a:r>
              <a:rPr lang="en-IN" sz="2200" dirty="0"/>
              <a:t>rapid breathing with mouth </a:t>
            </a:r>
            <a:r>
              <a:rPr lang="en-IN" sz="2200" dirty="0" smtClean="0"/>
              <a:t>open.</a:t>
            </a:r>
          </a:p>
          <a:p>
            <a:pPr marL="465138" lvl="1" indent="-233363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400" dirty="0" smtClean="0"/>
              <a:t>Allow spontaneous rotation and restitution of head after delivery</a:t>
            </a:r>
            <a:endParaRPr lang="en-IN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</a:t>
            </a:r>
            <a:r>
              <a:rPr lang="en-US" dirty="0" smtClean="0"/>
              <a:t>Delivery </a:t>
            </a:r>
            <a:r>
              <a:rPr lang="en-US" dirty="0"/>
              <a:t>of Head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2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3820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/>
              <a:t>Feel gently around the baby’s neck for presence of umbilical cord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If it is loose around the neck, deliver the baby through the loop of the cord, or slip the cord over the baby’s head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If it is tight around the neck, doubly clamp and cut in between</a:t>
            </a:r>
          </a:p>
          <a:p>
            <a:pPr>
              <a:spcAft>
                <a:spcPts val="600"/>
              </a:spcAft>
            </a:pPr>
            <a:endParaRPr lang="en-IN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Managing Cord </a:t>
            </a:r>
            <a:r>
              <a:rPr lang="en-IN" dirty="0"/>
              <a:t>A</a:t>
            </a:r>
            <a:r>
              <a:rPr lang="en-IN" dirty="0" smtClean="0"/>
              <a:t>round </a:t>
            </a:r>
            <a:r>
              <a:rPr lang="en-IN" dirty="0"/>
              <a:t>N</a:t>
            </a:r>
            <a:r>
              <a:rPr lang="en-IN" dirty="0" smtClean="0"/>
              <a:t>eck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8458200" cy="4800600"/>
          </a:xfrm>
        </p:spPr>
        <p:txBody>
          <a:bodyPr>
            <a:noAutofit/>
          </a:bodyPr>
          <a:lstStyle/>
          <a:p>
            <a:pPr marL="233363" indent="-233363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Wait for the spontaneous rotation and delivery of the shoulders. This usually happens within 1-2 </a:t>
            </a:r>
            <a:r>
              <a:rPr lang="en-US" sz="2800" dirty="0" smtClean="0"/>
              <a:t>minutes of delivery of head</a:t>
            </a:r>
            <a:endParaRPr lang="en-US" sz="2800" dirty="0"/>
          </a:p>
          <a:p>
            <a:pPr marL="233363" indent="-233363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Apply gentle pressure downwards to deliver the top (anterior</a:t>
            </a:r>
            <a:r>
              <a:rPr lang="en-US" sz="2800" dirty="0" smtClean="0"/>
              <a:t>) shoulder</a:t>
            </a:r>
            <a:endParaRPr lang="en-US" sz="2800" dirty="0"/>
          </a:p>
          <a:p>
            <a:pPr marL="233363" indent="-233363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Then lift the baby up, towards the mother’s abdomen, </a:t>
            </a:r>
            <a:r>
              <a:rPr lang="en-US" sz="2800" dirty="0" smtClean="0"/>
              <a:t>to </a:t>
            </a:r>
            <a:r>
              <a:rPr lang="en-US" sz="2800" dirty="0"/>
              <a:t>deliver the lower (posterior) shoulder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Rest of the baby’s body follows smoothly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Note the time of </a:t>
            </a:r>
            <a:r>
              <a:rPr lang="en-US" sz="2800" dirty="0" smtClean="0"/>
              <a:t>birth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r>
              <a:rPr lang="en-US" dirty="0"/>
              <a:t>Delivery of </a:t>
            </a:r>
            <a:r>
              <a:rPr lang="en-US" dirty="0" smtClean="0"/>
              <a:t>Shoulders </a:t>
            </a:r>
            <a:r>
              <a:rPr lang="en-US" dirty="0"/>
              <a:t>and </a:t>
            </a:r>
            <a:r>
              <a:rPr lang="en-US" dirty="0" smtClean="0"/>
              <a:t>Rest </a:t>
            </a:r>
            <a:r>
              <a:rPr lang="en-US" dirty="0"/>
              <a:t>of the </a:t>
            </a:r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0998"/>
            <a:ext cx="9143999" cy="83820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Active Management of Third </a:t>
            </a:r>
            <a:r>
              <a:rPr lang="en-IN" dirty="0"/>
              <a:t>S</a:t>
            </a:r>
            <a:r>
              <a:rPr lang="en-IN" dirty="0" smtClean="0"/>
              <a:t>tage of Labour (AMTSL)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13763" r="22777" b="58119"/>
          <a:stretch/>
        </p:blipFill>
        <p:spPr bwMode="auto">
          <a:xfrm>
            <a:off x="5871342" y="1105995"/>
            <a:ext cx="2964054" cy="18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90625"/>
            <a:ext cx="5562600" cy="566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spc="30" dirty="0" smtClean="0">
                <a:solidFill>
                  <a:srgbClr val="000000"/>
                </a:solidFill>
                <a:cs typeface="Tahoma" pitchFamily="34" charset="0"/>
              </a:rPr>
              <a:t>The three critical steps of AMTSL are:</a:t>
            </a:r>
          </a:p>
          <a:p>
            <a:pPr marL="574675" lvl="1" indent="-342900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spc="30" dirty="0">
                <a:solidFill>
                  <a:srgbClr val="000000"/>
                </a:solidFill>
                <a:cs typeface="Tahoma" pitchFamily="34" charset="0"/>
              </a:rPr>
              <a:t>Administration of uterotonic drug </a:t>
            </a:r>
            <a:r>
              <a:rPr lang="en-US" sz="2400" spc="30" dirty="0" smtClean="0">
                <a:solidFill>
                  <a:srgbClr val="000000"/>
                </a:solidFill>
                <a:cs typeface="Tahoma" pitchFamily="34" charset="0"/>
              </a:rPr>
              <a:t>( </a:t>
            </a:r>
            <a:r>
              <a:rPr lang="en-US" sz="2400" spc="30" dirty="0" err="1" smtClean="0">
                <a:solidFill>
                  <a:srgbClr val="000000"/>
                </a:solidFill>
                <a:cs typeface="Tahoma" pitchFamily="34" charset="0"/>
              </a:rPr>
              <a:t>Inj</a:t>
            </a:r>
            <a:r>
              <a:rPr lang="en-US" sz="2400" spc="30" dirty="0" smtClean="0">
                <a:solidFill>
                  <a:srgbClr val="000000"/>
                </a:solidFill>
                <a:cs typeface="Tahoma" pitchFamily="34" charset="0"/>
              </a:rPr>
              <a:t> Oxytocin-10IU,IM/ Tab Misoprostol-600mcg,oral)</a:t>
            </a:r>
            <a:endParaRPr lang="en-US" sz="2400" spc="30" dirty="0">
              <a:solidFill>
                <a:srgbClr val="000000"/>
              </a:solidFill>
              <a:cs typeface="Tahoma" pitchFamily="34" charset="0"/>
            </a:endParaRPr>
          </a:p>
          <a:p>
            <a:pPr marL="574675" lvl="1" indent="-342900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spc="30" dirty="0">
                <a:solidFill>
                  <a:srgbClr val="000000"/>
                </a:solidFill>
                <a:cs typeface="Tahoma" pitchFamily="34" charset="0"/>
              </a:rPr>
              <a:t>Controlled cord traction</a:t>
            </a:r>
          </a:p>
          <a:p>
            <a:pPr marL="574675" lvl="1" indent="-342900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spc="30" dirty="0">
                <a:solidFill>
                  <a:srgbClr val="000000"/>
                </a:solidFill>
                <a:cs typeface="Tahoma" pitchFamily="34" charset="0"/>
              </a:rPr>
              <a:t>Uterine massage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spc="30" dirty="0" smtClean="0">
                <a:solidFill>
                  <a:srgbClr val="000000"/>
                </a:solidFill>
                <a:cs typeface="Tahoma" pitchFamily="34" charset="0"/>
              </a:rPr>
              <a:t>Approximately 66% cases of PPH can be prevented if AMTSL is done in all cases after delivery </a:t>
            </a: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spc="30" dirty="0" smtClean="0">
                <a:solidFill>
                  <a:srgbClr val="000000"/>
                </a:solidFill>
                <a:cs typeface="Tahoma" pitchFamily="34" charset="0"/>
              </a:rPr>
              <a:t>It helps in expulsion of placenta and reduction in blood loss to mother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41250" r="15676" b="29375"/>
          <a:stretch/>
        </p:blipFill>
        <p:spPr bwMode="auto">
          <a:xfrm>
            <a:off x="5871342" y="2997529"/>
            <a:ext cx="2964054" cy="188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70817" r="26481" b="3095"/>
          <a:stretch/>
        </p:blipFill>
        <p:spPr bwMode="auto">
          <a:xfrm>
            <a:off x="5867400" y="4881588"/>
            <a:ext cx="2971938" cy="19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631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2_Soho</vt:lpstr>
      <vt:lpstr>Second Stage of Labour and AMTSL</vt:lpstr>
      <vt:lpstr>Learning Objectives</vt:lpstr>
      <vt:lpstr>What is Second Stage of Labour?</vt:lpstr>
      <vt:lpstr>Care during Early part of Second Stage</vt:lpstr>
      <vt:lpstr>Care during Early part of Second Stage</vt:lpstr>
      <vt:lpstr>Supporting Delivery of Head</vt:lpstr>
      <vt:lpstr>Managing Cord Around Neck</vt:lpstr>
      <vt:lpstr>Delivery of Shoulders and Rest of the Body</vt:lpstr>
      <vt:lpstr>Active Management of Third Stage of Labour (AMTSL)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Dr. Sunita Dhamija</dc:creator>
  <cp:lastModifiedBy>Jhpiego</cp:lastModifiedBy>
  <cp:revision>140</cp:revision>
  <dcterms:created xsi:type="dcterms:W3CDTF">2006-08-16T00:00:00Z</dcterms:created>
  <dcterms:modified xsi:type="dcterms:W3CDTF">2016-07-20T09:42:04Z</dcterms:modified>
</cp:coreProperties>
</file>