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DD9C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>
        <p:scale>
          <a:sx n="60" d="100"/>
          <a:sy n="60" d="100"/>
        </p:scale>
        <p:origin x="-78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Neonatal mortality and stillbirths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dirty="0" smtClean="0"/>
              <a:t> (5.5 </a:t>
            </a:r>
            <a:r>
              <a:rPr lang="en-US" dirty="0"/>
              <a:t>million)</a:t>
            </a:r>
          </a:p>
        </c:rich>
      </c:tx>
      <c:layout>
        <c:manualLayout>
          <c:xMode val="edge"/>
          <c:yMode val="edge"/>
          <c:x val="0.30052986536849441"/>
          <c:y val="4.236949271471904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Neonatal  mortality and stillbirths (5.5 million)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Intra partum</c:v>
                </c:pt>
                <c:pt idx="1">
                  <c:v>Birth Day</c:v>
                </c:pt>
                <c:pt idx="2">
                  <c:v>Rest of first month after birth</c:v>
                </c:pt>
                <c:pt idx="3">
                  <c:v>Antepartum 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0.214</c:v>
                </c:pt>
                <c:pt idx="1">
                  <c:v>0.185</c:v>
                </c:pt>
                <c:pt idx="2">
                  <c:v>0.33300000000000002</c:v>
                </c:pt>
                <c:pt idx="3">
                  <c:v>0.26800000000000002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334E-6D43-4818-BBED-9CFDD91124EB}" type="datetimeFigureOut">
              <a:rPr lang="en-IN" smtClean="0"/>
              <a:t>24-12-2015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51F9A-4629-489F-B396-ED6EA0AF5A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28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1F9A-4629-489F-B396-ED6EA0AF5A7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50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03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9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81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22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65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4800" y="6172200"/>
            <a:ext cx="2209799" cy="514668"/>
            <a:chOff x="3505200" y="152399"/>
            <a:chExt cx="3352800" cy="78087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40131"/>
              <a:ext cx="1589026" cy="674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52399"/>
              <a:ext cx="462194" cy="780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86439"/>
              <a:ext cx="838200" cy="727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4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thelancet.com/journals/lancet/article/S0140-6736(14)60496-7/abstr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812304"/>
          </a:xfrm>
        </p:spPr>
        <p:txBody>
          <a:bodyPr/>
          <a:lstStyle/>
          <a:p>
            <a:r>
              <a:rPr lang="en-IN" cap="none" dirty="0" smtClean="0"/>
              <a:t>Essential New Born Care </a:t>
            </a:r>
            <a:r>
              <a:rPr lang="en-IN" dirty="0" smtClean="0"/>
              <a:t>(ENBC)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7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9144000" cy="3744416"/>
          </a:xfrm>
        </p:spPr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buNone/>
            </a:pPr>
            <a:r>
              <a:rPr lang="en-US" sz="24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>
                <a:latin typeface="+mj-lt"/>
                <a:ea typeface="Arial"/>
                <a:cs typeface="Times New Roman"/>
              </a:rPr>
              <a:t>ss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on,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4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: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indent="-231775">
              <a:spcBef>
                <a:spcPts val="1200"/>
              </a:spcBef>
              <a:tabLst>
                <a:tab pos="292100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ance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indent="-231775">
              <a:spcBef>
                <a:spcPts val="1200"/>
              </a:spcBef>
              <a:tabLst>
                <a:tab pos="292100" algn="l"/>
              </a:tabLst>
            </a:pPr>
            <a:r>
              <a:rPr lang="en-US" sz="2400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st</a:t>
            </a:r>
            <a:r>
              <a:rPr lang="en-US" sz="24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eps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ENB</a:t>
            </a:r>
            <a:r>
              <a:rPr lang="en-US" sz="2400" dirty="0">
                <a:latin typeface="+mj-lt"/>
                <a:ea typeface="Arial"/>
                <a:cs typeface="Times New Roman"/>
              </a:rPr>
              <a:t>C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nd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r ben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1775" indent="-231775">
              <a:spcBef>
                <a:spcPts val="1200"/>
              </a:spcBef>
              <a:tabLst>
                <a:tab pos="292100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ance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g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j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Vi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wi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r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u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doses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 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endParaRPr lang="en-US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11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8" y="-99392"/>
            <a:ext cx="8651302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Importance of Care for </a:t>
            </a:r>
            <a:r>
              <a:rPr lang="en-IN" dirty="0" err="1" smtClean="0"/>
              <a:t>Newborn</a:t>
            </a:r>
            <a:r>
              <a:rPr lang="en-IN" dirty="0" smtClean="0"/>
              <a:t> at Birth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716016" y="1412776"/>
            <a:ext cx="4320480" cy="49657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Most of the neonatal deaths occur during delivery or on the day of birth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Even for the deaths occurring in the rest of neonatal period, care given at the time of birth is an important influencer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N" sz="2200" dirty="0" smtClean="0">
                <a:solidFill>
                  <a:schemeClr val="tx1"/>
                </a:solidFill>
              </a:rPr>
              <a:t>A lot of deaths of </a:t>
            </a:r>
            <a:r>
              <a:rPr lang="en-IN" sz="2200" dirty="0" err="1" smtClean="0">
                <a:solidFill>
                  <a:schemeClr val="tx1"/>
                </a:solidFill>
              </a:rPr>
              <a:t>newborns</a:t>
            </a:r>
            <a:r>
              <a:rPr lang="en-IN" sz="2200" dirty="0" smtClean="0">
                <a:solidFill>
                  <a:schemeClr val="tx1"/>
                </a:solidFill>
              </a:rPr>
              <a:t> due to hypothermia, asphyxia and infection can be prevented by providing essential </a:t>
            </a:r>
            <a:r>
              <a:rPr lang="en-IN" sz="2200" dirty="0" err="1" smtClean="0">
                <a:solidFill>
                  <a:schemeClr val="tx1"/>
                </a:solidFill>
              </a:rPr>
              <a:t>newborn</a:t>
            </a:r>
            <a:r>
              <a:rPr lang="en-IN" sz="2200" dirty="0" smtClean="0">
                <a:solidFill>
                  <a:schemeClr val="tx1"/>
                </a:solidFill>
              </a:rPr>
              <a:t> care to all </a:t>
            </a:r>
            <a:r>
              <a:rPr lang="en-IN" sz="2200" dirty="0" err="1" smtClean="0">
                <a:solidFill>
                  <a:schemeClr val="tx1"/>
                </a:solidFill>
              </a:rPr>
              <a:t>newborns</a:t>
            </a:r>
            <a:r>
              <a:rPr lang="en-IN" sz="2200" dirty="0" smtClean="0">
                <a:solidFill>
                  <a:schemeClr val="tx1"/>
                </a:solidFill>
              </a:rPr>
              <a:t> immediately after birth</a:t>
            </a:r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19672" y="6378570"/>
            <a:ext cx="75243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718C3F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18C3F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18C3F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18C3F"/>
              </a:buClr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8C3F"/>
              </a:buClr>
              <a:buSzPct val="90000"/>
              <a:buChar char="•"/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Source:: JE Lawn et al.; Every newborn, progress, priorities and potential beyond survival; 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  <a:hlinkClick r:id="rId2"/>
              </a:rPr>
              <a:t>The Lancet </a:t>
            </a:r>
            <a:r>
              <a:rPr lang="en-US" altLang="en-US" sz="900" dirty="0">
                <a:solidFill>
                  <a:srgbClr val="002060"/>
                </a:solidFill>
                <a:latin typeface="Arial" pitchFamily="34" charset="0"/>
                <a:sym typeface="Arial" pitchFamily="34" charset="0"/>
              </a:rPr>
              <a:t> (DOI:10.1016/S0140-6736(14)60496-7).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20091049"/>
              </p:ext>
            </p:extLst>
          </p:nvPr>
        </p:nvGraphicFramePr>
        <p:xfrm>
          <a:off x="-1836712" y="1196752"/>
          <a:ext cx="7920880" cy="518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5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070681"/>
            <a:ext cx="8856984" cy="5310647"/>
          </a:xfrm>
        </p:spPr>
        <p:txBody>
          <a:bodyPr>
            <a:normAutofit fontScale="92500" lnSpcReduction="10000"/>
          </a:bodyPr>
          <a:lstStyle/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IN" altLang="en-US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Call out the time of birth.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IN" altLang="en-US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Deliver the baby onto a warm, clean and dry towel or cloth and keep on mother’s chest and abdomen (between the breasts</a:t>
            </a:r>
            <a:r>
              <a:rPr lang="en-IN" altLang="en-US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Assess the baby’s breathing while drying.*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Immediately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dry the baby with a warm clean towel or piece of cloth</a:t>
            </a:r>
            <a:r>
              <a:rPr lang="en-US" altLang="zh-CN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zh-CN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Clamp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and cut the umbilical cord when cord pulsation stops or in 1-3 minutes (delayed cord clamping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).</a:t>
            </a:r>
            <a:endParaRPr lang="en-US" altLang="zh-CN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Leave 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the baby between the mother’s breasts to start skin-to-skin care.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Place an identity label on the baby.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Cover the baby’s head with a cap. Cover the mother and baby with a warm cloth.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altLang="zh-CN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IN" altLang="en-US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ncourage</a:t>
            </a:r>
            <a:r>
              <a:rPr lang="en-IN" altLang="en-US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 the initiation of breastfeeding.</a:t>
            </a:r>
          </a:p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IN" altLang="en-US" dirty="0" smtClean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Administer inj. </a:t>
            </a:r>
            <a:r>
              <a:rPr lang="en-IN" altLang="en-US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Vitamin K intramuscular to </a:t>
            </a:r>
            <a:r>
              <a:rPr lang="en-IN" altLang="en-US" dirty="0" smtClean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baby according to weight</a:t>
            </a:r>
            <a:endParaRPr lang="en-US" altLang="en-US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ts val="1000"/>
              </a:spcAft>
            </a:pPr>
            <a:r>
              <a:rPr kumimoji="0" lang="en-IN" altLang="en-US" b="1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Essential</a:t>
            </a:r>
            <a:r>
              <a:rPr kumimoji="0" lang="en-IN" altLang="en-US" b="1" i="0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New Born Care (ENBC)</a:t>
            </a:r>
            <a:endParaRPr lang="en-IN" altLang="en-US" dirty="0" smtClean="0"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61051"/>
            <a:ext cx="9144000" cy="6926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* </a:t>
            </a:r>
            <a:r>
              <a:rPr kumimoji="0" lang="en-IN" alt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- if the baby is not crying or breathing well, resuscitation</a:t>
            </a:r>
            <a:r>
              <a:rPr kumimoji="0" lang="en-IN" alt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needs to be carried out.</a:t>
            </a:r>
            <a:endParaRPr kumimoji="0" lang="en-IN" alt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0264"/>
            <a:ext cx="8229600" cy="1143000"/>
          </a:xfrm>
        </p:spPr>
        <p:txBody>
          <a:bodyPr/>
          <a:lstStyle/>
          <a:p>
            <a:r>
              <a:rPr lang="en-IN" dirty="0" smtClean="0"/>
              <a:t>Benefits of Essential </a:t>
            </a:r>
            <a:r>
              <a:rPr lang="en-IN" dirty="0" err="1"/>
              <a:t>N</a:t>
            </a:r>
            <a:r>
              <a:rPr lang="en-IN" dirty="0" err="1" smtClean="0"/>
              <a:t>ewborn</a:t>
            </a:r>
            <a:r>
              <a:rPr lang="en-IN" dirty="0" smtClean="0"/>
              <a:t> Care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83497" y="3391983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Skin to </a:t>
            </a:r>
            <a:r>
              <a:rPr lang="en-IN" dirty="0" smtClean="0">
                <a:solidFill>
                  <a:schemeClr val="tx1"/>
                </a:solidFill>
              </a:rPr>
              <a:t>skin contact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497" y="1947005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Immediate drying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497" y="2669494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Cover baby’s head with cap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497" y="1224516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Place on dry and warm towel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497" y="6281936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Delayed cord clamping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497" y="4114472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 smtClean="0">
                <a:solidFill>
                  <a:schemeClr val="tx1"/>
                </a:solidFill>
              </a:rPr>
              <a:t>Clean cord cut </a:t>
            </a:r>
            <a:r>
              <a:rPr lang="en-IN" dirty="0" smtClean="0">
                <a:solidFill>
                  <a:schemeClr val="tx1"/>
                </a:solidFill>
              </a:rPr>
              <a:t>, cord tie and dry </a:t>
            </a:r>
            <a:r>
              <a:rPr lang="en-IN" dirty="0" smtClean="0">
                <a:solidFill>
                  <a:schemeClr val="tx1"/>
                </a:solidFill>
              </a:rPr>
              <a:t>cord stump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497" y="5559450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Assess while drying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497" y="4836961"/>
            <a:ext cx="3307226" cy="576064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Early initiation of breast feeding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2648" y="5413025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Breathing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2648" y="3430957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Infection prevention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2648" y="4437112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Mother’s milk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2648" y="1577266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Warmth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0656" y="4005064"/>
            <a:ext cx="150772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ENBC</a:t>
            </a:r>
            <a:endParaRPr lang="en-IN" sz="28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18" idx="1"/>
            <a:endCxn id="15" idx="3"/>
          </p:cNvCxnSpPr>
          <p:nvPr/>
        </p:nvCxnSpPr>
        <p:spPr>
          <a:xfrm flipH="1" flipV="1">
            <a:off x="6514856" y="3718989"/>
            <a:ext cx="875800" cy="57410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1"/>
            <a:endCxn id="17" idx="3"/>
          </p:cNvCxnSpPr>
          <p:nvPr/>
        </p:nvCxnSpPr>
        <p:spPr>
          <a:xfrm flipH="1" flipV="1">
            <a:off x="6514856" y="1865298"/>
            <a:ext cx="875800" cy="242779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8" idx="1"/>
            <a:endCxn id="14" idx="3"/>
          </p:cNvCxnSpPr>
          <p:nvPr/>
        </p:nvCxnSpPr>
        <p:spPr>
          <a:xfrm flipH="1">
            <a:off x="6514856" y="4293096"/>
            <a:ext cx="875800" cy="140796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8" idx="1"/>
            <a:endCxn id="16" idx="3"/>
          </p:cNvCxnSpPr>
          <p:nvPr/>
        </p:nvCxnSpPr>
        <p:spPr>
          <a:xfrm flipH="1">
            <a:off x="6514856" y="4293096"/>
            <a:ext cx="875800" cy="4320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9" idx="3"/>
            <a:endCxn id="17" idx="1"/>
          </p:cNvCxnSpPr>
          <p:nvPr/>
        </p:nvCxnSpPr>
        <p:spPr>
          <a:xfrm>
            <a:off x="3590723" y="1512548"/>
            <a:ext cx="1051925" cy="3527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7" idx="3"/>
            <a:endCxn id="17" idx="1"/>
          </p:cNvCxnSpPr>
          <p:nvPr/>
        </p:nvCxnSpPr>
        <p:spPr>
          <a:xfrm flipV="1">
            <a:off x="3590723" y="1865298"/>
            <a:ext cx="1051925" cy="3697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7" idx="1"/>
          </p:cNvCxnSpPr>
          <p:nvPr/>
        </p:nvCxnSpPr>
        <p:spPr>
          <a:xfrm flipV="1">
            <a:off x="3590723" y="1865298"/>
            <a:ext cx="1051925" cy="10922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6" idx="3"/>
          </p:cNvCxnSpPr>
          <p:nvPr/>
        </p:nvCxnSpPr>
        <p:spPr>
          <a:xfrm flipV="1">
            <a:off x="3590723" y="2939829"/>
            <a:ext cx="525962" cy="74018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6" idx="3"/>
          </p:cNvCxnSpPr>
          <p:nvPr/>
        </p:nvCxnSpPr>
        <p:spPr>
          <a:xfrm flipV="1">
            <a:off x="3590723" y="1865298"/>
            <a:ext cx="909269" cy="18147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3" idx="3"/>
            <a:endCxn id="16" idx="1"/>
          </p:cNvCxnSpPr>
          <p:nvPr/>
        </p:nvCxnSpPr>
        <p:spPr>
          <a:xfrm flipV="1">
            <a:off x="3590723" y="4725144"/>
            <a:ext cx="1051925" cy="39984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2" idx="3"/>
            <a:endCxn id="14" idx="1"/>
          </p:cNvCxnSpPr>
          <p:nvPr/>
        </p:nvCxnSpPr>
        <p:spPr>
          <a:xfrm flipV="1">
            <a:off x="3590723" y="5701057"/>
            <a:ext cx="1051925" cy="1464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42648" y="6234639"/>
            <a:ext cx="18722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>
                <a:solidFill>
                  <a:schemeClr val="tx1"/>
                </a:solidFill>
              </a:rPr>
              <a:t>Prevent neonatal </a:t>
            </a:r>
            <a:r>
              <a:rPr lang="en-IN" dirty="0" err="1" smtClean="0">
                <a:solidFill>
                  <a:schemeClr val="tx1"/>
                </a:solidFill>
              </a:rPr>
              <a:t>anemia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32" idx="3"/>
          </p:cNvCxnSpPr>
          <p:nvPr/>
        </p:nvCxnSpPr>
        <p:spPr>
          <a:xfrm flipV="1">
            <a:off x="6514856" y="4437112"/>
            <a:ext cx="875800" cy="2085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</p:cNvCxnSpPr>
          <p:nvPr/>
        </p:nvCxnSpPr>
        <p:spPr>
          <a:xfrm>
            <a:off x="3590723" y="6569968"/>
            <a:ext cx="1051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>
            <a:stCxn id="11" idx="3"/>
            <a:endCxn id="15" idx="1"/>
          </p:cNvCxnSpPr>
          <p:nvPr/>
        </p:nvCxnSpPr>
        <p:spPr>
          <a:xfrm flipV="1">
            <a:off x="3590723" y="3718989"/>
            <a:ext cx="1051925" cy="68351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5976664" cy="567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Injection Vitamin K for </a:t>
            </a:r>
            <a:r>
              <a:rPr lang="en-IN" dirty="0" err="1"/>
              <a:t>N</a:t>
            </a:r>
            <a:r>
              <a:rPr lang="en-IN" dirty="0" err="1" smtClean="0"/>
              <a:t>ewborn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068959"/>
            <a:ext cx="2088232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Benefits of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Vit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Prevents hemorrhagic disease of newborn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0344" y="1298448"/>
            <a:ext cx="8186112" cy="4937760"/>
          </a:xfrm>
        </p:spPr>
        <p:txBody>
          <a:bodyPr>
            <a:normAutofit fontScale="92500"/>
          </a:bodyPr>
          <a:lstStyle/>
          <a:p>
            <a:pPr marL="233363" indent="-233363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20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ost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neon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al de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dirty="0">
                <a:latin typeface="+mj-lt"/>
                <a:ea typeface="Arial"/>
                <a:cs typeface="Times New Roman"/>
              </a:rPr>
              <a:t>cur du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li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or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day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2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1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h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3363" marR="487045" indent="-233363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5" dirty="0" smtClean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dea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due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dirty="0">
                <a:latin typeface="+mj-lt"/>
                <a:ea typeface="Arial"/>
                <a:cs typeface="Times New Roman"/>
              </a:rPr>
              <a:t>po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a, asph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yx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nd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can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25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by 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ENB</a:t>
            </a:r>
            <a:r>
              <a:rPr lang="en-US" sz="2400" dirty="0">
                <a:latin typeface="+mj-lt"/>
                <a:ea typeface="Arial"/>
                <a:cs typeface="Times New Roman"/>
              </a:rPr>
              <a:t>C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l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 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hem immediately </a:t>
            </a:r>
            <a:r>
              <a:rPr lang="en-US" sz="2400" spc="-1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15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10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3363" marR="60325" indent="-233363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10" dirty="0" smtClean="0">
                <a:latin typeface="+mj-lt"/>
                <a:ea typeface="Arial"/>
                <a:cs typeface="Times New Roman"/>
              </a:rPr>
              <a:t>y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po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rm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can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mm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dirty="0">
                <a:latin typeface="+mj-lt"/>
                <a:ea typeface="Arial"/>
                <a:cs typeface="Times New Roman"/>
              </a:rPr>
              <a:t>eep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baby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h, s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-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-s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co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act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m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baby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her and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co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bab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’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head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wi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cap</a:t>
            </a:r>
          </a:p>
          <a:p>
            <a:pPr marL="233363" marR="60325" indent="-233363">
              <a:spcBef>
                <a:spcPts val="1200"/>
              </a:spcBef>
              <a:tabLst>
                <a:tab pos="231775" algn="l"/>
              </a:tabLst>
            </a:pPr>
            <a:r>
              <a:rPr lang="en-US" sz="2400" spc="-5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ssess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baby</a:t>
            </a:r>
            <a:r>
              <a:rPr lang="en-US" sz="24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ent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sph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yx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d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>
                <a:latin typeface="+mj-lt"/>
                <a:ea typeface="Arial"/>
                <a:cs typeface="Times New Roman"/>
              </a:rPr>
              <a:t>ed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dirty="0">
                <a:latin typeface="+mj-lt"/>
                <a:ea typeface="Arial"/>
                <a:cs typeface="Times New Roman"/>
              </a:rPr>
              <a:t>s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15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dirty="0">
                <a:latin typeface="+mj-lt"/>
                <a:ea typeface="Arial"/>
                <a:cs typeface="Times New Roman"/>
              </a:rPr>
              <a:t>eed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 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ent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h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dirty="0">
                <a:latin typeface="+mj-lt"/>
                <a:ea typeface="Arial"/>
                <a:cs typeface="Times New Roman"/>
              </a:rPr>
              <a:t>po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dirty="0">
                <a:latin typeface="+mj-lt"/>
                <a:ea typeface="Arial"/>
                <a:cs typeface="Times New Roman"/>
              </a:rPr>
              <a:t>ce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endParaRPr lang="en-US" sz="2400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tabLst>
                <a:tab pos="231775" algn="l"/>
              </a:tabLst>
            </a:pPr>
            <a:r>
              <a:rPr lang="en-US" sz="2400" spc="5" dirty="0" smtClean="0">
                <a:latin typeface="+mj-lt"/>
                <a:ea typeface="Arial"/>
                <a:cs typeface="Times New Roman"/>
              </a:rPr>
              <a:t>G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spc="-10" dirty="0" smtClean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j</a:t>
            </a:r>
            <a:r>
              <a:rPr lang="en-US" sz="2400" dirty="0">
                <a:latin typeface="+mj-lt"/>
                <a:ea typeface="Arial"/>
                <a:cs typeface="Times New Roman"/>
              </a:rPr>
              <a:t>ec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on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a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>
                <a:latin typeface="+mj-lt"/>
                <a:ea typeface="Arial"/>
                <a:cs typeface="Times New Roman"/>
              </a:rPr>
              <a:t>n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K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baby</a:t>
            </a:r>
            <a:r>
              <a:rPr lang="en-US" sz="24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400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>
                <a:latin typeface="+mj-lt"/>
                <a:ea typeface="Arial"/>
                <a:cs typeface="Times New Roman"/>
              </a:rPr>
              <a:t>p</a:t>
            </a:r>
            <a:r>
              <a:rPr lang="en-US" sz="24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>
                <a:latin typeface="+mj-lt"/>
                <a:ea typeface="Arial"/>
                <a:cs typeface="Times New Roman"/>
              </a:rPr>
              <a:t>e</a:t>
            </a:r>
            <a:r>
              <a:rPr lang="en-US" sz="24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400" dirty="0">
                <a:latin typeface="+mj-lt"/>
                <a:ea typeface="Arial"/>
                <a:cs typeface="Times New Roman"/>
              </a:rPr>
              <a:t>ent </a:t>
            </a:r>
            <a:r>
              <a:rPr lang="en-US" sz="2400" dirty="0" err="1" smtClean="0">
                <a:latin typeface="+mj-lt"/>
                <a:ea typeface="Arial"/>
                <a:cs typeface="Times New Roman"/>
              </a:rPr>
              <a:t>hae</a:t>
            </a:r>
            <a:r>
              <a:rPr lang="en-US" sz="2400" spc="5" dirty="0" err="1" smtClean="0">
                <a:latin typeface="+mj-lt"/>
                <a:ea typeface="Arial"/>
                <a:cs typeface="Times New Roman"/>
              </a:rPr>
              <a:t>m</a:t>
            </a:r>
            <a:r>
              <a:rPr lang="en-US" sz="2400" dirty="0" err="1" smtClean="0">
                <a:latin typeface="+mj-lt"/>
                <a:ea typeface="Arial"/>
                <a:cs typeface="Times New Roman"/>
              </a:rPr>
              <a:t>o</a:t>
            </a:r>
            <a:r>
              <a:rPr lang="en-US" sz="2400" spc="-10" dirty="0" err="1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5" dirty="0" err="1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spc="-15" dirty="0" err="1" smtClean="0">
                <a:latin typeface="+mj-lt"/>
                <a:ea typeface="Arial"/>
                <a:cs typeface="Times New Roman"/>
              </a:rPr>
              <a:t>a</a:t>
            </a:r>
            <a:r>
              <a:rPr lang="en-US" sz="2400" spc="10" dirty="0" err="1" smtClean="0">
                <a:latin typeface="+mj-lt"/>
                <a:ea typeface="Arial"/>
                <a:cs typeface="Times New Roman"/>
              </a:rPr>
              <a:t>g</a:t>
            </a:r>
            <a:r>
              <a:rPr lang="en-US" sz="2400" spc="-5" dirty="0" err="1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err="1" smtClean="0">
                <a:latin typeface="+mj-lt"/>
                <a:ea typeface="Arial"/>
                <a:cs typeface="Times New Roman"/>
              </a:rPr>
              <a:t>c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       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sease</a:t>
            </a:r>
            <a:r>
              <a:rPr lang="en-US" sz="24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4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400" dirty="0">
                <a:latin typeface="+mj-lt"/>
                <a:ea typeface="Arial"/>
                <a:cs typeface="Times New Roman"/>
              </a:rPr>
              <a:t>f</a:t>
            </a:r>
            <a:r>
              <a:rPr lang="en-US" sz="24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ne</a:t>
            </a:r>
            <a:r>
              <a:rPr lang="en-US" sz="2400" spc="-15" dirty="0" smtClean="0">
                <a:latin typeface="+mj-lt"/>
                <a:ea typeface="Arial"/>
                <a:cs typeface="Times New Roman"/>
              </a:rPr>
              <a:t>w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bo</a:t>
            </a:r>
            <a:r>
              <a:rPr lang="en-US" sz="24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400" dirty="0" smtClean="0">
                <a:latin typeface="+mj-lt"/>
                <a:ea typeface="Arial"/>
                <a:cs typeface="Times New Roman"/>
              </a:rPr>
              <a:t>n.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477</Words>
  <Application>Microsoft Office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2_Soho</vt:lpstr>
      <vt:lpstr>Essential New Born Care (ENBC)</vt:lpstr>
      <vt:lpstr>Learning Objectives</vt:lpstr>
      <vt:lpstr>Importance of Care for Newborn at Birth</vt:lpstr>
      <vt:lpstr>Essential New Born Care (ENBC)</vt:lpstr>
      <vt:lpstr>Benefits of Essential Newborn Care</vt:lpstr>
      <vt:lpstr>Injection Vitamin K for Newborn</vt:lpstr>
      <vt:lpstr>Key Messages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Newborn Care</dc:title>
  <dc:creator>Jhpiego</dc:creator>
  <cp:lastModifiedBy>Deepti Singh</cp:lastModifiedBy>
  <cp:revision>44</cp:revision>
  <dcterms:created xsi:type="dcterms:W3CDTF">2015-02-03T09:10:49Z</dcterms:created>
  <dcterms:modified xsi:type="dcterms:W3CDTF">2015-12-24T07:40:53Z</dcterms:modified>
</cp:coreProperties>
</file>