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81" r:id="rId3"/>
    <p:sldId id="280" r:id="rId4"/>
    <p:sldId id="285" r:id="rId5"/>
    <p:sldId id="287" r:id="rId6"/>
    <p:sldId id="258" r:id="rId7"/>
    <p:sldId id="273" r:id="rId8"/>
    <p:sldId id="289" r:id="rId9"/>
    <p:sldId id="290" r:id="rId10"/>
    <p:sldId id="291" r:id="rId11"/>
    <p:sldId id="268" r:id="rId12"/>
    <p:sldId id="292" r:id="rId13"/>
    <p:sldId id="295" r:id="rId14"/>
    <p:sldId id="294" r:id="rId15"/>
    <p:sldId id="275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432B"/>
    <a:srgbClr val="DEA900"/>
    <a:srgbClr val="DDD9C3"/>
    <a:srgbClr val="B24C89"/>
    <a:srgbClr val="7B355F"/>
    <a:srgbClr val="933F71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0941" autoAdjust="0"/>
  </p:normalViewPr>
  <p:slideViewPr>
    <p:cSldViewPr>
      <p:cViewPr>
        <p:scale>
          <a:sx n="60" d="100"/>
          <a:sy n="60" d="100"/>
        </p:scale>
        <p:origin x="-78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C8683-F9FA-430F-89C7-64394B92B039}" type="doc">
      <dgm:prSet loTypeId="urn:microsoft.com/office/officeart/2005/8/layout/radial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09840A-A92A-4EE2-97A2-2E6B8047C8BE}">
      <dgm:prSet phldrT="[Text]" custT="1"/>
      <dgm:spPr/>
      <dgm:t>
        <a:bodyPr/>
        <a:lstStyle/>
        <a:p>
          <a:r>
            <a:rPr lang="en-US" sz="1800" b="1" dirty="0" smtClean="0"/>
            <a:t>Management of severe PE/E </a:t>
          </a:r>
          <a:endParaRPr lang="en-US" sz="1800" b="1" dirty="0"/>
        </a:p>
      </dgm:t>
    </dgm:pt>
    <dgm:pt modelId="{732116C1-390B-40DC-A48F-08DC1DEBFD79}" type="parTrans" cxnId="{7DA8B750-1CBE-476C-8402-8A73EB8C8E05}">
      <dgm:prSet/>
      <dgm:spPr/>
      <dgm:t>
        <a:bodyPr/>
        <a:lstStyle/>
        <a:p>
          <a:endParaRPr lang="en-US" sz="2800" b="1"/>
        </a:p>
      </dgm:t>
    </dgm:pt>
    <dgm:pt modelId="{EF655E6A-4874-4B00-9E46-49E5DB83F568}" type="sibTrans" cxnId="{7DA8B750-1CBE-476C-8402-8A73EB8C8E05}">
      <dgm:prSet/>
      <dgm:spPr/>
      <dgm:t>
        <a:bodyPr/>
        <a:lstStyle/>
        <a:p>
          <a:endParaRPr lang="en-US" sz="2800" b="1"/>
        </a:p>
      </dgm:t>
    </dgm:pt>
    <dgm:pt modelId="{1F0D33D7-A9D6-4DB7-8FDC-55BDA9D5BB25}">
      <dgm:prSet phldrT="[Text]" custT="1"/>
      <dgm:spPr/>
      <dgm:t>
        <a:bodyPr/>
        <a:lstStyle/>
        <a:p>
          <a:r>
            <a:rPr lang="en-IN" sz="1800" b="1" dirty="0" smtClean="0"/>
            <a:t>Role of anti-hypertensive</a:t>
          </a:r>
          <a:endParaRPr lang="en-US" sz="1800" b="1" dirty="0"/>
        </a:p>
      </dgm:t>
    </dgm:pt>
    <dgm:pt modelId="{1915AEAA-84CF-48C2-A338-ED53758FC61F}" type="parTrans" cxnId="{645BF12D-7C2C-42A4-A5EF-47DC181729F0}">
      <dgm:prSet custT="1"/>
      <dgm:spPr/>
      <dgm:t>
        <a:bodyPr/>
        <a:lstStyle/>
        <a:p>
          <a:endParaRPr lang="en-US" sz="800" b="1"/>
        </a:p>
      </dgm:t>
    </dgm:pt>
    <dgm:pt modelId="{9C10CF0E-551E-4FB1-9207-25603F6CD53F}" type="sibTrans" cxnId="{645BF12D-7C2C-42A4-A5EF-47DC181729F0}">
      <dgm:prSet/>
      <dgm:spPr/>
      <dgm:t>
        <a:bodyPr/>
        <a:lstStyle/>
        <a:p>
          <a:endParaRPr lang="en-US" sz="2800" b="1"/>
        </a:p>
      </dgm:t>
    </dgm:pt>
    <dgm:pt modelId="{EC846275-0DC4-464D-998E-7ED2A88713FC}">
      <dgm:prSet phldrT="[Text]" custT="1"/>
      <dgm:spPr/>
      <dgm:t>
        <a:bodyPr/>
        <a:lstStyle/>
        <a:p>
          <a:r>
            <a:rPr lang="en-US" sz="1800" b="1" dirty="0" smtClean="0"/>
            <a:t>Termination of pregnancy</a:t>
          </a:r>
          <a:endParaRPr lang="en-US" sz="1800" b="1" dirty="0"/>
        </a:p>
      </dgm:t>
    </dgm:pt>
    <dgm:pt modelId="{D54374C0-B0B3-4D1A-AD9F-0483663430DF}" type="parTrans" cxnId="{05687BA6-054E-48CD-B1B0-B0CA1AE58789}">
      <dgm:prSet custT="1"/>
      <dgm:spPr/>
      <dgm:t>
        <a:bodyPr/>
        <a:lstStyle/>
        <a:p>
          <a:endParaRPr lang="en-US" sz="800" b="1"/>
        </a:p>
      </dgm:t>
    </dgm:pt>
    <dgm:pt modelId="{BC3D5B79-C3CF-4B7F-AA88-982CC30F7A87}" type="sibTrans" cxnId="{05687BA6-054E-48CD-B1B0-B0CA1AE58789}">
      <dgm:prSet/>
      <dgm:spPr/>
      <dgm:t>
        <a:bodyPr/>
        <a:lstStyle/>
        <a:p>
          <a:endParaRPr lang="en-US" sz="2800" b="1"/>
        </a:p>
      </dgm:t>
    </dgm:pt>
    <dgm:pt modelId="{35F1C51F-DFC4-4149-B517-8A0320046F3E}">
      <dgm:prSet phldrT="[Text]" custT="1"/>
      <dgm:spPr/>
      <dgm:t>
        <a:bodyPr/>
        <a:lstStyle/>
        <a:p>
          <a:r>
            <a:rPr lang="en-US" sz="1800" b="1" dirty="0" smtClean="0"/>
            <a:t>Nursing care</a:t>
          </a:r>
          <a:endParaRPr lang="en-US" sz="1800" b="1" dirty="0"/>
        </a:p>
      </dgm:t>
    </dgm:pt>
    <dgm:pt modelId="{39C651B3-DF40-4BCC-B0DF-C84BB6B471B6}" type="parTrans" cxnId="{AF57CDD0-FE2B-422D-AE8A-8957E61CCF06}">
      <dgm:prSet custT="1"/>
      <dgm:spPr/>
      <dgm:t>
        <a:bodyPr/>
        <a:lstStyle/>
        <a:p>
          <a:endParaRPr lang="en-US" sz="800" b="1"/>
        </a:p>
      </dgm:t>
    </dgm:pt>
    <dgm:pt modelId="{2FE65DD7-92CA-46F8-983A-FD32C1E80B2E}" type="sibTrans" cxnId="{AF57CDD0-FE2B-422D-AE8A-8957E61CCF06}">
      <dgm:prSet/>
      <dgm:spPr/>
      <dgm:t>
        <a:bodyPr/>
        <a:lstStyle/>
        <a:p>
          <a:endParaRPr lang="en-US" sz="2800" b="1"/>
        </a:p>
      </dgm:t>
    </dgm:pt>
    <dgm:pt modelId="{D7A5653E-8E5E-4974-B2AD-5928E650AF74}">
      <dgm:prSet phldrT="[Text]" custT="1"/>
      <dgm:spPr/>
      <dgm:t>
        <a:bodyPr/>
        <a:lstStyle/>
        <a:p>
          <a:r>
            <a:rPr lang="en-IN" sz="1800" b="1" dirty="0" smtClean="0"/>
            <a:t>Role of MgSO4</a:t>
          </a:r>
          <a:endParaRPr lang="en-US" sz="1800" b="1" dirty="0"/>
        </a:p>
      </dgm:t>
    </dgm:pt>
    <dgm:pt modelId="{CE871A76-AE57-4F94-9400-8773CB2F5116}" type="sibTrans" cxnId="{A087E62C-8058-4A61-966C-7889153C3B88}">
      <dgm:prSet/>
      <dgm:spPr/>
      <dgm:t>
        <a:bodyPr/>
        <a:lstStyle/>
        <a:p>
          <a:endParaRPr lang="en-US" sz="2800" b="1"/>
        </a:p>
      </dgm:t>
    </dgm:pt>
    <dgm:pt modelId="{EBD36279-D509-4196-BD0A-0DF7BEC3F376}" type="parTrans" cxnId="{A087E62C-8058-4A61-966C-7889153C3B88}">
      <dgm:prSet custT="1"/>
      <dgm:spPr/>
      <dgm:t>
        <a:bodyPr/>
        <a:lstStyle/>
        <a:p>
          <a:endParaRPr lang="en-US" sz="800" b="1"/>
        </a:p>
      </dgm:t>
    </dgm:pt>
    <dgm:pt modelId="{BD1C1F2F-1C32-4C66-82BF-2C787D6DA012}" type="pres">
      <dgm:prSet presAssocID="{8A3C8683-F9FA-430F-89C7-64394B92B0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1BC33-6656-48C9-8194-6F9E8F7446FD}" type="pres">
      <dgm:prSet presAssocID="{C209840A-A92A-4EE2-97A2-2E6B8047C8BE}" presName="centerShape" presStyleLbl="node0" presStyleIdx="0" presStyleCnt="1" custScaleX="156058"/>
      <dgm:spPr/>
      <dgm:t>
        <a:bodyPr/>
        <a:lstStyle/>
        <a:p>
          <a:endParaRPr lang="en-US"/>
        </a:p>
      </dgm:t>
    </dgm:pt>
    <dgm:pt modelId="{8D323F89-D5B1-4764-B080-051A0F07AB9B}" type="pres">
      <dgm:prSet presAssocID="{1915AEAA-84CF-48C2-A338-ED53758FC61F}" presName="Name9" presStyleLbl="parChTrans1D2" presStyleIdx="0" presStyleCnt="4"/>
      <dgm:spPr/>
      <dgm:t>
        <a:bodyPr/>
        <a:lstStyle/>
        <a:p>
          <a:endParaRPr lang="en-US"/>
        </a:p>
      </dgm:t>
    </dgm:pt>
    <dgm:pt modelId="{330E0182-FB34-4182-8926-FB382483224E}" type="pres">
      <dgm:prSet presAssocID="{1915AEAA-84CF-48C2-A338-ED53758FC61F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5587908-D8F7-4BCE-A288-66568E603256}" type="pres">
      <dgm:prSet presAssocID="{1F0D33D7-A9D6-4DB7-8FDC-55BDA9D5BB25}" presName="node" presStyleLbl="node1" presStyleIdx="0" presStyleCnt="4" custScaleX="150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2B10B-BEE4-4FCD-AA0A-60EB1E1B8EE6}" type="pres">
      <dgm:prSet presAssocID="{EBD36279-D509-4196-BD0A-0DF7BEC3F376}" presName="Name9" presStyleLbl="parChTrans1D2" presStyleIdx="1" presStyleCnt="4"/>
      <dgm:spPr/>
      <dgm:t>
        <a:bodyPr/>
        <a:lstStyle/>
        <a:p>
          <a:endParaRPr lang="en-US"/>
        </a:p>
      </dgm:t>
    </dgm:pt>
    <dgm:pt modelId="{7D57A057-432C-4F1E-9067-1A77B68CD9DF}" type="pres">
      <dgm:prSet presAssocID="{EBD36279-D509-4196-BD0A-0DF7BEC3F37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788FA40-125A-4E19-B5B7-895CF8919F14}" type="pres">
      <dgm:prSet presAssocID="{D7A5653E-8E5E-4974-B2AD-5928E650AF74}" presName="node" presStyleLbl="node1" presStyleIdx="1" presStyleCnt="4" custScaleX="146278" custRadScaleRad="132048" custRadScaleInc="2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6263C-9CD0-4677-AB58-5778CA3848D5}" type="pres">
      <dgm:prSet presAssocID="{D54374C0-B0B3-4D1A-AD9F-0483663430DF}" presName="Name9" presStyleLbl="parChTrans1D2" presStyleIdx="2" presStyleCnt="4"/>
      <dgm:spPr/>
      <dgm:t>
        <a:bodyPr/>
        <a:lstStyle/>
        <a:p>
          <a:endParaRPr lang="en-US"/>
        </a:p>
      </dgm:t>
    </dgm:pt>
    <dgm:pt modelId="{40F7C6FA-552D-497A-9526-08F9B915E33D}" type="pres">
      <dgm:prSet presAssocID="{D54374C0-B0B3-4D1A-AD9F-0483663430D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6977082-A04B-4A5D-8ECB-CE0B10AEE50B}" type="pres">
      <dgm:prSet presAssocID="{EC846275-0DC4-464D-998E-7ED2A88713FC}" presName="node" presStyleLbl="node1" presStyleIdx="2" presStyleCnt="4" custScaleX="1369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7A778-421A-41C5-BADE-B50D06B5E894}" type="pres">
      <dgm:prSet presAssocID="{39C651B3-DF40-4BCC-B0DF-C84BB6B471B6}" presName="Name9" presStyleLbl="parChTrans1D2" presStyleIdx="3" presStyleCnt="4"/>
      <dgm:spPr/>
      <dgm:t>
        <a:bodyPr/>
        <a:lstStyle/>
        <a:p>
          <a:endParaRPr lang="en-US"/>
        </a:p>
      </dgm:t>
    </dgm:pt>
    <dgm:pt modelId="{5F9D8C6A-E59B-4D62-84B0-D6FAEF826150}" type="pres">
      <dgm:prSet presAssocID="{39C651B3-DF40-4BCC-B0DF-C84BB6B471B6}" presName="connTx" presStyleLbl="parChTrans1D2" presStyleIdx="3" presStyleCnt="4"/>
      <dgm:spPr/>
      <dgm:t>
        <a:bodyPr/>
        <a:lstStyle/>
        <a:p>
          <a:endParaRPr lang="en-US"/>
        </a:p>
      </dgm:t>
    </dgm:pt>
    <dgm:pt modelId="{61D78B5F-D7B6-4E8A-A6F1-A2F4E14AEAE1}" type="pres">
      <dgm:prSet presAssocID="{35F1C51F-DFC4-4149-B517-8A0320046F3E}" presName="node" presStyleLbl="node1" presStyleIdx="3" presStyleCnt="4" custScaleX="135115" custRadScaleRad="127287" custRadScaleInc="1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679DB3-1A5C-46AF-97CD-8790A8C5D4B1}" type="presOf" srcId="{1915AEAA-84CF-48C2-A338-ED53758FC61F}" destId="{330E0182-FB34-4182-8926-FB382483224E}" srcOrd="1" destOrd="0" presId="urn:microsoft.com/office/officeart/2005/8/layout/radial1"/>
    <dgm:cxn modelId="{A087E62C-8058-4A61-966C-7889153C3B88}" srcId="{C209840A-A92A-4EE2-97A2-2E6B8047C8BE}" destId="{D7A5653E-8E5E-4974-B2AD-5928E650AF74}" srcOrd="1" destOrd="0" parTransId="{EBD36279-D509-4196-BD0A-0DF7BEC3F376}" sibTransId="{CE871A76-AE57-4F94-9400-8773CB2F5116}"/>
    <dgm:cxn modelId="{B1FFF2C7-C26D-48A0-BB93-CB7FB174254B}" type="presOf" srcId="{C209840A-A92A-4EE2-97A2-2E6B8047C8BE}" destId="{8991BC33-6656-48C9-8194-6F9E8F7446FD}" srcOrd="0" destOrd="0" presId="urn:microsoft.com/office/officeart/2005/8/layout/radial1"/>
    <dgm:cxn modelId="{1F99C4D0-2304-4584-AD3B-0B2FEFE3864A}" type="presOf" srcId="{39C651B3-DF40-4BCC-B0DF-C84BB6B471B6}" destId="{6887A778-421A-41C5-BADE-B50D06B5E894}" srcOrd="0" destOrd="0" presId="urn:microsoft.com/office/officeart/2005/8/layout/radial1"/>
    <dgm:cxn modelId="{5E13AAD2-4CB7-4DD5-BA6D-DBFCFFEDFEB3}" type="presOf" srcId="{D7A5653E-8E5E-4974-B2AD-5928E650AF74}" destId="{B788FA40-125A-4E19-B5B7-895CF8919F14}" srcOrd="0" destOrd="0" presId="urn:microsoft.com/office/officeart/2005/8/layout/radial1"/>
    <dgm:cxn modelId="{A85097DB-8A31-462A-9B9F-9D7934DFA8D3}" type="presOf" srcId="{35F1C51F-DFC4-4149-B517-8A0320046F3E}" destId="{61D78B5F-D7B6-4E8A-A6F1-A2F4E14AEAE1}" srcOrd="0" destOrd="0" presId="urn:microsoft.com/office/officeart/2005/8/layout/radial1"/>
    <dgm:cxn modelId="{AB61F138-2306-4EB3-B1DD-1A4DD2928825}" type="presOf" srcId="{39C651B3-DF40-4BCC-B0DF-C84BB6B471B6}" destId="{5F9D8C6A-E59B-4D62-84B0-D6FAEF826150}" srcOrd="1" destOrd="0" presId="urn:microsoft.com/office/officeart/2005/8/layout/radial1"/>
    <dgm:cxn modelId="{3053798C-5AB4-40CF-8682-A05A9072E306}" type="presOf" srcId="{D54374C0-B0B3-4D1A-AD9F-0483663430DF}" destId="{8A36263C-9CD0-4677-AB58-5778CA3848D5}" srcOrd="0" destOrd="0" presId="urn:microsoft.com/office/officeart/2005/8/layout/radial1"/>
    <dgm:cxn modelId="{BB4A1B9F-6654-4D7D-A453-2050C0437EB2}" type="presOf" srcId="{1915AEAA-84CF-48C2-A338-ED53758FC61F}" destId="{8D323F89-D5B1-4764-B080-051A0F07AB9B}" srcOrd="0" destOrd="0" presId="urn:microsoft.com/office/officeart/2005/8/layout/radial1"/>
    <dgm:cxn modelId="{66B1F6C5-C8DD-4F2F-AC41-5C6BB22F199E}" type="presOf" srcId="{EBD36279-D509-4196-BD0A-0DF7BEC3F376}" destId="{7D57A057-432C-4F1E-9067-1A77B68CD9DF}" srcOrd="1" destOrd="0" presId="urn:microsoft.com/office/officeart/2005/8/layout/radial1"/>
    <dgm:cxn modelId="{645BF12D-7C2C-42A4-A5EF-47DC181729F0}" srcId="{C209840A-A92A-4EE2-97A2-2E6B8047C8BE}" destId="{1F0D33D7-A9D6-4DB7-8FDC-55BDA9D5BB25}" srcOrd="0" destOrd="0" parTransId="{1915AEAA-84CF-48C2-A338-ED53758FC61F}" sibTransId="{9C10CF0E-551E-4FB1-9207-25603F6CD53F}"/>
    <dgm:cxn modelId="{CBA2ED93-0730-459A-A707-772B90C2F336}" type="presOf" srcId="{1F0D33D7-A9D6-4DB7-8FDC-55BDA9D5BB25}" destId="{B5587908-D8F7-4BCE-A288-66568E603256}" srcOrd="0" destOrd="0" presId="urn:microsoft.com/office/officeart/2005/8/layout/radial1"/>
    <dgm:cxn modelId="{7DA8B750-1CBE-476C-8402-8A73EB8C8E05}" srcId="{8A3C8683-F9FA-430F-89C7-64394B92B039}" destId="{C209840A-A92A-4EE2-97A2-2E6B8047C8BE}" srcOrd="0" destOrd="0" parTransId="{732116C1-390B-40DC-A48F-08DC1DEBFD79}" sibTransId="{EF655E6A-4874-4B00-9E46-49E5DB83F568}"/>
    <dgm:cxn modelId="{6DC62361-3593-445C-A052-DAAE03B8AA63}" type="presOf" srcId="{EBD36279-D509-4196-BD0A-0DF7BEC3F376}" destId="{1722B10B-BEE4-4FCD-AA0A-60EB1E1B8EE6}" srcOrd="0" destOrd="0" presId="urn:microsoft.com/office/officeart/2005/8/layout/radial1"/>
    <dgm:cxn modelId="{86E25E83-6B8F-4F08-98B0-3CCEAD123EE3}" type="presOf" srcId="{8A3C8683-F9FA-430F-89C7-64394B92B039}" destId="{BD1C1F2F-1C32-4C66-82BF-2C787D6DA012}" srcOrd="0" destOrd="0" presId="urn:microsoft.com/office/officeart/2005/8/layout/radial1"/>
    <dgm:cxn modelId="{AF57CDD0-FE2B-422D-AE8A-8957E61CCF06}" srcId="{C209840A-A92A-4EE2-97A2-2E6B8047C8BE}" destId="{35F1C51F-DFC4-4149-B517-8A0320046F3E}" srcOrd="3" destOrd="0" parTransId="{39C651B3-DF40-4BCC-B0DF-C84BB6B471B6}" sibTransId="{2FE65DD7-92CA-46F8-983A-FD32C1E80B2E}"/>
    <dgm:cxn modelId="{46136C5C-BC4D-4E96-AA72-358689DCB3CD}" type="presOf" srcId="{D54374C0-B0B3-4D1A-AD9F-0483663430DF}" destId="{40F7C6FA-552D-497A-9526-08F9B915E33D}" srcOrd="1" destOrd="0" presId="urn:microsoft.com/office/officeart/2005/8/layout/radial1"/>
    <dgm:cxn modelId="{05687BA6-054E-48CD-B1B0-B0CA1AE58789}" srcId="{C209840A-A92A-4EE2-97A2-2E6B8047C8BE}" destId="{EC846275-0DC4-464D-998E-7ED2A88713FC}" srcOrd="2" destOrd="0" parTransId="{D54374C0-B0B3-4D1A-AD9F-0483663430DF}" sibTransId="{BC3D5B79-C3CF-4B7F-AA88-982CC30F7A87}"/>
    <dgm:cxn modelId="{8AAAC528-32DD-4D36-A1D3-B5429960E3FB}" type="presOf" srcId="{EC846275-0DC4-464D-998E-7ED2A88713FC}" destId="{D6977082-A04B-4A5D-8ECB-CE0B10AEE50B}" srcOrd="0" destOrd="0" presId="urn:microsoft.com/office/officeart/2005/8/layout/radial1"/>
    <dgm:cxn modelId="{95318EC3-8F71-4066-99E0-1694FA568528}" type="presParOf" srcId="{BD1C1F2F-1C32-4C66-82BF-2C787D6DA012}" destId="{8991BC33-6656-48C9-8194-6F9E8F7446FD}" srcOrd="0" destOrd="0" presId="urn:microsoft.com/office/officeart/2005/8/layout/radial1"/>
    <dgm:cxn modelId="{9B2BB0AA-8CD1-4C11-A773-359C8A4FEA46}" type="presParOf" srcId="{BD1C1F2F-1C32-4C66-82BF-2C787D6DA012}" destId="{8D323F89-D5B1-4764-B080-051A0F07AB9B}" srcOrd="1" destOrd="0" presId="urn:microsoft.com/office/officeart/2005/8/layout/radial1"/>
    <dgm:cxn modelId="{D6C5A483-F4E1-477B-A96F-5C2094AD6D21}" type="presParOf" srcId="{8D323F89-D5B1-4764-B080-051A0F07AB9B}" destId="{330E0182-FB34-4182-8926-FB382483224E}" srcOrd="0" destOrd="0" presId="urn:microsoft.com/office/officeart/2005/8/layout/radial1"/>
    <dgm:cxn modelId="{C54CA583-1364-430F-9BF1-5F98CE2CCF7C}" type="presParOf" srcId="{BD1C1F2F-1C32-4C66-82BF-2C787D6DA012}" destId="{B5587908-D8F7-4BCE-A288-66568E603256}" srcOrd="2" destOrd="0" presId="urn:microsoft.com/office/officeart/2005/8/layout/radial1"/>
    <dgm:cxn modelId="{F37F27B2-49E2-4163-A5C1-0A5205EF5D40}" type="presParOf" srcId="{BD1C1F2F-1C32-4C66-82BF-2C787D6DA012}" destId="{1722B10B-BEE4-4FCD-AA0A-60EB1E1B8EE6}" srcOrd="3" destOrd="0" presId="urn:microsoft.com/office/officeart/2005/8/layout/radial1"/>
    <dgm:cxn modelId="{E6D8EB5B-6B6D-4163-9443-C2D58D9E944B}" type="presParOf" srcId="{1722B10B-BEE4-4FCD-AA0A-60EB1E1B8EE6}" destId="{7D57A057-432C-4F1E-9067-1A77B68CD9DF}" srcOrd="0" destOrd="0" presId="urn:microsoft.com/office/officeart/2005/8/layout/radial1"/>
    <dgm:cxn modelId="{CBABF5C9-B63D-4FEB-9095-D3643A2BCF7B}" type="presParOf" srcId="{BD1C1F2F-1C32-4C66-82BF-2C787D6DA012}" destId="{B788FA40-125A-4E19-B5B7-895CF8919F14}" srcOrd="4" destOrd="0" presId="urn:microsoft.com/office/officeart/2005/8/layout/radial1"/>
    <dgm:cxn modelId="{36FB520E-A010-466D-A32A-6C7D4C454BE3}" type="presParOf" srcId="{BD1C1F2F-1C32-4C66-82BF-2C787D6DA012}" destId="{8A36263C-9CD0-4677-AB58-5778CA3848D5}" srcOrd="5" destOrd="0" presId="urn:microsoft.com/office/officeart/2005/8/layout/radial1"/>
    <dgm:cxn modelId="{64A4AD66-F1EB-431D-809C-90B2E8D7B495}" type="presParOf" srcId="{8A36263C-9CD0-4677-AB58-5778CA3848D5}" destId="{40F7C6FA-552D-497A-9526-08F9B915E33D}" srcOrd="0" destOrd="0" presId="urn:microsoft.com/office/officeart/2005/8/layout/radial1"/>
    <dgm:cxn modelId="{0249D75C-A11D-484D-AAD2-492339F78C2C}" type="presParOf" srcId="{BD1C1F2F-1C32-4C66-82BF-2C787D6DA012}" destId="{D6977082-A04B-4A5D-8ECB-CE0B10AEE50B}" srcOrd="6" destOrd="0" presId="urn:microsoft.com/office/officeart/2005/8/layout/radial1"/>
    <dgm:cxn modelId="{B024B335-BC9A-478C-8363-CA5E8C80101E}" type="presParOf" srcId="{BD1C1F2F-1C32-4C66-82BF-2C787D6DA012}" destId="{6887A778-421A-41C5-BADE-B50D06B5E894}" srcOrd="7" destOrd="0" presId="urn:microsoft.com/office/officeart/2005/8/layout/radial1"/>
    <dgm:cxn modelId="{9D314DE9-EAEC-4B74-8968-2F4E37804ECB}" type="presParOf" srcId="{6887A778-421A-41C5-BADE-B50D06B5E894}" destId="{5F9D8C6A-E59B-4D62-84B0-D6FAEF826150}" srcOrd="0" destOrd="0" presId="urn:microsoft.com/office/officeart/2005/8/layout/radial1"/>
    <dgm:cxn modelId="{97E42041-135C-46B2-9E83-7C37B306F4D5}" type="presParOf" srcId="{BD1C1F2F-1C32-4C66-82BF-2C787D6DA012}" destId="{61D78B5F-D7B6-4E8A-A6F1-A2F4E14AEAE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1BC33-6656-48C9-8194-6F9E8F7446FD}">
      <dsp:nvSpPr>
        <dsp:cNvPr id="0" name=""/>
        <dsp:cNvSpPr/>
      </dsp:nvSpPr>
      <dsp:spPr>
        <a:xfrm>
          <a:off x="3090896" y="1826408"/>
          <a:ext cx="2165685" cy="13877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Management of severe PE/E </a:t>
          </a:r>
          <a:endParaRPr lang="en-US" sz="1800" b="1" kern="1200" dirty="0"/>
        </a:p>
      </dsp:txBody>
      <dsp:txXfrm>
        <a:off x="3408053" y="2029638"/>
        <a:ext cx="1531371" cy="981283"/>
      </dsp:txXfrm>
    </dsp:sp>
    <dsp:sp modelId="{8D323F89-D5B1-4764-B080-051A0F07AB9B}">
      <dsp:nvSpPr>
        <dsp:cNvPr id="0" name=""/>
        <dsp:cNvSpPr/>
      </dsp:nvSpPr>
      <dsp:spPr>
        <a:xfrm rot="16200000">
          <a:off x="3964037" y="1601881"/>
          <a:ext cx="41940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19404" y="14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/>
        </a:p>
      </dsp:txBody>
      <dsp:txXfrm>
        <a:off x="4163254" y="1606220"/>
        <a:ext cx="20970" cy="20970"/>
      </dsp:txXfrm>
    </dsp:sp>
    <dsp:sp modelId="{B5587908-D8F7-4BCE-A288-66568E603256}">
      <dsp:nvSpPr>
        <dsp:cNvPr id="0" name=""/>
        <dsp:cNvSpPr/>
      </dsp:nvSpPr>
      <dsp:spPr>
        <a:xfrm>
          <a:off x="3129621" y="19259"/>
          <a:ext cx="2088235" cy="13877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Role of anti-hypertensive</a:t>
          </a:r>
          <a:endParaRPr lang="en-US" sz="1800" b="1" kern="1200" dirty="0"/>
        </a:p>
      </dsp:txBody>
      <dsp:txXfrm>
        <a:off x="3435436" y="222489"/>
        <a:ext cx="1476605" cy="981283"/>
      </dsp:txXfrm>
    </dsp:sp>
    <dsp:sp modelId="{1722B10B-BEE4-4FCD-AA0A-60EB1E1B8EE6}">
      <dsp:nvSpPr>
        <dsp:cNvPr id="0" name=""/>
        <dsp:cNvSpPr/>
      </dsp:nvSpPr>
      <dsp:spPr>
        <a:xfrm rot="65988">
          <a:off x="5256069" y="2529007"/>
          <a:ext cx="288977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8977" y="14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/>
        </a:p>
      </dsp:txBody>
      <dsp:txXfrm>
        <a:off x="5393334" y="2536607"/>
        <a:ext cx="14448" cy="14448"/>
      </dsp:txXfrm>
    </dsp:sp>
    <dsp:sp modelId="{B788FA40-125A-4E19-B5B7-895CF8919F14}">
      <dsp:nvSpPr>
        <dsp:cNvPr id="0" name=""/>
        <dsp:cNvSpPr/>
      </dsp:nvSpPr>
      <dsp:spPr>
        <a:xfrm>
          <a:off x="5544621" y="1872210"/>
          <a:ext cx="2029964" cy="1387743"/>
        </a:xfrm>
        <a:prstGeom prst="ellipse">
          <a:avLst/>
        </a:prstGeom>
        <a:solidFill>
          <a:schemeClr val="accent3">
            <a:hueOff val="-3163842"/>
            <a:satOff val="-2079"/>
            <a:lumOff val="-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Role of MgSO4</a:t>
          </a:r>
          <a:endParaRPr lang="en-US" sz="1800" b="1" kern="1200" dirty="0"/>
        </a:p>
      </dsp:txBody>
      <dsp:txXfrm>
        <a:off x="5841902" y="2075440"/>
        <a:ext cx="1435402" cy="981283"/>
      </dsp:txXfrm>
    </dsp:sp>
    <dsp:sp modelId="{8A36263C-9CD0-4677-AB58-5778CA3848D5}">
      <dsp:nvSpPr>
        <dsp:cNvPr id="0" name=""/>
        <dsp:cNvSpPr/>
      </dsp:nvSpPr>
      <dsp:spPr>
        <a:xfrm rot="5400000">
          <a:off x="3964037" y="3409029"/>
          <a:ext cx="419404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419404" y="14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/>
        </a:p>
      </dsp:txBody>
      <dsp:txXfrm>
        <a:off x="4163254" y="3413369"/>
        <a:ext cx="20970" cy="20970"/>
      </dsp:txXfrm>
    </dsp:sp>
    <dsp:sp modelId="{D6977082-A04B-4A5D-8ECB-CE0B10AEE50B}">
      <dsp:nvSpPr>
        <dsp:cNvPr id="0" name=""/>
        <dsp:cNvSpPr/>
      </dsp:nvSpPr>
      <dsp:spPr>
        <a:xfrm>
          <a:off x="3223814" y="3633556"/>
          <a:ext cx="1899849" cy="1387743"/>
        </a:xfrm>
        <a:prstGeom prst="ellipse">
          <a:avLst/>
        </a:prstGeom>
        <a:solidFill>
          <a:schemeClr val="accent3">
            <a:hueOff val="-6327683"/>
            <a:satOff val="-4157"/>
            <a:lumOff val="-8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Termination of pregnancy</a:t>
          </a:r>
          <a:endParaRPr lang="en-US" sz="1800" b="1" kern="1200" dirty="0"/>
        </a:p>
      </dsp:txBody>
      <dsp:txXfrm>
        <a:off x="3502040" y="3836786"/>
        <a:ext cx="1343397" cy="981283"/>
      </dsp:txXfrm>
    </dsp:sp>
    <dsp:sp modelId="{6887A778-421A-41C5-BADE-B50D06B5E894}">
      <dsp:nvSpPr>
        <dsp:cNvPr id="0" name=""/>
        <dsp:cNvSpPr/>
      </dsp:nvSpPr>
      <dsp:spPr>
        <a:xfrm rot="10839177">
          <a:off x="2811028" y="2491520"/>
          <a:ext cx="280048" cy="29649"/>
        </a:xfrm>
        <a:custGeom>
          <a:avLst/>
          <a:gdLst/>
          <a:ahLst/>
          <a:cxnLst/>
          <a:rect l="0" t="0" r="0" b="0"/>
          <a:pathLst>
            <a:path>
              <a:moveTo>
                <a:pt x="0" y="14824"/>
              </a:moveTo>
              <a:lnTo>
                <a:pt x="280048" y="1482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/>
        </a:p>
      </dsp:txBody>
      <dsp:txXfrm rot="10800000">
        <a:off x="2944051" y="2499344"/>
        <a:ext cx="14002" cy="14002"/>
      </dsp:txXfrm>
    </dsp:sp>
    <dsp:sp modelId="{61D78B5F-D7B6-4E8A-A6F1-A2F4E14AEAE1}">
      <dsp:nvSpPr>
        <dsp:cNvPr id="0" name=""/>
        <dsp:cNvSpPr/>
      </dsp:nvSpPr>
      <dsp:spPr>
        <a:xfrm>
          <a:off x="936099" y="1800194"/>
          <a:ext cx="1875050" cy="1387743"/>
        </a:xfrm>
        <a:prstGeom prst="ellipse">
          <a:avLst/>
        </a:prstGeom>
        <a:solidFill>
          <a:schemeClr val="accent3">
            <a:hueOff val="-9491525"/>
            <a:satOff val="-6236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Nursing care</a:t>
          </a:r>
          <a:endParaRPr lang="en-US" sz="1800" b="1" kern="1200" dirty="0"/>
        </a:p>
      </dsp:txBody>
      <dsp:txXfrm>
        <a:off x="1210694" y="2003424"/>
        <a:ext cx="1325860" cy="981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55BB-4EBB-4175-93C0-DCD337BE34BA}" type="datetimeFigureOut">
              <a:rPr lang="en-IN" smtClean="0"/>
              <a:t>24-12-2015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A427D-5D9B-4B9B-BD31-AAF3718866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6281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Keep this slide for your reference and knowledge only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A427D-5D9B-4B9B-BD31-AAF371886691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54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A427D-5D9B-4B9B-BD31-AAF371886691}" type="slidenum">
              <a:rPr lang="en-IN" smtClean="0">
                <a:solidFill>
                  <a:prstClr val="black"/>
                </a:solidFill>
              </a:rPr>
              <a:pPr/>
              <a:t>13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37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A427D-5D9B-4B9B-BD31-AAF371886691}" type="slidenum">
              <a:rPr lang="en-IN" smtClean="0">
                <a:solidFill>
                  <a:prstClr val="black"/>
                </a:solidFill>
              </a:rPr>
              <a:pPr/>
              <a:t>14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3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3657600"/>
            <a:ext cx="5120640" cy="819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42FDE4-A7DD-41A7-A0A6-9B649FB43336}" type="slidenum">
              <a:rPr lang="en-US" smtClean="0"/>
              <a:pPr/>
              <a:t>‹#›</a:t>
            </a:fld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1600200"/>
            <a:ext cx="9143998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4038601" y="-2286001"/>
            <a:ext cx="1066800" cy="89916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152400" y="1752600"/>
            <a:ext cx="8839200" cy="914400"/>
          </a:xfrm>
        </p:spPr>
        <p:txBody>
          <a:bodyPr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9725"/>
            <a:ext cx="462194" cy="780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11" y="243765"/>
            <a:ext cx="838200" cy="7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880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rgbClr val="DDD9C3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21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381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 sz="1800"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685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/>
            </a:lvl1pPr>
            <a:lvl2pPr>
              <a:buClr>
                <a:srgbClr val="A9432B"/>
              </a:buClr>
              <a:defRPr sz="1800"/>
            </a:lvl2pPr>
            <a:lvl3pPr>
              <a:buClr>
                <a:srgbClr val="A9432B"/>
              </a:buClr>
              <a:defRPr sz="1600"/>
            </a:lvl3pPr>
            <a:lvl4pPr>
              <a:buClr>
                <a:srgbClr val="A9432B"/>
              </a:buClr>
              <a:defRPr sz="1600"/>
            </a:lvl4pPr>
            <a:lvl5pPr>
              <a:buClr>
                <a:srgbClr val="A9432B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buClr>
                <a:srgbClr val="A9432B"/>
              </a:buClr>
              <a:defRPr sz="2000"/>
            </a:lvl1pPr>
            <a:lvl2pPr>
              <a:buClr>
                <a:srgbClr val="A9432B"/>
              </a:buClr>
              <a:defRPr sz="1800"/>
            </a:lvl2pPr>
            <a:lvl3pPr>
              <a:buClr>
                <a:srgbClr val="A9432B"/>
              </a:buClr>
              <a:defRPr sz="1600"/>
            </a:lvl3pPr>
            <a:lvl4pPr>
              <a:buClr>
                <a:srgbClr val="A9432B"/>
              </a:buClr>
              <a:defRPr sz="1600"/>
            </a:lvl4pPr>
            <a:lvl5pPr>
              <a:buClr>
                <a:srgbClr val="A9432B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157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619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b="1" dirty="0">
                <a:solidFill>
                  <a:srgbClr val="A9432B"/>
                </a:solidFill>
              </a:defRPr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67435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70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322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>
            <a:lvl1pPr>
              <a:buClr>
                <a:srgbClr val="A9432B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A9432B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A9432B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A9432B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A9432B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114449" y="-3886550"/>
            <a:ext cx="914402" cy="9144701"/>
          </a:xfrm>
          <a:prstGeom prst="rect">
            <a:avLst/>
          </a:prstGeom>
          <a:solidFill>
            <a:srgbClr val="DDD9C3">
              <a:alpha val="7568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8241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b="1">
                <a:solidFill>
                  <a:srgbClr val="A943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95536" y="6172200"/>
            <a:ext cx="1004453" cy="514668"/>
            <a:chOff x="395536" y="6172200"/>
            <a:chExt cx="1004453" cy="51466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6172200"/>
              <a:ext cx="304628" cy="51466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539" y="6194635"/>
              <a:ext cx="552450" cy="479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2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43754-33CB-4CA4-B0EF-86DD965F8460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3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16832"/>
            <a:ext cx="8784976" cy="792088"/>
          </a:xfrm>
          <a:noFill/>
        </p:spPr>
        <p:txBody>
          <a:bodyPr>
            <a:noAutofit/>
          </a:bodyPr>
          <a:lstStyle/>
          <a:p>
            <a:r>
              <a:rPr lang="en-US" sz="3200" cap="none" dirty="0"/>
              <a:t>Prevention, </a:t>
            </a:r>
            <a:r>
              <a:rPr lang="en-US" sz="3200" cap="none" dirty="0" smtClean="0"/>
              <a:t>Identification </a:t>
            </a:r>
            <a:r>
              <a:rPr lang="en-US" sz="3200" cap="none" dirty="0"/>
              <a:t>and </a:t>
            </a:r>
            <a:r>
              <a:rPr lang="en-US" sz="3200" cap="none" dirty="0" smtClean="0"/>
              <a:t>Management </a:t>
            </a:r>
            <a:r>
              <a:rPr lang="en-US" sz="3200" cap="none" dirty="0"/>
              <a:t>of Pre-eclampsia and </a:t>
            </a:r>
            <a:r>
              <a:rPr lang="en-US" sz="3200" cap="none" dirty="0" smtClean="0"/>
              <a:t>Eclampsia</a:t>
            </a:r>
            <a:endParaRPr lang="en-IN" sz="3200" cap="none" dirty="0"/>
          </a:p>
        </p:txBody>
      </p:sp>
    </p:spTree>
    <p:extLst>
      <p:ext uri="{BB962C8B-B14F-4D97-AF65-F5344CB8AC3E}">
        <p14:creationId xmlns:p14="http://schemas.microsoft.com/office/powerpoint/2010/main" val="114673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443568"/>
            <a:ext cx="8595360" cy="49377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400" b="1" kern="0" dirty="0"/>
              <a:t> </a:t>
            </a:r>
            <a:r>
              <a:rPr lang="en-IN" sz="2400" kern="0" dirty="0" smtClean="0"/>
              <a:t>Watch </a:t>
            </a:r>
            <a:r>
              <a:rPr lang="en-IN" sz="2400" kern="0" dirty="0"/>
              <a:t>for toxicity signs before every maintenance dose</a:t>
            </a:r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sz="2400" b="1" kern="0" dirty="0"/>
              <a:t>Urine </a:t>
            </a:r>
            <a:r>
              <a:rPr lang="en-IN" sz="2400" b="1" kern="0" dirty="0" smtClean="0"/>
              <a:t>output: </a:t>
            </a:r>
            <a:r>
              <a:rPr lang="en-IN" sz="2400" kern="0" dirty="0" smtClean="0"/>
              <a:t>&lt; 25-30 ml/hour</a:t>
            </a:r>
            <a:endParaRPr lang="en-IN" sz="2400" kern="0" dirty="0"/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sz="2400" b="1" kern="0" dirty="0" smtClean="0"/>
              <a:t>Deep Tendon Reflex (</a:t>
            </a:r>
            <a:r>
              <a:rPr lang="en-IN" sz="2400" b="1" kern="0" dirty="0"/>
              <a:t>k</a:t>
            </a:r>
            <a:r>
              <a:rPr lang="en-IN" sz="2400" b="1" kern="0" dirty="0" smtClean="0"/>
              <a:t>nee jerk): </a:t>
            </a:r>
            <a:r>
              <a:rPr lang="en-IN" sz="2400" kern="0" dirty="0" smtClean="0"/>
              <a:t>Absent </a:t>
            </a:r>
            <a:endParaRPr lang="en-IN" sz="2400" kern="0" dirty="0"/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sz="2400" b="1" kern="0" dirty="0"/>
              <a:t>Respiratory </a:t>
            </a:r>
            <a:r>
              <a:rPr lang="en-IN" sz="2400" b="1" kern="0" dirty="0" smtClean="0"/>
              <a:t>rate: </a:t>
            </a:r>
            <a:r>
              <a:rPr lang="en-IN" sz="2400" kern="0" dirty="0" smtClean="0"/>
              <a:t>&lt; 16/minute</a:t>
            </a:r>
          </a:p>
          <a:p>
            <a:pPr marL="170752" lvl="1" indent="0" fontAlgn="base">
              <a:spcAft>
                <a:spcPct val="0"/>
              </a:spcAft>
              <a:buClr>
                <a:srgbClr val="E9804F"/>
              </a:buClr>
              <a:buSzPct val="80000"/>
              <a:buNone/>
            </a:pPr>
            <a:endParaRPr lang="en-IN" sz="2400" kern="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71450" lvl="0" indent="-173736" fontAlgn="base">
              <a:spcBef>
                <a:spcPts val="600"/>
              </a:spcBef>
              <a:spcAft>
                <a:spcPct val="0"/>
              </a:spcAft>
            </a:pPr>
            <a:r>
              <a:rPr lang="en-US" sz="3200" dirty="0"/>
              <a:t>Administration of MgSO4- </a:t>
            </a:r>
            <a:r>
              <a:rPr lang="en-US" sz="3200" dirty="0" smtClean="0"/>
              <a:t>Toxicity Signs</a:t>
            </a:r>
            <a:endParaRPr lang="en-IN" sz="2400" b="0" kern="0" dirty="0">
              <a:solidFill>
                <a:srgbClr val="000000"/>
              </a:solidFill>
              <a:latin typeface="Helvetica"/>
              <a:ea typeface="+mn-ea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789040"/>
            <a:ext cx="7848872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NOTE-</a:t>
            </a:r>
            <a:r>
              <a:rPr lang="en-US" sz="2400" dirty="0"/>
              <a:t> With hold the next dose in case of presence of any toxicity </a:t>
            </a:r>
            <a:r>
              <a:rPr lang="en-US" sz="2400" dirty="0" smtClean="0"/>
              <a:t>sign</a:t>
            </a:r>
            <a:endParaRPr lang="en-US" sz="2400" dirty="0"/>
          </a:p>
          <a:p>
            <a:r>
              <a:rPr lang="en-US" sz="2400" dirty="0"/>
              <a:t>Give antidote </a:t>
            </a:r>
            <a:r>
              <a:rPr lang="en-US" sz="2400" b="1" dirty="0" err="1"/>
              <a:t>Inj</a:t>
            </a:r>
            <a:r>
              <a:rPr lang="en-US" sz="2400" b="1" dirty="0"/>
              <a:t> Calcium gluconate</a:t>
            </a:r>
            <a:r>
              <a:rPr lang="en-US" sz="2400" dirty="0"/>
              <a:t> (10 ml 10 % in 10 minutes) slow IV for respiratory toxicity</a:t>
            </a:r>
          </a:p>
        </p:txBody>
      </p:sp>
    </p:spTree>
    <p:extLst>
      <p:ext uri="{BB962C8B-B14F-4D97-AF65-F5344CB8AC3E}">
        <p14:creationId xmlns:p14="http://schemas.microsoft.com/office/powerpoint/2010/main" val="9239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63688" y="2924944"/>
            <a:ext cx="5768012" cy="369332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</a:rPr>
              <a:t>We can administer </a:t>
            </a:r>
            <a:r>
              <a:rPr lang="en-IN" b="1" dirty="0" smtClean="0">
                <a:solidFill>
                  <a:schemeClr val="bg1"/>
                </a:solidFill>
              </a:rPr>
              <a:t> </a:t>
            </a:r>
            <a:r>
              <a:rPr lang="en-IN" b="1" dirty="0">
                <a:solidFill>
                  <a:schemeClr val="bg1"/>
                </a:solidFill>
              </a:rPr>
              <a:t>2 gm </a:t>
            </a:r>
            <a:r>
              <a:rPr lang="en-IN" b="1" dirty="0" smtClean="0">
                <a:solidFill>
                  <a:schemeClr val="bg1"/>
                </a:solidFill>
              </a:rPr>
              <a:t> MgSO4 20% IV </a:t>
            </a:r>
            <a:r>
              <a:rPr lang="en-IN" b="1" dirty="0">
                <a:solidFill>
                  <a:schemeClr val="bg1"/>
                </a:solidFill>
              </a:rPr>
              <a:t>dose only once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9952" y="4614227"/>
            <a:ext cx="3604086" cy="64633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bg1"/>
                </a:solidFill>
              </a:rPr>
              <a:t>Then we continue giving four hourly maintenance doses </a:t>
            </a:r>
            <a:r>
              <a:rPr lang="en-IN" b="1" dirty="0" smtClean="0">
                <a:solidFill>
                  <a:schemeClr val="bg1"/>
                </a:solidFill>
              </a:rPr>
              <a:t>for 24 hrs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4542219"/>
            <a:ext cx="4184497" cy="830997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</a:rPr>
              <a:t>Give diazepam, 5-10mg IV stat may be repeated every 10-15 minutes </a:t>
            </a:r>
            <a:r>
              <a:rPr lang="en-IN" sz="1600" b="1" dirty="0" err="1" smtClean="0">
                <a:solidFill>
                  <a:schemeClr val="bg1"/>
                </a:solidFill>
              </a:rPr>
              <a:t>upto</a:t>
            </a:r>
            <a:r>
              <a:rPr lang="en-IN" sz="1600" b="1" dirty="0" smtClean="0">
                <a:solidFill>
                  <a:schemeClr val="bg1"/>
                </a:solidFill>
              </a:rPr>
              <a:t> maximum of 30mg dose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211960" y="3284984"/>
            <a:ext cx="0" cy="4947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15858" y="3789040"/>
            <a:ext cx="329630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715858" y="3789040"/>
            <a:ext cx="0" cy="7337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12160" y="3789040"/>
            <a:ext cx="0" cy="7337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7544" y="3862789"/>
            <a:ext cx="2070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If convulsions still not controlled</a:t>
            </a:r>
            <a:endParaRPr lang="en-IN" dirty="0"/>
          </a:p>
        </p:txBody>
      </p:sp>
      <p:sp>
        <p:nvSpPr>
          <p:cNvPr id="28" name="TextBox 27"/>
          <p:cNvSpPr txBox="1"/>
          <p:nvPr/>
        </p:nvSpPr>
        <p:spPr>
          <a:xfrm>
            <a:off x="6174178" y="3934797"/>
            <a:ext cx="1854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If convulsions controlled</a:t>
            </a:r>
            <a:endParaRPr lang="en-IN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51920" y="5411543"/>
            <a:ext cx="0" cy="49941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36436" y="6023029"/>
            <a:ext cx="2383636" cy="64633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>
                <a:solidFill>
                  <a:schemeClr val="bg1"/>
                </a:solidFill>
              </a:rPr>
              <a:t>Send patient for C-section 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016" y="5374957"/>
            <a:ext cx="3707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If </a:t>
            </a:r>
            <a:r>
              <a:rPr lang="en-IN" dirty="0" smtClean="0"/>
              <a:t>convulsions </a:t>
            </a:r>
            <a:r>
              <a:rPr lang="en-IN" dirty="0"/>
              <a:t>still not controlled  = status </a:t>
            </a:r>
            <a:r>
              <a:rPr lang="en-IN" dirty="0" err="1"/>
              <a:t>eclampticus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Administration of MgSO4- </a:t>
            </a:r>
            <a:r>
              <a:rPr lang="en-IN" dirty="0" smtClean="0">
                <a:cs typeface="Aharoni" panose="02010803020104030203" pitchFamily="2" charset="-79"/>
              </a:rPr>
              <a:t>Recurrent Episode</a:t>
            </a:r>
            <a:endParaRPr lang="en-IN" dirty="0"/>
          </a:p>
        </p:txBody>
      </p:sp>
      <p:sp>
        <p:nvSpPr>
          <p:cNvPr id="3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364575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Additional Dose:</a:t>
            </a:r>
            <a:r>
              <a:rPr lang="en-US" sz="2400" dirty="0" smtClean="0"/>
              <a:t> 2 g (4mL) magnesium sulfate diluted in 6mL of NS/distilled water in 10mL syringe i.e. 20%, given slow IV over 5-10 minutes.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33363" lvl="0" indent="-223838" fontAlgn="base">
              <a:spcAft>
                <a:spcPts val="600"/>
              </a:spcAft>
            </a:pPr>
            <a:r>
              <a:rPr lang="en-IN" kern="0" dirty="0" err="1"/>
              <a:t>GoI</a:t>
            </a:r>
            <a:r>
              <a:rPr lang="en-IN" kern="0" dirty="0"/>
              <a:t> recommends use of magnesium sulphate by nurses in cases of severe pre eclampsia and </a:t>
            </a:r>
            <a:r>
              <a:rPr lang="en-IN" kern="0" dirty="0">
                <a:solidFill>
                  <a:prstClr val="black"/>
                </a:solidFill>
              </a:rPr>
              <a:t>eclampsia (first dose)</a:t>
            </a:r>
          </a:p>
          <a:p>
            <a:pPr marL="233363" lvl="0" indent="-223838" fontAlgn="base">
              <a:spcAft>
                <a:spcPts val="600"/>
              </a:spcAft>
            </a:pPr>
            <a:r>
              <a:rPr lang="en-IN" kern="0" dirty="0"/>
              <a:t>Magnesium sulphate is a very safe drug and can be easily used with monitoring of toxicity signs</a:t>
            </a:r>
          </a:p>
          <a:p>
            <a:pPr marL="233363" lvl="0" indent="-223838" fontAlgn="base">
              <a:spcAft>
                <a:spcPts val="600"/>
              </a:spcAft>
            </a:pPr>
            <a:r>
              <a:rPr lang="en-IN" kern="0" dirty="0"/>
              <a:t>Even in case where any sign of toxicity is seen, generally withholding  the next dose is sufficient to address it</a:t>
            </a:r>
          </a:p>
          <a:p>
            <a:pPr marL="233363" lvl="0" indent="-223838" fontAlgn="base">
              <a:spcAft>
                <a:spcPts val="600"/>
              </a:spcAft>
            </a:pPr>
            <a:r>
              <a:rPr lang="en-IN" kern="0" dirty="0"/>
              <a:t>Antidote may only be needed in case of respiratory toxicity which is very rare at the usual recommended doses with close monitoring </a:t>
            </a:r>
          </a:p>
          <a:p>
            <a:pPr marL="233363" lvl="0" indent="-223838" fontAlgn="base">
              <a:spcAft>
                <a:spcPts val="600"/>
              </a:spcAft>
            </a:pPr>
            <a:r>
              <a:rPr lang="en-IN" kern="0" dirty="0"/>
              <a:t>Give antidote – Inj. Calcium gluconate 10 ml 10 % in 10 minutes slow IV for respiratory toxicity.</a:t>
            </a:r>
            <a:endParaRPr lang="en-IN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>
                <a:cs typeface="Aharoni" panose="02010803020104030203" pitchFamily="2" charset="-79"/>
              </a:rPr>
              <a:t>Magnesium Sulphate is a Safe Drug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1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80860"/>
              </p:ext>
            </p:extLst>
          </p:nvPr>
        </p:nvGraphicFramePr>
        <p:xfrm>
          <a:off x="0" y="1124743"/>
          <a:ext cx="9144000" cy="5740328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491880"/>
                <a:gridCol w="1800200"/>
                <a:gridCol w="1728192"/>
                <a:gridCol w="2123728"/>
              </a:tblGrid>
              <a:tr h="1242609"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DIAGNOSIS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Pregnant</a:t>
                      </a:r>
                      <a:r>
                        <a:rPr lang="en-IN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Women </a:t>
                      </a: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Scenario </a:t>
                      </a:r>
                      <a:r>
                        <a:rPr lang="en-IN" sz="1100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(Irrespective of gestational age)</a:t>
                      </a:r>
                      <a:endParaRPr lang="en-IN" sz="1100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Nursing Care</a:t>
                      </a:r>
                      <a:r>
                        <a:rPr lang="en-IN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require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</a:tr>
              <a:tr h="561331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133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26386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GESTATIONAL </a:t>
            </a:r>
          </a:p>
          <a:p>
            <a:r>
              <a:rPr lang="en-IN" b="1" dirty="0" smtClean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9237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PRE-ECLAMPSIA</a:t>
            </a:r>
            <a:endParaRPr lang="en-IN" b="1" dirty="0">
              <a:solidFill>
                <a:srgbClr val="8C7B7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9318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PRE-ECLAMPSIA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60119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ECLAMPSIA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535" y="2420888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3491880" y="234888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in Labour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91880" y="292494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Without Labour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19872" y="35010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in Labour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91880" y="458112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in Labour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91880" y="5724545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in Labour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1880" y="406836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Without Labour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91880" y="515719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Without Labour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63888" y="6309320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Presenting Without Labour</a:t>
            </a:r>
            <a:endParaRPr lang="en-IN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53136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264334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768390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895" y="6309320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502313" cy="46892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0" name="Multiply 39"/>
          <p:cNvSpPr/>
          <p:nvPr/>
        </p:nvSpPr>
        <p:spPr>
          <a:xfrm>
            <a:off x="5852267" y="3068960"/>
            <a:ext cx="447925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48264" y="2348880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 and treat as per progress of labour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92280" y="292494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up in OPD once a week</a:t>
            </a:r>
            <a:endParaRPr lang="en-IN" sz="1600" b="1" dirty="0">
              <a:solidFill>
                <a:srgbClr val="A943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48264" y="3501008"/>
            <a:ext cx="2195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 and treat as per Progress of labour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092280" y="400506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up in OPD twice a week</a:t>
            </a:r>
            <a:endParaRPr lang="en-IN" sz="1600" b="1" dirty="0">
              <a:solidFill>
                <a:srgbClr val="A943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2280" y="4581128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 and give MgSO</a:t>
            </a:r>
            <a:r>
              <a:rPr lang="en-IN" sz="1100" b="1" dirty="0" smtClean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IN" sz="1600" b="1" dirty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do needful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92280" y="5157192"/>
            <a:ext cx="2051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 and give MgSO</a:t>
            </a:r>
            <a:r>
              <a:rPr lang="en-IN" sz="1100" b="1" dirty="0" smtClean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IN" sz="1600" b="1" dirty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do needful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92280" y="5733256"/>
            <a:ext cx="2051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 smtClean="0">
                <a:solidFill>
                  <a:srgbClr val="A943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Stabilize convulsions, position in left lateral, Mouth gag, Do suctioning, clear secretion, Start oxygen, catheterize, give MgSO4 &amp; terminate pregnancy within 12 hrs</a:t>
            </a:r>
            <a:endParaRPr lang="en-IN" sz="1100" b="1" dirty="0">
              <a:solidFill>
                <a:srgbClr val="A943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Multiply 47"/>
          <p:cNvSpPr/>
          <p:nvPr/>
        </p:nvSpPr>
        <p:spPr>
          <a:xfrm>
            <a:off x="5868144" y="4221088"/>
            <a:ext cx="447925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752127"/>
          </a:xfrm>
        </p:spPr>
        <p:txBody>
          <a:bodyPr>
            <a:normAutofit/>
          </a:bodyPr>
          <a:lstStyle/>
          <a:p>
            <a:r>
              <a:rPr lang="en-IN" dirty="0" smtClean="0">
                <a:cs typeface="Aharoni" panose="02010803020104030203" pitchFamily="2" charset="-79"/>
              </a:rPr>
              <a:t>To Identify What Nursing Care Needed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357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58828"/>
              </p:ext>
            </p:extLst>
          </p:nvPr>
        </p:nvGraphicFramePr>
        <p:xfrm>
          <a:off x="0" y="1537360"/>
          <a:ext cx="9144002" cy="469995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267744"/>
                <a:gridCol w="1512168"/>
                <a:gridCol w="2016224"/>
                <a:gridCol w="2016224"/>
                <a:gridCol w="1331642"/>
              </a:tblGrid>
              <a:tr h="854760"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DIAGNOSIS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Pregnancy of &lt;23 Weeks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Pregnancy of 24-34 Weeks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Pregnancy of 35-36 Weeks</a:t>
                      </a:r>
                      <a:endParaRPr lang="en-IN" b="1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Pregnancy of &gt;37</a:t>
                      </a:r>
                      <a:r>
                        <a:rPr lang="en-IN" b="1" cap="none" spc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b="1" cap="none" spc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Weeks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432B"/>
                    </a:solidFill>
                  </a:tcPr>
                </a:tc>
              </a:tr>
              <a:tr h="961298"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6022"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2088">
                <a:tc rowSpan="2"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26386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GESTATIONAL </a:t>
            </a:r>
          </a:p>
          <a:p>
            <a:r>
              <a:rPr lang="en-IN" b="1" dirty="0" smtClean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HYPERTENSION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350100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PRE-ECLAMPSIA</a:t>
            </a:r>
            <a:endParaRPr lang="en-IN" b="1" dirty="0">
              <a:solidFill>
                <a:srgbClr val="8C7B70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43885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SEVERE PRE-ECLAMPSIA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8C7B70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ECLAMPSIA</a:t>
            </a:r>
          </a:p>
        </p:txBody>
      </p:sp>
      <p:sp>
        <p:nvSpPr>
          <p:cNvPr id="10" name="Multiply 9"/>
          <p:cNvSpPr/>
          <p:nvPr/>
        </p:nvSpPr>
        <p:spPr>
          <a:xfrm>
            <a:off x="2915816" y="2708920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3" name="Multiply 12"/>
          <p:cNvSpPr/>
          <p:nvPr/>
        </p:nvSpPr>
        <p:spPr>
          <a:xfrm>
            <a:off x="2987824" y="3573016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788024" y="2780928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783" y="2636912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99" y="3501008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99" y="4487092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791" y="5589240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9" name="Multiply 18"/>
          <p:cNvSpPr/>
          <p:nvPr/>
        </p:nvSpPr>
        <p:spPr>
          <a:xfrm>
            <a:off x="4788024" y="3645024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95476"/>
            <a:ext cx="400293" cy="3736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1" name="Multiply 20"/>
          <p:cNvSpPr/>
          <p:nvPr/>
        </p:nvSpPr>
        <p:spPr>
          <a:xfrm>
            <a:off x="4067944" y="5085184"/>
            <a:ext cx="447925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47890" y="4149080"/>
            <a:ext cx="1720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rgbClr val="0070C0"/>
                </a:solidFill>
              </a:rPr>
              <a:t>If unstable, give antenatal corticosteroids and  terminate within 24hrs</a:t>
            </a:r>
            <a:endParaRPr lang="en-IN" sz="1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99993" y="5106670"/>
            <a:ext cx="1232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rgbClr val="0070C0"/>
                </a:solidFill>
              </a:rPr>
              <a:t>If stable</a:t>
            </a:r>
            <a:endParaRPr lang="en-IN" sz="1600" b="1" dirty="0">
              <a:solidFill>
                <a:srgbClr val="0070C0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91" y="5589240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267744" y="112474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B0F0"/>
                </a:solidFill>
              </a:rPr>
              <a:t>If she is already in labour, let her progress in labour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6372200" y="2780928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6300192" y="3645024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495476"/>
            <a:ext cx="344163" cy="373684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045022" y="4149080"/>
            <a:ext cx="1830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rgbClr val="0070C0"/>
                </a:solidFill>
              </a:rPr>
              <a:t>If unstable, do not give antenatal corticosteroids and  terminate within 24hrs</a:t>
            </a:r>
            <a:endParaRPr lang="en-IN" sz="12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4208" y="5106670"/>
            <a:ext cx="171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 smtClean="0">
                <a:solidFill>
                  <a:srgbClr val="0070C0"/>
                </a:solidFill>
              </a:rPr>
              <a:t>If stable</a:t>
            </a:r>
            <a:endParaRPr lang="en-IN" sz="1600" b="1" dirty="0">
              <a:solidFill>
                <a:srgbClr val="0070C0"/>
              </a:solidFill>
            </a:endParaRPr>
          </a:p>
        </p:txBody>
      </p:sp>
      <p:sp>
        <p:nvSpPr>
          <p:cNvPr id="31" name="Multiply 30"/>
          <p:cNvSpPr/>
          <p:nvPr/>
        </p:nvSpPr>
        <p:spPr>
          <a:xfrm>
            <a:off x="6012160" y="5085184"/>
            <a:ext cx="576064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99" y="5539260"/>
            <a:ext cx="640681" cy="59809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420144" y="6237312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00B0F0"/>
                </a:solidFill>
              </a:rPr>
              <a:t>In all cases of eclampsia terminate  pregnancy within 12 hrs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cs typeface="Aharoni" panose="02010803020104030203" pitchFamily="2" charset="-79"/>
              </a:rPr>
              <a:t>To Terminate the Pregnancy or Not</a:t>
            </a:r>
            <a:endParaRPr lang="en-IN" dirty="0"/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9" grpId="0" animBg="1"/>
      <p:bldP spid="21" grpId="0" animBg="1"/>
      <p:bldP spid="22" grpId="0"/>
      <p:bldP spid="23" grpId="0"/>
      <p:bldP spid="2" grpId="0"/>
      <p:bldP spid="26" grpId="0" animBg="1"/>
      <p:bldP spid="27" grpId="0" animBg="1"/>
      <p:bldP spid="29" grpId="0"/>
      <p:bldP spid="30" grpId="0"/>
      <p:bldP spid="31" grpId="0" animBg="1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36538" indent="-236538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>
                <a:ea typeface="Batang" panose="02030600000101010101" pitchFamily="18" charset="-127"/>
              </a:rPr>
              <a:t>WHO recommends calcium supplementation for prevention of PE/E in populations whose diets are deficient in calcium</a:t>
            </a:r>
          </a:p>
          <a:p>
            <a:pPr marL="236538" indent="-236538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en-US" sz="2800" b="1" dirty="0">
                <a:solidFill>
                  <a:srgbClr val="A9432B"/>
                </a:solidFill>
                <a:ea typeface="Batang" panose="02030600000101010101" pitchFamily="18" charset="-127"/>
              </a:rPr>
              <a:t>GoI recommendations</a:t>
            </a:r>
          </a:p>
          <a:p>
            <a:pPr marL="236538" indent="-236538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>
                <a:ea typeface="Batang" panose="02030600000101010101" pitchFamily="18" charset="-127"/>
              </a:rPr>
              <a:t>Every woman would be given calcium supplementation for 6 months during ANC period after 1</a:t>
            </a:r>
            <a:r>
              <a:rPr lang="en-US" altLang="en-US" sz="2400" baseline="30000" dirty="0">
                <a:ea typeface="Batang" panose="02030600000101010101" pitchFamily="18" charset="-127"/>
              </a:rPr>
              <a:t>st</a:t>
            </a:r>
            <a:r>
              <a:rPr lang="en-US" altLang="en-US" sz="2400" dirty="0">
                <a:ea typeface="Batang" panose="02030600000101010101" pitchFamily="18" charset="-127"/>
              </a:rPr>
              <a:t> trimester  and for 6 months during lactation.  </a:t>
            </a:r>
            <a:endParaRPr lang="en-IN" altLang="en-US" sz="2400" dirty="0">
              <a:ea typeface="Batang" panose="02030600000101010101" pitchFamily="18" charset="-127"/>
            </a:endParaRPr>
          </a:p>
          <a:p>
            <a:pPr marL="236538" indent="-236538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>
                <a:ea typeface="Batang" panose="02030600000101010101" pitchFamily="18" charset="-127"/>
              </a:rPr>
              <a:t>Two calcium tablets would be given daily</a:t>
            </a:r>
            <a:endParaRPr lang="en-IN" altLang="en-US" sz="2400" dirty="0">
              <a:ea typeface="Batang" panose="02030600000101010101" pitchFamily="18" charset="-127"/>
            </a:endParaRPr>
          </a:p>
          <a:p>
            <a:pPr marL="236538" indent="-236538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>
                <a:ea typeface="Batang" panose="02030600000101010101" pitchFamily="18" charset="-127"/>
              </a:rPr>
              <a:t>Each tablet shall contain 500mg elemental Calcium and 250 IU Vitamin D3</a:t>
            </a:r>
          </a:p>
          <a:p>
            <a:pPr marL="236538" indent="-236538">
              <a:lnSpc>
                <a:spcPct val="110000"/>
              </a:lnSpc>
              <a:spcBef>
                <a:spcPts val="1200"/>
              </a:spcBef>
            </a:pPr>
            <a:r>
              <a:rPr lang="en-US" altLang="en-US" sz="2400" dirty="0">
                <a:ea typeface="Batang" panose="02030600000101010101" pitchFamily="18" charset="-127"/>
              </a:rPr>
              <a:t>To be implemented at all levels of contact of the pregnant women with the  health system.</a:t>
            </a:r>
            <a:endParaRPr lang="en-IN" dirty="0">
              <a:ea typeface="Batang" panose="02030600000101010101" pitchFamily="18" charset="-127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304800"/>
            <a:ext cx="8591550" cy="914402"/>
          </a:xfrm>
        </p:spPr>
        <p:txBody>
          <a:bodyPr>
            <a:normAutofit fontScale="90000"/>
          </a:bodyPr>
          <a:lstStyle/>
          <a:p>
            <a:r>
              <a:rPr lang="en-IN" dirty="0"/>
              <a:t>Calcium Supplementation for Prevention of 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Pre-Eclampsia/Eclampsia (PE/E)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668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33363" marR="38100" indent="-2333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233363" algn="l"/>
              </a:tabLst>
            </a:pPr>
            <a:r>
              <a:rPr lang="en-US" spc="-5" dirty="0" smtClean="0">
                <a:ea typeface="Arial"/>
                <a:cs typeface="Times New Roman"/>
              </a:rPr>
              <a:t>P</a:t>
            </a:r>
            <a:r>
              <a:rPr lang="en-US" spc="5" dirty="0" smtClean="0">
                <a:ea typeface="Arial"/>
                <a:cs typeface="Times New Roman"/>
              </a:rPr>
              <a:t>r</a:t>
            </a:r>
            <a:r>
              <a:rPr lang="en-US" dirty="0" smtClean="0">
                <a:ea typeface="Arial"/>
                <a:cs typeface="Times New Roman"/>
              </a:rPr>
              <a:t>e</a:t>
            </a:r>
            <a:r>
              <a:rPr lang="en-US" spc="5" dirty="0" smtClean="0">
                <a:ea typeface="Arial"/>
                <a:cs typeface="Times New Roman"/>
              </a:rPr>
              <a:t>-</a:t>
            </a:r>
            <a:r>
              <a:rPr lang="en-US" dirty="0" smtClean="0">
                <a:ea typeface="Arial"/>
                <a:cs typeface="Times New Roman"/>
              </a:rPr>
              <a:t>ec</a:t>
            </a:r>
            <a:r>
              <a:rPr lang="en-US" spc="-5" dirty="0" smtClean="0">
                <a:ea typeface="Arial"/>
                <a:cs typeface="Times New Roman"/>
              </a:rPr>
              <a:t>l</a:t>
            </a:r>
            <a:r>
              <a:rPr lang="en-US" dirty="0" smtClean="0">
                <a:ea typeface="Arial"/>
                <a:cs typeface="Times New Roman"/>
              </a:rPr>
              <a:t>a</a:t>
            </a:r>
            <a:r>
              <a:rPr lang="en-US" spc="5" dirty="0" smtClean="0">
                <a:ea typeface="Arial"/>
                <a:cs typeface="Times New Roman"/>
              </a:rPr>
              <a:t>m</a:t>
            </a:r>
            <a:r>
              <a:rPr lang="en-US" dirty="0" smtClean="0">
                <a:ea typeface="Arial"/>
                <a:cs typeface="Times New Roman"/>
              </a:rPr>
              <a:t>ps</a:t>
            </a:r>
            <a:r>
              <a:rPr lang="en-US" spc="-5" dirty="0" smtClean="0">
                <a:ea typeface="Arial"/>
                <a:cs typeface="Times New Roman"/>
              </a:rPr>
              <a:t>i</a:t>
            </a:r>
            <a:r>
              <a:rPr lang="en-US" spc="-15" dirty="0" smtClean="0">
                <a:ea typeface="Arial"/>
                <a:cs typeface="Times New Roman"/>
              </a:rPr>
              <a:t>a</a:t>
            </a:r>
            <a:r>
              <a:rPr lang="en-US" spc="5" dirty="0" smtClean="0">
                <a:ea typeface="Arial"/>
                <a:cs typeface="Times New Roman"/>
              </a:rPr>
              <a:t>/E</a:t>
            </a:r>
            <a:r>
              <a:rPr lang="en-US" dirty="0" smtClean="0">
                <a:ea typeface="Arial"/>
                <a:cs typeface="Times New Roman"/>
              </a:rPr>
              <a:t>c</a:t>
            </a:r>
            <a:r>
              <a:rPr lang="en-US" spc="-5" dirty="0" smtClean="0">
                <a:ea typeface="Arial"/>
                <a:cs typeface="Times New Roman"/>
              </a:rPr>
              <a:t>l</a:t>
            </a:r>
            <a:r>
              <a:rPr lang="en-US" dirty="0" smtClean="0">
                <a:ea typeface="Arial"/>
                <a:cs typeface="Times New Roman"/>
              </a:rPr>
              <a:t>a</a:t>
            </a:r>
            <a:r>
              <a:rPr lang="en-US" spc="5" dirty="0" smtClean="0">
                <a:ea typeface="Arial"/>
                <a:cs typeface="Times New Roman"/>
              </a:rPr>
              <a:t>m</a:t>
            </a:r>
            <a:r>
              <a:rPr lang="en-US" dirty="0" smtClean="0">
                <a:ea typeface="Arial"/>
                <a:cs typeface="Times New Roman"/>
              </a:rPr>
              <a:t>ps</a:t>
            </a:r>
            <a:r>
              <a:rPr lang="en-US" spc="-15" dirty="0" smtClean="0">
                <a:ea typeface="Arial"/>
                <a:cs typeface="Times New Roman"/>
              </a:rPr>
              <a:t>i</a:t>
            </a:r>
            <a:r>
              <a:rPr lang="en-US" dirty="0" smtClean="0">
                <a:ea typeface="Arial"/>
                <a:cs typeface="Times New Roman"/>
              </a:rPr>
              <a:t>a</a:t>
            </a:r>
            <a:r>
              <a:rPr lang="en-US" spc="5" dirty="0" smtClean="0">
                <a:ea typeface="Arial"/>
                <a:cs typeface="Times New Roman"/>
              </a:rPr>
              <a:t> 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5" dirty="0">
                <a:ea typeface="Arial"/>
                <a:cs typeface="Times New Roman"/>
              </a:rPr>
              <a:t> t</a:t>
            </a:r>
            <a:r>
              <a:rPr lang="en-US" dirty="0">
                <a:ea typeface="Arial"/>
                <a:cs typeface="Times New Roman"/>
              </a:rPr>
              <a:t>he</a:t>
            </a:r>
            <a:r>
              <a:rPr lang="en-US" spc="-20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a</a:t>
            </a:r>
            <a:r>
              <a:rPr lang="en-US" spc="5" dirty="0">
                <a:ea typeface="Arial"/>
                <a:cs typeface="Times New Roman"/>
              </a:rPr>
              <a:t>j</a:t>
            </a:r>
            <a:r>
              <a:rPr lang="en-US" spc="-15" dirty="0">
                <a:ea typeface="Arial"/>
                <a:cs typeface="Times New Roman"/>
              </a:rPr>
              <a:t>o</a:t>
            </a:r>
            <a:r>
              <a:rPr lang="en-US" dirty="0">
                <a:ea typeface="Arial"/>
                <a:cs typeface="Times New Roman"/>
              </a:rPr>
              <a:t>r </a:t>
            </a:r>
            <a:r>
              <a:rPr lang="en-US" spc="10" dirty="0">
                <a:ea typeface="Arial"/>
                <a:cs typeface="Times New Roman"/>
              </a:rPr>
              <a:t>k</a:t>
            </a:r>
            <a:r>
              <a:rPr lang="en-US" spc="-5" dirty="0">
                <a:ea typeface="Arial"/>
                <a:cs typeface="Times New Roman"/>
              </a:rPr>
              <a:t>ill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, dea</a:t>
            </a:r>
            <a:r>
              <a:rPr lang="en-US" spc="-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hs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fr</a:t>
            </a:r>
            <a:r>
              <a:rPr lang="en-US" dirty="0">
                <a:ea typeface="Arial"/>
                <a:cs typeface="Times New Roman"/>
              </a:rPr>
              <a:t>om </a:t>
            </a:r>
            <a:r>
              <a:rPr lang="en-US" spc="-15" dirty="0">
                <a:ea typeface="Arial"/>
                <a:cs typeface="Times New Roman"/>
              </a:rPr>
              <a:t>w</a:t>
            </a:r>
            <a:r>
              <a:rPr lang="en-US" dirty="0">
                <a:ea typeface="Arial"/>
                <a:cs typeface="Times New Roman"/>
              </a:rPr>
              <a:t>h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ch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can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be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-15" dirty="0">
                <a:ea typeface="Arial"/>
                <a:cs typeface="Times New Roman"/>
              </a:rPr>
              <a:t>p</a:t>
            </a:r>
            <a:r>
              <a:rPr lang="en-US" spc="-10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-10" dirty="0">
                <a:ea typeface="Arial"/>
                <a:cs typeface="Times New Roman"/>
              </a:rPr>
              <a:t>v</a:t>
            </a:r>
            <a:r>
              <a:rPr lang="en-US" dirty="0">
                <a:ea typeface="Arial"/>
                <a:cs typeface="Times New Roman"/>
              </a:rPr>
              <a:t>en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ed</a:t>
            </a:r>
            <a:r>
              <a:rPr lang="en-US" spc="5" dirty="0">
                <a:ea typeface="Arial"/>
                <a:cs typeface="Times New Roman"/>
              </a:rPr>
              <a:t> t</a:t>
            </a:r>
            <a:r>
              <a:rPr lang="en-US" dirty="0">
                <a:ea typeface="Arial"/>
                <a:cs typeface="Times New Roman"/>
              </a:rPr>
              <a:t>h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o</a:t>
            </a:r>
            <a:r>
              <a:rPr lang="en-US" spc="-15" dirty="0">
                <a:ea typeface="Arial"/>
                <a:cs typeface="Times New Roman"/>
              </a:rPr>
              <a:t>u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dirty="0">
                <a:ea typeface="Arial"/>
                <a:cs typeface="Times New Roman"/>
              </a:rPr>
              <a:t>h p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oper </a:t>
            </a:r>
            <a:r>
              <a:rPr lang="en-US" spc="-5" dirty="0">
                <a:ea typeface="Arial"/>
                <a:cs typeface="Times New Roman"/>
              </a:rPr>
              <a:t>AN</a:t>
            </a:r>
            <a:r>
              <a:rPr lang="en-US" dirty="0">
                <a:ea typeface="Arial"/>
                <a:cs typeface="Times New Roman"/>
              </a:rPr>
              <a:t>C and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-1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f</a:t>
            </a:r>
            <a:r>
              <a:rPr lang="en-US" spc="10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h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-15" dirty="0">
                <a:ea typeface="Arial"/>
                <a:cs typeface="Times New Roman"/>
              </a:rPr>
              <a:t>h</a:t>
            </a:r>
            <a:r>
              <a:rPr lang="en-US" dirty="0">
                <a:ea typeface="Arial"/>
                <a:cs typeface="Times New Roman"/>
              </a:rPr>
              <a:t>appens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can</a:t>
            </a:r>
            <a:r>
              <a:rPr lang="en-US" spc="-10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be</a:t>
            </a:r>
            <a:r>
              <a:rPr lang="en-US" spc="-10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an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dirty="0">
                <a:ea typeface="Arial"/>
                <a:cs typeface="Times New Roman"/>
              </a:rPr>
              <a:t>ed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-15" dirty="0">
                <a:ea typeface="Arial"/>
                <a:cs typeface="Times New Roman"/>
              </a:rPr>
              <a:t>w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h</a:t>
            </a:r>
            <a:r>
              <a:rPr lang="en-US" spc="5" dirty="0">
                <a:ea typeface="Arial"/>
                <a:cs typeface="Times New Roman"/>
              </a:rPr>
              <a:t> t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-5" dirty="0">
                <a:ea typeface="Arial"/>
                <a:cs typeface="Times New Roman"/>
              </a:rPr>
              <a:t>l</a:t>
            </a:r>
            <a:r>
              <a:rPr lang="en-US" dirty="0">
                <a:ea typeface="Arial"/>
                <a:cs typeface="Times New Roman"/>
              </a:rPr>
              <a:t>y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ad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n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5" dirty="0">
                <a:ea typeface="Arial"/>
                <a:cs typeface="Times New Roman"/>
              </a:rPr>
              <a:t>tr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on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-15" dirty="0">
                <a:ea typeface="Arial"/>
                <a:cs typeface="Times New Roman"/>
              </a:rPr>
              <a:t>o</a:t>
            </a:r>
            <a:r>
              <a:rPr lang="en-US" dirty="0">
                <a:ea typeface="Arial"/>
                <a:cs typeface="Times New Roman"/>
              </a:rPr>
              <a:t>f</a:t>
            </a:r>
            <a:r>
              <a:rPr lang="en-US" spc="10" dirty="0">
                <a:ea typeface="Arial"/>
                <a:cs typeface="Times New Roman"/>
              </a:rPr>
              <a:t> </a:t>
            </a:r>
            <a:r>
              <a:rPr lang="en-US" spc="-5" dirty="0" smtClean="0">
                <a:ea typeface="Arial"/>
                <a:cs typeface="Times New Roman"/>
              </a:rPr>
              <a:t>i</a:t>
            </a:r>
            <a:r>
              <a:rPr lang="en-US" dirty="0" smtClean="0">
                <a:ea typeface="Arial"/>
                <a:cs typeface="Times New Roman"/>
              </a:rPr>
              <a:t>n</a:t>
            </a:r>
            <a:r>
              <a:rPr lang="en-US" spc="5" dirty="0" smtClean="0">
                <a:ea typeface="Arial"/>
                <a:cs typeface="Times New Roman"/>
              </a:rPr>
              <a:t>j</a:t>
            </a:r>
            <a:r>
              <a:rPr lang="en-US" dirty="0" smtClean="0">
                <a:ea typeface="Arial"/>
                <a:cs typeface="Times New Roman"/>
              </a:rPr>
              <a:t>. </a:t>
            </a:r>
            <a:r>
              <a:rPr lang="en-US" spc="-20" dirty="0" smtClean="0">
                <a:ea typeface="Arial"/>
                <a:cs typeface="Times New Roman"/>
              </a:rPr>
              <a:t>M</a:t>
            </a:r>
            <a:r>
              <a:rPr lang="en-US" spc="10" dirty="0" smtClean="0">
                <a:ea typeface="Arial"/>
                <a:cs typeface="Times New Roman"/>
              </a:rPr>
              <a:t>g</a:t>
            </a:r>
            <a:r>
              <a:rPr lang="en-US" spc="-5" dirty="0" smtClean="0">
                <a:ea typeface="Arial"/>
                <a:cs typeface="Times New Roman"/>
              </a:rPr>
              <a:t>S</a:t>
            </a:r>
            <a:r>
              <a:rPr lang="en-US" spc="5" dirty="0" smtClean="0">
                <a:ea typeface="Arial"/>
                <a:cs typeface="Times New Roman"/>
              </a:rPr>
              <a:t>O</a:t>
            </a:r>
            <a:r>
              <a:rPr lang="en-US" dirty="0" smtClean="0">
                <a:ea typeface="Arial"/>
                <a:cs typeface="Times New Roman"/>
              </a:rPr>
              <a:t>4</a:t>
            </a:r>
            <a:endParaRPr lang="en-US" dirty="0">
              <a:ea typeface="Calibri"/>
              <a:cs typeface="Times New Roman"/>
            </a:endParaRPr>
          </a:p>
          <a:p>
            <a:pPr marL="233363" marR="436245" indent="-2333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233363" algn="l"/>
              </a:tabLst>
            </a:pPr>
            <a:r>
              <a:rPr lang="en-US" spc="-5" dirty="0" smtClean="0">
                <a:ea typeface="Arial"/>
                <a:cs typeface="Times New Roman"/>
              </a:rPr>
              <a:t>P</a:t>
            </a:r>
            <a:r>
              <a:rPr lang="en-US" spc="5" dirty="0" smtClean="0">
                <a:ea typeface="Arial"/>
                <a:cs typeface="Times New Roman"/>
              </a:rPr>
              <a:t>r</a:t>
            </a:r>
            <a:r>
              <a:rPr lang="en-US" dirty="0" smtClean="0">
                <a:ea typeface="Arial"/>
                <a:cs typeface="Times New Roman"/>
              </a:rPr>
              <a:t>oper</a:t>
            </a:r>
            <a:r>
              <a:rPr lang="en-US" spc="10" dirty="0" smtClean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n</a:t>
            </a:r>
            <a:r>
              <a:rPr lang="en-US" spc="-15" dirty="0">
                <a:ea typeface="Arial"/>
                <a:cs typeface="Times New Roman"/>
              </a:rPr>
              <a:t>u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spc="-15" dirty="0">
                <a:ea typeface="Arial"/>
                <a:cs typeface="Times New Roman"/>
              </a:rPr>
              <a:t>n</a:t>
            </a:r>
            <a:r>
              <a:rPr lang="en-US" dirty="0">
                <a:ea typeface="Arial"/>
                <a:cs typeface="Times New Roman"/>
              </a:rPr>
              <a:t>g</a:t>
            </a:r>
            <a:r>
              <a:rPr lang="en-US" spc="1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c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and</a:t>
            </a:r>
            <a:r>
              <a:rPr lang="en-US" spc="-20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-5" dirty="0">
                <a:ea typeface="Arial"/>
                <a:cs typeface="Times New Roman"/>
              </a:rPr>
              <a:t>l</a:t>
            </a:r>
            <a:r>
              <a:rPr lang="en-US" dirty="0">
                <a:ea typeface="Arial"/>
                <a:cs typeface="Times New Roman"/>
              </a:rPr>
              <a:t>y</a:t>
            </a:r>
            <a:r>
              <a:rPr lang="en-US" spc="-5" dirty="0">
                <a:ea typeface="Arial"/>
                <a:cs typeface="Times New Roman"/>
              </a:rPr>
              <a:t> i</a:t>
            </a:r>
            <a:r>
              <a:rPr lang="en-US" dirty="0">
                <a:ea typeface="Arial"/>
                <a:cs typeface="Times New Roman"/>
              </a:rPr>
              <a:t>n</a:t>
            </a:r>
            <a:r>
              <a:rPr lang="en-US" spc="5" dirty="0">
                <a:ea typeface="Arial"/>
                <a:cs typeface="Times New Roman"/>
              </a:rPr>
              <a:t>j</a:t>
            </a:r>
            <a:r>
              <a:rPr lang="en-US" dirty="0">
                <a:ea typeface="Arial"/>
                <a:cs typeface="Times New Roman"/>
              </a:rPr>
              <a:t>.</a:t>
            </a:r>
            <a:r>
              <a:rPr lang="en-US" spc="10" dirty="0">
                <a:ea typeface="Arial"/>
                <a:cs typeface="Times New Roman"/>
              </a:rPr>
              <a:t> </a:t>
            </a:r>
            <a:r>
              <a:rPr lang="en-US" spc="-20" dirty="0">
                <a:ea typeface="Arial"/>
                <a:cs typeface="Times New Roman"/>
              </a:rPr>
              <a:t>M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spc="-15" dirty="0">
                <a:ea typeface="Arial"/>
                <a:cs typeface="Times New Roman"/>
              </a:rPr>
              <a:t>S</a:t>
            </a:r>
            <a:r>
              <a:rPr lang="en-US" spc="5" dirty="0">
                <a:ea typeface="Arial"/>
                <a:cs typeface="Times New Roman"/>
              </a:rPr>
              <a:t>O</a:t>
            </a:r>
            <a:r>
              <a:rPr lang="en-US" dirty="0">
                <a:ea typeface="Arial"/>
                <a:cs typeface="Times New Roman"/>
              </a:rPr>
              <a:t>4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a</a:t>
            </a:r>
            <a:r>
              <a:rPr lang="en-US" spc="-15" dirty="0">
                <a:ea typeface="Arial"/>
                <a:cs typeface="Times New Roman"/>
              </a:rPr>
              <a:t>d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n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5" dirty="0">
                <a:ea typeface="Arial"/>
                <a:cs typeface="Times New Roman"/>
              </a:rPr>
              <a:t>tr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on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10" dirty="0">
                <a:ea typeface="Arial"/>
                <a:cs typeface="Times New Roman"/>
              </a:rPr>
              <a:t>k</a:t>
            </a:r>
            <a:r>
              <a:rPr lang="en-US" dirty="0">
                <a:ea typeface="Arial"/>
                <a:cs typeface="Times New Roman"/>
              </a:rPr>
              <a:t>ey</a:t>
            </a:r>
            <a:r>
              <a:rPr lang="en-US" spc="-5" dirty="0">
                <a:ea typeface="Arial"/>
                <a:cs typeface="Times New Roman"/>
              </a:rPr>
              <a:t> i</a:t>
            </a:r>
            <a:r>
              <a:rPr lang="en-US" dirty="0">
                <a:ea typeface="Arial"/>
                <a:cs typeface="Times New Roman"/>
              </a:rPr>
              <a:t>n</a:t>
            </a:r>
            <a:r>
              <a:rPr lang="en-US" spc="-10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an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spc="-15" dirty="0">
                <a:ea typeface="Arial"/>
                <a:cs typeface="Times New Roman"/>
              </a:rPr>
              <a:t>e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ent </a:t>
            </a:r>
            <a:r>
              <a:rPr lang="en-US" spc="-15" dirty="0">
                <a:ea typeface="Arial"/>
                <a:cs typeface="Times New Roman"/>
              </a:rPr>
              <a:t>o</a:t>
            </a:r>
            <a:r>
              <a:rPr lang="en-US" dirty="0">
                <a:ea typeface="Arial"/>
                <a:cs typeface="Times New Roman"/>
              </a:rPr>
              <a:t>f </a:t>
            </a:r>
            <a:r>
              <a:rPr lang="en-US" dirty="0" smtClean="0">
                <a:ea typeface="Arial"/>
                <a:cs typeface="Times New Roman"/>
              </a:rPr>
              <a:t>eclampsia</a:t>
            </a:r>
            <a:r>
              <a:rPr lang="en-US" spc="5" dirty="0" smtClean="0">
                <a:ea typeface="Arial"/>
                <a:cs typeface="Times New Roman"/>
              </a:rPr>
              <a:t> </a:t>
            </a:r>
            <a:r>
              <a:rPr lang="en-US" spc="-10" dirty="0">
                <a:ea typeface="Arial"/>
                <a:cs typeface="Times New Roman"/>
              </a:rPr>
              <a:t>c</a:t>
            </a:r>
            <a:r>
              <a:rPr lang="en-US" dirty="0">
                <a:ea typeface="Arial"/>
                <a:cs typeface="Times New Roman"/>
              </a:rPr>
              <a:t>ase</a:t>
            </a:r>
            <a:r>
              <a:rPr lang="en-US" spc="5" dirty="0">
                <a:ea typeface="Arial"/>
                <a:cs typeface="Times New Roman"/>
              </a:rPr>
              <a:t> </a:t>
            </a:r>
            <a:endParaRPr lang="en-US" spc="5" dirty="0" smtClean="0">
              <a:ea typeface="Arial"/>
              <a:cs typeface="Times New Roman"/>
            </a:endParaRPr>
          </a:p>
          <a:p>
            <a:pPr marL="233363" marR="436245" indent="-2333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233363" algn="l"/>
              </a:tabLst>
            </a:pPr>
            <a:r>
              <a:rPr lang="en-US" spc="-20" dirty="0" smtClean="0">
                <a:ea typeface="Arial"/>
                <a:cs typeface="Times New Roman"/>
              </a:rPr>
              <a:t>M</a:t>
            </a:r>
            <a:r>
              <a:rPr lang="en-US" spc="10" dirty="0" smtClean="0">
                <a:ea typeface="Arial"/>
                <a:cs typeface="Times New Roman"/>
              </a:rPr>
              <a:t>g</a:t>
            </a:r>
            <a:r>
              <a:rPr lang="en-US" spc="-5" dirty="0" smtClean="0">
                <a:ea typeface="Arial"/>
                <a:cs typeface="Times New Roman"/>
              </a:rPr>
              <a:t>S</a:t>
            </a:r>
            <a:r>
              <a:rPr lang="en-US" spc="5" dirty="0" smtClean="0">
                <a:ea typeface="Arial"/>
                <a:cs typeface="Times New Roman"/>
              </a:rPr>
              <a:t>O</a:t>
            </a:r>
            <a:r>
              <a:rPr lang="en-US" dirty="0" smtClean="0">
                <a:ea typeface="Arial"/>
                <a:cs typeface="Times New Roman"/>
              </a:rPr>
              <a:t>4</a:t>
            </a:r>
            <a:r>
              <a:rPr lang="en-US" spc="5" dirty="0" smtClean="0">
                <a:ea typeface="Arial"/>
                <a:cs typeface="Times New Roman"/>
              </a:rPr>
              <a:t> 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a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15" dirty="0">
                <a:ea typeface="Arial"/>
                <a:cs typeface="Times New Roman"/>
              </a:rPr>
              <a:t>f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d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spc="-15" dirty="0">
                <a:ea typeface="Arial"/>
                <a:cs typeface="Times New Roman"/>
              </a:rPr>
              <a:t>u</a:t>
            </a:r>
            <a:r>
              <a:rPr lang="en-US" dirty="0">
                <a:ea typeface="Arial"/>
                <a:cs typeface="Times New Roman"/>
              </a:rPr>
              <a:t>g</a:t>
            </a:r>
            <a:r>
              <a:rPr lang="en-US" spc="-10" dirty="0">
                <a:ea typeface="Arial"/>
                <a:cs typeface="Times New Roman"/>
              </a:rPr>
              <a:t> </a:t>
            </a:r>
            <a:r>
              <a:rPr lang="en-US" spc="15" dirty="0">
                <a:ea typeface="Arial"/>
                <a:cs typeface="Times New Roman"/>
              </a:rPr>
              <a:t>f</a:t>
            </a:r>
            <a:r>
              <a:rPr lang="en-US" spc="-15" dirty="0">
                <a:ea typeface="Arial"/>
                <a:cs typeface="Times New Roman"/>
              </a:rPr>
              <a:t>o</a:t>
            </a:r>
            <a:r>
              <a:rPr lang="en-US" dirty="0">
                <a:ea typeface="Arial"/>
                <a:cs typeface="Times New Roman"/>
              </a:rPr>
              <a:t>r 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spc="-15" dirty="0">
                <a:ea typeface="Arial"/>
                <a:cs typeface="Times New Roman"/>
              </a:rPr>
              <a:t>o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her and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c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dirty="0">
                <a:ea typeface="Arial"/>
                <a:cs typeface="Times New Roman"/>
              </a:rPr>
              <a:t>n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be</a:t>
            </a:r>
            <a:r>
              <a:rPr lang="en-US" spc="-20" dirty="0">
                <a:ea typeface="Arial"/>
                <a:cs typeface="Times New Roman"/>
              </a:rPr>
              <a:t> 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spc="-10" dirty="0">
                <a:ea typeface="Arial"/>
                <a:cs typeface="Times New Roman"/>
              </a:rPr>
              <a:t>v</a:t>
            </a:r>
            <a:r>
              <a:rPr lang="en-US" spc="10" dirty="0">
                <a:ea typeface="Arial"/>
                <a:cs typeface="Times New Roman"/>
              </a:rPr>
              <a:t>e</a:t>
            </a:r>
            <a:r>
              <a:rPr lang="en-US" dirty="0">
                <a:ea typeface="Arial"/>
                <a:cs typeface="Times New Roman"/>
              </a:rPr>
              <a:t>n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-15" dirty="0" smtClean="0">
                <a:ea typeface="Arial"/>
                <a:cs typeface="Times New Roman"/>
              </a:rPr>
              <a:t>w</a:t>
            </a:r>
            <a:r>
              <a:rPr lang="en-US" spc="-5" dirty="0" smtClean="0">
                <a:ea typeface="Arial"/>
                <a:cs typeface="Times New Roman"/>
              </a:rPr>
              <a:t>i</a:t>
            </a:r>
            <a:r>
              <a:rPr lang="en-US" spc="5" dirty="0" smtClean="0">
                <a:ea typeface="Arial"/>
                <a:cs typeface="Times New Roman"/>
              </a:rPr>
              <a:t>t</a:t>
            </a:r>
            <a:r>
              <a:rPr lang="en-US" dirty="0" smtClean="0">
                <a:ea typeface="Arial"/>
                <a:cs typeface="Times New Roman"/>
              </a:rPr>
              <a:t>hout</a:t>
            </a:r>
            <a:r>
              <a:rPr lang="en-US" spc="10" dirty="0" smtClean="0">
                <a:ea typeface="Arial"/>
                <a:cs typeface="Times New Roman"/>
              </a:rPr>
              <a:t> </a:t>
            </a:r>
            <a:r>
              <a:rPr lang="en-US" dirty="0" smtClean="0">
                <a:ea typeface="Arial"/>
                <a:cs typeface="Times New Roman"/>
              </a:rPr>
              <a:t>hes</a:t>
            </a:r>
            <a:r>
              <a:rPr lang="en-US" spc="-5" dirty="0" smtClean="0">
                <a:ea typeface="Arial"/>
                <a:cs typeface="Times New Roman"/>
              </a:rPr>
              <a:t>i</a:t>
            </a:r>
            <a:r>
              <a:rPr lang="en-US" spc="5" dirty="0" smtClean="0">
                <a:ea typeface="Arial"/>
                <a:cs typeface="Times New Roman"/>
              </a:rPr>
              <a:t>t</a:t>
            </a:r>
            <a:r>
              <a:rPr lang="en-US" dirty="0" smtClean="0">
                <a:ea typeface="Arial"/>
                <a:cs typeface="Times New Roman"/>
              </a:rPr>
              <a:t>a</a:t>
            </a:r>
            <a:r>
              <a:rPr lang="en-US" spc="5" dirty="0" smtClean="0">
                <a:ea typeface="Arial"/>
                <a:cs typeface="Times New Roman"/>
              </a:rPr>
              <a:t>t</a:t>
            </a:r>
            <a:r>
              <a:rPr lang="en-US" spc="-5" dirty="0" smtClean="0">
                <a:ea typeface="Arial"/>
                <a:cs typeface="Times New Roman"/>
              </a:rPr>
              <a:t>i</a:t>
            </a:r>
            <a:r>
              <a:rPr lang="en-US" dirty="0" smtClean="0">
                <a:ea typeface="Arial"/>
                <a:cs typeface="Times New Roman"/>
              </a:rPr>
              <a:t>on. </a:t>
            </a:r>
            <a:r>
              <a:rPr lang="en-US" spc="10" dirty="0" smtClean="0">
                <a:ea typeface="Arial"/>
                <a:cs typeface="Times New Roman"/>
              </a:rPr>
              <a:t>T</a:t>
            </a:r>
            <a:r>
              <a:rPr lang="en-US" dirty="0" smtClean="0">
                <a:ea typeface="Arial"/>
                <a:cs typeface="Times New Roman"/>
              </a:rPr>
              <a:t>o</a:t>
            </a:r>
            <a:r>
              <a:rPr lang="en-US" spc="-10" dirty="0" smtClean="0">
                <a:ea typeface="Arial"/>
                <a:cs typeface="Times New Roman"/>
              </a:rPr>
              <a:t>x</a:t>
            </a:r>
            <a:r>
              <a:rPr lang="en-US" spc="-5" dirty="0" smtClean="0">
                <a:ea typeface="Arial"/>
                <a:cs typeface="Times New Roman"/>
              </a:rPr>
              <a:t>i</a:t>
            </a:r>
            <a:r>
              <a:rPr lang="en-US" dirty="0" smtClean="0">
                <a:ea typeface="Arial"/>
                <a:cs typeface="Times New Roman"/>
              </a:rPr>
              <a:t>c</a:t>
            </a:r>
            <a:r>
              <a:rPr lang="en-US" spc="-5" dirty="0" smtClean="0">
                <a:ea typeface="Arial"/>
                <a:cs typeface="Times New Roman"/>
              </a:rPr>
              <a:t>i</a:t>
            </a:r>
            <a:r>
              <a:rPr lang="en-US" spc="5" dirty="0" smtClean="0">
                <a:ea typeface="Arial"/>
                <a:cs typeface="Times New Roman"/>
              </a:rPr>
              <a:t>t</a:t>
            </a:r>
            <a:r>
              <a:rPr lang="en-US" dirty="0" smtClean="0">
                <a:ea typeface="Arial"/>
                <a:cs typeface="Times New Roman"/>
              </a:rPr>
              <a:t>y</a:t>
            </a:r>
            <a:r>
              <a:rPr lang="en-US" spc="-5" dirty="0" smtClean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of</a:t>
            </a:r>
            <a:r>
              <a:rPr lang="en-US" spc="10" dirty="0">
                <a:ea typeface="Arial"/>
                <a:cs typeface="Times New Roman"/>
              </a:rPr>
              <a:t> </a:t>
            </a:r>
            <a:r>
              <a:rPr lang="en-US" spc="-20" dirty="0">
                <a:ea typeface="Arial"/>
                <a:cs typeface="Times New Roman"/>
              </a:rPr>
              <a:t>M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spc="-5" dirty="0">
                <a:ea typeface="Arial"/>
                <a:cs typeface="Times New Roman"/>
              </a:rPr>
              <a:t>S</a:t>
            </a:r>
            <a:r>
              <a:rPr lang="en-US" spc="5" dirty="0">
                <a:ea typeface="Arial"/>
                <a:cs typeface="Times New Roman"/>
              </a:rPr>
              <a:t>O</a:t>
            </a:r>
            <a:r>
              <a:rPr lang="en-US" dirty="0">
                <a:ea typeface="Arial"/>
                <a:cs typeface="Times New Roman"/>
              </a:rPr>
              <a:t>4</a:t>
            </a:r>
            <a:r>
              <a:rPr lang="en-US" spc="-5" dirty="0">
                <a:ea typeface="Arial"/>
                <a:cs typeface="Times New Roman"/>
              </a:rPr>
              <a:t> i</a:t>
            </a:r>
            <a:r>
              <a:rPr lang="en-US" dirty="0">
                <a:ea typeface="Arial"/>
                <a:cs typeface="Times New Roman"/>
              </a:rPr>
              <a:t>s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-10" dirty="0">
                <a:ea typeface="Arial"/>
                <a:cs typeface="Times New Roman"/>
              </a:rPr>
              <a:t>v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-10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y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a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dirty="0">
                <a:ea typeface="Arial"/>
                <a:cs typeface="Times New Roman"/>
              </a:rPr>
              <a:t>e.</a:t>
            </a:r>
            <a:endParaRPr lang="en-US" dirty="0">
              <a:ea typeface="Calibri"/>
              <a:cs typeface="Times New Roman"/>
            </a:endParaRPr>
          </a:p>
          <a:p>
            <a:pPr marL="233363" marR="154940" indent="-233363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tabLst>
                <a:tab pos="233363" algn="l"/>
              </a:tabLst>
            </a:pPr>
            <a:r>
              <a:rPr lang="en-US" spc="-5" dirty="0" smtClean="0">
                <a:ea typeface="Arial"/>
                <a:cs typeface="Times New Roman"/>
              </a:rPr>
              <a:t>A</a:t>
            </a:r>
            <a:r>
              <a:rPr lang="en-US" dirty="0" smtClean="0">
                <a:ea typeface="Arial"/>
                <a:cs typeface="Times New Roman"/>
              </a:rPr>
              <a:t>t</a:t>
            </a:r>
            <a:r>
              <a:rPr lang="en-US" spc="10" dirty="0" smtClean="0">
                <a:ea typeface="Arial"/>
                <a:cs typeface="Times New Roman"/>
              </a:rPr>
              <a:t> </a:t>
            </a:r>
            <a:r>
              <a:rPr lang="en-US" dirty="0" smtClean="0">
                <a:ea typeface="Arial"/>
                <a:cs typeface="Times New Roman"/>
              </a:rPr>
              <a:t>sub Centre</a:t>
            </a:r>
            <a:r>
              <a:rPr lang="en-US" spc="-5" dirty="0" smtClean="0">
                <a:ea typeface="Arial"/>
                <a:cs typeface="Times New Roman"/>
              </a:rPr>
              <a:t> </a:t>
            </a:r>
            <a:r>
              <a:rPr lang="en-US" spc="-5" dirty="0">
                <a:ea typeface="Arial"/>
                <a:cs typeface="Times New Roman"/>
              </a:rPr>
              <a:t>AN</a:t>
            </a:r>
            <a:r>
              <a:rPr lang="en-US" dirty="0">
                <a:ea typeface="Arial"/>
                <a:cs typeface="Times New Roman"/>
              </a:rPr>
              <a:t>M</a:t>
            </a:r>
            <a:r>
              <a:rPr lang="en-US" spc="-1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can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spc="-10" dirty="0">
                <a:ea typeface="Arial"/>
                <a:cs typeface="Times New Roman"/>
              </a:rPr>
              <a:t>s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15" dirty="0">
                <a:ea typeface="Arial"/>
                <a:cs typeface="Times New Roman"/>
              </a:rPr>
              <a:t>f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-5" dirty="0">
                <a:ea typeface="Arial"/>
                <a:cs typeface="Times New Roman"/>
              </a:rPr>
              <a:t>l</a:t>
            </a:r>
            <a:r>
              <a:rPr lang="en-US" dirty="0">
                <a:ea typeface="Arial"/>
                <a:cs typeface="Times New Roman"/>
              </a:rPr>
              <a:t>y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spc="-10" dirty="0">
                <a:ea typeface="Arial"/>
                <a:cs typeface="Times New Roman"/>
              </a:rPr>
              <a:t>v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15" dirty="0">
                <a:ea typeface="Arial"/>
                <a:cs typeface="Times New Roman"/>
              </a:rPr>
              <a:t>f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spc="-10" dirty="0">
                <a:ea typeface="Arial"/>
                <a:cs typeface="Times New Roman"/>
              </a:rPr>
              <a:t>s</a:t>
            </a:r>
            <a:r>
              <a:rPr lang="en-US" dirty="0">
                <a:ea typeface="Arial"/>
                <a:cs typeface="Times New Roman"/>
              </a:rPr>
              <a:t>t</a:t>
            </a:r>
            <a:r>
              <a:rPr lang="en-US" spc="10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dose</a:t>
            </a:r>
            <a:r>
              <a:rPr lang="en-US" spc="-10" dirty="0">
                <a:ea typeface="Arial"/>
                <a:cs typeface="Times New Roman"/>
              </a:rPr>
              <a:t> </a:t>
            </a:r>
            <a:r>
              <a:rPr lang="en-US" spc="-15" dirty="0">
                <a:ea typeface="Arial"/>
                <a:cs typeface="Times New Roman"/>
              </a:rPr>
              <a:t>o</a:t>
            </a:r>
            <a:r>
              <a:rPr lang="en-US" dirty="0">
                <a:ea typeface="Arial"/>
                <a:cs typeface="Times New Roman"/>
              </a:rPr>
              <a:t>f</a:t>
            </a:r>
            <a:r>
              <a:rPr lang="en-US" spc="10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5</a:t>
            </a:r>
            <a:r>
              <a:rPr lang="en-US" spc="-10" dirty="0">
                <a:ea typeface="Arial"/>
                <a:cs typeface="Times New Roman"/>
              </a:rPr>
              <a:t>-</a:t>
            </a:r>
            <a:r>
              <a:rPr lang="en-US" dirty="0">
                <a:ea typeface="Arial"/>
                <a:cs typeface="Times New Roman"/>
              </a:rPr>
              <a:t>5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10" dirty="0" err="1">
                <a:ea typeface="Arial"/>
                <a:cs typeface="Times New Roman"/>
              </a:rPr>
              <a:t>g</a:t>
            </a:r>
            <a:r>
              <a:rPr lang="en-US" spc="5" dirty="0" err="1">
                <a:ea typeface="Arial"/>
                <a:cs typeface="Times New Roman"/>
              </a:rPr>
              <a:t>m</a:t>
            </a:r>
            <a:r>
              <a:rPr lang="en-US" dirty="0" err="1">
                <a:ea typeface="Arial"/>
                <a:cs typeface="Times New Roman"/>
              </a:rPr>
              <a:t>s</a:t>
            </a:r>
            <a:r>
              <a:rPr lang="en-US" spc="-5" dirty="0">
                <a:ea typeface="Arial"/>
                <a:cs typeface="Times New Roman"/>
              </a:rPr>
              <a:t> </a:t>
            </a:r>
            <a:r>
              <a:rPr lang="en-US" spc="-5" dirty="0" smtClean="0">
                <a:ea typeface="Arial"/>
                <a:cs typeface="Times New Roman"/>
              </a:rPr>
              <a:t>deep </a:t>
            </a:r>
            <a:r>
              <a:rPr lang="en-US" spc="5" dirty="0" smtClean="0">
                <a:ea typeface="Arial"/>
                <a:cs typeface="Times New Roman"/>
              </a:rPr>
              <a:t>I</a:t>
            </a:r>
            <a:r>
              <a:rPr lang="en-US" dirty="0" smtClean="0">
                <a:ea typeface="Arial"/>
                <a:cs typeface="Times New Roman"/>
              </a:rPr>
              <a:t>M</a:t>
            </a:r>
            <a:r>
              <a:rPr lang="en-US" spc="-15" dirty="0" smtClean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on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each</a:t>
            </a:r>
            <a:r>
              <a:rPr lang="en-US" spc="-10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bu</a:t>
            </a:r>
            <a:r>
              <a:rPr lang="en-US" spc="-5" dirty="0">
                <a:ea typeface="Arial"/>
                <a:cs typeface="Times New Roman"/>
              </a:rPr>
              <a:t>t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o</a:t>
            </a:r>
            <a:r>
              <a:rPr lang="en-US" spc="-10" dirty="0">
                <a:ea typeface="Arial"/>
                <a:cs typeface="Times New Roman"/>
              </a:rPr>
              <a:t>c</a:t>
            </a:r>
            <a:r>
              <a:rPr lang="en-US" dirty="0">
                <a:ea typeface="Arial"/>
                <a:cs typeface="Times New Roman"/>
              </a:rPr>
              <a:t>k</a:t>
            </a:r>
            <a:r>
              <a:rPr lang="en-US" spc="5" dirty="0">
                <a:ea typeface="Arial"/>
                <a:cs typeface="Times New Roman"/>
              </a:rPr>
              <a:t> </a:t>
            </a:r>
            <a:r>
              <a:rPr lang="en-US" dirty="0">
                <a:ea typeface="Arial"/>
                <a:cs typeface="Times New Roman"/>
              </a:rPr>
              <a:t>and</a:t>
            </a:r>
            <a:r>
              <a:rPr lang="en-US" spc="-10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r</a:t>
            </a:r>
            <a:r>
              <a:rPr lang="en-US" spc="-15" dirty="0">
                <a:ea typeface="Arial"/>
                <a:cs typeface="Times New Roman"/>
              </a:rPr>
              <a:t>e</a:t>
            </a:r>
            <a:r>
              <a:rPr lang="en-US" spc="15" dirty="0">
                <a:ea typeface="Arial"/>
                <a:cs typeface="Times New Roman"/>
              </a:rPr>
              <a:t>f</a:t>
            </a:r>
            <a:r>
              <a:rPr lang="en-US" spc="-15" dirty="0">
                <a:ea typeface="Arial"/>
                <a:cs typeface="Times New Roman"/>
              </a:rPr>
              <a:t>e</a:t>
            </a:r>
            <a:r>
              <a:rPr lang="en-US" dirty="0">
                <a:ea typeface="Arial"/>
                <a:cs typeface="Times New Roman"/>
              </a:rPr>
              <a:t>r 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o h</a:t>
            </a:r>
            <a:r>
              <a:rPr lang="en-US" spc="-5" dirty="0">
                <a:ea typeface="Arial"/>
                <a:cs typeface="Times New Roman"/>
              </a:rPr>
              <a:t>i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dirty="0">
                <a:ea typeface="Arial"/>
                <a:cs typeface="Times New Roman"/>
              </a:rPr>
              <a:t>her</a:t>
            </a:r>
            <a:r>
              <a:rPr lang="en-US" spc="-15" dirty="0">
                <a:ea typeface="Arial"/>
                <a:cs typeface="Times New Roman"/>
              </a:rPr>
              <a:t> </a:t>
            </a:r>
            <a:r>
              <a:rPr lang="en-US" spc="15" dirty="0">
                <a:ea typeface="Arial"/>
                <a:cs typeface="Times New Roman"/>
              </a:rPr>
              <a:t>f</a:t>
            </a:r>
            <a:r>
              <a:rPr lang="en-US" dirty="0">
                <a:ea typeface="Arial"/>
                <a:cs typeface="Times New Roman"/>
              </a:rPr>
              <a:t>ac</a:t>
            </a:r>
            <a:r>
              <a:rPr lang="en-US" spc="-5" dirty="0">
                <a:ea typeface="Arial"/>
                <a:cs typeface="Times New Roman"/>
              </a:rPr>
              <a:t>ili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y</a:t>
            </a:r>
            <a:r>
              <a:rPr lang="en-US" spc="-20" dirty="0">
                <a:ea typeface="Arial"/>
                <a:cs typeface="Times New Roman"/>
              </a:rPr>
              <a:t> </a:t>
            </a:r>
            <a:r>
              <a:rPr lang="en-US" spc="15" dirty="0">
                <a:ea typeface="Arial"/>
                <a:cs typeface="Times New Roman"/>
              </a:rPr>
              <a:t>f</a:t>
            </a:r>
            <a:r>
              <a:rPr lang="en-US" spc="-15" dirty="0">
                <a:ea typeface="Arial"/>
                <a:cs typeface="Times New Roman"/>
              </a:rPr>
              <a:t>o</a:t>
            </a:r>
            <a:r>
              <a:rPr lang="en-US" dirty="0">
                <a:ea typeface="Arial"/>
                <a:cs typeface="Times New Roman"/>
              </a:rPr>
              <a:t>r </a:t>
            </a:r>
            <a:r>
              <a:rPr lang="en-US" spc="5" dirty="0">
                <a:ea typeface="Arial"/>
                <a:cs typeface="Times New Roman"/>
              </a:rPr>
              <a:t>f</a:t>
            </a:r>
            <a:r>
              <a:rPr lang="en-US" dirty="0">
                <a:ea typeface="Arial"/>
                <a:cs typeface="Times New Roman"/>
              </a:rPr>
              <a:t>u</a:t>
            </a:r>
            <a:r>
              <a:rPr lang="en-US" spc="-10" dirty="0">
                <a:ea typeface="Arial"/>
                <a:cs typeface="Times New Roman"/>
              </a:rPr>
              <a:t>r</a:t>
            </a:r>
            <a:r>
              <a:rPr lang="en-US" spc="5" dirty="0">
                <a:ea typeface="Arial"/>
                <a:cs typeface="Times New Roman"/>
              </a:rPr>
              <a:t>t</a:t>
            </a:r>
            <a:r>
              <a:rPr lang="en-US" dirty="0">
                <a:ea typeface="Arial"/>
                <a:cs typeface="Times New Roman"/>
              </a:rPr>
              <a:t>her</a:t>
            </a:r>
            <a:r>
              <a:rPr lang="en-US" spc="-15" dirty="0">
                <a:ea typeface="Arial"/>
                <a:cs typeface="Times New Roman"/>
              </a:rPr>
              <a:t> 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an</a:t>
            </a:r>
            <a:r>
              <a:rPr lang="en-US" spc="-15" dirty="0">
                <a:ea typeface="Arial"/>
                <a:cs typeface="Times New Roman"/>
              </a:rPr>
              <a:t>a</a:t>
            </a:r>
            <a:r>
              <a:rPr lang="en-US" spc="10" dirty="0">
                <a:ea typeface="Arial"/>
                <a:cs typeface="Times New Roman"/>
              </a:rPr>
              <a:t>g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5" dirty="0">
                <a:ea typeface="Arial"/>
                <a:cs typeface="Times New Roman"/>
              </a:rPr>
              <a:t>m</a:t>
            </a:r>
            <a:r>
              <a:rPr lang="en-US" dirty="0">
                <a:ea typeface="Arial"/>
                <a:cs typeface="Times New Roman"/>
              </a:rPr>
              <a:t>e</a:t>
            </a:r>
            <a:r>
              <a:rPr lang="en-US" spc="-15" dirty="0">
                <a:ea typeface="Arial"/>
                <a:cs typeface="Times New Roman"/>
              </a:rPr>
              <a:t>n</a:t>
            </a:r>
            <a:r>
              <a:rPr lang="en-US" spc="10" dirty="0">
                <a:ea typeface="Arial"/>
                <a:cs typeface="Times New Roman"/>
              </a:rPr>
              <a:t>t</a:t>
            </a:r>
            <a:r>
              <a:rPr lang="en-US" dirty="0" smtClean="0">
                <a:ea typeface="Arial"/>
                <a:cs typeface="Times New Roman"/>
              </a:rPr>
              <a:t>. </a:t>
            </a:r>
            <a:endParaRPr lang="en-IN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Key Messages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5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4360" y="1586480"/>
            <a:ext cx="7898080" cy="2778624"/>
          </a:xfrm>
        </p:spPr>
        <p:txBody>
          <a:bodyPr>
            <a:noAutofit/>
          </a:bodyPr>
          <a:lstStyle/>
          <a:p>
            <a:pPr marL="233363" indent="-233363">
              <a:spcBef>
                <a:spcPts val="1200"/>
              </a:spcBef>
              <a:buNone/>
            </a:pPr>
            <a:r>
              <a:rPr lang="en-US" sz="2800" spc="-5" dirty="0">
                <a:latin typeface="+mj-lt"/>
                <a:ea typeface="Arial"/>
                <a:cs typeface="Times New Roman"/>
              </a:rPr>
              <a:t>B</a:t>
            </a:r>
            <a:r>
              <a:rPr lang="en-US" sz="280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dirty="0">
                <a:latin typeface="+mj-lt"/>
                <a:ea typeface="Arial"/>
                <a:cs typeface="Times New Roman"/>
              </a:rPr>
              <a:t>ss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on,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ea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il</a:t>
            </a:r>
            <a:r>
              <a:rPr lang="en-US" sz="2800" dirty="0">
                <a:latin typeface="+mj-lt"/>
                <a:ea typeface="Arial"/>
                <a:cs typeface="Times New Roman"/>
              </a:rPr>
              <a:t>l be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ab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: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3363" indent="-233363">
              <a:spcBef>
                <a:spcPts val="1200"/>
              </a:spcBef>
              <a:tabLst>
                <a:tab pos="304800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2800" spc="15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ne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ous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t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rm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y</a:t>
            </a:r>
            <a:r>
              <a:rPr lang="en-US" sz="2800" dirty="0">
                <a:latin typeface="+mj-lt"/>
                <a:ea typeface="Arial"/>
                <a:cs typeface="Times New Roman"/>
              </a:rPr>
              <a:t>pe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rt</a:t>
            </a:r>
            <a:r>
              <a:rPr lang="en-US" sz="2800" dirty="0">
                <a:latin typeface="+mj-lt"/>
                <a:ea typeface="Arial"/>
                <a:cs typeface="Times New Roman"/>
              </a:rPr>
              <a:t>ens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so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de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 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dirty="0">
                <a:latin typeface="+mj-lt"/>
                <a:ea typeface="Arial"/>
                <a:cs typeface="Times New Roman"/>
              </a:rPr>
              <a:t>nancy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233363" indent="-233363">
              <a:spcBef>
                <a:spcPts val="1200"/>
              </a:spcBef>
              <a:tabLst>
                <a:tab pos="304800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suppo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v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ca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w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ps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spc="1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2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15" dirty="0" smtClean="0">
                <a:latin typeface="+mj-lt"/>
                <a:ea typeface="Arial"/>
                <a:cs typeface="Times New Roman"/>
              </a:rPr>
              <a:t>f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t</a:t>
            </a:r>
          </a:p>
          <a:p>
            <a:pPr marL="233363" indent="-233363">
              <a:spcBef>
                <a:spcPts val="1200"/>
              </a:spcBef>
              <a:tabLst>
                <a:tab pos="304800" algn="l"/>
              </a:tabLst>
            </a:pPr>
            <a:r>
              <a:rPr lang="en-US" sz="2800" spc="-5" dirty="0" smtClean="0">
                <a:latin typeface="+mj-lt"/>
                <a:ea typeface="Arial"/>
                <a:cs typeface="Times New Roman"/>
              </a:rPr>
              <a:t>D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esc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r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be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dose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r</a:t>
            </a:r>
            <a:r>
              <a:rPr lang="en-US" sz="2800" dirty="0">
                <a:latin typeface="+mj-lt"/>
                <a:ea typeface="Arial"/>
                <a:cs typeface="Times New Roman"/>
              </a:rPr>
              <a:t>ou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d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s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tr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 in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j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on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dirty="0">
                <a:latin typeface="+mj-lt"/>
                <a:ea typeface="Arial"/>
                <a:cs typeface="Times New Roman"/>
              </a:rPr>
              <a:t>nes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um 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su</a:t>
            </a:r>
            <a:r>
              <a:rPr lang="en-US" sz="2800" spc="-15" dirty="0" smtClean="0">
                <a:latin typeface="+mj-lt"/>
                <a:ea typeface="Arial"/>
                <a:cs typeface="Times New Roman"/>
              </a:rPr>
              <a:t>l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ph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 smtClean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 smtClean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5" dirty="0" smtClean="0">
                <a:latin typeface="+mj-lt"/>
                <a:ea typeface="Arial"/>
                <a:cs typeface="Times New Roman"/>
              </a:rPr>
              <a:t>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f</a:t>
            </a:r>
            <a:r>
              <a:rPr lang="en-US" sz="2800" dirty="0">
                <a:latin typeface="+mj-lt"/>
                <a:ea typeface="Arial"/>
                <a:cs typeface="Times New Roman"/>
              </a:rPr>
              <a:t>or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dirty="0">
                <a:latin typeface="+mj-lt"/>
                <a:ea typeface="Arial"/>
                <a:cs typeface="Times New Roman"/>
              </a:rPr>
              <a:t>he 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g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n</a:t>
            </a:r>
            <a:r>
              <a:rPr lang="en-US" sz="2800" dirty="0">
                <a:latin typeface="+mj-lt"/>
                <a:ea typeface="Arial"/>
                <a:cs typeface="Times New Roman"/>
              </a:rPr>
              <a:t>t</a:t>
            </a:r>
            <a:r>
              <a:rPr lang="en-US" sz="2800" spc="10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spc="-15" dirty="0">
                <a:latin typeface="+mj-lt"/>
                <a:ea typeface="Arial"/>
                <a:cs typeface="Times New Roman"/>
              </a:rPr>
              <a:t>o</a:t>
            </a:r>
            <a:r>
              <a:rPr lang="en-US" sz="2800" dirty="0">
                <a:latin typeface="+mj-lt"/>
                <a:ea typeface="Arial"/>
                <a:cs typeface="Times New Roman"/>
              </a:rPr>
              <a:t>f p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r</a:t>
            </a:r>
            <a:r>
              <a:rPr lang="en-US" sz="2800" dirty="0">
                <a:latin typeface="+mj-lt"/>
                <a:ea typeface="Arial"/>
                <a:cs typeface="Times New Roman"/>
              </a:rPr>
              <a:t>e</a:t>
            </a:r>
            <a:r>
              <a:rPr lang="en-US" sz="2800" spc="-10" dirty="0">
                <a:latin typeface="+mj-lt"/>
                <a:ea typeface="Arial"/>
                <a:cs typeface="Times New Roman"/>
              </a:rPr>
              <a:t>-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ps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and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 </a:t>
            </a:r>
            <a:r>
              <a:rPr lang="en-US" sz="2800" dirty="0">
                <a:latin typeface="+mj-lt"/>
                <a:ea typeface="Arial"/>
                <a:cs typeface="Times New Roman"/>
              </a:rPr>
              <a:t>ec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l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r>
              <a:rPr lang="en-US" sz="2800" spc="5" dirty="0">
                <a:latin typeface="+mj-lt"/>
                <a:ea typeface="Arial"/>
                <a:cs typeface="Times New Roman"/>
              </a:rPr>
              <a:t>m</a:t>
            </a:r>
            <a:r>
              <a:rPr lang="en-US" sz="2800" dirty="0">
                <a:latin typeface="+mj-lt"/>
                <a:ea typeface="Arial"/>
                <a:cs typeface="Times New Roman"/>
              </a:rPr>
              <a:t>ps</a:t>
            </a:r>
            <a:r>
              <a:rPr lang="en-US" sz="2800" spc="-5" dirty="0">
                <a:latin typeface="+mj-lt"/>
                <a:ea typeface="Arial"/>
                <a:cs typeface="Times New Roman"/>
              </a:rPr>
              <a:t>i</a:t>
            </a:r>
            <a:r>
              <a:rPr lang="en-US" sz="2800" dirty="0">
                <a:latin typeface="+mj-lt"/>
                <a:ea typeface="Arial"/>
                <a:cs typeface="Times New Roman"/>
              </a:rPr>
              <a:t>a</a:t>
            </a:r>
            <a:endParaRPr lang="en-US" sz="2800" dirty="0"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ts val="850"/>
              </a:lnSpc>
              <a:spcBef>
                <a:spcPts val="5"/>
              </a:spcBef>
              <a:buNone/>
            </a:pP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ts val="1000"/>
              </a:lnSpc>
              <a:spcBef>
                <a:spcPts val="0"/>
              </a:spcBef>
              <a:buNone/>
            </a:pPr>
            <a:endParaRPr lang="en-US" sz="2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Learning </a:t>
            </a:r>
            <a:r>
              <a:rPr lang="en-US" sz="3200" dirty="0" smtClean="0"/>
              <a:t>Objectives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626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4624"/>
            <a:ext cx="8892480" cy="114300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Pre-eclampsia/Eclampsia is the Second </a:t>
            </a:r>
            <a:r>
              <a:rPr lang="en-IN" sz="2800" dirty="0"/>
              <a:t>L</a:t>
            </a:r>
            <a:r>
              <a:rPr lang="en-IN" sz="2800" dirty="0" smtClean="0"/>
              <a:t>eading </a:t>
            </a:r>
            <a:r>
              <a:rPr lang="en-IN" sz="2800" dirty="0"/>
              <a:t>C</a:t>
            </a:r>
            <a:r>
              <a:rPr lang="en-IN" sz="2800" dirty="0" smtClean="0"/>
              <a:t>ause of Maternal </a:t>
            </a:r>
            <a:r>
              <a:rPr lang="en-IN" sz="2800" dirty="0"/>
              <a:t>M</a:t>
            </a:r>
            <a:r>
              <a:rPr lang="en-IN" sz="2800" dirty="0" smtClean="0"/>
              <a:t>ortality – Globally and in India</a:t>
            </a:r>
            <a:endParaRPr lang="en-IN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860032" y="1556792"/>
            <a:ext cx="4283968" cy="5184576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IN" sz="2400" dirty="0" smtClean="0"/>
              <a:t>Pre-eclampsia/Eclampsia can be prevented and managed by:</a:t>
            </a:r>
          </a:p>
          <a:p>
            <a:pPr>
              <a:spcBef>
                <a:spcPts val="1200"/>
              </a:spcBef>
            </a:pPr>
            <a:r>
              <a:rPr lang="en-IN" sz="2400" dirty="0"/>
              <a:t>R</a:t>
            </a:r>
            <a:r>
              <a:rPr lang="en-IN" sz="2400" dirty="0" smtClean="0"/>
              <a:t>ecording and monitoring of BP and urine protein examination of all labouring women</a:t>
            </a:r>
          </a:p>
          <a:p>
            <a:pPr>
              <a:spcBef>
                <a:spcPts val="1200"/>
              </a:spcBef>
            </a:pPr>
            <a:r>
              <a:rPr lang="en-IN" sz="2400" dirty="0" smtClean="0"/>
              <a:t>Timely identification of danger signs</a:t>
            </a:r>
          </a:p>
          <a:p>
            <a:pPr>
              <a:spcBef>
                <a:spcPts val="1200"/>
              </a:spcBef>
            </a:pPr>
            <a:r>
              <a:rPr lang="en-IN" sz="2400" dirty="0" smtClean="0"/>
              <a:t>Giving </a:t>
            </a:r>
            <a:r>
              <a:rPr lang="en-IN" sz="2400" dirty="0" err="1"/>
              <a:t>i</a:t>
            </a:r>
            <a:r>
              <a:rPr lang="en-IN" sz="2400" dirty="0" err="1" smtClean="0"/>
              <a:t>nj</a:t>
            </a:r>
            <a:r>
              <a:rPr lang="en-IN" sz="2400" dirty="0" smtClean="0"/>
              <a:t> </a:t>
            </a:r>
            <a:r>
              <a:rPr lang="en-IN" sz="2400" dirty="0" err="1" smtClean="0"/>
              <a:t>MgSO</a:t>
            </a:r>
            <a:r>
              <a:rPr lang="en-IN" sz="2400" dirty="0" smtClean="0">
                <a:latin typeface="Calibri"/>
              </a:rPr>
              <a:t>₄ in all mothers having </a:t>
            </a:r>
            <a:r>
              <a:rPr lang="en-IN" sz="2400" dirty="0" smtClean="0"/>
              <a:t>Severe pre-eclampsia and Eclampsia</a:t>
            </a:r>
            <a:endParaRPr lang="en-IN" sz="2400" dirty="0"/>
          </a:p>
        </p:txBody>
      </p:sp>
      <p:graphicFrame>
        <p:nvGraphicFramePr>
          <p:cNvPr id="3" name="Content Placeholder 2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1182367"/>
              </p:ext>
            </p:extLst>
          </p:nvPr>
        </p:nvGraphicFramePr>
        <p:xfrm>
          <a:off x="-684584" y="1124744"/>
          <a:ext cx="6929438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Worksheet" r:id="rId3" imgW="6953137" imgH="4695765" progId="Excel.Sheet.8">
                  <p:embed/>
                </p:oleObj>
              </mc:Choice>
              <mc:Fallback>
                <p:oleObj name="Worksheet" r:id="rId3" imgW="6953137" imgH="4695765" progId="Excel.Sheet.8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4584" y="1124744"/>
                        <a:ext cx="6929438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372617"/>
            <a:ext cx="8591550" cy="82413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Definitions- Hypertensive disorders of pregnancy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68760"/>
            <a:ext cx="8229600" cy="453650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000" b="1" kern="0" dirty="0" smtClean="0">
                <a:solidFill>
                  <a:srgbClr val="000000"/>
                </a:solidFill>
              </a:rPr>
              <a:t>Hypertension: </a:t>
            </a:r>
            <a:r>
              <a:rPr lang="en-IN" sz="2000" kern="0" dirty="0" smtClean="0">
                <a:solidFill>
                  <a:srgbClr val="000000"/>
                </a:solidFill>
              </a:rPr>
              <a:t>BP </a:t>
            </a:r>
            <a:r>
              <a:rPr lang="en-IN" sz="2000" kern="0" dirty="0">
                <a:solidFill>
                  <a:srgbClr val="000000"/>
                </a:solidFill>
              </a:rPr>
              <a:t>&gt;=</a:t>
            </a:r>
            <a:r>
              <a:rPr lang="en-IN" sz="2000" kern="0" dirty="0" smtClean="0">
                <a:solidFill>
                  <a:srgbClr val="000000"/>
                </a:solidFill>
              </a:rPr>
              <a:t>140/90 TWO consecutive readings  </a:t>
            </a:r>
            <a:r>
              <a:rPr lang="en-IN" sz="2000" kern="0" dirty="0">
                <a:solidFill>
                  <a:srgbClr val="000000"/>
                </a:solidFill>
              </a:rPr>
              <a:t>4 hours apart</a:t>
            </a:r>
          </a:p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000" b="1" kern="0" dirty="0">
                <a:solidFill>
                  <a:srgbClr val="000000"/>
                </a:solidFill>
              </a:rPr>
              <a:t>Chronic </a:t>
            </a:r>
            <a:r>
              <a:rPr lang="en-IN" sz="2000" b="1" kern="0" dirty="0" smtClean="0">
                <a:solidFill>
                  <a:srgbClr val="000000"/>
                </a:solidFill>
              </a:rPr>
              <a:t>Hypertension: </a:t>
            </a:r>
            <a:r>
              <a:rPr lang="en-IN" sz="2000" kern="0" dirty="0">
                <a:solidFill>
                  <a:srgbClr val="000000"/>
                </a:solidFill>
              </a:rPr>
              <a:t>H</a:t>
            </a:r>
            <a:r>
              <a:rPr lang="en-IN" sz="2000" kern="0" dirty="0" smtClean="0">
                <a:solidFill>
                  <a:srgbClr val="000000"/>
                </a:solidFill>
              </a:rPr>
              <a:t>ypertension </a:t>
            </a:r>
            <a:r>
              <a:rPr lang="en-IN" sz="2000" kern="0" dirty="0">
                <a:solidFill>
                  <a:srgbClr val="000000"/>
                </a:solidFill>
              </a:rPr>
              <a:t>before 20 weeks of </a:t>
            </a:r>
            <a:r>
              <a:rPr lang="en-IN" sz="2000" kern="0" dirty="0" smtClean="0">
                <a:solidFill>
                  <a:srgbClr val="000000"/>
                </a:solidFill>
              </a:rPr>
              <a:t>pregnancy</a:t>
            </a:r>
            <a:endParaRPr lang="en-IN" sz="2000" kern="0" dirty="0">
              <a:solidFill>
                <a:srgbClr val="000000"/>
              </a:solidFill>
            </a:endParaRPr>
          </a:p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000" b="1" kern="0" dirty="0">
                <a:solidFill>
                  <a:srgbClr val="000000"/>
                </a:solidFill>
              </a:rPr>
              <a:t>Pregnancy I</a:t>
            </a:r>
            <a:r>
              <a:rPr lang="en-IN" sz="2000" b="1" kern="0" dirty="0" smtClean="0">
                <a:solidFill>
                  <a:srgbClr val="000000"/>
                </a:solidFill>
              </a:rPr>
              <a:t>nduced Hypertension (PIH): </a:t>
            </a:r>
            <a:r>
              <a:rPr lang="en-IN" sz="2000" kern="0" dirty="0">
                <a:solidFill>
                  <a:srgbClr val="000000"/>
                </a:solidFill>
              </a:rPr>
              <a:t>H</a:t>
            </a:r>
            <a:r>
              <a:rPr lang="en-IN" sz="2000" kern="0" dirty="0" smtClean="0">
                <a:solidFill>
                  <a:srgbClr val="000000"/>
                </a:solidFill>
              </a:rPr>
              <a:t>ypertension </a:t>
            </a:r>
            <a:r>
              <a:rPr lang="en-IN" sz="2000" kern="0" dirty="0">
                <a:solidFill>
                  <a:srgbClr val="000000"/>
                </a:solidFill>
              </a:rPr>
              <a:t>after 20 </a:t>
            </a:r>
            <a:r>
              <a:rPr lang="en-IN" sz="2000" kern="0" dirty="0" smtClean="0">
                <a:solidFill>
                  <a:srgbClr val="000000"/>
                </a:solidFill>
              </a:rPr>
              <a:t>weeks</a:t>
            </a:r>
          </a:p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000" b="1" kern="0" dirty="0" smtClean="0">
                <a:solidFill>
                  <a:srgbClr val="000000"/>
                </a:solidFill>
              </a:rPr>
              <a:t>Pre-eclampsia (PE): </a:t>
            </a:r>
            <a:r>
              <a:rPr lang="en-IN" sz="2000" kern="0" dirty="0">
                <a:solidFill>
                  <a:srgbClr val="000000"/>
                </a:solidFill>
              </a:rPr>
              <a:t>&gt;=140/90 </a:t>
            </a:r>
            <a:r>
              <a:rPr lang="en-IN" sz="2000" kern="0" dirty="0" smtClean="0">
                <a:solidFill>
                  <a:srgbClr val="000000"/>
                </a:solidFill>
              </a:rPr>
              <a:t> but &lt;160/110 with </a:t>
            </a:r>
            <a:r>
              <a:rPr lang="en-IN" sz="2000" kern="0" dirty="0">
                <a:solidFill>
                  <a:srgbClr val="000000"/>
                </a:solidFill>
              </a:rPr>
              <a:t>proteinuria trace, 1+ or 2+</a:t>
            </a:r>
          </a:p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000" b="1" kern="0" dirty="0">
                <a:solidFill>
                  <a:srgbClr val="000000"/>
                </a:solidFill>
              </a:rPr>
              <a:t>Severe </a:t>
            </a:r>
            <a:r>
              <a:rPr lang="en-IN" sz="2000" b="1" kern="0" dirty="0" smtClean="0">
                <a:solidFill>
                  <a:srgbClr val="000000"/>
                </a:solidFill>
              </a:rPr>
              <a:t>pre-eclampsia</a:t>
            </a:r>
            <a:r>
              <a:rPr lang="en-IN" sz="2000" b="1" kern="0" dirty="0">
                <a:solidFill>
                  <a:srgbClr val="000000"/>
                </a:solidFill>
              </a:rPr>
              <a:t> </a:t>
            </a:r>
            <a:r>
              <a:rPr lang="en-IN" sz="2000" b="1" kern="0" dirty="0" smtClean="0">
                <a:solidFill>
                  <a:srgbClr val="000000"/>
                </a:solidFill>
              </a:rPr>
              <a:t>(Severe PE): </a:t>
            </a:r>
            <a:endParaRPr lang="en-IN" sz="2000" b="1" kern="0" dirty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kern="0" dirty="0">
                <a:solidFill>
                  <a:srgbClr val="000000"/>
                </a:solidFill>
              </a:rPr>
              <a:t>&gt;= 160/110 with proteinuria 3+ or 4+</a:t>
            </a:r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kern="0" dirty="0" smtClean="0">
                <a:solidFill>
                  <a:srgbClr val="000000"/>
                </a:solidFill>
              </a:rPr>
              <a:t>PE with presence of any symptoms like headache</a:t>
            </a:r>
            <a:r>
              <a:rPr lang="en-IN" kern="0" dirty="0">
                <a:solidFill>
                  <a:srgbClr val="000000"/>
                </a:solidFill>
              </a:rPr>
              <a:t>, blurring of vision, epigastric pain or </a:t>
            </a:r>
            <a:r>
              <a:rPr lang="en-IN" kern="0" dirty="0" smtClean="0">
                <a:solidFill>
                  <a:srgbClr val="000000"/>
                </a:solidFill>
              </a:rPr>
              <a:t>oliguria and abnormal oedema over face, hands, abdomen and vulva </a:t>
            </a:r>
            <a:endParaRPr lang="en-IN" kern="0" dirty="0">
              <a:solidFill>
                <a:srgbClr val="000000"/>
              </a:solidFill>
            </a:endParaRPr>
          </a:p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000" b="1" kern="0" dirty="0" smtClean="0">
                <a:solidFill>
                  <a:srgbClr val="000000"/>
                </a:solidFill>
              </a:rPr>
              <a:t>Eclampsia</a:t>
            </a:r>
            <a:r>
              <a:rPr lang="en-IN" sz="2000" kern="0" dirty="0">
                <a:solidFill>
                  <a:srgbClr val="000000"/>
                </a:solidFill>
              </a:rPr>
              <a:t> </a:t>
            </a:r>
            <a:r>
              <a:rPr lang="en-IN" sz="2000" b="1" kern="0" dirty="0" smtClean="0">
                <a:solidFill>
                  <a:srgbClr val="000000"/>
                </a:solidFill>
              </a:rPr>
              <a:t>(E): </a:t>
            </a:r>
            <a:r>
              <a:rPr lang="en-IN" sz="2000" kern="0" dirty="0">
                <a:solidFill>
                  <a:srgbClr val="000000"/>
                </a:solidFill>
              </a:rPr>
              <a:t>C</a:t>
            </a:r>
            <a:r>
              <a:rPr lang="en-IN" sz="2000" kern="0" dirty="0" smtClean="0">
                <a:solidFill>
                  <a:srgbClr val="000000"/>
                </a:solidFill>
              </a:rPr>
              <a:t>onvulsions </a:t>
            </a:r>
            <a:r>
              <a:rPr lang="en-IN" sz="2000" kern="0" dirty="0">
                <a:solidFill>
                  <a:srgbClr val="000000"/>
                </a:solidFill>
              </a:rPr>
              <a:t>with </a:t>
            </a:r>
            <a:r>
              <a:rPr lang="en-IN" sz="2000" kern="0" dirty="0" smtClean="0">
                <a:solidFill>
                  <a:srgbClr val="000000"/>
                </a:solidFill>
              </a:rPr>
              <a:t>&gt;=140/90 </a:t>
            </a:r>
            <a:r>
              <a:rPr lang="en-IN" sz="2000" kern="0" dirty="0">
                <a:solidFill>
                  <a:srgbClr val="000000"/>
                </a:solidFill>
              </a:rPr>
              <a:t>and proteinuria more than </a:t>
            </a:r>
            <a:r>
              <a:rPr lang="en-IN" sz="2000" kern="0" dirty="0" smtClean="0">
                <a:solidFill>
                  <a:srgbClr val="000000"/>
                </a:solidFill>
              </a:rPr>
              <a:t>trace</a:t>
            </a:r>
          </a:p>
          <a:p>
            <a:pPr marL="0" indent="0">
              <a:buNone/>
            </a:pP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733256"/>
            <a:ext cx="583264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NOTE-</a:t>
            </a:r>
            <a:r>
              <a:rPr lang="en-US" dirty="0"/>
              <a:t> Convulsions in pregnancy, </a:t>
            </a:r>
            <a:r>
              <a:rPr lang="en-US" dirty="0" err="1"/>
              <a:t>labour</a:t>
            </a:r>
            <a:r>
              <a:rPr lang="en-US" dirty="0"/>
              <a:t> and postpartum period should be </a:t>
            </a:r>
            <a:r>
              <a:rPr lang="en-US" dirty="0" smtClean="0"/>
              <a:t>considered ‘Eclampsia’ unless proved otherwise.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MgSO4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50405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Management with Inj. MgSO4 should be given in following conditions: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Eclampsia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tx1"/>
                </a:solidFill>
              </a:rPr>
              <a:t>Severe PE: </a:t>
            </a:r>
            <a:endParaRPr lang="en-US" sz="2600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chemeClr val="tx1"/>
                </a:solidFill>
              </a:rPr>
              <a:t> &gt;= </a:t>
            </a:r>
            <a:r>
              <a:rPr lang="en-US" sz="2600" dirty="0">
                <a:solidFill>
                  <a:schemeClr val="tx1"/>
                </a:solidFill>
              </a:rPr>
              <a:t>160/110 with proteinuria 3+ or 4+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tx1"/>
                </a:solidFill>
              </a:rPr>
              <a:t>PE with presence of any symptoms like headache, blurring of vision, epigastric pain or oliguria and abnormal </a:t>
            </a:r>
            <a:r>
              <a:rPr lang="en-US" sz="2600" dirty="0" smtClean="0">
                <a:solidFill>
                  <a:schemeClr val="tx1"/>
                </a:solidFill>
              </a:rPr>
              <a:t>edema </a:t>
            </a:r>
            <a:r>
              <a:rPr lang="en-US" sz="2600" dirty="0">
                <a:solidFill>
                  <a:schemeClr val="tx1"/>
                </a:solidFill>
              </a:rPr>
              <a:t>over face, hands, abdomen and vulva </a:t>
            </a:r>
          </a:p>
          <a:p>
            <a:endParaRPr lang="en-US" sz="2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        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0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IN" dirty="0" smtClean="0">
                <a:cs typeface="Aharoni" panose="02010803020104030203" pitchFamily="2" charset="-79"/>
              </a:rPr>
              <a:t>Management of Severe PE/E</a:t>
            </a:r>
            <a:endParaRPr lang="en-IN" dirty="0">
              <a:cs typeface="Aharoni" panose="02010803020104030203" pitchFamily="2" charset="-79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1284331"/>
              </p:ext>
            </p:extLst>
          </p:nvPr>
        </p:nvGraphicFramePr>
        <p:xfrm>
          <a:off x="395536" y="1196752"/>
          <a:ext cx="842493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45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72966" y="1434662"/>
            <a:ext cx="8275498" cy="4586626"/>
          </a:xfrm>
        </p:spPr>
        <p:txBody>
          <a:bodyPr>
            <a:normAutofit/>
          </a:bodyPr>
          <a:lstStyle/>
          <a:p>
            <a:pPr marL="236538" indent="-236538">
              <a:spcBef>
                <a:spcPts val="1200"/>
              </a:spcBef>
              <a:spcAft>
                <a:spcPts val="1200"/>
              </a:spcAft>
            </a:pPr>
            <a:r>
              <a:rPr lang="en-IN" sz="2400" dirty="0" smtClean="0"/>
              <a:t>Anti - Hypertensive need to be given if Diastolic BP &gt; 100 mm Hg (as per GoI protocol poster on Pre-Eclampsia)</a:t>
            </a:r>
          </a:p>
          <a:p>
            <a:pPr marL="236538" indent="-236538">
              <a:spcBef>
                <a:spcPts val="1200"/>
              </a:spcBef>
              <a:spcAft>
                <a:spcPts val="1200"/>
              </a:spcAft>
            </a:pPr>
            <a:r>
              <a:rPr lang="en-IN" sz="2400" dirty="0" smtClean="0"/>
              <a:t>Tab Alpha-Methyl </a:t>
            </a:r>
            <a:r>
              <a:rPr lang="en-IN" sz="2400" dirty="0" err="1" smtClean="0"/>
              <a:t>Dopa</a:t>
            </a:r>
            <a:r>
              <a:rPr lang="en-IN" sz="2400" dirty="0"/>
              <a:t> </a:t>
            </a:r>
            <a:r>
              <a:rPr lang="en-IN" sz="2400" dirty="0" smtClean="0"/>
              <a:t>or tab Labetalol can be used for controlling BP</a:t>
            </a:r>
          </a:p>
          <a:p>
            <a:pPr marL="236538" indent="-236538">
              <a:spcBef>
                <a:spcPts val="1200"/>
              </a:spcBef>
              <a:spcAft>
                <a:spcPts val="1200"/>
              </a:spcAft>
            </a:pPr>
            <a:r>
              <a:rPr lang="en-IN" sz="2400" dirty="0" smtClean="0"/>
              <a:t>Target should be to maintain diastolic BP between 90-100 mm Hg</a:t>
            </a:r>
          </a:p>
          <a:p>
            <a:pPr marL="236538" indent="-236538">
              <a:spcBef>
                <a:spcPts val="1200"/>
              </a:spcBef>
              <a:spcAft>
                <a:spcPts val="1200"/>
              </a:spcAft>
            </a:pPr>
            <a:r>
              <a:rPr lang="en-IN" sz="2400" dirty="0" smtClean="0"/>
              <a:t>In case of severe Pre eclampsia, use of tab </a:t>
            </a:r>
            <a:r>
              <a:rPr lang="en-IN" sz="2400" dirty="0" err="1" smtClean="0"/>
              <a:t>Nifedipine</a:t>
            </a:r>
            <a:r>
              <a:rPr lang="en-IN" sz="2400" dirty="0" smtClean="0"/>
              <a:t> or Inj. labetalol is recommended for initial control of BP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864096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IN" dirty="0" smtClean="0">
                <a:cs typeface="Aharoni" panose="02010803020104030203" pitchFamily="2" charset="-79"/>
              </a:rPr>
              <a:t>Role of Anti-hypertensive</a:t>
            </a:r>
            <a:endParaRPr lang="en-IN" dirty="0">
              <a:cs typeface="Aharoni" panose="02010803020104030203" pitchFamily="2" charset="-79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5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Administration of MgSO4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4906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400" b="1" kern="0" dirty="0" smtClean="0">
                <a:solidFill>
                  <a:srgbClr val="000000"/>
                </a:solidFill>
              </a:rPr>
              <a:t>First dose (at Non-FRU level): </a:t>
            </a:r>
            <a:r>
              <a:rPr lang="en-IN" sz="2400" kern="0" dirty="0" smtClean="0">
                <a:solidFill>
                  <a:srgbClr val="000000"/>
                </a:solidFill>
              </a:rPr>
              <a:t>Total </a:t>
            </a:r>
            <a:r>
              <a:rPr lang="en-IN" sz="2400" b="1" kern="0" dirty="0" smtClean="0">
                <a:solidFill>
                  <a:srgbClr val="000000"/>
                </a:solidFill>
              </a:rPr>
              <a:t>10</a:t>
            </a:r>
            <a:r>
              <a:rPr lang="en-IN" sz="2400" kern="0" dirty="0" smtClean="0">
                <a:solidFill>
                  <a:srgbClr val="000000"/>
                </a:solidFill>
              </a:rPr>
              <a:t> grams</a:t>
            </a:r>
            <a:endParaRPr lang="en-IN" sz="2400" kern="0" dirty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sz="2400" kern="0" dirty="0" smtClean="0">
                <a:solidFill>
                  <a:srgbClr val="000000"/>
                </a:solidFill>
              </a:rPr>
              <a:t>5 g (10mL) magnesium sulphate deep IM in </a:t>
            </a:r>
            <a:r>
              <a:rPr lang="en-IN" sz="2400" kern="0" dirty="0">
                <a:solidFill>
                  <a:srgbClr val="000000"/>
                </a:solidFill>
              </a:rPr>
              <a:t>each </a:t>
            </a:r>
            <a:r>
              <a:rPr lang="en-IN" sz="2400" kern="0" dirty="0" smtClean="0">
                <a:solidFill>
                  <a:srgbClr val="000000"/>
                </a:solidFill>
              </a:rPr>
              <a:t>buttock</a:t>
            </a:r>
            <a:endParaRPr lang="en-IN" sz="2400" kern="0" dirty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sz="2400" kern="0" dirty="0">
                <a:solidFill>
                  <a:srgbClr val="000000"/>
                </a:solidFill>
              </a:rPr>
              <a:t>Patient should reach FRU in 2 hours </a:t>
            </a:r>
            <a:r>
              <a:rPr lang="en-IN" sz="2400" kern="0" dirty="0" smtClean="0">
                <a:solidFill>
                  <a:srgbClr val="000000"/>
                </a:solidFill>
              </a:rPr>
              <a:t>for further </a:t>
            </a:r>
            <a:r>
              <a:rPr lang="en-IN" sz="2400" kern="0" dirty="0">
                <a:solidFill>
                  <a:srgbClr val="000000"/>
                </a:solidFill>
              </a:rPr>
              <a:t>management</a:t>
            </a:r>
          </a:p>
          <a:p>
            <a:pPr lvl="0" fontAlgn="base">
              <a:spcAft>
                <a:spcPct val="0"/>
              </a:spcAft>
              <a:buClr>
                <a:srgbClr val="E9804F"/>
              </a:buClr>
              <a:buFont typeface="Wingdings" pitchFamily="2" charset="2"/>
              <a:buChar char="§"/>
            </a:pPr>
            <a:r>
              <a:rPr lang="en-IN" sz="2400" b="1" kern="0" dirty="0">
                <a:solidFill>
                  <a:srgbClr val="000000"/>
                </a:solidFill>
              </a:rPr>
              <a:t>Loading dose </a:t>
            </a:r>
            <a:r>
              <a:rPr lang="en-IN" sz="2400" b="1" kern="0" dirty="0" smtClean="0">
                <a:solidFill>
                  <a:srgbClr val="000000"/>
                </a:solidFill>
              </a:rPr>
              <a:t>(at FRU level): </a:t>
            </a:r>
            <a:r>
              <a:rPr lang="en-IN" sz="2400" kern="0" dirty="0" smtClean="0">
                <a:solidFill>
                  <a:srgbClr val="000000"/>
                </a:solidFill>
              </a:rPr>
              <a:t>Total </a:t>
            </a:r>
            <a:r>
              <a:rPr lang="en-IN" sz="2400" b="1" kern="0" dirty="0" smtClean="0">
                <a:solidFill>
                  <a:srgbClr val="000000"/>
                </a:solidFill>
              </a:rPr>
              <a:t>14</a:t>
            </a:r>
            <a:r>
              <a:rPr lang="en-IN" sz="2400" kern="0" dirty="0" smtClean="0">
                <a:solidFill>
                  <a:srgbClr val="000000"/>
                </a:solidFill>
              </a:rPr>
              <a:t> grams</a:t>
            </a:r>
            <a:endParaRPr lang="en-IN" sz="2400" kern="0" dirty="0">
              <a:solidFill>
                <a:srgbClr val="000000"/>
              </a:solidFill>
            </a:endParaRPr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sz="2400" kern="0" dirty="0" smtClean="0">
                <a:solidFill>
                  <a:srgbClr val="000000"/>
                </a:solidFill>
              </a:rPr>
              <a:t>4 g (8mL) magnesium </a:t>
            </a:r>
            <a:r>
              <a:rPr lang="en-IN" sz="2400" kern="0" dirty="0">
                <a:solidFill>
                  <a:srgbClr val="000000"/>
                </a:solidFill>
              </a:rPr>
              <a:t>sulphate </a:t>
            </a:r>
            <a:r>
              <a:rPr lang="en-IN" sz="2400" kern="0" dirty="0" smtClean="0">
                <a:solidFill>
                  <a:srgbClr val="000000"/>
                </a:solidFill>
              </a:rPr>
              <a:t>diluted </a:t>
            </a:r>
            <a:r>
              <a:rPr lang="en-IN" sz="2400" kern="0" dirty="0">
                <a:solidFill>
                  <a:srgbClr val="000000"/>
                </a:solidFill>
              </a:rPr>
              <a:t>with 12 ml </a:t>
            </a:r>
            <a:r>
              <a:rPr lang="en-IN" sz="2400" kern="0" dirty="0" smtClean="0">
                <a:solidFill>
                  <a:srgbClr val="000000"/>
                </a:solidFill>
              </a:rPr>
              <a:t>NS or distilled water </a:t>
            </a:r>
            <a:r>
              <a:rPr lang="en-IN" sz="2400" kern="0" dirty="0">
                <a:solidFill>
                  <a:srgbClr val="000000"/>
                </a:solidFill>
              </a:rPr>
              <a:t>in 20 ml syringe i.e. </a:t>
            </a:r>
            <a:r>
              <a:rPr lang="en-IN" sz="2400" kern="0" dirty="0" smtClean="0">
                <a:solidFill>
                  <a:srgbClr val="000000"/>
                </a:solidFill>
              </a:rPr>
              <a:t>20%, and </a:t>
            </a:r>
            <a:r>
              <a:rPr lang="en-IN" sz="2400" kern="0" dirty="0">
                <a:solidFill>
                  <a:srgbClr val="000000"/>
                </a:solidFill>
              </a:rPr>
              <a:t>given slow IV in 5-10 minutes</a:t>
            </a:r>
          </a:p>
          <a:p>
            <a:pPr lvl="1" fontAlgn="base">
              <a:spcAft>
                <a:spcPct val="0"/>
              </a:spcAft>
              <a:buClr>
                <a:srgbClr val="E9804F"/>
              </a:buClr>
              <a:buSzPct val="80000"/>
              <a:buFont typeface="Wingdings" pitchFamily="2" charset="2"/>
              <a:buChar char="§"/>
            </a:pPr>
            <a:r>
              <a:rPr lang="en-IN" sz="2400" kern="0" dirty="0" smtClean="0">
                <a:solidFill>
                  <a:srgbClr val="000000"/>
                </a:solidFill>
              </a:rPr>
              <a:t>5 g (10mL) magnesium </a:t>
            </a:r>
            <a:r>
              <a:rPr lang="en-IN" sz="2400" kern="0" dirty="0">
                <a:solidFill>
                  <a:srgbClr val="000000"/>
                </a:solidFill>
              </a:rPr>
              <a:t>sulphate </a:t>
            </a:r>
            <a:r>
              <a:rPr lang="en-US" sz="2400" kern="0" dirty="0">
                <a:solidFill>
                  <a:srgbClr val="000000"/>
                </a:solidFill>
              </a:rPr>
              <a:t>with 1 ml </a:t>
            </a:r>
            <a:r>
              <a:rPr lang="en-US" sz="2400" kern="0" dirty="0" smtClean="0">
                <a:solidFill>
                  <a:srgbClr val="000000"/>
                </a:solidFill>
              </a:rPr>
              <a:t>2</a:t>
            </a:r>
            <a:r>
              <a:rPr lang="en-US" sz="2400" kern="0" dirty="0">
                <a:solidFill>
                  <a:srgbClr val="000000"/>
                </a:solidFill>
              </a:rPr>
              <a:t>% </a:t>
            </a:r>
            <a:r>
              <a:rPr lang="en-US" sz="2400" kern="0" dirty="0" smtClean="0">
                <a:solidFill>
                  <a:srgbClr val="000000"/>
                </a:solidFill>
              </a:rPr>
              <a:t>lignocaine </a:t>
            </a:r>
            <a:r>
              <a:rPr lang="en-IN" sz="2400" kern="0" dirty="0" smtClean="0">
                <a:solidFill>
                  <a:srgbClr val="000000"/>
                </a:solidFill>
              </a:rPr>
              <a:t>deep IM in </a:t>
            </a:r>
            <a:r>
              <a:rPr lang="en-IN" sz="2400" kern="0" dirty="0">
                <a:solidFill>
                  <a:srgbClr val="000000"/>
                </a:solidFill>
              </a:rPr>
              <a:t>each </a:t>
            </a:r>
            <a:r>
              <a:rPr lang="en-IN" sz="2400" kern="0" dirty="0" smtClean="0">
                <a:solidFill>
                  <a:srgbClr val="000000"/>
                </a:solidFill>
              </a:rPr>
              <a:t>buttock</a:t>
            </a:r>
            <a:endParaRPr lang="en-US" sz="24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49268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Administration of </a:t>
            </a:r>
            <a:r>
              <a:rPr lang="en-US" dirty="0" smtClean="0"/>
              <a:t>MgSO4- Maintenance 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87624"/>
            <a:ext cx="8229600" cy="40016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800" kern="0" dirty="0">
                <a:solidFill>
                  <a:srgbClr val="000000"/>
                </a:solidFill>
              </a:rPr>
              <a:t>5 g (10mL) magnesium sulphate </a:t>
            </a:r>
            <a:r>
              <a:rPr lang="en-US" sz="2800" kern="0" dirty="0">
                <a:solidFill>
                  <a:srgbClr val="000000"/>
                </a:solidFill>
              </a:rPr>
              <a:t>with 1 ml 2% lignocaine </a:t>
            </a:r>
            <a:r>
              <a:rPr lang="en-IN" sz="2800" kern="0" dirty="0">
                <a:solidFill>
                  <a:srgbClr val="000000"/>
                </a:solidFill>
              </a:rPr>
              <a:t>deep IM in </a:t>
            </a:r>
            <a:r>
              <a:rPr lang="en-IN" sz="2800" kern="0" dirty="0" smtClean="0">
                <a:solidFill>
                  <a:srgbClr val="000000"/>
                </a:solidFill>
              </a:rPr>
              <a:t>alternate buttock every 4 hours</a:t>
            </a:r>
          </a:p>
          <a:p>
            <a:pPr marL="0" indent="0">
              <a:buNone/>
            </a:pPr>
            <a:endParaRPr lang="en-IN" sz="2800" kern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800" kern="0" dirty="0" smtClean="0">
                <a:solidFill>
                  <a:srgbClr val="000000"/>
                </a:solidFill>
              </a:rPr>
              <a:t>To be given for 24 hours after last convulsion or delivery- whichever occurs later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>
            <a:normAutofit fontScale="92500" lnSpcReduction="20000"/>
          </a:bodyPr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ho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4119</TotalTime>
  <Words>1196</Words>
  <Application>Microsoft Office PowerPoint</Application>
  <PresentationFormat>On-screen Show (4:3)</PresentationFormat>
  <Paragraphs>147</Paragraphs>
  <Slides>16</Slides>
  <Notes>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1_Soho</vt:lpstr>
      <vt:lpstr>Worksheet</vt:lpstr>
      <vt:lpstr>Prevention, Identification and Management of Pre-eclampsia and Eclampsia</vt:lpstr>
      <vt:lpstr>Learning Objectives</vt:lpstr>
      <vt:lpstr>Pre-eclampsia/Eclampsia is the Second Leading Cause of Maternal Mortality – Globally and in India</vt:lpstr>
      <vt:lpstr>Definitions- Hypertensive disorders of pregnancy</vt:lpstr>
      <vt:lpstr>Need for MgSO4</vt:lpstr>
      <vt:lpstr>Management of Severe PE/E</vt:lpstr>
      <vt:lpstr>Role of Anti-hypertensive</vt:lpstr>
      <vt:lpstr>Administration of MgSO4</vt:lpstr>
      <vt:lpstr>Administration of MgSO4- Maintenance Dose</vt:lpstr>
      <vt:lpstr>Administration of MgSO4- Toxicity Signs</vt:lpstr>
      <vt:lpstr>Administration of MgSO4- Recurrent Episode</vt:lpstr>
      <vt:lpstr>Magnesium Sulphate is a Safe Drug to Use</vt:lpstr>
      <vt:lpstr>To Identify What Nursing Care Needed</vt:lpstr>
      <vt:lpstr>To Terminate the Pregnancy or Not</vt:lpstr>
      <vt:lpstr>Calcium Supplementation for Prevention of  Pre-Eclampsia/Eclampsia (PE/E)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Jhpiego</dc:creator>
  <cp:lastModifiedBy>Deepti Singh</cp:lastModifiedBy>
  <cp:revision>212</cp:revision>
  <dcterms:created xsi:type="dcterms:W3CDTF">2014-12-11T10:59:05Z</dcterms:created>
  <dcterms:modified xsi:type="dcterms:W3CDTF">2015-12-24T10:25:45Z</dcterms:modified>
</cp:coreProperties>
</file>