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3" r:id="rId3"/>
    <p:sldId id="307" r:id="rId4"/>
    <p:sldId id="304" r:id="rId5"/>
    <p:sldId id="305" r:id="rId6"/>
    <p:sldId id="306" r:id="rId7"/>
    <p:sldId id="30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07E82-91B7-4ECF-8C31-954B27E67B28}" type="datetimeFigureOut">
              <a:rPr lang="en-IN" smtClean="0"/>
              <a:t>04-07-2017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7E1CC-C1A0-41AE-B841-E3F086AE99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8930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0BAF7-6873-44B7-B927-6C6833D2A50F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4951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6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9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9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2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1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solidFill>
            <a:schemeClr val="tx2">
              <a:lumMod val="60000"/>
              <a:lumOff val="40000"/>
            </a:schemeClr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6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2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1E396-6A59-47E9-83D5-8DA2F718B84B}" type="datetimeFigureOut">
              <a:rPr lang="en-US" smtClean="0"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AD6D3-62A1-4E78-9610-EC2058412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Assessment%20of%20resource%20availability.xls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071" y="2590800"/>
            <a:ext cx="7772400" cy="1470025"/>
          </a:xfrm>
        </p:spPr>
        <p:txBody>
          <a:bodyPr/>
          <a:lstStyle/>
          <a:p>
            <a:r>
              <a:rPr lang="en-US" dirty="0" smtClean="0"/>
              <a:t>Supplies Essential for Life Saving Practices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2" y="344368"/>
            <a:ext cx="492644" cy="79491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425" y="377751"/>
            <a:ext cx="835046" cy="72522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305714" y="444925"/>
            <a:ext cx="2186412" cy="61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3200" dirty="0" smtClean="0">
                <a:solidFill>
                  <a:schemeClr val="tx2"/>
                </a:solidFill>
              </a:rPr>
              <a:t>DAKSHATA</a:t>
            </a:r>
            <a:endParaRPr lang="en-IN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61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Ensuring Resource Availability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Understanding supply situation </a:t>
            </a:r>
          </a:p>
          <a:p>
            <a:r>
              <a:rPr lang="en-US" dirty="0" smtClean="0"/>
              <a:t>Tools </a:t>
            </a:r>
          </a:p>
          <a:p>
            <a:r>
              <a:rPr lang="en-US" dirty="0" smtClean="0"/>
              <a:t>Process </a:t>
            </a:r>
          </a:p>
          <a:p>
            <a:r>
              <a:rPr lang="en-US" dirty="0" smtClean="0"/>
              <a:t>Bottleneck analysis</a:t>
            </a:r>
          </a:p>
          <a:p>
            <a:r>
              <a:rPr lang="en-US" dirty="0" smtClean="0"/>
              <a:t>Action matrix</a:t>
            </a:r>
          </a:p>
          <a:p>
            <a:r>
              <a:rPr lang="en-US" dirty="0" smtClean="0"/>
              <a:t>Improving supply availability at the point of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61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IN" dirty="0" smtClean="0"/>
              <a:t>Assessing Supply Situation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4102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Assessment of supplies will be completed every month/quarter by the quality improvement mentor/nodal person</a:t>
            </a:r>
          </a:p>
          <a:p>
            <a:r>
              <a:rPr lang="en-IN" dirty="0" smtClean="0"/>
              <a:t>Will be completed only based upon physical verification</a:t>
            </a:r>
          </a:p>
          <a:p>
            <a:r>
              <a:rPr lang="en-IN" dirty="0" smtClean="0"/>
              <a:t>Will only take into account items that are functional</a:t>
            </a:r>
          </a:p>
          <a:p>
            <a:r>
              <a:rPr lang="en-IN" dirty="0" smtClean="0"/>
              <a:t>The tool has a list of core supplies as per the Supportive Supervision Checklist of </a:t>
            </a:r>
            <a:r>
              <a:rPr lang="en-IN" dirty="0" err="1" smtClean="0"/>
              <a:t>GoI</a:t>
            </a:r>
            <a:r>
              <a:rPr lang="en-IN" dirty="0" smtClean="0"/>
              <a:t> and additional supplies essential as per the MNH toolkit</a:t>
            </a:r>
          </a:p>
          <a:p>
            <a:r>
              <a:rPr lang="en-IN" dirty="0" smtClean="0">
                <a:hlinkClick r:id="rId2" action="ppaction://hlinkfile"/>
              </a:rPr>
              <a:t>Assessment of resource availability.xlsx</a:t>
            </a:r>
            <a:endParaRPr lang="en-IN" dirty="0" smtClean="0"/>
          </a:p>
          <a:p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203384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008313" cy="1162050"/>
          </a:xfrm>
          <a:solidFill>
            <a:schemeClr val="accent3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800" dirty="0" smtClean="0"/>
              <a:t>List of Essential Supplies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614264"/>
              </p:ext>
            </p:extLst>
          </p:nvPr>
        </p:nvGraphicFramePr>
        <p:xfrm>
          <a:off x="3505200" y="264253"/>
          <a:ext cx="5568950" cy="6412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170"/>
                <a:gridCol w="1480487"/>
                <a:gridCol w="527543"/>
                <a:gridCol w="533400"/>
                <a:gridCol w="2057400"/>
                <a:gridCol w="615950"/>
              </a:tblGrid>
              <a:tr h="384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smtClean="0">
                          <a:effectLst/>
                          <a:latin typeface="+mn-lt"/>
                        </a:rPr>
                        <a:t>S.no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Items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Response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s.no.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Items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Response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 anchor="ctr"/>
                </a:tc>
              </a:tr>
              <a:tr h="384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smtClean="0">
                          <a:effectLst/>
                          <a:latin typeface="+mn-lt"/>
                        </a:rPr>
                        <a:t>1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Magnesium sulphate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Sterile scissors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613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2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Antibiotics for mother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Pads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431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3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Antibiotics for baby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Towels for receiving </a:t>
                      </a:r>
                      <a:r>
                        <a:rPr lang="en-IN" sz="1800" dirty="0" err="1">
                          <a:effectLst/>
                          <a:latin typeface="+mn-lt"/>
                        </a:rPr>
                        <a:t>newborns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17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4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Oxytocin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Syringes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84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5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Vitamin K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IV Sets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863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6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IV Fluids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 smtClean="0">
                          <a:effectLst/>
                          <a:latin typeface="+mn-lt"/>
                        </a:rPr>
                        <a:t>FP </a:t>
                      </a:r>
                      <a:r>
                        <a:rPr lang="en-IN" sz="1800" dirty="0">
                          <a:effectLst/>
                          <a:latin typeface="+mn-lt"/>
                        </a:rPr>
                        <a:t>options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553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7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 smtClean="0">
                          <a:effectLst/>
                          <a:latin typeface="+mn-lt"/>
                        </a:rPr>
                        <a:t>Antiretroviral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Ambu bag for babies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84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8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Soap &amp; Running water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BP Apparatus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47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9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Gloves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Stethoscope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84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10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Uristick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Thermometer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84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11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Partograph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23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Mucus extractor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>
                          <a:effectLst/>
                          <a:latin typeface="+mn-lt"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  <a:tr h="384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12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Cord Ligature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IN" sz="1800" dirty="0" smtClean="0">
                          <a:effectLst/>
                          <a:latin typeface="+mn-lt"/>
                        </a:rPr>
                        <a:t>Suction device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+mn-lt"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8051" marR="58051" marT="0" marB="0"/>
                </a:tc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35100"/>
            <a:ext cx="3008313" cy="46910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Total 24 essential items 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Some additional items as per MNH toolkit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4763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3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Process of ensuring supplies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1637686"/>
            <a:ext cx="2514600" cy="5334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Facility visit by QI mentor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2"/>
            <a:endCxn id="15" idx="0"/>
          </p:cNvCxnSpPr>
          <p:nvPr/>
        </p:nvCxnSpPr>
        <p:spPr>
          <a:xfrm>
            <a:off x="1714500" y="2171086"/>
            <a:ext cx="0" cy="534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2705100"/>
            <a:ext cx="2514600" cy="5334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verification of supply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038600" y="2133600"/>
            <a:ext cx="25146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Facility level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038600" y="3860698"/>
            <a:ext cx="25146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District level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038600" y="5197901"/>
            <a:ext cx="2514600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State level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64574" y="3731958"/>
            <a:ext cx="2514600" cy="79088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Bottleneck identification for non-availability at point of use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020232" y="3860698"/>
            <a:ext cx="2078294" cy="533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Supply issue from state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010400" y="4899126"/>
            <a:ext cx="2063546" cy="11309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Procurement delayed</a:t>
            </a:r>
          </a:p>
          <a:p>
            <a:r>
              <a:rPr lang="en-US" dirty="0" smtClean="0"/>
              <a:t>Not a part of state supply mechanism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010400" y="1676400"/>
            <a:ext cx="2088126" cy="14545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Poor ability to use by provider</a:t>
            </a:r>
          </a:p>
          <a:p>
            <a:r>
              <a:rPr lang="en-US" dirty="0" smtClean="0"/>
              <a:t>Poor indenting</a:t>
            </a:r>
          </a:p>
          <a:p>
            <a:r>
              <a:rPr lang="en-US" dirty="0" smtClean="0"/>
              <a:t>Non-availability at facility level</a:t>
            </a:r>
            <a:endParaRPr lang="en-US" dirty="0"/>
          </a:p>
        </p:txBody>
      </p:sp>
      <p:cxnSp>
        <p:nvCxnSpPr>
          <p:cNvPr id="8" name="Straight Arrow Connector 7"/>
          <p:cNvCxnSpPr>
            <a:stCxn id="15" idx="2"/>
            <a:endCxn id="19" idx="0"/>
          </p:cNvCxnSpPr>
          <p:nvPr/>
        </p:nvCxnSpPr>
        <p:spPr>
          <a:xfrm>
            <a:off x="1714500" y="3238500"/>
            <a:ext cx="7374" cy="4934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19" idx="3"/>
            <a:endCxn id="16" idx="1"/>
          </p:cNvCxnSpPr>
          <p:nvPr/>
        </p:nvCxnSpPr>
        <p:spPr>
          <a:xfrm flipV="1">
            <a:off x="2979174" y="2400300"/>
            <a:ext cx="1059426" cy="172709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9" idx="3"/>
            <a:endCxn id="18" idx="1"/>
          </p:cNvCxnSpPr>
          <p:nvPr/>
        </p:nvCxnSpPr>
        <p:spPr>
          <a:xfrm>
            <a:off x="2979174" y="4127398"/>
            <a:ext cx="1059426" cy="133720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9" idx="3"/>
            <a:endCxn id="17" idx="1"/>
          </p:cNvCxnSpPr>
          <p:nvPr/>
        </p:nvCxnSpPr>
        <p:spPr>
          <a:xfrm>
            <a:off x="2979174" y="4127398"/>
            <a:ext cx="10594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6" idx="3"/>
            <a:endCxn id="24" idx="1"/>
          </p:cNvCxnSpPr>
          <p:nvPr/>
        </p:nvCxnSpPr>
        <p:spPr>
          <a:xfrm>
            <a:off x="6553200" y="2400300"/>
            <a:ext cx="457200" cy="3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7" idx="3"/>
            <a:endCxn id="21" idx="1"/>
          </p:cNvCxnSpPr>
          <p:nvPr/>
        </p:nvCxnSpPr>
        <p:spPr>
          <a:xfrm>
            <a:off x="6553200" y="4127398"/>
            <a:ext cx="467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8" idx="3"/>
            <a:endCxn id="22" idx="1"/>
          </p:cNvCxnSpPr>
          <p:nvPr/>
        </p:nvCxnSpPr>
        <p:spPr>
          <a:xfrm>
            <a:off x="6553200" y="5464601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64574" y="5152720"/>
            <a:ext cx="2507226" cy="79088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Prepare facility specific action plan</a:t>
            </a:r>
            <a:endParaRPr lang="en-US" dirty="0"/>
          </a:p>
        </p:txBody>
      </p:sp>
      <p:cxnSp>
        <p:nvCxnSpPr>
          <p:cNvPr id="70" name="Straight Arrow Connector 69"/>
          <p:cNvCxnSpPr>
            <a:stCxn id="19" idx="2"/>
            <a:endCxn id="68" idx="0"/>
          </p:cNvCxnSpPr>
          <p:nvPr/>
        </p:nvCxnSpPr>
        <p:spPr>
          <a:xfrm flipH="1">
            <a:off x="1718187" y="4522838"/>
            <a:ext cx="3687" cy="6298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661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6" grpId="0" animBg="1"/>
      <p:bldP spid="18" grpId="0" animBg="1"/>
      <p:bldP spid="19" grpId="0" animBg="1"/>
      <p:bldP spid="21" grpId="0" animBg="1"/>
      <p:bldP spid="22" grpId="0" animBg="1"/>
      <p:bldP spid="24" grpId="0" animBg="1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r>
              <a:rPr lang="en-IN" dirty="0" smtClean="0"/>
              <a:t>Resource Availability Actions</a:t>
            </a:r>
            <a:endParaRPr lang="en-IN" dirty="0"/>
          </a:p>
        </p:txBody>
      </p:sp>
      <p:grpSp>
        <p:nvGrpSpPr>
          <p:cNvPr id="4" name="Group 3"/>
          <p:cNvGrpSpPr/>
          <p:nvPr/>
        </p:nvGrpSpPr>
        <p:grpSpPr>
          <a:xfrm>
            <a:off x="1829336" y="4713503"/>
            <a:ext cx="2078946" cy="1221813"/>
            <a:chOff x="2330245" y="4704741"/>
            <a:chExt cx="2005200" cy="1622318"/>
          </a:xfrm>
        </p:grpSpPr>
        <p:sp>
          <p:nvSpPr>
            <p:cNvPr id="5" name="Rectangle 4"/>
            <p:cNvSpPr/>
            <p:nvPr/>
          </p:nvSpPr>
          <p:spPr>
            <a:xfrm>
              <a:off x="2330245" y="5147188"/>
              <a:ext cx="2005200" cy="117987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IN" sz="1400" dirty="0" smtClean="0"/>
                <a:t>Addressing local bottlenecks</a:t>
              </a: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IN" sz="1400" dirty="0" smtClean="0"/>
                <a:t>Availability at point of use </a:t>
              </a:r>
              <a:endParaRPr lang="en-IN" sz="14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706328" y="4704741"/>
              <a:ext cx="1106129" cy="396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/>
                  </a:solidFill>
                </a:rPr>
                <a:t>Facility</a:t>
              </a:r>
              <a:endParaRPr lang="en-IN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099191" y="4071967"/>
            <a:ext cx="2065886" cy="1848604"/>
            <a:chOff x="4571999" y="3872491"/>
            <a:chExt cx="2005200" cy="2454568"/>
          </a:xfrm>
        </p:grpSpPr>
        <p:sp>
          <p:nvSpPr>
            <p:cNvPr id="8" name="Rectangle 7"/>
            <p:cNvSpPr/>
            <p:nvPr/>
          </p:nvSpPr>
          <p:spPr>
            <a:xfrm>
              <a:off x="4571999" y="4291786"/>
              <a:ext cx="2005200" cy="203527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IN" sz="1600" dirty="0" smtClean="0"/>
                <a:t>Improved supply chain for essential supplies</a:t>
              </a: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IN" sz="1600" dirty="0" smtClean="0"/>
                <a:t>Improved commodity monitoring</a:t>
              </a:r>
              <a:endParaRPr lang="en-IN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021534" y="3872491"/>
              <a:ext cx="1106129" cy="396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/>
                  </a:solidFill>
                </a:rPr>
                <a:t>District</a:t>
              </a:r>
              <a:endParaRPr lang="en-IN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356897" y="3424511"/>
            <a:ext cx="2050231" cy="2496057"/>
            <a:chOff x="6919232" y="3012807"/>
            <a:chExt cx="2003541" cy="3314252"/>
          </a:xfrm>
        </p:grpSpPr>
        <p:sp>
          <p:nvSpPr>
            <p:cNvPr id="11" name="Rectangle 10"/>
            <p:cNvSpPr/>
            <p:nvPr/>
          </p:nvSpPr>
          <p:spPr>
            <a:xfrm>
              <a:off x="6919232" y="3465872"/>
              <a:ext cx="2003541" cy="286118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IN" sz="1600" dirty="0" smtClean="0"/>
                <a:t>Inclusion of essential supplies in existing supply chain</a:t>
              </a: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IN" sz="1600" dirty="0" smtClean="0"/>
                <a:t>Introduction of new essential supplies/ packages of supplies/ management tools</a:t>
              </a: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IN" sz="1600" dirty="0" smtClean="0"/>
                <a:t>Planning/PIP support</a:t>
              </a:r>
              <a:endParaRPr lang="en-IN" sz="16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67937" y="3012807"/>
              <a:ext cx="1106129" cy="396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/>
                  </a:solidFill>
                </a:rPr>
                <a:t>State</a:t>
              </a:r>
              <a:endParaRPr lang="en-IN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829336" y="5937853"/>
            <a:ext cx="2078946" cy="277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User</a:t>
            </a: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4099191" y="5923105"/>
            <a:ext cx="2065885" cy="277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Manager</a:t>
            </a:r>
            <a:endParaRPr lang="en-IN" dirty="0"/>
          </a:p>
        </p:txBody>
      </p:sp>
      <p:sp>
        <p:nvSpPr>
          <p:cNvPr id="15" name="Rectangle 14"/>
          <p:cNvSpPr/>
          <p:nvPr/>
        </p:nvSpPr>
        <p:spPr>
          <a:xfrm>
            <a:off x="6356761" y="5923105"/>
            <a:ext cx="2048616" cy="277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Policy maker</a:t>
            </a:r>
            <a:endParaRPr lang="en-IN" dirty="0"/>
          </a:p>
        </p:txBody>
      </p:sp>
      <p:sp>
        <p:nvSpPr>
          <p:cNvPr id="16" name="Rectangle 15"/>
          <p:cNvSpPr/>
          <p:nvPr/>
        </p:nvSpPr>
        <p:spPr>
          <a:xfrm>
            <a:off x="1835478" y="1981200"/>
            <a:ext cx="6615895" cy="144331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Non-rotation of trained HR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Identifying </a:t>
            </a:r>
            <a:r>
              <a:rPr lang="en-IN" dirty="0" smtClean="0"/>
              <a:t>need </a:t>
            </a:r>
            <a:r>
              <a:rPr lang="en-IN" dirty="0"/>
              <a:t>for relocating existing </a:t>
            </a:r>
            <a:r>
              <a:rPr lang="en-IN" dirty="0" smtClean="0"/>
              <a:t>HR for rational deployment</a:t>
            </a: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Planning for additional HR &amp; PIP support</a:t>
            </a:r>
          </a:p>
        </p:txBody>
      </p:sp>
      <p:pic>
        <p:nvPicPr>
          <p:cNvPr id="17" name="Picture 2" descr="http://images.clipartpanda.com/nurse-clip-art-9c4ebEKM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1995948"/>
            <a:ext cx="1131252" cy="1413815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763128"/>
            <a:ext cx="1131254" cy="1438163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45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/>
          <a:p>
            <a:r>
              <a:rPr lang="en-IN" dirty="0" smtClean="0"/>
              <a:t>Major Actions at the Facility Level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181600"/>
          </a:xfrm>
        </p:spPr>
        <p:txBody>
          <a:bodyPr/>
          <a:lstStyle/>
          <a:p>
            <a:r>
              <a:rPr lang="en-IN" dirty="0" smtClean="0"/>
              <a:t>Streamline indenting process from within the facility</a:t>
            </a:r>
          </a:p>
          <a:p>
            <a:r>
              <a:rPr lang="en-IN" dirty="0" smtClean="0"/>
              <a:t>Periodic monitoring and audit of supply availability and functional status at the point of use</a:t>
            </a:r>
          </a:p>
          <a:p>
            <a:r>
              <a:rPr lang="en-IN" dirty="0" smtClean="0"/>
              <a:t>Timely supply requests from district level</a:t>
            </a:r>
          </a:p>
          <a:p>
            <a:r>
              <a:rPr lang="en-IN" dirty="0" smtClean="0"/>
              <a:t>Onsite support to staff for appropriate use</a:t>
            </a:r>
          </a:p>
          <a:p>
            <a:r>
              <a:rPr lang="en-IN" dirty="0" smtClean="0"/>
              <a:t>Rapid replenishment of essential supplies at the point of use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933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</TotalTime>
  <Words>361</Words>
  <Application>Microsoft Office PowerPoint</Application>
  <PresentationFormat>On-screen Show (4:3)</PresentationFormat>
  <Paragraphs>140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Supplies Essential for Life Saving Practices</vt:lpstr>
      <vt:lpstr>Ensuring Resource Availability</vt:lpstr>
      <vt:lpstr>Assessing Supply Situation</vt:lpstr>
      <vt:lpstr>List of Essential Supplies</vt:lpstr>
      <vt:lpstr>Process of ensuring supplies</vt:lpstr>
      <vt:lpstr>Resource Availability Actions</vt:lpstr>
      <vt:lpstr>Major Actions at the Facility Level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 availability</dc:title>
  <dc:creator>Jhpiego</dc:creator>
  <cp:lastModifiedBy>Jhpiego</cp:lastModifiedBy>
  <cp:revision>47</cp:revision>
  <dcterms:created xsi:type="dcterms:W3CDTF">2015-06-04T05:52:28Z</dcterms:created>
  <dcterms:modified xsi:type="dcterms:W3CDTF">2017-07-04T03:37:05Z</dcterms:modified>
</cp:coreProperties>
</file>