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3"/>
  </p:notesMasterIdLst>
  <p:sldIdLst>
    <p:sldId id="343" r:id="rId2"/>
    <p:sldId id="360" r:id="rId3"/>
    <p:sldId id="344" r:id="rId4"/>
    <p:sldId id="346" r:id="rId5"/>
    <p:sldId id="347" r:id="rId6"/>
    <p:sldId id="348" r:id="rId7"/>
    <p:sldId id="354" r:id="rId8"/>
    <p:sldId id="356" r:id="rId9"/>
    <p:sldId id="357" r:id="rId10"/>
    <p:sldId id="355" r:id="rId11"/>
    <p:sldId id="358" r:id="rId12"/>
  </p:sldIdLst>
  <p:sldSz cx="9144000" cy="6858000" type="screen4x3"/>
  <p:notesSz cx="6980238" cy="9144000"/>
  <p:custDataLst>
    <p:tags r:id="rId14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E59A2"/>
    <a:srgbClr val="9A515E"/>
    <a:srgbClr val="FFCCFF"/>
    <a:srgbClr val="0EBADC"/>
    <a:srgbClr val="87547E"/>
    <a:srgbClr val="44525B"/>
    <a:srgbClr val="61B1E3"/>
    <a:srgbClr val="97A825"/>
    <a:srgbClr val="765948"/>
    <a:srgbClr val="7A7E5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143" autoAdjust="0"/>
    <p:restoredTop sz="94660"/>
  </p:normalViewPr>
  <p:slideViewPr>
    <p:cSldViewPr showGuides="1">
      <p:cViewPr varScale="1">
        <p:scale>
          <a:sx n="69" d="100"/>
          <a:sy n="69" d="100"/>
        </p:scale>
        <p:origin x="-49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918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gs" Target="tags/tag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7A60EB6-DC23-4F0B-9C39-82C6D36DEEC9}" type="doc">
      <dgm:prSet loTypeId="urn:microsoft.com/office/officeart/2005/8/layout/radial4" loCatId="relationship" qsTypeId="urn:microsoft.com/office/officeart/2005/8/quickstyle/simple3" qsCatId="simple" csTypeId="urn:microsoft.com/office/officeart/2005/8/colors/colorful3" csCatId="colorful" phldr="1"/>
      <dgm:spPr/>
      <dgm:t>
        <a:bodyPr/>
        <a:lstStyle/>
        <a:p>
          <a:endParaRPr lang="en-IN"/>
        </a:p>
      </dgm:t>
    </dgm:pt>
    <dgm:pt modelId="{3486CE74-D03E-45C2-9773-230B3EFB034A}">
      <dgm:prSet phldrT="[Text]" custT="1"/>
      <dgm:spPr/>
      <dgm:t>
        <a:bodyPr/>
        <a:lstStyle/>
        <a:p>
          <a:r>
            <a:rPr lang="en-US" sz="2000" dirty="0" smtClean="0"/>
            <a:t>Competencies</a:t>
          </a:r>
          <a:endParaRPr lang="en-IN" sz="2000" dirty="0"/>
        </a:p>
      </dgm:t>
    </dgm:pt>
    <dgm:pt modelId="{BC42AFAB-DA02-48D5-8F4B-BEBC1472265B}" type="parTrans" cxnId="{2D0D0140-F61D-4DB1-AB3A-0AA3FFB6A17C}">
      <dgm:prSet/>
      <dgm:spPr/>
      <dgm:t>
        <a:bodyPr/>
        <a:lstStyle/>
        <a:p>
          <a:endParaRPr lang="en-IN"/>
        </a:p>
      </dgm:t>
    </dgm:pt>
    <dgm:pt modelId="{A7FB258C-C2A4-42C5-B68F-F5B100D6A31B}" type="sibTrans" cxnId="{2D0D0140-F61D-4DB1-AB3A-0AA3FFB6A17C}">
      <dgm:prSet/>
      <dgm:spPr/>
      <dgm:t>
        <a:bodyPr/>
        <a:lstStyle/>
        <a:p>
          <a:endParaRPr lang="en-IN"/>
        </a:p>
      </dgm:t>
    </dgm:pt>
    <dgm:pt modelId="{2C861F54-61D5-47C8-B733-231E862CE339}">
      <dgm:prSet phldrT="[Text]"/>
      <dgm:spPr>
        <a:solidFill>
          <a:srgbClr val="FFFF00"/>
        </a:solidFill>
      </dgm:spPr>
      <dgm:t>
        <a:bodyPr/>
        <a:lstStyle/>
        <a:p>
          <a:r>
            <a:rPr lang="en-US" dirty="0" smtClean="0"/>
            <a:t>Knowledge</a:t>
          </a:r>
          <a:endParaRPr lang="en-IN" dirty="0"/>
        </a:p>
      </dgm:t>
    </dgm:pt>
    <dgm:pt modelId="{E7C95F38-4616-4D15-8727-28292A41549F}" type="parTrans" cxnId="{7A2FD8BE-CCC5-4864-8692-108DDDF0E8E0}">
      <dgm:prSet/>
      <dgm:spPr>
        <a:solidFill>
          <a:schemeClr val="bg2">
            <a:lumMod val="40000"/>
            <a:lumOff val="60000"/>
          </a:schemeClr>
        </a:solidFill>
        <a:ln>
          <a:solidFill>
            <a:schemeClr val="bg2">
              <a:lumMod val="40000"/>
              <a:lumOff val="60000"/>
            </a:schemeClr>
          </a:solidFill>
        </a:ln>
      </dgm:spPr>
      <dgm:t>
        <a:bodyPr/>
        <a:lstStyle/>
        <a:p>
          <a:endParaRPr lang="en-IN"/>
        </a:p>
      </dgm:t>
    </dgm:pt>
    <dgm:pt modelId="{7D8C49B1-6A89-427F-B85C-C94BD629350A}" type="sibTrans" cxnId="{7A2FD8BE-CCC5-4864-8692-108DDDF0E8E0}">
      <dgm:prSet/>
      <dgm:spPr/>
      <dgm:t>
        <a:bodyPr/>
        <a:lstStyle/>
        <a:p>
          <a:endParaRPr lang="en-IN"/>
        </a:p>
      </dgm:t>
    </dgm:pt>
    <dgm:pt modelId="{C713E5FD-B0E5-4D8F-A7CD-7FE330279291}">
      <dgm:prSet phldrT="[Text]"/>
      <dgm:spPr>
        <a:solidFill>
          <a:srgbClr val="FFCCFF"/>
        </a:solidFill>
      </dgm:spPr>
      <dgm:t>
        <a:bodyPr/>
        <a:lstStyle/>
        <a:p>
          <a:r>
            <a:rPr lang="en-US" dirty="0" smtClean="0"/>
            <a:t>Skills</a:t>
          </a:r>
          <a:endParaRPr lang="en-IN" dirty="0"/>
        </a:p>
      </dgm:t>
    </dgm:pt>
    <dgm:pt modelId="{387E1746-D154-425E-8086-6A5D08806CF2}" type="parTrans" cxnId="{F1B2D8EA-6530-4436-9998-87388C0DBA90}">
      <dgm:prSet/>
      <dgm:spPr/>
      <dgm:t>
        <a:bodyPr/>
        <a:lstStyle/>
        <a:p>
          <a:endParaRPr lang="en-IN"/>
        </a:p>
      </dgm:t>
    </dgm:pt>
    <dgm:pt modelId="{FE97A17C-A86D-4DE8-897D-8137DB287D45}" type="sibTrans" cxnId="{F1B2D8EA-6530-4436-9998-87388C0DBA90}">
      <dgm:prSet/>
      <dgm:spPr/>
      <dgm:t>
        <a:bodyPr/>
        <a:lstStyle/>
        <a:p>
          <a:endParaRPr lang="en-IN"/>
        </a:p>
      </dgm:t>
    </dgm:pt>
    <dgm:pt modelId="{880B01E8-8825-48CC-8417-6B6628B8DBF8}">
      <dgm:prSet phldrT="[Text]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r>
            <a:rPr lang="en-US" dirty="0" smtClean="0"/>
            <a:t>Attitude</a:t>
          </a:r>
          <a:endParaRPr lang="en-IN" dirty="0"/>
        </a:p>
      </dgm:t>
    </dgm:pt>
    <dgm:pt modelId="{6FB337E3-FE0C-4302-8CBD-01F764727B21}" type="parTrans" cxnId="{D42B5562-1681-4651-8C3F-5CA6906F6E44}">
      <dgm:prSet/>
      <dgm:spPr/>
      <dgm:t>
        <a:bodyPr/>
        <a:lstStyle/>
        <a:p>
          <a:endParaRPr lang="en-IN"/>
        </a:p>
      </dgm:t>
    </dgm:pt>
    <dgm:pt modelId="{A7CBC6C7-C0EF-402F-A3B1-A4EA13C52B58}" type="sibTrans" cxnId="{D42B5562-1681-4651-8C3F-5CA6906F6E44}">
      <dgm:prSet/>
      <dgm:spPr/>
      <dgm:t>
        <a:bodyPr/>
        <a:lstStyle/>
        <a:p>
          <a:endParaRPr lang="en-IN"/>
        </a:p>
      </dgm:t>
    </dgm:pt>
    <dgm:pt modelId="{A9E0DEE7-16CA-406E-8B43-2052DD93078F}" type="pres">
      <dgm:prSet presAssocID="{87A60EB6-DC23-4F0B-9C39-82C6D36DEEC9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n-IN"/>
        </a:p>
      </dgm:t>
    </dgm:pt>
    <dgm:pt modelId="{1BA71696-E068-4E18-B3FB-57F12BE0E340}" type="pres">
      <dgm:prSet presAssocID="{3486CE74-D03E-45C2-9773-230B3EFB034A}" presName="centerShape" presStyleLbl="node0" presStyleIdx="0" presStyleCnt="1" custScaleX="180465" custLinFactNeighborX="-1038" custLinFactNeighborY="9310"/>
      <dgm:spPr/>
      <dgm:t>
        <a:bodyPr/>
        <a:lstStyle/>
        <a:p>
          <a:endParaRPr lang="en-IN"/>
        </a:p>
      </dgm:t>
    </dgm:pt>
    <dgm:pt modelId="{732D9DE3-D67C-4546-9C14-7BFA1F532C6E}" type="pres">
      <dgm:prSet presAssocID="{E7C95F38-4616-4D15-8727-28292A41549F}" presName="parTrans" presStyleLbl="bgSibTrans2D1" presStyleIdx="0" presStyleCnt="3" custLinFactNeighborX="22986" custLinFactNeighborY="10977"/>
      <dgm:spPr/>
      <dgm:t>
        <a:bodyPr/>
        <a:lstStyle/>
        <a:p>
          <a:endParaRPr lang="en-IN"/>
        </a:p>
      </dgm:t>
    </dgm:pt>
    <dgm:pt modelId="{C30E70E0-712B-49EA-9A81-3E19F064A3A3}" type="pres">
      <dgm:prSet presAssocID="{2C861F54-61D5-47C8-B733-231E862CE339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IN"/>
        </a:p>
      </dgm:t>
    </dgm:pt>
    <dgm:pt modelId="{BFF0B5C6-0455-4E8F-B909-1FDE1277012A}" type="pres">
      <dgm:prSet presAssocID="{387E1746-D154-425E-8086-6A5D08806CF2}" presName="parTrans" presStyleLbl="bgSibTrans2D1" presStyleIdx="1" presStyleCnt="3"/>
      <dgm:spPr/>
      <dgm:t>
        <a:bodyPr/>
        <a:lstStyle/>
        <a:p>
          <a:endParaRPr lang="en-IN"/>
        </a:p>
      </dgm:t>
    </dgm:pt>
    <dgm:pt modelId="{BA875EAB-93C5-4262-B4BC-3DDB12565CAF}" type="pres">
      <dgm:prSet presAssocID="{C713E5FD-B0E5-4D8F-A7CD-7FE330279291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IN"/>
        </a:p>
      </dgm:t>
    </dgm:pt>
    <dgm:pt modelId="{279761C7-E0C9-4A17-BA25-2A3FE4CCF1B6}" type="pres">
      <dgm:prSet presAssocID="{6FB337E3-FE0C-4302-8CBD-01F764727B21}" presName="parTrans" presStyleLbl="bgSibTrans2D1" presStyleIdx="2" presStyleCnt="3" custScaleX="121257"/>
      <dgm:spPr/>
      <dgm:t>
        <a:bodyPr/>
        <a:lstStyle/>
        <a:p>
          <a:endParaRPr lang="en-IN"/>
        </a:p>
      </dgm:t>
    </dgm:pt>
    <dgm:pt modelId="{3CFC77CC-4EF8-43AA-90AD-127D519487A6}" type="pres">
      <dgm:prSet presAssocID="{880B01E8-8825-48CC-8417-6B6628B8DBF8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IN"/>
        </a:p>
      </dgm:t>
    </dgm:pt>
  </dgm:ptLst>
  <dgm:cxnLst>
    <dgm:cxn modelId="{7A2FD8BE-CCC5-4864-8692-108DDDF0E8E0}" srcId="{3486CE74-D03E-45C2-9773-230B3EFB034A}" destId="{2C861F54-61D5-47C8-B733-231E862CE339}" srcOrd="0" destOrd="0" parTransId="{E7C95F38-4616-4D15-8727-28292A41549F}" sibTransId="{7D8C49B1-6A89-427F-B85C-C94BD629350A}"/>
    <dgm:cxn modelId="{7E835FCC-5C7C-4ED1-808A-3549E4399BE9}" type="presOf" srcId="{2C861F54-61D5-47C8-B733-231E862CE339}" destId="{C30E70E0-712B-49EA-9A81-3E19F064A3A3}" srcOrd="0" destOrd="0" presId="urn:microsoft.com/office/officeart/2005/8/layout/radial4"/>
    <dgm:cxn modelId="{FA033170-02E4-4B74-93DD-720FA4C4D18F}" type="presOf" srcId="{87A60EB6-DC23-4F0B-9C39-82C6D36DEEC9}" destId="{A9E0DEE7-16CA-406E-8B43-2052DD93078F}" srcOrd="0" destOrd="0" presId="urn:microsoft.com/office/officeart/2005/8/layout/radial4"/>
    <dgm:cxn modelId="{855E1937-CB5A-4782-8DC5-8CE51355A3B0}" type="presOf" srcId="{387E1746-D154-425E-8086-6A5D08806CF2}" destId="{BFF0B5C6-0455-4E8F-B909-1FDE1277012A}" srcOrd="0" destOrd="0" presId="urn:microsoft.com/office/officeart/2005/8/layout/radial4"/>
    <dgm:cxn modelId="{F1B2D8EA-6530-4436-9998-87388C0DBA90}" srcId="{3486CE74-D03E-45C2-9773-230B3EFB034A}" destId="{C713E5FD-B0E5-4D8F-A7CD-7FE330279291}" srcOrd="1" destOrd="0" parTransId="{387E1746-D154-425E-8086-6A5D08806CF2}" sibTransId="{FE97A17C-A86D-4DE8-897D-8137DB287D45}"/>
    <dgm:cxn modelId="{FFF3CFA0-DD83-4593-AE2C-051AD0C2DE36}" type="presOf" srcId="{3486CE74-D03E-45C2-9773-230B3EFB034A}" destId="{1BA71696-E068-4E18-B3FB-57F12BE0E340}" srcOrd="0" destOrd="0" presId="urn:microsoft.com/office/officeart/2005/8/layout/radial4"/>
    <dgm:cxn modelId="{2D0D0140-F61D-4DB1-AB3A-0AA3FFB6A17C}" srcId="{87A60EB6-DC23-4F0B-9C39-82C6D36DEEC9}" destId="{3486CE74-D03E-45C2-9773-230B3EFB034A}" srcOrd="0" destOrd="0" parTransId="{BC42AFAB-DA02-48D5-8F4B-BEBC1472265B}" sibTransId="{A7FB258C-C2A4-42C5-B68F-F5B100D6A31B}"/>
    <dgm:cxn modelId="{7BB3887B-0779-4483-A7F3-E3DEDE0835D6}" type="presOf" srcId="{6FB337E3-FE0C-4302-8CBD-01F764727B21}" destId="{279761C7-E0C9-4A17-BA25-2A3FE4CCF1B6}" srcOrd="0" destOrd="0" presId="urn:microsoft.com/office/officeart/2005/8/layout/radial4"/>
    <dgm:cxn modelId="{BC6F860E-2816-494A-AC5B-85D9CD9C08FE}" type="presOf" srcId="{880B01E8-8825-48CC-8417-6B6628B8DBF8}" destId="{3CFC77CC-4EF8-43AA-90AD-127D519487A6}" srcOrd="0" destOrd="0" presId="urn:microsoft.com/office/officeart/2005/8/layout/radial4"/>
    <dgm:cxn modelId="{A3E566B9-BA2B-4492-9500-2E970B334338}" type="presOf" srcId="{C713E5FD-B0E5-4D8F-A7CD-7FE330279291}" destId="{BA875EAB-93C5-4262-B4BC-3DDB12565CAF}" srcOrd="0" destOrd="0" presId="urn:microsoft.com/office/officeart/2005/8/layout/radial4"/>
    <dgm:cxn modelId="{73E7A83E-15DC-4EE5-A657-DD5483D88A67}" type="presOf" srcId="{E7C95F38-4616-4D15-8727-28292A41549F}" destId="{732D9DE3-D67C-4546-9C14-7BFA1F532C6E}" srcOrd="0" destOrd="0" presId="urn:microsoft.com/office/officeart/2005/8/layout/radial4"/>
    <dgm:cxn modelId="{D42B5562-1681-4651-8C3F-5CA6906F6E44}" srcId="{3486CE74-D03E-45C2-9773-230B3EFB034A}" destId="{880B01E8-8825-48CC-8417-6B6628B8DBF8}" srcOrd="2" destOrd="0" parTransId="{6FB337E3-FE0C-4302-8CBD-01F764727B21}" sibTransId="{A7CBC6C7-C0EF-402F-A3B1-A4EA13C52B58}"/>
    <dgm:cxn modelId="{D1A5F872-4829-439D-8DF1-8E57090C9A0E}" type="presParOf" srcId="{A9E0DEE7-16CA-406E-8B43-2052DD93078F}" destId="{1BA71696-E068-4E18-B3FB-57F12BE0E340}" srcOrd="0" destOrd="0" presId="urn:microsoft.com/office/officeart/2005/8/layout/radial4"/>
    <dgm:cxn modelId="{BA5ECC7E-59F4-4211-84B7-E3ED520B4B9E}" type="presParOf" srcId="{A9E0DEE7-16CA-406E-8B43-2052DD93078F}" destId="{732D9DE3-D67C-4546-9C14-7BFA1F532C6E}" srcOrd="1" destOrd="0" presId="urn:microsoft.com/office/officeart/2005/8/layout/radial4"/>
    <dgm:cxn modelId="{68C3F492-78BF-4441-B49D-45AEBD44A8FA}" type="presParOf" srcId="{A9E0DEE7-16CA-406E-8B43-2052DD93078F}" destId="{C30E70E0-712B-49EA-9A81-3E19F064A3A3}" srcOrd="2" destOrd="0" presId="urn:microsoft.com/office/officeart/2005/8/layout/radial4"/>
    <dgm:cxn modelId="{7FCDCCE4-0FCC-499B-BB0A-29B63EFC0545}" type="presParOf" srcId="{A9E0DEE7-16CA-406E-8B43-2052DD93078F}" destId="{BFF0B5C6-0455-4E8F-B909-1FDE1277012A}" srcOrd="3" destOrd="0" presId="urn:microsoft.com/office/officeart/2005/8/layout/radial4"/>
    <dgm:cxn modelId="{98EC3E5D-59F6-4C6B-98C9-DEE4301C334A}" type="presParOf" srcId="{A9E0DEE7-16CA-406E-8B43-2052DD93078F}" destId="{BA875EAB-93C5-4262-B4BC-3DDB12565CAF}" srcOrd="4" destOrd="0" presId="urn:microsoft.com/office/officeart/2005/8/layout/radial4"/>
    <dgm:cxn modelId="{2CDACF4C-9590-4217-AF13-F67C62A9BCD2}" type="presParOf" srcId="{A9E0DEE7-16CA-406E-8B43-2052DD93078F}" destId="{279761C7-E0C9-4A17-BA25-2A3FE4CCF1B6}" srcOrd="5" destOrd="0" presId="urn:microsoft.com/office/officeart/2005/8/layout/radial4"/>
    <dgm:cxn modelId="{FD72D045-B238-4234-A763-781FEC72BA29}" type="presParOf" srcId="{A9E0DEE7-16CA-406E-8B43-2052DD93078F}" destId="{3CFC77CC-4EF8-43AA-90AD-127D519487A6}" srcOrd="6" destOrd="0" presId="urn:microsoft.com/office/officeart/2005/8/layout/radial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BA71696-E068-4E18-B3FB-57F12BE0E340}">
      <dsp:nvSpPr>
        <dsp:cNvPr id="0" name=""/>
        <dsp:cNvSpPr/>
      </dsp:nvSpPr>
      <dsp:spPr>
        <a:xfrm>
          <a:off x="990602" y="2493247"/>
          <a:ext cx="2734386" cy="1515189"/>
        </a:xfrm>
        <a:prstGeom prst="ellips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2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Competencies</a:t>
          </a:r>
          <a:endParaRPr lang="en-IN" sz="2000" kern="1200" dirty="0"/>
        </a:p>
      </dsp:txBody>
      <dsp:txXfrm>
        <a:off x="1391044" y="2715141"/>
        <a:ext cx="1933502" cy="1071401"/>
      </dsp:txXfrm>
    </dsp:sp>
    <dsp:sp modelId="{732D9DE3-D67C-4546-9C14-7BFA1F532C6E}">
      <dsp:nvSpPr>
        <dsp:cNvPr id="0" name=""/>
        <dsp:cNvSpPr/>
      </dsp:nvSpPr>
      <dsp:spPr>
        <a:xfrm rot="13338886">
          <a:off x="840730" y="1991539"/>
          <a:ext cx="1180584" cy="431828"/>
        </a:xfrm>
        <a:prstGeom prst="leftArrow">
          <a:avLst>
            <a:gd name="adj1" fmla="val 60000"/>
            <a:gd name="adj2" fmla="val 50000"/>
          </a:avLst>
        </a:prstGeom>
        <a:solidFill>
          <a:schemeClr val="bg2">
            <a:lumMod val="40000"/>
            <a:lumOff val="60000"/>
          </a:schemeClr>
        </a:solidFill>
        <a:ln>
          <a:solidFill>
            <a:schemeClr val="bg2">
              <a:lumMod val="40000"/>
              <a:lumOff val="60000"/>
            </a:schemeClr>
          </a:solidFill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C30E70E0-712B-49EA-9A81-3E19F064A3A3}">
      <dsp:nvSpPr>
        <dsp:cNvPr id="0" name=""/>
        <dsp:cNvSpPr/>
      </dsp:nvSpPr>
      <dsp:spPr>
        <a:xfrm>
          <a:off x="3442" y="1186893"/>
          <a:ext cx="1439429" cy="1151543"/>
        </a:xfrm>
        <a:prstGeom prst="roundRect">
          <a:avLst>
            <a:gd name="adj" fmla="val 10000"/>
          </a:avLst>
        </a:prstGeom>
        <a:solidFill>
          <a:srgbClr val="FFFF00"/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Knowledge</a:t>
          </a:r>
          <a:endParaRPr lang="en-IN" sz="2000" kern="1200" dirty="0"/>
        </a:p>
      </dsp:txBody>
      <dsp:txXfrm>
        <a:off x="37170" y="1220621"/>
        <a:ext cx="1371973" cy="1084087"/>
      </dsp:txXfrm>
    </dsp:sp>
    <dsp:sp modelId="{BFF0B5C6-0455-4E8F-B909-1FDE1277012A}">
      <dsp:nvSpPr>
        <dsp:cNvPr id="0" name=""/>
        <dsp:cNvSpPr/>
      </dsp:nvSpPr>
      <dsp:spPr>
        <a:xfrm rot="16261876">
          <a:off x="1628796" y="1431427"/>
          <a:ext cx="1515727" cy="431828"/>
        </a:xfrm>
        <a:prstGeom prst="lef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-50000"/>
                <a:alphaOff val="0"/>
                <a:tint val="50000"/>
                <a:satMod val="300000"/>
              </a:schemeClr>
            </a:gs>
            <a:gs pos="35000">
              <a:schemeClr val="accent3">
                <a:hueOff val="0"/>
                <a:satOff val="0"/>
                <a:lumOff val="-50000"/>
                <a:alphaOff val="0"/>
                <a:tint val="37000"/>
                <a:satMod val="300000"/>
              </a:schemeClr>
            </a:gs>
            <a:gs pos="100000">
              <a:schemeClr val="accent3">
                <a:hueOff val="0"/>
                <a:satOff val="0"/>
                <a:lumOff val="-5000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BA875EAB-93C5-4262-B4BC-3DDB12565CAF}">
      <dsp:nvSpPr>
        <dsp:cNvPr id="0" name=""/>
        <dsp:cNvSpPr/>
      </dsp:nvSpPr>
      <dsp:spPr>
        <a:xfrm>
          <a:off x="1680585" y="313828"/>
          <a:ext cx="1439429" cy="1151543"/>
        </a:xfrm>
        <a:prstGeom prst="roundRect">
          <a:avLst>
            <a:gd name="adj" fmla="val 10000"/>
          </a:avLst>
        </a:prstGeom>
        <a:solidFill>
          <a:srgbClr val="FFCCFF"/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Skills</a:t>
          </a:r>
          <a:endParaRPr lang="en-IN" sz="2000" kern="1200" dirty="0"/>
        </a:p>
      </dsp:txBody>
      <dsp:txXfrm>
        <a:off x="1714313" y="347556"/>
        <a:ext cx="1371973" cy="1084087"/>
      </dsp:txXfrm>
    </dsp:sp>
    <dsp:sp modelId="{279761C7-E0C9-4A17-BA25-2A3FE4CCF1B6}">
      <dsp:nvSpPr>
        <dsp:cNvPr id="0" name=""/>
        <dsp:cNvSpPr/>
      </dsp:nvSpPr>
      <dsp:spPr>
        <a:xfrm rot="19147632">
          <a:off x="2868900" y="1948455"/>
          <a:ext cx="1488714" cy="431828"/>
        </a:xfrm>
        <a:prstGeom prst="lef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-100000"/>
                <a:alphaOff val="0"/>
                <a:tint val="50000"/>
                <a:satMod val="300000"/>
              </a:schemeClr>
            </a:gs>
            <a:gs pos="35000">
              <a:schemeClr val="accent3">
                <a:hueOff val="0"/>
                <a:satOff val="0"/>
                <a:lumOff val="-100000"/>
                <a:alphaOff val="0"/>
                <a:tint val="37000"/>
                <a:satMod val="300000"/>
              </a:schemeClr>
            </a:gs>
            <a:gs pos="100000">
              <a:schemeClr val="accent3">
                <a:hueOff val="0"/>
                <a:satOff val="0"/>
                <a:lumOff val="-10000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3CFC77CC-4EF8-43AA-90AD-127D519487A6}">
      <dsp:nvSpPr>
        <dsp:cNvPr id="0" name=""/>
        <dsp:cNvSpPr/>
      </dsp:nvSpPr>
      <dsp:spPr>
        <a:xfrm>
          <a:off x="3357727" y="1186893"/>
          <a:ext cx="1439429" cy="1151543"/>
        </a:xfrm>
        <a:prstGeom prst="roundRect">
          <a:avLst>
            <a:gd name="adj" fmla="val 10000"/>
          </a:avLst>
        </a:prstGeom>
        <a:solidFill>
          <a:schemeClr val="accent1">
            <a:lumMod val="60000"/>
            <a:lumOff val="4000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Attitude</a:t>
          </a:r>
          <a:endParaRPr lang="en-IN" sz="2000" kern="1200" dirty="0"/>
        </a:p>
      </dsp:txBody>
      <dsp:txXfrm>
        <a:off x="3391455" y="1220621"/>
        <a:ext cx="1371973" cy="108408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2477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53853" y="0"/>
            <a:ext cx="302477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03325" y="685800"/>
            <a:ext cx="4573588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024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98024" y="4343400"/>
            <a:ext cx="558419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4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302477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1024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53853" y="8685213"/>
            <a:ext cx="302477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1001E583-A4A0-4D53-A4D0-4D4435A25D7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719742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5" name="Picture 7" descr="Jhpiego_PPT_internal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57200"/>
            <a:ext cx="9144000" cy="6438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17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048000" y="2130425"/>
            <a:ext cx="5410200" cy="1470025"/>
          </a:xfrm>
        </p:spPr>
        <p:txBody>
          <a:bodyPr/>
          <a:lstStyle>
            <a:lvl1pPr algn="r">
              <a:defRPr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048000" y="3886200"/>
            <a:ext cx="5410200" cy="1143000"/>
          </a:xfrm>
        </p:spPr>
        <p:txBody>
          <a:bodyPr/>
          <a:lstStyle>
            <a:lvl1pPr marL="0" indent="0" algn="r">
              <a:buFont typeface="Wingdings" pitchFamily="2" charset="2"/>
              <a:buNone/>
              <a:defRPr sz="1800">
                <a:solidFill>
                  <a:schemeClr val="accent2"/>
                </a:solidFill>
              </a:defRPr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F45FC88C-2CB8-45EF-B94E-B8386433DEE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68773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0"/>
            <a:ext cx="2057400" cy="5029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0"/>
            <a:ext cx="6019800" cy="5029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DD749DD1-EAE0-44B9-B8C8-6468F0C4A9B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96174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1608B475-DEFA-4229-8836-BBF1B37329C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7769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E24240F8-79D8-48DF-B6F5-B3ED2BD71DE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10309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35163"/>
            <a:ext cx="4038600" cy="40084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35163"/>
            <a:ext cx="4038600" cy="40084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2BA3B65C-15CC-42F5-AF18-C406700B518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697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28A28649-B4C6-4C7A-BD11-04FBDCD1D23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50092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72829D22-4625-4B3A-919A-2916EF38FC3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14335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FAE59D93-C48F-4B30-9C73-90AED4B662E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65132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85A26FF7-2FEC-4EDF-88C7-F022A5ACE2E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262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471A2CBB-46B6-4783-94C1-E9FEDE9723C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01652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8" name="Picture 14" descr="Jhpiego_PPT1a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0825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31" name="Rectangle 7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914400"/>
            <a:ext cx="8229600" cy="8016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32" name="Rectangle 8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35163"/>
            <a:ext cx="8229600" cy="4008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34" name="Rectangle 1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81800" y="6248400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bg1"/>
                </a:solidFill>
                <a:latin typeface="+mn-lt"/>
              </a:defRPr>
            </a:lvl1pPr>
          </a:lstStyle>
          <a:p>
            <a:fld id="{381436BC-DA6D-406F-8B8E-7B3EFBC818A0}" type="slidenum">
              <a:rPr lang="en-US"/>
              <a:pPr/>
              <a:t>‹#›</a:t>
            </a:fld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1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7200" y="6096000"/>
            <a:ext cx="1285494" cy="5334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  <p:sldLayoutId id="2147483660" r:id="rId10"/>
    <p:sldLayoutId id="2147483661" r:id="rId11"/>
  </p:sldLayoutIdLst>
  <p:hf hdr="0" ftr="0" dt="0"/>
  <p:txStyles>
    <p:titleStyle>
      <a:lvl1pPr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Helvetica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Helvetica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Helvetica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Helvetic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Helvetic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Helvetic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Helvetic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Helvetica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§"/>
        <a:defRPr sz="24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Arial" charset="0"/>
        <a:buChar char="–"/>
        <a:defRPr sz="20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Char char="•"/>
        <a:defRPr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80000"/>
        <a:buChar char="•"/>
        <a:defRPr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80000"/>
        <a:buChar char="•"/>
        <a:defRPr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80000"/>
        <a:buChar char="•"/>
        <a:defRPr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80000"/>
        <a:buChar char="•"/>
        <a:defRPr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80000"/>
        <a:buChar char="•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81000" y="1600200"/>
            <a:ext cx="8534400" cy="1828800"/>
          </a:xfrm>
        </p:spPr>
        <p:txBody>
          <a:bodyPr/>
          <a:lstStyle/>
          <a:p>
            <a:pPr algn="ctr"/>
            <a:r>
              <a:rPr lang="en-US" sz="3000" b="1" dirty="0" smtClean="0">
                <a:solidFill>
                  <a:srgbClr val="002060"/>
                </a:solidFill>
              </a:rPr>
              <a:t>Competency  Based Training</a:t>
            </a:r>
            <a:br>
              <a:rPr lang="en-US" sz="3000" b="1" dirty="0" smtClean="0">
                <a:solidFill>
                  <a:srgbClr val="002060"/>
                </a:solidFill>
              </a:rPr>
            </a:br>
            <a:r>
              <a:rPr lang="en-US" sz="3000" b="1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</a:p>
        </p:txBody>
      </p:sp>
      <p:sp>
        <p:nvSpPr>
          <p:cNvPr id="5124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200400" y="3962400"/>
            <a:ext cx="5410200" cy="1752600"/>
          </a:xfrm>
        </p:spPr>
        <p:txBody>
          <a:bodyPr/>
          <a:lstStyle/>
          <a:p>
            <a:pPr algn="ctr"/>
            <a:r>
              <a:rPr lang="en-US" b="1" dirty="0" smtClean="0">
                <a:solidFill>
                  <a:srgbClr val="9A515E"/>
                </a:solidFill>
              </a:rPr>
              <a:t> </a:t>
            </a:r>
            <a:endParaRPr lang="en-US" b="1" dirty="0" smtClean="0">
              <a:solidFill>
                <a:srgbClr val="9A515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3594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762000"/>
            <a:ext cx="6248400" cy="801688"/>
          </a:xfrm>
        </p:spPr>
        <p:txBody>
          <a:bodyPr/>
          <a:lstStyle/>
          <a:p>
            <a:r>
              <a:rPr lang="en-US" b="1" dirty="0" smtClean="0">
                <a:solidFill>
                  <a:srgbClr val="002060"/>
                </a:solidFill>
              </a:rPr>
              <a:t>Common Job Performance Factors</a:t>
            </a:r>
            <a:endParaRPr lang="en-IN" b="1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9100" y="1544638"/>
            <a:ext cx="5257800" cy="4008437"/>
          </a:xfrm>
        </p:spPr>
        <p:txBody>
          <a:bodyPr/>
          <a:lstStyle/>
          <a:p>
            <a:r>
              <a:rPr lang="en-US" dirty="0" smtClean="0">
                <a:solidFill>
                  <a:srgbClr val="9A515E"/>
                </a:solidFill>
              </a:rPr>
              <a:t>Job expectations</a:t>
            </a:r>
          </a:p>
          <a:p>
            <a:r>
              <a:rPr lang="en-US" dirty="0" smtClean="0">
                <a:solidFill>
                  <a:srgbClr val="9A515E"/>
                </a:solidFill>
              </a:rPr>
              <a:t>Performance feedback</a:t>
            </a:r>
          </a:p>
          <a:p>
            <a:r>
              <a:rPr lang="en-US" dirty="0" smtClean="0">
                <a:solidFill>
                  <a:srgbClr val="9A515E"/>
                </a:solidFill>
              </a:rPr>
              <a:t>Tools/environment</a:t>
            </a:r>
          </a:p>
          <a:p>
            <a:r>
              <a:rPr lang="en-US" dirty="0" smtClean="0">
                <a:solidFill>
                  <a:srgbClr val="9A515E"/>
                </a:solidFill>
              </a:rPr>
              <a:t>Motivation/incentives</a:t>
            </a:r>
          </a:p>
          <a:p>
            <a:r>
              <a:rPr lang="en-US" dirty="0" smtClean="0">
                <a:solidFill>
                  <a:srgbClr val="9A515E"/>
                </a:solidFill>
              </a:rPr>
              <a:t>Organizational support</a:t>
            </a:r>
          </a:p>
          <a:p>
            <a:r>
              <a:rPr lang="en-US" dirty="0" smtClean="0">
                <a:solidFill>
                  <a:srgbClr val="9A515E"/>
                </a:solidFill>
              </a:rPr>
              <a:t>Knowledge, skills and attitude</a:t>
            </a:r>
            <a:endParaRPr lang="en-IN" dirty="0">
              <a:solidFill>
                <a:srgbClr val="9A515E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08B475-DEFA-4229-8836-BBF1B37329C0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5667375" y="1524000"/>
            <a:ext cx="3124200" cy="3046988"/>
          </a:xfrm>
          <a:prstGeom prst="rect">
            <a:avLst/>
          </a:prstGeom>
          <a:solidFill>
            <a:srgbClr val="FFFF00"/>
          </a:solidFill>
          <a:effectLst>
            <a:glow rad="101600">
              <a:schemeClr val="accent2">
                <a:satMod val="175000"/>
                <a:alpha val="40000"/>
              </a:schemeClr>
            </a:glow>
          </a:effectLst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To improve performance or help participants apply the new learning into practice, all performance factors need to be addressed</a:t>
            </a:r>
            <a:endParaRPr lang="en-IN" sz="2400" dirty="0"/>
          </a:p>
        </p:txBody>
      </p:sp>
      <p:sp>
        <p:nvSpPr>
          <p:cNvPr id="6" name="Flowchart: Punched Tape 5"/>
          <p:cNvSpPr/>
          <p:nvPr/>
        </p:nvSpPr>
        <p:spPr>
          <a:xfrm>
            <a:off x="609600" y="4570988"/>
            <a:ext cx="8382000" cy="1448812"/>
          </a:xfrm>
          <a:prstGeom prst="flowChartPunchedTape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400" b="1" dirty="0" smtClean="0">
                <a:solidFill>
                  <a:schemeClr val="accent2">
                    <a:lumMod val="75000"/>
                  </a:schemeClr>
                </a:solidFill>
              </a:rPr>
              <a:t>To </a:t>
            </a:r>
            <a:r>
              <a:rPr lang="en-IN" sz="2400" b="1" dirty="0">
                <a:solidFill>
                  <a:schemeClr val="accent2">
                    <a:lumMod val="75000"/>
                  </a:schemeClr>
                </a:solidFill>
              </a:rPr>
              <a:t>translate effective training into quality </a:t>
            </a:r>
            <a:r>
              <a:rPr lang="en-IN" sz="2400" b="1" dirty="0" smtClean="0">
                <a:solidFill>
                  <a:schemeClr val="accent2">
                    <a:lumMod val="75000"/>
                  </a:schemeClr>
                </a:solidFill>
              </a:rPr>
              <a:t>services, post-training supportive supervision is critical</a:t>
            </a:r>
            <a:endParaRPr lang="en-IN" sz="2400" b="1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50659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>
                <a:solidFill>
                  <a:srgbClr val="002060"/>
                </a:solidFill>
              </a:rPr>
              <a:t>Checklists for Trainers’ Competency</a:t>
            </a:r>
            <a:endParaRPr lang="en-IN" b="1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Preparing a Lesson Plan</a:t>
            </a:r>
          </a:p>
          <a:p>
            <a:r>
              <a:rPr lang="en-US" dirty="0" smtClean="0"/>
              <a:t>Presentation skills</a:t>
            </a:r>
          </a:p>
          <a:p>
            <a:r>
              <a:rPr lang="en-US" dirty="0" smtClean="0"/>
              <a:t>Demonstration skills</a:t>
            </a:r>
          </a:p>
          <a:p>
            <a:r>
              <a:rPr lang="en-US" dirty="0" smtClean="0"/>
              <a:t>Coaching skills</a:t>
            </a:r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08B475-DEFA-4229-8836-BBF1B37329C0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40588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002060"/>
                </a:solidFill>
              </a:rPr>
              <a:t>Objectives</a:t>
            </a:r>
            <a:endParaRPr lang="en-IN" b="1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By the end of this session the participants will be able to: </a:t>
            </a:r>
          </a:p>
          <a:p>
            <a:r>
              <a:rPr lang="en-US" dirty="0" smtClean="0"/>
              <a:t>Describe the components of competency based training</a:t>
            </a:r>
          </a:p>
          <a:p>
            <a:r>
              <a:rPr lang="en-US" dirty="0" smtClean="0"/>
              <a:t>List the importance of competency </a:t>
            </a:r>
            <a:r>
              <a:rPr lang="en-US" smtClean="0"/>
              <a:t>based training</a:t>
            </a:r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08B475-DEFA-4229-8836-BBF1B37329C0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17282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002060"/>
                </a:solidFill>
              </a:rPr>
              <a:t>What is Competence/Competency?</a:t>
            </a:r>
            <a:endParaRPr lang="en-US" b="1" dirty="0">
              <a:solidFill>
                <a:srgbClr val="00206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8B2F4F9-B5B3-4E39-B239-AB90E582A83E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5" name="Oval 4"/>
          <p:cNvSpPr/>
          <p:nvPr/>
        </p:nvSpPr>
        <p:spPr>
          <a:xfrm>
            <a:off x="304800" y="2743200"/>
            <a:ext cx="2667000" cy="1676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COMPETENCY</a:t>
            </a:r>
            <a:endParaRPr lang="en-IN" b="1" dirty="0">
              <a:solidFill>
                <a:schemeClr val="tx1"/>
              </a:solidFill>
            </a:endParaRPr>
          </a:p>
        </p:txBody>
      </p:sp>
      <p:cxnSp>
        <p:nvCxnSpPr>
          <p:cNvPr id="7" name="Straight Arrow Connector 6"/>
          <p:cNvCxnSpPr/>
          <p:nvPr/>
        </p:nvCxnSpPr>
        <p:spPr>
          <a:xfrm flipV="1">
            <a:off x="2971800" y="2286000"/>
            <a:ext cx="2286000" cy="129540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ounded Rectangle 7"/>
          <p:cNvSpPr/>
          <p:nvPr/>
        </p:nvSpPr>
        <p:spPr>
          <a:xfrm>
            <a:off x="5410200" y="1659082"/>
            <a:ext cx="2971800" cy="931718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Competent: Prepared to provide safe services</a:t>
            </a:r>
            <a:endParaRPr lang="en-IN" b="1" dirty="0">
              <a:solidFill>
                <a:schemeClr val="tx1"/>
              </a:solidFill>
            </a:endParaRPr>
          </a:p>
        </p:txBody>
      </p:sp>
      <p:cxnSp>
        <p:nvCxnSpPr>
          <p:cNvPr id="10" name="Straight Arrow Connector 9"/>
          <p:cNvCxnSpPr/>
          <p:nvPr/>
        </p:nvCxnSpPr>
        <p:spPr>
          <a:xfrm flipV="1">
            <a:off x="2971800" y="3657600"/>
            <a:ext cx="2362200" cy="7620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ounded Rectangle 10"/>
          <p:cNvSpPr/>
          <p:nvPr/>
        </p:nvSpPr>
        <p:spPr>
          <a:xfrm>
            <a:off x="5410200" y="3200400"/>
            <a:ext cx="2971800" cy="1066800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A combination of tasks and responsibilities</a:t>
            </a:r>
            <a:endParaRPr lang="en-IN" b="1" dirty="0">
              <a:solidFill>
                <a:schemeClr val="tx1"/>
              </a:solidFill>
            </a:endParaRPr>
          </a:p>
        </p:txBody>
      </p:sp>
      <p:cxnSp>
        <p:nvCxnSpPr>
          <p:cNvPr id="13" name="Straight Arrow Connector 12"/>
          <p:cNvCxnSpPr/>
          <p:nvPr/>
        </p:nvCxnSpPr>
        <p:spPr>
          <a:xfrm>
            <a:off x="2971800" y="3962400"/>
            <a:ext cx="2362200" cy="114300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ounded Rectangle 13"/>
          <p:cNvSpPr/>
          <p:nvPr/>
        </p:nvSpPr>
        <p:spPr>
          <a:xfrm>
            <a:off x="5486400" y="4724400"/>
            <a:ext cx="2895600" cy="990600"/>
          </a:xfrm>
          <a:prstGeom prst="roundRect">
            <a:avLst/>
          </a:prstGeom>
          <a:solidFill>
            <a:srgbClr val="0EBAD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A unique blend of knowledge, skills and attitude</a:t>
            </a:r>
            <a:endParaRPr lang="en-IN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54499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>
                <a:solidFill>
                  <a:srgbClr val="002060"/>
                </a:solidFill>
              </a:rPr>
              <a:t>Domains of Competencies</a:t>
            </a:r>
            <a:endParaRPr lang="en-IN" b="1" dirty="0">
              <a:solidFill>
                <a:srgbClr val="002060"/>
              </a:solidFill>
            </a:endParaRP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43606902"/>
              </p:ext>
            </p:extLst>
          </p:nvPr>
        </p:nvGraphicFramePr>
        <p:xfrm>
          <a:off x="457200" y="1935163"/>
          <a:ext cx="4800600" cy="40084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08B475-DEFA-4229-8836-BBF1B37329C0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7" name="Bevel 6"/>
          <p:cNvSpPr/>
          <p:nvPr/>
        </p:nvSpPr>
        <p:spPr>
          <a:xfrm>
            <a:off x="5486400" y="1676400"/>
            <a:ext cx="3429000" cy="4038600"/>
          </a:xfrm>
          <a:prstGeom prst="bevel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800" dirty="0">
                <a:solidFill>
                  <a:schemeClr val="tx1"/>
                </a:solidFill>
              </a:rPr>
              <a:t>Addressing each of these domains is essential in the development of any competency</a:t>
            </a:r>
          </a:p>
        </p:txBody>
      </p:sp>
    </p:spTree>
    <p:extLst>
      <p:ext uri="{BB962C8B-B14F-4D97-AF65-F5344CB8AC3E}">
        <p14:creationId xmlns:p14="http://schemas.microsoft.com/office/powerpoint/2010/main" val="9321173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>
                <a:solidFill>
                  <a:srgbClr val="002060"/>
                </a:solidFill>
              </a:rPr>
              <a:t>Competency Based Training</a:t>
            </a:r>
            <a:endParaRPr lang="en-IN" b="1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4572000"/>
          </a:xfrm>
        </p:spPr>
        <p:txBody>
          <a:bodyPr/>
          <a:lstStyle/>
          <a:p>
            <a:r>
              <a:rPr lang="en-US" sz="2400" dirty="0" smtClean="0"/>
              <a:t>Focuses on the development of competency – knowledge, skills and attitudes</a:t>
            </a:r>
          </a:p>
          <a:p>
            <a:r>
              <a:rPr lang="en-US" sz="2400" dirty="0" smtClean="0">
                <a:solidFill>
                  <a:srgbClr val="C00000"/>
                </a:solidFill>
              </a:rPr>
              <a:t>Prepares providers to provide safe quality services</a:t>
            </a:r>
          </a:p>
          <a:p>
            <a:r>
              <a:rPr lang="en-US" sz="2400" dirty="0" smtClean="0"/>
              <a:t>It is ‘Learning by doing’ – Experiential learning</a:t>
            </a:r>
          </a:p>
          <a:p>
            <a:r>
              <a:rPr lang="en-US" sz="2400" dirty="0" smtClean="0">
                <a:solidFill>
                  <a:srgbClr val="C00000"/>
                </a:solidFill>
              </a:rPr>
              <a:t>Practical application of new knowledge, skills and attitudes on the job is emphasized</a:t>
            </a:r>
          </a:p>
          <a:p>
            <a:r>
              <a:rPr lang="en-US" sz="2400" dirty="0" smtClean="0"/>
              <a:t>Trainer in CBT has to ‘facilitate learning’ as a mentor/coach, rather than as instructor or lecturer</a:t>
            </a:r>
            <a:endParaRPr lang="en-IN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08B475-DEFA-4229-8836-BBF1B37329C0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80175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solidFill>
                  <a:srgbClr val="002060"/>
                </a:solidFill>
              </a:rPr>
              <a:t>Key to effective </a:t>
            </a:r>
            <a:r>
              <a:rPr lang="en-US" b="1" dirty="0" smtClean="0">
                <a:solidFill>
                  <a:srgbClr val="002060"/>
                </a:solidFill>
              </a:rPr>
              <a:t>CBT</a:t>
            </a:r>
            <a:endParaRPr lang="en-IN" b="1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752600"/>
            <a:ext cx="8229600" cy="3505199"/>
          </a:xfrm>
        </p:spPr>
        <p:txBody>
          <a:bodyPr/>
          <a:lstStyle/>
          <a:p>
            <a:pPr>
              <a:buFont typeface="Wingdings" pitchFamily="2" charset="2"/>
              <a:buChar char="ü"/>
            </a:pPr>
            <a:r>
              <a:rPr lang="en-US" sz="2400" dirty="0" smtClean="0"/>
              <a:t>Based on adult learning, humanistic training, cognitive apprenticeship principles</a:t>
            </a:r>
          </a:p>
          <a:p>
            <a:pPr marL="0" indent="0">
              <a:buNone/>
            </a:pPr>
            <a:endParaRPr lang="en-US" sz="2400" dirty="0" smtClean="0"/>
          </a:p>
          <a:p>
            <a:pPr>
              <a:buFont typeface="Wingdings" pitchFamily="2" charset="2"/>
              <a:buChar char="ü"/>
            </a:pPr>
            <a:r>
              <a:rPr lang="en-US" sz="2400" dirty="0" smtClean="0"/>
              <a:t>Using most appropriate learning and assessment activities to develop competencies</a:t>
            </a:r>
          </a:p>
          <a:p>
            <a:pPr marL="0" indent="0">
              <a:buNone/>
            </a:pPr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08B475-DEFA-4229-8836-BBF1B37329C0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12556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solidFill>
                  <a:srgbClr val="002060"/>
                </a:solidFill>
              </a:rPr>
              <a:t>Core Components of </a:t>
            </a:r>
            <a:r>
              <a:rPr lang="en-US" b="1" dirty="0" smtClean="0">
                <a:solidFill>
                  <a:srgbClr val="002060"/>
                </a:solidFill>
              </a:rPr>
              <a:t>CBT  </a:t>
            </a:r>
            <a:endParaRPr lang="en-IN" b="1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b="1" dirty="0" smtClean="0">
                <a:solidFill>
                  <a:srgbClr val="002060"/>
                </a:solidFill>
              </a:rPr>
              <a:t>Humanistic Training: </a:t>
            </a:r>
            <a:r>
              <a:rPr lang="en-US" sz="2400" dirty="0" smtClean="0"/>
              <a:t>Use of anatomic models simulating the human body or role-plays before a learner attempts a procedure with a client</a:t>
            </a:r>
          </a:p>
          <a:p>
            <a:r>
              <a:rPr lang="en-US" sz="2400" b="1" dirty="0" smtClean="0">
                <a:solidFill>
                  <a:srgbClr val="002060"/>
                </a:solidFill>
              </a:rPr>
              <a:t>Cognitive Apprenticeship: </a:t>
            </a:r>
            <a:r>
              <a:rPr lang="en-US" sz="2400" dirty="0" smtClean="0"/>
              <a:t>Trainer demonstrates the skills and models behavior, then learner practices with the trainer, getting mentoring or coaching</a:t>
            </a:r>
          </a:p>
          <a:p>
            <a:r>
              <a:rPr lang="en-IN" sz="2400" b="1" dirty="0" smtClean="0">
                <a:solidFill>
                  <a:srgbClr val="002060"/>
                </a:solidFill>
              </a:rPr>
              <a:t>Coaching:</a:t>
            </a:r>
            <a:r>
              <a:rPr lang="en-IN" sz="2400" dirty="0" smtClean="0"/>
              <a:t> </a:t>
            </a:r>
            <a:r>
              <a:rPr lang="en-IN" sz="2400" dirty="0"/>
              <a:t>Questioning, providing positive feedback and active listening while encouraging a positive learning </a:t>
            </a:r>
            <a:r>
              <a:rPr lang="en-IN" sz="2400" dirty="0" smtClean="0"/>
              <a:t>climate</a:t>
            </a:r>
            <a:endParaRPr lang="en-US" dirty="0" smtClean="0"/>
          </a:p>
          <a:p>
            <a:r>
              <a:rPr lang="en-IN" sz="2400" b="1" dirty="0">
                <a:solidFill>
                  <a:srgbClr val="002060"/>
                </a:solidFill>
              </a:rPr>
              <a:t>Performance </a:t>
            </a:r>
            <a:r>
              <a:rPr lang="en-IN" sz="2400" b="1" dirty="0" smtClean="0">
                <a:solidFill>
                  <a:srgbClr val="002060"/>
                </a:solidFill>
              </a:rPr>
              <a:t>standards:</a:t>
            </a:r>
            <a:r>
              <a:rPr lang="en-IN" sz="2400" dirty="0" smtClean="0"/>
              <a:t> </a:t>
            </a:r>
            <a:r>
              <a:rPr lang="en-IN" sz="2400" dirty="0"/>
              <a:t>Checklists, SBMR tool</a:t>
            </a:r>
          </a:p>
          <a:p>
            <a:endParaRPr lang="en-IN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08B475-DEFA-4229-8836-BBF1B37329C0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637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457200"/>
            <a:ext cx="8229600" cy="990600"/>
          </a:xfrm>
        </p:spPr>
        <p:txBody>
          <a:bodyPr/>
          <a:lstStyle/>
          <a:p>
            <a:pPr algn="ctr"/>
            <a:r>
              <a:rPr lang="en-US" b="1" dirty="0" smtClean="0">
                <a:solidFill>
                  <a:srgbClr val="002060"/>
                </a:solidFill>
              </a:rPr>
              <a:t>Assessment in Training </a:t>
            </a:r>
            <a:endParaRPr lang="en-IN" b="1" dirty="0">
              <a:solidFill>
                <a:srgbClr val="00206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08B475-DEFA-4229-8836-BBF1B37329C0}" type="slidenum">
              <a:rPr lang="en-US" smtClean="0">
                <a:solidFill>
                  <a:srgbClr val="FFFFFF"/>
                </a:solidFill>
              </a:rPr>
              <a:pPr/>
              <a:t>8</a:t>
            </a:fld>
            <a:endParaRPr lang="en-US">
              <a:solidFill>
                <a:srgbClr val="FFFFFF"/>
              </a:solidFill>
            </a:endParaRPr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29352185"/>
              </p:ext>
            </p:extLst>
          </p:nvPr>
        </p:nvGraphicFramePr>
        <p:xfrm>
          <a:off x="304800" y="2133600"/>
          <a:ext cx="8229600" cy="4028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29000"/>
                <a:gridCol w="2514600"/>
                <a:gridCol w="22860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rgbClr val="C00000"/>
                          </a:solidFill>
                        </a:rPr>
                        <a:t>KNOWLEDGE</a:t>
                      </a:r>
                      <a:endParaRPr lang="en-IN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rgbClr val="C00000"/>
                          </a:solidFill>
                        </a:rPr>
                        <a:t>SKILL</a:t>
                      </a:r>
                      <a:endParaRPr lang="en-IN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rgbClr val="C00000"/>
                          </a:solidFill>
                        </a:rPr>
                        <a:t>ATTITUDE</a:t>
                      </a:r>
                      <a:endParaRPr lang="en-IN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US" dirty="0" smtClean="0"/>
                        <a:t>Case study</a:t>
                      </a:r>
                    </a:p>
                    <a:p>
                      <a:pPr marL="0" indent="0">
                        <a:buFont typeface="+mj-lt"/>
                        <a:buNone/>
                      </a:pPr>
                      <a:endParaRPr lang="en-US" dirty="0" smtClean="0"/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lang="en-US" dirty="0" smtClean="0"/>
                        <a:t>Quizzes and tests</a:t>
                      </a:r>
                    </a:p>
                    <a:p>
                      <a:pPr marL="0" indent="0">
                        <a:buFont typeface="+mj-lt"/>
                        <a:buNone/>
                      </a:pPr>
                      <a:endParaRPr lang="en-US" dirty="0" smtClean="0"/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lang="en-US" dirty="0" smtClean="0"/>
                        <a:t>Objective Structured Clinical</a:t>
                      </a:r>
                      <a:r>
                        <a:rPr lang="en-US" baseline="0" dirty="0" smtClean="0"/>
                        <a:t> Exam (OSCE)</a:t>
                      </a:r>
                    </a:p>
                    <a:p>
                      <a:pPr marL="0" indent="0">
                        <a:buFont typeface="+mj-lt"/>
                        <a:buNone/>
                      </a:pPr>
                      <a:endParaRPr lang="en-US" baseline="0" dirty="0" smtClean="0"/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lang="en-IN" baseline="0" dirty="0" smtClean="0"/>
                        <a:t>consists of a circuit of stations which tests a range of skills and learning to assess participant’s competence</a:t>
                      </a:r>
                      <a:endParaRPr 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US" dirty="0" smtClean="0"/>
                        <a:t>Direct</a:t>
                      </a:r>
                      <a:r>
                        <a:rPr lang="en-US" baseline="0" dirty="0" smtClean="0"/>
                        <a:t> observation</a:t>
                      </a:r>
                    </a:p>
                    <a:p>
                      <a:pPr marL="0" indent="0">
                        <a:buFont typeface="+mj-lt"/>
                        <a:buNone/>
                      </a:pPr>
                      <a:endParaRPr lang="en-US" baseline="0" dirty="0" smtClean="0"/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lang="en-US" baseline="0" dirty="0" smtClean="0"/>
                        <a:t>Skill practice</a:t>
                      </a:r>
                    </a:p>
                    <a:p>
                      <a:pPr marL="0" indent="0">
                        <a:buFont typeface="+mj-lt"/>
                        <a:buNone/>
                      </a:pPr>
                      <a:endParaRPr lang="en-US" baseline="0" dirty="0" smtClean="0"/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lang="en-US" baseline="0" dirty="0" smtClean="0"/>
                        <a:t>Self assessment</a:t>
                      </a:r>
                    </a:p>
                    <a:p>
                      <a:pPr marL="0" indent="0">
                        <a:buFont typeface="+mj-lt"/>
                        <a:buNone/>
                      </a:pPr>
                      <a:endParaRPr lang="en-US" baseline="0" dirty="0" smtClean="0"/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lang="en-US" baseline="0" dirty="0" smtClean="0"/>
                        <a:t>Peer assessment</a:t>
                      </a:r>
                    </a:p>
                    <a:p>
                      <a:pPr marL="0" indent="0">
                        <a:buFont typeface="+mj-lt"/>
                        <a:buNone/>
                      </a:pPr>
                      <a:endParaRPr lang="en-US" baseline="0" dirty="0" smtClean="0"/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lang="en-US" baseline="0" dirty="0" smtClean="0"/>
                        <a:t>OSCE</a:t>
                      </a:r>
                    </a:p>
                    <a:p>
                      <a:pPr marL="0" indent="0">
                        <a:buFont typeface="+mj-lt"/>
                        <a:buNone/>
                      </a:pPr>
                      <a:endParaRPr lang="en-US" baseline="0" dirty="0" smtClean="0"/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lang="en-US" baseline="0" dirty="0" smtClean="0"/>
                        <a:t>Checklists</a:t>
                      </a: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endParaRPr lang="en-US" baseline="0" dirty="0" smtClean="0"/>
                    </a:p>
                    <a:p>
                      <a:pPr marL="0" indent="0">
                        <a:buFont typeface="+mj-lt"/>
                        <a:buNone/>
                      </a:pP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US" dirty="0" smtClean="0"/>
                        <a:t>Structured observation</a:t>
                      </a:r>
                    </a:p>
                    <a:p>
                      <a:pPr marL="0" indent="0">
                        <a:buFont typeface="+mj-lt"/>
                        <a:buNone/>
                      </a:pPr>
                      <a:endParaRPr lang="en-US" dirty="0" smtClean="0"/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lang="en-US" dirty="0" smtClean="0"/>
                        <a:t>Role-play</a:t>
                      </a:r>
                    </a:p>
                    <a:p>
                      <a:pPr marL="0" indent="0">
                        <a:buFont typeface="+mj-lt"/>
                        <a:buNone/>
                      </a:pPr>
                      <a:endParaRPr lang="en-US" dirty="0" smtClean="0"/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lang="en-US" dirty="0" smtClean="0"/>
                        <a:t>Case studies</a:t>
                      </a:r>
                    </a:p>
                    <a:p>
                      <a:pPr marL="0" indent="0">
                        <a:buFont typeface="+mj-lt"/>
                        <a:buNone/>
                      </a:pPr>
                      <a:endParaRPr lang="en-US" dirty="0" smtClean="0"/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lang="en-US" dirty="0" smtClean="0"/>
                        <a:t>Self-Reflection and Assessment</a:t>
                      </a:r>
                      <a:endParaRPr lang="en-IN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457200" y="1143000"/>
            <a:ext cx="86868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sz="2400" dirty="0" smtClean="0"/>
              <a:t>Continually throughout the course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2400" dirty="0" smtClean="0"/>
              <a:t>At certain critical points in the course – Mid course, Post-test</a:t>
            </a:r>
          </a:p>
          <a:p>
            <a:pPr marL="285750" indent="-285750">
              <a:buFont typeface="Arial" pitchFamily="34" charset="0"/>
              <a:buChar char="•"/>
            </a:pPr>
            <a:endParaRPr lang="en-IN" dirty="0"/>
          </a:p>
        </p:txBody>
      </p:sp>
      <p:cxnSp>
        <p:nvCxnSpPr>
          <p:cNvPr id="6" name="Straight Arrow Connector 5"/>
          <p:cNvCxnSpPr/>
          <p:nvPr/>
        </p:nvCxnSpPr>
        <p:spPr>
          <a:xfrm>
            <a:off x="2057400" y="4191000"/>
            <a:ext cx="0" cy="2286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177629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002060"/>
                </a:solidFill>
              </a:rPr>
              <a:t>Transfer of Learning Process</a:t>
            </a:r>
            <a:endParaRPr lang="en-IN" b="1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/>
              <a:t>The transfer of learning process is an </a:t>
            </a:r>
            <a:r>
              <a:rPr lang="en-IN" dirty="0" smtClean="0"/>
              <a:t>interrelated series </a:t>
            </a:r>
            <a:r>
              <a:rPr lang="en-IN" dirty="0"/>
              <a:t>of tasks performed </a:t>
            </a:r>
            <a:r>
              <a:rPr lang="en-IN" dirty="0" smtClean="0"/>
              <a:t>before, during </a:t>
            </a:r>
            <a:r>
              <a:rPr lang="en-IN" dirty="0"/>
              <a:t>and after a learning intervention in </a:t>
            </a:r>
            <a:r>
              <a:rPr lang="en-IN" dirty="0" smtClean="0"/>
              <a:t>order to </a:t>
            </a:r>
            <a:r>
              <a:rPr lang="en-IN" dirty="0"/>
              <a:t>maximize transfer of knowledge and skills </a:t>
            </a:r>
            <a:r>
              <a:rPr lang="en-IN" dirty="0" smtClean="0"/>
              <a:t>and improve </a:t>
            </a:r>
            <a:r>
              <a:rPr lang="en-IN" dirty="0"/>
              <a:t>job </a:t>
            </a:r>
            <a:r>
              <a:rPr lang="en-IN" dirty="0" smtClean="0"/>
              <a:t>performance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08B475-DEFA-4229-8836-BBF1B37329C0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6294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</p:tagLst>
</file>

<file path=ppt/theme/theme1.xml><?xml version="1.0" encoding="utf-8"?>
<a:theme xmlns:a="http://schemas.openxmlformats.org/drawingml/2006/main" name="Office Theme">
  <a:themeElements>
    <a:clrScheme name="Office Theme 13">
      <a:dk1>
        <a:srgbClr val="000000"/>
      </a:dk1>
      <a:lt1>
        <a:srgbClr val="FFFFFF"/>
      </a:lt1>
      <a:dk2>
        <a:srgbClr val="718C3F"/>
      </a:dk2>
      <a:lt2>
        <a:srgbClr val="808080"/>
      </a:lt2>
      <a:accent1>
        <a:srgbClr val="99C525"/>
      </a:accent1>
      <a:accent2>
        <a:srgbClr val="E9804F"/>
      </a:accent2>
      <a:accent3>
        <a:srgbClr val="FFFFFF"/>
      </a:accent3>
      <a:accent4>
        <a:srgbClr val="000000"/>
      </a:accent4>
      <a:accent5>
        <a:srgbClr val="CADFAC"/>
      </a:accent5>
      <a:accent6>
        <a:srgbClr val="D37347"/>
      </a:accent6>
      <a:hlink>
        <a:srgbClr val="61B1E3"/>
      </a:hlink>
      <a:folHlink>
        <a:srgbClr val="9B5A97"/>
      </a:folHlink>
    </a:clrScheme>
    <a:fontScheme name="Office Theme">
      <a:majorFont>
        <a:latin typeface="Helvetica"/>
        <a:ea typeface=""/>
        <a:cs typeface=""/>
      </a:majorFont>
      <a:minorFont>
        <a:latin typeface="Helvetic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3">
        <a:dk1>
          <a:srgbClr val="000000"/>
        </a:dk1>
        <a:lt1>
          <a:srgbClr val="FFFFFF"/>
        </a:lt1>
        <a:dk2>
          <a:srgbClr val="718C3F"/>
        </a:dk2>
        <a:lt2>
          <a:srgbClr val="808080"/>
        </a:lt2>
        <a:accent1>
          <a:srgbClr val="99C525"/>
        </a:accent1>
        <a:accent2>
          <a:srgbClr val="E9804F"/>
        </a:accent2>
        <a:accent3>
          <a:srgbClr val="FFFFFF"/>
        </a:accent3>
        <a:accent4>
          <a:srgbClr val="000000"/>
        </a:accent4>
        <a:accent5>
          <a:srgbClr val="CADFAC"/>
        </a:accent5>
        <a:accent6>
          <a:srgbClr val="D37347"/>
        </a:accent6>
        <a:hlink>
          <a:srgbClr val="61B1E3"/>
        </a:hlink>
        <a:folHlink>
          <a:srgbClr val="9B5A97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1603</TotalTime>
  <Words>422</Words>
  <Application>Microsoft Office PowerPoint</Application>
  <PresentationFormat>On-screen Show (4:3)</PresentationFormat>
  <Paragraphs>89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Competency  Based Training  </vt:lpstr>
      <vt:lpstr>Objectives</vt:lpstr>
      <vt:lpstr>What is Competence/Competency?</vt:lpstr>
      <vt:lpstr>Domains of Competencies</vt:lpstr>
      <vt:lpstr>Competency Based Training</vt:lpstr>
      <vt:lpstr>Key to effective CBT</vt:lpstr>
      <vt:lpstr>Core Components of CBT  </vt:lpstr>
      <vt:lpstr>Assessment in Training </vt:lpstr>
      <vt:lpstr>Transfer of Learning Process</vt:lpstr>
      <vt:lpstr>Common Job Performance Factors</vt:lpstr>
      <vt:lpstr>Checklists for Trainers’ Competency</vt:lpstr>
    </vt:vector>
  </TitlesOfParts>
  <Company>JHPIEGO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Young Kim</dc:creator>
  <cp:lastModifiedBy>Deepti Singh</cp:lastModifiedBy>
  <cp:revision>110</cp:revision>
  <cp:lastPrinted>2011-05-06T19:28:01Z</cp:lastPrinted>
  <dcterms:created xsi:type="dcterms:W3CDTF">2008-02-19T21:01:19Z</dcterms:created>
  <dcterms:modified xsi:type="dcterms:W3CDTF">2015-12-23T11:08:53Z</dcterms:modified>
</cp:coreProperties>
</file>