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8" r:id="rId9"/>
    <p:sldId id="263" r:id="rId10"/>
    <p:sldId id="264" r:id="rId11"/>
    <p:sldId id="267" r:id="rId12"/>
    <p:sldId id="265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5" name="Picture 7" descr="Jhpiego_PPT_inter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9144000" cy="643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0" y="2130425"/>
            <a:ext cx="5410200" cy="147002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0" y="3886200"/>
            <a:ext cx="5410200" cy="11430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1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877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0"/>
            <a:ext cx="205740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0"/>
            <a:ext cx="60198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617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76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030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35163"/>
            <a:ext cx="4038600" cy="4008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35163"/>
            <a:ext cx="4038600" cy="4008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9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009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433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513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6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16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Jhpiego_PPT1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914400"/>
            <a:ext cx="8229600" cy="801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35163"/>
            <a:ext cx="8229600" cy="400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6096000"/>
            <a:ext cx="1285494" cy="533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Char char="•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Char char="•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Char char="•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Char char="•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itchFamily="34" charset="0"/>
              </a:rPr>
              <a:t>Communication and Facilitation Skills and Training methodologies </a:t>
            </a:r>
            <a:endParaRPr lang="en-IN" dirty="0">
              <a:latin typeface="Arial Rounded MT Bold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0504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62000"/>
          </a:xfrm>
        </p:spPr>
        <p:txBody>
          <a:bodyPr/>
          <a:lstStyle/>
          <a:p>
            <a:r>
              <a:rPr lang="en-US" dirty="0" smtClean="0">
                <a:latin typeface="Arial Rounded MT Bold" pitchFamily="34" charset="0"/>
              </a:rPr>
              <a:t>Good facilitation skills</a:t>
            </a:r>
            <a:endParaRPr lang="en-IN" dirty="0"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495800"/>
          </a:xfrm>
        </p:spPr>
        <p:txBody>
          <a:bodyPr/>
          <a:lstStyle/>
          <a:p>
            <a:r>
              <a:rPr lang="en-IN" sz="2400" dirty="0" smtClean="0">
                <a:latin typeface="Arial Rounded MT Bold" pitchFamily="34" charset="0"/>
              </a:rPr>
              <a:t>Have </a:t>
            </a:r>
            <a:r>
              <a:rPr lang="en-IN" sz="2400" dirty="0">
                <a:latin typeface="Arial Rounded MT Bold" pitchFamily="34" charset="0"/>
              </a:rPr>
              <a:t>the </a:t>
            </a:r>
            <a:r>
              <a:rPr lang="en-IN" sz="2400" dirty="0" smtClean="0">
                <a:latin typeface="Arial Rounded MT Bold" pitchFamily="34" charset="0"/>
              </a:rPr>
              <a:t>required knowledge </a:t>
            </a:r>
            <a:r>
              <a:rPr lang="en-IN" sz="2400" dirty="0">
                <a:latin typeface="Arial Rounded MT Bold" pitchFamily="34" charset="0"/>
              </a:rPr>
              <a:t>and skill </a:t>
            </a:r>
            <a:r>
              <a:rPr lang="en-IN" sz="2400" dirty="0" smtClean="0">
                <a:latin typeface="Arial Rounded MT Bold" pitchFamily="34" charset="0"/>
              </a:rPr>
              <a:t>on the subject to be trained</a:t>
            </a:r>
          </a:p>
          <a:p>
            <a:r>
              <a:rPr lang="en-US" sz="2400" dirty="0" smtClean="0">
                <a:latin typeface="Arial Rounded MT Bold" pitchFamily="34" charset="0"/>
              </a:rPr>
              <a:t>Speak loud and clear with voice modulation to stress key information</a:t>
            </a:r>
          </a:p>
          <a:p>
            <a:r>
              <a:rPr lang="en-US" sz="2400" dirty="0" smtClean="0">
                <a:latin typeface="Arial Rounded MT Bold" pitchFamily="34" charset="0"/>
              </a:rPr>
              <a:t>Use different training methodologies and training aids</a:t>
            </a:r>
          </a:p>
          <a:p>
            <a:r>
              <a:rPr lang="en-US" sz="2400" dirty="0" smtClean="0">
                <a:latin typeface="Arial Rounded MT Bold" pitchFamily="34" charset="0"/>
              </a:rPr>
              <a:t>Move about in the room and engage the learners during the session </a:t>
            </a:r>
            <a:endParaRPr lang="en-IN" sz="2400" dirty="0" smtClean="0">
              <a:latin typeface="Arial Rounded MT Bold" pitchFamily="34" charset="0"/>
            </a:endParaRPr>
          </a:p>
          <a:p>
            <a:r>
              <a:rPr lang="en-IN" sz="2400" dirty="0" smtClean="0">
                <a:latin typeface="Arial Rounded MT Bold" pitchFamily="34" charset="0"/>
              </a:rPr>
              <a:t>Good time management </a:t>
            </a:r>
          </a:p>
          <a:p>
            <a:pPr marL="0" indent="0">
              <a:buNone/>
            </a:pPr>
            <a:r>
              <a:rPr lang="en-US" sz="2000" dirty="0" smtClean="0">
                <a:latin typeface="Arial Rounded MT Bold" pitchFamily="34" charset="0"/>
              </a:rPr>
              <a:t> </a:t>
            </a:r>
            <a:endParaRPr lang="en-IN" sz="20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218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62000"/>
          </a:xfrm>
        </p:spPr>
        <p:txBody>
          <a:bodyPr/>
          <a:lstStyle/>
          <a:p>
            <a:r>
              <a:rPr lang="en-US" dirty="0" smtClean="0">
                <a:latin typeface="Arial Rounded MT Bold" pitchFamily="34" charset="0"/>
              </a:rPr>
              <a:t>Good facilitation skills (contd.)….</a:t>
            </a:r>
            <a:endParaRPr lang="en-IN" dirty="0"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495800"/>
          </a:xfrm>
        </p:spPr>
        <p:txBody>
          <a:bodyPr/>
          <a:lstStyle/>
          <a:p>
            <a:r>
              <a:rPr lang="en-IN" sz="2400" dirty="0" smtClean="0"/>
              <a:t>Follow the agenda  </a:t>
            </a:r>
          </a:p>
          <a:p>
            <a:r>
              <a:rPr lang="en-US" sz="2400" dirty="0" smtClean="0"/>
              <a:t>Maintain positive group dynamics</a:t>
            </a:r>
            <a:endParaRPr lang="en-IN" sz="2400" dirty="0" smtClean="0"/>
          </a:p>
          <a:p>
            <a:r>
              <a:rPr lang="en-IN" sz="2400" dirty="0" smtClean="0"/>
              <a:t>Active </a:t>
            </a:r>
            <a:r>
              <a:rPr lang="en-IN" sz="2400" dirty="0"/>
              <a:t>listening </a:t>
            </a:r>
            <a:r>
              <a:rPr lang="en-IN" sz="2400" dirty="0" smtClean="0"/>
              <a:t>including </a:t>
            </a:r>
            <a:r>
              <a:rPr lang="en-IN" sz="2400" dirty="0"/>
              <a:t>ability to </a:t>
            </a:r>
            <a:r>
              <a:rPr lang="en-IN" sz="2400" dirty="0" smtClean="0"/>
              <a:t>paraphrase  </a:t>
            </a:r>
          </a:p>
          <a:p>
            <a:r>
              <a:rPr lang="en-IN" sz="2400" dirty="0" smtClean="0"/>
              <a:t>Encourage learners to participate and </a:t>
            </a:r>
            <a:r>
              <a:rPr lang="en-IN" sz="2400" dirty="0"/>
              <a:t>balance </a:t>
            </a:r>
            <a:r>
              <a:rPr lang="en-IN" sz="2400" dirty="0" smtClean="0"/>
              <a:t>participation  </a:t>
            </a:r>
          </a:p>
          <a:p>
            <a:r>
              <a:rPr lang="en-IN" sz="2400" dirty="0" smtClean="0"/>
              <a:t>Respect learners and develop an environment of mutual respect in the group</a:t>
            </a:r>
          </a:p>
          <a:p>
            <a:r>
              <a:rPr lang="en-IN" sz="2400" dirty="0" smtClean="0"/>
              <a:t>Assist </a:t>
            </a:r>
            <a:r>
              <a:rPr lang="en-IN" sz="2400" dirty="0"/>
              <a:t>the group in understanding the differences of </a:t>
            </a:r>
            <a:r>
              <a:rPr lang="en-IN" sz="2400" dirty="0" smtClean="0"/>
              <a:t>opinion when a </a:t>
            </a:r>
            <a:r>
              <a:rPr lang="en-IN" sz="2400" dirty="0"/>
              <a:t>consensus cannot be </a:t>
            </a:r>
            <a:r>
              <a:rPr lang="en-IN" sz="2400" dirty="0" smtClean="0"/>
              <a:t>reached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1856385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en-US" dirty="0" smtClean="0">
                <a:latin typeface="Arial Rounded MT Bold" pitchFamily="34" charset="0"/>
              </a:rPr>
              <a:t>Training Methodology and Training Aids</a:t>
            </a:r>
            <a:endParaRPr lang="en-IN" dirty="0">
              <a:latin typeface="Arial Rounded MT Bold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457199"/>
          </a:xfrm>
        </p:spPr>
        <p:txBody>
          <a:bodyPr/>
          <a:lstStyle/>
          <a:p>
            <a:r>
              <a:rPr lang="en-US" dirty="0" smtClean="0"/>
              <a:t>Training Methodology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Interactive  presentation</a:t>
            </a:r>
          </a:p>
          <a:p>
            <a:r>
              <a:rPr lang="en-US" dirty="0" smtClean="0"/>
              <a:t>Group discussion</a:t>
            </a:r>
          </a:p>
          <a:p>
            <a:r>
              <a:rPr lang="en-US" dirty="0" smtClean="0"/>
              <a:t>Case studies </a:t>
            </a:r>
          </a:p>
          <a:p>
            <a:r>
              <a:rPr lang="en-US" dirty="0" smtClean="0"/>
              <a:t>Group work</a:t>
            </a:r>
          </a:p>
          <a:p>
            <a:r>
              <a:rPr lang="en-US" dirty="0" smtClean="0"/>
              <a:t>Brainstorming </a:t>
            </a:r>
          </a:p>
          <a:p>
            <a:r>
              <a:rPr lang="en-US" dirty="0" smtClean="0"/>
              <a:t>Role plays</a:t>
            </a:r>
          </a:p>
          <a:p>
            <a:r>
              <a:rPr lang="en-US" dirty="0" smtClean="0"/>
              <a:t>Games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76400"/>
            <a:ext cx="4041775" cy="380999"/>
          </a:xfrm>
        </p:spPr>
        <p:txBody>
          <a:bodyPr/>
          <a:lstStyle/>
          <a:p>
            <a:r>
              <a:rPr lang="en-US" dirty="0" smtClean="0"/>
              <a:t>Training Aids</a:t>
            </a:r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41775" cy="3951288"/>
          </a:xfrm>
        </p:spPr>
        <p:txBody>
          <a:bodyPr/>
          <a:lstStyle/>
          <a:p>
            <a:r>
              <a:rPr lang="en-US" dirty="0" smtClean="0"/>
              <a:t>Audio-visual aid-projector</a:t>
            </a:r>
          </a:p>
          <a:p>
            <a:r>
              <a:rPr lang="en-US" dirty="0" smtClean="0"/>
              <a:t>Flip chart and markers</a:t>
            </a:r>
          </a:p>
          <a:p>
            <a:r>
              <a:rPr lang="en-US" dirty="0" smtClean="0"/>
              <a:t>Black board/white board</a:t>
            </a:r>
          </a:p>
          <a:p>
            <a:r>
              <a:rPr lang="en-US" dirty="0" smtClean="0"/>
              <a:t>VIPP cards</a:t>
            </a:r>
          </a:p>
          <a:p>
            <a:r>
              <a:rPr lang="en-US" dirty="0" smtClean="0"/>
              <a:t>Videos</a:t>
            </a:r>
          </a:p>
          <a:p>
            <a:r>
              <a:rPr lang="en-US" dirty="0"/>
              <a:t>P</a:t>
            </a:r>
            <a:r>
              <a:rPr lang="en-US" dirty="0" smtClean="0"/>
              <a:t>owerPoint presentations</a:t>
            </a:r>
          </a:p>
          <a:p>
            <a:endParaRPr lang="en-US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39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solidFill>
                  <a:srgbClr val="002060"/>
                </a:solidFill>
              </a:rPr>
              <a:t>Jhpiego’s</a:t>
            </a:r>
            <a:r>
              <a:rPr lang="en-US" dirty="0" smtClean="0">
                <a:solidFill>
                  <a:srgbClr val="002060"/>
                </a:solidFill>
              </a:rPr>
              <a:t> Training Skill Course: </a:t>
            </a:r>
            <a:r>
              <a:rPr lang="en-US" dirty="0" err="1" smtClean="0">
                <a:solidFill>
                  <a:srgbClr val="002060"/>
                </a:solidFill>
              </a:rPr>
              <a:t>ModCAL</a:t>
            </a:r>
            <a:r>
              <a:rPr lang="en-US" dirty="0" smtClean="0">
                <a:solidFill>
                  <a:srgbClr val="002060"/>
                </a:solidFill>
              </a:rPr>
              <a:t/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(Module based Computer Assisted Learning)</a:t>
            </a:r>
            <a:endParaRPr lang="en-IN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400" dirty="0" err="1" smtClean="0"/>
              <a:t>ModCAL</a:t>
            </a:r>
            <a:r>
              <a:rPr lang="en-IN" sz="2400" dirty="0" smtClean="0"/>
              <a:t> uses </a:t>
            </a:r>
            <a:r>
              <a:rPr lang="en-IN" sz="2400" dirty="0"/>
              <a:t>an interactive multimedia format to help learners become more </a:t>
            </a:r>
            <a:r>
              <a:rPr lang="en-IN" sz="2400" dirty="0" smtClean="0"/>
              <a:t>effective trainers</a:t>
            </a:r>
          </a:p>
          <a:p>
            <a:r>
              <a:rPr lang="en-IN" sz="2400" dirty="0" smtClean="0"/>
              <a:t> </a:t>
            </a:r>
            <a:r>
              <a:rPr lang="en-IN" sz="2400" dirty="0" err="1" smtClean="0"/>
              <a:t>ModCAL</a:t>
            </a:r>
            <a:r>
              <a:rPr lang="en-IN" sz="2400" dirty="0" smtClean="0"/>
              <a:t> provides </a:t>
            </a:r>
            <a:r>
              <a:rPr lang="en-IN" sz="2400" dirty="0"/>
              <a:t>knowledge updates, training skills demonstrations and exercises to develop training competencies. </a:t>
            </a:r>
            <a:endParaRPr lang="en-IN" sz="2400" dirty="0" smtClean="0"/>
          </a:p>
          <a:p>
            <a:r>
              <a:rPr lang="en-IN" sz="2400" dirty="0" smtClean="0"/>
              <a:t>Key </a:t>
            </a:r>
            <a:r>
              <a:rPr lang="en-IN" sz="2400" dirty="0"/>
              <a:t>training resources, such as the Training Skills for Health Care Providers Reference Manual, Learner’s Guide and Facilitator’s Guide and PowerPoint presentations </a:t>
            </a:r>
            <a:r>
              <a:rPr lang="en-IN" sz="2400" dirty="0" smtClean="0"/>
              <a:t>are </a:t>
            </a:r>
            <a:r>
              <a:rPr lang="en-IN" sz="2400" dirty="0"/>
              <a:t>provided in the resources section.</a:t>
            </a:r>
          </a:p>
          <a:p>
            <a:endParaRPr lang="en-IN" sz="2400" dirty="0"/>
          </a:p>
          <a:p>
            <a:r>
              <a:rPr lang="en-IN" sz="2400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08B475-DEFA-4229-8836-BBF1B37329C0}" type="slidenum">
              <a:rPr lang="en-US" sz="2400" smtClean="0"/>
              <a:pPr/>
              <a:t>13</a:t>
            </a:fld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0394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Objectives</a:t>
            </a:r>
            <a:endParaRPr lang="en-IN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By the end of the session, the participants will be able to:</a:t>
            </a:r>
          </a:p>
          <a:p>
            <a:r>
              <a:rPr lang="en-US" dirty="0" smtClean="0"/>
              <a:t>Describe communication</a:t>
            </a:r>
          </a:p>
          <a:p>
            <a:r>
              <a:rPr lang="en-US" dirty="0" smtClean="0"/>
              <a:t>List the types of communication</a:t>
            </a:r>
          </a:p>
          <a:p>
            <a:r>
              <a:rPr lang="en-US" dirty="0" smtClean="0"/>
              <a:t>Identify the different verbal and non-verbal communications skills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51317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itchFamily="34" charset="0"/>
              </a:rPr>
              <a:t>What is communication???</a:t>
            </a:r>
            <a:endParaRPr lang="en-IN" dirty="0"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3200" dirty="0" smtClean="0">
                <a:latin typeface="Arial Rounded MT Bold" pitchFamily="34" charset="0"/>
              </a:rPr>
              <a:t>The </a:t>
            </a:r>
            <a:r>
              <a:rPr lang="en-IN" sz="3200" dirty="0" smtClean="0">
                <a:solidFill>
                  <a:srgbClr val="C00000"/>
                </a:solidFill>
                <a:latin typeface="Arial Rounded MT Bold" pitchFamily="34" charset="0"/>
              </a:rPr>
              <a:t>ability</a:t>
            </a:r>
            <a:r>
              <a:rPr lang="en-IN" sz="3200" dirty="0" smtClean="0">
                <a:latin typeface="Arial Rounded MT Bold" pitchFamily="34" charset="0"/>
              </a:rPr>
              <a:t> </a:t>
            </a:r>
            <a:r>
              <a:rPr lang="en-IN" sz="3200" dirty="0">
                <a:latin typeface="Arial Rounded MT Bold" pitchFamily="34" charset="0"/>
              </a:rPr>
              <a:t>to </a:t>
            </a:r>
            <a:r>
              <a:rPr lang="en-IN" sz="3200" dirty="0" smtClean="0">
                <a:latin typeface="Arial Rounded MT Bold" pitchFamily="34" charset="0"/>
              </a:rPr>
              <a:t> </a:t>
            </a:r>
            <a:r>
              <a:rPr lang="en-IN" sz="3200" dirty="0" smtClean="0">
                <a:solidFill>
                  <a:srgbClr val="C00000"/>
                </a:solidFill>
                <a:latin typeface="Arial Rounded MT Bold" pitchFamily="34" charset="0"/>
              </a:rPr>
              <a:t>convey information </a:t>
            </a:r>
            <a:r>
              <a:rPr lang="en-IN" sz="3200" dirty="0" smtClean="0">
                <a:latin typeface="Arial Rounded MT Bold" pitchFamily="34" charset="0"/>
              </a:rPr>
              <a:t>to </a:t>
            </a:r>
            <a:r>
              <a:rPr lang="en-IN" sz="3200" dirty="0">
                <a:latin typeface="Arial Rounded MT Bold" pitchFamily="34" charset="0"/>
              </a:rPr>
              <a:t>another effectively and </a:t>
            </a:r>
            <a:r>
              <a:rPr lang="en-IN" sz="3200" dirty="0" smtClean="0">
                <a:latin typeface="Arial Rounded MT Bold" pitchFamily="34" charset="0"/>
              </a:rPr>
              <a:t>efficiently</a:t>
            </a:r>
          </a:p>
          <a:p>
            <a:r>
              <a:rPr lang="en-IN" sz="3200" dirty="0" smtClean="0">
                <a:latin typeface="Arial Rounded MT Bold" pitchFamily="34" charset="0"/>
              </a:rPr>
              <a:t>Trainer with </a:t>
            </a:r>
            <a:r>
              <a:rPr lang="en-IN" sz="3200" dirty="0">
                <a:latin typeface="Arial Rounded MT Bold" pitchFamily="34" charset="0"/>
              </a:rPr>
              <a:t>good </a:t>
            </a:r>
            <a:r>
              <a:rPr lang="en-IN" sz="3200" dirty="0">
                <a:solidFill>
                  <a:srgbClr val="C00000"/>
                </a:solidFill>
                <a:latin typeface="Arial Rounded MT Bold" pitchFamily="34" charset="0"/>
              </a:rPr>
              <a:t>verbal</a:t>
            </a:r>
            <a:r>
              <a:rPr lang="en-IN" sz="3200" dirty="0">
                <a:latin typeface="Arial Rounded MT Bold" pitchFamily="34" charset="0"/>
              </a:rPr>
              <a:t>, </a:t>
            </a:r>
            <a:r>
              <a:rPr lang="en-IN" sz="3200" dirty="0" smtClean="0">
                <a:solidFill>
                  <a:srgbClr val="C00000"/>
                </a:solidFill>
                <a:latin typeface="Arial Rounded MT Bold" pitchFamily="34" charset="0"/>
              </a:rPr>
              <a:t>non-verbal</a:t>
            </a:r>
            <a:r>
              <a:rPr lang="en-IN" sz="3200" dirty="0" smtClean="0">
                <a:latin typeface="Arial Rounded MT Bold" pitchFamily="34" charset="0"/>
              </a:rPr>
              <a:t>  </a:t>
            </a:r>
            <a:r>
              <a:rPr lang="en-IN" sz="3200" dirty="0">
                <a:latin typeface="Arial Rounded MT Bold" pitchFamily="34" charset="0"/>
              </a:rPr>
              <a:t>communication skills help facilitate the sharing of information </a:t>
            </a:r>
            <a:r>
              <a:rPr lang="en-IN" sz="3200" dirty="0" smtClean="0">
                <a:latin typeface="Arial Rounded MT Bold" pitchFamily="34" charset="0"/>
              </a:rPr>
              <a:t>with the learners </a:t>
            </a:r>
            <a:r>
              <a:rPr lang="en-IN" sz="3200" dirty="0">
                <a:latin typeface="Arial Rounded MT Bold" pitchFamily="34" charset="0"/>
              </a:rPr>
              <a:t/>
            </a:r>
            <a:br>
              <a:rPr lang="en-IN" sz="3200" dirty="0">
                <a:latin typeface="Arial Rounded MT Bold" pitchFamily="34" charset="0"/>
              </a:rPr>
            </a:br>
            <a:r>
              <a:rPr lang="en-IN" dirty="0">
                <a:latin typeface="Arial Rounded MT Bold" pitchFamily="34" charset="0"/>
              </a:rPr>
              <a:t/>
            </a:r>
            <a:br>
              <a:rPr lang="en-IN" dirty="0">
                <a:latin typeface="Arial Rounded MT Bold" pitchFamily="34" charset="0"/>
              </a:rPr>
            </a:br>
            <a:endParaRPr lang="en-IN" dirty="0">
              <a:latin typeface="Arial Rounded MT Bold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4259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itchFamily="34" charset="0"/>
              </a:rPr>
              <a:t>What is important in communication</a:t>
            </a:r>
            <a:endParaRPr lang="en-IN" dirty="0"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 Rounded MT Bold" pitchFamily="34" charset="0"/>
              </a:rPr>
              <a:t>Words?   </a:t>
            </a:r>
            <a:r>
              <a:rPr lang="en-US" dirty="0" smtClean="0">
                <a:solidFill>
                  <a:srgbClr val="C00000"/>
                </a:solidFill>
                <a:latin typeface="Arial Rounded MT Bold" pitchFamily="34" charset="0"/>
              </a:rPr>
              <a:t>7%</a:t>
            </a:r>
          </a:p>
          <a:p>
            <a:pPr marL="0" indent="0">
              <a:buNone/>
            </a:pPr>
            <a:endParaRPr lang="en-US" dirty="0" smtClean="0">
              <a:latin typeface="Arial Rounded MT Bold" pitchFamily="34" charset="0"/>
            </a:endParaRPr>
          </a:p>
          <a:p>
            <a:r>
              <a:rPr lang="en-US" dirty="0" smtClean="0">
                <a:latin typeface="Arial Rounded MT Bold" pitchFamily="34" charset="0"/>
              </a:rPr>
              <a:t>Voice??  </a:t>
            </a:r>
            <a:r>
              <a:rPr lang="en-US" dirty="0" smtClean="0">
                <a:solidFill>
                  <a:srgbClr val="C00000"/>
                </a:solidFill>
                <a:latin typeface="Arial Rounded MT Bold" pitchFamily="34" charset="0"/>
              </a:rPr>
              <a:t>38%</a:t>
            </a:r>
          </a:p>
          <a:p>
            <a:pPr marL="0" indent="0">
              <a:buNone/>
            </a:pPr>
            <a:endParaRPr lang="en-US" dirty="0" smtClean="0">
              <a:latin typeface="Arial Rounded MT Bold" pitchFamily="34" charset="0"/>
            </a:endParaRPr>
          </a:p>
          <a:p>
            <a:r>
              <a:rPr lang="en-US" dirty="0" smtClean="0">
                <a:latin typeface="Arial Rounded MT Bold" pitchFamily="34" charset="0"/>
              </a:rPr>
              <a:t>Body Language???  </a:t>
            </a:r>
            <a:r>
              <a:rPr lang="en-US" dirty="0" smtClean="0">
                <a:solidFill>
                  <a:srgbClr val="C00000"/>
                </a:solidFill>
                <a:latin typeface="Arial Rounded MT Bold" pitchFamily="34" charset="0"/>
              </a:rPr>
              <a:t>55%</a:t>
            </a:r>
            <a:endParaRPr lang="en-IN" dirty="0">
              <a:solidFill>
                <a:srgbClr val="C00000"/>
              </a:solidFill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51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itchFamily="34" charset="0"/>
              </a:rPr>
              <a:t>Types of communications??</a:t>
            </a:r>
            <a:endParaRPr lang="en-IN" dirty="0"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 Rounded MT Bold" pitchFamily="34" charset="0"/>
              </a:rPr>
              <a:t>Verbal communication</a:t>
            </a:r>
          </a:p>
          <a:p>
            <a:endParaRPr lang="en-US" dirty="0">
              <a:latin typeface="Arial Rounded MT Bold" pitchFamily="34" charset="0"/>
            </a:endParaRPr>
          </a:p>
          <a:p>
            <a:r>
              <a:rPr lang="en-US" dirty="0" smtClean="0">
                <a:latin typeface="Arial Rounded MT Bold" pitchFamily="34" charset="0"/>
              </a:rPr>
              <a:t>Non-Verbal communication</a:t>
            </a:r>
          </a:p>
          <a:p>
            <a:endParaRPr lang="en-US" dirty="0">
              <a:latin typeface="Arial Rounded MT Bold" pitchFamily="34" charset="0"/>
            </a:endParaRPr>
          </a:p>
          <a:p>
            <a:r>
              <a:rPr lang="en-US" dirty="0" smtClean="0">
                <a:latin typeface="Arial Rounded MT Bold" pitchFamily="34" charset="0"/>
              </a:rPr>
              <a:t>Interpersonal communication</a:t>
            </a:r>
          </a:p>
        </p:txBody>
      </p:sp>
    </p:spTree>
    <p:extLst>
      <p:ext uri="{BB962C8B-B14F-4D97-AF65-F5344CB8AC3E}">
        <p14:creationId xmlns:p14="http://schemas.microsoft.com/office/powerpoint/2010/main" val="69310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2"/>
          <p:cNvSpPr>
            <a:spLocks noGrp="1"/>
          </p:cNvSpPr>
          <p:nvPr>
            <p:ph type="sldNum" sz="quarter" idx="4294967295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r>
              <a:rPr lang="en-IN"/>
              <a:t>10/</a:t>
            </a:r>
            <a:fld id="{27BBCCC5-9C6B-4078-8D14-93FDB8335166}" type="slidenum">
              <a:rPr lang="en-IN"/>
              <a:pPr/>
              <a:t>6</a:t>
            </a:fld>
            <a:endParaRPr lang="en-IN"/>
          </a:p>
        </p:txBody>
      </p:sp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6172200" cy="792162"/>
          </a:xfrm>
        </p:spPr>
        <p:txBody>
          <a:bodyPr/>
          <a:lstStyle/>
          <a:p>
            <a:pPr eaLnBrk="1" hangingPunct="1"/>
            <a:r>
              <a:rPr lang="en-US" sz="3000" b="1" dirty="0" smtClean="0">
                <a:latin typeface="Arial Rounded MT Bold" pitchFamily="34" charset="0"/>
              </a:rPr>
              <a:t>COMMUNICATION SKILLS</a:t>
            </a:r>
            <a:endParaRPr lang="en-IN" sz="3000" b="1" dirty="0" smtClean="0">
              <a:latin typeface="Arial Rounded MT Bold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447800"/>
            <a:ext cx="8382000" cy="5257800"/>
          </a:xfrm>
        </p:spPr>
        <p:txBody>
          <a:bodyPr/>
          <a:lstStyle/>
          <a:p>
            <a:pPr marL="0" indent="0" eaLnBrk="1" hangingPunct="1">
              <a:spcBef>
                <a:spcPts val="1000"/>
              </a:spcBef>
              <a:buNone/>
            </a:pPr>
            <a:r>
              <a:rPr lang="en-US" sz="2400" b="1" dirty="0" smtClean="0">
                <a:latin typeface="Arial Rounded MT Bold" pitchFamily="34" charset="0"/>
              </a:rPr>
              <a:t>Verbal:</a:t>
            </a:r>
          </a:p>
          <a:p>
            <a:r>
              <a:rPr lang="en-US" dirty="0">
                <a:latin typeface="Arial Rounded MT Bold" pitchFamily="34" charset="0"/>
              </a:rPr>
              <a:t>Use open and close-ended </a:t>
            </a:r>
            <a:r>
              <a:rPr lang="en-US" dirty="0" smtClean="0">
                <a:latin typeface="Arial Rounded MT Bold" pitchFamily="34" charset="0"/>
              </a:rPr>
              <a:t>questions</a:t>
            </a:r>
            <a:endParaRPr lang="en-US" dirty="0">
              <a:latin typeface="Arial Rounded MT Bold" pitchFamily="34" charset="0"/>
            </a:endParaRPr>
          </a:p>
          <a:p>
            <a:r>
              <a:rPr lang="en-US" dirty="0">
                <a:latin typeface="Arial Rounded MT Bold" pitchFamily="34" charset="0"/>
              </a:rPr>
              <a:t>Always </a:t>
            </a:r>
            <a:r>
              <a:rPr lang="en-US" dirty="0" smtClean="0">
                <a:latin typeface="Arial Rounded MT Bold" pitchFamily="34" charset="0"/>
              </a:rPr>
              <a:t>re-phrase </a:t>
            </a:r>
            <a:r>
              <a:rPr lang="en-US" dirty="0">
                <a:latin typeface="Arial Rounded MT Bold" pitchFamily="34" charset="0"/>
              </a:rPr>
              <a:t>your questions respectfully and </a:t>
            </a:r>
            <a:r>
              <a:rPr lang="en-US" dirty="0" smtClean="0">
                <a:latin typeface="Arial Rounded MT Bold" pitchFamily="34" charset="0"/>
              </a:rPr>
              <a:t>politely  </a:t>
            </a:r>
            <a:endParaRPr lang="en-US" dirty="0">
              <a:latin typeface="Arial Rounded MT Bold" pitchFamily="34" charset="0"/>
            </a:endParaRPr>
          </a:p>
          <a:p>
            <a:r>
              <a:rPr lang="en-US" dirty="0">
                <a:latin typeface="Arial Rounded MT Bold" pitchFamily="34" charset="0"/>
              </a:rPr>
              <a:t>Use language that </a:t>
            </a:r>
            <a:r>
              <a:rPr lang="en-US" dirty="0" smtClean="0">
                <a:latin typeface="Arial Rounded MT Bold" pitchFamily="34" charset="0"/>
              </a:rPr>
              <a:t>learners understand well</a:t>
            </a:r>
            <a:endParaRPr lang="en-US" dirty="0">
              <a:latin typeface="Arial Rounded MT Bold" pitchFamily="34" charset="0"/>
            </a:endParaRPr>
          </a:p>
          <a:p>
            <a:r>
              <a:rPr lang="en-US" dirty="0">
                <a:latin typeface="Arial Rounded MT Bold" pitchFamily="34" charset="0"/>
              </a:rPr>
              <a:t>Ask one question at a time</a:t>
            </a:r>
          </a:p>
          <a:p>
            <a:r>
              <a:rPr lang="en-US" dirty="0">
                <a:latin typeface="Arial Rounded MT Bold" pitchFamily="34" charset="0"/>
              </a:rPr>
              <a:t>Keep your questions free of moral </a:t>
            </a:r>
            <a:r>
              <a:rPr lang="en-US" dirty="0" smtClean="0">
                <a:latin typeface="Arial Rounded MT Bold" pitchFamily="34" charset="0"/>
              </a:rPr>
              <a:t>judgment</a:t>
            </a:r>
            <a:endParaRPr lang="en-US" dirty="0">
              <a:latin typeface="Arial Rounded MT Bold" pitchFamily="34" charset="0"/>
            </a:endParaRPr>
          </a:p>
          <a:p>
            <a:r>
              <a:rPr lang="en-US" dirty="0">
                <a:latin typeface="Arial Rounded MT Bold" pitchFamily="34" charset="0"/>
              </a:rPr>
              <a:t>Avoid using leading </a:t>
            </a:r>
            <a:r>
              <a:rPr lang="en-US" dirty="0" smtClean="0">
                <a:latin typeface="Arial Rounded MT Bold" pitchFamily="34" charset="0"/>
              </a:rPr>
              <a:t>questions</a:t>
            </a:r>
          </a:p>
          <a:p>
            <a:r>
              <a:rPr lang="en-US" dirty="0" smtClean="0">
                <a:latin typeface="Arial Rounded MT Bold" pitchFamily="34" charset="0"/>
              </a:rPr>
              <a:t>Involve the group</a:t>
            </a:r>
            <a:endParaRPr lang="en-US" dirty="0">
              <a:latin typeface="Arial Rounded MT Bold" pitchFamily="34" charset="0"/>
            </a:endParaRPr>
          </a:p>
          <a:p>
            <a:pPr marL="0" indent="0" eaLnBrk="1" hangingPunct="1">
              <a:buNone/>
            </a:pPr>
            <a:endParaRPr lang="en-IN" dirty="0" smtClean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21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 Rounded MT Bold" pitchFamily="34" charset="0"/>
              </a:rPr>
              <a:t>COMMUNICATION SKILLS</a:t>
            </a:r>
            <a:endParaRPr lang="en-IN" dirty="0"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008437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latin typeface="Arial Rounded MT Bold" pitchFamily="34" charset="0"/>
              </a:rPr>
              <a:t>Non-Verbal:</a:t>
            </a:r>
          </a:p>
          <a:p>
            <a:r>
              <a:rPr lang="en-US" dirty="0">
                <a:latin typeface="Arial Rounded MT Bold" pitchFamily="34" charset="0"/>
              </a:rPr>
              <a:t>Maintain eye </a:t>
            </a:r>
            <a:r>
              <a:rPr lang="en-US" dirty="0" smtClean="0">
                <a:latin typeface="Arial Rounded MT Bold" pitchFamily="34" charset="0"/>
              </a:rPr>
              <a:t>contact</a:t>
            </a:r>
            <a:endParaRPr lang="en-US" dirty="0">
              <a:latin typeface="Arial Rounded MT Bold" pitchFamily="34" charset="0"/>
            </a:endParaRPr>
          </a:p>
          <a:p>
            <a:pPr>
              <a:spcBef>
                <a:spcPts val="1800"/>
              </a:spcBef>
            </a:pPr>
            <a:r>
              <a:rPr lang="en-US" dirty="0">
                <a:latin typeface="Arial Rounded MT Bold" pitchFamily="34" charset="0"/>
              </a:rPr>
              <a:t>Practice active </a:t>
            </a:r>
            <a:r>
              <a:rPr lang="en-US" dirty="0" smtClean="0">
                <a:latin typeface="Arial Rounded MT Bold" pitchFamily="34" charset="0"/>
              </a:rPr>
              <a:t>listening</a:t>
            </a:r>
            <a:endParaRPr lang="en-US" dirty="0">
              <a:latin typeface="Arial Rounded MT Bold" pitchFamily="34" charset="0"/>
            </a:endParaRPr>
          </a:p>
          <a:p>
            <a:pPr>
              <a:spcBef>
                <a:spcPts val="1800"/>
              </a:spcBef>
            </a:pPr>
            <a:r>
              <a:rPr lang="en-US" dirty="0">
                <a:latin typeface="Arial Rounded MT Bold" pitchFamily="34" charset="0"/>
              </a:rPr>
              <a:t>Maintain expression of </a:t>
            </a:r>
            <a:r>
              <a:rPr lang="en-US" dirty="0" smtClean="0">
                <a:latin typeface="Arial Rounded MT Bold" pitchFamily="34" charset="0"/>
              </a:rPr>
              <a:t>enthusiasm</a:t>
            </a:r>
          </a:p>
          <a:p>
            <a:pPr>
              <a:spcBef>
                <a:spcPts val="1800"/>
              </a:spcBef>
            </a:pPr>
            <a:r>
              <a:rPr lang="en-US" dirty="0" smtClean="0">
                <a:latin typeface="Arial Rounded MT Bold" pitchFamily="34" charset="0"/>
              </a:rPr>
              <a:t>Nod your head </a:t>
            </a:r>
          </a:p>
          <a:p>
            <a:pPr>
              <a:spcBef>
                <a:spcPts val="1800"/>
              </a:spcBef>
            </a:pPr>
            <a:r>
              <a:rPr lang="en-US" dirty="0" smtClean="0">
                <a:latin typeface="Arial Rounded MT Bold" pitchFamily="34" charset="0"/>
              </a:rPr>
              <a:t>Smile if appropriate</a:t>
            </a:r>
            <a:endParaRPr lang="en-US" dirty="0">
              <a:latin typeface="Century Schoolbook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endParaRPr lang="en-US" dirty="0">
              <a:latin typeface="Century Schoolbook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endParaRPr lang="en-US" dirty="0">
              <a:latin typeface="Century Schoolbook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2469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Communication Skills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Interpersonal:</a:t>
            </a:r>
          </a:p>
          <a:p>
            <a:pPr marL="0" indent="0">
              <a:buNone/>
            </a:pPr>
            <a:r>
              <a:rPr lang="en-US" dirty="0" smtClean="0"/>
              <a:t>Communication between two persons where  information is shared or learning takes place.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512962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itchFamily="34" charset="0"/>
              </a:rPr>
              <a:t>Training Facilitator</a:t>
            </a:r>
            <a:endParaRPr lang="en-IN" dirty="0"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4648200"/>
          </a:xfrm>
        </p:spPr>
        <p:txBody>
          <a:bodyPr/>
          <a:lstStyle/>
          <a:p>
            <a:r>
              <a:rPr lang="en-IN" sz="2400" dirty="0" smtClean="0"/>
              <a:t>Draws </a:t>
            </a:r>
            <a:r>
              <a:rPr lang="en-IN" sz="2400" dirty="0"/>
              <a:t>on the existing knowledge of the </a:t>
            </a:r>
            <a:r>
              <a:rPr lang="en-IN" sz="2400" dirty="0" smtClean="0"/>
              <a:t>learners</a:t>
            </a:r>
          </a:p>
          <a:p>
            <a:r>
              <a:rPr lang="en-IN" sz="2400" dirty="0" smtClean="0"/>
              <a:t>Facilitates learning </a:t>
            </a:r>
            <a:r>
              <a:rPr lang="en-IN" sz="2400" dirty="0"/>
              <a:t>where gaps in knowledge </a:t>
            </a:r>
            <a:r>
              <a:rPr lang="en-IN" sz="2400" dirty="0" smtClean="0"/>
              <a:t>and skills are identified</a:t>
            </a:r>
          </a:p>
          <a:p>
            <a:r>
              <a:rPr lang="en-IN" sz="2400" dirty="0" smtClean="0"/>
              <a:t>Uses adult learning principles during training, establishes </a:t>
            </a:r>
            <a:r>
              <a:rPr lang="en-IN" sz="2400" dirty="0"/>
              <a:t>existing knowledge, </a:t>
            </a:r>
            <a:r>
              <a:rPr lang="en-IN" sz="2400" dirty="0" smtClean="0"/>
              <a:t>builds </a:t>
            </a:r>
            <a:r>
              <a:rPr lang="en-IN" sz="2400" dirty="0"/>
              <a:t>on it and </a:t>
            </a:r>
            <a:r>
              <a:rPr lang="en-IN" sz="2400" dirty="0" smtClean="0"/>
              <a:t>keeps </a:t>
            </a:r>
            <a:r>
              <a:rPr lang="en-IN" sz="2400" dirty="0"/>
              <a:t>it </a:t>
            </a:r>
            <a:r>
              <a:rPr lang="en-IN" sz="2400" dirty="0" smtClean="0"/>
              <a:t>relevant  </a:t>
            </a:r>
          </a:p>
          <a:p>
            <a:r>
              <a:rPr lang="en-US" sz="2400" dirty="0" smtClean="0"/>
              <a:t>Facilitates learning and acts like a coach versus a lecturer</a:t>
            </a:r>
            <a:endParaRPr lang="en-IN" sz="2400" dirty="0" smtClean="0"/>
          </a:p>
          <a:p>
            <a:endParaRPr lang="en-IN" sz="24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71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etency Based Training PPIUCD TOT">
  <a:themeElements>
    <a:clrScheme name="Office Theme 13">
      <a:dk1>
        <a:srgbClr val="000000"/>
      </a:dk1>
      <a:lt1>
        <a:srgbClr val="FFFFFF"/>
      </a:lt1>
      <a:dk2>
        <a:srgbClr val="718C3F"/>
      </a:dk2>
      <a:lt2>
        <a:srgbClr val="808080"/>
      </a:lt2>
      <a:accent1>
        <a:srgbClr val="99C525"/>
      </a:accent1>
      <a:accent2>
        <a:srgbClr val="E9804F"/>
      </a:accent2>
      <a:accent3>
        <a:srgbClr val="FFFFFF"/>
      </a:accent3>
      <a:accent4>
        <a:srgbClr val="000000"/>
      </a:accent4>
      <a:accent5>
        <a:srgbClr val="CADFAC"/>
      </a:accent5>
      <a:accent6>
        <a:srgbClr val="D37347"/>
      </a:accent6>
      <a:hlink>
        <a:srgbClr val="61B1E3"/>
      </a:hlink>
      <a:folHlink>
        <a:srgbClr val="9B5A97"/>
      </a:folHlink>
    </a:clrScheme>
    <a:fontScheme name="Office Them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000000"/>
        </a:dk1>
        <a:lt1>
          <a:srgbClr val="FFFFFF"/>
        </a:lt1>
        <a:dk2>
          <a:srgbClr val="718C3F"/>
        </a:dk2>
        <a:lt2>
          <a:srgbClr val="808080"/>
        </a:lt2>
        <a:accent1>
          <a:srgbClr val="99C525"/>
        </a:accent1>
        <a:accent2>
          <a:srgbClr val="E9804F"/>
        </a:accent2>
        <a:accent3>
          <a:srgbClr val="FFFFFF"/>
        </a:accent3>
        <a:accent4>
          <a:srgbClr val="000000"/>
        </a:accent4>
        <a:accent5>
          <a:srgbClr val="CADFAC"/>
        </a:accent5>
        <a:accent6>
          <a:srgbClr val="D37347"/>
        </a:accent6>
        <a:hlink>
          <a:srgbClr val="61B1E3"/>
        </a:hlink>
        <a:folHlink>
          <a:srgbClr val="9B5A9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Competency Based Training PPIUCD TOT</Template>
  <TotalTime>157</TotalTime>
  <Words>429</Words>
  <Application>Microsoft Office PowerPoint</Application>
  <PresentationFormat>On-screen Show (4:3)</PresentationFormat>
  <Paragraphs>84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Competency Based Training PPIUCD TOT</vt:lpstr>
      <vt:lpstr>Communication and Facilitation Skills and Training methodologies </vt:lpstr>
      <vt:lpstr>Objectives</vt:lpstr>
      <vt:lpstr>What is communication???</vt:lpstr>
      <vt:lpstr>What is important in communication</vt:lpstr>
      <vt:lpstr>Types of communications??</vt:lpstr>
      <vt:lpstr>COMMUNICATION SKILLS</vt:lpstr>
      <vt:lpstr>COMMUNICATION SKILLS</vt:lpstr>
      <vt:lpstr>Communication Skills</vt:lpstr>
      <vt:lpstr>Training Facilitator</vt:lpstr>
      <vt:lpstr>Good facilitation skills</vt:lpstr>
      <vt:lpstr>Good facilitation skills (contd.)….</vt:lpstr>
      <vt:lpstr>Training Methodology and Training Aids</vt:lpstr>
      <vt:lpstr>Jhpiego’s Training Skill Course: ModCAL (Module based Computer Assisted Learning)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 and facilitation techniques and Training methodologies</dc:title>
  <dc:creator>Dr. Vara Pittala</dc:creator>
  <cp:lastModifiedBy>Deepti Singh</cp:lastModifiedBy>
  <cp:revision>16</cp:revision>
  <dcterms:created xsi:type="dcterms:W3CDTF">2006-08-16T00:00:00Z</dcterms:created>
  <dcterms:modified xsi:type="dcterms:W3CDTF">2015-12-23T11:06:59Z</dcterms:modified>
</cp:coreProperties>
</file>