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2"/>
    <p:sldId id="321" r:id="rId3"/>
    <p:sldId id="323" r:id="rId4"/>
    <p:sldId id="328" r:id="rId5"/>
    <p:sldId id="325" r:id="rId6"/>
    <p:sldId id="326" r:id="rId7"/>
    <p:sldId id="317" r:id="rId8"/>
    <p:sldId id="327" r:id="rId9"/>
    <p:sldId id="329" r:id="rId10"/>
    <p:sldId id="330" r:id="rId11"/>
  </p:sldIdLst>
  <p:sldSz cx="10287000" cy="7772400"/>
  <p:notesSz cx="6797675" cy="9928225"/>
  <p:defaultTextStyle>
    <a:defPPr>
      <a:defRPr lang="en-US"/>
    </a:defPPr>
    <a:lvl1pPr marL="0" algn="l" defTabSz="103138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5693" algn="l" defTabSz="103138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31386" algn="l" defTabSz="103138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47081" algn="l" defTabSz="103138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62776" algn="l" defTabSz="103138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78469" algn="l" defTabSz="103138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94165" algn="l" defTabSz="103138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09858" algn="l" defTabSz="103138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25552" algn="l" defTabSz="103138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448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FFCCFF"/>
    <a:srgbClr val="008000"/>
    <a:srgbClr val="0066FF"/>
    <a:srgbClr val="FF99FF"/>
    <a:srgbClr val="00FFFF"/>
    <a:srgbClr val="0066CC"/>
    <a:srgbClr val="9999FF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>
        <p:scale>
          <a:sx n="60" d="100"/>
          <a:sy n="60" d="100"/>
        </p:scale>
        <p:origin x="-1350" y="-72"/>
      </p:cViewPr>
      <p:guideLst>
        <p:guide orient="horz" pos="2448"/>
        <p:guide pos="3240"/>
      </p:guideLst>
    </p:cSldViewPr>
  </p:slideViewPr>
  <p:outlineViewPr>
    <p:cViewPr>
      <p:scale>
        <a:sx n="33" d="100"/>
        <a:sy n="33" d="100"/>
      </p:scale>
      <p:origin x="0" y="293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6811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827" y="0"/>
            <a:ext cx="2946246" cy="496811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9EF13A45-83BB-40BA-96A9-52B8F19A1EE6}" type="datetimeFigureOut">
              <a:rPr lang="en-IN" smtClean="0"/>
              <a:pPr/>
              <a:t>06-04-2019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818"/>
            <a:ext cx="2946247" cy="496810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827" y="9429818"/>
            <a:ext cx="2946246" cy="496810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A7289620-3065-4AA9-8F1F-CA3B60079C7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0961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60" cy="496411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60" cy="496411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EDC327F5-9AFA-40D9-A709-4641F2DFED7F}" type="datetimeFigureOut">
              <a:rPr lang="en-US" smtClean="0"/>
              <a:pPr/>
              <a:t>4/6/2019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5038" y="744538"/>
            <a:ext cx="49276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9"/>
            <a:ext cx="5438140" cy="4467701"/>
          </a:xfrm>
          <a:prstGeom prst="rect">
            <a:avLst/>
          </a:prstGeom>
        </p:spPr>
        <p:txBody>
          <a:bodyPr vert="horz" lIns="92108" tIns="46054" rIns="92108" bIns="4605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60" cy="496411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60" cy="496411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31766A8F-F926-445A-A6A7-7169FA1289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6426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94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6973" algn="l" defTabSz="91394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913946" algn="l" defTabSz="91394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0920" algn="l" defTabSz="91394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827892" algn="l" defTabSz="91394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4866" algn="l" defTabSz="91394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741839" algn="l" defTabSz="91394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198811" algn="l" defTabSz="91394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655784" algn="l" defTabSz="91394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5038" y="744538"/>
            <a:ext cx="4927600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66A8F-F926-445A-A6A7-7169FA1289D8}" type="slidenum">
              <a:rPr lang="en-IN" smtClean="0"/>
              <a:pPr/>
              <a:t>9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5038" y="744538"/>
            <a:ext cx="4927600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66A8F-F926-445A-A6A7-7169FA1289D8}" type="slidenum">
              <a:rPr lang="en-IN" smtClean="0"/>
              <a:pPr/>
              <a:t>10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414483"/>
            <a:ext cx="8743950" cy="1666029"/>
          </a:xfrm>
          <a:prstGeom prst="rect">
            <a:avLst/>
          </a:prstGeom>
        </p:spPr>
        <p:txBody>
          <a:bodyPr lIns="91395" tIns="45699" rIns="91395" bIns="4569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4404360"/>
            <a:ext cx="7200900" cy="1986280"/>
          </a:xfrm>
          <a:prstGeom prst="rect">
            <a:avLst/>
          </a:prstGeom>
        </p:spPr>
        <p:txBody>
          <a:bodyPr lIns="91395" tIns="45699" rIns="91395" bIns="45699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5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31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47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62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78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94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0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25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4350" y="7203865"/>
            <a:ext cx="240030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fld id="{02383DB1-F859-44F4-91C4-EE90E3AA1868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4725" y="7203865"/>
            <a:ext cx="325755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350" y="7203865"/>
            <a:ext cx="240030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fld id="{F47C34F1-31A2-4F79-87C4-C1820C913D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311256"/>
            <a:ext cx="9258300" cy="1295400"/>
          </a:xfrm>
          <a:prstGeom prst="rect">
            <a:avLst/>
          </a:prstGeom>
        </p:spPr>
        <p:txBody>
          <a:bodyPr lIns="91395" tIns="45699" rIns="91395" bIns="4569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1813565"/>
            <a:ext cx="9258300" cy="5129424"/>
          </a:xfrm>
          <a:prstGeom prst="rect">
            <a:avLst/>
          </a:prstGeom>
        </p:spPr>
        <p:txBody>
          <a:bodyPr lIns="91395" tIns="45699" rIns="91395" bIns="45699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4350" y="7203865"/>
            <a:ext cx="240030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fld id="{02383DB1-F859-44F4-91C4-EE90E3AA1868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4725" y="7203865"/>
            <a:ext cx="325755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350" y="7203865"/>
            <a:ext cx="240030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fld id="{F47C34F1-31A2-4F79-87C4-C1820C913D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4994492"/>
            <a:ext cx="8743950" cy="1543685"/>
          </a:xfrm>
          <a:prstGeom prst="rect">
            <a:avLst/>
          </a:prstGeom>
        </p:spPr>
        <p:txBody>
          <a:bodyPr lIns="91395" tIns="45699" rIns="91395" bIns="45699" anchor="t"/>
          <a:lstStyle>
            <a:lvl1pPr algn="l">
              <a:defRPr sz="4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3294275"/>
            <a:ext cx="8743950" cy="1700212"/>
          </a:xfrm>
          <a:prstGeom prst="rect">
            <a:avLst/>
          </a:prstGeom>
        </p:spPr>
        <p:txBody>
          <a:bodyPr lIns="91395" tIns="45699" rIns="91395" bIns="45699"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1569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3138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4708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6277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784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941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098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255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4350" y="7203865"/>
            <a:ext cx="240030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fld id="{02383DB1-F859-44F4-91C4-EE90E3AA1868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4725" y="7203865"/>
            <a:ext cx="325755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350" y="7203865"/>
            <a:ext cx="240030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fld id="{F47C34F1-31A2-4F79-87C4-C1820C913D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311256"/>
            <a:ext cx="9258300" cy="1295400"/>
          </a:xfrm>
          <a:prstGeom prst="rect">
            <a:avLst/>
          </a:prstGeom>
        </p:spPr>
        <p:txBody>
          <a:bodyPr lIns="91395" tIns="45699" rIns="91395" bIns="4569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8647" y="2054649"/>
            <a:ext cx="5122069" cy="5814907"/>
          </a:xfrm>
          <a:prstGeom prst="rect">
            <a:avLst/>
          </a:prstGeom>
        </p:spPr>
        <p:txBody>
          <a:bodyPr lIns="91395" tIns="45699" rIns="91395" bIns="45699"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2162" y="2054649"/>
            <a:ext cx="5122069" cy="5814907"/>
          </a:xfrm>
          <a:prstGeom prst="rect">
            <a:avLst/>
          </a:prstGeom>
        </p:spPr>
        <p:txBody>
          <a:bodyPr lIns="91395" tIns="45699" rIns="91395" bIns="45699"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4350" y="7203865"/>
            <a:ext cx="240030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fld id="{02383DB1-F859-44F4-91C4-EE90E3AA1868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14725" y="7203865"/>
            <a:ext cx="325755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372350" y="7203865"/>
            <a:ext cx="240030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fld id="{F47C34F1-31A2-4F79-87C4-C1820C913D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311256"/>
            <a:ext cx="9258300" cy="1295400"/>
          </a:xfrm>
          <a:prstGeom prst="rect">
            <a:avLst/>
          </a:prstGeom>
        </p:spPr>
        <p:txBody>
          <a:bodyPr lIns="91395" tIns="45699" rIns="91395" bIns="45699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739795"/>
            <a:ext cx="4545212" cy="725064"/>
          </a:xfrm>
          <a:prstGeom prst="rect">
            <a:avLst/>
          </a:prstGeom>
        </p:spPr>
        <p:txBody>
          <a:bodyPr lIns="91395" tIns="45699" rIns="91395" bIns="45699" anchor="b"/>
          <a:lstStyle>
            <a:lvl1pPr marL="0" indent="0">
              <a:buNone/>
              <a:defRPr sz="2700" b="1"/>
            </a:lvl1pPr>
            <a:lvl2pPr marL="515693" indent="0">
              <a:buNone/>
              <a:defRPr sz="2300" b="1"/>
            </a:lvl2pPr>
            <a:lvl3pPr marL="1031386" indent="0">
              <a:buNone/>
              <a:defRPr sz="2000" b="1"/>
            </a:lvl3pPr>
            <a:lvl4pPr marL="1547081" indent="0">
              <a:buNone/>
              <a:defRPr sz="1800" b="1"/>
            </a:lvl4pPr>
            <a:lvl5pPr marL="2062776" indent="0">
              <a:buNone/>
              <a:defRPr sz="1800" b="1"/>
            </a:lvl5pPr>
            <a:lvl6pPr marL="2578469" indent="0">
              <a:buNone/>
              <a:defRPr sz="1800" b="1"/>
            </a:lvl6pPr>
            <a:lvl7pPr marL="3094165" indent="0">
              <a:buNone/>
              <a:defRPr sz="1800" b="1"/>
            </a:lvl7pPr>
            <a:lvl8pPr marL="3609858" indent="0">
              <a:buNone/>
              <a:defRPr sz="1800" b="1"/>
            </a:lvl8pPr>
            <a:lvl9pPr marL="4125552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464860"/>
            <a:ext cx="4545212" cy="4478126"/>
          </a:xfrm>
          <a:prstGeom prst="rect">
            <a:avLst/>
          </a:prstGeom>
        </p:spPr>
        <p:txBody>
          <a:bodyPr lIns="91395" tIns="45699" rIns="91395" bIns="45699"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58" y="1739795"/>
            <a:ext cx="4546997" cy="725064"/>
          </a:xfrm>
          <a:prstGeom prst="rect">
            <a:avLst/>
          </a:prstGeom>
        </p:spPr>
        <p:txBody>
          <a:bodyPr lIns="91395" tIns="45699" rIns="91395" bIns="45699" anchor="b"/>
          <a:lstStyle>
            <a:lvl1pPr marL="0" indent="0">
              <a:buNone/>
              <a:defRPr sz="2700" b="1"/>
            </a:lvl1pPr>
            <a:lvl2pPr marL="515693" indent="0">
              <a:buNone/>
              <a:defRPr sz="2300" b="1"/>
            </a:lvl2pPr>
            <a:lvl3pPr marL="1031386" indent="0">
              <a:buNone/>
              <a:defRPr sz="2000" b="1"/>
            </a:lvl3pPr>
            <a:lvl4pPr marL="1547081" indent="0">
              <a:buNone/>
              <a:defRPr sz="1800" b="1"/>
            </a:lvl4pPr>
            <a:lvl5pPr marL="2062776" indent="0">
              <a:buNone/>
              <a:defRPr sz="1800" b="1"/>
            </a:lvl5pPr>
            <a:lvl6pPr marL="2578469" indent="0">
              <a:buNone/>
              <a:defRPr sz="1800" b="1"/>
            </a:lvl6pPr>
            <a:lvl7pPr marL="3094165" indent="0">
              <a:buNone/>
              <a:defRPr sz="1800" b="1"/>
            </a:lvl7pPr>
            <a:lvl8pPr marL="3609858" indent="0">
              <a:buNone/>
              <a:defRPr sz="1800" b="1"/>
            </a:lvl8pPr>
            <a:lvl9pPr marL="4125552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58" y="2464860"/>
            <a:ext cx="4546997" cy="4478126"/>
          </a:xfrm>
          <a:prstGeom prst="rect">
            <a:avLst/>
          </a:prstGeom>
        </p:spPr>
        <p:txBody>
          <a:bodyPr lIns="91395" tIns="45699" rIns="91395" bIns="45699"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14350" y="7203865"/>
            <a:ext cx="240030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fld id="{02383DB1-F859-44F4-91C4-EE90E3AA1868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514725" y="7203865"/>
            <a:ext cx="325755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372350" y="7203865"/>
            <a:ext cx="240030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fld id="{F47C34F1-31A2-4F79-87C4-C1820C913D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311256"/>
            <a:ext cx="9258300" cy="1295400"/>
          </a:xfrm>
          <a:prstGeom prst="rect">
            <a:avLst/>
          </a:prstGeom>
        </p:spPr>
        <p:txBody>
          <a:bodyPr lIns="91395" tIns="45699" rIns="91395" bIns="4569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14350" y="7203865"/>
            <a:ext cx="240030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fld id="{02383DB1-F859-44F4-91C4-EE90E3AA1868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14725" y="7203865"/>
            <a:ext cx="325755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372350" y="7203865"/>
            <a:ext cx="240030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fld id="{F47C34F1-31A2-4F79-87C4-C1820C913D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14350" y="7203865"/>
            <a:ext cx="240030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fld id="{02383DB1-F859-44F4-91C4-EE90E3AA1868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514725" y="7203865"/>
            <a:ext cx="325755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372350" y="7203865"/>
            <a:ext cx="240030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fld id="{F47C34F1-31A2-4F79-87C4-C1820C913D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5" y="309457"/>
            <a:ext cx="3384352" cy="1316991"/>
          </a:xfrm>
          <a:prstGeom prst="rect">
            <a:avLst/>
          </a:prstGeom>
        </p:spPr>
        <p:txBody>
          <a:bodyPr lIns="91395" tIns="45699" rIns="91395" bIns="45699"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309458"/>
            <a:ext cx="5750719" cy="6633528"/>
          </a:xfrm>
          <a:prstGeom prst="rect">
            <a:avLst/>
          </a:prstGeom>
        </p:spPr>
        <p:txBody>
          <a:bodyPr lIns="91395" tIns="45699" rIns="91395" bIns="45699"/>
          <a:lstStyle>
            <a:lvl1pPr>
              <a:defRPr sz="35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5" y="1626447"/>
            <a:ext cx="3384352" cy="5316538"/>
          </a:xfrm>
          <a:prstGeom prst="rect">
            <a:avLst/>
          </a:prstGeom>
        </p:spPr>
        <p:txBody>
          <a:bodyPr lIns="91395" tIns="45699" rIns="91395" bIns="45699"/>
          <a:lstStyle>
            <a:lvl1pPr marL="0" indent="0">
              <a:buNone/>
              <a:defRPr sz="1600"/>
            </a:lvl1pPr>
            <a:lvl2pPr marL="515693" indent="0">
              <a:buNone/>
              <a:defRPr sz="1400"/>
            </a:lvl2pPr>
            <a:lvl3pPr marL="1031386" indent="0">
              <a:buNone/>
              <a:defRPr sz="1100"/>
            </a:lvl3pPr>
            <a:lvl4pPr marL="1547081" indent="0">
              <a:buNone/>
              <a:defRPr sz="1000"/>
            </a:lvl4pPr>
            <a:lvl5pPr marL="2062776" indent="0">
              <a:buNone/>
              <a:defRPr sz="1000"/>
            </a:lvl5pPr>
            <a:lvl6pPr marL="2578469" indent="0">
              <a:buNone/>
              <a:defRPr sz="1000"/>
            </a:lvl6pPr>
            <a:lvl7pPr marL="3094165" indent="0">
              <a:buNone/>
              <a:defRPr sz="1000"/>
            </a:lvl7pPr>
            <a:lvl8pPr marL="3609858" indent="0">
              <a:buNone/>
              <a:defRPr sz="1000"/>
            </a:lvl8pPr>
            <a:lvl9pPr marL="4125552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4350" y="7203865"/>
            <a:ext cx="240030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fld id="{02383DB1-F859-44F4-91C4-EE90E3AA1868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14725" y="7203865"/>
            <a:ext cx="325755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372350" y="7203865"/>
            <a:ext cx="240030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fld id="{F47C34F1-31A2-4F79-87C4-C1820C913D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5440683"/>
            <a:ext cx="6172200" cy="642302"/>
          </a:xfrm>
          <a:prstGeom prst="rect">
            <a:avLst/>
          </a:prstGeom>
        </p:spPr>
        <p:txBody>
          <a:bodyPr lIns="91395" tIns="45699" rIns="91395" bIns="45699"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94478"/>
            <a:ext cx="6172200" cy="4663440"/>
          </a:xfrm>
          <a:prstGeom prst="rect">
            <a:avLst/>
          </a:prstGeom>
        </p:spPr>
        <p:txBody>
          <a:bodyPr lIns="91395" tIns="45699" rIns="91395" bIns="45699"/>
          <a:lstStyle>
            <a:lvl1pPr marL="0" indent="0">
              <a:buNone/>
              <a:defRPr sz="3500"/>
            </a:lvl1pPr>
            <a:lvl2pPr marL="515693" indent="0">
              <a:buNone/>
              <a:defRPr sz="3200"/>
            </a:lvl2pPr>
            <a:lvl3pPr marL="1031386" indent="0">
              <a:buNone/>
              <a:defRPr sz="2700"/>
            </a:lvl3pPr>
            <a:lvl4pPr marL="1547081" indent="0">
              <a:buNone/>
              <a:defRPr sz="2300"/>
            </a:lvl4pPr>
            <a:lvl5pPr marL="2062776" indent="0">
              <a:buNone/>
              <a:defRPr sz="2300"/>
            </a:lvl5pPr>
            <a:lvl6pPr marL="2578469" indent="0">
              <a:buNone/>
              <a:defRPr sz="2300"/>
            </a:lvl6pPr>
            <a:lvl7pPr marL="3094165" indent="0">
              <a:buNone/>
              <a:defRPr sz="2300"/>
            </a:lvl7pPr>
            <a:lvl8pPr marL="3609858" indent="0">
              <a:buNone/>
              <a:defRPr sz="2300"/>
            </a:lvl8pPr>
            <a:lvl9pPr marL="4125552" indent="0">
              <a:buNone/>
              <a:defRPr sz="23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6082985"/>
            <a:ext cx="6172200" cy="912178"/>
          </a:xfrm>
          <a:prstGeom prst="rect">
            <a:avLst/>
          </a:prstGeom>
        </p:spPr>
        <p:txBody>
          <a:bodyPr lIns="91395" tIns="45699" rIns="91395" bIns="45699"/>
          <a:lstStyle>
            <a:lvl1pPr marL="0" indent="0">
              <a:buNone/>
              <a:defRPr sz="1600"/>
            </a:lvl1pPr>
            <a:lvl2pPr marL="515693" indent="0">
              <a:buNone/>
              <a:defRPr sz="1400"/>
            </a:lvl2pPr>
            <a:lvl3pPr marL="1031386" indent="0">
              <a:buNone/>
              <a:defRPr sz="1100"/>
            </a:lvl3pPr>
            <a:lvl4pPr marL="1547081" indent="0">
              <a:buNone/>
              <a:defRPr sz="1000"/>
            </a:lvl4pPr>
            <a:lvl5pPr marL="2062776" indent="0">
              <a:buNone/>
              <a:defRPr sz="1000"/>
            </a:lvl5pPr>
            <a:lvl6pPr marL="2578469" indent="0">
              <a:buNone/>
              <a:defRPr sz="1000"/>
            </a:lvl6pPr>
            <a:lvl7pPr marL="3094165" indent="0">
              <a:buNone/>
              <a:defRPr sz="1000"/>
            </a:lvl7pPr>
            <a:lvl8pPr marL="3609858" indent="0">
              <a:buNone/>
              <a:defRPr sz="1000"/>
            </a:lvl8pPr>
            <a:lvl9pPr marL="4125552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4350" y="7203865"/>
            <a:ext cx="240030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fld id="{02383DB1-F859-44F4-91C4-EE90E3AA1868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14725" y="7203865"/>
            <a:ext cx="325755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372350" y="7203865"/>
            <a:ext cx="240030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fld id="{F47C34F1-31A2-4F79-87C4-C1820C913D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311256"/>
            <a:ext cx="9258300" cy="1295400"/>
          </a:xfrm>
          <a:prstGeom prst="rect">
            <a:avLst/>
          </a:prstGeom>
        </p:spPr>
        <p:txBody>
          <a:bodyPr lIns="91395" tIns="45699" rIns="91395" bIns="4569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1813565"/>
            <a:ext cx="9258300" cy="5129424"/>
          </a:xfrm>
          <a:prstGeom prst="rect">
            <a:avLst/>
          </a:prstGeom>
        </p:spPr>
        <p:txBody>
          <a:bodyPr vert="eaVert" lIns="91395" tIns="45699" rIns="91395" bIns="45699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4350" y="7203865"/>
            <a:ext cx="240030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fld id="{02383DB1-F859-44F4-91C4-EE90E3AA1868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4725" y="7203865"/>
            <a:ext cx="325755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350" y="7203865"/>
            <a:ext cx="240030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fld id="{F47C34F1-31A2-4F79-87C4-C1820C913D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90339" y="352639"/>
            <a:ext cx="2603897" cy="7516918"/>
          </a:xfrm>
          <a:prstGeom prst="rect">
            <a:avLst/>
          </a:prstGeom>
        </p:spPr>
        <p:txBody>
          <a:bodyPr vert="eaVert" lIns="91395" tIns="45699" rIns="91395" bIns="4569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9" y="352639"/>
            <a:ext cx="7640241" cy="7516918"/>
          </a:xfrm>
          <a:prstGeom prst="rect">
            <a:avLst/>
          </a:prstGeom>
        </p:spPr>
        <p:txBody>
          <a:bodyPr vert="eaVert" lIns="91395" tIns="45699" rIns="91395" bIns="45699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4350" y="7203865"/>
            <a:ext cx="240030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fld id="{02383DB1-F859-44F4-91C4-EE90E3AA1868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4725" y="7203865"/>
            <a:ext cx="325755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350" y="7203865"/>
            <a:ext cx="2400300" cy="413809"/>
          </a:xfrm>
          <a:prstGeom prst="rect">
            <a:avLst/>
          </a:prstGeom>
        </p:spPr>
        <p:txBody>
          <a:bodyPr lIns="91395" tIns="45699" rIns="91395" bIns="45699"/>
          <a:lstStyle/>
          <a:p>
            <a:fld id="{F47C34F1-31A2-4F79-87C4-C1820C913D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2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525" y="0"/>
            <a:ext cx="10283952" cy="7772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31386" rtl="0" eaLnBrk="1" latinLnBrk="0" hangingPunct="1">
        <a:spcBef>
          <a:spcPct val="0"/>
        </a:spcBef>
        <a:buNone/>
        <a:defRPr sz="5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6771" indent="-386771" algn="l" defTabSz="1031386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38003" indent="-322309" algn="l" defTabSz="1031386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89236" indent="-257846" algn="l" defTabSz="1031386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04930" indent="-257846" algn="l" defTabSz="1031386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20624" indent="-257846" algn="l" defTabSz="1031386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36318" indent="-257846" algn="l" defTabSz="103138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52011" indent="-257846" algn="l" defTabSz="103138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67706" indent="-257846" algn="l" defTabSz="103138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383400" indent="-257846" algn="l" defTabSz="103138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138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5693" algn="l" defTabSz="103138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1386" algn="l" defTabSz="103138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47081" algn="l" defTabSz="103138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62776" algn="l" defTabSz="103138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8469" algn="l" defTabSz="103138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94165" algn="l" defTabSz="103138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09858" algn="l" defTabSz="103138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25552" algn="l" defTabSz="103138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04740" y="1725960"/>
            <a:ext cx="9358378" cy="2376264"/>
          </a:xfrm>
          <a:prstGeom prst="rect">
            <a:avLst/>
          </a:prstGeom>
        </p:spPr>
        <p:txBody>
          <a:bodyPr lIns="91395" tIns="45699" rIns="91395" bIns="45699">
            <a:no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en-IN" sz="4800" b="1" dirty="0" smtClean="0">
                <a:latin typeface="Arial Rounded MT Bold" pitchFamily="34" charset="0"/>
              </a:rPr>
              <a:t>Primary Health </a:t>
            </a:r>
            <a:r>
              <a:rPr lang="en-IN" sz="4800" b="1" dirty="0" smtClean="0">
                <a:latin typeface="Arial Rounded MT Bold" pitchFamily="34" charset="0"/>
              </a:rPr>
              <a:t>Care in Urban Areas</a:t>
            </a:r>
          </a:p>
          <a:p>
            <a:pPr algn="ctr">
              <a:lnSpc>
                <a:spcPct val="110000"/>
              </a:lnSpc>
              <a:defRPr/>
            </a:pPr>
            <a:endParaRPr lang="en-IN" sz="2400" b="1" dirty="0" smtClean="0">
              <a:latin typeface="Arial Rounded MT Bold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866134" y="4390256"/>
            <a:ext cx="6883216" cy="2045570"/>
          </a:xfrm>
          <a:prstGeom prst="rect">
            <a:avLst/>
          </a:prstGeom>
        </p:spPr>
        <p:txBody>
          <a:bodyPr lIns="91395" tIns="45699" rIns="91395" bIns="45699">
            <a:no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en-IN" b="1" dirty="0" smtClean="0">
                <a:ea typeface="+mj-ea"/>
                <a:cs typeface="+mj-cs"/>
              </a:rPr>
              <a:t> </a:t>
            </a:r>
          </a:p>
          <a:p>
            <a:pPr algn="r">
              <a:spcBef>
                <a:spcPct val="0"/>
              </a:spcBef>
              <a:defRPr/>
            </a:pPr>
            <a:r>
              <a:rPr lang="en-IN" sz="2800" b="1" dirty="0">
                <a:solidFill>
                  <a:srgbClr val="C00000"/>
                </a:solidFill>
                <a:latin typeface="Arial Rounded MT Bold" pitchFamily="34" charset="0"/>
                <a:ea typeface="+mj-ea"/>
                <a:cs typeface="+mj-cs"/>
              </a:rPr>
              <a:t>Ms. Preeti Pant</a:t>
            </a:r>
          </a:p>
          <a:p>
            <a:pPr algn="r">
              <a:spcBef>
                <a:spcPct val="0"/>
              </a:spcBef>
              <a:defRPr/>
            </a:pPr>
            <a:r>
              <a:rPr lang="en-IN" dirty="0">
                <a:latin typeface="Arial Rounded MT Bold" pitchFamily="34" charset="0"/>
                <a:ea typeface="+mj-ea"/>
                <a:cs typeface="+mj-cs"/>
              </a:rPr>
              <a:t>Joint Secretary </a:t>
            </a:r>
          </a:p>
          <a:p>
            <a:pPr algn="r">
              <a:spcBef>
                <a:spcPct val="0"/>
              </a:spcBef>
              <a:defRPr/>
            </a:pPr>
            <a:r>
              <a:rPr lang="en-IN" dirty="0">
                <a:latin typeface="Arial Rounded MT Bold" pitchFamily="34" charset="0"/>
                <a:ea typeface="+mj-ea"/>
                <a:cs typeface="+mj-cs"/>
              </a:rPr>
              <a:t>(Urban Health</a:t>
            </a:r>
            <a:r>
              <a:rPr lang="en-IN" dirty="0" smtClean="0">
                <a:latin typeface="Arial Rounded MT Bold" pitchFamily="34" charset="0"/>
                <a:ea typeface="+mj-ea"/>
                <a:cs typeface="+mj-cs"/>
              </a:rPr>
              <a:t>)</a:t>
            </a:r>
          </a:p>
          <a:p>
            <a:pPr algn="r">
              <a:spcBef>
                <a:spcPct val="0"/>
              </a:spcBef>
              <a:defRPr/>
            </a:pPr>
            <a:r>
              <a:rPr lang="en-IN" dirty="0">
                <a:latin typeface="Arial Rounded MT Bold" pitchFamily="34" charset="0"/>
              </a:rPr>
              <a:t>Date: 8.4.2019</a:t>
            </a:r>
          </a:p>
          <a:p>
            <a:pPr algn="r">
              <a:spcBef>
                <a:spcPct val="0"/>
              </a:spcBef>
              <a:defRPr/>
            </a:pPr>
            <a:endParaRPr lang="en-IN" dirty="0">
              <a:latin typeface="Arial Rounded MT Bold" pitchFamily="34" charset="0"/>
              <a:ea typeface="+mj-ea"/>
              <a:cs typeface="+mj-cs"/>
            </a:endParaRPr>
          </a:p>
          <a:p>
            <a:pPr lvl="0" algn="r">
              <a:spcBef>
                <a:spcPct val="0"/>
              </a:spcBef>
              <a:defRPr/>
            </a:pPr>
            <a:endParaRPr lang="en-IN" dirty="0" smtClean="0">
              <a:latin typeface="Arial Rounded MT Bold" pitchFamily="34" charset="0"/>
              <a:ea typeface="+mj-ea"/>
              <a:cs typeface="+mj-cs"/>
            </a:endParaRPr>
          </a:p>
          <a:p>
            <a:pPr lvl="0" algn="r">
              <a:spcBef>
                <a:spcPct val="0"/>
              </a:spcBef>
              <a:defRPr/>
            </a:pPr>
            <a:endParaRPr lang="en-IN" sz="2400" b="1" dirty="0" smtClean="0">
              <a:latin typeface="Arial Rounded MT Bold" pitchFamily="34" charset="0"/>
              <a:ea typeface="+mj-ea"/>
              <a:cs typeface="+mj-cs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431861" y="5847687"/>
            <a:ext cx="3276600" cy="533400"/>
          </a:xfrm>
          <a:prstGeom prst="rect">
            <a:avLst/>
          </a:prstGeom>
        </p:spPr>
        <p:txBody>
          <a:bodyPr lIns="91395" tIns="45699" rIns="91395" bIns="45699">
            <a:normAutofit/>
          </a:bodyPr>
          <a:lstStyle/>
          <a:p>
            <a:pPr>
              <a:spcBef>
                <a:spcPct val="0"/>
              </a:spcBef>
              <a:defRPr/>
            </a:pPr>
            <a:endParaRPr lang="en-US" sz="2400" b="1" dirty="0" smtClean="0"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246956" y="141784"/>
            <a:ext cx="9721080" cy="864096"/>
          </a:xfrm>
          <a:solidFill>
            <a:schemeClr val="accent6">
              <a:lumMod val="20000"/>
              <a:lumOff val="80000"/>
            </a:schemeClr>
          </a:solidFill>
        </p:spPr>
        <p:txBody>
          <a:bodyPr lIns="91395" tIns="45699" rIns="91395" bIns="45699"/>
          <a:lstStyle/>
          <a:p>
            <a:r>
              <a:rPr lang="en-US" sz="3600" b="1" dirty="0">
                <a:solidFill>
                  <a:srgbClr val="C00000"/>
                </a:solidFill>
                <a:latin typeface="Arial Rounded MT Bold" pitchFamily="34" charset="0"/>
                <a:cs typeface="Calibri" pitchFamily="34" charset="0"/>
              </a:rPr>
              <a:t>CPHC in Urban Areas</a:t>
            </a:r>
            <a:endParaRPr lang="en-US" sz="3600" b="1" dirty="0">
              <a:solidFill>
                <a:srgbClr val="C00000"/>
              </a:solidFill>
              <a:latin typeface="Arial Rounded MT Bold" pitchFamily="34" charset="0"/>
              <a:cs typeface="Calibri" pitchFamily="34" charset="0"/>
            </a:endParaRP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246956" y="1077888"/>
            <a:ext cx="9793088" cy="6120680"/>
          </a:xfrm>
        </p:spPr>
        <p:txBody>
          <a:bodyPr lIns="103108" tIns="51552" rIns="103108" bIns="51552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2400" dirty="0" smtClean="0">
                <a:latin typeface="Arial Rounded MT Bold" pitchFamily="34" charset="0"/>
              </a:rPr>
              <a:t>HWC</a:t>
            </a:r>
            <a:r>
              <a:rPr lang="en-US" sz="2400" dirty="0">
                <a:latin typeface="Arial Rounded MT Bold" pitchFamily="34" charset="0"/>
              </a:rPr>
              <a:t>/ </a:t>
            </a:r>
            <a:r>
              <a:rPr lang="en-US" sz="2400" dirty="0" smtClean="0">
                <a:latin typeface="Arial Rounded MT Bold" pitchFamily="34" charset="0"/>
              </a:rPr>
              <a:t>U-PHCs -  Fulcrum </a:t>
            </a:r>
            <a:r>
              <a:rPr lang="en-US" sz="2400" dirty="0">
                <a:latin typeface="Arial Rounded MT Bold" pitchFamily="34" charset="0"/>
              </a:rPr>
              <a:t>of </a:t>
            </a:r>
            <a:r>
              <a:rPr lang="en-US" sz="2400" dirty="0" smtClean="0">
                <a:latin typeface="Arial Rounded MT Bold" pitchFamily="34" charset="0"/>
              </a:rPr>
              <a:t>Preventive</a:t>
            </a:r>
            <a:r>
              <a:rPr lang="en-US" sz="2400" dirty="0">
                <a:latin typeface="Arial Rounded MT Bold" pitchFamily="34" charset="0"/>
              </a:rPr>
              <a:t>, Promotive and </a:t>
            </a:r>
            <a:r>
              <a:rPr lang="en-US" sz="2400" dirty="0" smtClean="0">
                <a:latin typeface="Arial Rounded MT Bold" pitchFamily="34" charset="0"/>
              </a:rPr>
              <a:t>Curative </a:t>
            </a:r>
            <a:r>
              <a:rPr lang="en-US" sz="2400" dirty="0">
                <a:latin typeface="Arial Rounded MT Bold" pitchFamily="34" charset="0"/>
              </a:rPr>
              <a:t>services </a:t>
            </a:r>
            <a:r>
              <a:rPr lang="en-US" sz="2400" u="sng" dirty="0">
                <a:latin typeface="Arial Rounded MT Bold" pitchFamily="34" charset="0"/>
              </a:rPr>
              <a:t>in cities </a:t>
            </a:r>
            <a:r>
              <a:rPr lang="en-US" sz="2400" dirty="0" smtClean="0">
                <a:latin typeface="Arial Rounded MT Bold" pitchFamily="34" charset="0"/>
              </a:rPr>
              <a:t>closer </a:t>
            </a:r>
            <a:r>
              <a:rPr lang="en-US" sz="2400" dirty="0">
                <a:latin typeface="Arial Rounded MT Bold" pitchFamily="34" charset="0"/>
              </a:rPr>
              <a:t>to </a:t>
            </a:r>
            <a:r>
              <a:rPr lang="en-US" sz="2400" dirty="0" smtClean="0">
                <a:latin typeface="Arial Rounded MT Bold" pitchFamily="34" charset="0"/>
              </a:rPr>
              <a:t>the communities</a:t>
            </a: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endParaRPr lang="en-US" sz="2400" dirty="0">
              <a:latin typeface="Arial Rounded MT Bold" pitchFamily="34" charset="0"/>
            </a:endParaRP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2400" u="sng" dirty="0" smtClean="0">
                <a:latin typeface="Arial Rounded MT Bold" pitchFamily="34" charset="0"/>
              </a:rPr>
              <a:t>De-congesting</a:t>
            </a:r>
            <a:r>
              <a:rPr lang="en-US" sz="2400" dirty="0" smtClean="0">
                <a:latin typeface="Arial Rounded MT Bold" pitchFamily="34" charset="0"/>
              </a:rPr>
              <a:t> secondary/tertiary care facilities </a:t>
            </a:r>
            <a:r>
              <a:rPr lang="en-US" sz="2400" dirty="0">
                <a:latin typeface="Arial Rounded MT Bold" pitchFamily="34" charset="0"/>
              </a:rPr>
              <a:t>(</a:t>
            </a:r>
            <a:r>
              <a:rPr lang="en-US" sz="2400" dirty="0" smtClean="0">
                <a:latin typeface="Arial Rounded MT Bold" pitchFamily="34" charset="0"/>
              </a:rPr>
              <a:t>DH/SDH/CHC</a:t>
            </a:r>
            <a:r>
              <a:rPr lang="en-US" sz="2400" dirty="0">
                <a:latin typeface="Arial Rounded MT Bold" pitchFamily="34" charset="0"/>
              </a:rPr>
              <a:t>)</a:t>
            </a:r>
            <a:r>
              <a:rPr lang="en-US" sz="2400" dirty="0" smtClean="0">
                <a:latin typeface="Arial Rounded MT Bold" pitchFamily="34" charset="0"/>
              </a:rPr>
              <a:t> – Robust Comprehensive Primary Health Care services in urban areas</a:t>
            </a:r>
          </a:p>
          <a:p>
            <a:pPr marL="0" indent="0">
              <a:lnSpc>
                <a:spcPct val="130000"/>
              </a:lnSpc>
              <a:spcBef>
                <a:spcPct val="0"/>
              </a:spcBef>
              <a:buNone/>
              <a:defRPr/>
            </a:pPr>
            <a:endParaRPr lang="en-US" sz="1200" dirty="0">
              <a:latin typeface="Arial Rounded MT Bold" pitchFamily="34" charset="0"/>
            </a:endParaRPr>
          </a:p>
          <a:p>
            <a:pPr>
              <a:lnSpc>
                <a:spcPct val="130000"/>
              </a:lnSpc>
              <a:spcBef>
                <a:spcPct val="0"/>
              </a:spcBef>
              <a:defRPr/>
            </a:pPr>
            <a:r>
              <a:rPr lang="en-US" sz="2400" dirty="0">
                <a:solidFill>
                  <a:srgbClr val="C00000"/>
                </a:solidFill>
                <a:latin typeface="Arial Rounded MT Bold" pitchFamily="34" charset="0"/>
              </a:rPr>
              <a:t>3299 </a:t>
            </a:r>
            <a:r>
              <a:rPr lang="en-US" sz="2400" dirty="0" smtClean="0">
                <a:solidFill>
                  <a:srgbClr val="C00000"/>
                </a:solidFill>
                <a:latin typeface="Arial Rounded MT Bold" pitchFamily="34" charset="0"/>
              </a:rPr>
              <a:t>U-PHCs approved </a:t>
            </a:r>
            <a:r>
              <a:rPr lang="en-US" sz="2400" dirty="0">
                <a:solidFill>
                  <a:srgbClr val="C00000"/>
                </a:solidFill>
                <a:latin typeface="Arial Rounded MT Bold" pitchFamily="34" charset="0"/>
              </a:rPr>
              <a:t>as </a:t>
            </a:r>
            <a:r>
              <a:rPr lang="en-US" sz="2400" dirty="0" smtClean="0">
                <a:solidFill>
                  <a:srgbClr val="C00000"/>
                </a:solidFill>
                <a:latin typeface="Arial Rounded MT Bold" pitchFamily="34" charset="0"/>
              </a:rPr>
              <a:t>HWCs </a:t>
            </a:r>
            <a:r>
              <a:rPr lang="en-US" sz="2400" dirty="0">
                <a:solidFill>
                  <a:srgbClr val="C00000"/>
                </a:solidFill>
                <a:latin typeface="Arial Rounded MT Bold" pitchFamily="34" charset="0"/>
              </a:rPr>
              <a:t>of </a:t>
            </a:r>
            <a:r>
              <a:rPr lang="en-US" sz="2400" dirty="0" smtClean="0">
                <a:solidFill>
                  <a:srgbClr val="C00000"/>
                </a:solidFill>
                <a:latin typeface="Arial Rounded MT Bold" pitchFamily="34" charset="0"/>
              </a:rPr>
              <a:t>the total </a:t>
            </a:r>
            <a:r>
              <a:rPr lang="en-US" sz="2400" dirty="0">
                <a:solidFill>
                  <a:srgbClr val="C00000"/>
                </a:solidFill>
                <a:latin typeface="Arial Rounded MT Bold" pitchFamily="34" charset="0"/>
              </a:rPr>
              <a:t>number of </a:t>
            </a:r>
            <a:r>
              <a:rPr lang="en-US" sz="2400" dirty="0" smtClean="0">
                <a:solidFill>
                  <a:srgbClr val="C00000"/>
                </a:solidFill>
                <a:latin typeface="Arial Rounded MT Bold" pitchFamily="34" charset="0"/>
              </a:rPr>
              <a:t>4831 U-PHCs</a:t>
            </a:r>
          </a:p>
          <a:p>
            <a:pPr marL="0" indent="0">
              <a:lnSpc>
                <a:spcPct val="130000"/>
              </a:lnSpc>
              <a:spcBef>
                <a:spcPct val="0"/>
              </a:spcBef>
              <a:buNone/>
              <a:defRPr/>
            </a:pPr>
            <a:endParaRPr lang="en-US" sz="1200" dirty="0">
              <a:solidFill>
                <a:srgbClr val="C00000"/>
              </a:solidFill>
              <a:latin typeface="Arial Rounded MT Bold" pitchFamily="34" charset="0"/>
            </a:endParaRPr>
          </a:p>
          <a:p>
            <a:pPr>
              <a:lnSpc>
                <a:spcPct val="130000"/>
              </a:lnSpc>
              <a:spcBef>
                <a:spcPct val="0"/>
              </a:spcBef>
              <a:defRPr/>
            </a:pPr>
            <a:r>
              <a:rPr lang="en-US" sz="2400" dirty="0">
                <a:latin typeface="Arial Rounded MT Bold" pitchFamily="34" charset="0"/>
              </a:rPr>
              <a:t>Approvals </a:t>
            </a:r>
            <a:r>
              <a:rPr lang="en-US" sz="2400" dirty="0" smtClean="0">
                <a:latin typeface="Arial Rounded MT Bold" pitchFamily="34" charset="0"/>
              </a:rPr>
              <a:t>for Infrastructure </a:t>
            </a:r>
            <a:r>
              <a:rPr lang="en-US" sz="2400" dirty="0">
                <a:latin typeface="Arial Rounded MT Bold" pitchFamily="34" charset="0"/>
              </a:rPr>
              <a:t>strengthening, Trainings, IT support, IEC, </a:t>
            </a:r>
            <a:r>
              <a:rPr lang="en-US" sz="2400" dirty="0" smtClean="0">
                <a:latin typeface="Arial Rounded MT Bold" pitchFamily="34" charset="0"/>
              </a:rPr>
              <a:t>Incentives, Monitoring </a:t>
            </a:r>
            <a:r>
              <a:rPr lang="en-US" sz="2400" dirty="0">
                <a:latin typeface="Arial Rounded MT Bold" pitchFamily="34" charset="0"/>
              </a:rPr>
              <a:t>etc. </a:t>
            </a:r>
          </a:p>
          <a:p>
            <a:pPr>
              <a:defRPr/>
            </a:pPr>
            <a:endParaRPr lang="en-US" sz="2400" dirty="0" smtClean="0">
              <a:latin typeface="+mj-lt"/>
            </a:endParaRPr>
          </a:p>
          <a:p>
            <a:pPr>
              <a:defRPr/>
            </a:pPr>
            <a:endParaRPr lang="en-IN" sz="2400" dirty="0" smtClean="0">
              <a:latin typeface="+mj-lt"/>
            </a:endParaRPr>
          </a:p>
          <a:p>
            <a:pPr>
              <a:defRPr/>
            </a:pPr>
            <a:endParaRPr lang="en-US" sz="2400" dirty="0" smtClean="0">
              <a:latin typeface="+mj-lt"/>
            </a:endParaRPr>
          </a:p>
          <a:p>
            <a:pPr>
              <a:defRPr/>
            </a:pPr>
            <a:endParaRPr lang="en-US" sz="2400" dirty="0">
              <a:latin typeface="+mj-lt"/>
            </a:endParaRPr>
          </a:p>
          <a:p>
            <a:pPr>
              <a:buNone/>
              <a:defRPr/>
            </a:pPr>
            <a:endParaRPr lang="en-US" sz="240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03108" tIns="51552" rIns="103108" bIns="51552"/>
          <a:lstStyle/>
          <a:p>
            <a:pPr>
              <a:defRPr/>
            </a:pPr>
            <a:fld id="{86175410-7FEA-4CC7-A602-846FF2A4553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81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1784"/>
            <a:ext cx="10287000" cy="864096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3600" b="1" dirty="0" smtClean="0">
                <a:solidFill>
                  <a:srgbClr val="C00000"/>
                </a:solidFill>
                <a:latin typeface="Arial Rounded MT Bold" pitchFamily="34" charset="0"/>
                <a:cs typeface="Calibri" pitchFamily="34" charset="0"/>
              </a:rPr>
              <a:t>CPHC </a:t>
            </a:r>
            <a:r>
              <a:rPr lang="en-US" sz="3600" b="1" dirty="0" smtClean="0">
                <a:solidFill>
                  <a:srgbClr val="C00000"/>
                </a:solidFill>
                <a:latin typeface="Arial Rounded MT Bold" pitchFamily="34" charset="0"/>
                <a:cs typeface="Calibri" pitchFamily="34" charset="0"/>
              </a:rPr>
              <a:t>Roll out in </a:t>
            </a:r>
            <a:r>
              <a:rPr lang="en-US" sz="3600" b="1" dirty="0" smtClean="0">
                <a:solidFill>
                  <a:srgbClr val="C00000"/>
                </a:solidFill>
                <a:latin typeface="Arial Rounded MT Bold" pitchFamily="34" charset="0"/>
                <a:cs typeface="Calibri" pitchFamily="34" charset="0"/>
              </a:rPr>
              <a:t>Urban areas </a:t>
            </a:r>
            <a:endParaRPr lang="en-IN" sz="3600" i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948" y="1428808"/>
            <a:ext cx="9937104" cy="5193696"/>
          </a:xfrm>
        </p:spPr>
        <p:txBody>
          <a:bodyPr/>
          <a:lstStyle/>
          <a:p>
            <a:pPr lvl="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Arial Rounded MT Bold" pitchFamily="34" charset="0"/>
                <a:cs typeface="Calibri" pitchFamily="34" charset="0"/>
              </a:rPr>
              <a:t>Rural vis-a-vis Urban</a:t>
            </a:r>
          </a:p>
          <a:p>
            <a:pPr lvl="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n-US" sz="1800" b="1" dirty="0" smtClean="0">
              <a:latin typeface="Arial Rounded MT Bold" panose="020F0704030504030204" pitchFamily="34" charset="0"/>
            </a:endParaRPr>
          </a:p>
          <a:p>
            <a:pPr lvl="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IN" sz="3200" dirty="0" smtClean="0">
                <a:latin typeface="Arial Rounded MT Bold" pitchFamily="34" charset="0"/>
                <a:cs typeface="Calibri" pitchFamily="34" charset="0"/>
              </a:rPr>
              <a:t>Is it Similar or Different?</a:t>
            </a:r>
            <a:r>
              <a:rPr lang="en-IN" sz="3200" dirty="0" smtClean="0">
                <a:solidFill>
                  <a:srgbClr val="C00000"/>
                </a:solidFill>
                <a:latin typeface="Arial Rounded MT Bold" pitchFamily="34" charset="0"/>
                <a:cs typeface="Calibri" pitchFamily="34" charset="0"/>
              </a:rPr>
              <a:t>       </a:t>
            </a:r>
          </a:p>
          <a:p>
            <a:pPr marL="0" indent="0" algn="ctr">
              <a:lnSpc>
                <a:spcPct val="150000"/>
              </a:lnSpc>
              <a:spcBef>
                <a:spcPct val="0"/>
              </a:spcBef>
              <a:buNone/>
            </a:pPr>
            <a:r>
              <a:rPr lang="en-IN" sz="3200" dirty="0" smtClean="0">
                <a:solidFill>
                  <a:srgbClr val="C00000"/>
                </a:solidFill>
                <a:latin typeface="Arial Rounded MT Bold" pitchFamily="34" charset="0"/>
                <a:cs typeface="Calibri" pitchFamily="34" charset="0"/>
              </a:rPr>
              <a:t>Yes/ No </a:t>
            </a:r>
          </a:p>
          <a:p>
            <a:pPr marL="0" lv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en-IN" sz="3200" dirty="0" smtClean="0">
                <a:latin typeface="Arial Rounded MT Bold" pitchFamily="34" charset="0"/>
                <a:cs typeface="Calibri" pitchFamily="34" charset="0"/>
              </a:rPr>
              <a:t>         </a:t>
            </a:r>
            <a:r>
              <a:rPr lang="en-IN" sz="3200" dirty="0" smtClean="0">
                <a:latin typeface="Arial Rounded MT Bold" pitchFamily="34" charset="0"/>
                <a:ea typeface="+mj-ea"/>
                <a:cs typeface="Calibri" pitchFamily="34" charset="0"/>
              </a:rPr>
              <a:t> </a:t>
            </a:r>
            <a:r>
              <a:rPr lang="en-IN" sz="3200" dirty="0">
                <a:solidFill>
                  <a:srgbClr val="C00000"/>
                </a:solidFill>
                <a:latin typeface="Arial Rounded MT Bold" pitchFamily="34" charset="0"/>
                <a:ea typeface="+mj-ea"/>
                <a:cs typeface="Calibri" pitchFamily="34" charset="0"/>
              </a:rPr>
              <a:t>	</a:t>
            </a:r>
            <a:r>
              <a:rPr lang="en-IN" sz="3200" dirty="0" smtClean="0">
                <a:solidFill>
                  <a:srgbClr val="C00000"/>
                </a:solidFill>
                <a:latin typeface="Arial Rounded MT Bold" pitchFamily="34" charset="0"/>
                <a:ea typeface="+mj-ea"/>
                <a:cs typeface="Calibri" pitchFamily="34" charset="0"/>
              </a:rPr>
              <a:t>                  Some Yes/ Some No </a:t>
            </a:r>
            <a:endParaRPr lang="en-IN" sz="3200" dirty="0">
              <a:solidFill>
                <a:srgbClr val="C00000"/>
              </a:solidFill>
              <a:latin typeface="Arial Rounded MT Bold" pitchFamily="34" charset="0"/>
              <a:cs typeface="Calibri" pitchFamily="34" charset="0"/>
            </a:endParaRPr>
          </a:p>
          <a:p>
            <a:pPr>
              <a:spcBef>
                <a:spcPct val="0"/>
              </a:spcBef>
            </a:pPr>
            <a:endParaRPr lang="en-IN" sz="3200" dirty="0" smtClean="0">
              <a:latin typeface="Arial Rounded MT Bold" pitchFamily="34" charset="0"/>
              <a:ea typeface="+mj-ea"/>
              <a:cs typeface="Calibri" pitchFamily="34" charset="0"/>
            </a:endParaRPr>
          </a:p>
          <a:p>
            <a:pPr>
              <a:spcBef>
                <a:spcPct val="0"/>
              </a:spcBef>
            </a:pPr>
            <a:endParaRPr lang="en-IN" sz="3200" dirty="0">
              <a:latin typeface="Arial Rounded MT Bold" pitchFamily="34" charset="0"/>
              <a:ea typeface="+mj-ea"/>
              <a:cs typeface="Calibri" pitchFamily="34" charset="0"/>
            </a:endParaRPr>
          </a:p>
        </p:txBody>
      </p:sp>
      <p:pic>
        <p:nvPicPr>
          <p:cNvPr id="7" name="Picture 6" descr="Thinking Smiley Face Clipart #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780" y="1509936"/>
            <a:ext cx="1656184" cy="1584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964" y="213792"/>
            <a:ext cx="9649072" cy="792088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3600" b="1" dirty="0" smtClean="0">
                <a:solidFill>
                  <a:srgbClr val="C00000"/>
                </a:solidFill>
                <a:latin typeface="Arial Rounded MT Bold" pitchFamily="34" charset="0"/>
                <a:cs typeface="Calibri" pitchFamily="34" charset="0"/>
              </a:rPr>
              <a:t>Approaches…</a:t>
            </a: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964" y="1077888"/>
            <a:ext cx="9649072" cy="5616624"/>
          </a:xfrm>
        </p:spPr>
        <p:txBody>
          <a:bodyPr/>
          <a:lstStyle/>
          <a:p>
            <a:pPr lvl="0"/>
            <a:r>
              <a:rPr lang="en-US" sz="2800" b="1" dirty="0"/>
              <a:t>Filling </a:t>
            </a:r>
            <a:r>
              <a:rPr lang="en-US" sz="2800" b="1" dirty="0" smtClean="0"/>
              <a:t>up of </a:t>
            </a:r>
            <a:r>
              <a:rPr lang="en-US" sz="2800" b="1" dirty="0"/>
              <a:t>CBAC forms – Slum / Non slum areas </a:t>
            </a:r>
            <a:endParaRPr lang="en-US" sz="2800" b="1" dirty="0" smtClean="0"/>
          </a:p>
          <a:p>
            <a:pPr marL="0" lvl="0" indent="0">
              <a:buNone/>
            </a:pPr>
            <a:endParaRPr lang="en-US" sz="900" b="1" dirty="0"/>
          </a:p>
          <a:p>
            <a:pPr lvl="0"/>
            <a:r>
              <a:rPr lang="en-US" sz="2800" b="1" dirty="0" smtClean="0"/>
              <a:t>Follow up, back referrals, adherence etc. </a:t>
            </a:r>
          </a:p>
          <a:p>
            <a:pPr marL="0" lvl="0" indent="0">
              <a:buNone/>
            </a:pPr>
            <a:endParaRPr lang="en-US" sz="1000" b="1" dirty="0" smtClean="0"/>
          </a:p>
          <a:p>
            <a:r>
              <a:rPr lang="en-US" sz="2800" b="1" dirty="0" smtClean="0"/>
              <a:t>Utilizing </a:t>
            </a:r>
            <a:r>
              <a:rPr lang="en-US" sz="2800" b="1" dirty="0"/>
              <a:t>MAS present in </a:t>
            </a:r>
            <a:r>
              <a:rPr lang="en-US" sz="2800" b="1" dirty="0" smtClean="0"/>
              <a:t>Slum areas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b="1" dirty="0" smtClean="0"/>
              <a:t>   </a:t>
            </a:r>
            <a:r>
              <a:rPr lang="en-US" sz="2800" b="1" dirty="0" smtClean="0">
                <a:solidFill>
                  <a:srgbClr val="C00000"/>
                </a:solidFill>
              </a:rPr>
              <a:t>for </a:t>
            </a:r>
            <a:r>
              <a:rPr lang="en-US" sz="2800" b="1" dirty="0">
                <a:solidFill>
                  <a:srgbClr val="C00000"/>
                </a:solidFill>
              </a:rPr>
              <a:t>health </a:t>
            </a:r>
            <a:r>
              <a:rPr lang="en-US" sz="2800" b="1" dirty="0" smtClean="0">
                <a:solidFill>
                  <a:srgbClr val="C00000"/>
                </a:solidFill>
              </a:rPr>
              <a:t>promotion/awareness/follow-up/ </a:t>
            </a:r>
            <a:r>
              <a:rPr lang="en-US" sz="2800" b="1" dirty="0">
                <a:solidFill>
                  <a:srgbClr val="C00000"/>
                </a:solidFill>
              </a:rPr>
              <a:t>vector </a:t>
            </a:r>
            <a:r>
              <a:rPr lang="en-US" sz="2800" b="1" dirty="0" smtClean="0">
                <a:solidFill>
                  <a:srgbClr val="C00000"/>
                </a:solidFill>
              </a:rPr>
              <a:t>control/ NCD/TB cases etc.</a:t>
            </a:r>
          </a:p>
          <a:p>
            <a:pPr marL="0" indent="0">
              <a:buNone/>
            </a:pPr>
            <a:endParaRPr lang="en-US" sz="500" b="1" dirty="0" smtClean="0"/>
          </a:p>
          <a:p>
            <a:pPr lvl="0"/>
            <a:r>
              <a:rPr lang="en-US" sz="2800" b="1" dirty="0" smtClean="0"/>
              <a:t>Enhanced Specialist </a:t>
            </a:r>
            <a:r>
              <a:rPr lang="en-US" sz="2800" b="1" dirty="0"/>
              <a:t>services at HWCs/UPHCs – </a:t>
            </a:r>
            <a:r>
              <a:rPr lang="en-US" sz="2800" b="1" dirty="0" smtClean="0">
                <a:solidFill>
                  <a:srgbClr val="C00000"/>
                </a:solidFill>
              </a:rPr>
              <a:t>Less crowding </a:t>
            </a:r>
            <a:r>
              <a:rPr lang="en-US" sz="2800" b="1" dirty="0">
                <a:solidFill>
                  <a:srgbClr val="C00000"/>
                </a:solidFill>
              </a:rPr>
              <a:t>at higher </a:t>
            </a:r>
            <a:r>
              <a:rPr lang="en-US" sz="2800" b="1" dirty="0" smtClean="0">
                <a:solidFill>
                  <a:srgbClr val="C00000"/>
                </a:solidFill>
              </a:rPr>
              <a:t>facilities</a:t>
            </a:r>
          </a:p>
          <a:p>
            <a:r>
              <a:rPr lang="en-US" sz="2800" b="1" dirty="0" smtClean="0"/>
              <a:t>Strong Referral system</a:t>
            </a:r>
            <a:endParaRPr lang="en-US" sz="2800" b="1" dirty="0"/>
          </a:p>
          <a:p>
            <a:pPr lvl="0"/>
            <a:endParaRPr lang="en-US" sz="900" dirty="0" smtClean="0">
              <a:solidFill>
                <a:srgbClr val="C00000"/>
              </a:solidFill>
            </a:endParaRPr>
          </a:p>
          <a:p>
            <a:pPr marL="0" lvl="0" indent="0">
              <a:buNone/>
            </a:pPr>
            <a:endParaRPr lang="en-US" sz="100" b="1" dirty="0" smtClean="0"/>
          </a:p>
          <a:p>
            <a:r>
              <a:rPr lang="en-US" sz="2800" b="1" dirty="0"/>
              <a:t>Metro </a:t>
            </a:r>
            <a:r>
              <a:rPr lang="en-US" sz="2800" b="1" dirty="0" smtClean="0"/>
              <a:t>Cities-  </a:t>
            </a:r>
            <a:r>
              <a:rPr lang="en-US" sz="2800" b="1" dirty="0" smtClean="0">
                <a:solidFill>
                  <a:srgbClr val="C00000"/>
                </a:solidFill>
              </a:rPr>
              <a:t>Involving ULBs </a:t>
            </a:r>
            <a:r>
              <a:rPr lang="en-US" sz="2800" b="1" dirty="0">
                <a:solidFill>
                  <a:srgbClr val="C00000"/>
                </a:solidFill>
              </a:rPr>
              <a:t>in </a:t>
            </a:r>
            <a:r>
              <a:rPr lang="en-US" sz="2800" b="1" dirty="0" smtClean="0">
                <a:solidFill>
                  <a:srgbClr val="C00000"/>
                </a:solidFill>
              </a:rPr>
              <a:t>HWC </a:t>
            </a:r>
            <a:r>
              <a:rPr lang="en-US" sz="2800" b="1" dirty="0">
                <a:solidFill>
                  <a:srgbClr val="C00000"/>
                </a:solidFill>
              </a:rPr>
              <a:t>roll </a:t>
            </a:r>
            <a:r>
              <a:rPr lang="en-US" sz="2800" b="1" dirty="0" smtClean="0">
                <a:solidFill>
                  <a:srgbClr val="C00000"/>
                </a:solidFill>
              </a:rPr>
              <a:t>out </a:t>
            </a:r>
          </a:p>
          <a:p>
            <a:pPr marL="0" indent="0">
              <a:buNone/>
            </a:pPr>
            <a:endParaRPr lang="en-IN" sz="2800" b="1" dirty="0"/>
          </a:p>
          <a:p>
            <a:pPr lvl="0"/>
            <a:endParaRPr lang="en-IN" sz="2800" b="1" dirty="0"/>
          </a:p>
          <a:p>
            <a:endParaRPr lang="en-IN" sz="2800" b="1" dirty="0"/>
          </a:p>
          <a:p>
            <a:pPr lvl="0"/>
            <a:endParaRPr lang="en-US" sz="2800" b="1" dirty="0" smtClean="0"/>
          </a:p>
          <a:p>
            <a:endParaRPr lang="en-IN" sz="2800" b="1" dirty="0"/>
          </a:p>
          <a:p>
            <a:pPr lvl="0"/>
            <a:endParaRPr lang="en-IN" sz="2800" b="1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81559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940" y="141784"/>
            <a:ext cx="9721080" cy="792088"/>
          </a:xfrm>
          <a:solidFill>
            <a:schemeClr val="accent6">
              <a:lumMod val="20000"/>
              <a:lumOff val="80000"/>
            </a:schemeClr>
          </a:solidFill>
        </p:spPr>
        <p:txBody>
          <a:bodyPr lIns="91395" tIns="45699" rIns="91395" bIns="45699"/>
          <a:lstStyle/>
          <a:p>
            <a:r>
              <a:rPr lang="en-US" sz="3600" b="1" dirty="0" smtClean="0">
                <a:solidFill>
                  <a:srgbClr val="C00000"/>
                </a:solidFill>
                <a:latin typeface="Arial Rounded MT Bold" pitchFamily="34" charset="0"/>
                <a:cs typeface="Calibri" pitchFamily="34" charset="0"/>
              </a:rPr>
              <a:t>Some Examples from  States</a:t>
            </a:r>
            <a:endParaRPr lang="en-IN" sz="3600" b="1" dirty="0">
              <a:solidFill>
                <a:srgbClr val="C00000"/>
              </a:solidFill>
              <a:latin typeface="Arial Rounded MT Bold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988" y="1293912"/>
            <a:ext cx="9258300" cy="5777496"/>
          </a:xfrm>
        </p:spPr>
        <p:txBody>
          <a:bodyPr/>
          <a:lstStyle/>
          <a:p>
            <a:pPr lvl="0"/>
            <a:r>
              <a:rPr lang="en-US" sz="3200" b="1" dirty="0" smtClean="0"/>
              <a:t>Filling up of CBAC forms-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smtClean="0"/>
              <a:t>Utilizing ANMs, Incentivizing ASHAs and involvement of volunteers for non- slum areas </a:t>
            </a:r>
            <a:r>
              <a:rPr lang="en-US" sz="2800" dirty="0"/>
              <a:t>– </a:t>
            </a:r>
            <a:r>
              <a:rPr lang="en-IN" sz="2800" dirty="0" smtClean="0">
                <a:solidFill>
                  <a:srgbClr val="C00000"/>
                </a:solidFill>
              </a:rPr>
              <a:t>HARYANA, ODISHA</a:t>
            </a:r>
          </a:p>
          <a:p>
            <a:pPr marL="515694" lvl="1" indent="0">
              <a:buNone/>
            </a:pPr>
            <a:endParaRPr lang="en-IN" sz="1000" dirty="0" smtClean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3200" b="1" dirty="0" smtClean="0"/>
              <a:t>Collaboration with Medical Colleges-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Master </a:t>
            </a:r>
            <a:r>
              <a:rPr lang="en-US" sz="2800" dirty="0"/>
              <a:t>Trainers </a:t>
            </a:r>
            <a:r>
              <a:rPr lang="en-US" sz="2800" dirty="0" smtClean="0"/>
              <a:t>Team from </a:t>
            </a:r>
            <a:r>
              <a:rPr lang="en-US" sz="2800" dirty="0"/>
              <a:t>Medical Colleges </a:t>
            </a:r>
            <a:r>
              <a:rPr lang="en-US" sz="2800" dirty="0" smtClean="0"/>
              <a:t>on </a:t>
            </a:r>
            <a:r>
              <a:rPr lang="en-US" sz="2800" dirty="0"/>
              <a:t>CPHCs </a:t>
            </a:r>
            <a:r>
              <a:rPr lang="en-IN" sz="2800" dirty="0"/>
              <a:t>– </a:t>
            </a:r>
            <a:r>
              <a:rPr lang="en-IN" sz="2800" dirty="0">
                <a:solidFill>
                  <a:srgbClr val="C00000"/>
                </a:solidFill>
              </a:rPr>
              <a:t>CHHATTISGARH</a:t>
            </a:r>
          </a:p>
          <a:p>
            <a:pPr marL="0" lvl="0" indent="0">
              <a:buNone/>
            </a:pPr>
            <a:endParaRPr lang="en-IN" sz="3200" dirty="0"/>
          </a:p>
          <a:p>
            <a:endParaRPr lang="en-IN" sz="3200" dirty="0" smtClean="0"/>
          </a:p>
          <a:p>
            <a:endParaRPr lang="en-IN" sz="3200" dirty="0" smtClean="0"/>
          </a:p>
          <a:p>
            <a:endParaRPr lang="en-IN" sz="3200" dirty="0" smtClean="0"/>
          </a:p>
          <a:p>
            <a:pPr lvl="0"/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62861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956" y="285800"/>
            <a:ext cx="9721080" cy="792088"/>
          </a:xfrm>
          <a:solidFill>
            <a:schemeClr val="accent6">
              <a:lumMod val="20000"/>
              <a:lumOff val="80000"/>
            </a:schemeClr>
          </a:solidFill>
        </p:spPr>
        <p:txBody>
          <a:bodyPr lIns="91395" tIns="45699" rIns="91395" bIns="45699"/>
          <a:lstStyle/>
          <a:p>
            <a:pPr algn="l"/>
            <a:r>
              <a:rPr lang="en-US" sz="3200" b="1" dirty="0">
                <a:solidFill>
                  <a:srgbClr val="C00000"/>
                </a:solidFill>
                <a:latin typeface="Arial Rounded MT Bold" pitchFamily="34" charset="0"/>
                <a:cs typeface="Calibri" pitchFamily="34" charset="0"/>
              </a:rPr>
              <a:t>Continued…..</a:t>
            </a:r>
            <a:endParaRPr lang="en-IN" sz="3200" b="1" dirty="0">
              <a:solidFill>
                <a:srgbClr val="C00000"/>
              </a:solidFill>
              <a:latin typeface="Arial Rounded MT Bold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964" y="1365920"/>
            <a:ext cx="9721080" cy="6065528"/>
          </a:xfrm>
        </p:spPr>
        <p:txBody>
          <a:bodyPr lIns="91395" tIns="45699" rIns="91395" bIns="45699"/>
          <a:lstStyle/>
          <a:p>
            <a:r>
              <a:rPr lang="en-US" sz="3200" b="1" dirty="0"/>
              <a:t>Utilizing MAS in urban areas </a:t>
            </a:r>
          </a:p>
          <a:p>
            <a:pPr marL="515694" lvl="1" indent="0">
              <a:buNone/>
            </a:pPr>
            <a:endParaRPr lang="en-IN" sz="1600" dirty="0">
              <a:solidFill>
                <a:srgbClr val="C00000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SMS alerts to MAS </a:t>
            </a:r>
            <a:r>
              <a:rPr lang="en-US" sz="2800" dirty="0" smtClean="0"/>
              <a:t>&amp; </a:t>
            </a:r>
            <a:r>
              <a:rPr lang="en-US" sz="2800" dirty="0"/>
              <a:t>ASHA on schedule of outreach camps </a:t>
            </a:r>
            <a:r>
              <a:rPr lang="en-IN" sz="2800" dirty="0"/>
              <a:t>– </a:t>
            </a:r>
            <a:r>
              <a:rPr lang="en-IN" sz="2800" dirty="0" smtClean="0">
                <a:solidFill>
                  <a:srgbClr val="C00000"/>
                </a:solidFill>
              </a:rPr>
              <a:t>ODISHA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Active involvement of MAS in health promotion activities – </a:t>
            </a:r>
            <a:r>
              <a:rPr lang="en-IN" sz="2800" dirty="0">
                <a:solidFill>
                  <a:srgbClr val="C00000"/>
                </a:solidFill>
              </a:rPr>
              <a:t>CHHATTISGARH</a:t>
            </a:r>
          </a:p>
          <a:p>
            <a:endParaRPr lang="en-US" sz="1200" b="1" dirty="0" smtClean="0"/>
          </a:p>
          <a:p>
            <a:r>
              <a:rPr lang="en-US" sz="3200" b="1" dirty="0" smtClean="0"/>
              <a:t>Specialist </a:t>
            </a:r>
            <a:r>
              <a:rPr lang="en-US" sz="3200" b="1" dirty="0"/>
              <a:t>services at HWCs/UPHCs </a:t>
            </a:r>
            <a:endParaRPr lang="en-US" sz="3200" b="1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900" dirty="0"/>
              <a:t> </a:t>
            </a:r>
            <a:r>
              <a:rPr lang="en-US" sz="2900" dirty="0" smtClean="0"/>
              <a:t>  </a:t>
            </a:r>
            <a:r>
              <a:rPr lang="en-US" sz="2900" dirty="0"/>
              <a:t>Fixed day </a:t>
            </a:r>
            <a:r>
              <a:rPr lang="en-US" sz="2900" dirty="0" smtClean="0"/>
              <a:t>Specialist services </a:t>
            </a:r>
            <a:r>
              <a:rPr lang="en-US" sz="2900" dirty="0"/>
              <a:t>– </a:t>
            </a:r>
            <a:r>
              <a:rPr lang="en-US" sz="2800" dirty="0" smtClean="0">
                <a:solidFill>
                  <a:srgbClr val="C00000"/>
                </a:solidFill>
              </a:rPr>
              <a:t>ODISHA, KARNATAKA, CHHATISGARH</a:t>
            </a:r>
            <a:endParaRPr lang="en-IN" sz="2800" dirty="0" smtClean="0">
              <a:solidFill>
                <a:srgbClr val="C00000"/>
              </a:solidFill>
            </a:endParaRPr>
          </a:p>
          <a:p>
            <a:endParaRPr lang="en-IN" sz="3200" b="1" dirty="0" smtClean="0"/>
          </a:p>
          <a:p>
            <a:endParaRPr lang="en-IN" sz="3200" b="1" dirty="0"/>
          </a:p>
          <a:p>
            <a:endParaRPr lang="en-IN" sz="3200" b="1" dirty="0"/>
          </a:p>
          <a:p>
            <a:endParaRPr lang="en-IN" sz="3200" b="1" dirty="0"/>
          </a:p>
          <a:p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161892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18964" y="131340"/>
            <a:ext cx="9453686" cy="874540"/>
          </a:xfrm>
          <a:solidFill>
            <a:schemeClr val="accent6">
              <a:lumMod val="20000"/>
              <a:lumOff val="80000"/>
            </a:schemeClr>
          </a:solidFill>
        </p:spPr>
        <p:txBody>
          <a:bodyPr lIns="91395" tIns="45699" rIns="91395" bIns="45699"/>
          <a:lstStyle/>
          <a:p>
            <a:pPr algn="l"/>
            <a:r>
              <a:rPr lang="en-US" sz="3200" b="1" dirty="0">
                <a:solidFill>
                  <a:srgbClr val="C00000"/>
                </a:solidFill>
                <a:latin typeface="Arial Rounded MT Bold" pitchFamily="34" charset="0"/>
                <a:cs typeface="Calibri" pitchFamily="34" charset="0"/>
              </a:rPr>
              <a:t>    </a:t>
            </a:r>
            <a:r>
              <a:rPr lang="en-US" sz="3200" b="1" dirty="0">
                <a:solidFill>
                  <a:srgbClr val="C00000"/>
                </a:solidFill>
                <a:latin typeface="Arial Rounded MT Bold" pitchFamily="34" charset="0"/>
                <a:cs typeface="Calibri" pitchFamily="34" charset="0"/>
              </a:rPr>
              <a:t>                     </a:t>
            </a:r>
            <a:endParaRPr lang="en-US" sz="3200" b="1" dirty="0">
              <a:solidFill>
                <a:srgbClr val="C00000"/>
              </a:solidFill>
              <a:latin typeface="Arial Rounded MT Bold" pitchFamily="34" charset="0"/>
              <a:cs typeface="Calibri" pitchFamily="34" charset="0"/>
            </a:endParaRP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318964" y="1437928"/>
            <a:ext cx="9651206" cy="5400600"/>
          </a:xfrm>
        </p:spPr>
        <p:txBody>
          <a:bodyPr lIns="103108" tIns="51552" rIns="103108" bIns="51552">
            <a:norm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en-US" sz="2800" dirty="0" smtClean="0">
                <a:latin typeface="Arial Rounded MT Bold" panose="020F0704030504030204" pitchFamily="34" charset="0"/>
              </a:rPr>
              <a:t>Besides ASHAs, utilizing ANMs, Nursing Students, NGOs</a:t>
            </a:r>
            <a:r>
              <a:rPr lang="en-US" sz="2800" dirty="0" smtClean="0">
                <a:latin typeface="Arial Rounded MT Bold" panose="020F0704030504030204" pitchFamily="34" charset="0"/>
              </a:rPr>
              <a:t>, Volunteers, Link workers etc. </a:t>
            </a:r>
            <a:r>
              <a:rPr lang="en-US" sz="2800" dirty="0">
                <a:latin typeface="Arial Rounded MT Bold" panose="020F0704030504030204" pitchFamily="34" charset="0"/>
              </a:rPr>
              <a:t>for </a:t>
            </a:r>
            <a:r>
              <a:rPr lang="en-US" sz="2800" dirty="0" smtClean="0">
                <a:latin typeface="Arial Rounded MT Bold" panose="020F0704030504030204" pitchFamily="34" charset="0"/>
              </a:rPr>
              <a:t> filling up CBAC forms/ </a:t>
            </a:r>
            <a:r>
              <a:rPr lang="en-US" sz="2800" dirty="0" smtClean="0">
                <a:latin typeface="Arial Rounded MT Bold" panose="020F0704030504030204" pitchFamily="34" charset="0"/>
              </a:rPr>
              <a:t>Population Enumeration- For Non-slum areas</a:t>
            </a:r>
          </a:p>
          <a:p>
            <a:pPr marL="0" indent="0">
              <a:buNone/>
              <a:defRPr/>
            </a:pPr>
            <a:endParaRPr lang="en-US" sz="2800" dirty="0" smtClean="0">
              <a:latin typeface="Arial Rounded MT Bold" panose="020F0704030504030204" pitchFamily="34" charset="0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en-US" sz="2800" dirty="0" smtClean="0">
                <a:latin typeface="Arial Rounded MT Bold" panose="020F0704030504030204" pitchFamily="34" charset="0"/>
              </a:rPr>
              <a:t>Using ANMs/ MAS for follow-up, adherence </a:t>
            </a:r>
            <a:r>
              <a:rPr lang="en-US" sz="2800" dirty="0">
                <a:latin typeface="Arial Rounded MT Bold" panose="020F0704030504030204" pitchFamily="34" charset="0"/>
              </a:rPr>
              <a:t>etc. </a:t>
            </a:r>
            <a:r>
              <a:rPr lang="en-US" sz="2800" dirty="0" smtClean="0">
                <a:latin typeface="Arial Rounded MT Bold" panose="020F0704030504030204" pitchFamily="34" charset="0"/>
              </a:rPr>
              <a:t>in slum/ similar habitations</a:t>
            </a:r>
          </a:p>
          <a:p>
            <a:pPr>
              <a:buFont typeface="Wingdings" pitchFamily="2" charset="2"/>
              <a:buChar char="§"/>
              <a:defRPr/>
            </a:pPr>
            <a:endParaRPr lang="en-US" sz="2800" dirty="0" smtClean="0">
              <a:latin typeface="Arial Rounded MT Bold" panose="020F0704030504030204" pitchFamily="34" charset="0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en-US" sz="2800" dirty="0" smtClean="0">
                <a:latin typeface="Arial Rounded MT Bold" panose="020F0704030504030204" pitchFamily="34" charset="0"/>
              </a:rPr>
              <a:t>Enhanced </a:t>
            </a:r>
            <a:r>
              <a:rPr lang="en-US" sz="2800" dirty="0">
                <a:latin typeface="Arial Rounded MT Bold" panose="020F0704030504030204" pitchFamily="34" charset="0"/>
              </a:rPr>
              <a:t>f</a:t>
            </a:r>
            <a:r>
              <a:rPr lang="en-US" sz="2800" dirty="0" smtClean="0">
                <a:latin typeface="Arial Rounded MT Bold" panose="020F0704030504030204" pitchFamily="34" charset="0"/>
              </a:rPr>
              <a:t>ixed day Specialist services at HWCs </a:t>
            </a:r>
            <a:r>
              <a:rPr lang="en-US" sz="2800" dirty="0" smtClean="0">
                <a:latin typeface="Arial Rounded MT Bold" panose="020F0704030504030204" pitchFamily="34" charset="0"/>
              </a:rPr>
              <a:t>for </a:t>
            </a:r>
            <a:r>
              <a:rPr lang="en-US" sz="2800" dirty="0">
                <a:latin typeface="Arial Rounded MT Bold" panose="020F0704030504030204" pitchFamily="34" charset="0"/>
              </a:rPr>
              <a:t>dental, eye, skin, mental health </a:t>
            </a:r>
            <a:r>
              <a:rPr lang="en-US" sz="2800" dirty="0" smtClean="0">
                <a:latin typeface="Arial Rounded MT Bold" panose="020F0704030504030204" pitchFamily="34" charset="0"/>
              </a:rPr>
              <a:t>care etc.</a:t>
            </a:r>
          </a:p>
          <a:p>
            <a:pPr>
              <a:buNone/>
              <a:defRPr/>
            </a:pPr>
            <a:endParaRPr lang="en-US" sz="2800" dirty="0">
              <a:latin typeface="Arial Rounded MT Bold" panose="020F07040305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03108" tIns="51552" rIns="103108" bIns="51552"/>
          <a:lstStyle/>
          <a:p>
            <a:pPr>
              <a:defRPr/>
            </a:pPr>
            <a:fld id="{86175410-7FEA-4CC7-A602-846FF2A4553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18964" y="213792"/>
            <a:ext cx="9258300" cy="936104"/>
          </a:xfrm>
          <a:prstGeom prst="rect">
            <a:avLst/>
          </a:prstGeom>
        </p:spPr>
        <p:txBody>
          <a:bodyPr lIns="103108" tIns="51552" rIns="103108" bIns="51552">
            <a:normAutofit/>
          </a:bodyPr>
          <a:lstStyle/>
          <a:p>
            <a:pPr marL="0" marR="0" lvl="0" indent="0" algn="ctr" defTabSz="10313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+mj-cs"/>
              </a:rPr>
              <a:t>Way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+mj-cs"/>
              </a:rPr>
              <a:t>Forward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4481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514350" y="131340"/>
            <a:ext cx="9258300" cy="874540"/>
          </a:xfrm>
          <a:solidFill>
            <a:schemeClr val="accent6">
              <a:lumMod val="20000"/>
              <a:lumOff val="80000"/>
            </a:schemeClr>
          </a:solidFill>
        </p:spPr>
        <p:txBody>
          <a:bodyPr lIns="91395" tIns="45699" rIns="91395" bIns="45699"/>
          <a:lstStyle/>
          <a:p>
            <a:pPr algn="l"/>
            <a:r>
              <a:rPr lang="en-US" sz="3200" b="1" dirty="0">
                <a:solidFill>
                  <a:srgbClr val="C00000"/>
                </a:solidFill>
                <a:latin typeface="Arial Rounded MT Bold" pitchFamily="34" charset="0"/>
                <a:cs typeface="Calibri" pitchFamily="34" charset="0"/>
              </a:rPr>
              <a:t>    </a:t>
            </a:r>
            <a:r>
              <a:rPr lang="en-US" sz="3200" b="1" dirty="0">
                <a:solidFill>
                  <a:srgbClr val="C00000"/>
                </a:solidFill>
                <a:latin typeface="Arial Rounded MT Bold" pitchFamily="34" charset="0"/>
                <a:cs typeface="Calibri" pitchFamily="34" charset="0"/>
              </a:rPr>
              <a:t>                     </a:t>
            </a:r>
            <a:endParaRPr lang="en-US" sz="3200" b="1" dirty="0">
              <a:solidFill>
                <a:srgbClr val="C00000"/>
              </a:solidFill>
              <a:latin typeface="Arial Rounded MT Bold" pitchFamily="34" charset="0"/>
              <a:cs typeface="Calibri" pitchFamily="34" charset="0"/>
            </a:endParaRP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297389" y="1149896"/>
            <a:ext cx="9651206" cy="6752417"/>
          </a:xfrm>
        </p:spPr>
        <p:txBody>
          <a:bodyPr lIns="103108" tIns="51552" rIns="103108" bIns="51552"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>
                <a:latin typeface="Arial Rounded MT Bold" panose="020F0704030504030204" pitchFamily="34" charset="0"/>
              </a:rPr>
              <a:t>Prominent role </a:t>
            </a:r>
            <a:r>
              <a:rPr lang="en-US" sz="2800" dirty="0" smtClean="0">
                <a:latin typeface="Arial Rounded MT Bold" panose="020F0704030504030204" pitchFamily="34" charset="0"/>
              </a:rPr>
              <a:t>for Medical Officer </a:t>
            </a:r>
            <a:r>
              <a:rPr lang="en-US" sz="2800" dirty="0">
                <a:latin typeface="Arial Rounded MT Bold" panose="020F0704030504030204" pitchFamily="34" charset="0"/>
              </a:rPr>
              <a:t>in </a:t>
            </a:r>
            <a:r>
              <a:rPr lang="en-US" sz="2800" dirty="0" smtClean="0">
                <a:latin typeface="Arial Rounded MT Bold" panose="020F0704030504030204" pitchFamily="34" charset="0"/>
              </a:rPr>
              <a:t>HWC</a:t>
            </a:r>
          </a:p>
          <a:p>
            <a:pPr marL="0" indent="0">
              <a:buNone/>
            </a:pPr>
            <a:endParaRPr lang="en-US" sz="2400" dirty="0">
              <a:latin typeface="Arial Rounded MT Bold" panose="020F070403050403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Arial Rounded MT Bold" panose="020F0704030504030204" pitchFamily="34" charset="0"/>
              </a:rPr>
              <a:t>Leveraging </a:t>
            </a:r>
            <a:r>
              <a:rPr lang="en-US" sz="2800" dirty="0">
                <a:latin typeface="Arial Rounded MT Bold" panose="020F0704030504030204" pitchFamily="34" charset="0"/>
              </a:rPr>
              <a:t>Medical Colleges in the cities and District Head quarters for training, mentoring etc</a:t>
            </a:r>
            <a:r>
              <a:rPr lang="en-US" sz="2800" dirty="0" smtClean="0">
                <a:latin typeface="Arial Rounded MT Bold" panose="020F0704030504030204" pitchFamily="34" charset="0"/>
              </a:rPr>
              <a:t>.</a:t>
            </a:r>
          </a:p>
          <a:p>
            <a:pPr marL="0" indent="0">
              <a:buNone/>
            </a:pPr>
            <a:endParaRPr lang="en-US" sz="1800" dirty="0">
              <a:latin typeface="Arial Rounded MT Bold" panose="020F070403050403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Arial Rounded MT Bold" panose="020F0704030504030204" pitchFamily="34" charset="0"/>
              </a:rPr>
              <a:t>PPP </a:t>
            </a:r>
            <a:r>
              <a:rPr lang="en-US" sz="2800" dirty="0">
                <a:latin typeface="Arial Rounded MT Bold" panose="020F0704030504030204" pitchFamily="34" charset="0"/>
              </a:rPr>
              <a:t>– Partnerships </a:t>
            </a:r>
            <a:r>
              <a:rPr lang="en-US" sz="2800" dirty="0" smtClean="0">
                <a:latin typeface="Arial Rounded MT Bold" panose="020F0704030504030204" pitchFamily="34" charset="0"/>
              </a:rPr>
              <a:t>with </a:t>
            </a:r>
            <a:r>
              <a:rPr lang="en-US" sz="2800" dirty="0">
                <a:latin typeface="Arial Rounded MT Bold" panose="020F0704030504030204" pitchFamily="34" charset="0"/>
              </a:rPr>
              <a:t>Not for profit </a:t>
            </a:r>
            <a:r>
              <a:rPr lang="en-US" sz="2800" dirty="0" smtClean="0">
                <a:latin typeface="Arial Rounded MT Bold" panose="020F0704030504030204" pitchFamily="34" charset="0"/>
              </a:rPr>
              <a:t>organizations</a:t>
            </a:r>
          </a:p>
          <a:p>
            <a:pPr marL="0" indent="0">
              <a:buNone/>
            </a:pPr>
            <a:endParaRPr lang="en-US" sz="2400" dirty="0" smtClean="0">
              <a:latin typeface="Arial Rounded MT Bold" panose="020F070403050403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Arial Rounded MT Bold" panose="020F0704030504030204" pitchFamily="34" charset="0"/>
              </a:rPr>
              <a:t>Intra-sectoral </a:t>
            </a:r>
            <a:r>
              <a:rPr lang="en-US" sz="2800" dirty="0">
                <a:latin typeface="Arial Rounded MT Bold" panose="020F0704030504030204" pitchFamily="34" charset="0"/>
              </a:rPr>
              <a:t>coordination (Urban &amp; Rural</a:t>
            </a:r>
            <a:r>
              <a:rPr lang="en-US" sz="2800" dirty="0" smtClean="0">
                <a:latin typeface="Arial Rounded MT Bold" panose="020F0704030504030204" pitchFamily="34" charset="0"/>
              </a:rPr>
              <a:t>)- logistics</a:t>
            </a:r>
            <a:r>
              <a:rPr lang="en-US" sz="2800" dirty="0">
                <a:latin typeface="Arial Rounded MT Bold" panose="020F0704030504030204" pitchFamily="34" charset="0"/>
              </a:rPr>
              <a:t>, </a:t>
            </a:r>
            <a:r>
              <a:rPr lang="en-US" sz="2800" dirty="0" smtClean="0">
                <a:latin typeface="Arial Rounded MT Bold" panose="020F0704030504030204" pitchFamily="34" charset="0"/>
              </a:rPr>
              <a:t>drugs &amp; </a:t>
            </a:r>
            <a:r>
              <a:rPr lang="en-US" sz="2800" dirty="0">
                <a:latin typeface="Arial Rounded MT Bold" panose="020F0704030504030204" pitchFamily="34" charset="0"/>
              </a:rPr>
              <a:t>diagnostics, trainings, </a:t>
            </a:r>
            <a:r>
              <a:rPr lang="en-US" sz="2800" dirty="0" smtClean="0">
                <a:latin typeface="Arial Rounded MT Bold" panose="020F0704030504030204" pitchFamily="34" charset="0"/>
              </a:rPr>
              <a:t>monitoring, </a:t>
            </a:r>
            <a:r>
              <a:rPr lang="en-US" sz="2800" dirty="0">
                <a:latin typeface="Arial Rounded MT Bold" panose="020F0704030504030204" pitchFamily="34" charset="0"/>
              </a:rPr>
              <a:t>booking of </a:t>
            </a:r>
            <a:r>
              <a:rPr lang="en-US" sz="2800" dirty="0" smtClean="0">
                <a:latin typeface="Arial Rounded MT Bold" panose="020F0704030504030204" pitchFamily="34" charset="0"/>
              </a:rPr>
              <a:t>expenditure…</a:t>
            </a:r>
            <a:endParaRPr lang="en-US" sz="2800" dirty="0">
              <a:latin typeface="Arial Rounded MT Bold" panose="020F070403050403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US" sz="2800" dirty="0">
              <a:latin typeface="Arial Rounded MT Bold" panose="020F07040305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03108" tIns="51552" rIns="103108" bIns="51552"/>
          <a:lstStyle/>
          <a:p>
            <a:pPr>
              <a:defRPr/>
            </a:pPr>
            <a:fld id="{86175410-7FEA-4CC7-A602-846FF2A4553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18964" y="213792"/>
            <a:ext cx="9258300" cy="936104"/>
          </a:xfrm>
          <a:prstGeom prst="rect">
            <a:avLst/>
          </a:prstGeom>
        </p:spPr>
        <p:txBody>
          <a:bodyPr lIns="103108" tIns="51552" rIns="103108" bIns="51552">
            <a:normAutofit/>
          </a:bodyPr>
          <a:lstStyle/>
          <a:p>
            <a:pPr marL="0" marR="0" lvl="0" indent="0" defTabSz="103138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+mj-cs"/>
              </a:rPr>
              <a:t>Continued…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2412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uman skintones blend in ring of diverse people stock vector clipart, Human skintones join hands and blend together in a ring of diverse multicultural people. by Michael Brow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124" y="1101090"/>
            <a:ext cx="6408712" cy="33611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90972" y="5254352"/>
            <a:ext cx="95770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LET’S JOIN </a:t>
            </a:r>
            <a:r>
              <a:rPr lang="en-IN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HANDS FOR BETTER HEALTH CARE </a:t>
            </a:r>
            <a:endParaRPr lang="en-IN" sz="32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66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age result for THANK YOU image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96" y="645840"/>
            <a:ext cx="9001000" cy="52565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572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2796</TotalTime>
  <Words>386</Words>
  <Application>Microsoft Office PowerPoint</Application>
  <PresentationFormat>Custom</PresentationFormat>
  <Paragraphs>84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CPHC in Urban Areas</vt:lpstr>
      <vt:lpstr>CPHC Roll out in Urban areas </vt:lpstr>
      <vt:lpstr>Approaches…</vt:lpstr>
      <vt:lpstr>Some Examples from  States</vt:lpstr>
      <vt:lpstr>Continued…..</vt:lpstr>
      <vt:lpstr>                         </vt:lpstr>
      <vt:lpstr>                       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HP</cp:lastModifiedBy>
  <cp:revision>552</cp:revision>
  <cp:lastPrinted>2019-04-06T08:55:22Z</cp:lastPrinted>
  <dcterms:created xsi:type="dcterms:W3CDTF">2017-07-04T11:29:24Z</dcterms:created>
  <dcterms:modified xsi:type="dcterms:W3CDTF">2019-04-06T08:55:46Z</dcterms:modified>
</cp:coreProperties>
</file>