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395" r:id="rId5"/>
    <p:sldId id="263" r:id="rId6"/>
    <p:sldId id="396" r:id="rId7"/>
    <p:sldId id="397" r:id="rId8"/>
    <p:sldId id="398" r:id="rId9"/>
    <p:sldId id="399" r:id="rId10"/>
    <p:sldId id="39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6" d="100"/>
          <a:sy n="86" d="100"/>
        </p:scale>
        <p:origin x="930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51623" y="616225"/>
            <a:ext cx="8073059" cy="568518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2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5"/>
            <a:ext cx="680313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2">
                    <a:lumMod val="7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337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894" y="374907"/>
            <a:ext cx="7971359" cy="80225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16DDA-EA0E-4AA3-9303-9364B5895A91}"/>
              </a:ext>
            </a:extLst>
          </p:cNvPr>
          <p:cNvSpPr/>
          <p:nvPr userDrawn="1"/>
        </p:nvSpPr>
        <p:spPr>
          <a:xfrm>
            <a:off x="8250253" y="390407"/>
            <a:ext cx="614855" cy="786752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270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8838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71451" y="198786"/>
            <a:ext cx="8840857" cy="645049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1975247" algn="l"/>
              </a:tabLst>
              <a:defRPr sz="1200">
                <a:solidFill>
                  <a:schemeClr val="tx2"/>
                </a:solidFill>
                <a:effectLst/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913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566160" cy="374904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2103120"/>
            <a:ext cx="3566160" cy="374904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9A575-EB8D-471D-B274-09597E010BA3}"/>
              </a:ext>
            </a:extLst>
          </p:cNvPr>
          <p:cNvSpPr/>
          <p:nvPr userDrawn="1"/>
        </p:nvSpPr>
        <p:spPr>
          <a:xfrm>
            <a:off x="8250253" y="390407"/>
            <a:ext cx="614855" cy="786752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4D4D275-F9D9-4F11-BD52-3DE588FB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93" y="374907"/>
            <a:ext cx="7971361" cy="80225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33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50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35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55898"/>
            <a:ext cx="3566160" cy="32004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  <a:lvl2pPr marL="342900" indent="0">
              <a:buNone/>
              <a:defRPr sz="135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756581"/>
            <a:ext cx="3566160" cy="32004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018A24-0735-4B18-9857-69BA380FD222}"/>
              </a:ext>
            </a:extLst>
          </p:cNvPr>
          <p:cNvSpPr/>
          <p:nvPr userDrawn="1"/>
        </p:nvSpPr>
        <p:spPr>
          <a:xfrm>
            <a:off x="8250253" y="390407"/>
            <a:ext cx="614855" cy="786752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6A2A80E-1A6F-4F6F-BC9D-7996726CD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93" y="374907"/>
            <a:ext cx="7971361" cy="80225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93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C334B6-A678-4992-9CF8-6383024251BE}"/>
              </a:ext>
            </a:extLst>
          </p:cNvPr>
          <p:cNvSpPr/>
          <p:nvPr userDrawn="1"/>
        </p:nvSpPr>
        <p:spPr>
          <a:xfrm>
            <a:off x="8250253" y="390407"/>
            <a:ext cx="614855" cy="786752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5926B9-D4A6-4EC9-BF17-99A8527A0EEE}"/>
              </a:ext>
            </a:extLst>
          </p:cNvPr>
          <p:cNvSpPr txBox="1">
            <a:spLocks/>
          </p:cNvSpPr>
          <p:nvPr userDrawn="1"/>
        </p:nvSpPr>
        <p:spPr>
          <a:xfrm>
            <a:off x="278893" y="374907"/>
            <a:ext cx="7971361" cy="8022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IN" sz="360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45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19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1" y="607392"/>
            <a:ext cx="1823085" cy="164592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829300" cy="5334000"/>
          </a:xfrm>
        </p:spPr>
        <p:txBody>
          <a:bodyPr/>
          <a:lstStyle>
            <a:lvl1pPr>
              <a:defRPr sz="1425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1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21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237744"/>
            <a:ext cx="6398514" cy="6382512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32952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C11355-13AC-46E2-91D1-A5C8F9BDF82E}"/>
              </a:ext>
            </a:extLst>
          </p:cNvPr>
          <p:cNvSpPr/>
          <p:nvPr userDrawn="1"/>
        </p:nvSpPr>
        <p:spPr>
          <a:xfrm>
            <a:off x="8250253" y="390407"/>
            <a:ext cx="614855" cy="786752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997350-D137-498F-B210-17349B27B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93" y="374907"/>
            <a:ext cx="7971361" cy="80225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38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6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0548" y="394157"/>
            <a:ext cx="8513787" cy="802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314322"/>
            <a:ext cx="7543800" cy="472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278892" y="374904"/>
            <a:ext cx="8586216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44365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6FB10A-8D67-4A2E-8FF1-034351AEB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Performance Benchmarks for Program management Units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4AFA456-6759-4E9F-A0E5-130797644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280" y="4959348"/>
            <a:ext cx="6803136" cy="34290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544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2DD1-4EDA-4345-9038-67426E7F9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31" y="387321"/>
            <a:ext cx="7957926" cy="782260"/>
          </a:xfrm>
        </p:spPr>
        <p:txBody>
          <a:bodyPr/>
          <a:lstStyle/>
          <a:p>
            <a:r>
              <a:rPr lang="en-IN" dirty="0"/>
              <a:t>Why Performance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86265-FF65-48E7-8E58-39FE22AC8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31" y="1329072"/>
            <a:ext cx="8552957" cy="5082362"/>
          </a:xfrm>
        </p:spPr>
        <p:txBody>
          <a:bodyPr>
            <a:normAutofit/>
          </a:bodyPr>
          <a:lstStyle/>
          <a:p>
            <a:pPr marL="404813" indent="-404813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In NHM the number of programs and program managers have increased manifold over the years</a:t>
            </a:r>
          </a:p>
          <a:p>
            <a:pPr marL="404813" indent="-404813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However,  there hasn’t been a commensurate improvement</a:t>
            </a:r>
          </a:p>
          <a:p>
            <a:pPr marL="404813" indent="-404813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Progress reported is uneven across States and across programs</a:t>
            </a:r>
          </a:p>
          <a:p>
            <a:pPr marL="404813" indent="-404813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Many times program managers not sure of what they are supposed to do- ‘core work on which there could be no compromise’</a:t>
            </a:r>
          </a:p>
          <a:p>
            <a:pPr marL="404813" indent="-404813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Managerial work difficult to assess so many states not monitoring the performance of program managers; </a:t>
            </a:r>
          </a:p>
          <a:p>
            <a:pPr marL="404813" indent="-404813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Good Program management is an imperative for strengthening primary care and linking it to a well established secondary care </a:t>
            </a:r>
          </a:p>
        </p:txBody>
      </p:sp>
    </p:spTree>
    <p:extLst>
      <p:ext uri="{BB962C8B-B14F-4D97-AF65-F5344CB8AC3E}">
        <p14:creationId xmlns:p14="http://schemas.microsoft.com/office/powerpoint/2010/main" val="1369759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2384-F29B-418E-8C49-D226B0A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1" y="391493"/>
            <a:ext cx="7958570" cy="778088"/>
          </a:xfrm>
        </p:spPr>
        <p:txBody>
          <a:bodyPr/>
          <a:lstStyle/>
          <a:p>
            <a:r>
              <a:rPr lang="en-IN" dirty="0"/>
              <a:t>Contract and NHM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A121-BD04-40D5-9A43-E9A63607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11" y="1364957"/>
            <a:ext cx="8522962" cy="5101550"/>
          </a:xfrm>
        </p:spPr>
        <p:txBody>
          <a:bodyPr>
            <a:normAutofit/>
          </a:bodyPr>
          <a:lstStyle/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Contracts have job descriptions, but performance appraisals are not aligned to JDs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Things cannot be ‘as usual’ ; 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Performance benchmarks discussed in NPCC and all States have been informed through </a:t>
            </a:r>
            <a:r>
              <a:rPr lang="en-IN" sz="2400" b="1" dirty="0" err="1"/>
              <a:t>RoP</a:t>
            </a:r>
            <a:r>
              <a:rPr lang="en-IN" sz="2400" b="1" dirty="0"/>
              <a:t>. Renewal of contract has to be linked to it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Every nodal officer/consultant/HR under NHM would have to achieve minimum performance benchmark as set by MoHFW/State.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 In case of non-attainment of minimum performance benchmark, NHM will not provide budgetary support for the incumbent. </a:t>
            </a:r>
          </a:p>
          <a:p>
            <a:pPr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531835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2384-F29B-418E-8C49-D226B0A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1" y="391493"/>
            <a:ext cx="8081518" cy="799354"/>
          </a:xfrm>
        </p:spPr>
        <p:txBody>
          <a:bodyPr/>
          <a:lstStyle/>
          <a:p>
            <a:r>
              <a:rPr lang="en-IN" dirty="0"/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A121-BD04-40D5-9A43-E9A63607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10" y="1190847"/>
            <a:ext cx="8663409" cy="3572126"/>
          </a:xfrm>
        </p:spPr>
        <p:txBody>
          <a:bodyPr>
            <a:noAutofit/>
          </a:bodyPr>
          <a:lstStyle/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State to </a:t>
            </a:r>
            <a:r>
              <a:rPr lang="en-IN" sz="2300" b="1" dirty="0">
                <a:solidFill>
                  <a:srgbClr val="FF0000"/>
                </a:solidFill>
              </a:rPr>
              <a:t>identify the reporting officials for each individual </a:t>
            </a:r>
            <a:r>
              <a:rPr lang="en-IN" sz="2300" b="1" dirty="0"/>
              <a:t>who will be responsible for monitoring and validating their performance. 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Each program management HR must record his/her achievements against the indicators on a monthly basis and submit the details of tasks performed along with justification to the reporting official </a:t>
            </a:r>
            <a:r>
              <a:rPr lang="en-IN" sz="2300" b="1" dirty="0">
                <a:solidFill>
                  <a:srgbClr val="FF0000"/>
                </a:solidFill>
              </a:rPr>
              <a:t>on a quarterly basis</a:t>
            </a:r>
            <a:r>
              <a:rPr lang="en-IN" sz="2300" b="1" dirty="0"/>
              <a:t>. 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The reporting official will validate the report submitted and make </a:t>
            </a:r>
            <a:r>
              <a:rPr lang="en-IN" sz="2300" b="1" dirty="0">
                <a:solidFill>
                  <a:srgbClr val="FF0000"/>
                </a:solidFill>
              </a:rPr>
              <a:t>a list of individuals who have not achieved</a:t>
            </a:r>
            <a:r>
              <a:rPr lang="en-IN" sz="2300" b="1" dirty="0"/>
              <a:t> the minimum performance benchmark.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Based on the list and details shared by the state, </a:t>
            </a:r>
            <a:r>
              <a:rPr lang="en-IN" sz="2300" b="1" dirty="0">
                <a:solidFill>
                  <a:srgbClr val="FF0000"/>
                </a:solidFill>
              </a:rPr>
              <a:t>report card will be generated by MoHFW. 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 In case an individual has not been able to achieve the target in first quarter, s/he will have to </a:t>
            </a:r>
            <a:r>
              <a:rPr lang="en-IN" sz="2300" b="1" dirty="0">
                <a:solidFill>
                  <a:srgbClr val="FF0000"/>
                </a:solidFill>
              </a:rPr>
              <a:t>complete the backlog in the next cycle. </a:t>
            </a:r>
          </a:p>
        </p:txBody>
      </p:sp>
    </p:spTree>
    <p:extLst>
      <p:ext uri="{BB962C8B-B14F-4D97-AF65-F5344CB8AC3E}">
        <p14:creationId xmlns:p14="http://schemas.microsoft.com/office/powerpoint/2010/main" val="910056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5B6071-3540-4480-AB0C-8E6E1CB46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Benchmarks:</a:t>
            </a:r>
            <a:br>
              <a:rPr lang="en-IN" dirty="0"/>
            </a:br>
            <a:r>
              <a:rPr lang="en-IN" dirty="0"/>
              <a:t>Some examples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8ADC3D-976F-4373-8A62-7FEA4D8DC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85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2384-F29B-418E-8C49-D226B0A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1" y="391492"/>
            <a:ext cx="7958570" cy="809987"/>
          </a:xfrm>
        </p:spPr>
        <p:txBody>
          <a:bodyPr>
            <a:noAutofit/>
          </a:bodyPr>
          <a:lstStyle/>
          <a:p>
            <a:r>
              <a:rPr lang="en-IN" sz="2700" b="1" dirty="0"/>
              <a:t>State Consultant: Comprehensive Primary Health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A121-BD04-40D5-9A43-E9A63607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19" y="1216105"/>
            <a:ext cx="8522962" cy="5346100"/>
          </a:xfrm>
        </p:spPr>
        <p:txBody>
          <a:bodyPr>
            <a:normAutofit/>
          </a:bodyPr>
          <a:lstStyle/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Ensure operationalization of all SHCs/ PHC/ UPHCs as HWCs against the target for current financial year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Timely completion of recruitment of all Mid-Level Health Providers for enrolment in January and July batch of CPCH programme as per target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Streamline procurement and logistics mechanisms to ensure that all medicines and diagnostic services are available at all HWCs as per guideline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Ensure operationalization of all Programme Study Centres as per MLHP target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Completion of training of over 90% ASHAs, MPWs, Staff nurses and MOs at HWCs on NCDs and other service packages as per HWC target</a:t>
            </a:r>
          </a:p>
        </p:txBody>
      </p:sp>
    </p:spTree>
    <p:extLst>
      <p:ext uri="{BB962C8B-B14F-4D97-AF65-F5344CB8AC3E}">
        <p14:creationId xmlns:p14="http://schemas.microsoft.com/office/powerpoint/2010/main" val="3098341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2384-F29B-418E-8C49-D226B0A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1" y="380859"/>
            <a:ext cx="7958570" cy="799355"/>
          </a:xfrm>
        </p:spPr>
        <p:txBody>
          <a:bodyPr>
            <a:noAutofit/>
          </a:bodyPr>
          <a:lstStyle/>
          <a:p>
            <a:r>
              <a:rPr lang="en-IN" sz="2700" b="1" dirty="0"/>
              <a:t>State Consultant: Comprehensive Primary Health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A121-BD04-40D5-9A43-E9A63607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11" y="1450018"/>
            <a:ext cx="8569842" cy="4057647"/>
          </a:xfrm>
        </p:spPr>
        <p:txBody>
          <a:bodyPr>
            <a:noAutofit/>
          </a:bodyPr>
          <a:lstStyle/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Instituting mechanisms for review of performance of primary health care team - Provision of performance linked payments for 100% MLHPs and team-based incentives for 70% HWCs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Ensure timely completion of procurement process and distribution of IT equipment to 100% HWCs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Timely completion of data entry of all HWCs on HWC portal and CPHC IT application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Organize quarterly review with all district teams at state / regional level</a:t>
            </a:r>
          </a:p>
        </p:txBody>
      </p:sp>
    </p:spTree>
    <p:extLst>
      <p:ext uri="{BB962C8B-B14F-4D97-AF65-F5344CB8AC3E}">
        <p14:creationId xmlns:p14="http://schemas.microsoft.com/office/powerpoint/2010/main" val="3878081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2384-F29B-418E-8C49-D226B0A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44" y="380860"/>
            <a:ext cx="7958570" cy="799354"/>
          </a:xfrm>
        </p:spPr>
        <p:txBody>
          <a:bodyPr>
            <a:noAutofit/>
          </a:bodyPr>
          <a:lstStyle/>
          <a:p>
            <a:r>
              <a:rPr lang="en-IN" sz="3300" b="1" dirty="0"/>
              <a:t>State Program Manager: SPM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A121-BD04-40D5-9A43-E9A63607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44" y="1148314"/>
            <a:ext cx="8554312" cy="5328825"/>
          </a:xfrm>
        </p:spPr>
        <p:txBody>
          <a:bodyPr>
            <a:noAutofit/>
          </a:bodyPr>
          <a:lstStyle/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Prepare annual health action plan for the state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Organise at least one state level review meetings for reviewing district wise physical performance and corresponding expenditure per month (District officials presence not required every time)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Make minimum 4 visits per months to 4 different districts to monitor the implementation of the programmes and mitigate the issues. 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Ensure submission of progress reports under various programmes to MoHFW by 15th of subsequent month/ as per time agreed by MoHFW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Document at least 1 best practice/ innovation/ success story of the state in a year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300" b="1" dirty="0"/>
              <a:t>Ensure adequate expenditure booking against budget approved </a:t>
            </a:r>
          </a:p>
        </p:txBody>
      </p:sp>
    </p:spTree>
    <p:extLst>
      <p:ext uri="{BB962C8B-B14F-4D97-AF65-F5344CB8AC3E}">
        <p14:creationId xmlns:p14="http://schemas.microsoft.com/office/powerpoint/2010/main" val="301804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2384-F29B-418E-8C49-D226B0A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1" y="380859"/>
            <a:ext cx="7958570" cy="799355"/>
          </a:xfrm>
        </p:spPr>
        <p:txBody>
          <a:bodyPr>
            <a:noAutofit/>
          </a:bodyPr>
          <a:lstStyle/>
          <a:p>
            <a:r>
              <a:rPr lang="en-IN" sz="3300" b="1" dirty="0"/>
              <a:t>State Data Manager: HMIS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A121-BD04-40D5-9A43-E9A63607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11" y="1269263"/>
            <a:ext cx="8522962" cy="5207877"/>
          </a:xfrm>
        </p:spPr>
        <p:txBody>
          <a:bodyPr>
            <a:noAutofit/>
          </a:bodyPr>
          <a:lstStyle/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Ensure reporting, data quality validation checks and submission of analytical reports of all health facilities to State NHM Mission Director with copy to MoHFW by 20th of following month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Submit HMIS report on key indicators to various programme division on monthly basis with copy to MoHFW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Organize HMIS training as per approved PIP norms and furnish quarterly report on physical and financial achievements against the approved target to MoHFW</a:t>
            </a:r>
          </a:p>
          <a:p>
            <a:pPr marL="407194" indent="-407194">
              <a:buClr>
                <a:schemeClr val="tx2"/>
              </a:buClr>
              <a:buSzPct val="90000"/>
              <a:buFont typeface="Garamond" panose="02020404030301010803" pitchFamily="18" charset="0"/>
              <a:buChar char="►"/>
            </a:pPr>
            <a:r>
              <a:rPr lang="en-IN" sz="2400" b="1" dirty="0"/>
              <a:t>Conduct at least 3 monitoring and supervision visit to health facilities every month and furnish monthly report to State NHM MD with copy to MoHFW</a:t>
            </a:r>
          </a:p>
        </p:txBody>
      </p:sp>
    </p:spTree>
    <p:extLst>
      <p:ext uri="{BB962C8B-B14F-4D97-AF65-F5344CB8AC3E}">
        <p14:creationId xmlns:p14="http://schemas.microsoft.com/office/powerpoint/2010/main" val="3174507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0D5EA-A5C1-4CCB-AC59-E64A7AE8BC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38238"/>
            <a:ext cx="7971235" cy="602456"/>
          </a:xfrm>
        </p:spPr>
        <p:txBody>
          <a:bodyPr/>
          <a:lstStyle/>
          <a:p>
            <a:r>
              <a:rPr lang="en-IN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B0783A-55EC-4B78-AA49-6EB1CB338D9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788" y="1653183"/>
            <a:ext cx="4949428" cy="3551634"/>
          </a:xfrm>
        </p:spPr>
      </p:pic>
    </p:spTree>
    <p:extLst>
      <p:ext uri="{BB962C8B-B14F-4D97-AF65-F5344CB8AC3E}">
        <p14:creationId xmlns:p14="http://schemas.microsoft.com/office/powerpoint/2010/main" val="2396247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717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Garamond</vt:lpstr>
      <vt:lpstr>Savon</vt:lpstr>
      <vt:lpstr>Performance Benchmarks for Program management Units</vt:lpstr>
      <vt:lpstr>Why Performance Benchmarks</vt:lpstr>
      <vt:lpstr>Contract and NHM support</vt:lpstr>
      <vt:lpstr>Process</vt:lpstr>
      <vt:lpstr>Performance Benchmarks: Some examples</vt:lpstr>
      <vt:lpstr>State Consultant: Comprehensive Primary Health Care</vt:lpstr>
      <vt:lpstr>State Consultant: Comprehensive Primary Health Care</vt:lpstr>
      <vt:lpstr>State Program Manager: SPM</vt:lpstr>
      <vt:lpstr>State Data Manager: HMIS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Benchmarks for Program management Units</dc:title>
  <dc:creator>Mona Gupta</dc:creator>
  <cp:lastModifiedBy>Mona Gupta</cp:lastModifiedBy>
  <cp:revision>38</cp:revision>
  <dcterms:created xsi:type="dcterms:W3CDTF">2019-04-06T06:00:03Z</dcterms:created>
  <dcterms:modified xsi:type="dcterms:W3CDTF">2019-04-08T05:32:45Z</dcterms:modified>
</cp:coreProperties>
</file>