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Default Extension="emf" ContentType="image/x-emf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tags/tag1.xml" ContentType="application/vnd.openxmlformats-officedocument.presentationml.tags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diagrams/colors1.xml" ContentType="application/vnd.openxmlformats-officedocument.drawingml.diagramColors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4" r:id="rId2"/>
    <p:sldMasterId id="2147483677" r:id="rId3"/>
    <p:sldMasterId id="2147483703" r:id="rId4"/>
  </p:sldMasterIdLst>
  <p:notesMasterIdLst>
    <p:notesMasterId r:id="rId34"/>
  </p:notesMasterIdLst>
  <p:handoutMasterIdLst>
    <p:handoutMasterId r:id="rId35"/>
  </p:handoutMasterIdLst>
  <p:sldIdLst>
    <p:sldId id="256" r:id="rId5"/>
    <p:sldId id="276" r:id="rId6"/>
    <p:sldId id="257" r:id="rId7"/>
    <p:sldId id="258" r:id="rId8"/>
    <p:sldId id="268" r:id="rId9"/>
    <p:sldId id="277" r:id="rId10"/>
    <p:sldId id="319" r:id="rId11"/>
    <p:sldId id="323" r:id="rId12"/>
    <p:sldId id="321" r:id="rId13"/>
    <p:sldId id="506" r:id="rId14"/>
    <p:sldId id="320" r:id="rId15"/>
    <p:sldId id="358" r:id="rId16"/>
    <p:sldId id="302" r:id="rId17"/>
    <p:sldId id="322" r:id="rId18"/>
    <p:sldId id="502" r:id="rId19"/>
    <p:sldId id="503" r:id="rId20"/>
    <p:sldId id="50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508" r:id="rId29"/>
    <p:sldId id="263" r:id="rId30"/>
    <p:sldId id="310" r:id="rId31"/>
    <p:sldId id="270" r:id="rId32"/>
    <p:sldId id="303" r:id="rId33"/>
  </p:sldIdLst>
  <p:sldSz cx="9144000" cy="6858000" type="screen4x3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style val="26"/>
  <c:chart>
    <c:title>
      <c:layout/>
      <c:txPr>
        <a:bodyPr/>
        <a:lstStyle/>
        <a:p>
          <a:pPr>
            <a:defRPr lang="en-US">
              <a:solidFill>
                <a:srgbClr val="FFFFFF"/>
              </a:solidFill>
            </a:defRPr>
          </a:pPr>
          <a:endParaRPr lang="en-US"/>
        </a:p>
      </c:txPr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Cause specific mortality estimates for 2015</c:v>
                </c:pt>
              </c:strCache>
            </c:strRef>
          </c:tx>
          <c:dLbls>
            <c:dLbl>
              <c:idx val="0"/>
              <c:layout>
                <c:manualLayout>
                  <c:x val="2.8663241458282012E-2"/>
                  <c:y val="2.0504352516418013E-2"/>
                </c:manualLayout>
              </c:layout>
              <c:spPr/>
              <c:txPr>
                <a:bodyPr/>
                <a:lstStyle/>
                <a:p>
                  <a:pPr>
                    <a:defRPr lang="en-US" sz="1200" b="1">
                      <a:solidFill>
                        <a:srgbClr val="FFFFFF"/>
                      </a:solidFill>
                    </a:defRPr>
                  </a:pPr>
                  <a:endParaRPr lang="en-US"/>
                </a:p>
              </c:txPr>
              <c:showVal val="1"/>
              <c:showCatNam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91C-4064-87CB-9FEF6BD0D3B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5754971669814519E-2"/>
                  <c:y val="-0.103577488921648"/>
                </c:manualLayout>
              </c:layout>
              <c:showVal val="1"/>
              <c:showCatNam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91C-4064-87CB-9FEF6BD0D3B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0267636929230112E-2"/>
                  <c:y val="-3.2564859398562303E-2"/>
                </c:manualLayout>
              </c:layout>
              <c:showVal val="1"/>
              <c:showCatNam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91C-4064-87CB-9FEF6BD0D3B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5972669703366311E-2"/>
                  <c:y val="9.97648893892235E-3"/>
                </c:manualLayout>
              </c:layout>
              <c:showVal val="1"/>
              <c:showCatNam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91C-4064-87CB-9FEF6BD0D3B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7409621153205216E-2"/>
                  <c:y val="3.6026668333148194E-2"/>
                </c:manualLayout>
              </c:layout>
              <c:showVal val="1"/>
              <c:showCatNam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91C-4064-87CB-9FEF6BD0D3B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400" b="1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Val val="1"/>
            <c:showCatName val="1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Sheet1!$A$2:$A$8</c:f>
              <c:strCache>
                <c:ptCount val="7"/>
                <c:pt idx="0">
                  <c:v>Communicable, Maternal and Nutritional</c:v>
                </c:pt>
                <c:pt idx="1">
                  <c:v>Cardiovascular Diseases</c:v>
                </c:pt>
                <c:pt idx="2">
                  <c:v>Cancers</c:v>
                </c:pt>
                <c:pt idx="3">
                  <c:v>Chronic Respiratory Diseases</c:v>
                </c:pt>
                <c:pt idx="4">
                  <c:v>Diabetes</c:v>
                </c:pt>
                <c:pt idx="5">
                  <c:v>Injuries</c:v>
                </c:pt>
                <c:pt idx="6">
                  <c:v>Other NCDs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0.1800000000000001</c:v>
                </c:pt>
                <c:pt idx="1">
                  <c:v>0.32000000000000023</c:v>
                </c:pt>
                <c:pt idx="2">
                  <c:v>0.13</c:v>
                </c:pt>
                <c:pt idx="3">
                  <c:v>9.0000000000000066E-2</c:v>
                </c:pt>
                <c:pt idx="4">
                  <c:v>3.0000000000000016E-2</c:v>
                </c:pt>
                <c:pt idx="5">
                  <c:v>0.12000000000000002</c:v>
                </c:pt>
                <c:pt idx="6">
                  <c:v>0.13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91C-4064-87CB-9FEF6BD0D3B7}"/>
            </c:ext>
          </c:extLst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hart>
    <c:autoTitleDeleted val="1"/>
    <c:plotArea>
      <c:layout>
        <c:manualLayout>
          <c:layoutTarget val="inner"/>
          <c:xMode val="edge"/>
          <c:yMode val="edge"/>
          <c:x val="4.4779001867409636E-2"/>
          <c:y val="1.6653604523295201E-2"/>
          <c:w val="0.94345493674289105"/>
          <c:h val="0.77383649690906542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Enrollment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3"/>
              <c:layout>
                <c:manualLayout>
                  <c:x val="0"/>
                  <c:y val="-2.2797419260336901E-2"/>
                </c:manualLayout>
              </c:layout>
              <c:dLblPos val="outEnd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36E-4044-AAB0-512B509E433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2089258335542812E-3"/>
                  <c:y val="-2.5077161186370739E-2"/>
                </c:manualLayout>
              </c:layout>
              <c:dLblPos val="outEnd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36E-4044-AAB0-512B509E433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0696419445180901E-3"/>
                  <c:y val="-1.1398709630168516E-2"/>
                </c:manualLayout>
              </c:layout>
              <c:dLblPos val="outEnd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36E-4044-AAB0-512B509E433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2089258335542812E-3"/>
                  <c:y val="-9.1189677041346485E-3"/>
                </c:manualLayout>
              </c:layout>
              <c:dLblPos val="outEnd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36E-4044-AAB0-512B509E433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  <c:pt idx="4">
                  <c:v>August</c:v>
                </c:pt>
                <c:pt idx="5">
                  <c:v>Sept</c:v>
                </c:pt>
                <c:pt idx="6">
                  <c:v>Oct</c:v>
                </c:pt>
                <c:pt idx="7">
                  <c:v>Nov</c:v>
                </c:pt>
                <c:pt idx="8">
                  <c:v>Dec</c:v>
                </c:pt>
                <c:pt idx="9">
                  <c:v>Jan</c:v>
                </c:pt>
                <c:pt idx="10">
                  <c:v>Feb</c:v>
                </c:pt>
                <c:pt idx="11">
                  <c:v>Mar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3480</c:v>
                </c:pt>
                <c:pt idx="1">
                  <c:v>33</c:v>
                </c:pt>
                <c:pt idx="2">
                  <c:v>149</c:v>
                </c:pt>
                <c:pt idx="3">
                  <c:v>625</c:v>
                </c:pt>
                <c:pt idx="4">
                  <c:v>583</c:v>
                </c:pt>
                <c:pt idx="5">
                  <c:v>6506</c:v>
                </c:pt>
                <c:pt idx="6">
                  <c:v>8653</c:v>
                </c:pt>
                <c:pt idx="7">
                  <c:v>19226</c:v>
                </c:pt>
                <c:pt idx="8">
                  <c:v>70121</c:v>
                </c:pt>
                <c:pt idx="9">
                  <c:v>278507</c:v>
                </c:pt>
                <c:pt idx="10">
                  <c:v>713018</c:v>
                </c:pt>
                <c:pt idx="11">
                  <c:v>3433912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0C9-408B-9B0A-2728F85584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Screening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1.49749872232533E-2"/>
                  <c:y val="1.3678451556202101E-2"/>
                </c:manualLayout>
              </c:layout>
              <c:dLblPos val="outEnd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36E-4044-AAB0-512B509E433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278567778072377E-3"/>
                  <c:y val="2.2797419260336799E-3"/>
                </c:manualLayout>
              </c:layout>
              <c:dLblPos val="outEnd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36E-4044-AAB0-512B509E433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348209722590474E-3"/>
                  <c:y val="4.55948385206728E-3"/>
                </c:manualLayout>
              </c:layout>
              <c:dLblPos val="outEnd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C36E-4044-AAB0-512B509E433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  <c:pt idx="4">
                  <c:v>August</c:v>
                </c:pt>
                <c:pt idx="5">
                  <c:v>Sept</c:v>
                </c:pt>
                <c:pt idx="6">
                  <c:v>Oct</c:v>
                </c:pt>
                <c:pt idx="7">
                  <c:v>Nov</c:v>
                </c:pt>
                <c:pt idx="8">
                  <c:v>Dec</c:v>
                </c:pt>
                <c:pt idx="9">
                  <c:v>Jan</c:v>
                </c:pt>
                <c:pt idx="10">
                  <c:v>Feb</c:v>
                </c:pt>
                <c:pt idx="11">
                  <c:v>Mar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326</c:v>
                </c:pt>
                <c:pt idx="1">
                  <c:v>21</c:v>
                </c:pt>
                <c:pt idx="2">
                  <c:v>58</c:v>
                </c:pt>
                <c:pt idx="3">
                  <c:v>298</c:v>
                </c:pt>
                <c:pt idx="4">
                  <c:v>264</c:v>
                </c:pt>
                <c:pt idx="5">
                  <c:v>1134</c:v>
                </c:pt>
                <c:pt idx="6">
                  <c:v>1741</c:v>
                </c:pt>
                <c:pt idx="7">
                  <c:v>2621</c:v>
                </c:pt>
                <c:pt idx="8">
                  <c:v>5119</c:v>
                </c:pt>
                <c:pt idx="9">
                  <c:v>161211</c:v>
                </c:pt>
                <c:pt idx="10">
                  <c:v>234655</c:v>
                </c:pt>
                <c:pt idx="11">
                  <c:v>2083715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0C9-408B-9B0A-2728F8558483}"/>
            </c:ext>
          </c:extLst>
        </c:ser>
        <c:dLbls>
          <c:showVal val="1"/>
        </c:dLbls>
        <c:gapWidth val="219"/>
        <c:overlap val="-27"/>
        <c:axId val="106470784"/>
        <c:axId val="106484864"/>
      </c:barChart>
      <c:catAx>
        <c:axId val="1064707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484864"/>
        <c:crosses val="autoZero"/>
        <c:auto val="1"/>
        <c:lblAlgn val="ctr"/>
        <c:lblOffset val="100"/>
      </c:catAx>
      <c:valAx>
        <c:axId val="10648486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470784"/>
        <c:crosses val="autoZero"/>
        <c:crossBetween val="between"/>
        <c:majorUnit val="150000"/>
        <c:minorUnit val="50000"/>
      </c:valAx>
      <c:spPr>
        <a:noFill/>
        <a:ln w="25400"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solidFill>
      <a:schemeClr val="tx2">
        <a:lumMod val="20000"/>
        <a:lumOff val="80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F8B4C7-C2D1-4732-B3D2-5DDE272C4E8B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A4A40E6-76F7-4328-BB34-538BCF21BD59}">
      <dgm:prSet phldrT="[Text]" custT="1"/>
      <dgm:spPr/>
      <dgm:t>
        <a:bodyPr/>
        <a:lstStyle/>
        <a:p>
          <a:r>
            <a:rPr lang="en-US" sz="1600" b="1" dirty="0"/>
            <a:t>Enrolment</a:t>
          </a:r>
        </a:p>
      </dgm:t>
    </dgm:pt>
    <dgm:pt modelId="{9D12FB3B-10F7-4BB0-919A-59F4E1D3715C}" type="parTrans" cxnId="{249334B8-A88B-486B-A155-C8CD647980C5}">
      <dgm:prSet/>
      <dgm:spPr/>
      <dgm:t>
        <a:bodyPr/>
        <a:lstStyle/>
        <a:p>
          <a:endParaRPr lang="en-US" sz="1600"/>
        </a:p>
      </dgm:t>
    </dgm:pt>
    <dgm:pt modelId="{66FBF12B-E741-41C7-B982-A1298430A9B3}" type="sibTrans" cxnId="{249334B8-A88B-486B-A155-C8CD647980C5}">
      <dgm:prSet/>
      <dgm:spPr/>
      <dgm:t>
        <a:bodyPr/>
        <a:lstStyle/>
        <a:p>
          <a:endParaRPr lang="en-US" sz="1600"/>
        </a:p>
      </dgm:t>
    </dgm:pt>
    <dgm:pt modelId="{ECD5D4BE-0B0E-40B2-B935-731147FCBFC4}">
      <dgm:prSet phldrT="[Text]" custT="1"/>
      <dgm:spPr/>
      <dgm:t>
        <a:bodyPr/>
        <a:lstStyle/>
        <a:p>
          <a:r>
            <a:rPr lang="en-US" sz="1600" b="1" dirty="0"/>
            <a:t>Screening</a:t>
          </a:r>
        </a:p>
      </dgm:t>
    </dgm:pt>
    <dgm:pt modelId="{31A06BFF-B035-4B09-9D3F-4316ACE49DF2}" type="parTrans" cxnId="{5D12B689-8FEB-45C3-8311-3CA41DD71EE8}">
      <dgm:prSet/>
      <dgm:spPr/>
      <dgm:t>
        <a:bodyPr/>
        <a:lstStyle/>
        <a:p>
          <a:endParaRPr lang="en-US" sz="1600"/>
        </a:p>
      </dgm:t>
    </dgm:pt>
    <dgm:pt modelId="{03B25238-405F-4FC9-80C6-DCCD033AD8B7}" type="sibTrans" cxnId="{5D12B689-8FEB-45C3-8311-3CA41DD71EE8}">
      <dgm:prSet/>
      <dgm:spPr/>
      <dgm:t>
        <a:bodyPr/>
        <a:lstStyle/>
        <a:p>
          <a:endParaRPr lang="en-US" sz="1600"/>
        </a:p>
      </dgm:t>
    </dgm:pt>
    <dgm:pt modelId="{AB4DF9F7-B79C-4269-A068-7B460F996E3D}">
      <dgm:prSet phldrT="[Text]" custT="1"/>
      <dgm:spPr/>
      <dgm:t>
        <a:bodyPr/>
        <a:lstStyle/>
        <a:p>
          <a:r>
            <a:rPr lang="en-US" sz="1600" b="1" dirty="0"/>
            <a:t>Examination</a:t>
          </a:r>
        </a:p>
      </dgm:t>
    </dgm:pt>
    <dgm:pt modelId="{3DA3A55A-42FF-4177-B47C-A65845C9A1B0}" type="parTrans" cxnId="{F2379392-213A-4315-992A-E144D65CFA98}">
      <dgm:prSet/>
      <dgm:spPr/>
      <dgm:t>
        <a:bodyPr/>
        <a:lstStyle/>
        <a:p>
          <a:endParaRPr lang="en-US" sz="1600"/>
        </a:p>
      </dgm:t>
    </dgm:pt>
    <dgm:pt modelId="{DAF3DA83-9CD8-4B9D-BEBB-BDCA428F56B7}" type="sibTrans" cxnId="{F2379392-213A-4315-992A-E144D65CFA98}">
      <dgm:prSet/>
      <dgm:spPr/>
      <dgm:t>
        <a:bodyPr/>
        <a:lstStyle/>
        <a:p>
          <a:endParaRPr lang="en-US" sz="1600"/>
        </a:p>
      </dgm:t>
    </dgm:pt>
    <dgm:pt modelId="{47F4A394-BF92-4E6A-9942-CEC2CE4FC1C6}">
      <dgm:prSet phldrT="[Text]" custT="1"/>
      <dgm:spPr/>
      <dgm:t>
        <a:bodyPr/>
        <a:lstStyle/>
        <a:p>
          <a:r>
            <a:rPr lang="en-US" sz="1600" b="1" dirty="0"/>
            <a:t>Treatment</a:t>
          </a:r>
        </a:p>
      </dgm:t>
    </dgm:pt>
    <dgm:pt modelId="{E950EF78-0A23-4746-A656-0E238A58040E}" type="parTrans" cxnId="{B7C5F7D8-6AEE-464E-B658-A38DC205BB2F}">
      <dgm:prSet/>
      <dgm:spPr/>
      <dgm:t>
        <a:bodyPr/>
        <a:lstStyle/>
        <a:p>
          <a:endParaRPr lang="en-US" sz="1600"/>
        </a:p>
      </dgm:t>
    </dgm:pt>
    <dgm:pt modelId="{E5A314B3-4304-40AD-8F89-0E2E5F848082}" type="sibTrans" cxnId="{B7C5F7D8-6AEE-464E-B658-A38DC205BB2F}">
      <dgm:prSet/>
      <dgm:spPr/>
      <dgm:t>
        <a:bodyPr/>
        <a:lstStyle/>
        <a:p>
          <a:endParaRPr lang="en-US" sz="1600"/>
        </a:p>
      </dgm:t>
    </dgm:pt>
    <dgm:pt modelId="{3FE0AAE0-B777-4919-AFDC-AD50BDDDF223}">
      <dgm:prSet phldrT="[Text]" custT="1"/>
      <dgm:spPr/>
      <dgm:t>
        <a:bodyPr/>
        <a:lstStyle/>
        <a:p>
          <a:r>
            <a:rPr lang="en-US" sz="1600" b="1" dirty="0"/>
            <a:t>Diagnosis</a:t>
          </a:r>
        </a:p>
      </dgm:t>
    </dgm:pt>
    <dgm:pt modelId="{9645CE9C-5213-4728-9901-CD39F010989D}" type="parTrans" cxnId="{BE8FB025-E1B7-445D-8216-AD0D7B8D6C69}">
      <dgm:prSet/>
      <dgm:spPr/>
      <dgm:t>
        <a:bodyPr/>
        <a:lstStyle/>
        <a:p>
          <a:endParaRPr lang="en-US" sz="1600"/>
        </a:p>
      </dgm:t>
    </dgm:pt>
    <dgm:pt modelId="{B95F061A-925B-4B73-BA2E-F2881291652C}" type="sibTrans" cxnId="{BE8FB025-E1B7-445D-8216-AD0D7B8D6C69}">
      <dgm:prSet/>
      <dgm:spPr/>
      <dgm:t>
        <a:bodyPr/>
        <a:lstStyle/>
        <a:p>
          <a:endParaRPr lang="en-US" sz="1600"/>
        </a:p>
      </dgm:t>
    </dgm:pt>
    <dgm:pt modelId="{EA843082-1EA3-46AA-8C6E-B1C8B9BDC676}" type="pres">
      <dgm:prSet presAssocID="{25F8B4C7-C2D1-4732-B3D2-5DDE272C4E8B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0632D24-C01C-4005-ADDD-9AABE07E886E}" type="pres">
      <dgm:prSet presAssocID="{EA4A40E6-76F7-4328-BB34-538BCF21BD59}" presName="composite" presStyleCnt="0"/>
      <dgm:spPr/>
    </dgm:pt>
    <dgm:pt modelId="{864D60F0-5AAC-439E-8D75-02241741FE42}" type="pres">
      <dgm:prSet presAssocID="{EA4A40E6-76F7-4328-BB34-538BCF21BD59}" presName="LShape" presStyleLbl="alignNode1" presStyleIdx="0" presStyleCnt="9" custLinFactNeighborX="15180" custLinFactNeighborY="-2180"/>
      <dgm:spPr/>
    </dgm:pt>
    <dgm:pt modelId="{BA6BC57A-6EB0-4704-98C5-A58CC4C56BA1}" type="pres">
      <dgm:prSet presAssocID="{EA4A40E6-76F7-4328-BB34-538BCF21BD59}" presName="ParentText" presStyleLbl="revTx" presStyleIdx="0" presStyleCnt="5" custScaleX="149796" custLinFactNeighborX="28674" custLinFactNeighborY="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AEB531-B4EC-4614-A779-5AE7F15E7AD2}" type="pres">
      <dgm:prSet presAssocID="{EA4A40E6-76F7-4328-BB34-538BCF21BD59}" presName="Triangle" presStyleLbl="alignNode1" presStyleIdx="1" presStyleCnt="9"/>
      <dgm:spPr/>
    </dgm:pt>
    <dgm:pt modelId="{29827E88-F62E-41AB-848D-24B943EBF520}" type="pres">
      <dgm:prSet presAssocID="{66FBF12B-E741-41C7-B982-A1298430A9B3}" presName="sibTrans" presStyleCnt="0"/>
      <dgm:spPr/>
    </dgm:pt>
    <dgm:pt modelId="{4FE7C774-10D3-4DBF-B330-74C38D27FDEC}" type="pres">
      <dgm:prSet presAssocID="{66FBF12B-E741-41C7-B982-A1298430A9B3}" presName="space" presStyleCnt="0"/>
      <dgm:spPr/>
    </dgm:pt>
    <dgm:pt modelId="{E28809D9-0D35-49F2-982A-F7FA345A941B}" type="pres">
      <dgm:prSet presAssocID="{ECD5D4BE-0B0E-40B2-B935-731147FCBFC4}" presName="composite" presStyleCnt="0"/>
      <dgm:spPr/>
    </dgm:pt>
    <dgm:pt modelId="{341A381E-57E4-469B-A467-4C7E98B0736A}" type="pres">
      <dgm:prSet presAssocID="{ECD5D4BE-0B0E-40B2-B935-731147FCBFC4}" presName="LShape" presStyleLbl="alignNode1" presStyleIdx="2" presStyleCnt="9"/>
      <dgm:spPr/>
    </dgm:pt>
    <dgm:pt modelId="{4954FB32-5DD4-4C35-A005-E77CF645FC9F}" type="pres">
      <dgm:prSet presAssocID="{ECD5D4BE-0B0E-40B2-B935-731147FCBFC4}" presName="ParentText" presStyleLbl="revTx" presStyleIdx="1" presStyleCnt="5" custScaleX="165682" custLinFactNeighborX="23605" custLinFactNeighborY="655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F3E46B-52DF-49AE-BB82-861D3ADEF274}" type="pres">
      <dgm:prSet presAssocID="{ECD5D4BE-0B0E-40B2-B935-731147FCBFC4}" presName="Triangle" presStyleLbl="alignNode1" presStyleIdx="3" presStyleCnt="9"/>
      <dgm:spPr/>
    </dgm:pt>
    <dgm:pt modelId="{39B6B298-7BFD-4F81-86C7-F3C4CE5D7713}" type="pres">
      <dgm:prSet presAssocID="{03B25238-405F-4FC9-80C6-DCCD033AD8B7}" presName="sibTrans" presStyleCnt="0"/>
      <dgm:spPr/>
    </dgm:pt>
    <dgm:pt modelId="{6F36ED95-0502-4D0F-B0B9-06CEA46071D3}" type="pres">
      <dgm:prSet presAssocID="{03B25238-405F-4FC9-80C6-DCCD033AD8B7}" presName="space" presStyleCnt="0"/>
      <dgm:spPr/>
    </dgm:pt>
    <dgm:pt modelId="{10B793FC-352D-4EA7-8516-451519F6791D}" type="pres">
      <dgm:prSet presAssocID="{AB4DF9F7-B79C-4269-A068-7B460F996E3D}" presName="composite" presStyleCnt="0"/>
      <dgm:spPr/>
    </dgm:pt>
    <dgm:pt modelId="{8E4E0582-D9FA-42FD-BEF6-9BF5A7480D49}" type="pres">
      <dgm:prSet presAssocID="{AB4DF9F7-B79C-4269-A068-7B460F996E3D}" presName="LShape" presStyleLbl="alignNode1" presStyleIdx="4" presStyleCnt="9"/>
      <dgm:spPr/>
    </dgm:pt>
    <dgm:pt modelId="{DB3EE778-B37E-4D0F-92B5-7B9E6D93841D}" type="pres">
      <dgm:prSet presAssocID="{AB4DF9F7-B79C-4269-A068-7B460F996E3D}" presName="ParentText" presStyleLbl="revTx" presStyleIdx="2" presStyleCnt="5" custScaleX="157717" custLinFactNeighborX="20585" custLinFactNeighborY="2042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A7661D-FE57-4C89-9A8A-1661E40204A2}" type="pres">
      <dgm:prSet presAssocID="{AB4DF9F7-B79C-4269-A068-7B460F996E3D}" presName="Triangle" presStyleLbl="alignNode1" presStyleIdx="5" presStyleCnt="9"/>
      <dgm:spPr/>
    </dgm:pt>
    <dgm:pt modelId="{08C58733-3579-488B-848F-797E1768B095}" type="pres">
      <dgm:prSet presAssocID="{DAF3DA83-9CD8-4B9D-BEBB-BDCA428F56B7}" presName="sibTrans" presStyleCnt="0"/>
      <dgm:spPr/>
    </dgm:pt>
    <dgm:pt modelId="{7E74B004-28A5-4951-A3C1-F6196E481B9A}" type="pres">
      <dgm:prSet presAssocID="{DAF3DA83-9CD8-4B9D-BEBB-BDCA428F56B7}" presName="space" presStyleCnt="0"/>
      <dgm:spPr/>
    </dgm:pt>
    <dgm:pt modelId="{890B5FD3-EB1D-4027-B97B-6B780CABD5EB}" type="pres">
      <dgm:prSet presAssocID="{3FE0AAE0-B777-4919-AFDC-AD50BDDDF223}" presName="composite" presStyleCnt="0"/>
      <dgm:spPr/>
    </dgm:pt>
    <dgm:pt modelId="{F1B3B691-C285-4858-8694-1BE10C73172C}" type="pres">
      <dgm:prSet presAssocID="{3FE0AAE0-B777-4919-AFDC-AD50BDDDF223}" presName="LShape" presStyleLbl="alignNode1" presStyleIdx="6" presStyleCnt="9" custLinFactNeighborX="4549" custLinFactNeighborY="3558"/>
      <dgm:spPr/>
    </dgm:pt>
    <dgm:pt modelId="{4EBA5FF1-20F6-4914-8A0E-0D49020C8A8E}" type="pres">
      <dgm:prSet presAssocID="{3FE0AAE0-B777-4919-AFDC-AD50BDDDF223}" presName="ParentText" presStyleLbl="revTx" presStyleIdx="3" presStyleCnt="5" custScaleX="142536" custLinFactNeighborX="24007" custLinFactNeighborY="5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4AB6FB-F591-4743-9BF0-33591A2DFB27}" type="pres">
      <dgm:prSet presAssocID="{3FE0AAE0-B777-4919-AFDC-AD50BDDDF223}" presName="Triangle" presStyleLbl="alignNode1" presStyleIdx="7" presStyleCnt="9"/>
      <dgm:spPr/>
    </dgm:pt>
    <dgm:pt modelId="{184FEB30-BDA1-491E-953E-DCCA707F85DA}" type="pres">
      <dgm:prSet presAssocID="{B95F061A-925B-4B73-BA2E-F2881291652C}" presName="sibTrans" presStyleCnt="0"/>
      <dgm:spPr/>
    </dgm:pt>
    <dgm:pt modelId="{ECA5E26C-CCB2-48F4-84B5-D4973D48BA88}" type="pres">
      <dgm:prSet presAssocID="{B95F061A-925B-4B73-BA2E-F2881291652C}" presName="space" presStyleCnt="0"/>
      <dgm:spPr/>
    </dgm:pt>
    <dgm:pt modelId="{D209797C-1DE1-43E7-9F34-A8D215482120}" type="pres">
      <dgm:prSet presAssocID="{47F4A394-BF92-4E6A-9942-CEC2CE4FC1C6}" presName="composite" presStyleCnt="0"/>
      <dgm:spPr/>
    </dgm:pt>
    <dgm:pt modelId="{9FEBC6BB-C77E-400B-AA6E-8518F3EBA6CC}" type="pres">
      <dgm:prSet presAssocID="{47F4A394-BF92-4E6A-9942-CEC2CE4FC1C6}" presName="LShape" presStyleLbl="alignNode1" presStyleIdx="8" presStyleCnt="9" custLinFactNeighborX="-27176" custLinFactNeighborY="-120"/>
      <dgm:spPr/>
    </dgm:pt>
    <dgm:pt modelId="{1640C2A1-21DF-437E-9AFC-DCCF37BCC63E}" type="pres">
      <dgm:prSet presAssocID="{47F4A394-BF92-4E6A-9942-CEC2CE4FC1C6}" presName="ParentText" presStyleLbl="revTx" presStyleIdx="4" presStyleCnt="5" custScaleX="173701" custLinFactNeighborX="9125" custLinFactNeighborY="18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379392-213A-4315-992A-E144D65CFA98}" srcId="{25F8B4C7-C2D1-4732-B3D2-5DDE272C4E8B}" destId="{AB4DF9F7-B79C-4269-A068-7B460F996E3D}" srcOrd="2" destOrd="0" parTransId="{3DA3A55A-42FF-4177-B47C-A65845C9A1B0}" sibTransId="{DAF3DA83-9CD8-4B9D-BEBB-BDCA428F56B7}"/>
    <dgm:cxn modelId="{F5B9A6D1-92F5-4EFC-A49C-5C1E4A617D68}" type="presOf" srcId="{AB4DF9F7-B79C-4269-A068-7B460F996E3D}" destId="{DB3EE778-B37E-4D0F-92B5-7B9E6D93841D}" srcOrd="0" destOrd="0" presId="urn:microsoft.com/office/officeart/2009/3/layout/StepUpProcess"/>
    <dgm:cxn modelId="{B7C5F7D8-6AEE-464E-B658-A38DC205BB2F}" srcId="{25F8B4C7-C2D1-4732-B3D2-5DDE272C4E8B}" destId="{47F4A394-BF92-4E6A-9942-CEC2CE4FC1C6}" srcOrd="4" destOrd="0" parTransId="{E950EF78-0A23-4746-A656-0E238A58040E}" sibTransId="{E5A314B3-4304-40AD-8F89-0E2E5F848082}"/>
    <dgm:cxn modelId="{F497667D-FF8F-4D0C-873D-A87B604CBA9B}" type="presOf" srcId="{EA4A40E6-76F7-4328-BB34-538BCF21BD59}" destId="{BA6BC57A-6EB0-4704-98C5-A58CC4C56BA1}" srcOrd="0" destOrd="0" presId="urn:microsoft.com/office/officeart/2009/3/layout/StepUpProcess"/>
    <dgm:cxn modelId="{295FB07C-7048-4BEF-97A2-1688CAC3DA45}" type="presOf" srcId="{3FE0AAE0-B777-4919-AFDC-AD50BDDDF223}" destId="{4EBA5FF1-20F6-4914-8A0E-0D49020C8A8E}" srcOrd="0" destOrd="0" presId="urn:microsoft.com/office/officeart/2009/3/layout/StepUpProcess"/>
    <dgm:cxn modelId="{8CB03E98-8C43-4AE1-BFAC-70B4919E22F0}" type="presOf" srcId="{ECD5D4BE-0B0E-40B2-B935-731147FCBFC4}" destId="{4954FB32-5DD4-4C35-A005-E77CF645FC9F}" srcOrd="0" destOrd="0" presId="urn:microsoft.com/office/officeart/2009/3/layout/StepUpProcess"/>
    <dgm:cxn modelId="{249334B8-A88B-486B-A155-C8CD647980C5}" srcId="{25F8B4C7-C2D1-4732-B3D2-5DDE272C4E8B}" destId="{EA4A40E6-76F7-4328-BB34-538BCF21BD59}" srcOrd="0" destOrd="0" parTransId="{9D12FB3B-10F7-4BB0-919A-59F4E1D3715C}" sibTransId="{66FBF12B-E741-41C7-B982-A1298430A9B3}"/>
    <dgm:cxn modelId="{BE8FB025-E1B7-445D-8216-AD0D7B8D6C69}" srcId="{25F8B4C7-C2D1-4732-B3D2-5DDE272C4E8B}" destId="{3FE0AAE0-B777-4919-AFDC-AD50BDDDF223}" srcOrd="3" destOrd="0" parTransId="{9645CE9C-5213-4728-9901-CD39F010989D}" sibTransId="{B95F061A-925B-4B73-BA2E-F2881291652C}"/>
    <dgm:cxn modelId="{8F040A75-DA2C-44ED-9059-66B8BE974688}" type="presOf" srcId="{25F8B4C7-C2D1-4732-B3D2-5DDE272C4E8B}" destId="{EA843082-1EA3-46AA-8C6E-B1C8B9BDC676}" srcOrd="0" destOrd="0" presId="urn:microsoft.com/office/officeart/2009/3/layout/StepUpProcess"/>
    <dgm:cxn modelId="{F976412A-3DF5-4A90-ADC4-3C90A361D6D4}" type="presOf" srcId="{47F4A394-BF92-4E6A-9942-CEC2CE4FC1C6}" destId="{1640C2A1-21DF-437E-9AFC-DCCF37BCC63E}" srcOrd="0" destOrd="0" presId="urn:microsoft.com/office/officeart/2009/3/layout/StepUpProcess"/>
    <dgm:cxn modelId="{5D12B689-8FEB-45C3-8311-3CA41DD71EE8}" srcId="{25F8B4C7-C2D1-4732-B3D2-5DDE272C4E8B}" destId="{ECD5D4BE-0B0E-40B2-B935-731147FCBFC4}" srcOrd="1" destOrd="0" parTransId="{31A06BFF-B035-4B09-9D3F-4316ACE49DF2}" sibTransId="{03B25238-405F-4FC9-80C6-DCCD033AD8B7}"/>
    <dgm:cxn modelId="{3D65DF5F-07A7-450F-BA5B-10F18CEC4AEE}" type="presParOf" srcId="{EA843082-1EA3-46AA-8C6E-B1C8B9BDC676}" destId="{10632D24-C01C-4005-ADDD-9AABE07E886E}" srcOrd="0" destOrd="0" presId="urn:microsoft.com/office/officeart/2009/3/layout/StepUpProcess"/>
    <dgm:cxn modelId="{D760B5C1-355D-46F1-9FCC-348D16C4BE8D}" type="presParOf" srcId="{10632D24-C01C-4005-ADDD-9AABE07E886E}" destId="{864D60F0-5AAC-439E-8D75-02241741FE42}" srcOrd="0" destOrd="0" presId="urn:microsoft.com/office/officeart/2009/3/layout/StepUpProcess"/>
    <dgm:cxn modelId="{272FA7C2-62BD-40DC-A90A-B203223D26EA}" type="presParOf" srcId="{10632D24-C01C-4005-ADDD-9AABE07E886E}" destId="{BA6BC57A-6EB0-4704-98C5-A58CC4C56BA1}" srcOrd="1" destOrd="0" presId="urn:microsoft.com/office/officeart/2009/3/layout/StepUpProcess"/>
    <dgm:cxn modelId="{3DC9D57D-E7E0-4B16-AFA3-918F592FE4EA}" type="presParOf" srcId="{10632D24-C01C-4005-ADDD-9AABE07E886E}" destId="{63AEB531-B4EC-4614-A779-5AE7F15E7AD2}" srcOrd="2" destOrd="0" presId="urn:microsoft.com/office/officeart/2009/3/layout/StepUpProcess"/>
    <dgm:cxn modelId="{807E09B5-4A1D-44F0-A85E-09327CFCC19E}" type="presParOf" srcId="{EA843082-1EA3-46AA-8C6E-B1C8B9BDC676}" destId="{29827E88-F62E-41AB-848D-24B943EBF520}" srcOrd="1" destOrd="0" presId="urn:microsoft.com/office/officeart/2009/3/layout/StepUpProcess"/>
    <dgm:cxn modelId="{2D75FF0D-1A51-4511-A0A6-1AF766E5B0E7}" type="presParOf" srcId="{29827E88-F62E-41AB-848D-24B943EBF520}" destId="{4FE7C774-10D3-4DBF-B330-74C38D27FDEC}" srcOrd="0" destOrd="0" presId="urn:microsoft.com/office/officeart/2009/3/layout/StepUpProcess"/>
    <dgm:cxn modelId="{F20C5FE2-1D3F-49CE-9EB0-272A298E22E9}" type="presParOf" srcId="{EA843082-1EA3-46AA-8C6E-B1C8B9BDC676}" destId="{E28809D9-0D35-49F2-982A-F7FA345A941B}" srcOrd="2" destOrd="0" presId="urn:microsoft.com/office/officeart/2009/3/layout/StepUpProcess"/>
    <dgm:cxn modelId="{D2B5E5ED-36DA-4376-9592-F1B38A4A922B}" type="presParOf" srcId="{E28809D9-0D35-49F2-982A-F7FA345A941B}" destId="{341A381E-57E4-469B-A467-4C7E98B0736A}" srcOrd="0" destOrd="0" presId="urn:microsoft.com/office/officeart/2009/3/layout/StepUpProcess"/>
    <dgm:cxn modelId="{52E88F77-5A17-41DF-9855-1972E5F61D5F}" type="presParOf" srcId="{E28809D9-0D35-49F2-982A-F7FA345A941B}" destId="{4954FB32-5DD4-4C35-A005-E77CF645FC9F}" srcOrd="1" destOrd="0" presId="urn:microsoft.com/office/officeart/2009/3/layout/StepUpProcess"/>
    <dgm:cxn modelId="{022B1F98-2747-4B17-A87F-FA79A1892C9C}" type="presParOf" srcId="{E28809D9-0D35-49F2-982A-F7FA345A941B}" destId="{61F3E46B-52DF-49AE-BB82-861D3ADEF274}" srcOrd="2" destOrd="0" presId="urn:microsoft.com/office/officeart/2009/3/layout/StepUpProcess"/>
    <dgm:cxn modelId="{B6799808-148E-4E56-ACFA-8782FD822D9D}" type="presParOf" srcId="{EA843082-1EA3-46AA-8C6E-B1C8B9BDC676}" destId="{39B6B298-7BFD-4F81-86C7-F3C4CE5D7713}" srcOrd="3" destOrd="0" presId="urn:microsoft.com/office/officeart/2009/3/layout/StepUpProcess"/>
    <dgm:cxn modelId="{1BD828ED-CA60-468F-87B4-9B1484431122}" type="presParOf" srcId="{39B6B298-7BFD-4F81-86C7-F3C4CE5D7713}" destId="{6F36ED95-0502-4D0F-B0B9-06CEA46071D3}" srcOrd="0" destOrd="0" presId="urn:microsoft.com/office/officeart/2009/3/layout/StepUpProcess"/>
    <dgm:cxn modelId="{392245B2-951D-426B-8A71-A6BFB45C0E59}" type="presParOf" srcId="{EA843082-1EA3-46AA-8C6E-B1C8B9BDC676}" destId="{10B793FC-352D-4EA7-8516-451519F6791D}" srcOrd="4" destOrd="0" presId="urn:microsoft.com/office/officeart/2009/3/layout/StepUpProcess"/>
    <dgm:cxn modelId="{DDA23C31-53EF-4F41-849E-E67AA2929608}" type="presParOf" srcId="{10B793FC-352D-4EA7-8516-451519F6791D}" destId="{8E4E0582-D9FA-42FD-BEF6-9BF5A7480D49}" srcOrd="0" destOrd="0" presId="urn:microsoft.com/office/officeart/2009/3/layout/StepUpProcess"/>
    <dgm:cxn modelId="{727BB51C-545F-4753-82C7-DEBABAA33E2F}" type="presParOf" srcId="{10B793FC-352D-4EA7-8516-451519F6791D}" destId="{DB3EE778-B37E-4D0F-92B5-7B9E6D93841D}" srcOrd="1" destOrd="0" presId="urn:microsoft.com/office/officeart/2009/3/layout/StepUpProcess"/>
    <dgm:cxn modelId="{0777E220-24FE-4575-9956-CF7ED0197DB4}" type="presParOf" srcId="{10B793FC-352D-4EA7-8516-451519F6791D}" destId="{F0A7661D-FE57-4C89-9A8A-1661E40204A2}" srcOrd="2" destOrd="0" presId="urn:microsoft.com/office/officeart/2009/3/layout/StepUpProcess"/>
    <dgm:cxn modelId="{00EFB00A-BC7D-4120-9993-EBB23BDBE15B}" type="presParOf" srcId="{EA843082-1EA3-46AA-8C6E-B1C8B9BDC676}" destId="{08C58733-3579-488B-848F-797E1768B095}" srcOrd="5" destOrd="0" presId="urn:microsoft.com/office/officeart/2009/3/layout/StepUpProcess"/>
    <dgm:cxn modelId="{00B4DEA3-40AF-4A4F-A13D-889FAC418B67}" type="presParOf" srcId="{08C58733-3579-488B-848F-797E1768B095}" destId="{7E74B004-28A5-4951-A3C1-F6196E481B9A}" srcOrd="0" destOrd="0" presId="urn:microsoft.com/office/officeart/2009/3/layout/StepUpProcess"/>
    <dgm:cxn modelId="{9BAC62ED-4932-4A4C-BF2D-838F6D8D728C}" type="presParOf" srcId="{EA843082-1EA3-46AA-8C6E-B1C8B9BDC676}" destId="{890B5FD3-EB1D-4027-B97B-6B780CABD5EB}" srcOrd="6" destOrd="0" presId="urn:microsoft.com/office/officeart/2009/3/layout/StepUpProcess"/>
    <dgm:cxn modelId="{08A25EEB-B7A7-4038-923B-406124728A82}" type="presParOf" srcId="{890B5FD3-EB1D-4027-B97B-6B780CABD5EB}" destId="{F1B3B691-C285-4858-8694-1BE10C73172C}" srcOrd="0" destOrd="0" presId="urn:microsoft.com/office/officeart/2009/3/layout/StepUpProcess"/>
    <dgm:cxn modelId="{13CD5D90-8EE9-4D5B-9050-5CC025C7B730}" type="presParOf" srcId="{890B5FD3-EB1D-4027-B97B-6B780CABD5EB}" destId="{4EBA5FF1-20F6-4914-8A0E-0D49020C8A8E}" srcOrd="1" destOrd="0" presId="urn:microsoft.com/office/officeart/2009/3/layout/StepUpProcess"/>
    <dgm:cxn modelId="{F748E709-07B7-45E6-A61E-8E46A479642B}" type="presParOf" srcId="{890B5FD3-EB1D-4027-B97B-6B780CABD5EB}" destId="{024AB6FB-F591-4743-9BF0-33591A2DFB27}" srcOrd="2" destOrd="0" presId="urn:microsoft.com/office/officeart/2009/3/layout/StepUpProcess"/>
    <dgm:cxn modelId="{95965E2E-169E-42BD-A592-D823F638E223}" type="presParOf" srcId="{EA843082-1EA3-46AA-8C6E-B1C8B9BDC676}" destId="{184FEB30-BDA1-491E-953E-DCCA707F85DA}" srcOrd="7" destOrd="0" presId="urn:microsoft.com/office/officeart/2009/3/layout/StepUpProcess"/>
    <dgm:cxn modelId="{11E6A60E-BB6E-41F5-9CA6-528ED0180E97}" type="presParOf" srcId="{184FEB30-BDA1-491E-953E-DCCA707F85DA}" destId="{ECA5E26C-CCB2-48F4-84B5-D4973D48BA88}" srcOrd="0" destOrd="0" presId="urn:microsoft.com/office/officeart/2009/3/layout/StepUpProcess"/>
    <dgm:cxn modelId="{3F54B755-C923-448C-AD58-D3BDAB8E6466}" type="presParOf" srcId="{EA843082-1EA3-46AA-8C6E-B1C8B9BDC676}" destId="{D209797C-1DE1-43E7-9F34-A8D215482120}" srcOrd="8" destOrd="0" presId="urn:microsoft.com/office/officeart/2009/3/layout/StepUpProcess"/>
    <dgm:cxn modelId="{A37A239B-B70D-4BFD-A11D-8537EF235B83}" type="presParOf" srcId="{D209797C-1DE1-43E7-9F34-A8D215482120}" destId="{9FEBC6BB-C77E-400B-AA6E-8518F3EBA6CC}" srcOrd="0" destOrd="0" presId="urn:microsoft.com/office/officeart/2009/3/layout/StepUpProcess"/>
    <dgm:cxn modelId="{542A297E-6D4D-4A31-BA94-DB5104E696D4}" type="presParOf" srcId="{D209797C-1DE1-43E7-9F34-A8D215482120}" destId="{1640C2A1-21DF-437E-9AFC-DCCF37BCC63E}" srcOrd="1" destOrd="0" presId="urn:microsoft.com/office/officeart/2009/3/layout/StepUpProcess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4D60F0-5AAC-439E-8D75-02241741FE42}">
      <dsp:nvSpPr>
        <dsp:cNvPr id="0" name=""/>
        <dsp:cNvSpPr/>
      </dsp:nvSpPr>
      <dsp:spPr>
        <a:xfrm rot="5400000">
          <a:off x="690888" y="810137"/>
          <a:ext cx="551928" cy="918397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6BC57A-6EB0-4704-98C5-A58CC4C56BA1}">
      <dsp:nvSpPr>
        <dsp:cNvPr id="0" name=""/>
        <dsp:cNvSpPr/>
      </dsp:nvSpPr>
      <dsp:spPr>
        <a:xfrm>
          <a:off x="490652" y="1097088"/>
          <a:ext cx="1242009" cy="726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/>
            <a:t>Enrolment</a:t>
          </a:r>
        </a:p>
      </dsp:txBody>
      <dsp:txXfrm>
        <a:off x="490652" y="1097088"/>
        <a:ext cx="1242009" cy="726784"/>
      </dsp:txXfrm>
    </dsp:sp>
    <dsp:sp modelId="{63AEB531-B4EC-4614-A779-5AE7F15E7AD2}">
      <dsp:nvSpPr>
        <dsp:cNvPr id="0" name=""/>
        <dsp:cNvSpPr/>
      </dsp:nvSpPr>
      <dsp:spPr>
        <a:xfrm>
          <a:off x="1132038" y="754555"/>
          <a:ext cx="156440" cy="156440"/>
        </a:xfrm>
        <a:prstGeom prst="triangle">
          <a:avLst>
            <a:gd name="adj" fmla="val 100000"/>
          </a:avLst>
        </a:prstGeom>
        <a:solidFill>
          <a:schemeClr val="accent3">
            <a:hueOff val="338825"/>
            <a:satOff val="12500"/>
            <a:lumOff val="-1838"/>
            <a:alphaOff val="0"/>
          </a:schemeClr>
        </a:solidFill>
        <a:ln w="12700" cap="flat" cmpd="sng" algn="ctr">
          <a:solidFill>
            <a:schemeClr val="accent3">
              <a:hueOff val="338825"/>
              <a:satOff val="12500"/>
              <a:lumOff val="-18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1A381E-57E4-469B-A467-4C7E98B0736A}">
      <dsp:nvSpPr>
        <dsp:cNvPr id="0" name=""/>
        <dsp:cNvSpPr/>
      </dsp:nvSpPr>
      <dsp:spPr>
        <a:xfrm rot="5400000">
          <a:off x="1954127" y="571000"/>
          <a:ext cx="551928" cy="918397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accent3">
              <a:hueOff val="677650"/>
              <a:satOff val="25000"/>
              <a:lumOff val="-36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54FB32-5DD4-4C35-A005-E77CF645FC9F}">
      <dsp:nvSpPr>
        <dsp:cNvPr id="0" name=""/>
        <dsp:cNvSpPr/>
      </dsp:nvSpPr>
      <dsp:spPr>
        <a:xfrm>
          <a:off x="1785418" y="893059"/>
          <a:ext cx="1373725" cy="726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/>
            <a:t>Screening</a:t>
          </a:r>
        </a:p>
      </dsp:txBody>
      <dsp:txXfrm>
        <a:off x="1785418" y="893059"/>
        <a:ext cx="1373725" cy="726784"/>
      </dsp:txXfrm>
    </dsp:sp>
    <dsp:sp modelId="{61F3E46B-52DF-49AE-BB82-861D3ADEF274}">
      <dsp:nvSpPr>
        <dsp:cNvPr id="0" name=""/>
        <dsp:cNvSpPr/>
      </dsp:nvSpPr>
      <dsp:spPr>
        <a:xfrm>
          <a:off x="2534690" y="503387"/>
          <a:ext cx="156440" cy="156440"/>
        </a:xfrm>
        <a:prstGeom prst="triangle">
          <a:avLst>
            <a:gd name="adj" fmla="val 100000"/>
          </a:avLst>
        </a:prstGeom>
        <a:solidFill>
          <a:schemeClr val="accent3">
            <a:hueOff val="1016475"/>
            <a:satOff val="37500"/>
            <a:lumOff val="-5515"/>
            <a:alphaOff val="0"/>
          </a:schemeClr>
        </a:solidFill>
        <a:ln w="12700" cap="flat" cmpd="sng" algn="ctr">
          <a:solidFill>
            <a:schemeClr val="accent3">
              <a:hueOff val="1016475"/>
              <a:satOff val="37500"/>
              <a:lumOff val="-55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4E0582-D9FA-42FD-BEF6-9BF5A7480D49}">
      <dsp:nvSpPr>
        <dsp:cNvPr id="0" name=""/>
        <dsp:cNvSpPr/>
      </dsp:nvSpPr>
      <dsp:spPr>
        <a:xfrm rot="5400000">
          <a:off x="3257901" y="319832"/>
          <a:ext cx="551928" cy="918397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3EE778-B37E-4D0F-92B5-7B9E6D93841D}">
      <dsp:nvSpPr>
        <dsp:cNvPr id="0" name=""/>
        <dsp:cNvSpPr/>
      </dsp:nvSpPr>
      <dsp:spPr>
        <a:xfrm>
          <a:off x="3097172" y="742644"/>
          <a:ext cx="1307685" cy="726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/>
            <a:t>Examination</a:t>
          </a:r>
        </a:p>
      </dsp:txBody>
      <dsp:txXfrm>
        <a:off x="3097172" y="742644"/>
        <a:ext cx="1307685" cy="726784"/>
      </dsp:txXfrm>
    </dsp:sp>
    <dsp:sp modelId="{F0A7661D-FE57-4C89-9A8A-1661E40204A2}">
      <dsp:nvSpPr>
        <dsp:cNvPr id="0" name=""/>
        <dsp:cNvSpPr/>
      </dsp:nvSpPr>
      <dsp:spPr>
        <a:xfrm>
          <a:off x="3838464" y="252219"/>
          <a:ext cx="156440" cy="156440"/>
        </a:xfrm>
        <a:prstGeom prst="triangle">
          <a:avLst>
            <a:gd name="adj" fmla="val 100000"/>
          </a:avLst>
        </a:prstGeom>
        <a:solidFill>
          <a:schemeClr val="accent3">
            <a:hueOff val="1694124"/>
            <a:satOff val="62500"/>
            <a:lumOff val="-9191"/>
            <a:alphaOff val="0"/>
          </a:schemeClr>
        </a:solidFill>
        <a:ln w="12700" cap="flat" cmpd="sng" algn="ctr">
          <a:solidFill>
            <a:schemeClr val="accent3">
              <a:hueOff val="1694124"/>
              <a:satOff val="62500"/>
              <a:lumOff val="-919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B3B691-C285-4858-8694-1BE10C73172C}">
      <dsp:nvSpPr>
        <dsp:cNvPr id="0" name=""/>
        <dsp:cNvSpPr/>
      </dsp:nvSpPr>
      <dsp:spPr>
        <a:xfrm rot="5400000">
          <a:off x="4573538" y="88302"/>
          <a:ext cx="551928" cy="918397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accent3">
              <a:hueOff val="2032949"/>
              <a:satOff val="75000"/>
              <a:lumOff val="-110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BA5FF1-20F6-4914-8A0E-0D49020C8A8E}">
      <dsp:nvSpPr>
        <dsp:cNvPr id="0" name=""/>
        <dsp:cNvSpPr/>
      </dsp:nvSpPr>
      <dsp:spPr>
        <a:xfrm>
          <a:off x="4462339" y="347413"/>
          <a:ext cx="1181814" cy="726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/>
            <a:t>Diagnosis</a:t>
          </a:r>
        </a:p>
      </dsp:txBody>
      <dsp:txXfrm>
        <a:off x="4462339" y="347413"/>
        <a:ext cx="1181814" cy="726784"/>
      </dsp:txXfrm>
    </dsp:sp>
    <dsp:sp modelId="{024AB6FB-F591-4743-9BF0-33591A2DFB27}">
      <dsp:nvSpPr>
        <dsp:cNvPr id="0" name=""/>
        <dsp:cNvSpPr/>
      </dsp:nvSpPr>
      <dsp:spPr>
        <a:xfrm>
          <a:off x="5112323" y="1050"/>
          <a:ext cx="156440" cy="156440"/>
        </a:xfrm>
        <a:prstGeom prst="triangle">
          <a:avLst>
            <a:gd name="adj" fmla="val 100000"/>
          </a:avLst>
        </a:prstGeom>
        <a:solidFill>
          <a:schemeClr val="accent3">
            <a:hueOff val="2371774"/>
            <a:satOff val="87500"/>
            <a:lumOff val="-12868"/>
            <a:alphaOff val="0"/>
          </a:schemeClr>
        </a:solidFill>
        <a:ln w="12700" cap="flat" cmpd="sng" algn="ctr">
          <a:solidFill>
            <a:schemeClr val="accent3">
              <a:hueOff val="2371774"/>
              <a:satOff val="87500"/>
              <a:lumOff val="-128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EBC6BB-C77E-400B-AA6E-8518F3EBA6CC}">
      <dsp:nvSpPr>
        <dsp:cNvPr id="0" name=""/>
        <dsp:cNvSpPr/>
      </dsp:nvSpPr>
      <dsp:spPr>
        <a:xfrm rot="5400000">
          <a:off x="5748170" y="-183166"/>
          <a:ext cx="551928" cy="918397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40C2A1-21DF-437E-9AFC-DCCF37BCC63E}">
      <dsp:nvSpPr>
        <dsp:cNvPr id="0" name=""/>
        <dsp:cNvSpPr/>
      </dsp:nvSpPr>
      <dsp:spPr>
        <a:xfrm>
          <a:off x="5675742" y="105671"/>
          <a:ext cx="1440214" cy="726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/>
            <a:t>Treatment</a:t>
          </a:r>
        </a:p>
      </dsp:txBody>
      <dsp:txXfrm>
        <a:off x="5675742" y="105671"/>
        <a:ext cx="1440214" cy="7267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3DACA7-E671-C442-879D-A05056C94665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4950D-C076-3A47-8857-DBFFA05777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7773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870BE6-AD12-2C48-87C1-9A92242D7001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93F22-8CCE-9D47-B945-379B95BE41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5886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41388" y="746125"/>
            <a:ext cx="4975225" cy="373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REF: http://</a:t>
            </a:r>
            <a:r>
              <a:rPr lang="en-US" sz="1200" b="1" dirty="0" err="1"/>
              <a:t>www.who.int</a:t>
            </a:r>
            <a:r>
              <a:rPr lang="en-US" sz="1200" b="1" dirty="0"/>
              <a:t>/</a:t>
            </a:r>
            <a:r>
              <a:rPr lang="en-US" sz="1200" b="1" dirty="0" err="1"/>
              <a:t>healthinfo</a:t>
            </a:r>
            <a:r>
              <a:rPr lang="en-US" sz="1200" b="1" dirty="0"/>
              <a:t>/</a:t>
            </a:r>
            <a:r>
              <a:rPr lang="en-US" sz="1200" b="1" dirty="0" err="1"/>
              <a:t>global_burden_disease</a:t>
            </a:r>
            <a:r>
              <a:rPr lang="en-US" sz="1200" b="1" dirty="0"/>
              <a:t>/estimates/en/index1.html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B3574-4C47-4442-8F03-8969A745468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71202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39838" y="384175"/>
            <a:ext cx="4532312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23696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39838" y="384175"/>
            <a:ext cx="4532312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40195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D55BB-5DE7-3F48-99EF-96A4A424ECF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CF8E-8AD6-0247-BDF2-7A68C753F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3703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D55BB-5DE7-3F48-99EF-96A4A424ECF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CF8E-8AD6-0247-BDF2-7A68C753F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8140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D55BB-5DE7-3F48-99EF-96A4A424ECF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CF8E-8AD6-0247-BDF2-7A68C753F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55002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D55BB-5DE7-3F48-99EF-96A4A424ECF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CF8E-8AD6-0247-BDF2-7A68C753F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2009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D55BB-5DE7-3F48-99EF-96A4A424ECF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CF8E-8AD6-0247-BDF2-7A68C753F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6716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D55BB-5DE7-3F48-99EF-96A4A424ECF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CF8E-8AD6-0247-BDF2-7A68C753F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38589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D55BB-5DE7-3F48-99EF-96A4A424ECF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CF8E-8AD6-0247-BDF2-7A68C753F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67204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D55BB-5DE7-3F48-99EF-96A4A424ECF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CF8E-8AD6-0247-BDF2-7A68C753F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0170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D55BB-5DE7-3F48-99EF-96A4A424ECF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CF8E-8AD6-0247-BDF2-7A68C753F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8629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D55BB-5DE7-3F48-99EF-96A4A424ECF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CF8E-8AD6-0247-BDF2-7A68C753F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9487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D55BB-5DE7-3F48-99EF-96A4A424ECF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CF8E-8AD6-0247-BDF2-7A68C753F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76418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250178"/>
            <a:ext cx="819150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page title</a:t>
            </a:r>
          </a:p>
        </p:txBody>
      </p:sp>
      <p:sp>
        <p:nvSpPr>
          <p:cNvPr id="3" name="Text Placeholder 12"/>
          <p:cNvSpPr>
            <a:spLocks noGrp="1"/>
          </p:cNvSpPr>
          <p:nvPr>
            <p:ph type="subTitle" idx="11" hasCustomPrompt="1"/>
          </p:nvPr>
        </p:nvSpPr>
        <p:spPr>
          <a:xfrm>
            <a:off x="273051" y="914402"/>
            <a:ext cx="8185150" cy="49244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285743" indent="-285743">
              <a:buFont typeface="Arial" panose="020B0604020202020204" pitchFamily="34" charset="0"/>
              <a:buNone/>
              <a:defRPr lang="en-US" b="1" dirty="0" smtClean="0"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marL="0" lvl="0" indent="0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1084418561"/>
      </p:ext>
    </p:extLst>
  </p:cSld>
  <p:clrMapOvr>
    <a:masterClrMapping/>
  </p:clrMapOvr>
  <p:transition spd="med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ed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250178"/>
            <a:ext cx="819150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page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1464" y="1600201"/>
            <a:ext cx="7958137" cy="4360332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2pPr>
            <a:lvl3pPr marL="858817" indent="-169859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3pPr>
            <a:lvl4pPr marL="1258856" indent="-23018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050445358"/>
      </p:ext>
    </p:extLst>
  </p:cSld>
  <p:clrMapOvr>
    <a:masterClrMapping/>
  </p:clrMapOvr>
  <p:transition spd="med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250178"/>
            <a:ext cx="819150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page title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sz="quarter" idx="10"/>
          </p:nvPr>
        </p:nvSpPr>
        <p:spPr>
          <a:xfrm>
            <a:off x="271464" y="1600201"/>
            <a:ext cx="7958137" cy="4360332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None/>
              <a:defRPr>
                <a:latin typeface="+mn-lt"/>
                <a:ea typeface="Arial"/>
              </a:defRPr>
            </a:lvl1pPr>
            <a:lvl2pPr marL="341303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buNone/>
              <a:defRPr>
                <a:latin typeface="+mn-lt"/>
                <a:ea typeface="Arial"/>
              </a:defRPr>
            </a:lvl2pPr>
            <a:lvl3pPr marL="688958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buNone/>
              <a:defRPr>
                <a:latin typeface="+mn-lt"/>
                <a:ea typeface="Arial"/>
              </a:defRPr>
            </a:lvl3pPr>
            <a:lvl4pPr marL="1258856" indent="-23018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283064276"/>
      </p:ext>
    </p:extLst>
  </p:cSld>
  <p:clrMapOvr>
    <a:masterClrMapping/>
  </p:clrMapOvr>
  <p:transition spd="med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_Bulleted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319" y="362515"/>
            <a:ext cx="7955280" cy="853440"/>
          </a:xfrm>
          <a:prstGeom prst="rect">
            <a:avLst/>
          </a:prstGeom>
        </p:spPr>
        <p:txBody>
          <a:bodyPr lIns="0" rIns="0"/>
          <a:lstStyle>
            <a:lvl1pPr>
              <a:defRPr baseline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page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1464" y="1703919"/>
            <a:ext cx="7958137" cy="4256615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2pPr>
            <a:lvl3pPr marL="858817" indent="-169859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3pPr>
            <a:lvl4pPr marL="1258856" indent="-23018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785994411"/>
      </p:ext>
    </p:extLst>
  </p:cSld>
  <p:clrMapOvr>
    <a:masterClrMapping/>
  </p:clrMapOvr>
  <p:transition spd="med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9036C65-8DF3-49B6-AD2B-DB705D1D8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7937133-A446-4651-8B03-ECC9F1B35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76EAFEF-9642-458B-9E43-C65C60740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9AC1-F3A5-4148-8DFF-F8E9560AC77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2170921-7E21-47E6-912B-BA30FE111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FA2F005-8F04-4536-A071-150391F75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13C3-6D37-48D5-99E8-4E30A35E6A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94385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6745870-2B4F-4D39-B169-B8E3DDAD0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28EF814-0EFF-45AC-A83D-7DD6D3C31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77B5820-EBED-49E9-B394-3CD29758B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9AC1-F3A5-4148-8DFF-F8E9560AC77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C00EDE0-D52A-4A57-8177-2672736BF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7132F1B-99E2-417E-8273-E7D82D3D3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13C3-6D37-48D5-99E8-4E30A35E6A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7317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1127229-3279-495F-9410-1E73A24B4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63B1027-7A90-454F-B16E-086A204D3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F21AF05-2307-4ADB-AA94-715AC20E9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9AC1-F3A5-4148-8DFF-F8E9560AC77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B0BB3DB-C325-4F79-8AC4-EEC99D16E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95549C1-17B0-4BAA-A523-CC67D9F5D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13C3-6D37-48D5-99E8-4E30A35E6A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79301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DA9CAA7-4B8D-48A4-824C-5EAD3BBED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91A1260-D756-4BF5-8818-DEDD2F8AB9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64EBE42-6552-4136-9113-6C2098E87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1139CF4-0B05-4B6E-BE1B-614E8E23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9AC1-F3A5-4148-8DFF-F8E9560AC77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28D7707-4A89-45A3-B89C-00FE01F1E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56523C9-7221-4C38-92D9-285F08E8B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13C3-6D37-48D5-99E8-4E30A35E6A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328947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1B54ED5-C531-42C1-B269-253CF5284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6557D17-F95E-45EA-A18B-FF92897BC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B42B8A8-F5EE-4585-8A82-F77DFA15A4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5645A86-EA2D-403C-944E-4A97B624D8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CB7DC04-E4A9-421A-90C5-9BCA358D3A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A2592899-81B2-4718-807F-3FAD98022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9AC1-F3A5-4148-8DFF-F8E9560AC77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2E7415F9-9A92-4AFB-819E-646DD2A61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ABE95184-77FD-4A85-AF57-FE597ED39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13C3-6D37-48D5-99E8-4E30A35E6A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53975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0236554-E03E-4987-851D-B4E7B60D5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E6C5216-D533-4047-A5CC-16BFBB071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9AC1-F3A5-4148-8DFF-F8E9560AC77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8A3C165-2E21-4372-A7C9-13681D0AD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65C0932-E18E-48F5-9A81-FC125F32F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13C3-6D37-48D5-99E8-4E30A35E6A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61554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B58D83E0-A717-4646-9379-4DE062575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9AC1-F3A5-4148-8DFF-F8E9560AC77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E088D9E-A6CF-4DD7-864F-D4D41C9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B861CD8-4B41-44CA-A3D0-A39E87A7F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13C3-6D37-48D5-99E8-4E30A35E6A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367371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B0D1284-ADB8-4972-9135-4F5222759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9883497-9EFA-43CE-885D-1DE09AC62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DE4C436-77A3-4B87-8D81-3464264F75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E280EA3-90BC-4F8D-870F-94EF13E57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9AC1-F3A5-4148-8DFF-F8E9560AC77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57093DB-8D7E-40CE-B26F-8284240F9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CCE09C9-8827-4C53-B39D-9BF6C1E7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13C3-6D37-48D5-99E8-4E30A35E6A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476056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78C7DF-79D7-4908-A407-5F2A41480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D9EDC8A-AB6A-4063-8123-64CE7AFA8B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8D02118-EC9D-4ACC-B745-41F89F773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11BB940-B9B7-421C-AB29-B0A161DBD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9AC1-F3A5-4148-8DFF-F8E9560AC77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3BA6468-865B-4A15-BC67-CA75FFF0C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A661912-B531-4A24-B6A9-3B5C58ABE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13C3-6D37-48D5-99E8-4E30A35E6A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1010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9C7DA18-FE34-41AA-8160-960D6E239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9A23067-1ED2-47C4-B51D-DC1A92E717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459B59F-2F06-48A2-8E0C-11B8AD04D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9AC1-F3A5-4148-8DFF-F8E9560AC77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CB560CE-DE39-49F1-9387-5DCFEB5F4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8067E2E-178F-4C85-812C-A7C2F9696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13C3-6D37-48D5-99E8-4E30A35E6A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13635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E18A1390-3305-4E45-BB6D-9DE123E9C9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973F391-EE85-42FA-BC80-38324CF67C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9AA803B-193C-487A-9007-42A5E011D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9AC1-F3A5-4148-8DFF-F8E9560AC77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DC49A68-F7E3-4A0A-9510-78CBD99B7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A82601A-51FA-4F27-A85A-5E1CB53C7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13C3-6D37-48D5-99E8-4E30A35E6A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700293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360208"/>
            <a:ext cx="8191500" cy="4570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page title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sz="quarter" idx="10"/>
          </p:nvPr>
        </p:nvSpPr>
        <p:spPr>
          <a:xfrm>
            <a:off x="271464" y="1600201"/>
            <a:ext cx="7958137" cy="4360332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None/>
              <a:defRPr>
                <a:latin typeface="+mn-lt"/>
                <a:ea typeface="Arial"/>
              </a:defRPr>
            </a:lvl1pPr>
            <a:lvl2pPr marL="341303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buNone/>
              <a:defRPr>
                <a:latin typeface="+mn-lt"/>
                <a:ea typeface="Arial"/>
              </a:defRPr>
            </a:lvl2pPr>
            <a:lvl3pPr marL="688958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buNone/>
              <a:defRPr>
                <a:latin typeface="+mn-lt"/>
                <a:ea typeface="Arial"/>
              </a:defRPr>
            </a:lvl3pPr>
            <a:lvl4pPr marL="1258856" indent="-23018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707369601"/>
      </p:ext>
    </p:extLst>
  </p:cSld>
  <p:clrMapOvr>
    <a:masterClrMapping/>
  </p:clrMapOvr>
  <p:transition spd="med">
    <p:wipe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85750" y="1051047"/>
            <a:ext cx="7486650" cy="1495794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>
              <a:defRPr sz="5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85750" y="2743201"/>
            <a:ext cx="7486650" cy="165576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453" y="5150412"/>
            <a:ext cx="932688" cy="12435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995093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1051047"/>
            <a:ext cx="7486650" cy="1495794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>
              <a:defRPr sz="5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2743201"/>
            <a:ext cx="7486650" cy="165576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453" y="5150412"/>
            <a:ext cx="932688" cy="12435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9499919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5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1051047"/>
            <a:ext cx="7486650" cy="1495794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>
              <a:defRPr sz="5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2743201"/>
            <a:ext cx="7486650" cy="165576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453" y="5150412"/>
            <a:ext cx="932688" cy="12435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7470026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52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1051047"/>
            <a:ext cx="7486650" cy="1495794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>
              <a:defRPr sz="5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2743201"/>
            <a:ext cx="7486650" cy="165576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453" y="5150412"/>
            <a:ext cx="932688" cy="12435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26554961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5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1051047"/>
            <a:ext cx="7486650" cy="1495794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>
              <a:defRPr sz="5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2743201"/>
            <a:ext cx="7486650" cy="165576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453" y="5150412"/>
            <a:ext cx="932688" cy="12435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27553500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5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04800"/>
            <a:ext cx="8572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7565899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44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04800"/>
            <a:ext cx="8572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914401"/>
            <a:ext cx="85725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31797434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432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04800"/>
            <a:ext cx="8572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600200"/>
            <a:ext cx="8572500" cy="4419600"/>
          </a:xfrm>
          <a:prstGeom prst="rect">
            <a:avLst/>
          </a:prstGeom>
        </p:spPr>
        <p:txBody>
          <a:bodyPr lIns="0" tIns="0" rIns="0" bIns="0"/>
          <a:lstStyle>
            <a:lvl1pPr marL="171446" indent="-171446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14337" indent="-171446">
              <a:lnSpc>
                <a:spcPct val="100000"/>
              </a:lnSpc>
              <a:spcBef>
                <a:spcPts val="300"/>
              </a:spcBef>
              <a:buClr>
                <a:srgbClr val="808080"/>
              </a:buClr>
              <a:buFont typeface="Arial" panose="020B0604020202020204" pitchFamily="34" charset="0"/>
              <a:buChar char="–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00080" indent="-114297">
              <a:lnSpc>
                <a:spcPct val="100000"/>
              </a:lnSpc>
              <a:spcBef>
                <a:spcPts val="300"/>
              </a:spcBef>
              <a:buClr>
                <a:srgbClr val="808080"/>
              </a:buClr>
              <a:buFont typeface="Arial" panose="020B0604020202020204" pitchFamily="34" charset="0"/>
              <a:buChar char="▪"/>
              <a:defRPr sz="11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200120" indent="-171446">
              <a:lnSpc>
                <a:spcPct val="100000"/>
              </a:lnSpc>
              <a:spcBef>
                <a:spcPts val="300"/>
              </a:spcBef>
              <a:buClr>
                <a:schemeClr val="bg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900"/>
            </a:lvl4pPr>
            <a:lvl5pPr marL="1543012" indent="-171446">
              <a:lnSpc>
                <a:spcPct val="100000"/>
              </a:lnSpc>
              <a:spcBef>
                <a:spcPts val="300"/>
              </a:spcBef>
              <a:buClr>
                <a:schemeClr val="bg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530243184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44">
          <p15:clr>
            <a:srgbClr val="FBAE40"/>
          </p15:clr>
        </p15:guide>
        <p15:guide id="2" orient="horz" pos="75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04800"/>
            <a:ext cx="8572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914401"/>
            <a:ext cx="85725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285750" y="1600200"/>
            <a:ext cx="8572500" cy="4419600"/>
          </a:xfrm>
          <a:prstGeom prst="rect">
            <a:avLst/>
          </a:prstGeom>
        </p:spPr>
        <p:txBody>
          <a:bodyPr lIns="0" tIns="0" rIns="0" bIns="0"/>
          <a:lstStyle>
            <a:lvl1pPr marL="171446" indent="-171446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14337" indent="-171446">
              <a:lnSpc>
                <a:spcPct val="100000"/>
              </a:lnSpc>
              <a:spcBef>
                <a:spcPts val="300"/>
              </a:spcBef>
              <a:buClr>
                <a:srgbClr val="808080"/>
              </a:buClr>
              <a:buFont typeface="Arial" panose="020B0604020202020204" pitchFamily="34" charset="0"/>
              <a:buChar char="–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00080" indent="-114297">
              <a:lnSpc>
                <a:spcPct val="100000"/>
              </a:lnSpc>
              <a:spcBef>
                <a:spcPts val="300"/>
              </a:spcBef>
              <a:buClr>
                <a:srgbClr val="808080"/>
              </a:buClr>
              <a:buFont typeface="Arial" panose="020B0604020202020204" pitchFamily="34" charset="0"/>
              <a:buChar char="▪"/>
              <a:defRPr sz="11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200120" indent="-171446">
              <a:lnSpc>
                <a:spcPct val="100000"/>
              </a:lnSpc>
              <a:spcBef>
                <a:spcPts val="300"/>
              </a:spcBef>
              <a:buClr>
                <a:schemeClr val="bg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900"/>
            </a:lvl4pPr>
            <a:lvl5pPr marL="1543012" indent="-171446">
              <a:lnSpc>
                <a:spcPct val="100000"/>
              </a:lnSpc>
              <a:spcBef>
                <a:spcPts val="300"/>
              </a:spcBef>
              <a:buClr>
                <a:schemeClr val="bg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99321310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432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987" y="304800"/>
            <a:ext cx="8577263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2800" dirty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750" y="1600201"/>
            <a:ext cx="4057650" cy="4351339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808080"/>
              </a:buClr>
              <a:defRPr lang="en-US" sz="18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buClr>
                <a:srgbClr val="808080"/>
              </a:buClr>
              <a:defRPr lang="en-US" sz="14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>
              <a:buClr>
                <a:srgbClr val="808080"/>
              </a:buClr>
              <a:defRPr lang="en-US" sz="11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3pPr>
          </a:lstStyle>
          <a:p>
            <a:pPr lvl="0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Edit Master text styles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Second level</a:t>
            </a:r>
          </a:p>
          <a:p>
            <a:pPr lvl="2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612901"/>
            <a:ext cx="4057650" cy="4351339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808080"/>
              </a:buClr>
              <a:defRPr lang="en-US" sz="18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buClr>
                <a:srgbClr val="808080"/>
              </a:buClr>
              <a:defRPr lang="en-US" sz="14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>
              <a:buClr>
                <a:srgbClr val="808080"/>
              </a:buClr>
              <a:defRPr lang="en-US" sz="11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3pPr>
          </a:lstStyle>
          <a:p>
            <a:pPr lvl="0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Edit Master text styles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Second level</a:t>
            </a:r>
          </a:p>
          <a:p>
            <a:pPr lvl="2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149017634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75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987" y="304800"/>
            <a:ext cx="8577263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2800" dirty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750" y="1892301"/>
            <a:ext cx="4057650" cy="4076700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808080"/>
              </a:buClr>
              <a:defRPr lang="en-US" sz="18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buClr>
                <a:srgbClr val="808080"/>
              </a:buClr>
              <a:defRPr lang="en-US" sz="14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>
              <a:buClr>
                <a:srgbClr val="808080"/>
              </a:buClr>
              <a:defRPr lang="en-US" sz="11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3pPr>
          </a:lstStyle>
          <a:p>
            <a:pPr lvl="0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Edit Master text styles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Second level</a:t>
            </a:r>
          </a:p>
          <a:p>
            <a:pPr lvl="2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1"/>
            <a:ext cx="4057650" cy="4076700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808080"/>
              </a:buClr>
              <a:defRPr lang="en-US" sz="18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buClr>
                <a:srgbClr val="808080"/>
              </a:buClr>
              <a:defRPr lang="en-US" sz="14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>
              <a:buClr>
                <a:srgbClr val="808080"/>
              </a:buClr>
              <a:defRPr lang="en-US" sz="11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3pPr>
          </a:lstStyle>
          <a:p>
            <a:pPr lvl="0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Edit Master text styles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Second level</a:t>
            </a:r>
          </a:p>
          <a:p>
            <a:pPr lvl="2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Third level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0"/>
          </p:nvPr>
        </p:nvSpPr>
        <p:spPr>
          <a:xfrm>
            <a:off x="285750" y="1295400"/>
            <a:ext cx="4057650" cy="381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0618" y="1295400"/>
            <a:ext cx="4077633" cy="381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2782333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612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987" y="304800"/>
            <a:ext cx="8577263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2800" dirty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750" y="2057401"/>
            <a:ext cx="2686050" cy="4076700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808080"/>
              </a:buClr>
              <a:defRPr lang="en-US" sz="16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buClr>
                <a:srgbClr val="808080"/>
              </a:buClr>
              <a:defRPr lang="en-US" sz="12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>
              <a:buClr>
                <a:srgbClr val="808080"/>
              </a:buClr>
              <a:defRPr lang="en-US" sz="1050" dirty="0" smtClean="0">
                <a:solidFill>
                  <a:schemeClr val="bg2"/>
                </a:solidFill>
                <a:latin typeface="Arial" panose="020B0604020202020204" pitchFamily="34" charset="0"/>
              </a:defRPr>
            </a:lvl3pPr>
          </a:lstStyle>
          <a:p>
            <a:pPr lvl="0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Edit Master text styles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Second level</a:t>
            </a:r>
          </a:p>
          <a:p>
            <a:pPr lvl="2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28975" y="2057401"/>
            <a:ext cx="2686050" cy="4076700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808080"/>
              </a:buClr>
              <a:defRPr lang="en-US" sz="16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buClr>
                <a:srgbClr val="808080"/>
              </a:buClr>
              <a:defRPr lang="en-US" sz="12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>
              <a:buClr>
                <a:srgbClr val="808080"/>
              </a:buClr>
              <a:defRPr lang="en-US" sz="1050" dirty="0" smtClean="0">
                <a:solidFill>
                  <a:schemeClr val="bg2"/>
                </a:solidFill>
                <a:latin typeface="Arial" panose="020B0604020202020204" pitchFamily="34" charset="0"/>
              </a:defRPr>
            </a:lvl3pPr>
          </a:lstStyle>
          <a:p>
            <a:pPr lvl="0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Edit Master text styles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Second level</a:t>
            </a:r>
          </a:p>
          <a:p>
            <a:pPr lvl="2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Third level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0"/>
          </p:nvPr>
        </p:nvSpPr>
        <p:spPr>
          <a:xfrm>
            <a:off x="285750" y="1295400"/>
            <a:ext cx="2686050" cy="381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00400" y="1295400"/>
            <a:ext cx="2686050" cy="381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1"/>
          </p:nvPr>
        </p:nvSpPr>
        <p:spPr>
          <a:xfrm>
            <a:off x="6172200" y="2057401"/>
            <a:ext cx="2686050" cy="4076700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808080"/>
              </a:buClr>
              <a:defRPr lang="en-US" sz="16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buClr>
                <a:srgbClr val="808080"/>
              </a:buClr>
              <a:defRPr lang="en-US" sz="12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>
              <a:buClr>
                <a:srgbClr val="808080"/>
              </a:buClr>
              <a:defRPr lang="en-US" sz="1050" dirty="0" smtClean="0">
                <a:solidFill>
                  <a:schemeClr val="bg2"/>
                </a:solidFill>
                <a:latin typeface="Arial" panose="020B0604020202020204" pitchFamily="34" charset="0"/>
              </a:defRPr>
            </a:lvl3pPr>
          </a:lstStyle>
          <a:p>
            <a:pPr lvl="0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Edit Master text styles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Second level</a:t>
            </a:r>
          </a:p>
          <a:p>
            <a:pPr lvl="2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Third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6152217" y="1295400"/>
            <a:ext cx="2686050" cy="381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78876180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612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3942599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681103"/>
            <a:ext cx="7886700" cy="149579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sz="5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165" y="6148759"/>
            <a:ext cx="347472" cy="4632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935937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ay">
    <p:bg>
      <p:bgPr>
        <a:solidFill>
          <a:srgbClr val="8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681103"/>
            <a:ext cx="7886700" cy="149579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sz="5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165" y="6148759"/>
            <a:ext cx="347472" cy="4632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170527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681103"/>
            <a:ext cx="7886700" cy="149579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sz="5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165" y="6148759"/>
            <a:ext cx="347472" cy="4632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007186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681103"/>
            <a:ext cx="7886700" cy="149579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sz="5400">
                <a:solidFill>
                  <a:schemeClr val="tx2"/>
                </a:solidFill>
                <a:effectLst>
                  <a:glow rad="127000">
                    <a:schemeClr val="bg2">
                      <a:alpha val="20000"/>
                    </a:schemeClr>
                  </a:glow>
                </a:effectLst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165" y="6148759"/>
            <a:ext cx="347472" cy="4632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866349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681103"/>
            <a:ext cx="7886700" cy="149579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sz="5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165" y="6148759"/>
            <a:ext cx="347472" cy="4632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513149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85750" y="2681103"/>
            <a:ext cx="7886700" cy="149579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sz="5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165" y="6148759"/>
            <a:ext cx="347472" cy="4632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40848230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52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ave bkg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02" y="914401"/>
            <a:ext cx="9142857" cy="51936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04800"/>
            <a:ext cx="8572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93272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logo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0" y="2331720"/>
            <a:ext cx="1645920" cy="21945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897026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logo slide gray">
    <p:bg>
      <p:bgPr>
        <a:solidFill>
          <a:srgbClr val="8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0" y="2331720"/>
            <a:ext cx="1645920" cy="21945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115287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9" y="2119"/>
          <a:ext cx="1587" cy="2116"/>
        </p:xfrm>
        <a:graphic>
          <a:graphicData uri="http://schemas.openxmlformats.org/presentationml/2006/ole">
            <p:oleObj spid="_x0000_s1044" name="think-cell Slide" r:id="rId4" imgW="360" imgH="360" progId="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906" y="152400"/>
            <a:ext cx="8239125" cy="960120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8"/>
          <p:cNvSpPr>
            <a:spLocks noGrp="1"/>
          </p:cNvSpPr>
          <p:nvPr>
            <p:ph sz="quarter" idx="12"/>
          </p:nvPr>
        </p:nvSpPr>
        <p:spPr>
          <a:xfrm>
            <a:off x="425906" y="1295400"/>
            <a:ext cx="8239125" cy="1440000"/>
          </a:xfrm>
          <a:prstGeom prst="rect">
            <a:avLst/>
          </a:prstGeom>
        </p:spPr>
        <p:txBody>
          <a:bodyPr/>
          <a:lstStyle>
            <a:lvl1pPr marL="169855" indent="-169855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Tx/>
              <a:defRPr sz="1200">
                <a:solidFill>
                  <a:schemeClr val="bg2"/>
                </a:solidFill>
              </a:defRPr>
            </a:lvl1pPr>
            <a:lvl2pPr marL="514325" indent="-163505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Tx/>
              <a:defRPr sz="1200">
                <a:solidFill>
                  <a:schemeClr val="bg2"/>
                </a:solidFill>
              </a:defRPr>
            </a:lvl2pPr>
            <a:lvl3pPr marL="857207" indent="-168267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Tx/>
              <a:buFont typeface="Courier New" panose="02070309020205020404" pitchFamily="49" charset="0"/>
              <a:buChar char="o"/>
              <a:defRPr sz="1200">
                <a:solidFill>
                  <a:schemeClr val="bg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5940584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_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319" y="362515"/>
            <a:ext cx="7955280" cy="853440"/>
          </a:xfrm>
          <a:prstGeom prst="rect">
            <a:avLst/>
          </a:prstGeom>
        </p:spPr>
        <p:txBody>
          <a:bodyPr lIns="0" rIns="0"/>
          <a:lstStyle>
            <a:lvl1pPr>
              <a:defRPr baseline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page title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sz="quarter" idx="10"/>
          </p:nvPr>
        </p:nvSpPr>
        <p:spPr>
          <a:xfrm>
            <a:off x="271465" y="1703920"/>
            <a:ext cx="7958137" cy="4256615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None/>
              <a:defRPr>
                <a:latin typeface="+mn-lt"/>
                <a:ea typeface="Arial"/>
              </a:defRPr>
            </a:lvl1pPr>
            <a:lvl2pPr marL="341294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buNone/>
              <a:defRPr>
                <a:latin typeface="+mn-lt"/>
                <a:ea typeface="Arial"/>
              </a:defRPr>
            </a:lvl2pPr>
            <a:lvl3pPr marL="688941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buNone/>
              <a:defRPr>
                <a:latin typeface="+mn-lt"/>
                <a:ea typeface="Arial"/>
              </a:defRPr>
            </a:lvl3pPr>
            <a:lvl4pPr marL="1258825" indent="-230177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383799754"/>
      </p:ext>
    </p:extLst>
  </p:cSld>
  <p:clrMapOvr>
    <a:masterClrMapping/>
  </p:clrMapOvr>
  <p:transition spd="med">
    <p:wipe dir="r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491" y="5150464"/>
            <a:ext cx="932650" cy="12435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463" y="1013527"/>
            <a:ext cx="7500937" cy="1495794"/>
          </a:xfrm>
          <a:prstGeom prst="rect">
            <a:avLst/>
          </a:prstGeom>
        </p:spPr>
        <p:txBody>
          <a:bodyPr vert="horz" wrap="square" lIns="0" tIns="0" rIns="0" bIns="0" anchor="b" anchorCtr="0">
            <a:spAutoFit/>
          </a:bodyPr>
          <a:lstStyle>
            <a:lvl1pPr>
              <a:lnSpc>
                <a:spcPct val="90000"/>
              </a:lnSpc>
              <a:defRPr sz="5400">
                <a:solidFill>
                  <a:schemeClr val="tx2"/>
                </a:solidFill>
                <a:ea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2"/>
          <p:cNvSpPr>
            <a:spLocks noGrp="1"/>
          </p:cNvSpPr>
          <p:nvPr>
            <p:ph type="subTitle" idx="11" hasCustomPrompt="1"/>
          </p:nvPr>
        </p:nvSpPr>
        <p:spPr>
          <a:xfrm>
            <a:off x="266700" y="2931959"/>
            <a:ext cx="7507800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228594" indent="-228594">
              <a:buNone/>
              <a:defRPr lang="en-US" sz="2000" b="1" dirty="0" smtClean="0">
                <a:solidFill>
                  <a:srgbClr val="FFFFFF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marL="0" lvl="0" indent="0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538766642"/>
      </p:ext>
    </p:extLst>
  </p:cSld>
  <p:clrMapOvr>
    <a:masterClrMapping/>
  </p:clrMapOvr>
  <p:transition spd="med">
    <p:wipe dir="r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61476" name="Title Placeholder 21"/>
          <p:cNvSpPr>
            <a:spLocks noGrp="1"/>
          </p:cNvSpPr>
          <p:nvPr>
            <p:ph type="ctrTitle" hasCustomPrompt="1"/>
          </p:nvPr>
        </p:nvSpPr>
        <p:spPr>
          <a:xfrm>
            <a:off x="274320" y="1085957"/>
            <a:ext cx="7498080" cy="1495794"/>
          </a:xfrm>
          <a:prstGeom prst="rect">
            <a:avLst/>
          </a:prstGeom>
        </p:spPr>
        <p:txBody>
          <a:bodyPr vert="horz" wrap="square" lIns="0" tIns="0" rIns="0" bIns="0" anchor="b" anchorCtr="0">
            <a:spAutoFit/>
          </a:bodyPr>
          <a:lstStyle>
            <a:lvl1pPr>
              <a:defRPr lang="en-US" sz="5400" dirty="0" smtClean="0">
                <a:solidFill>
                  <a:schemeClr val="tx2"/>
                </a:solidFill>
                <a:ea typeface="Arial"/>
              </a:defRPr>
            </a:lvl1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title slide</a:t>
            </a:r>
          </a:p>
        </p:txBody>
      </p:sp>
      <p:sp>
        <p:nvSpPr>
          <p:cNvPr id="361477" name="Text Placeholder 12"/>
          <p:cNvSpPr>
            <a:spLocks noGrp="1"/>
          </p:cNvSpPr>
          <p:nvPr>
            <p:ph type="subTitle" idx="1" hasCustomPrompt="1"/>
          </p:nvPr>
        </p:nvSpPr>
        <p:spPr>
          <a:xfrm>
            <a:off x="274320" y="3002846"/>
            <a:ext cx="7498080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buFont typeface="Wingdings" pitchFamily="2" charset="2"/>
              <a:buNone/>
              <a:defRPr sz="2000" b="1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491" y="5150464"/>
            <a:ext cx="932650" cy="124353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70857426"/>
      </p:ext>
    </p:extLst>
  </p:cSld>
  <p:clrMapOvr>
    <a:masterClrMapping/>
  </p:clrMapOvr>
  <p:transition spd="med">
    <p:wipe dir="r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Dell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6" name="Title Placeholder 21"/>
          <p:cNvSpPr>
            <a:spLocks noGrp="1"/>
          </p:cNvSpPr>
          <p:nvPr>
            <p:ph type="ctrTitle" hasCustomPrompt="1"/>
          </p:nvPr>
        </p:nvSpPr>
        <p:spPr>
          <a:xfrm>
            <a:off x="274320" y="1085957"/>
            <a:ext cx="7498080" cy="1495794"/>
          </a:xfrm>
          <a:prstGeom prst="rect">
            <a:avLst/>
          </a:prstGeom>
        </p:spPr>
        <p:txBody>
          <a:bodyPr vert="horz" wrap="square" lIns="0" tIns="0" rIns="0" bIns="0" anchor="b" anchorCtr="0">
            <a:spAutoFit/>
          </a:bodyPr>
          <a:lstStyle>
            <a:lvl1pPr>
              <a:defRPr lang="en-US" sz="5400" dirty="0" smtClean="0">
                <a:solidFill>
                  <a:schemeClr val="tx2"/>
                </a:solidFill>
                <a:ea typeface="Arial"/>
              </a:defRPr>
            </a:lvl1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title slide</a:t>
            </a:r>
          </a:p>
        </p:txBody>
      </p:sp>
      <p:sp>
        <p:nvSpPr>
          <p:cNvPr id="361477" name="Text Placeholder 12"/>
          <p:cNvSpPr>
            <a:spLocks noGrp="1"/>
          </p:cNvSpPr>
          <p:nvPr>
            <p:ph type="subTitle" idx="1" hasCustomPrompt="1"/>
          </p:nvPr>
        </p:nvSpPr>
        <p:spPr>
          <a:xfrm>
            <a:off x="274320" y="3002846"/>
            <a:ext cx="7498080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buFont typeface="Wingdings" pitchFamily="2" charset="2"/>
              <a:buNone/>
              <a:defRPr sz="2000" b="1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491" y="5150464"/>
            <a:ext cx="932650" cy="124353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04075024"/>
      </p:ext>
    </p:extLst>
  </p:cSld>
  <p:clrMapOvr>
    <a:masterClrMapping/>
  </p:clrMapOvr>
  <p:transition spd="med">
    <p:wipe dir="r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granite">
    <p:bg>
      <p:bgPr>
        <a:solidFill>
          <a:srgbClr val="8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6" name="Title Placeholder 21"/>
          <p:cNvSpPr>
            <a:spLocks noGrp="1"/>
          </p:cNvSpPr>
          <p:nvPr>
            <p:ph type="ctrTitle" hasCustomPrompt="1"/>
          </p:nvPr>
        </p:nvSpPr>
        <p:spPr>
          <a:xfrm>
            <a:off x="274320" y="1085957"/>
            <a:ext cx="7498080" cy="1495794"/>
          </a:xfrm>
          <a:prstGeom prst="rect">
            <a:avLst/>
          </a:prstGeom>
        </p:spPr>
        <p:txBody>
          <a:bodyPr vert="horz" wrap="square" lIns="0" tIns="0" rIns="0" bIns="0" anchor="b" anchorCtr="0">
            <a:spAutoFit/>
          </a:bodyPr>
          <a:lstStyle>
            <a:lvl1pPr>
              <a:defRPr lang="en-US" sz="5400" dirty="0" smtClean="0">
                <a:solidFill>
                  <a:schemeClr val="tx2"/>
                </a:solidFill>
                <a:ea typeface="Arial"/>
              </a:defRPr>
            </a:lvl1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title slide</a:t>
            </a:r>
          </a:p>
        </p:txBody>
      </p:sp>
      <p:sp>
        <p:nvSpPr>
          <p:cNvPr id="361477" name="Text Placeholder 12"/>
          <p:cNvSpPr>
            <a:spLocks noGrp="1"/>
          </p:cNvSpPr>
          <p:nvPr>
            <p:ph type="subTitle" idx="1" hasCustomPrompt="1"/>
          </p:nvPr>
        </p:nvSpPr>
        <p:spPr>
          <a:xfrm>
            <a:off x="274320" y="3002846"/>
            <a:ext cx="7498080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buFont typeface="Wingdings" pitchFamily="2" charset="2"/>
              <a:buNone/>
              <a:defRPr sz="2000" b="1" i="0" smtClean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491" y="5150464"/>
            <a:ext cx="932650" cy="124353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90492016"/>
      </p:ext>
    </p:extLst>
  </p:cSld>
  <p:clrMapOvr>
    <a:masterClrMapping/>
  </p:clrMapOvr>
  <p:transition spd="med">
    <p:wipe dir="r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330200"/>
            <a:ext cx="8191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page title</a:t>
            </a:r>
          </a:p>
        </p:txBody>
      </p:sp>
    </p:spTree>
    <p:extLst>
      <p:ext uri="{BB962C8B-B14F-4D97-AF65-F5344CB8AC3E}">
        <p14:creationId xmlns="" xmlns:p14="http://schemas.microsoft.com/office/powerpoint/2010/main" val="4136551802"/>
      </p:ext>
    </p:extLst>
  </p:cSld>
  <p:clrMapOvr>
    <a:masterClrMapping/>
  </p:clrMapOvr>
  <p:transition spd="med">
    <p:wipe dir="r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330200"/>
            <a:ext cx="8191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page title</a:t>
            </a:r>
          </a:p>
        </p:txBody>
      </p:sp>
      <p:sp>
        <p:nvSpPr>
          <p:cNvPr id="3" name="Text Placeholder 12"/>
          <p:cNvSpPr>
            <a:spLocks noGrp="1"/>
          </p:cNvSpPr>
          <p:nvPr>
            <p:ph type="subTitle" idx="11" hasCustomPrompt="1"/>
          </p:nvPr>
        </p:nvSpPr>
        <p:spPr>
          <a:xfrm>
            <a:off x="273051" y="914401"/>
            <a:ext cx="8185150" cy="21544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285743" indent="-285743">
              <a:buFont typeface="Arial" panose="020B0604020202020204" pitchFamily="34" charset="0"/>
              <a:buNone/>
              <a:defRPr lang="en-US" b="1" dirty="0" smtClean="0"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marL="0" lvl="0" indent="0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3285769156"/>
      </p:ext>
    </p:extLst>
  </p:cSld>
  <p:clrMapOvr>
    <a:masterClrMapping/>
  </p:clrMapOvr>
  <p:transition spd="med">
    <p:wipe dir="r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330200"/>
            <a:ext cx="8191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page title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sz="quarter" idx="10"/>
          </p:nvPr>
        </p:nvSpPr>
        <p:spPr>
          <a:xfrm>
            <a:off x="271464" y="1600201"/>
            <a:ext cx="7958137" cy="4360332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None/>
              <a:defRPr>
                <a:latin typeface="+mn-lt"/>
                <a:ea typeface="Arial"/>
              </a:defRPr>
            </a:lvl1pPr>
            <a:lvl2pPr marL="341303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buNone/>
              <a:defRPr>
                <a:latin typeface="+mn-lt"/>
                <a:ea typeface="Arial"/>
              </a:defRPr>
            </a:lvl2pPr>
            <a:lvl3pPr marL="688958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buNone/>
              <a:defRPr>
                <a:latin typeface="+mn-lt"/>
                <a:ea typeface="Arial"/>
              </a:defRPr>
            </a:lvl3pPr>
            <a:lvl4pPr marL="1258856" indent="-23018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161543756"/>
      </p:ext>
    </p:extLst>
  </p:cSld>
  <p:clrMapOvr>
    <a:masterClrMapping/>
  </p:clrMapOvr>
  <p:transition spd="med">
    <p:wipe dir="r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ulleted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330200"/>
            <a:ext cx="8191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page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1464" y="1600201"/>
            <a:ext cx="7958137" cy="4360332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2pPr>
            <a:lvl3pPr marL="858817" indent="-169859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3pPr>
            <a:lvl4pPr marL="1258856" indent="-23018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910055813"/>
      </p:ext>
    </p:extLst>
  </p:cSld>
  <p:clrMapOvr>
    <a:masterClrMapping/>
  </p:clrMapOvr>
  <p:transition spd="med">
    <p:wipe dir="r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&amp;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330200"/>
            <a:ext cx="8191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page title </a:t>
            </a:r>
          </a:p>
        </p:txBody>
      </p:sp>
      <p:sp>
        <p:nvSpPr>
          <p:cNvPr id="5" name="Text Placeholder 12"/>
          <p:cNvSpPr>
            <a:spLocks noGrp="1"/>
          </p:cNvSpPr>
          <p:nvPr>
            <p:ph type="subTitle" idx="11" hasCustomPrompt="1"/>
          </p:nvPr>
        </p:nvSpPr>
        <p:spPr>
          <a:xfrm>
            <a:off x="266700" y="914401"/>
            <a:ext cx="7960422" cy="21544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228594" indent="-228594">
              <a:buNone/>
              <a:defRPr lang="en-US" b="1" dirty="0" smtClean="0"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marL="0" lvl="0" indent="0"/>
            <a:r>
              <a:rPr lang="en-US" dirty="0"/>
              <a:t>Click to edit master subtitle style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0"/>
          </p:nvPr>
        </p:nvSpPr>
        <p:spPr>
          <a:xfrm>
            <a:off x="271464" y="1752602"/>
            <a:ext cx="7958137" cy="4207935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2pPr>
            <a:lvl3pPr marL="858817" indent="-169859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3pPr>
            <a:lvl4pPr marL="1258856" indent="-23018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456371029"/>
      </p:ext>
    </p:extLst>
  </p:cSld>
  <p:clrMapOvr>
    <a:masterClrMapping/>
  </p:clrMapOvr>
  <p:transition spd="med">
    <p:wipe dir="r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330200"/>
            <a:ext cx="8191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page title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1462" y="1600201"/>
            <a:ext cx="3931920" cy="4360332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2pPr>
            <a:lvl3pPr marL="858817" indent="-169859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3pPr>
            <a:lvl4pPr marL="1258856" indent="-23018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1"/>
          </p:nvPr>
        </p:nvSpPr>
        <p:spPr>
          <a:xfrm>
            <a:off x="4526280" y="1597165"/>
            <a:ext cx="3931920" cy="4363369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2pPr>
            <a:lvl3pPr marL="858817" indent="-169859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3pPr>
            <a:lvl4pPr marL="1258856" indent="-23018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192938351"/>
      </p:ext>
    </p:extLst>
  </p:cSld>
  <p:clrMapOvr>
    <a:masterClrMapping/>
  </p:clrMapOvr>
  <p:transition spd="med">
    <p:wipe dir="r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left margi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330200"/>
            <a:ext cx="8191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page title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sz="quarter" idx="10"/>
          </p:nvPr>
        </p:nvSpPr>
        <p:spPr>
          <a:xfrm>
            <a:off x="271464" y="1600201"/>
            <a:ext cx="4291012" cy="4360332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2pPr>
            <a:lvl3pPr marL="858817" indent="-169859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3pPr>
            <a:lvl4pPr marL="1258856" indent="-23018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710710227"/>
      </p:ext>
    </p:extLst>
  </p:cSld>
  <p:clrMapOvr>
    <a:masterClrMapping/>
  </p:clrMapOvr>
  <p:transition spd="med">
    <p:wipe dir="r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left marg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330200"/>
            <a:ext cx="8191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page title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subTitle" idx="11" hasCustomPrompt="1"/>
          </p:nvPr>
        </p:nvSpPr>
        <p:spPr>
          <a:xfrm>
            <a:off x="266700" y="914401"/>
            <a:ext cx="8191500" cy="21544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228594" indent="-228594">
              <a:buNone/>
              <a:defRPr lang="en-US" b="1" dirty="0" smtClean="0"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marL="0" lvl="0" indent="0"/>
            <a:r>
              <a:rPr lang="en-US" dirty="0"/>
              <a:t>Click to edit master subtitle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1464" y="1752601"/>
            <a:ext cx="4291012" cy="4207932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2pPr>
            <a:lvl3pPr marL="858817" indent="-169859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3pPr>
            <a:lvl4pPr marL="1258856" indent="-23018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562864918"/>
      </p:ext>
    </p:extLst>
  </p:cSld>
  <p:clrMapOvr>
    <a:masterClrMapping/>
  </p:clrMapOvr>
  <p:transition spd="med">
    <p:wipe dir="r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, subtitle &amp; left marg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330202"/>
            <a:ext cx="4305300" cy="7755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</a:t>
            </a:r>
            <a:br>
              <a:rPr lang="en-US" dirty="0"/>
            </a:br>
            <a:r>
              <a:rPr lang="en-US" dirty="0"/>
              <a:t>page title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subTitle" idx="11" hasCustomPrompt="1"/>
          </p:nvPr>
        </p:nvSpPr>
        <p:spPr>
          <a:xfrm>
            <a:off x="266700" y="1447801"/>
            <a:ext cx="4305300" cy="21544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228594" indent="-228594">
              <a:buNone/>
              <a:defRPr lang="en-US" b="1" dirty="0" smtClean="0"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marL="0" lvl="0" indent="0"/>
            <a:r>
              <a:rPr lang="en-US" dirty="0"/>
              <a:t>Click to edit master subtitle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1464" y="2133600"/>
            <a:ext cx="4291012" cy="3826933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2pPr>
            <a:lvl3pPr marL="858817" indent="-169859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3pPr>
            <a:lvl4pPr marL="1258856" indent="-23018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313065872"/>
      </p:ext>
    </p:extLst>
  </p:cSld>
  <p:clrMapOvr>
    <a:masterClrMapping/>
  </p:clrMapOvr>
  <p:transition spd="med">
    <p:wipe dir="r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42325249"/>
      </p:ext>
    </p:extLst>
  </p:cSld>
  <p:clrMapOvr>
    <a:masterClrMapping/>
  </p:clrMapOvr>
  <p:transition spd="med">
    <p:wipe dir="r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image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74321" y="2331028"/>
            <a:ext cx="6850901" cy="1994392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>
              <a:defRPr sz="5400" baseline="0">
                <a:solidFill>
                  <a:schemeClr val="tx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divider slide title  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974" y="6147171"/>
            <a:ext cx="348663" cy="4648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76874407"/>
      </p:ext>
    </p:extLst>
  </p:cSld>
  <p:clrMapOvr>
    <a:masterClrMapping/>
  </p:clrMapOvr>
  <p:transition spd="med">
    <p:wipe dir="r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74321" y="2331028"/>
            <a:ext cx="6850901" cy="1994392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>
              <a:defRPr sz="5400" baseline="0">
                <a:solidFill>
                  <a:schemeClr val="tx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divider slide title  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974" y="6147171"/>
            <a:ext cx="348663" cy="4648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95655052"/>
      </p:ext>
    </p:extLst>
  </p:cSld>
  <p:clrMapOvr>
    <a:masterClrMapping/>
  </p:clrMapOvr>
  <p:transition spd="med">
    <p:wipe dir="r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imag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74321" y="2331028"/>
            <a:ext cx="6850901" cy="1994392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>
              <a:defRPr sz="5400" baseline="0">
                <a:solidFill>
                  <a:schemeClr val="tx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divider slide title  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974" y="6147171"/>
            <a:ext cx="348663" cy="4648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95849255"/>
      </p:ext>
    </p:extLst>
  </p:cSld>
  <p:clrMapOvr>
    <a:masterClrMapping/>
  </p:clrMapOvr>
  <p:transition spd="med">
    <p:wipe dir="r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74321" y="2331028"/>
            <a:ext cx="6850901" cy="1994392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>
              <a:defRPr sz="5400" baseline="0">
                <a:solidFill>
                  <a:schemeClr val="tx2"/>
                </a:solidFill>
                <a:ea typeface="Arial"/>
              </a:defRPr>
            </a:lvl1pPr>
          </a:lstStyle>
          <a:p>
            <a:r>
              <a:rPr lang="en-US" dirty="0"/>
              <a:t>Click to edit divider slide title  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974" y="6147171"/>
            <a:ext cx="348663" cy="4648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14840868"/>
      </p:ext>
    </p:extLst>
  </p:cSld>
  <p:clrMapOvr>
    <a:masterClrMapping/>
  </p:clrMapOvr>
  <p:transition spd="med">
    <p:wipe dir="r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74321" y="2331028"/>
            <a:ext cx="6850901" cy="1994392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>
              <a:defRPr sz="5400" baseline="0">
                <a:solidFill>
                  <a:schemeClr val="tx2"/>
                </a:solidFill>
                <a:ea typeface="Arial"/>
              </a:defRPr>
            </a:lvl1pPr>
          </a:lstStyle>
          <a:p>
            <a:r>
              <a:rPr lang="en-US" dirty="0"/>
              <a:t>Click to edit divider slide title  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974" y="6147171"/>
            <a:ext cx="348663" cy="4648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23903808"/>
      </p:ext>
    </p:extLst>
  </p:cSld>
  <p:clrMapOvr>
    <a:masterClrMapping/>
  </p:clrMapOvr>
  <p:transition spd="med">
    <p:wipe dir="r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oran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74321" y="2331028"/>
            <a:ext cx="6850901" cy="1994392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>
              <a:defRPr sz="5400" baseline="0">
                <a:solidFill>
                  <a:schemeClr val="tx2"/>
                </a:solidFill>
                <a:ea typeface="Arial"/>
              </a:defRPr>
            </a:lvl1pPr>
          </a:lstStyle>
          <a:p>
            <a:r>
              <a:rPr lang="en-US" dirty="0"/>
              <a:t>Click to edit divider slide title  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974" y="6147171"/>
            <a:ext cx="348663" cy="4648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32410923"/>
      </p:ext>
    </p:extLst>
  </p:cSld>
  <p:clrMapOvr>
    <a:masterClrMapping/>
  </p:clrMapOvr>
  <p:transition spd="med">
    <p:wipe dir="r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granite">
    <p:bg>
      <p:bgPr>
        <a:solidFill>
          <a:srgbClr val="8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74321" y="2331028"/>
            <a:ext cx="6850901" cy="1994392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>
              <a:defRPr sz="5400" baseline="0">
                <a:solidFill>
                  <a:schemeClr val="tx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divider slide title  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974" y="6147171"/>
            <a:ext cx="348663" cy="4648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60511393"/>
      </p:ext>
    </p:extLst>
  </p:cSld>
  <p:clrMapOvr>
    <a:masterClrMapping/>
  </p:clrMapOvr>
  <p:transition spd="med">
    <p:wipe dir="r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760" y="2397443"/>
            <a:ext cx="1554480" cy="20726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26829975"/>
      </p:ext>
    </p:extLst>
  </p:cSld>
  <p:clrMapOvr>
    <a:masterClrMapping/>
  </p:clrMapOvr>
  <p:transition spd="med">
    <p:wipe dir="r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slide granite">
    <p:bg>
      <p:bgPr>
        <a:solidFill>
          <a:srgbClr val="8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760" y="2397443"/>
            <a:ext cx="1554480" cy="20726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31116501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D55BB-5DE7-3F48-99EF-96A4A424ECF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1CF8E-8AD6-0247-BDF2-7A68C753F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4251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91972E72-82FB-4934-B47A-7917A9075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BE45963-19EC-4F24-88ED-7C84D61F5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F55101A-04CD-4318-B16C-DBF529DE0B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B9AC1-F3A5-4148-8DFF-F8E9560AC77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7A3C88E-0E93-4173-B573-BC612797DF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1DC625D-D6F1-402D-8D9F-6C5E771D99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013C3-6D37-48D5-99E8-4E30A35E6A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8739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/>
          <p:cNvSpPr txBox="1"/>
          <p:nvPr userDrawn="1"/>
        </p:nvSpPr>
        <p:spPr>
          <a:xfrm>
            <a:off x="276035" y="6691868"/>
            <a:ext cx="94578" cy="83100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</a:pPr>
            <a:fld id="{58EC7406-F4CC-4ABF-902E-2AF4E70E5C0F}" type="slidenum">
              <a:rPr lang="en-US" sz="600" b="0" kern="1200" smtClean="0">
                <a:solidFill>
                  <a:srgbClr val="808080"/>
                </a:solidFill>
                <a:latin typeface="Arial" panose="020B0604020202020204" pitchFamily="34" charset="0"/>
                <a:ea typeface="+mn-ea"/>
                <a:cs typeface="+mn-cs"/>
              </a:rPr>
              <a:pPr algn="r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/>
                </a:buClr>
              </a:pPr>
              <a:t>‹#›</a:t>
            </a:fld>
            <a:endParaRPr lang="en-US" sz="600" b="0" kern="1200" dirty="0" err="1">
              <a:solidFill>
                <a:srgbClr val="80808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TextBox 16"/>
          <p:cNvSpPr txBox="1"/>
          <p:nvPr userDrawn="1"/>
        </p:nvSpPr>
        <p:spPr>
          <a:xfrm>
            <a:off x="393050" y="6691868"/>
            <a:ext cx="136256" cy="83100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</a:pPr>
            <a:r>
              <a:rPr lang="en-US" sz="600" kern="1200" dirty="0">
                <a:solidFill>
                  <a:srgbClr val="808080"/>
                </a:solidFill>
                <a:latin typeface="Arial" panose="020B0604020202020204" pitchFamily="34" charset="0"/>
                <a:ea typeface="+mn-ea"/>
                <a:cs typeface="+mn-cs"/>
              </a:rPr>
              <a:t>of Y</a:t>
            </a:r>
          </a:p>
        </p:txBody>
      </p:sp>
      <p:sp>
        <p:nvSpPr>
          <p:cNvPr id="10" name="fl" descr="                              Dell - Internal Use - Confidential&#10;"/>
          <p:cNvSpPr txBox="1"/>
          <p:nvPr userDrawn="1"/>
        </p:nvSpPr>
        <p:spPr>
          <a:xfrm>
            <a:off x="669829" y="6690842"/>
            <a:ext cx="1194238" cy="831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>
            <a:defPPr>
              <a:defRPr lang="en-US"/>
            </a:defPPr>
            <a:lvl1pPr marL="0" marR="0" indent="0" defTabSz="914400" eaLnBrk="1" latinLnBrk="0" hangingPunct="1">
              <a:lnSpc>
                <a:spcPct val="9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 sz="600" b="0" i="0" u="none" baseline="0">
                <a:solidFill>
                  <a:srgbClr val="7F7F7F"/>
                </a:solidFill>
                <a:latin typeface="+mn-lt"/>
              </a:defRPr>
            </a:lvl1pPr>
          </a:lstStyle>
          <a:p>
            <a:pPr lvl="0"/>
            <a:r>
              <a:rPr lang="en-US" sz="600" b="1" dirty="0">
                <a:solidFill>
                  <a:srgbClr val="808080"/>
                </a:solidFill>
                <a:latin typeface="Arial" panose="020B0604020202020204" pitchFamily="34" charset="0"/>
              </a:rPr>
              <a:t>Dell </a:t>
            </a:r>
            <a:r>
              <a:rPr lang="en-US" sz="600" b="1" dirty="0">
                <a:solidFill>
                  <a:srgbClr val="8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600" b="1" dirty="0">
                <a:solidFill>
                  <a:srgbClr val="808080"/>
                </a:solidFill>
                <a:latin typeface="Arial" panose="020B0604020202020204" pitchFamily="34" charset="0"/>
              </a:rPr>
              <a:t> Internal Use </a:t>
            </a:r>
            <a:r>
              <a:rPr lang="en-US" sz="600" b="1" dirty="0">
                <a:solidFill>
                  <a:srgbClr val="8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600" b="1" dirty="0">
                <a:solidFill>
                  <a:srgbClr val="808080"/>
                </a:solidFill>
                <a:latin typeface="Arial" panose="020B0604020202020204" pitchFamily="34" charset="0"/>
              </a:rPr>
              <a:t> Confidential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165" y="6148759"/>
            <a:ext cx="347472" cy="4632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6019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  <p:sldLayoutId id="2147483699" r:id="rId22"/>
    <p:sldLayoutId id="2147483701" r:id="rId23"/>
    <p:sldLayoutId id="2147483702" r:id="rId24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2880">
          <p15:clr>
            <a:srgbClr val="F26B43"/>
          </p15:clr>
        </p15:guide>
        <p15:guide id="2" orient="horz" pos="162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 hidden="1"/>
          <p:cNvSpPr txBox="1"/>
          <p:nvPr/>
        </p:nvSpPr>
        <p:spPr>
          <a:xfrm>
            <a:off x="1895477" y="6454547"/>
            <a:ext cx="649537" cy="12465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buClr>
                <a:srgbClr val="007DB8"/>
              </a:buClr>
            </a:pPr>
            <a:fld id="{E00CF047-7350-4707-AA1A-E56FA69586CC}" type="datetime1">
              <a:rPr lang="en-US" sz="90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>
                <a:lnSpc>
                  <a:spcPct val="90000"/>
                </a:lnSpc>
                <a:spcBef>
                  <a:spcPts val="600"/>
                </a:spcBef>
                <a:buClr>
                  <a:srgbClr val="007DB8"/>
                </a:buClr>
              </a:pPr>
              <a:t>4/6/2019</a:t>
            </a:fld>
            <a:endParaRPr lang="en-US" sz="90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3" name="TextBox 12" hidden="1"/>
          <p:cNvSpPr txBox="1"/>
          <p:nvPr/>
        </p:nvSpPr>
        <p:spPr>
          <a:xfrm>
            <a:off x="1895477" y="6454547"/>
            <a:ext cx="649537" cy="12465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buClr>
                <a:srgbClr val="007DB8"/>
              </a:buClr>
            </a:pPr>
            <a:fld id="{E00CF047-7350-4707-AA1A-E56FA69586CC}" type="datetime1">
              <a:rPr lang="en-US" sz="90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>
                <a:lnSpc>
                  <a:spcPct val="90000"/>
                </a:lnSpc>
                <a:spcBef>
                  <a:spcPts val="600"/>
                </a:spcBef>
                <a:buClr>
                  <a:srgbClr val="007DB8"/>
                </a:buClr>
              </a:pPr>
              <a:t>4/6/2019</a:t>
            </a:fld>
            <a:endParaRPr lang="en-US" sz="90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974" y="6147171"/>
            <a:ext cx="348663" cy="464884"/>
          </a:xfrm>
          <a:prstGeom prst="rect">
            <a:avLst/>
          </a:prstGeom>
        </p:spPr>
      </p:pic>
      <p:sp>
        <p:nvSpPr>
          <p:cNvPr id="9" name="fl" descr="                              Dell - Internal Use - Confidential&#10;"/>
          <p:cNvSpPr txBox="1"/>
          <p:nvPr/>
        </p:nvSpPr>
        <p:spPr>
          <a:xfrm>
            <a:off x="576264" y="6690842"/>
            <a:ext cx="902491" cy="831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defTabSz="914378" fontAlgn="base">
              <a:lnSpc>
                <a:spcPct val="90000"/>
              </a:lnSpc>
              <a:spcBef>
                <a:spcPts val="100"/>
              </a:spcBef>
              <a:spcAft>
                <a:spcPts val="100"/>
              </a:spcAft>
              <a:defRPr/>
            </a:pPr>
            <a:r>
              <a:rPr lang="en-US" sz="600" dirty="0">
                <a:solidFill>
                  <a:srgbClr val="7F7F7F"/>
                </a:solidFill>
              </a:rPr>
              <a:t>© Copyright 2018 Dell Inc.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6035" y="6690843"/>
            <a:ext cx="94578" cy="83100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7DB8"/>
              </a:buClr>
            </a:pPr>
            <a:fld id="{58EC7406-F4CC-4ABF-902E-2AF4E70E5C0F}" type="slidenum">
              <a:rPr lang="en-US" sz="60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7DB8"/>
                </a:buClr>
              </a:pPr>
              <a:t>‹#›</a:t>
            </a:fld>
            <a:endParaRPr lang="en-US" sz="600" dirty="0" err="1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74572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25" r:id="rId22"/>
    <p:sldLayoutId id="2147483726" r:id="rId23"/>
  </p:sldLayoutIdLst>
  <p:transition spd="med"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0" cap="none" baseline="0">
          <a:solidFill>
            <a:schemeClr val="bg1"/>
          </a:solidFill>
          <a:latin typeface="+mj-lt"/>
          <a:ea typeface="Museo Sans For Dell" panose="02000000000000000000" pitchFamily="2" charset="0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 Black" pitchFamily="34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 Black" pitchFamily="34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 Black" pitchFamily="34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 Black" pitchFamily="34" charset="0"/>
        </a:defRPr>
      </a:lvl5pPr>
      <a:lvl6pPr marL="457189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Arial Black" pitchFamily="34" charset="0"/>
        </a:defRPr>
      </a:lvl6pPr>
      <a:lvl7pPr marL="914378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Arial Black" pitchFamily="34" charset="0"/>
        </a:defRPr>
      </a:lvl7pPr>
      <a:lvl8pPr marL="1371566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Arial Black" pitchFamily="34" charset="0"/>
        </a:defRPr>
      </a:lvl8pPr>
      <a:lvl9pPr marL="1828754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Arial Black" pitchFamily="34" charset="0"/>
        </a:defRPr>
      </a:lvl9pPr>
    </p:titleStyle>
    <p:bodyStyle>
      <a:lvl1pPr marL="228594" indent="-228594" algn="l" rtl="0" eaLnBrk="1" fontAlgn="base" hangingPunct="1">
        <a:lnSpc>
          <a:spcPct val="100000"/>
        </a:lnSpc>
        <a:spcBef>
          <a:spcPts val="1200"/>
        </a:spcBef>
        <a:spcAft>
          <a:spcPts val="0"/>
        </a:spcAft>
        <a:buClr>
          <a:srgbClr val="AAAAAA"/>
        </a:buClr>
        <a:buFont typeface="Arial" pitchFamily="34" charset="0"/>
        <a:buChar char="•"/>
        <a:defRPr sz="1400">
          <a:solidFill>
            <a:srgbClr val="000000"/>
          </a:solidFill>
          <a:latin typeface="+mj-lt"/>
          <a:ea typeface="Museo Sans For Dell" pitchFamily="2" charset="0"/>
          <a:cs typeface="+mn-cs"/>
        </a:defRPr>
      </a:lvl1pPr>
      <a:lvl2pPr marL="574661" indent="-233357" algn="l" rtl="0" eaLnBrk="1" fontAlgn="base" hangingPunct="1">
        <a:lnSpc>
          <a:spcPct val="100000"/>
        </a:lnSpc>
        <a:spcBef>
          <a:spcPts val="300"/>
        </a:spcBef>
        <a:spcAft>
          <a:spcPts val="0"/>
        </a:spcAft>
        <a:buClr>
          <a:srgbClr val="AAAAAA"/>
        </a:buClr>
        <a:buFont typeface="Museo Sans For Dell" pitchFamily="2" charset="0"/>
        <a:buChar char="–"/>
        <a:defRPr sz="1200" baseline="0">
          <a:solidFill>
            <a:srgbClr val="000000"/>
          </a:solidFill>
          <a:latin typeface="+mj-lt"/>
          <a:ea typeface="Museo Sans For Dell" pitchFamily="2" charset="0"/>
        </a:defRPr>
      </a:lvl2pPr>
      <a:lvl3pPr marL="909615" indent="-220658" algn="l" rtl="0" eaLnBrk="1" fontAlgn="base" hangingPunct="1">
        <a:lnSpc>
          <a:spcPct val="100000"/>
        </a:lnSpc>
        <a:spcBef>
          <a:spcPts val="300"/>
        </a:spcBef>
        <a:spcAft>
          <a:spcPts val="0"/>
        </a:spcAft>
        <a:buClr>
          <a:srgbClr val="AAAAAA"/>
        </a:buClr>
        <a:buFont typeface="Museo Sans For Dell" pitchFamily="2" charset="0"/>
        <a:buChar char="›"/>
        <a:defRPr sz="1000" baseline="0">
          <a:solidFill>
            <a:srgbClr val="000000"/>
          </a:solidFill>
          <a:latin typeface="+mj-lt"/>
          <a:ea typeface="Museo Sans For Dell" pitchFamily="2" charset="0"/>
        </a:defRPr>
      </a:lvl3pPr>
      <a:lvl4pPr marL="1246157" indent="-222245" algn="l" rtl="0" eaLnBrk="1" fontAlgn="base" hangingPunct="1">
        <a:lnSpc>
          <a:spcPct val="90000"/>
        </a:lnSpc>
        <a:spcBef>
          <a:spcPts val="300"/>
        </a:spcBef>
        <a:spcAft>
          <a:spcPts val="0"/>
        </a:spcAft>
        <a:buClr>
          <a:srgbClr val="AAAAAA"/>
        </a:buClr>
        <a:buFont typeface="Courier New" panose="02070309020205020404" pitchFamily="49" charset="0"/>
        <a:buChar char="o"/>
        <a:defRPr sz="1000" baseline="0">
          <a:solidFill>
            <a:srgbClr val="000000"/>
          </a:solidFill>
          <a:latin typeface="+mj-lt"/>
          <a:ea typeface="Museo Sans For Dell" pitchFamily="2" charset="0"/>
        </a:defRPr>
      </a:lvl4pPr>
      <a:lvl5pPr marL="1608098" indent="-236532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bg1"/>
        </a:buClr>
        <a:buFont typeface="Museo For Dell 300" pitchFamily="50" charset="0"/>
        <a:buChar char="–"/>
        <a:defRPr sz="1800">
          <a:solidFill>
            <a:schemeClr val="bg2"/>
          </a:solidFill>
          <a:latin typeface="Museo Sans For Dell" pitchFamily="2" charset="0"/>
          <a:ea typeface="Museo Sans For Dell" pitchFamily="2" charset="0"/>
        </a:defRPr>
      </a:lvl5pPr>
      <a:lvl6pPr marL="2065286" indent="-236532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lr>
          <a:schemeClr val="accent1"/>
        </a:buClr>
        <a:buFont typeface="Arial" charset="0"/>
        <a:buChar char="–"/>
        <a:defRPr sz="1600">
          <a:solidFill>
            <a:schemeClr val="accent1"/>
          </a:solidFill>
          <a:latin typeface="+mn-lt"/>
        </a:defRPr>
      </a:lvl6pPr>
      <a:lvl7pPr marL="2522475" indent="-236532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lr>
          <a:schemeClr val="accent1"/>
        </a:buClr>
        <a:buFont typeface="Arial" charset="0"/>
        <a:buChar char="–"/>
        <a:defRPr sz="1600">
          <a:solidFill>
            <a:schemeClr val="accent1"/>
          </a:solidFill>
          <a:latin typeface="+mn-lt"/>
        </a:defRPr>
      </a:lvl7pPr>
      <a:lvl8pPr marL="2979664" indent="-236532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lr>
          <a:schemeClr val="accent1"/>
        </a:buClr>
        <a:buFont typeface="Arial" charset="0"/>
        <a:buChar char="–"/>
        <a:defRPr sz="1600">
          <a:solidFill>
            <a:schemeClr val="accent1"/>
          </a:solidFill>
          <a:latin typeface="+mn-lt"/>
        </a:defRPr>
      </a:lvl8pPr>
      <a:lvl9pPr marL="3436852" indent="-236532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lr>
          <a:schemeClr val="accent1"/>
        </a:buClr>
        <a:buFont typeface="Arial" charset="0"/>
        <a:buChar char="–"/>
        <a:defRPr sz="1600">
          <a:solidFill>
            <a:schemeClr val="accent1"/>
          </a:solidFill>
          <a:latin typeface="+mn-lt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6.svg"/><Relationship Id="rId18" Type="http://schemas.microsoft.com/office/2007/relationships/diagramDrawing" Target="../diagrams/drawing1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42.png"/><Relationship Id="rId12" Type="http://schemas.openxmlformats.org/officeDocument/2006/relationships/image" Target="../media/image44.png"/><Relationship Id="rId17" Type="http://schemas.openxmlformats.org/officeDocument/2006/relationships/image" Target="../media/image50.svg"/><Relationship Id="rId2" Type="http://schemas.openxmlformats.org/officeDocument/2006/relationships/diagramData" Target="../diagrams/data1.xml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1.png"/><Relationship Id="rId11" Type="http://schemas.openxmlformats.org/officeDocument/2006/relationships/image" Target="../media/image44.svg"/><Relationship Id="rId5" Type="http://schemas.openxmlformats.org/officeDocument/2006/relationships/diagramColors" Target="../diagrams/colors1.xml"/><Relationship Id="rId15" Type="http://schemas.openxmlformats.org/officeDocument/2006/relationships/image" Target="../media/image48.svg"/><Relationship Id="rId10" Type="http://schemas.openxmlformats.org/officeDocument/2006/relationships/image" Target="../media/image43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2.svg"/><Relationship Id="rId1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18379"/>
            <a:ext cx="7772400" cy="298936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Population Level</a:t>
            </a:r>
            <a:br>
              <a:rPr lang="en-US" dirty="0" smtClean="0"/>
            </a:br>
            <a:r>
              <a:rPr lang="en-US" dirty="0" smtClean="0"/>
              <a:t> Prevention, Screening And Control </a:t>
            </a:r>
            <a:br>
              <a:rPr lang="en-US" dirty="0" smtClean="0"/>
            </a:br>
            <a:r>
              <a:rPr lang="en-US" dirty="0" smtClean="0"/>
              <a:t>Of </a:t>
            </a:r>
            <a:br>
              <a:rPr lang="en-US" dirty="0" smtClean="0"/>
            </a:br>
            <a:r>
              <a:rPr lang="en-US" dirty="0" smtClean="0"/>
              <a:t>Common NCDs </a:t>
            </a:r>
            <a:br>
              <a:rPr lang="en-US" dirty="0" smtClean="0"/>
            </a:br>
            <a:r>
              <a:rPr lang="en-US" dirty="0" smtClean="0"/>
              <a:t>Hypertension, Diabetes And Cancer(breast, Oral, Cervical)</a:t>
            </a:r>
            <a:br>
              <a:rPr lang="en-US" dirty="0" smtClean="0"/>
            </a:br>
            <a:r>
              <a:rPr lang="en-US" dirty="0" smtClean="0"/>
              <a:t>&amp;</a:t>
            </a:r>
            <a:br>
              <a:rPr lang="en-US" dirty="0" smtClean="0"/>
            </a:br>
            <a:r>
              <a:rPr lang="en-US" dirty="0" smtClean="0"/>
              <a:t>NCD Service Delivery </a:t>
            </a:r>
            <a:br>
              <a:rPr lang="en-US" dirty="0" smtClean="0"/>
            </a:br>
            <a:r>
              <a:rPr lang="en-US" dirty="0" err="1" smtClean="0"/>
              <a:t>Ayushman</a:t>
            </a:r>
            <a:r>
              <a:rPr lang="en-US" dirty="0" smtClean="0"/>
              <a:t> Bharat-CPHC</a:t>
            </a:r>
            <a:br>
              <a:rPr lang="en-US" dirty="0" smtClean="0"/>
            </a:br>
            <a:r>
              <a:rPr lang="en-US" dirty="0" smtClean="0"/>
              <a:t>Health And Wellness Centers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820804" y="5117096"/>
            <a:ext cx="2769479" cy="6928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6292787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7"/>
          <p:cNvSpPr>
            <a:spLocks noGrp="1"/>
          </p:cNvSpPr>
          <p:nvPr>
            <p:ph type="title"/>
          </p:nvPr>
        </p:nvSpPr>
        <p:spPr>
          <a:xfrm>
            <a:off x="37758" y="548680"/>
            <a:ext cx="9106242" cy="720080"/>
          </a:xfrm>
        </p:spPr>
        <p:txBody>
          <a:bodyPr>
            <a:normAutofit fontScale="90000"/>
          </a:bodyPr>
          <a:lstStyle/>
          <a:p>
            <a:r>
              <a:rPr lang="en-US" dirty="0"/>
              <a:t>Premature mortality among adults </a:t>
            </a:r>
            <a:br>
              <a:rPr lang="en-US" dirty="0"/>
            </a:br>
            <a:r>
              <a:rPr lang="en-US" dirty="0"/>
              <a:t>age 30-69 years due to NCDs</a:t>
            </a:r>
            <a:endParaRPr lang="en-US" sz="3200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="" xmlns:p14="http://schemas.microsoft.com/office/powerpoint/2010/main" val="3017086574"/>
              </p:ext>
            </p:extLst>
          </p:nvPr>
        </p:nvGraphicFramePr>
        <p:xfrm>
          <a:off x="410580" y="1522981"/>
          <a:ext cx="5662344" cy="4969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6640602" y="1685300"/>
            <a:ext cx="2245588" cy="20313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/>
              <a:t>Four common NCDs –CVDs, Cancers, Diabetes and Chronic Respiratory Diseases accounts for 57% of  total mortality in 30-69 age group</a:t>
            </a:r>
          </a:p>
        </p:txBody>
      </p:sp>
      <p:sp>
        <p:nvSpPr>
          <p:cNvPr id="5" name="Rectangle 4"/>
          <p:cNvSpPr/>
          <p:nvPr/>
        </p:nvSpPr>
        <p:spPr>
          <a:xfrm>
            <a:off x="6644672" y="3995595"/>
            <a:ext cx="2245588" cy="20313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dirty="0"/>
              <a:t>Country stands to lose $4.58 trillion between 2012- 2030</a:t>
            </a:r>
          </a:p>
          <a:p>
            <a:pPr marL="285750" indent="-285750">
              <a:buFont typeface="Arial"/>
              <a:buChar char="•"/>
            </a:pPr>
            <a:r>
              <a:rPr lang="en-US" b="1" dirty="0"/>
              <a:t>NCDs and poverty are interlinked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37084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-36683"/>
            <a:ext cx="8536675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Rationale for Population Based Intervention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956279"/>
            <a:ext cx="8993874" cy="6082603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/>
              <a:t>Health Policy 2017: </a:t>
            </a:r>
          </a:p>
          <a:p>
            <a:pPr lvl="1" algn="just"/>
            <a:r>
              <a:rPr lang="en-US" sz="2400" b="1" dirty="0"/>
              <a:t>Integrated approach to NCD</a:t>
            </a:r>
          </a:p>
          <a:p>
            <a:pPr lvl="1" algn="just"/>
            <a:r>
              <a:rPr lang="en-US" sz="2400" b="1" dirty="0"/>
              <a:t>Health Promotion and Prevention</a:t>
            </a:r>
          </a:p>
          <a:p>
            <a:pPr algn="just"/>
            <a:r>
              <a:rPr lang="en-US" sz="2400" b="1" dirty="0"/>
              <a:t>NCD Service delivery - </a:t>
            </a:r>
            <a:r>
              <a:rPr lang="en-US" sz="2400" b="1" dirty="0" err="1"/>
              <a:t>Ayushman</a:t>
            </a:r>
            <a:r>
              <a:rPr lang="en-US" sz="2400" b="1" dirty="0"/>
              <a:t> Bharat –CPHC - Health and Wellness </a:t>
            </a:r>
            <a:r>
              <a:rPr lang="en-US" sz="2400" b="1" dirty="0" smtClean="0"/>
              <a:t>Centers </a:t>
            </a:r>
            <a:endParaRPr lang="en-US" sz="2400" b="1" dirty="0"/>
          </a:p>
          <a:p>
            <a:pPr algn="just"/>
            <a:r>
              <a:rPr lang="en-US" sz="2400" b="1" dirty="0"/>
              <a:t>Population Based Screening in </a:t>
            </a:r>
            <a:r>
              <a:rPr lang="en-US" sz="2400" b="1" dirty="0" smtClean="0"/>
              <a:t>219 </a:t>
            </a:r>
            <a:r>
              <a:rPr lang="en-US" sz="2400" b="1" dirty="0"/>
              <a:t>districts</a:t>
            </a:r>
          </a:p>
          <a:p>
            <a:pPr algn="just"/>
            <a:r>
              <a:rPr lang="en-US" sz="2400" b="1" dirty="0"/>
              <a:t>Early detection can help in better management of diseases </a:t>
            </a:r>
          </a:p>
          <a:p>
            <a:pPr lvl="1" algn="just"/>
            <a:r>
              <a:rPr lang="en-US" sz="2400" b="1" dirty="0"/>
              <a:t>Lesser load on tertiary care</a:t>
            </a:r>
          </a:p>
          <a:p>
            <a:pPr algn="just"/>
            <a:r>
              <a:rPr lang="en-US" sz="2400" b="1" dirty="0"/>
              <a:t>Awareness generation on the risk factors: Identifying the population at risk </a:t>
            </a:r>
          </a:p>
          <a:p>
            <a:pPr lvl="1" algn="just"/>
            <a:r>
              <a:rPr lang="en-US" sz="2400" b="1" dirty="0"/>
              <a:t>Equity and information asymmetry </a:t>
            </a:r>
          </a:p>
          <a:p>
            <a:pPr algn="just"/>
            <a:r>
              <a:rPr lang="en-US" sz="2400" b="1" dirty="0"/>
              <a:t>Follow up and treatment adherence.</a:t>
            </a:r>
          </a:p>
          <a:p>
            <a:pPr algn="just"/>
            <a:r>
              <a:rPr lang="en-US" sz="2400" b="1" dirty="0"/>
              <a:t>Linkages with NPCDCS, RCCs, Tertiary care institutions,   SCIs and TCCCs</a:t>
            </a:r>
          </a:p>
        </p:txBody>
      </p:sp>
    </p:spTree>
    <p:extLst>
      <p:ext uri="{BB962C8B-B14F-4D97-AF65-F5344CB8AC3E}">
        <p14:creationId xmlns="" xmlns:p14="http://schemas.microsoft.com/office/powerpoint/2010/main" val="107270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12310"/>
            <a:ext cx="8229600" cy="1143000"/>
          </a:xfrm>
        </p:spPr>
        <p:txBody>
          <a:bodyPr/>
          <a:lstStyle/>
          <a:p>
            <a:r>
              <a:rPr lang="en-US" b="1" dirty="0"/>
              <a:t>Workflow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083" y="930691"/>
            <a:ext cx="8461717" cy="5927309"/>
          </a:xfrm>
        </p:spPr>
        <p:txBody>
          <a:bodyPr>
            <a:noAutofit/>
          </a:bodyPr>
          <a:lstStyle/>
          <a:p>
            <a:pPr algn="just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Everyone above 30 years of age is to be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covered (about 37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%)</a:t>
            </a:r>
          </a:p>
          <a:p>
            <a:pPr algn="just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Sub Centre/HWC is the nodal unit</a:t>
            </a:r>
          </a:p>
          <a:p>
            <a:pPr algn="just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Leveraging ASHAs for population enumeration and CBAC through home visits </a:t>
            </a:r>
          </a:p>
          <a:p>
            <a:pPr algn="just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ANM-CBAC 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review, supportive supervision and home visits for motivating people for attending the screening 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393679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041" y="0"/>
            <a:ext cx="8229600" cy="1143000"/>
          </a:xfrm>
        </p:spPr>
        <p:txBody>
          <a:bodyPr/>
          <a:lstStyle/>
          <a:p>
            <a:r>
              <a:rPr lang="en-US" b="1" dirty="0"/>
              <a:t>Workflow cont..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812" y="1152552"/>
            <a:ext cx="8806376" cy="5368877"/>
          </a:xfrm>
        </p:spPr>
        <p:txBody>
          <a:bodyPr>
            <a:normAutofit/>
          </a:bodyPr>
          <a:lstStyle/>
          <a:p>
            <a:pPr algn="just"/>
            <a:r>
              <a:rPr lang="en-US" b="1" dirty="0"/>
              <a:t>Sub Centre/HWC - Weekly- ANM – BP, RBS, referral and follow </a:t>
            </a:r>
            <a:r>
              <a:rPr lang="en-US" b="1" dirty="0" smtClean="0"/>
              <a:t>up</a:t>
            </a:r>
          </a:p>
          <a:p>
            <a:pPr algn="just"/>
            <a:r>
              <a:rPr lang="en-US" b="1" dirty="0" smtClean="0"/>
              <a:t>Oral- Breast- Cervical cancer screening at PHC/CHC/DH level</a:t>
            </a:r>
            <a:endParaRPr lang="en-US" b="1" dirty="0"/>
          </a:p>
          <a:p>
            <a:pPr algn="just"/>
            <a:r>
              <a:rPr lang="en-US" b="1" dirty="0"/>
              <a:t>Medical officers, Nurses, Technicians at PHC/CHC for supportive supervision, confirmation, drugs dispensing and follow up</a:t>
            </a:r>
          </a:p>
          <a:p>
            <a:pPr algn="just"/>
            <a:r>
              <a:rPr lang="en-US" b="1" dirty="0"/>
              <a:t>Nurses and LHVs to serve as mentors and trainers and assist in case of staff shortages</a:t>
            </a:r>
          </a:p>
          <a:p>
            <a:pPr algn="just"/>
            <a:r>
              <a:rPr lang="en-US" b="1" dirty="0"/>
              <a:t>Navigation services by ASHA 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0120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958"/>
            <a:ext cx="8229600" cy="1143000"/>
          </a:xfrm>
        </p:spPr>
        <p:txBody>
          <a:bodyPr/>
          <a:lstStyle/>
          <a:p>
            <a:r>
              <a:rPr lang="en-US" dirty="0"/>
              <a:t>CPHC – NCD </a:t>
            </a:r>
            <a:r>
              <a:rPr lang="en-US" dirty="0" smtClean="0"/>
              <a:t>Software Package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2210"/>
            <a:ext cx="9143999" cy="6102651"/>
          </a:xfrm>
        </p:spPr>
        <p:txBody>
          <a:bodyPr>
            <a:noAutofit/>
          </a:bodyPr>
          <a:lstStyle/>
          <a:p>
            <a:pPr algn="just"/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Dell is technical partner and Tata Trusts is implementation partner</a:t>
            </a:r>
          </a:p>
          <a:p>
            <a:pPr algn="just"/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Tablet App for ANM and Web based module for PHC and above</a:t>
            </a:r>
          </a:p>
          <a:p>
            <a:pPr algn="just"/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Tablet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ANM,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PC /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Laptop with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internet 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connectivity at PHCs and above for MO and triage Nurse. </a:t>
            </a:r>
          </a:p>
          <a:p>
            <a:pPr algn="just"/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Has programmatic and clinical decision support </a:t>
            </a:r>
          </a:p>
          <a:p>
            <a:pPr lvl="1" algn="just"/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Comprehensive CDSS will be incorporated for Hypertension and Diabetes</a:t>
            </a:r>
          </a:p>
          <a:p>
            <a:pPr algn="just"/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Inbuilt support for upward/downward  referral/ treatment adherence/ drugs inter alia</a:t>
            </a:r>
          </a:p>
          <a:p>
            <a:pPr algn="just"/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2600" b="1" dirty="0" err="1">
                <a:latin typeface="Times New Roman" pitchFamily="18" charset="0"/>
                <a:cs typeface="Times New Roman" pitchFamily="18" charset="0"/>
              </a:rPr>
              <a:t>Aushadhi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 will be integrated with the software </a:t>
            </a:r>
          </a:p>
        </p:txBody>
      </p:sp>
    </p:spTree>
    <p:extLst>
      <p:ext uri="{BB962C8B-B14F-4D97-AF65-F5344CB8AC3E}">
        <p14:creationId xmlns="" xmlns:p14="http://schemas.microsoft.com/office/powerpoint/2010/main" val="309635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757" y="2313213"/>
            <a:ext cx="8191500" cy="2339102"/>
          </a:xfrm>
        </p:spPr>
        <p:txBody>
          <a:bodyPr/>
          <a:lstStyle/>
          <a:p>
            <a:pPr>
              <a:spcBef>
                <a:spcPts val="900"/>
              </a:spcBef>
              <a:spcAft>
                <a:spcPts val="900"/>
              </a:spcAft>
            </a:pPr>
            <a:r>
              <a:rPr lang="en-IN" sz="2400" b="1" dirty="0"/>
              <a:t>Comprehensive Primary Healthcare</a:t>
            </a:r>
            <a:br>
              <a:rPr lang="en-IN" sz="2400" b="1" dirty="0"/>
            </a:br>
            <a:r>
              <a:rPr lang="en-IN" sz="3200" b="1" dirty="0"/>
              <a:t/>
            </a:r>
            <a:br>
              <a:rPr lang="en-IN" sz="3200" b="1" dirty="0"/>
            </a:br>
            <a:r>
              <a:rPr lang="en-IN" sz="3200" b="1" dirty="0"/>
              <a:t>Population-based NCD Screening Program</a:t>
            </a:r>
            <a:br>
              <a:rPr lang="en-IN" sz="3200" b="1" dirty="0"/>
            </a:br>
            <a:r>
              <a:rPr lang="en-IN" sz="3200" b="1" dirty="0"/>
              <a:t>CPHC-NCD Application</a:t>
            </a: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64957" b="90000"/>
          <a:stretch/>
        </p:blipFill>
        <p:spPr>
          <a:xfrm>
            <a:off x="2446936" y="4915714"/>
            <a:ext cx="3921929" cy="7918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9103"/>
            <a:ext cx="9133404" cy="1257809"/>
          </a:xfrm>
          <a:prstGeom prst="rect">
            <a:avLst/>
          </a:prstGeom>
        </p:spPr>
      </p:pic>
      <p:pic>
        <p:nvPicPr>
          <p:cNvPr id="7" name="Picture 1" descr="image00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7124"/>
          <a:stretch/>
        </p:blipFill>
        <p:spPr bwMode="auto">
          <a:xfrm>
            <a:off x="13003" y="909103"/>
            <a:ext cx="9120401" cy="1257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0518005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880" y="33377"/>
            <a:ext cx="7955280" cy="640080"/>
          </a:xfrm>
        </p:spPr>
        <p:txBody>
          <a:bodyPr>
            <a:normAutofit/>
          </a:bodyPr>
          <a:lstStyle/>
          <a:p>
            <a:r>
              <a:rPr lang="en-IN" sz="3000" dirty="0"/>
              <a:t>CPHC-NCD Solution Apps</a:t>
            </a:r>
            <a:endParaRPr lang="en-US" sz="3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2" y="1908302"/>
            <a:ext cx="3115862" cy="22339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6" y="4298425"/>
            <a:ext cx="2952391" cy="22339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45195004-C966-4BC9-B507-4F9E0C4A59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761" r="6732"/>
          <a:stretch/>
        </p:blipFill>
        <p:spPr>
          <a:xfrm>
            <a:off x="3034657" y="1762783"/>
            <a:ext cx="4104635" cy="24185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1344D7E7-335A-4F23-9F86-3E02F863B8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8888" y="2202771"/>
            <a:ext cx="2775903" cy="16449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50EEC943-E10A-4410-8C2C-129366C619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5828" y="4085068"/>
            <a:ext cx="4775322" cy="28298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11381CED-4864-4F3E-A67D-090FFDE6E1A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737" r="8059"/>
          <a:stretch/>
        </p:blipFill>
        <p:spPr>
          <a:xfrm>
            <a:off x="5865876" y="5016709"/>
            <a:ext cx="3278124" cy="17810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E029F5B0-09CF-4E16-82DD-48926C9FFE15}"/>
              </a:ext>
            </a:extLst>
          </p:cNvPr>
          <p:cNvSpPr/>
          <p:nvPr/>
        </p:nvSpPr>
        <p:spPr>
          <a:xfrm>
            <a:off x="584200" y="818976"/>
            <a:ext cx="8172450" cy="830997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en-US" sz="1600" b="1" dirty="0"/>
              <a:t>6 Apps which provide Continuum of Care across facilities and locations </a:t>
            </a:r>
          </a:p>
          <a:p>
            <a:r>
              <a:rPr lang="en-US" sz="1600" b="1" dirty="0"/>
              <a:t>*   ASHA Mobile App    	*  ANM Tablet App    			* PHC MO Web Portal</a:t>
            </a:r>
          </a:p>
          <a:p>
            <a:r>
              <a:rPr lang="en-US" sz="1600" b="1" dirty="0"/>
              <a:t>*   CHC Portal 			*   Administrator’s Portal		* Health Officials Dashboard</a:t>
            </a:r>
          </a:p>
        </p:txBody>
      </p:sp>
    </p:spTree>
    <p:extLst>
      <p:ext uri="{BB962C8B-B14F-4D97-AF65-F5344CB8AC3E}">
        <p14:creationId xmlns="" xmlns:p14="http://schemas.microsoft.com/office/powerpoint/2010/main" val="1431206743"/>
      </p:ext>
    </p:extLst>
  </p:cSld>
  <p:clrMapOvr>
    <a:masterClrMapping/>
  </p:clrMapOvr>
  <p:transition spd="med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0" y="398877"/>
            <a:ext cx="8191500" cy="415498"/>
          </a:xfrm>
        </p:spPr>
        <p:txBody>
          <a:bodyPr/>
          <a:lstStyle/>
          <a:p>
            <a:r>
              <a:rPr lang="en-IN" sz="2700" dirty="0"/>
              <a:t>ASHA and ANM Android Apps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650994" y="1311728"/>
            <a:ext cx="3387236" cy="528602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chemeClr val="tx1"/>
                </a:solidFill>
              </a:rPr>
              <a:t>Multi Language Support (9 Languages) 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chemeClr val="tx1"/>
                </a:solidFill>
              </a:rPr>
              <a:t>Offline Applications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chemeClr val="tx1"/>
                </a:solidFill>
              </a:rPr>
              <a:t>User Friendly UI 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chemeClr val="tx1"/>
                </a:solidFill>
              </a:rPr>
              <a:t>Training Manuals, Audio Video Help &amp; IEC Materials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chemeClr val="tx1"/>
                </a:solidFill>
              </a:rPr>
              <a:t>Easy </a:t>
            </a:r>
            <a:r>
              <a:rPr lang="en-US" sz="2000" b="1" dirty="0" err="1">
                <a:solidFill>
                  <a:schemeClr val="tx1"/>
                </a:solidFill>
              </a:rPr>
              <a:t>Autoupdate</a:t>
            </a:r>
            <a:r>
              <a:rPr lang="en-US" sz="2000" b="1" dirty="0">
                <a:solidFill>
                  <a:schemeClr val="tx1"/>
                </a:solidFill>
              </a:rPr>
              <a:t> of App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chemeClr val="tx1"/>
                </a:solidFill>
              </a:rPr>
              <a:t>2-step Authentication for Login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chemeClr val="tx1"/>
                </a:solidFill>
              </a:rPr>
              <a:t> Data Entry portal for Enrolment &amp; CBAC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sz="2000" b="1" dirty="0">
                <a:solidFill>
                  <a:schemeClr val="tx1"/>
                </a:solidFill>
              </a:rPr>
              <a:t>E</a:t>
            </a:r>
            <a:r>
              <a:rPr lang="en-US" sz="2000" b="1" dirty="0">
                <a:solidFill>
                  <a:schemeClr val="tx1"/>
                </a:solidFill>
              </a:rPr>
              <a:t>HR Compliance – HL-7, SNOMED CT, MDDS. First version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IN" sz="1350" dirty="0">
              <a:solidFill>
                <a:schemeClr val="tx1"/>
              </a:solidFill>
            </a:endParaRPr>
          </a:p>
        </p:txBody>
      </p:sp>
      <p:pic>
        <p:nvPicPr>
          <p:cNvPr id="10" name="Content Placeholder 4">
            <a:extLst>
              <a:ext uri="{FF2B5EF4-FFF2-40B4-BE49-F238E27FC236}">
                <a16:creationId xmlns="" xmlns:a16="http://schemas.microsoft.com/office/drawing/2014/main" id="{E2BFB044-F1C5-4EFD-B0AA-162BDFC774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0" y="1311728"/>
            <a:ext cx="5377194" cy="467901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26980043"/>
      </p:ext>
    </p:extLst>
  </p:cSld>
  <p:clrMapOvr>
    <a:masterClrMapping/>
  </p:clrMapOvr>
  <p:transition spd="med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7784121" y="1829068"/>
            <a:ext cx="946936" cy="893095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 cmpd="sng">
            <a:noFill/>
          </a:ln>
          <a:effectLst/>
        </p:spPr>
        <p:txBody>
          <a:bodyPr wrap="square" lIns="182880" tIns="137160" rIns="137160" bIns="137160" rtlCol="0" anchor="ctr">
            <a:noAutofit/>
          </a:bodyPr>
          <a:lstStyle/>
          <a:p>
            <a:pPr algn="ctr" defTabSz="914378" fontAlgn="base">
              <a:lnSpc>
                <a:spcPct val="90000"/>
              </a:lnSpc>
              <a:spcBef>
                <a:spcPts val="600"/>
              </a:spcBef>
              <a:defRPr/>
            </a:pPr>
            <a:endParaRPr lang="en-US" sz="2000" dirty="0" err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462321" y="1843324"/>
            <a:ext cx="946936" cy="893095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 cmpd="sng">
            <a:noFill/>
          </a:ln>
          <a:effectLst/>
        </p:spPr>
        <p:txBody>
          <a:bodyPr wrap="square" lIns="182880" tIns="137160" rIns="137160" bIns="137160" rtlCol="0" anchor="ctr">
            <a:noAutofit/>
          </a:bodyPr>
          <a:lstStyle/>
          <a:p>
            <a:pPr algn="ctr" defTabSz="914378" fontAlgn="base">
              <a:lnSpc>
                <a:spcPct val="90000"/>
              </a:lnSpc>
              <a:spcBef>
                <a:spcPts val="600"/>
              </a:spcBef>
              <a:defRPr/>
            </a:pPr>
            <a:endParaRPr lang="en-US" sz="2000" dirty="0" err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040196" y="1836360"/>
            <a:ext cx="946936" cy="893095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 cmpd="sng">
            <a:noFill/>
          </a:ln>
          <a:effectLst/>
        </p:spPr>
        <p:txBody>
          <a:bodyPr wrap="square" lIns="182880" tIns="137160" rIns="137160" bIns="137160" rtlCol="0" anchor="ctr">
            <a:noAutofit/>
          </a:bodyPr>
          <a:lstStyle/>
          <a:p>
            <a:pPr algn="ctr" defTabSz="914378" fontAlgn="base">
              <a:lnSpc>
                <a:spcPct val="90000"/>
              </a:lnSpc>
              <a:spcBef>
                <a:spcPts val="600"/>
              </a:spcBef>
              <a:defRPr/>
            </a:pPr>
            <a:endParaRPr lang="en-US" sz="2000" dirty="0" err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366" y="357540"/>
            <a:ext cx="7955280" cy="640080"/>
          </a:xfrm>
        </p:spPr>
        <p:txBody>
          <a:bodyPr/>
          <a:lstStyle/>
          <a:p>
            <a:r>
              <a:rPr lang="en-US" sz="2400" dirty="0"/>
              <a:t>NCD Platform Features </a:t>
            </a:r>
          </a:p>
        </p:txBody>
      </p:sp>
      <p:sp>
        <p:nvSpPr>
          <p:cNvPr id="3" name="Rectangle 2"/>
          <p:cNvSpPr/>
          <p:nvPr/>
        </p:nvSpPr>
        <p:spPr>
          <a:xfrm>
            <a:off x="555938" y="1850106"/>
            <a:ext cx="946936" cy="893095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 cmpd="sng">
            <a:noFill/>
          </a:ln>
          <a:effectLst/>
        </p:spPr>
        <p:txBody>
          <a:bodyPr wrap="square" lIns="182880" tIns="137160" rIns="137160" bIns="137160" rtlCol="0" anchor="ctr">
            <a:noAutofit/>
          </a:bodyPr>
          <a:lstStyle/>
          <a:p>
            <a:pPr algn="ctr" defTabSz="914378" fontAlgn="base">
              <a:lnSpc>
                <a:spcPct val="90000"/>
              </a:lnSpc>
              <a:spcBef>
                <a:spcPts val="600"/>
              </a:spcBef>
              <a:defRPr/>
            </a:pPr>
            <a:endParaRPr lang="en-US" sz="2000" dirty="0" err="1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04294" y="1905195"/>
            <a:ext cx="766175" cy="725981"/>
            <a:chOff x="2758994" y="989590"/>
            <a:chExt cx="951137" cy="914400"/>
          </a:xfrm>
        </p:grpSpPr>
        <p:grpSp>
          <p:nvGrpSpPr>
            <p:cNvPr id="6" name="Group 5"/>
            <p:cNvGrpSpPr/>
            <p:nvPr/>
          </p:nvGrpSpPr>
          <p:grpSpPr>
            <a:xfrm>
              <a:off x="2895600" y="1183449"/>
              <a:ext cx="685800" cy="530582"/>
              <a:chOff x="2721982" y="1248778"/>
              <a:chExt cx="1004079" cy="530582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2836330" y="1444347"/>
                <a:ext cx="804341" cy="283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76CE"/>
                  </a:solidFill>
                  <a:latin typeface="Arial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836330" y="1511881"/>
                <a:ext cx="804341" cy="283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76CE"/>
                  </a:solidFill>
                  <a:latin typeface="Arial"/>
                </a:endParaRPr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>
                <a:off x="2721982" y="1264108"/>
                <a:ext cx="0" cy="515252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/>
              <p:cNvCxnSpPr/>
              <p:nvPr/>
            </p:nvCxnSpPr>
            <p:spPr>
              <a:xfrm>
                <a:off x="3726061" y="1248778"/>
                <a:ext cx="0" cy="515252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6"/>
            <p:cNvSpPr/>
            <p:nvPr/>
          </p:nvSpPr>
          <p:spPr>
            <a:xfrm>
              <a:off x="2758994" y="989590"/>
              <a:ext cx="951137" cy="91440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76CE"/>
                </a:solidFill>
                <a:latin typeface="Arial"/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113036" y="2785940"/>
            <a:ext cx="1868151" cy="2851285"/>
          </a:xfrm>
          <a:prstGeom prst="rect">
            <a:avLst/>
          </a:prstGeom>
          <a:noFill/>
          <a:ln w="12700" cmpd="sng">
            <a:noFill/>
          </a:ln>
          <a:effectLst/>
        </p:spPr>
        <p:txBody>
          <a:bodyPr wrap="square" lIns="182880" tIns="137160" rIns="137160" bIns="137160" rtlCol="0" anchor="t">
            <a:noAutofit/>
          </a:bodyPr>
          <a:lstStyle/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444444"/>
                </a:solidFill>
                <a:latin typeface="Arial" charset="0"/>
              </a:rPr>
              <a:t>Multi Clustered deployment provides High Availability </a:t>
            </a:r>
          </a:p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444444"/>
                </a:solidFill>
                <a:latin typeface="Arial" charset="0"/>
              </a:rPr>
              <a:t>Rapid Vertical and Horizontal scaling deployment using containers</a:t>
            </a:r>
          </a:p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444444"/>
                </a:solidFill>
                <a:latin typeface="Arial" charset="0"/>
              </a:rPr>
              <a:t>On demand scalable services based on real-time data load i.e. Metric based scaling</a:t>
            </a:r>
          </a:p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444444"/>
                </a:solidFill>
                <a:latin typeface="Arial" charset="0"/>
              </a:rPr>
              <a:t>Application Disaster Recovery  </a:t>
            </a:r>
          </a:p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050" dirty="0">
              <a:solidFill>
                <a:srgbClr val="444444"/>
              </a:solidFill>
              <a:latin typeface="Arial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3089160" y="1896828"/>
            <a:ext cx="736582" cy="725981"/>
            <a:chOff x="1443631" y="2913964"/>
            <a:chExt cx="914400" cy="914400"/>
          </a:xfrm>
        </p:grpSpPr>
        <p:sp>
          <p:nvSpPr>
            <p:cNvPr id="26" name="Oval 25"/>
            <p:cNvSpPr/>
            <p:nvPr/>
          </p:nvSpPr>
          <p:spPr>
            <a:xfrm>
              <a:off x="1443631" y="2913964"/>
              <a:ext cx="914400" cy="9144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76CE"/>
                </a:solidFill>
                <a:latin typeface="Arial"/>
              </a:endParaRPr>
            </a:p>
          </p:txBody>
        </p:sp>
        <p:sp>
          <p:nvSpPr>
            <p:cNvPr id="27" name="Shape 26"/>
            <p:cNvSpPr/>
            <p:nvPr/>
          </p:nvSpPr>
          <p:spPr>
            <a:xfrm rot="20700000">
              <a:off x="1535943" y="2983836"/>
              <a:ext cx="774656" cy="774656"/>
            </a:xfrm>
            <a:prstGeom prst="gear6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28" name="Group 27"/>
          <p:cNvGrpSpPr/>
          <p:nvPr/>
        </p:nvGrpSpPr>
        <p:grpSpPr>
          <a:xfrm>
            <a:off x="7884696" y="1891190"/>
            <a:ext cx="736582" cy="725981"/>
            <a:chOff x="1556371" y="4103598"/>
            <a:chExt cx="914400" cy="914400"/>
          </a:xfrm>
        </p:grpSpPr>
        <p:sp>
          <p:nvSpPr>
            <p:cNvPr id="29" name="Oval 28"/>
            <p:cNvSpPr/>
            <p:nvPr/>
          </p:nvSpPr>
          <p:spPr>
            <a:xfrm>
              <a:off x="1556371" y="4103598"/>
              <a:ext cx="914400" cy="9144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76CE"/>
                </a:solidFill>
                <a:latin typeface="Arial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1682481" y="4440403"/>
              <a:ext cx="240790" cy="240790"/>
            </a:xfrm>
            <a:prstGeom prst="ellipse">
              <a:avLst/>
            </a:prstGeom>
            <a:solidFill>
              <a:srgbClr val="0071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76CE"/>
                </a:solidFill>
                <a:latin typeface="Arial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1987281" y="4250933"/>
              <a:ext cx="164463" cy="164463"/>
            </a:xfrm>
            <a:prstGeom prst="ellipse">
              <a:avLst/>
            </a:prstGeom>
            <a:solidFill>
              <a:srgbClr val="0071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76CE"/>
                </a:solidFill>
                <a:latin typeface="Arial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063481" y="4631933"/>
              <a:ext cx="164463" cy="164463"/>
            </a:xfrm>
            <a:prstGeom prst="ellipse">
              <a:avLst/>
            </a:prstGeom>
            <a:solidFill>
              <a:srgbClr val="0071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76CE"/>
                </a:solidFill>
                <a:latin typeface="Arial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 flipV="1">
              <a:off x="1831082" y="4327133"/>
              <a:ext cx="232399" cy="19875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30" idx="5"/>
              <a:endCxn id="32" idx="2"/>
            </p:cNvCxnSpPr>
            <p:nvPr/>
          </p:nvCxnSpPr>
          <p:spPr>
            <a:xfrm>
              <a:off x="1888008" y="4645930"/>
              <a:ext cx="175473" cy="6823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5542107" y="1923019"/>
            <a:ext cx="736582" cy="725981"/>
            <a:chOff x="1802712" y="2041341"/>
            <a:chExt cx="914400" cy="914400"/>
          </a:xfrm>
        </p:grpSpPr>
        <p:pic>
          <p:nvPicPr>
            <p:cNvPr id="40" name="Picture 39" descr="Security wht.png"/>
            <p:cNvPicPr>
              <a:picLocks noChangeAspect="1"/>
            </p:cNvPicPr>
            <p:nvPr/>
          </p:nvPicPr>
          <p:blipFill>
            <a:blip r:embed="rId2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rightnessContrast bright="-40000" contrast="-2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1927" y="2223234"/>
              <a:ext cx="590712" cy="692501"/>
            </a:xfrm>
            <a:prstGeom prst="rect">
              <a:avLst/>
            </a:prstGeom>
          </p:spPr>
        </p:pic>
        <p:sp>
          <p:nvSpPr>
            <p:cNvPr id="41" name="Oval 40"/>
            <p:cNvSpPr/>
            <p:nvPr/>
          </p:nvSpPr>
          <p:spPr>
            <a:xfrm>
              <a:off x="1802712" y="2041341"/>
              <a:ext cx="914400" cy="9144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76CE"/>
                </a:solidFill>
                <a:latin typeface="Arial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2254214" y="2756862"/>
            <a:ext cx="2231013" cy="2591020"/>
          </a:xfrm>
          <a:prstGeom prst="rect">
            <a:avLst/>
          </a:prstGeom>
          <a:noFill/>
          <a:ln w="12700" cmpd="sng">
            <a:noFill/>
          </a:ln>
          <a:effectLst/>
        </p:spPr>
        <p:txBody>
          <a:bodyPr wrap="square" lIns="182880" tIns="137160" rIns="137160" bIns="137160" rtlCol="0" anchor="t">
            <a:noAutofit/>
          </a:bodyPr>
          <a:lstStyle/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solidFill>
                  <a:srgbClr val="444444"/>
                </a:solidFill>
                <a:latin typeface="Arial" charset="0"/>
              </a:rPr>
              <a:t>Robust incremental 2-way sync for offline capability</a:t>
            </a:r>
          </a:p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solidFill>
                  <a:srgbClr val="444444"/>
                </a:solidFill>
                <a:latin typeface="Arial" charset="0"/>
              </a:rPr>
              <a:t>Multi clustered, multi zone database for distributed load</a:t>
            </a:r>
          </a:p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solidFill>
                  <a:srgbClr val="444444"/>
                </a:solidFill>
                <a:latin typeface="Arial" charset="0"/>
              </a:rPr>
              <a:t>Built in Application performance metrics </a:t>
            </a:r>
          </a:p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solidFill>
                  <a:srgbClr val="444444"/>
                </a:solidFill>
                <a:latin typeface="Arial" charset="0"/>
              </a:rPr>
              <a:t>Elastic Search Stack for lighting fast look up on health ID. i.e. parallel processing</a:t>
            </a:r>
          </a:p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400" b="1" dirty="0">
              <a:solidFill>
                <a:srgbClr val="444444"/>
              </a:solidFill>
              <a:latin typeface="Arial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683768" y="2801279"/>
            <a:ext cx="2504040" cy="2445249"/>
          </a:xfrm>
          <a:prstGeom prst="rect">
            <a:avLst/>
          </a:prstGeom>
          <a:noFill/>
          <a:ln w="12700" cmpd="sng">
            <a:noFill/>
          </a:ln>
          <a:effectLst/>
        </p:spPr>
        <p:txBody>
          <a:bodyPr wrap="square" lIns="182880" tIns="137160" rIns="137160" bIns="137160" rtlCol="0" anchor="t">
            <a:noAutofit/>
          </a:bodyPr>
          <a:lstStyle/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solidFill>
                  <a:srgbClr val="444444"/>
                </a:solidFill>
                <a:latin typeface="Arial" charset="0"/>
              </a:rPr>
              <a:t>Policy, Identity and Roles Management</a:t>
            </a:r>
          </a:p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solidFill>
                  <a:srgbClr val="444444"/>
                </a:solidFill>
                <a:latin typeface="Arial" charset="0"/>
              </a:rPr>
              <a:t>Roll based Access Control (RBAC)</a:t>
            </a:r>
          </a:p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solidFill>
                  <a:srgbClr val="444444"/>
                </a:solidFill>
                <a:latin typeface="Arial" charset="0"/>
              </a:rPr>
              <a:t>Data at REST and In-transit encryption</a:t>
            </a:r>
          </a:p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solidFill>
                  <a:srgbClr val="444444"/>
                </a:solidFill>
                <a:latin typeface="Arial" charset="0"/>
              </a:rPr>
              <a:t>2-factor authentication</a:t>
            </a:r>
          </a:p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solidFill>
                  <a:srgbClr val="444444"/>
                </a:solidFill>
                <a:latin typeface="Arial" charset="0"/>
              </a:rPr>
              <a:t>Audit Trail for data update and delete</a:t>
            </a:r>
          </a:p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400" b="1" dirty="0">
              <a:solidFill>
                <a:srgbClr val="444444"/>
              </a:solidFill>
              <a:latin typeface="Arial" charset="0"/>
            </a:endParaRPr>
          </a:p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050" dirty="0">
              <a:solidFill>
                <a:srgbClr val="444444"/>
              </a:solidFill>
              <a:latin typeface="Arial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151809" y="2743201"/>
            <a:ext cx="2079973" cy="2445249"/>
          </a:xfrm>
          <a:prstGeom prst="rect">
            <a:avLst/>
          </a:prstGeom>
          <a:noFill/>
          <a:ln w="12700" cmpd="sng">
            <a:noFill/>
          </a:ln>
          <a:effectLst/>
        </p:spPr>
        <p:txBody>
          <a:bodyPr wrap="square" lIns="182880" tIns="137160" rIns="137160" bIns="137160" rtlCol="0" anchor="t">
            <a:noAutofit/>
          </a:bodyPr>
          <a:lstStyle/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444444"/>
                </a:solidFill>
                <a:latin typeface="Arial" charset="0"/>
              </a:rPr>
              <a:t>Unique health identifier </a:t>
            </a:r>
          </a:p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444444"/>
                </a:solidFill>
                <a:latin typeface="Arial" charset="0"/>
              </a:rPr>
              <a:t>Data interoperability through HL7 standard</a:t>
            </a:r>
          </a:p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444444"/>
                </a:solidFill>
                <a:latin typeface="Arial" charset="0"/>
              </a:rPr>
              <a:t>Omni channel notification  to Citizen and NCD users</a:t>
            </a:r>
          </a:p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444444"/>
                </a:solidFill>
                <a:latin typeface="Arial" charset="0"/>
              </a:rPr>
              <a:t>Services are based on REST API standard</a:t>
            </a:r>
          </a:p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444444"/>
                </a:solidFill>
                <a:latin typeface="Arial" charset="0"/>
              </a:rPr>
              <a:t>E.H.R. 2014 Compliance</a:t>
            </a:r>
          </a:p>
          <a:p>
            <a:pPr marL="171446" indent="-171446" defTabSz="914378" fontAlgn="base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050" dirty="0">
              <a:solidFill>
                <a:srgbClr val="444444"/>
              </a:solidFill>
              <a:latin typeface="Arial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14777" y="1521024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>
              <a:defRPr/>
            </a:pPr>
            <a:r>
              <a:rPr lang="en-US" sz="1400" b="1" dirty="0">
                <a:solidFill>
                  <a:srgbClr val="444444"/>
                </a:solidFill>
                <a:latin typeface="Arial" charset="0"/>
              </a:rPr>
              <a:t>Scalability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909880" y="1479700"/>
            <a:ext cx="12811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>
              <a:defRPr/>
            </a:pPr>
            <a:r>
              <a:rPr lang="en-US" sz="1400" b="1" dirty="0">
                <a:solidFill>
                  <a:srgbClr val="444444"/>
                </a:solidFill>
                <a:latin typeface="Arial" charset="0"/>
              </a:rPr>
              <a:t>Performance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416921" y="1457755"/>
            <a:ext cx="8915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>
              <a:defRPr/>
            </a:pPr>
            <a:r>
              <a:rPr lang="en-US" sz="1400" b="1" dirty="0">
                <a:solidFill>
                  <a:srgbClr val="444444"/>
                </a:solidFill>
                <a:latin typeface="Arial" charset="0"/>
              </a:rPr>
              <a:t>Security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516764" y="1483032"/>
            <a:ext cx="14766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>
              <a:defRPr/>
            </a:pPr>
            <a:r>
              <a:rPr lang="en-US" sz="1400" b="1" dirty="0">
                <a:solidFill>
                  <a:srgbClr val="444444"/>
                </a:solidFill>
                <a:latin typeface="Arial" charset="0"/>
              </a:rPr>
              <a:t>Interoperability</a:t>
            </a:r>
          </a:p>
        </p:txBody>
      </p:sp>
      <p:cxnSp>
        <p:nvCxnSpPr>
          <p:cNvPr id="58" name="Straight Connector 57"/>
          <p:cNvCxnSpPr/>
          <p:nvPr/>
        </p:nvCxnSpPr>
        <p:spPr>
          <a:xfrm>
            <a:off x="1981200" y="3124201"/>
            <a:ext cx="0" cy="2520914"/>
          </a:xfrm>
          <a:prstGeom prst="line">
            <a:avLst/>
          </a:prstGeom>
          <a:ln w="12700" cmpd="sng">
            <a:solidFill>
              <a:schemeClr val="tx2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566504" y="3041251"/>
            <a:ext cx="0" cy="2520914"/>
          </a:xfrm>
          <a:prstGeom prst="line">
            <a:avLst/>
          </a:prstGeom>
          <a:ln w="12700" cmpd="sng">
            <a:solidFill>
              <a:schemeClr val="tx2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cxnSpLocks/>
          </p:cNvCxnSpPr>
          <p:nvPr/>
        </p:nvCxnSpPr>
        <p:spPr>
          <a:xfrm>
            <a:off x="7086600" y="3010879"/>
            <a:ext cx="0" cy="2520914"/>
          </a:xfrm>
          <a:prstGeom prst="line">
            <a:avLst/>
          </a:prstGeom>
          <a:ln w="12700" cmpd="sng">
            <a:solidFill>
              <a:schemeClr val="tx2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56031173"/>
      </p:ext>
    </p:extLst>
  </p:cSld>
  <p:clrMapOvr>
    <a:masterClrMapping/>
  </p:clrMapOvr>
  <p:transition spd="med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156628" y="3015707"/>
            <a:ext cx="861647" cy="690664"/>
          </a:xfrm>
          <a:prstGeom prst="rect">
            <a:avLst/>
          </a:prstGeom>
          <a:solidFill>
            <a:srgbClr val="0071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82" y="127298"/>
            <a:ext cx="8597807" cy="367668"/>
          </a:xfrm>
        </p:spPr>
        <p:txBody>
          <a:bodyPr>
            <a:noAutofit/>
          </a:bodyPr>
          <a:lstStyle/>
          <a:p>
            <a:r>
              <a:rPr lang="en-IN" sz="3200" kern="0" dirty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 Health Identifier</a:t>
            </a:r>
            <a:endParaRPr lang="en-US" sz="3200" kern="0" dirty="0">
              <a:solidFill>
                <a:srgbClr val="007D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3972" y="4546153"/>
            <a:ext cx="432260" cy="43226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71808" y="2557514"/>
            <a:ext cx="1808542" cy="2221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</a:pPr>
            <a:r>
              <a:rPr lang="en-IN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NCD Server</a:t>
            </a:r>
            <a:endParaRPr lang="en-US" sz="1200" b="1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</p:txBody>
      </p:sp>
      <p:pic>
        <p:nvPicPr>
          <p:cNvPr id="7" name="Picture 5" descr="C:\Users\naikr4\Desktop\Human Technology\subcentr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54" y="4913063"/>
            <a:ext cx="657238" cy="67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97545" y="4814317"/>
            <a:ext cx="3162443" cy="7773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6203" indent="-126203" defTabSz="914378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IN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Check for mandatory fields – NAME, AGE, GENDER. AADHAAR or MOBILE NUMBER</a:t>
            </a:r>
          </a:p>
          <a:p>
            <a:pPr marL="126203" indent="-126203" defTabSz="914378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IN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Check if already enrolled, and for duplicates</a:t>
            </a:r>
          </a:p>
          <a:p>
            <a:pPr marL="126203" indent="-126203" defTabSz="914378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IN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If </a:t>
            </a:r>
            <a:r>
              <a:rPr lang="en-IN" sz="10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Aadhaar</a:t>
            </a:r>
            <a:r>
              <a:rPr lang="en-IN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, encrypted &amp; stored on tablet</a:t>
            </a:r>
          </a:p>
          <a:p>
            <a:pPr marL="126203" indent="-126203" defTabSz="914378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IN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If no ID proof, need photo, parent/spouse name and village</a:t>
            </a:r>
          </a:p>
          <a:p>
            <a:pPr marL="126203" indent="-126203" defTabSz="914378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IN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Temp ID generated</a:t>
            </a:r>
            <a:endParaRPr lang="en-US" sz="1000" b="1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9264" y="3970004"/>
            <a:ext cx="1769380" cy="5729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 fontAlgn="base">
              <a:spcBef>
                <a:spcPct val="0"/>
              </a:spcBef>
              <a:spcAft>
                <a:spcPct val="0"/>
              </a:spcAft>
            </a:pPr>
            <a:r>
              <a:rPr lang="en-IN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Enrolment by NCD Health Provider</a:t>
            </a:r>
            <a:endParaRPr lang="en-US" sz="1200" b="1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68250" y="3247672"/>
            <a:ext cx="2266544" cy="6912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0256" lvl="1" indent="-170256" defTabSz="914378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Potential duplicates flagged. ANM must manually verify and resolve possible duplicates</a:t>
            </a:r>
          </a:p>
          <a:p>
            <a:pPr marL="170256" lvl="1" indent="-170256" defTabSz="914378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+mj-lt"/>
              <a:buAutoNum type="arabicPeriod"/>
            </a:pPr>
            <a:r>
              <a:rPr lang="en-IN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If PAN, Voter or Driver’s license, ID format validated and checked for duplicates</a:t>
            </a:r>
            <a:endParaRPr lang="en-US" sz="1050" b="1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895" y="3101044"/>
            <a:ext cx="683111" cy="519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Straight Arrow Connector 18"/>
          <p:cNvCxnSpPr>
            <a:cxnSpLocks/>
          </p:cNvCxnSpPr>
          <p:nvPr/>
        </p:nvCxnSpPr>
        <p:spPr>
          <a:xfrm flipV="1">
            <a:off x="2456235" y="4123032"/>
            <a:ext cx="667966" cy="537737"/>
          </a:xfrm>
          <a:prstGeom prst="straightConnector1">
            <a:avLst/>
          </a:prstGeom>
          <a:ln w="28575">
            <a:solidFill>
              <a:srgbClr val="0071BC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945679" y="4905248"/>
            <a:ext cx="991250" cy="321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defTabSz="914378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</a:pPr>
            <a:r>
              <a:rPr lang="en-IN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HID sent to Individual by SMS</a:t>
            </a:r>
            <a:endParaRPr lang="en-US" sz="1050" b="1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909078" y="1237604"/>
            <a:ext cx="1860969" cy="2592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</a:pPr>
            <a:r>
              <a:rPr lang="en-IN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Common HID Registry</a:t>
            </a:r>
            <a:endParaRPr lang="en-US" sz="1200" b="1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063827" y="1921143"/>
            <a:ext cx="861647" cy="690664"/>
          </a:xfrm>
          <a:prstGeom prst="rect">
            <a:avLst/>
          </a:prstGeom>
          <a:solidFill>
            <a:srgbClr val="0071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7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458" y="1976500"/>
            <a:ext cx="702383" cy="579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6911405" y="1581290"/>
            <a:ext cx="2266544" cy="26261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0256" lvl="1" indent="-170256" defTabSz="91437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If </a:t>
            </a:r>
            <a:r>
              <a:rPr lang="en-US" sz="105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Aadhaar</a:t>
            </a:r>
            <a:r>
              <a:rPr 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 given, authenticated with UIDAI server. </a:t>
            </a:r>
            <a:r>
              <a:rPr lang="en-US" sz="105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Aadhaar</a:t>
            </a:r>
            <a:r>
              <a:rPr 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 token stored</a:t>
            </a:r>
          </a:p>
          <a:p>
            <a:pPr marL="170256" lvl="1" indent="-170256" defTabSz="91437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IN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If PAN, Voter or Driver’s license, ID format validated, mobile number verified through OTP </a:t>
            </a:r>
          </a:p>
          <a:p>
            <a:pPr marL="170256" lvl="1" indent="-170256" defTabSz="91437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If no ID-proof is given, photo, parent/spouse name and village needed to resolve duplicates.</a:t>
            </a:r>
          </a:p>
          <a:p>
            <a:pPr marL="170256" lvl="1" indent="-170256" defTabSz="91437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IN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Assurance level attached based on strength of ID</a:t>
            </a:r>
            <a:endParaRPr lang="en-US" sz="1050" b="1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  <a:p>
            <a:pPr marL="170256" lvl="1" indent="-170256" defTabSz="91437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If none given, rejected</a:t>
            </a:r>
          </a:p>
          <a:p>
            <a:pPr marL="170256" lvl="1" indent="-170256" defTabSz="91437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IN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On success, HID returned</a:t>
            </a:r>
            <a:endParaRPr lang="en-US" sz="1050" b="1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</p:txBody>
      </p:sp>
      <p:cxnSp>
        <p:nvCxnSpPr>
          <p:cNvPr id="29" name="Straight Arrow Connector 28"/>
          <p:cNvCxnSpPr>
            <a:cxnSpLocks/>
          </p:cNvCxnSpPr>
          <p:nvPr/>
        </p:nvCxnSpPr>
        <p:spPr>
          <a:xfrm flipV="1">
            <a:off x="5256955" y="2160098"/>
            <a:ext cx="753026" cy="504258"/>
          </a:xfrm>
          <a:prstGeom prst="straightConnector1">
            <a:avLst/>
          </a:prstGeom>
          <a:ln w="28575">
            <a:solidFill>
              <a:srgbClr val="0071BC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272780" y="2442510"/>
            <a:ext cx="0" cy="2409254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endCxn id="10" idx="0"/>
          </p:cNvCxnSpPr>
          <p:nvPr/>
        </p:nvCxnSpPr>
        <p:spPr>
          <a:xfrm>
            <a:off x="5201522" y="1031778"/>
            <a:ext cx="0" cy="2215895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Arc 42"/>
          <p:cNvSpPr/>
          <p:nvPr/>
        </p:nvSpPr>
        <p:spPr>
          <a:xfrm rot="4993531">
            <a:off x="1775166" y="877653"/>
            <a:ext cx="3983153" cy="6157908"/>
          </a:xfrm>
          <a:prstGeom prst="arc">
            <a:avLst>
              <a:gd name="adj1" fmla="val 15957474"/>
              <a:gd name="adj2" fmla="val 302345"/>
            </a:avLst>
          </a:prstGeom>
          <a:ln w="28575">
            <a:solidFill>
              <a:schemeClr val="accent1">
                <a:lumMod val="75000"/>
              </a:schemeClr>
            </a:solidFill>
            <a:headEnd type="none"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378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412151" y="3970004"/>
            <a:ext cx="991250" cy="321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defTabSz="914378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</a:pPr>
            <a:r>
              <a:rPr lang="en-IN" sz="105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Sync to NCD server</a:t>
            </a:r>
            <a:endParaRPr lang="en-US" sz="1050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426130" y="4966681"/>
            <a:ext cx="519548" cy="519548"/>
          </a:xfrm>
          <a:prstGeom prst="rect">
            <a:avLst/>
          </a:prstGeom>
        </p:spPr>
      </p:pic>
      <p:sp>
        <p:nvSpPr>
          <p:cNvPr id="49" name="Rectangle 48"/>
          <p:cNvSpPr/>
          <p:nvPr/>
        </p:nvSpPr>
        <p:spPr>
          <a:xfrm>
            <a:off x="4511769" y="5013314"/>
            <a:ext cx="1555214" cy="321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defTabSz="914378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</a:pPr>
            <a:r>
              <a:rPr lang="en-IN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Disambiguation of duplicates can be resolved only if online</a:t>
            </a:r>
            <a:endParaRPr lang="en-US" sz="1100" b="1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</p:txBody>
      </p:sp>
      <p:cxnSp>
        <p:nvCxnSpPr>
          <p:cNvPr id="51" name="Straight Arrow Connector 50"/>
          <p:cNvCxnSpPr>
            <a:cxnSpLocks/>
          </p:cNvCxnSpPr>
          <p:nvPr/>
        </p:nvCxnSpPr>
        <p:spPr>
          <a:xfrm flipV="1">
            <a:off x="5305294" y="1446481"/>
            <a:ext cx="515684" cy="290642"/>
          </a:xfrm>
          <a:prstGeom prst="straightConnector1">
            <a:avLst/>
          </a:prstGeom>
          <a:ln w="28575">
            <a:solidFill>
              <a:srgbClr val="0071BC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cxnSpLocks/>
          </p:cNvCxnSpPr>
          <p:nvPr/>
        </p:nvCxnSpPr>
        <p:spPr>
          <a:xfrm flipV="1">
            <a:off x="5281155" y="1785378"/>
            <a:ext cx="668784" cy="426194"/>
          </a:xfrm>
          <a:prstGeom prst="straightConnector1">
            <a:avLst/>
          </a:prstGeom>
          <a:ln w="28575">
            <a:solidFill>
              <a:srgbClr val="0071BC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2971808" y="1452996"/>
            <a:ext cx="1808542" cy="2221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</a:pPr>
            <a:r>
              <a:rPr lang="en-IN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Health Program 1</a:t>
            </a:r>
            <a:endParaRPr lang="en-US" sz="1200" b="1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953046" y="1996708"/>
            <a:ext cx="1808542" cy="2221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</a:pPr>
            <a:r>
              <a:rPr lang="en-IN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Health Program 2</a:t>
            </a:r>
            <a:endParaRPr lang="en-US" sz="1200" b="1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7777" y="5419149"/>
            <a:ext cx="372052" cy="372052"/>
          </a:xfrm>
          <a:prstGeom prst="rect">
            <a:avLst/>
          </a:prstGeom>
        </p:spPr>
      </p:pic>
      <p:sp>
        <p:nvSpPr>
          <p:cNvPr id="61" name="Rectangle 60"/>
          <p:cNvSpPr/>
          <p:nvPr/>
        </p:nvSpPr>
        <p:spPr>
          <a:xfrm>
            <a:off x="7857340" y="1020950"/>
            <a:ext cx="991250" cy="321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defTabSz="914378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</a:pPr>
            <a:r>
              <a:rPr lang="en-IN" sz="9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APIs – CREATE, UPDATE, SEARCH</a:t>
            </a:r>
            <a:endParaRPr lang="en-US" sz="900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84C78CA6-986D-46B2-ACDF-9C5DEE08E082}"/>
              </a:ext>
            </a:extLst>
          </p:cNvPr>
          <p:cNvSpPr/>
          <p:nvPr/>
        </p:nvSpPr>
        <p:spPr>
          <a:xfrm>
            <a:off x="143053" y="795208"/>
            <a:ext cx="2768713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54">
              <a:spcBef>
                <a:spcPts val="600"/>
              </a:spcBef>
              <a:defRPr/>
            </a:pPr>
            <a:r>
              <a:rPr lang="en-US" sz="1200" b="1" dirty="0">
                <a:solidFill>
                  <a:srgbClr val="444444"/>
                </a:solidFill>
                <a:latin typeface="Arial"/>
              </a:rPr>
              <a:t>For CPHC </a:t>
            </a:r>
            <a:r>
              <a:rPr lang="en-US" sz="1200" dirty="0">
                <a:solidFill>
                  <a:srgbClr val="444444"/>
                </a:solidFill>
                <a:latin typeface="Arial"/>
              </a:rPr>
              <a:t>- </a:t>
            </a:r>
            <a:r>
              <a:rPr lang="en-US" sz="1400" b="1" dirty="0">
                <a:solidFill>
                  <a:srgbClr val="444444"/>
                </a:solidFill>
                <a:latin typeface="Arial"/>
              </a:rPr>
              <a:t>Interoperability</a:t>
            </a:r>
            <a:r>
              <a:rPr lang="en-US" sz="1200" dirty="0">
                <a:solidFill>
                  <a:srgbClr val="444444"/>
                </a:solidFill>
                <a:latin typeface="Arial"/>
              </a:rPr>
              <a:t>:  </a:t>
            </a:r>
          </a:p>
          <a:p>
            <a:pPr marL="457178" indent="-457178" defTabSz="914354">
              <a:spcBef>
                <a:spcPts val="600"/>
              </a:spcBef>
              <a:buFontTx/>
              <a:buAutoNum type="arabicParenR"/>
              <a:defRPr/>
            </a:pPr>
            <a:r>
              <a:rPr lang="en-US" sz="1200" b="1" dirty="0">
                <a:solidFill>
                  <a:srgbClr val="444444"/>
                </a:solidFill>
                <a:latin typeface="Arial"/>
              </a:rPr>
              <a:t>Common Health ID</a:t>
            </a:r>
          </a:p>
          <a:p>
            <a:pPr marL="457178" indent="-457178" defTabSz="914354">
              <a:spcBef>
                <a:spcPts val="600"/>
              </a:spcBef>
              <a:buFontTx/>
              <a:buAutoNum type="arabicParenR"/>
              <a:defRPr/>
            </a:pPr>
            <a:r>
              <a:rPr lang="en-US" sz="1200" b="1" dirty="0">
                <a:solidFill>
                  <a:srgbClr val="444444"/>
                </a:solidFill>
                <a:latin typeface="Arial"/>
              </a:rPr>
              <a:t>Common Master Data (Facilities, Users, Locations)</a:t>
            </a:r>
          </a:p>
          <a:p>
            <a:pPr marL="457178" indent="-457178" defTabSz="914354">
              <a:spcBef>
                <a:spcPts val="600"/>
              </a:spcBef>
              <a:buFontTx/>
              <a:buAutoNum type="arabicParenR"/>
              <a:defRPr/>
            </a:pPr>
            <a:r>
              <a:rPr lang="en-US" sz="1200" b="1" dirty="0">
                <a:solidFill>
                  <a:srgbClr val="444444"/>
                </a:solidFill>
                <a:latin typeface="Arial"/>
              </a:rPr>
              <a:t>E.H.R. Compliance </a:t>
            </a:r>
          </a:p>
        </p:txBody>
      </p:sp>
    </p:spTree>
    <p:extLst>
      <p:ext uri="{BB962C8B-B14F-4D97-AF65-F5344CB8AC3E}">
        <p14:creationId xmlns="" xmlns:p14="http://schemas.microsoft.com/office/powerpoint/2010/main" val="886717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884" y="61925"/>
            <a:ext cx="8686231" cy="492443"/>
          </a:xfrm>
        </p:spPr>
        <p:txBody>
          <a:bodyPr/>
          <a:lstStyle/>
          <a:p>
            <a:r>
              <a:rPr lang="en-US" sz="3200" dirty="0"/>
              <a:t>NCD Management – PHC, CHC, DH Portals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51266" y="900976"/>
            <a:ext cx="4647180" cy="543632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chemeClr val="tx1"/>
                </a:solidFill>
              </a:rPr>
              <a:t>Simple User Interface for effective care co-ordination between medical staff at PHC/CHC/DH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tx1"/>
                </a:solidFill>
              </a:rPr>
              <a:t> 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chemeClr val="tx1"/>
                </a:solidFill>
              </a:rPr>
              <a:t>Initial Assessment with sub-sections. 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chemeClr val="tx1"/>
                </a:solidFill>
              </a:rPr>
              <a:t>Vitals;  Patient History;  Current Medication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chemeClr val="tx1"/>
                </a:solidFill>
              </a:rPr>
              <a:t>Signs &amp; Symptoms;  Physical Examination</a:t>
            </a:r>
          </a:p>
          <a:p>
            <a:pPr marL="341303" lvl="1" indent="0">
              <a:spcBef>
                <a:spcPts val="0"/>
              </a:spcBef>
              <a:buNone/>
            </a:pPr>
            <a:endParaRPr lang="en-US" sz="1400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chemeClr val="tx1"/>
                </a:solidFill>
              </a:rPr>
              <a:t>MO/Doctor screens aligned to GOI protocols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chemeClr val="tx1"/>
                </a:solidFill>
              </a:rPr>
              <a:t>ANM pre-populated data verified by Nurse 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chemeClr val="tx1"/>
                </a:solidFill>
              </a:rPr>
              <a:t>Disease-specific screens 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400" dirty="0">
                <a:solidFill>
                  <a:schemeClr val="tx1"/>
                </a:solidFill>
              </a:rPr>
              <a:t>Quick data entry by MO; minimum fields </a:t>
            </a:r>
          </a:p>
          <a:p>
            <a:pPr marL="457200" lvl="1" indent="0">
              <a:spcBef>
                <a:spcPts val="600"/>
              </a:spcBef>
              <a:buNone/>
            </a:pPr>
            <a:endParaRPr lang="en-IN" sz="1400" dirty="0">
              <a:solidFill>
                <a:schemeClr val="tx1"/>
              </a:solidFill>
            </a:endParaRPr>
          </a:p>
          <a:p>
            <a:pPr marL="4000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District Level admin portal</a:t>
            </a:r>
          </a:p>
          <a:p>
            <a:pPr lvl="1" indent="-228600" defTabSz="914377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US" sz="1400" dirty="0">
                <a:solidFill>
                  <a:schemeClr val="tx1"/>
                </a:solidFill>
              </a:rPr>
              <a:t>Add - Facilities </a:t>
            </a:r>
            <a:r>
              <a:rPr lang="en-US" sz="1400" dirty="0" err="1">
                <a:solidFill>
                  <a:schemeClr val="tx1"/>
                </a:solidFill>
              </a:rPr>
              <a:t>eg.</a:t>
            </a:r>
            <a:r>
              <a:rPr lang="en-US" sz="1400" dirty="0">
                <a:solidFill>
                  <a:schemeClr val="tx1"/>
                </a:solidFill>
              </a:rPr>
              <a:t> PHC, SC. </a:t>
            </a:r>
            <a:r>
              <a:rPr lang="en-US" sz="1400" dirty="0" err="1">
                <a:solidFill>
                  <a:schemeClr val="tx1"/>
                </a:solidFill>
              </a:rPr>
              <a:t>VIllages</a:t>
            </a:r>
            <a:endParaRPr lang="en-US" sz="1400" dirty="0">
              <a:solidFill>
                <a:schemeClr val="tx1"/>
              </a:solidFill>
            </a:endParaRPr>
          </a:p>
          <a:p>
            <a:pPr lvl="1" indent="-133350" defTabSz="914377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US" sz="1400" dirty="0">
                <a:solidFill>
                  <a:schemeClr val="tx1"/>
                </a:solidFill>
              </a:rPr>
              <a:t>Users  ANM, MLHP, ASHA, MO, Nurse, Pharmacist, Lab</a:t>
            </a:r>
            <a:endParaRPr lang="en-IN" sz="1400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</a:pPr>
            <a:endParaRPr lang="en-IN" sz="1600" dirty="0"/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F3646886-7CF9-4A0A-BC52-A7311A79F93D}"/>
              </a:ext>
            </a:extLst>
          </p:cNvPr>
          <p:cNvGrpSpPr/>
          <p:nvPr/>
        </p:nvGrpSpPr>
        <p:grpSpPr>
          <a:xfrm>
            <a:off x="4784378" y="904425"/>
            <a:ext cx="4271749" cy="3562066"/>
            <a:chOff x="2895600" y="800100"/>
            <a:chExt cx="6108507" cy="4191000"/>
          </a:xfrm>
        </p:grpSpPr>
        <p:pic>
          <p:nvPicPr>
            <p:cNvPr id="4" name="Picture 3" descr="A screenshot of a social media post&#10;&#10;Description generated with very high confidence">
              <a:extLst>
                <a:ext uri="{FF2B5EF4-FFF2-40B4-BE49-F238E27FC236}">
                  <a16:creationId xmlns="" xmlns:a16="http://schemas.microsoft.com/office/drawing/2014/main" id="{BAF727F2-A1B8-4950-A3C5-3E9B175322FC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4818" r="75107" b="15185"/>
            <a:stretch/>
          </p:blipFill>
          <p:spPr bwMode="auto">
            <a:xfrm>
              <a:off x="2895600" y="800100"/>
              <a:ext cx="2108792" cy="4191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 xmlns=""/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E7700ED6-4795-4629-BE25-AD42B833A6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5318" t="10000" r="-1" b="18518"/>
            <a:stretch/>
          </p:blipFill>
          <p:spPr>
            <a:xfrm>
              <a:off x="5004392" y="800100"/>
              <a:ext cx="3999715" cy="2990850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934D6B3-CA47-4711-AC9A-0AF011E970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643" y="4608692"/>
            <a:ext cx="4419357" cy="21784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18632157"/>
      </p:ext>
    </p:extLst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="" xmlns:a16="http://schemas.microsoft.com/office/drawing/2014/main" id="{A6009739-4568-40BB-AFCF-8DF9D1CCDC7B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621687522"/>
              </p:ext>
            </p:extLst>
          </p:nvPr>
        </p:nvGraphicFramePr>
        <p:xfrm>
          <a:off x="961795" y="2742037"/>
          <a:ext cx="7293205" cy="1824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F1B26E6-D2C5-4C66-AE29-BD31198F1C8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789" t="63650" r="77476" b="22484"/>
          <a:stretch/>
        </p:blipFill>
        <p:spPr>
          <a:xfrm>
            <a:off x="2256021" y="4517252"/>
            <a:ext cx="671848" cy="330836"/>
          </a:xfrm>
          <a:prstGeom prst="rect">
            <a:avLst/>
          </a:prstGeom>
        </p:spPr>
      </p:pic>
      <p:pic>
        <p:nvPicPr>
          <p:cNvPr id="6" name="Graphic 5" descr="Family with two children">
            <a:extLst>
              <a:ext uri="{FF2B5EF4-FFF2-40B4-BE49-F238E27FC236}">
                <a16:creationId xmlns="" xmlns:a16="http://schemas.microsoft.com/office/drawing/2014/main" id="{2D881847-977C-4A08-9714-85A431FE03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55027" y="4793004"/>
            <a:ext cx="777711" cy="631741"/>
          </a:xfrm>
          <a:prstGeom prst="rect">
            <a:avLst/>
          </a:prstGeom>
        </p:spPr>
      </p:pic>
      <p:pic>
        <p:nvPicPr>
          <p:cNvPr id="7" name="Graphic 6" descr="Users">
            <a:extLst>
              <a:ext uri="{FF2B5EF4-FFF2-40B4-BE49-F238E27FC236}">
                <a16:creationId xmlns="" xmlns:a16="http://schemas.microsoft.com/office/drawing/2014/main" id="{A8AAE89C-ED73-4755-92B2-A71B5A8253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721566" y="4786225"/>
            <a:ext cx="579782" cy="579782"/>
          </a:xfrm>
          <a:prstGeom prst="rect">
            <a:avLst/>
          </a:prstGeom>
        </p:spPr>
      </p:pic>
      <p:pic>
        <p:nvPicPr>
          <p:cNvPr id="8" name="Graphic 7" descr="City">
            <a:extLst>
              <a:ext uri="{FF2B5EF4-FFF2-40B4-BE49-F238E27FC236}">
                <a16:creationId xmlns="" xmlns:a16="http://schemas.microsoft.com/office/drawing/2014/main" id="{5F5D280A-E97D-4890-ACB8-EB1354FD1C7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56416" y="4487734"/>
            <a:ext cx="431979" cy="4319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8FC245A6-FD9C-4306-B404-F0759D56EF6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677" t="60430" r="50885" b="23022"/>
          <a:stretch/>
        </p:blipFill>
        <p:spPr>
          <a:xfrm>
            <a:off x="4072763" y="4451426"/>
            <a:ext cx="1029599" cy="431979"/>
          </a:xfrm>
          <a:prstGeom prst="rect">
            <a:avLst/>
          </a:prstGeom>
        </p:spPr>
      </p:pic>
      <p:pic>
        <p:nvPicPr>
          <p:cNvPr id="10" name="Graphic 9" descr="User">
            <a:extLst>
              <a:ext uri="{FF2B5EF4-FFF2-40B4-BE49-F238E27FC236}">
                <a16:creationId xmlns="" xmlns:a16="http://schemas.microsoft.com/office/drawing/2014/main" id="{EC331422-85BB-4ED2-BC1C-A452C105FBB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382725" y="4913130"/>
            <a:ext cx="385472" cy="385472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="" xmlns:a16="http://schemas.microsoft.com/office/drawing/2014/main" id="{7D1BF507-4B69-4C47-A2D0-547F63015511}"/>
              </a:ext>
            </a:extLst>
          </p:cNvPr>
          <p:cNvCxnSpPr>
            <a:cxnSpLocks/>
          </p:cNvCxnSpPr>
          <p:nvPr/>
        </p:nvCxnSpPr>
        <p:spPr>
          <a:xfrm>
            <a:off x="1536700" y="4390886"/>
            <a:ext cx="235744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="" xmlns:a16="http://schemas.microsoft.com/office/drawing/2014/main" id="{F41B42C4-0A0A-4E59-9712-D270D2818A80}"/>
              </a:ext>
            </a:extLst>
          </p:cNvPr>
          <p:cNvCxnSpPr>
            <a:cxnSpLocks/>
          </p:cNvCxnSpPr>
          <p:nvPr/>
        </p:nvCxnSpPr>
        <p:spPr>
          <a:xfrm>
            <a:off x="3938927" y="4390886"/>
            <a:ext cx="106834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8C25B134-56E1-4AC3-B3F2-7C9261CD165A}"/>
              </a:ext>
            </a:extLst>
          </p:cNvPr>
          <p:cNvSpPr txBox="1"/>
          <p:nvPr/>
        </p:nvSpPr>
        <p:spPr>
          <a:xfrm>
            <a:off x="1813972" y="5301520"/>
            <a:ext cx="9229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1350" b="1" dirty="0">
                <a:solidFill>
                  <a:prstClr val="black"/>
                </a:solidFill>
                <a:latin typeface="Calibri" panose="020F0502020204030204"/>
              </a:rPr>
              <a:t>SC/HWC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216D157D-1325-4F15-869E-DF5EDEA5E3A1}"/>
              </a:ext>
            </a:extLst>
          </p:cNvPr>
          <p:cNvSpPr txBox="1"/>
          <p:nvPr/>
        </p:nvSpPr>
        <p:spPr>
          <a:xfrm>
            <a:off x="4198707" y="5298601"/>
            <a:ext cx="77771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350" b="1" dirty="0">
                <a:solidFill>
                  <a:prstClr val="black"/>
                </a:solidFill>
                <a:latin typeface="Calibri" panose="020F0502020204030204"/>
              </a:rPr>
              <a:t>PHC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E80FFDA4-773E-4B3C-BFDE-5524983D94A8}"/>
              </a:ext>
            </a:extLst>
          </p:cNvPr>
          <p:cNvSpPr txBox="1"/>
          <p:nvPr/>
        </p:nvSpPr>
        <p:spPr>
          <a:xfrm>
            <a:off x="6667343" y="5262058"/>
            <a:ext cx="77771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350" b="1" dirty="0">
                <a:solidFill>
                  <a:prstClr val="black"/>
                </a:solidFill>
                <a:latin typeface="Calibri" panose="020F0502020204030204"/>
              </a:rPr>
              <a:t>CHC/DH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="" xmlns:a16="http://schemas.microsoft.com/office/drawing/2014/main" id="{99348E93-69F0-468A-ADD7-19D4A61FB615}"/>
              </a:ext>
            </a:extLst>
          </p:cNvPr>
          <p:cNvCxnSpPr>
            <a:cxnSpLocks/>
          </p:cNvCxnSpPr>
          <p:nvPr/>
        </p:nvCxnSpPr>
        <p:spPr>
          <a:xfrm>
            <a:off x="5045007" y="4390886"/>
            <a:ext cx="25305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Arrow: Right 31">
            <a:extLst>
              <a:ext uri="{FF2B5EF4-FFF2-40B4-BE49-F238E27FC236}">
                <a16:creationId xmlns="" xmlns:a16="http://schemas.microsoft.com/office/drawing/2014/main" id="{E3B64AB8-A78B-47FF-8484-801DC8DAD246}"/>
              </a:ext>
            </a:extLst>
          </p:cNvPr>
          <p:cNvSpPr/>
          <p:nvPr/>
        </p:nvSpPr>
        <p:spPr>
          <a:xfrm>
            <a:off x="2948008" y="4527422"/>
            <a:ext cx="1117795" cy="330835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Refer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="" xmlns:a16="http://schemas.microsoft.com/office/drawing/2014/main" id="{B1E8A602-4DD2-4AD4-8E58-731C0F0B5DBB}"/>
              </a:ext>
            </a:extLst>
          </p:cNvPr>
          <p:cNvSpPr/>
          <p:nvPr/>
        </p:nvSpPr>
        <p:spPr>
          <a:xfrm rot="10800000">
            <a:off x="2859525" y="5214278"/>
            <a:ext cx="1217902" cy="348327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6" name="Graphic 35" descr="Line arrow: Rotate left">
            <a:extLst>
              <a:ext uri="{FF2B5EF4-FFF2-40B4-BE49-F238E27FC236}">
                <a16:creationId xmlns="" xmlns:a16="http://schemas.microsoft.com/office/drawing/2014/main" id="{A0386A75-683F-4557-B545-2EC95EB69EA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0800000">
            <a:off x="4427717" y="5619247"/>
            <a:ext cx="381503" cy="381503"/>
          </a:xfrm>
          <a:prstGeom prst="rect">
            <a:avLst/>
          </a:prstGeom>
        </p:spPr>
      </p:pic>
      <p:pic>
        <p:nvPicPr>
          <p:cNvPr id="37" name="Graphic 36" descr="Line arrow: Rotate left">
            <a:extLst>
              <a:ext uri="{FF2B5EF4-FFF2-40B4-BE49-F238E27FC236}">
                <a16:creationId xmlns="" xmlns:a16="http://schemas.microsoft.com/office/drawing/2014/main" id="{B5F72217-19D6-4CFC-87D0-EC961485D50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0800000">
            <a:off x="6865446" y="5656470"/>
            <a:ext cx="381503" cy="381503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A1B15CAC-D325-4400-BD31-0D4F0A1BFE3E}"/>
              </a:ext>
            </a:extLst>
          </p:cNvPr>
          <p:cNvSpPr txBox="1"/>
          <p:nvPr/>
        </p:nvSpPr>
        <p:spPr>
          <a:xfrm>
            <a:off x="2956310" y="5240328"/>
            <a:ext cx="13715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Follow-up</a:t>
            </a:r>
          </a:p>
        </p:txBody>
      </p:sp>
      <p:sp>
        <p:nvSpPr>
          <p:cNvPr id="43" name="Arrow: Right 42">
            <a:extLst>
              <a:ext uri="{FF2B5EF4-FFF2-40B4-BE49-F238E27FC236}">
                <a16:creationId xmlns="" xmlns:a16="http://schemas.microsoft.com/office/drawing/2014/main" id="{ED43A064-7C62-4023-B22E-0D574895D97F}"/>
              </a:ext>
            </a:extLst>
          </p:cNvPr>
          <p:cNvSpPr/>
          <p:nvPr/>
        </p:nvSpPr>
        <p:spPr>
          <a:xfrm>
            <a:off x="4953831" y="4503541"/>
            <a:ext cx="1419291" cy="302542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Refer</a:t>
            </a:r>
          </a:p>
        </p:txBody>
      </p:sp>
      <p:sp>
        <p:nvSpPr>
          <p:cNvPr id="47" name="Arrow: Right 46">
            <a:extLst>
              <a:ext uri="{FF2B5EF4-FFF2-40B4-BE49-F238E27FC236}">
                <a16:creationId xmlns="" xmlns:a16="http://schemas.microsoft.com/office/drawing/2014/main" id="{E1209F78-0913-4EB1-B946-CB5DDF11B22A}"/>
              </a:ext>
            </a:extLst>
          </p:cNvPr>
          <p:cNvSpPr/>
          <p:nvPr/>
        </p:nvSpPr>
        <p:spPr>
          <a:xfrm rot="10800000">
            <a:off x="4911798" y="5214277"/>
            <a:ext cx="1452567" cy="307081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="" xmlns:a16="http://schemas.microsoft.com/office/drawing/2014/main" id="{11553912-6CB4-4B8E-A495-372E7133B625}"/>
              </a:ext>
            </a:extLst>
          </p:cNvPr>
          <p:cNvSpPr/>
          <p:nvPr/>
        </p:nvSpPr>
        <p:spPr>
          <a:xfrm>
            <a:off x="1580612" y="4508421"/>
            <a:ext cx="1086251" cy="1113686"/>
          </a:xfrm>
          <a:prstGeom prst="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C5D5B4C9-FFFA-4486-A35F-6FA00C0CCB74}"/>
              </a:ext>
            </a:extLst>
          </p:cNvPr>
          <p:cNvSpPr txBox="1"/>
          <p:nvPr/>
        </p:nvSpPr>
        <p:spPr>
          <a:xfrm>
            <a:off x="5005424" y="5221347"/>
            <a:ext cx="1358942" cy="30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Follow-up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="" xmlns:a16="http://schemas.microsoft.com/office/drawing/2014/main" id="{DE661CD1-FDE9-4A45-97B8-0597806F5187}"/>
              </a:ext>
            </a:extLst>
          </p:cNvPr>
          <p:cNvSpPr/>
          <p:nvPr/>
        </p:nvSpPr>
        <p:spPr>
          <a:xfrm>
            <a:off x="4185192" y="4527422"/>
            <a:ext cx="739634" cy="1121932"/>
          </a:xfrm>
          <a:prstGeom prst="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238AA1C1-7146-40EB-A2CA-401553B19899}"/>
              </a:ext>
            </a:extLst>
          </p:cNvPr>
          <p:cNvSpPr/>
          <p:nvPr/>
        </p:nvSpPr>
        <p:spPr>
          <a:xfrm>
            <a:off x="6572587" y="4503540"/>
            <a:ext cx="982846" cy="1158708"/>
          </a:xfrm>
          <a:prstGeom prst="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="" xmlns:a16="http://schemas.microsoft.com/office/drawing/2014/main" id="{692B90E2-52D5-4BC2-A5A5-CF1A94881D8C}"/>
              </a:ext>
            </a:extLst>
          </p:cNvPr>
          <p:cNvSpPr txBox="1">
            <a:spLocks/>
          </p:cNvSpPr>
          <p:nvPr/>
        </p:nvSpPr>
        <p:spPr>
          <a:xfrm>
            <a:off x="287083" y="205562"/>
            <a:ext cx="819150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3733" b="0" cap="none" baseline="0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  <a:lvl2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accent1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accent1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accent1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accent1"/>
                </a:solidFill>
                <a:latin typeface="Arial Black" pitchFamily="34" charset="0"/>
              </a:defRPr>
            </a:lvl5pPr>
            <a:lvl6pPr marL="609585" algn="l" rtl="0" eaLnBrk="1" fontAlgn="base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5867" b="1">
                <a:solidFill>
                  <a:schemeClr val="accent1"/>
                </a:solidFill>
                <a:latin typeface="Arial Black" pitchFamily="34" charset="0"/>
              </a:defRPr>
            </a:lvl6pPr>
            <a:lvl7pPr marL="1219170" algn="l" rtl="0" eaLnBrk="1" fontAlgn="base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5867" b="1">
                <a:solidFill>
                  <a:schemeClr val="accent1"/>
                </a:solidFill>
                <a:latin typeface="Arial Black" pitchFamily="34" charset="0"/>
              </a:defRPr>
            </a:lvl7pPr>
            <a:lvl8pPr marL="1828754" algn="l" rtl="0" eaLnBrk="1" fontAlgn="base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5867" b="1">
                <a:solidFill>
                  <a:schemeClr val="accent1"/>
                </a:solidFill>
                <a:latin typeface="Arial Black" pitchFamily="34" charset="0"/>
              </a:defRPr>
            </a:lvl8pPr>
            <a:lvl9pPr marL="2438339" algn="l" rtl="0" eaLnBrk="1" fontAlgn="base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5867" b="1">
                <a:solidFill>
                  <a:schemeClr val="accent1"/>
                </a:solidFill>
                <a:latin typeface="Arial Black" pitchFamily="34" charset="0"/>
              </a:defRPr>
            </a:lvl9pPr>
          </a:lstStyle>
          <a:p>
            <a:pPr algn="ctr" defTabSz="685800">
              <a:defRPr/>
            </a:pPr>
            <a:r>
              <a:rPr lang="en-US" sz="3200" kern="0" dirty="0"/>
              <a:t>Comprehensive Referral Pathway</a:t>
            </a:r>
          </a:p>
        </p:txBody>
      </p:sp>
      <p:sp>
        <p:nvSpPr>
          <p:cNvPr id="29" name="Content Placeholder 79">
            <a:extLst>
              <a:ext uri="{FF2B5EF4-FFF2-40B4-BE49-F238E27FC236}">
                <a16:creationId xmlns="" xmlns:a16="http://schemas.microsoft.com/office/drawing/2014/main" id="{AB77E362-71C5-4CBE-AD4E-8072C5B008C6}"/>
              </a:ext>
            </a:extLst>
          </p:cNvPr>
          <p:cNvSpPr txBox="1">
            <a:spLocks/>
          </p:cNvSpPr>
          <p:nvPr/>
        </p:nvSpPr>
        <p:spPr>
          <a:xfrm>
            <a:off x="346487" y="1115257"/>
            <a:ext cx="8353013" cy="160571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1" fontAlgn="base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808080"/>
              </a:buClr>
              <a:buFont typeface="Arial" pitchFamily="34" charset="0"/>
              <a:buNone/>
              <a:defRPr sz="1867">
                <a:solidFill>
                  <a:srgbClr val="000000"/>
                </a:solidFill>
                <a:latin typeface="+mn-lt"/>
                <a:ea typeface="Arial"/>
                <a:cs typeface="+mn-cs"/>
              </a:defRPr>
            </a:lvl1pPr>
            <a:lvl2pPr marL="455071" indent="0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8080"/>
              </a:buClr>
              <a:buFont typeface="Museo Sans For Dell" pitchFamily="2" charset="0"/>
              <a:buNone/>
              <a:defRPr sz="1600" baseline="0">
                <a:solidFill>
                  <a:srgbClr val="000000"/>
                </a:solidFill>
                <a:latin typeface="+mn-lt"/>
                <a:ea typeface="Arial"/>
              </a:defRPr>
            </a:lvl2pPr>
            <a:lvl3pPr marL="918610" indent="0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8080"/>
              </a:buClr>
              <a:buFont typeface="Museo Sans For Dell" pitchFamily="2" charset="0"/>
              <a:buNone/>
              <a:defRPr sz="1333" baseline="0">
                <a:solidFill>
                  <a:srgbClr val="000000"/>
                </a:solidFill>
                <a:latin typeface="+mn-lt"/>
                <a:ea typeface="Arial"/>
              </a:defRPr>
            </a:lvl3pPr>
            <a:lvl4pPr marL="1678475" indent="-306910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8080"/>
              </a:buClr>
              <a:buFont typeface="Courier New" panose="02070309020205020404" pitchFamily="49" charset="0"/>
              <a:buChar char="o"/>
              <a:defRPr sz="1333" baseline="0">
                <a:solidFill>
                  <a:srgbClr val="000000"/>
                </a:solidFill>
                <a:latin typeface="+mn-lt"/>
                <a:ea typeface="Museo Sans For Dell" pitchFamily="2" charset="0"/>
              </a:defRPr>
            </a:lvl4pPr>
            <a:lvl5pPr marL="2144130" indent="-315376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8080"/>
              </a:buClr>
              <a:buFont typeface="Museo For Dell 300" pitchFamily="50" charset="0"/>
              <a:buChar char="–"/>
              <a:defRPr sz="1333">
                <a:solidFill>
                  <a:schemeClr val="bg2"/>
                </a:solidFill>
                <a:latin typeface="+mn-lt"/>
                <a:ea typeface="Museo Sans For Dell" pitchFamily="2" charset="0"/>
              </a:defRPr>
            </a:lvl5pPr>
            <a:lvl6pPr marL="2753715" indent="-315376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2133">
                <a:solidFill>
                  <a:schemeClr val="accent1"/>
                </a:solidFill>
                <a:latin typeface="+mn-lt"/>
              </a:defRPr>
            </a:lvl6pPr>
            <a:lvl7pPr marL="3363300" indent="-315376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2133">
                <a:solidFill>
                  <a:schemeClr val="accent1"/>
                </a:solidFill>
                <a:latin typeface="+mn-lt"/>
              </a:defRPr>
            </a:lvl7pPr>
            <a:lvl8pPr marL="3972885" indent="-315376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2133">
                <a:solidFill>
                  <a:schemeClr val="accent1"/>
                </a:solidFill>
                <a:latin typeface="+mn-lt"/>
              </a:defRPr>
            </a:lvl8pPr>
            <a:lvl9pPr marL="4582469" indent="-315376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2133">
                <a:solidFill>
                  <a:schemeClr val="accent1"/>
                </a:solidFill>
                <a:latin typeface="+mn-lt"/>
              </a:defRPr>
            </a:lvl9pPr>
          </a:lstStyle>
          <a:p>
            <a:pPr marL="214313" indent="-214313" defTabSz="685800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en-US" sz="1600" kern="0" dirty="0">
                <a:latin typeface="Arial"/>
              </a:rPr>
              <a:t>Referral pathway - movement of records across various levels of care.</a:t>
            </a:r>
          </a:p>
          <a:p>
            <a:pPr marL="214313" indent="-214313" defTabSz="685800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en-US" sz="1600" kern="0" dirty="0">
                <a:latin typeface="Arial"/>
              </a:rPr>
              <a:t>Follow-up instructions available for Doctors  to help specify care plan. </a:t>
            </a:r>
          </a:p>
          <a:p>
            <a:pPr marL="214313" indent="-214313" defTabSz="685800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en-US" sz="1600" kern="0" dirty="0">
                <a:latin typeface="Arial"/>
              </a:rPr>
              <a:t>A Patient can moves across different statuses across different facilities</a:t>
            </a:r>
          </a:p>
          <a:p>
            <a:pPr marL="214313" indent="-214313" defTabSz="685800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en-US" sz="1600" kern="0" dirty="0">
                <a:latin typeface="Arial"/>
              </a:rPr>
              <a:t>Role-based access of health record; Workplans - GOI Protocols and guidelines</a:t>
            </a:r>
          </a:p>
          <a:p>
            <a:pPr marL="285743" indent="-285743" defTabSz="685800"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endParaRPr lang="en-US" sz="1600" kern="0" dirty="0"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13033247"/>
      </p:ext>
    </p:extLst>
  </p:cSld>
  <p:clrMapOvr>
    <a:masterClrMapping/>
  </p:clrMapOvr>
  <p:transition spd="med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CDSS End to end workflow</a:t>
            </a:r>
          </a:p>
        </p:txBody>
      </p:sp>
      <p:pic>
        <p:nvPicPr>
          <p:cNvPr id="4" name="Content Placeholder 3" descr="A picture containing text, map&#10;&#10;Description generated with very high confidence">
            <a:extLst>
              <a:ext uri="{FF2B5EF4-FFF2-40B4-BE49-F238E27FC236}">
                <a16:creationId xmlns="" xmlns:a16="http://schemas.microsoft.com/office/drawing/2014/main" id="{57AC46DF-EDEF-47BE-A346-B49F4029B642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158966" y="1993297"/>
            <a:ext cx="5595419" cy="31819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4E6C652-9467-4710-919F-BDA17F52EB20}"/>
              </a:ext>
            </a:extLst>
          </p:cNvPr>
          <p:cNvSpPr txBox="1"/>
          <p:nvPr/>
        </p:nvSpPr>
        <p:spPr>
          <a:xfrm>
            <a:off x="4435770" y="3499054"/>
            <a:ext cx="2514600" cy="2769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378" fontAlgn="base">
              <a:buClr>
                <a:srgbClr val="007DB8"/>
              </a:buClr>
              <a:defRPr/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CDSS Integrated Patient pathway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DF27601-E9DD-43AE-A25B-FDE157C0AA1D}"/>
              </a:ext>
            </a:extLst>
          </p:cNvPr>
          <p:cNvSpPr txBox="1"/>
          <p:nvPr/>
        </p:nvSpPr>
        <p:spPr>
          <a:xfrm>
            <a:off x="196360" y="1170672"/>
            <a:ext cx="2727278" cy="5550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3" indent="-285743" algn="just" defTabSz="914378" fontAlgn="base">
              <a:spcBef>
                <a:spcPts val="750"/>
              </a:spcBef>
              <a:buClr>
                <a:srgbClr val="007DB8"/>
              </a:buClr>
              <a:buFont typeface="Wingdings" panose="05000000000000000000" pitchFamily="2" charset="2"/>
              <a:buChar char="ü"/>
              <a:defRPr/>
            </a:pPr>
            <a:r>
              <a:rPr lang="en-US" sz="1400" b="1" dirty="0">
                <a:solidFill>
                  <a:srgbClr val="000000"/>
                </a:solidFill>
                <a:latin typeface="Arial"/>
              </a:rPr>
              <a:t>Comprehensive Decision Support Solution by AIIMS experts.</a:t>
            </a:r>
          </a:p>
          <a:p>
            <a:pPr marL="285743" indent="-285743" algn="just" defTabSz="914378" fontAlgn="base">
              <a:spcBef>
                <a:spcPts val="750"/>
              </a:spcBef>
              <a:buClr>
                <a:srgbClr val="007DB8"/>
              </a:buClr>
              <a:buFont typeface="Wingdings" panose="05000000000000000000" pitchFamily="2" charset="2"/>
              <a:buChar char="ü"/>
              <a:defRPr/>
            </a:pPr>
            <a:r>
              <a:rPr lang="en-US" sz="1400" b="1" dirty="0">
                <a:solidFill>
                  <a:srgbClr val="000000"/>
                </a:solidFill>
                <a:latin typeface="Arial"/>
              </a:rPr>
              <a:t>Comprises 2000+ rules, validated over 10 years of extensive study.</a:t>
            </a:r>
          </a:p>
          <a:p>
            <a:pPr marL="285743" indent="-285743" algn="just" defTabSz="914378" fontAlgn="base">
              <a:spcBef>
                <a:spcPts val="750"/>
              </a:spcBef>
              <a:buClr>
                <a:srgbClr val="007DB8"/>
              </a:buClr>
              <a:buFont typeface="Wingdings" panose="05000000000000000000" pitchFamily="2" charset="2"/>
              <a:buChar char="ü"/>
              <a:defRPr/>
            </a:pPr>
            <a:r>
              <a:rPr lang="en-US" sz="1400" b="1" dirty="0">
                <a:solidFill>
                  <a:srgbClr val="000000"/>
                </a:solidFill>
                <a:latin typeface="Arial"/>
              </a:rPr>
              <a:t>Caters to Hypertension and Diabetes Mellitus.</a:t>
            </a:r>
          </a:p>
          <a:p>
            <a:pPr marL="285743" indent="-285743" algn="just" defTabSz="914378" fontAlgn="base">
              <a:spcBef>
                <a:spcPts val="750"/>
              </a:spcBef>
              <a:buClr>
                <a:srgbClr val="007DB8"/>
              </a:buClr>
              <a:buFont typeface="Wingdings" panose="05000000000000000000" pitchFamily="2" charset="2"/>
              <a:buChar char="ü"/>
              <a:defRPr/>
            </a:pPr>
            <a:r>
              <a:rPr lang="en-US" sz="1400" b="1" dirty="0">
                <a:solidFill>
                  <a:srgbClr val="000000"/>
                </a:solidFill>
                <a:latin typeface="Arial"/>
              </a:rPr>
              <a:t>Integrated patient workflows </a:t>
            </a:r>
          </a:p>
          <a:p>
            <a:pPr marL="285743" indent="-285743" algn="just" defTabSz="914378" fontAlgn="base">
              <a:spcBef>
                <a:spcPts val="750"/>
              </a:spcBef>
              <a:buClr>
                <a:srgbClr val="007DB8"/>
              </a:buClr>
              <a:buFont typeface="Wingdings" panose="05000000000000000000" pitchFamily="2" charset="2"/>
              <a:buChar char="ü"/>
              <a:defRPr/>
            </a:pPr>
            <a:r>
              <a:rPr lang="en-US" sz="1400" b="1" dirty="0">
                <a:solidFill>
                  <a:srgbClr val="000000"/>
                </a:solidFill>
                <a:latin typeface="Arial"/>
              </a:rPr>
              <a:t>Designed for low-resource settings (Internet connectivity)</a:t>
            </a:r>
          </a:p>
          <a:p>
            <a:pPr marL="285743" indent="-285743" algn="just" defTabSz="914378" fontAlgn="base">
              <a:spcBef>
                <a:spcPts val="750"/>
              </a:spcBef>
              <a:buClr>
                <a:srgbClr val="007DB8"/>
              </a:buClr>
              <a:buFont typeface="Wingdings" panose="05000000000000000000" pitchFamily="2" charset="2"/>
              <a:buChar char="ü"/>
              <a:defRPr/>
            </a:pPr>
            <a:r>
              <a:rPr lang="en-US" sz="1400" b="1" dirty="0">
                <a:solidFill>
                  <a:srgbClr val="000000"/>
                </a:solidFill>
                <a:latin typeface="Arial"/>
              </a:rPr>
              <a:t>Intelligent decision support at different levels of care – PHC/CHC/DH</a:t>
            </a:r>
          </a:p>
          <a:p>
            <a:pPr marL="285743" indent="-285743" algn="just" defTabSz="914378" fontAlgn="base">
              <a:spcBef>
                <a:spcPts val="750"/>
              </a:spcBef>
              <a:buClr>
                <a:srgbClr val="007DB8"/>
              </a:buClr>
              <a:buFont typeface="Wingdings" panose="05000000000000000000" pitchFamily="2" charset="2"/>
              <a:buChar char="ü"/>
              <a:defRPr/>
            </a:pPr>
            <a:r>
              <a:rPr lang="en-US" sz="1400" b="1" dirty="0">
                <a:solidFill>
                  <a:srgbClr val="000000"/>
                </a:solidFill>
                <a:latin typeface="Arial"/>
              </a:rPr>
              <a:t>Integrated Referral and Follow-up pathway for longitudinal record access</a:t>
            </a:r>
          </a:p>
          <a:p>
            <a:pPr marL="285743" indent="-285743" algn="just" defTabSz="914378" fontAlgn="base">
              <a:spcBef>
                <a:spcPts val="750"/>
              </a:spcBef>
              <a:buClr>
                <a:srgbClr val="007DB8"/>
              </a:buClr>
              <a:buFont typeface="Wingdings" panose="05000000000000000000" pitchFamily="2" charset="2"/>
              <a:buChar char="ü"/>
              <a:defRPr/>
            </a:pPr>
            <a:r>
              <a:rPr lang="en-US" sz="1400" b="1" dirty="0">
                <a:solidFill>
                  <a:srgbClr val="000000"/>
                </a:solidFill>
                <a:latin typeface="Arial"/>
              </a:rPr>
              <a:t>Allows customization of rules using an admin module</a:t>
            </a:r>
          </a:p>
        </p:txBody>
      </p:sp>
    </p:spTree>
    <p:extLst>
      <p:ext uri="{BB962C8B-B14F-4D97-AF65-F5344CB8AC3E}">
        <p14:creationId xmlns="" xmlns:p14="http://schemas.microsoft.com/office/powerpoint/2010/main" val="3955578540"/>
      </p:ext>
    </p:extLst>
  </p:cSld>
  <p:clrMapOvr>
    <a:masterClrMapping/>
  </p:clrMapOvr>
  <p:transition spd="med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3214"/>
            <a:ext cx="8229600" cy="1143000"/>
          </a:xfrm>
        </p:spPr>
        <p:txBody>
          <a:bodyPr/>
          <a:lstStyle/>
          <a:p>
            <a:r>
              <a:rPr lang="en-US" dirty="0"/>
              <a:t>Training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49786"/>
            <a:ext cx="8932985" cy="5176379"/>
          </a:xfrm>
        </p:spPr>
        <p:txBody>
          <a:bodyPr>
            <a:normAutofit/>
          </a:bodyPr>
          <a:lstStyle/>
          <a:p>
            <a:pPr algn="just"/>
            <a:r>
              <a:rPr lang="en-US" b="1" dirty="0"/>
              <a:t>Cascade </a:t>
            </a:r>
            <a:r>
              <a:rPr lang="en-US" b="1" dirty="0" smtClean="0"/>
              <a:t>model</a:t>
            </a:r>
          </a:p>
          <a:p>
            <a:pPr algn="just"/>
            <a:r>
              <a:rPr lang="en-US" b="1" dirty="0" smtClean="0"/>
              <a:t>Training </a:t>
            </a:r>
            <a:r>
              <a:rPr lang="en-US" b="1" dirty="0"/>
              <a:t>for Population Based Screening </a:t>
            </a:r>
            <a:r>
              <a:rPr lang="en-US" b="1" dirty="0" smtClean="0"/>
              <a:t>(PBS</a:t>
            </a:r>
            <a:r>
              <a:rPr lang="en-US" b="1" dirty="0"/>
              <a:t>) </a:t>
            </a:r>
          </a:p>
          <a:p>
            <a:pPr lvl="1" algn="just"/>
            <a:r>
              <a:rPr lang="en-US" b="1" dirty="0"/>
              <a:t>ASHA, ANM, Nurses and </a:t>
            </a:r>
            <a:r>
              <a:rPr lang="en-US" b="1" dirty="0" smtClean="0"/>
              <a:t>MOs</a:t>
            </a:r>
            <a:endParaRPr lang="en-US" b="1" dirty="0"/>
          </a:p>
          <a:p>
            <a:pPr lvl="1" algn="just"/>
            <a:r>
              <a:rPr lang="en-US" b="1" dirty="0"/>
              <a:t>National </a:t>
            </a:r>
            <a:r>
              <a:rPr lang="en-US" b="1" dirty="0" err="1"/>
              <a:t>ToTs</a:t>
            </a:r>
            <a:r>
              <a:rPr lang="en-US" b="1" dirty="0"/>
              <a:t> Done </a:t>
            </a:r>
            <a:r>
              <a:rPr lang="mr-IN" b="1" dirty="0" smtClean="0"/>
              <a:t>–</a:t>
            </a:r>
            <a:r>
              <a:rPr lang="en-US" b="1" dirty="0" smtClean="0"/>
              <a:t> being done by </a:t>
            </a:r>
            <a:r>
              <a:rPr lang="en-US" b="1" dirty="0"/>
              <a:t>states</a:t>
            </a:r>
          </a:p>
          <a:p>
            <a:pPr algn="just"/>
            <a:r>
              <a:rPr lang="en-US" b="1" dirty="0"/>
              <a:t>Training of NCD Software Application:</a:t>
            </a:r>
          </a:p>
          <a:p>
            <a:pPr lvl="1" algn="just"/>
            <a:r>
              <a:rPr lang="en-US" b="1" dirty="0"/>
              <a:t>National </a:t>
            </a:r>
            <a:r>
              <a:rPr lang="en-US" b="1" dirty="0" err="1"/>
              <a:t>ToTs</a:t>
            </a:r>
            <a:r>
              <a:rPr lang="en-US" b="1" dirty="0"/>
              <a:t> done</a:t>
            </a:r>
          </a:p>
          <a:p>
            <a:pPr lvl="1" algn="just"/>
            <a:r>
              <a:rPr lang="en-US" b="1" dirty="0"/>
              <a:t>Training of Field level functionaries ( ANM, ASHA, MO, Staff Nurse, DEO, DDM) by states</a:t>
            </a:r>
          </a:p>
          <a:p>
            <a:pPr lvl="1" algn="just"/>
            <a:r>
              <a:rPr lang="en-US" b="1" dirty="0"/>
              <a:t>Tata Trusts is providing training and implementation Support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33529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Training Status ( 2018-19)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16067005"/>
              </p:ext>
            </p:extLst>
          </p:nvPr>
        </p:nvGraphicFramePr>
        <p:xfrm>
          <a:off x="300253" y="1417634"/>
          <a:ext cx="8734566" cy="50530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8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385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181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604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2015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3505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6053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877021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Particular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ANM/MPHW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ASHA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Staff Nurse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DEO/DDM/SNO/CHO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Total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35369">
                <a:tc>
                  <a:txBody>
                    <a:bodyPr/>
                    <a:lstStyle/>
                    <a:p>
                      <a:pPr algn="ctr"/>
                      <a:r>
                        <a:rPr lang="en-IN" sz="2800" b="1" baseline="0" dirty="0"/>
                        <a:t>On NCD Management</a:t>
                      </a:r>
                      <a:endParaRPr lang="en-IN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 smtClean="0"/>
                        <a:t>37584</a:t>
                      </a:r>
                      <a:endParaRPr lang="en-IN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 smtClean="0"/>
                        <a:t>155084</a:t>
                      </a:r>
                      <a:endParaRPr lang="en-IN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 smtClean="0"/>
                        <a:t>10135</a:t>
                      </a:r>
                      <a:endParaRPr lang="en-IN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 smtClean="0"/>
                        <a:t>11024</a:t>
                      </a:r>
                      <a:endParaRPr lang="en-IN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 smtClean="0"/>
                        <a:t>213827</a:t>
                      </a:r>
                      <a:endParaRPr lang="en-IN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40664"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/>
                        <a:t>On NCD </a:t>
                      </a:r>
                      <a:r>
                        <a:rPr lang="en-IN" sz="2800" b="1" dirty="0" smtClean="0"/>
                        <a:t>Software</a:t>
                      </a:r>
                      <a:endParaRPr lang="en-IN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/>
                        <a:t>6015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/>
                        <a:t>838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/>
                        <a:t>456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/>
                        <a:t>478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/>
                        <a:t>3248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/>
                        <a:t>11035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74580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1">
            <a:extLst>
              <a:ext uri="{FF2B5EF4-FFF2-40B4-BE49-F238E27FC236}">
                <a16:creationId xmlns="" xmlns:a16="http://schemas.microsoft.com/office/drawing/2014/main" id="{B61EC41F-038F-4D89-BA07-85774441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2050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IN" sz="2800" b="1" dirty="0">
                <a:latin typeface="Calibri" charset="0"/>
                <a:cs typeface="Calibri" charset="0"/>
              </a:rPr>
              <a:t>State Wise Training on </a:t>
            </a:r>
            <a:r>
              <a:rPr lang="en-IN" sz="2800" b="1" dirty="0" err="1">
                <a:latin typeface="Calibri" charset="0"/>
                <a:cs typeface="Calibri" charset="0"/>
              </a:rPr>
              <a:t>GoI</a:t>
            </a:r>
            <a:r>
              <a:rPr lang="en-IN" sz="2800" b="1" dirty="0">
                <a:latin typeface="Calibri" charset="0"/>
                <a:cs typeface="Calibri" charset="0"/>
              </a:rPr>
              <a:t> CPHC-NCD Application </a:t>
            </a:r>
            <a:endParaRPr lang="en-US" sz="2800" b="1" dirty="0">
              <a:latin typeface="Calibri" charset="0"/>
              <a:cs typeface="Calibri" charset="0"/>
            </a:endParaRPr>
          </a:p>
        </p:txBody>
      </p:sp>
      <p:graphicFrame>
        <p:nvGraphicFramePr>
          <p:cNvPr id="5" name="Content Placeholder 3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958608306"/>
              </p:ext>
            </p:extLst>
          </p:nvPr>
        </p:nvGraphicFramePr>
        <p:xfrm>
          <a:off x="84406" y="613129"/>
          <a:ext cx="4243168" cy="6117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2220">
                  <a:extLst>
                    <a:ext uri="{9D8B030D-6E8A-4147-A177-3AD203B41FA5}">
                      <a16:colId xmlns="" xmlns:a16="http://schemas.microsoft.com/office/drawing/2014/main" val="2932274036"/>
                    </a:ext>
                  </a:extLst>
                </a:gridCol>
                <a:gridCol w="1820948">
                  <a:extLst>
                    <a:ext uri="{9D8B030D-6E8A-4147-A177-3AD203B41FA5}">
                      <a16:colId xmlns="" xmlns:a16="http://schemas.microsoft.com/office/drawing/2014/main" val="2575565235"/>
                    </a:ext>
                  </a:extLst>
                </a:gridCol>
              </a:tblGrid>
              <a:tr h="506540"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1"/>
                          </a:solidFill>
                        </a:rPr>
                        <a:t>States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 smtClean="0">
                          <a:solidFill>
                            <a:schemeClr val="tx1"/>
                          </a:solidFill>
                        </a:rPr>
                        <a:t>Numbers</a:t>
                      </a:r>
                      <a:endParaRPr lang="en-IN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="" xmlns:a16="http://schemas.microsoft.com/office/drawing/2014/main" val="3995535870"/>
                  </a:ext>
                </a:extLst>
              </a:tr>
              <a:tr h="400756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Telangana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2694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3037783213"/>
                  </a:ext>
                </a:extLst>
              </a:tr>
              <a:tr h="400756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Rajasthan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1547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2178566998"/>
                  </a:ext>
                </a:extLst>
              </a:tr>
              <a:tr h="400756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Haryana</a:t>
                      </a:r>
                      <a:endParaRPr lang="en-IN" sz="20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1181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2434056223"/>
                  </a:ext>
                </a:extLst>
              </a:tr>
              <a:tr h="400756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Odisha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1146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1048478746"/>
                  </a:ext>
                </a:extLst>
              </a:tr>
              <a:tr h="400756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Madhya Pradesh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3473981322"/>
                  </a:ext>
                </a:extLst>
              </a:tr>
              <a:tr h="400756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Jharkhand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2452031958"/>
                  </a:ext>
                </a:extLst>
              </a:tr>
              <a:tr h="400756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Karnataka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3896589039"/>
                  </a:ext>
                </a:extLst>
              </a:tr>
              <a:tr h="400756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Chhattisgarh </a:t>
                      </a:r>
                      <a:endParaRPr lang="en-IN" sz="20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1891331936"/>
                  </a:ext>
                </a:extLst>
              </a:tr>
              <a:tr h="400756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Uttar Pradesh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156616440"/>
                  </a:ext>
                </a:extLst>
              </a:tr>
              <a:tr h="400756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Puducherry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1217390218"/>
                  </a:ext>
                </a:extLst>
              </a:tr>
              <a:tr h="400756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Maharashtra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4288336528"/>
                  </a:ext>
                </a:extLst>
              </a:tr>
              <a:tr h="400756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Punjab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1196804064"/>
                  </a:ext>
                </a:extLst>
              </a:tr>
              <a:tr h="400756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Bihar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1133820059"/>
                  </a:ext>
                </a:extLst>
              </a:tr>
              <a:tr h="400756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Tripura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2774191267"/>
                  </a:ext>
                </a:extLst>
              </a:tr>
            </a:tbl>
          </a:graphicData>
        </a:graphic>
      </p:graphicFrame>
      <p:graphicFrame>
        <p:nvGraphicFramePr>
          <p:cNvPr id="6" name="Content Placeholder 3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88913334"/>
              </p:ext>
            </p:extLst>
          </p:nvPr>
        </p:nvGraphicFramePr>
        <p:xfrm>
          <a:off x="4406242" y="624077"/>
          <a:ext cx="4497294" cy="6106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4527">
                  <a:extLst>
                    <a:ext uri="{9D8B030D-6E8A-4147-A177-3AD203B41FA5}">
                      <a16:colId xmlns="" xmlns:a16="http://schemas.microsoft.com/office/drawing/2014/main" val="2932274036"/>
                    </a:ext>
                  </a:extLst>
                </a:gridCol>
                <a:gridCol w="1302767">
                  <a:extLst>
                    <a:ext uri="{9D8B030D-6E8A-4147-A177-3AD203B41FA5}">
                      <a16:colId xmlns="" xmlns:a16="http://schemas.microsoft.com/office/drawing/2014/main" val="2575565235"/>
                    </a:ext>
                  </a:extLst>
                </a:gridCol>
              </a:tblGrid>
              <a:tr h="508466"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tx1"/>
                          </a:solidFill>
                        </a:rPr>
                        <a:t>States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 smtClean="0">
                          <a:solidFill>
                            <a:schemeClr val="tx1"/>
                          </a:solidFill>
                        </a:rPr>
                        <a:t>Numbers</a:t>
                      </a:r>
                      <a:endParaRPr lang="en-IN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="" xmlns:a16="http://schemas.microsoft.com/office/drawing/2014/main" val="3995535870"/>
                  </a:ext>
                </a:extLst>
              </a:tr>
              <a:tr h="414751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Arunachal Pradesh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1196804064"/>
                  </a:ext>
                </a:extLst>
              </a:tr>
              <a:tr h="414751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Manipur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3203032453"/>
                  </a:ext>
                </a:extLst>
              </a:tr>
              <a:tr h="414751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Assam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1823541217"/>
                  </a:ext>
                </a:extLst>
              </a:tr>
              <a:tr h="414751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Jammu &amp; Kashmir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879241892"/>
                  </a:ext>
                </a:extLst>
              </a:tr>
              <a:tr h="414751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Meghalaya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2262620552"/>
                  </a:ext>
                </a:extLst>
              </a:tr>
              <a:tr h="414751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Uttarakhand </a:t>
                      </a:r>
                      <a:endParaRPr lang="en-IN" sz="20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4136344033"/>
                  </a:ext>
                </a:extLst>
              </a:tr>
              <a:tr h="414751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Goa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1304384846"/>
                  </a:ext>
                </a:extLst>
              </a:tr>
              <a:tr h="414751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Mizoram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2548004128"/>
                  </a:ext>
                </a:extLst>
              </a:tr>
              <a:tr h="414751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Delhi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4052623081"/>
                  </a:ext>
                </a:extLst>
              </a:tr>
              <a:tr h="1864952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Nagaland, Sikkim, Daman &amp; Diu, Dadra &amp; Nagar Haveli,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Andaman &amp; Nicobar, Chandigarh, Lakshadweep, West Bengal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1732646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77758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377825971"/>
              </p:ext>
            </p:extLst>
          </p:nvPr>
        </p:nvGraphicFramePr>
        <p:xfrm>
          <a:off x="185514" y="696084"/>
          <a:ext cx="8789670" cy="6044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8561">
                  <a:extLst>
                    <a:ext uri="{9D8B030D-6E8A-4147-A177-3AD203B41FA5}">
                      <a16:colId xmlns="" xmlns:a16="http://schemas.microsoft.com/office/drawing/2014/main" val="490021879"/>
                    </a:ext>
                  </a:extLst>
                </a:gridCol>
                <a:gridCol w="7031109">
                  <a:extLst>
                    <a:ext uri="{9D8B030D-6E8A-4147-A177-3AD203B41FA5}">
                      <a16:colId xmlns="" xmlns:a16="http://schemas.microsoft.com/office/drawing/2014/main" val="3757177985"/>
                    </a:ext>
                  </a:extLst>
                </a:gridCol>
              </a:tblGrid>
              <a:tr h="367335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solidFill>
                            <a:schemeClr val="tx1"/>
                          </a:solidFill>
                        </a:rPr>
                        <a:t>Particulars</a:t>
                      </a:r>
                      <a:r>
                        <a:rPr lang="en-IN" sz="28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solidFill>
                            <a:schemeClr val="tx1"/>
                          </a:solidFill>
                        </a:rPr>
                        <a:t>State Name 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2746262148"/>
                  </a:ext>
                </a:extLst>
              </a:tr>
              <a:tr h="19087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b="1" dirty="0" smtClean="0">
                          <a:solidFill>
                            <a:srgbClr val="000090"/>
                          </a:solidFill>
                        </a:rPr>
                        <a:t>19 States</a:t>
                      </a:r>
                      <a:r>
                        <a:rPr lang="en-IN" sz="2800" b="1" baseline="0" dirty="0" smtClean="0">
                          <a:solidFill>
                            <a:srgbClr val="000090"/>
                          </a:solidFill>
                        </a:rPr>
                        <a:t> </a:t>
                      </a:r>
                      <a:r>
                        <a:rPr lang="en-IN" sz="2800" b="1" baseline="0" dirty="0">
                          <a:solidFill>
                            <a:srgbClr val="000090"/>
                          </a:solidFill>
                        </a:rPr>
                        <a:t>using GoI NCD software</a:t>
                      </a:r>
                      <a:endParaRPr lang="en-IN" sz="2800" b="1" dirty="0">
                        <a:solidFill>
                          <a:srgbClr val="000090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sz="2100" b="1" dirty="0"/>
                        <a:t>Odisha, Telangana, Madhya Pradesh,</a:t>
                      </a:r>
                      <a:r>
                        <a:rPr lang="en-IN" sz="2100" b="1" baseline="0" dirty="0"/>
                        <a:t> </a:t>
                      </a:r>
                      <a:r>
                        <a:rPr lang="en-IN" sz="2100" b="1" dirty="0"/>
                        <a:t>Haryana, </a:t>
                      </a:r>
                      <a:r>
                        <a:rPr lang="en-IN" sz="2100" b="1" dirty="0" smtClean="0"/>
                        <a:t>Rajasthan, Punjab</a:t>
                      </a:r>
                      <a:r>
                        <a:rPr lang="en-IN" sz="2100" b="1" dirty="0"/>
                        <a:t>, Karnataka, Chhattisgarh </a:t>
                      </a:r>
                      <a:r>
                        <a:rPr lang="en-IN" sz="2100" b="1" dirty="0" smtClean="0"/>
                        <a:t>, Uttar </a:t>
                      </a:r>
                      <a:r>
                        <a:rPr lang="en-IN" sz="2100" b="1" dirty="0"/>
                        <a:t>Pradesh, Manipur</a:t>
                      </a:r>
                    </a:p>
                    <a:p>
                      <a:r>
                        <a:rPr lang="en-IN" sz="2100" b="1" dirty="0"/>
                        <a:t>Jharkhand,</a:t>
                      </a:r>
                      <a:r>
                        <a:rPr lang="en-IN" sz="2100" b="1" baseline="0" dirty="0"/>
                        <a:t> </a:t>
                      </a:r>
                      <a:r>
                        <a:rPr lang="en-IN" sz="2100" b="1" dirty="0"/>
                        <a:t>Tripura, </a:t>
                      </a:r>
                      <a:r>
                        <a:rPr lang="en-IN" sz="2100" b="1" dirty="0" smtClean="0"/>
                        <a:t>Meghalaya, Arunachal </a:t>
                      </a:r>
                      <a:r>
                        <a:rPr lang="en-IN" sz="2100" b="1" dirty="0"/>
                        <a:t>Pradesh, Goa </a:t>
                      </a:r>
                    </a:p>
                    <a:p>
                      <a:pPr algn="just"/>
                      <a:r>
                        <a:rPr lang="en-IN" sz="2100" b="1" dirty="0"/>
                        <a:t>Maharashtra, Assam, Bihar , Jammu &amp; Kashmir 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2488022642"/>
                  </a:ext>
                </a:extLst>
              </a:tr>
              <a:tr h="12150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dirty="0" smtClean="0">
                          <a:solidFill>
                            <a:srgbClr val="000090"/>
                          </a:solidFill>
                        </a:rPr>
                        <a:t>6 States </a:t>
                      </a:r>
                      <a:r>
                        <a:rPr lang="en-IN" sz="2400" b="1" dirty="0">
                          <a:solidFill>
                            <a:srgbClr val="000090"/>
                          </a:solidFill>
                        </a:rPr>
                        <a:t>using their own software 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400" b="1" dirty="0"/>
                        <a:t>Gujarat,</a:t>
                      </a:r>
                      <a:r>
                        <a:rPr lang="en-IN" sz="2400" b="1" baseline="0" dirty="0"/>
                        <a:t> </a:t>
                      </a:r>
                      <a:r>
                        <a:rPr lang="en-IN" sz="2400" b="1" dirty="0"/>
                        <a:t>Andhra Pradesh,</a:t>
                      </a:r>
                      <a:r>
                        <a:rPr lang="en-IN" sz="2400" b="1" baseline="0" dirty="0"/>
                        <a:t> </a:t>
                      </a:r>
                      <a:r>
                        <a:rPr lang="en-IN" sz="2400" b="1" dirty="0"/>
                        <a:t>Tamil </a:t>
                      </a:r>
                      <a:r>
                        <a:rPr lang="en-IN" sz="2400" b="1" dirty="0" smtClean="0"/>
                        <a:t>Nadu, Himachal </a:t>
                      </a:r>
                      <a:r>
                        <a:rPr lang="en-IN" sz="2400" b="1" dirty="0"/>
                        <a:t>Pradesh,</a:t>
                      </a:r>
                      <a:r>
                        <a:rPr lang="en-IN" sz="2400" b="1" baseline="0" dirty="0"/>
                        <a:t> </a:t>
                      </a:r>
                      <a:r>
                        <a:rPr lang="en-IN" sz="2400" b="1" dirty="0"/>
                        <a:t>Kerala, Dadra &amp; Nagar Haveli</a:t>
                      </a:r>
                    </a:p>
                    <a:p>
                      <a:endParaRPr lang="en-IN" sz="2100" b="1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3512174141"/>
                  </a:ext>
                </a:extLst>
              </a:tr>
              <a:tr h="20627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b="1" dirty="0" smtClean="0">
                          <a:solidFill>
                            <a:srgbClr val="000090"/>
                          </a:solidFill>
                        </a:rPr>
                        <a:t>11 States </a:t>
                      </a:r>
                      <a:r>
                        <a:rPr lang="en-IN" sz="2800" b="1" dirty="0">
                          <a:solidFill>
                            <a:srgbClr val="000090"/>
                          </a:solidFill>
                        </a:rPr>
                        <a:t>yet</a:t>
                      </a:r>
                      <a:r>
                        <a:rPr lang="en-IN" sz="2800" b="1" baseline="0" dirty="0">
                          <a:solidFill>
                            <a:srgbClr val="000090"/>
                          </a:solidFill>
                        </a:rPr>
                        <a:t> to start</a:t>
                      </a:r>
                      <a:endParaRPr lang="en-IN" sz="2800" b="1" dirty="0">
                        <a:solidFill>
                          <a:srgbClr val="000090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IN" sz="2100" b="1" dirty="0"/>
                        <a:t>Puducherry, </a:t>
                      </a:r>
                      <a:r>
                        <a:rPr lang="en-IN" sz="2100" b="1" dirty="0" err="1" smtClean="0"/>
                        <a:t>Uttarakhand</a:t>
                      </a:r>
                      <a:r>
                        <a:rPr lang="en-IN" sz="2100" b="1" dirty="0" smtClean="0"/>
                        <a:t>, Sikkim</a:t>
                      </a:r>
                      <a:r>
                        <a:rPr lang="en-IN" sz="2100" b="1" dirty="0"/>
                        <a:t>, Delhi, Daman &amp; </a:t>
                      </a:r>
                      <a:r>
                        <a:rPr lang="en-IN" sz="2100" b="1" dirty="0" smtClean="0"/>
                        <a:t>Diu, Dadra </a:t>
                      </a:r>
                      <a:r>
                        <a:rPr lang="en-IN" sz="2100" b="1" dirty="0"/>
                        <a:t>&amp; Nagar Haveli, Andaman &amp; </a:t>
                      </a:r>
                      <a:r>
                        <a:rPr lang="en-IN" sz="2100" b="1" dirty="0" smtClean="0"/>
                        <a:t>Nicobar, Chandigarh,</a:t>
                      </a:r>
                      <a:r>
                        <a:rPr lang="en-IN" sz="2100" b="1" baseline="0" dirty="0" smtClean="0"/>
                        <a:t> </a:t>
                      </a:r>
                      <a:r>
                        <a:rPr lang="en-IN" sz="2100" b="1" dirty="0" err="1" smtClean="0"/>
                        <a:t>Lakshwadeep</a:t>
                      </a:r>
                      <a:r>
                        <a:rPr lang="en-IN" sz="2100" b="1" dirty="0" smtClean="0"/>
                        <a:t> </a:t>
                      </a:r>
                      <a:r>
                        <a:rPr lang="en-IN" sz="2100" b="1" dirty="0"/>
                        <a:t>, Mizoram,</a:t>
                      </a:r>
                      <a:r>
                        <a:rPr lang="en-IN" sz="2100" b="1" baseline="0" dirty="0"/>
                        <a:t> </a:t>
                      </a:r>
                      <a:r>
                        <a:rPr lang="en-IN" sz="2100" b="1" dirty="0"/>
                        <a:t>West Bengal </a:t>
                      </a:r>
                    </a:p>
                    <a:p>
                      <a:endParaRPr lang="en-IN" sz="2100" b="1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2603678558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="" xmlns:a16="http://schemas.microsoft.com/office/drawing/2014/main" id="{B61EC41F-038F-4D89-BA07-857744419C1D}"/>
              </a:ext>
            </a:extLst>
          </p:cNvPr>
          <p:cNvSpPr txBox="1">
            <a:spLocks/>
          </p:cNvSpPr>
          <p:nvPr/>
        </p:nvSpPr>
        <p:spPr>
          <a:xfrm>
            <a:off x="0" y="61795"/>
            <a:ext cx="9144000" cy="61818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3200" b="1" dirty="0" err="1">
                <a:latin typeface="Calibri" charset="0"/>
                <a:cs typeface="Calibri" charset="0"/>
              </a:rPr>
              <a:t>GoI</a:t>
            </a:r>
            <a:r>
              <a:rPr lang="en-IN" sz="3200" b="1" dirty="0">
                <a:latin typeface="Calibri" charset="0"/>
                <a:cs typeface="Calibri" charset="0"/>
              </a:rPr>
              <a:t> CPHC- NCD Software usage status </a:t>
            </a:r>
            <a:endParaRPr lang="en-US" sz="3200" b="1" dirty="0"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6843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Content Placeholder 3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81302621"/>
              </p:ext>
            </p:extLst>
          </p:nvPr>
        </p:nvGraphicFramePr>
        <p:xfrm>
          <a:off x="302396" y="1210473"/>
          <a:ext cx="8604069" cy="5297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4734">
                  <a:extLst>
                    <a:ext uri="{9D8B030D-6E8A-4147-A177-3AD203B41FA5}">
                      <a16:colId xmlns="" xmlns:a16="http://schemas.microsoft.com/office/drawing/2014/main" val="2932274036"/>
                    </a:ext>
                  </a:extLst>
                </a:gridCol>
                <a:gridCol w="2604677">
                  <a:extLst>
                    <a:ext uri="{9D8B030D-6E8A-4147-A177-3AD203B41FA5}">
                      <a16:colId xmlns="" xmlns:a16="http://schemas.microsoft.com/office/drawing/2014/main" val="2575565235"/>
                    </a:ext>
                  </a:extLst>
                </a:gridCol>
                <a:gridCol w="2534658">
                  <a:extLst>
                    <a:ext uri="{9D8B030D-6E8A-4147-A177-3AD203B41FA5}">
                      <a16:colId xmlns="" xmlns:a16="http://schemas.microsoft.com/office/drawing/2014/main" val="2893133610"/>
                    </a:ext>
                  </a:extLst>
                </a:gridCol>
              </a:tblGrid>
              <a:tr h="945243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>
                          <a:solidFill>
                            <a:schemeClr val="tx1"/>
                          </a:solidFill>
                        </a:rPr>
                        <a:t>States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 smtClean="0">
                          <a:solidFill>
                            <a:schemeClr val="tx1"/>
                          </a:solidFill>
                        </a:rPr>
                        <a:t>Enrollment </a:t>
                      </a:r>
                      <a:endParaRPr lang="en-IN" sz="32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>
                          <a:solidFill>
                            <a:schemeClr val="tx1"/>
                          </a:solidFill>
                        </a:rPr>
                        <a:t>Screening</a:t>
                      </a:r>
                      <a:r>
                        <a:rPr lang="en-IN" sz="3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IN" sz="32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="" xmlns:a16="http://schemas.microsoft.com/office/drawing/2014/main" val="3995535870"/>
                  </a:ext>
                </a:extLst>
              </a:tr>
              <a:tr h="1429291">
                <a:tc>
                  <a:txBody>
                    <a:bodyPr/>
                    <a:lstStyle/>
                    <a:p>
                      <a:pPr algn="ctr" fontAlgn="b"/>
                      <a:r>
                        <a:rPr lang="en-IN" sz="3600" b="1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GoI</a:t>
                      </a:r>
                      <a:r>
                        <a:rPr lang="en-IN" sz="36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NCD Software Application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40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45.53</a:t>
                      </a:r>
                      <a:r>
                        <a:rPr lang="en-IN" sz="4000" b="1" i="0" u="none" strike="noStrike" baseline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 lakh</a:t>
                      </a:r>
                      <a:endParaRPr lang="en-IN" sz="40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40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23.88</a:t>
                      </a:r>
                      <a:r>
                        <a:rPr lang="en-IN" sz="4000" b="1" i="0" u="none" strike="noStrike" baseline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 lakh</a:t>
                      </a:r>
                      <a:endParaRPr lang="en-IN" sz="40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2178566998"/>
                  </a:ext>
                </a:extLst>
              </a:tr>
              <a:tr h="1694262">
                <a:tc>
                  <a:txBody>
                    <a:bodyPr/>
                    <a:lstStyle/>
                    <a:p>
                      <a:pPr algn="ctr" fontAlgn="b"/>
                      <a:r>
                        <a:rPr lang="en-IN" sz="3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Data</a:t>
                      </a:r>
                      <a:r>
                        <a:rPr lang="en-IN" sz="36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Migrated from state owned NCD software </a:t>
                      </a:r>
                      <a:endParaRPr lang="en-IN" sz="36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3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4.31</a:t>
                      </a:r>
                      <a:r>
                        <a:rPr lang="en-IN" sz="3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N" sz="36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cr</a:t>
                      </a:r>
                      <a:endParaRPr lang="en-IN" sz="3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3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30.41</a:t>
                      </a:r>
                      <a:r>
                        <a:rPr lang="en-IN" sz="3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lakh</a:t>
                      </a:r>
                      <a:endParaRPr lang="en-IN" sz="3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2434056223"/>
                  </a:ext>
                </a:extLst>
              </a:tr>
              <a:tr h="901918">
                <a:tc>
                  <a:txBody>
                    <a:bodyPr/>
                    <a:lstStyle/>
                    <a:p>
                      <a:pPr algn="ctr" fontAlgn="b"/>
                      <a:r>
                        <a:rPr lang="en-IN" sz="40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Pan India  : Total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40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4.77</a:t>
                      </a:r>
                      <a:r>
                        <a:rPr lang="en-IN" sz="4000" b="1" i="0" u="none" strike="noStrike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4000" b="1" i="0" u="none" strike="noStrike" kern="1200" baseline="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cr</a:t>
                      </a:r>
                      <a:endParaRPr lang="en-IN" sz="4000" b="1" i="0" u="none" strike="noStrike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40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54.29</a:t>
                      </a:r>
                      <a:r>
                        <a:rPr lang="en-IN" sz="4000" b="1" i="0" u="none" strike="noStrike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lakh</a:t>
                      </a:r>
                      <a:endParaRPr lang="en-IN" sz="4000" b="1" i="0" u="none" strike="noStrike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6" name="Title 1">
            <a:extLst>
              <a:ext uri="{FF2B5EF4-FFF2-40B4-BE49-F238E27FC236}">
                <a16:creationId xmlns="" xmlns:a16="http://schemas.microsoft.com/office/drawing/2014/main" id="{B61EC41F-038F-4D89-BA07-85774441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452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IN" sz="3200" b="1" dirty="0">
                <a:latin typeface="Calibri" charset="0"/>
                <a:cs typeface="Calibri" charset="0"/>
              </a:rPr>
              <a:t>Status of NCD Application Usage ( 2018-19)</a:t>
            </a:r>
            <a:endParaRPr lang="en-US" sz="3200" b="1" dirty="0"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40175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10551" y="759656"/>
          <a:ext cx="9028988" cy="5908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itle 1">
            <a:extLst>
              <a:ext uri="{FF2B5EF4-FFF2-40B4-BE49-F238E27FC236}">
                <a16:creationId xmlns="" xmlns:a16="http://schemas.microsoft.com/office/drawing/2014/main" id="{B61EC41F-038F-4D89-BA07-85774441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20505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/>
            <a:r>
              <a:rPr lang="en-IN" sz="3200" b="1" dirty="0" err="1">
                <a:latin typeface="Calibri" charset="0"/>
                <a:cs typeface="Calibri" charset="0"/>
              </a:rPr>
              <a:t>GoI</a:t>
            </a:r>
            <a:r>
              <a:rPr lang="en-IN" sz="3200" b="1" dirty="0">
                <a:latin typeface="Calibri" charset="0"/>
                <a:cs typeface="Calibri" charset="0"/>
              </a:rPr>
              <a:t> CPHC-NCD App: Pan India Monthly status</a:t>
            </a:r>
            <a:endParaRPr lang="en-US" sz="3200" b="1" dirty="0"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6774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Content Placeholder 3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596735176"/>
              </p:ext>
            </p:extLst>
          </p:nvPr>
        </p:nvGraphicFramePr>
        <p:xfrm>
          <a:off x="169321" y="656036"/>
          <a:ext cx="8604069" cy="5905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4734">
                  <a:extLst>
                    <a:ext uri="{9D8B030D-6E8A-4147-A177-3AD203B41FA5}">
                      <a16:colId xmlns="" xmlns:a16="http://schemas.microsoft.com/office/drawing/2014/main" val="2932274036"/>
                    </a:ext>
                  </a:extLst>
                </a:gridCol>
                <a:gridCol w="2604677">
                  <a:extLst>
                    <a:ext uri="{9D8B030D-6E8A-4147-A177-3AD203B41FA5}">
                      <a16:colId xmlns="" xmlns:a16="http://schemas.microsoft.com/office/drawing/2014/main" val="2575565235"/>
                    </a:ext>
                  </a:extLst>
                </a:gridCol>
                <a:gridCol w="2534658">
                  <a:extLst>
                    <a:ext uri="{9D8B030D-6E8A-4147-A177-3AD203B41FA5}">
                      <a16:colId xmlns="" xmlns:a16="http://schemas.microsoft.com/office/drawing/2014/main" val="2893133610"/>
                    </a:ext>
                  </a:extLst>
                </a:gridCol>
              </a:tblGrid>
              <a:tr h="388042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States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Enrolment 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Screening</a:t>
                      </a:r>
                      <a:r>
                        <a:rPr lang="en-IN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3995535870"/>
                  </a:ext>
                </a:extLst>
              </a:tr>
              <a:tr h="344343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India 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45.53</a:t>
                      </a:r>
                      <a:r>
                        <a:rPr lang="en-IN" sz="20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lakh</a:t>
                      </a:r>
                      <a:endParaRPr lang="en-IN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23.88</a:t>
                      </a:r>
                      <a:r>
                        <a:rPr lang="en-IN" sz="20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lakh</a:t>
                      </a:r>
                      <a:endParaRPr lang="en-IN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3037783213"/>
                  </a:ext>
                </a:extLst>
              </a:tr>
              <a:tr h="344343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Orissa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33.42</a:t>
                      </a:r>
                      <a:r>
                        <a:rPr lang="en-IN" sz="20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lakh</a:t>
                      </a:r>
                      <a:endParaRPr lang="en-IN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18.74</a:t>
                      </a:r>
                      <a:r>
                        <a:rPr lang="en-IN" sz="20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lakh</a:t>
                      </a:r>
                      <a:endParaRPr lang="en-IN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2178566998"/>
                  </a:ext>
                </a:extLst>
              </a:tr>
              <a:tr h="344343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Telangana</a:t>
                      </a:r>
                      <a:r>
                        <a:rPr lang="en-IN" sz="20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en-IN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7.09</a:t>
                      </a:r>
                      <a:r>
                        <a:rPr lang="en-IN" sz="20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lakh</a:t>
                      </a:r>
                      <a:endParaRPr lang="en-IN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4.87</a:t>
                      </a:r>
                      <a:r>
                        <a:rPr lang="en-IN" sz="20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lakh</a:t>
                      </a:r>
                      <a:endParaRPr lang="en-IN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2434056223"/>
                  </a:ext>
                </a:extLst>
              </a:tr>
              <a:tr h="344343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Madhya Pradesh 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93960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048478746"/>
                  </a:ext>
                </a:extLst>
              </a:tr>
              <a:tr h="344343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Haryana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78715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3473981322"/>
                  </a:ext>
                </a:extLst>
              </a:tr>
              <a:tr h="344343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Rajasthan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69769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2452031958"/>
                  </a:ext>
                </a:extLst>
              </a:tr>
              <a:tr h="344343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Punjab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44977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1393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3896589039"/>
                  </a:ext>
                </a:extLst>
              </a:tr>
              <a:tr h="344343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Karnataka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39125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2452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891331936"/>
                  </a:ext>
                </a:extLst>
              </a:tr>
              <a:tr h="344343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Chhattisgarh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32958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56616440"/>
                  </a:ext>
                </a:extLst>
              </a:tr>
              <a:tr h="344343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Uttar Pradesh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31724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4629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217390218"/>
                  </a:ext>
                </a:extLst>
              </a:tr>
              <a:tr h="344343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Manipur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31323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5456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4288336528"/>
                  </a:ext>
                </a:extLst>
              </a:tr>
              <a:tr h="344343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Jharkhand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24644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3589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196804064"/>
                  </a:ext>
                </a:extLst>
              </a:tr>
              <a:tr h="344343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Tripura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15909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551340315"/>
                  </a:ext>
                </a:extLst>
              </a:tr>
              <a:tr h="344343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Meghalaya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10401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619962694"/>
                  </a:ext>
                </a:extLst>
              </a:tr>
              <a:tr h="344343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Arunachal Pradesh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6714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3203032453"/>
                  </a:ext>
                </a:extLst>
              </a:tr>
              <a:tr h="344343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Goa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6138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2797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032358437"/>
                  </a:ext>
                </a:extLst>
              </a:tr>
            </a:tbl>
          </a:graphicData>
        </a:graphic>
      </p:graphicFrame>
      <p:sp>
        <p:nvSpPr>
          <p:cNvPr id="36" name="Title 1">
            <a:extLst>
              <a:ext uri="{FF2B5EF4-FFF2-40B4-BE49-F238E27FC236}">
                <a16:creationId xmlns="" xmlns:a16="http://schemas.microsoft.com/office/drawing/2014/main" id="{B61EC41F-038F-4D89-BA07-85774441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2050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IN" sz="2800" b="1" dirty="0">
                <a:latin typeface="Calibri" charset="0"/>
                <a:cs typeface="Calibri" charset="0"/>
              </a:rPr>
              <a:t>State wise use of GOI CPHC- NCD Application </a:t>
            </a:r>
            <a:endParaRPr lang="en-US" sz="2800" b="1" dirty="0"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00026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Content Placeholder 3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29456146"/>
              </p:ext>
            </p:extLst>
          </p:nvPr>
        </p:nvGraphicFramePr>
        <p:xfrm>
          <a:off x="254274" y="712304"/>
          <a:ext cx="8585280" cy="6086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7168">
                  <a:extLst>
                    <a:ext uri="{9D8B030D-6E8A-4147-A177-3AD203B41FA5}">
                      <a16:colId xmlns="" xmlns:a16="http://schemas.microsoft.com/office/drawing/2014/main" val="2932274036"/>
                    </a:ext>
                  </a:extLst>
                </a:gridCol>
                <a:gridCol w="2598989">
                  <a:extLst>
                    <a:ext uri="{9D8B030D-6E8A-4147-A177-3AD203B41FA5}">
                      <a16:colId xmlns="" xmlns:a16="http://schemas.microsoft.com/office/drawing/2014/main" val="2575565235"/>
                    </a:ext>
                  </a:extLst>
                </a:gridCol>
                <a:gridCol w="2529123">
                  <a:extLst>
                    <a:ext uri="{9D8B030D-6E8A-4147-A177-3AD203B41FA5}">
                      <a16:colId xmlns="" xmlns:a16="http://schemas.microsoft.com/office/drawing/2014/main" val="2893133610"/>
                    </a:ext>
                  </a:extLst>
                </a:gridCol>
              </a:tblGrid>
              <a:tr h="408172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tx1"/>
                          </a:solidFill>
                        </a:rPr>
                        <a:t>States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tx1"/>
                          </a:solidFill>
                        </a:rPr>
                        <a:t>Enrolment 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tx1"/>
                          </a:solidFill>
                        </a:rPr>
                        <a:t>Screening</a:t>
                      </a:r>
                      <a:r>
                        <a:rPr lang="en-IN" sz="24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IN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="" xmlns:a16="http://schemas.microsoft.com/office/drawing/2014/main" val="3995535870"/>
                  </a:ext>
                </a:extLst>
              </a:tr>
              <a:tr h="36220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Maharashtra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5453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2674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3037783213"/>
                  </a:ext>
                </a:extLst>
              </a:tr>
              <a:tr h="36220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Assam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5304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1226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3597051668"/>
                  </a:ext>
                </a:extLst>
              </a:tr>
              <a:tr h="36220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Bihar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4314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2178566998"/>
                  </a:ext>
                </a:extLst>
              </a:tr>
              <a:tr h="36220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Nagaland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2434056223"/>
                  </a:ext>
                </a:extLst>
              </a:tr>
              <a:tr h="36220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Puducherry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048478746"/>
                  </a:ext>
                </a:extLst>
              </a:tr>
              <a:tr h="36220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Jammu &amp; Kashmir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3473981322"/>
                  </a:ext>
                </a:extLst>
              </a:tr>
              <a:tr h="36220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Uttarakhand </a:t>
                      </a:r>
                      <a:endParaRPr lang="en-IN" sz="2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2452031958"/>
                  </a:ext>
                </a:extLst>
              </a:tr>
              <a:tr h="36220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Sikkim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3896589039"/>
                  </a:ext>
                </a:extLst>
              </a:tr>
              <a:tr h="36220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Delhi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891331936"/>
                  </a:ext>
                </a:extLst>
              </a:tr>
              <a:tr h="36220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Daman &amp; Diu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156616440"/>
                  </a:ext>
                </a:extLst>
              </a:tr>
              <a:tr h="36220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Dadra &amp; Nagar Haveli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1217390218"/>
                  </a:ext>
                </a:extLst>
              </a:tr>
              <a:tr h="36220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Andaman &amp; Nicobar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4288336528"/>
                  </a:ext>
                </a:extLst>
              </a:tr>
              <a:tr h="36220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Chandigarh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1196804064"/>
                  </a:ext>
                </a:extLst>
              </a:tr>
              <a:tr h="36220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Lakshadweep </a:t>
                      </a:r>
                      <a:endParaRPr lang="en-IN" sz="2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1551340315"/>
                  </a:ext>
                </a:extLst>
              </a:tr>
              <a:tr h="36220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Mizoram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2940094235"/>
                  </a:ext>
                </a:extLst>
              </a:tr>
            </a:tbl>
          </a:graphicData>
        </a:graphic>
      </p:graphicFrame>
      <p:sp>
        <p:nvSpPr>
          <p:cNvPr id="36" name="Title 1">
            <a:extLst>
              <a:ext uri="{FF2B5EF4-FFF2-40B4-BE49-F238E27FC236}">
                <a16:creationId xmlns="" xmlns:a16="http://schemas.microsoft.com/office/drawing/2014/main" id="{B61EC41F-038F-4D89-BA07-85774441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2050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IN" sz="2800" b="1" dirty="0">
                <a:latin typeface="Calibri" charset="0"/>
                <a:cs typeface="Calibri" charset="0"/>
              </a:rPr>
              <a:t>State wise use of GOI CPHC- NCD Application</a:t>
            </a:r>
            <a:endParaRPr lang="en-US" sz="2800" b="1" dirty="0"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4443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Content Placeholder 3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658610785"/>
              </p:ext>
            </p:extLst>
          </p:nvPr>
        </p:nvGraphicFramePr>
        <p:xfrm>
          <a:off x="99526" y="712302"/>
          <a:ext cx="8585280" cy="4591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7168">
                  <a:extLst>
                    <a:ext uri="{9D8B030D-6E8A-4147-A177-3AD203B41FA5}">
                      <a16:colId xmlns="" xmlns:a16="http://schemas.microsoft.com/office/drawing/2014/main" val="2932274036"/>
                    </a:ext>
                  </a:extLst>
                </a:gridCol>
                <a:gridCol w="2598989">
                  <a:extLst>
                    <a:ext uri="{9D8B030D-6E8A-4147-A177-3AD203B41FA5}">
                      <a16:colId xmlns="" xmlns:a16="http://schemas.microsoft.com/office/drawing/2014/main" val="2575565235"/>
                    </a:ext>
                  </a:extLst>
                </a:gridCol>
                <a:gridCol w="2529123">
                  <a:extLst>
                    <a:ext uri="{9D8B030D-6E8A-4147-A177-3AD203B41FA5}">
                      <a16:colId xmlns="" xmlns:a16="http://schemas.microsoft.com/office/drawing/2014/main" val="2893133610"/>
                    </a:ext>
                  </a:extLst>
                </a:gridCol>
              </a:tblGrid>
              <a:tr h="762804">
                <a:tc>
                  <a:txBody>
                    <a:bodyPr/>
                    <a:lstStyle/>
                    <a:p>
                      <a:pPr algn="ctr"/>
                      <a:r>
                        <a:rPr lang="en-IN" sz="3200" b="1" dirty="0">
                          <a:solidFill>
                            <a:schemeClr val="tx1"/>
                          </a:solidFill>
                        </a:rPr>
                        <a:t>States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b="1" dirty="0">
                          <a:solidFill>
                            <a:schemeClr val="tx1"/>
                          </a:solidFill>
                        </a:rPr>
                        <a:t>Enrolment 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b="1" dirty="0">
                          <a:solidFill>
                            <a:schemeClr val="tx1"/>
                          </a:solidFill>
                        </a:rPr>
                        <a:t>Screening</a:t>
                      </a:r>
                      <a:r>
                        <a:rPr lang="en-IN" sz="32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IN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="" xmlns:a16="http://schemas.microsoft.com/office/drawing/2014/main" val="3995535870"/>
                  </a:ext>
                </a:extLst>
              </a:tr>
              <a:tr h="52442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Gujarat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3.76cr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3037783213"/>
                  </a:ext>
                </a:extLst>
              </a:tr>
              <a:tr h="52442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Andhra Pradesh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22.01</a:t>
                      </a:r>
                      <a:r>
                        <a:rPr lang="en-IN" sz="28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lakh</a:t>
                      </a:r>
                      <a:endParaRPr lang="en-IN" sz="28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3597051668"/>
                  </a:ext>
                </a:extLst>
              </a:tr>
              <a:tr h="52442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800" b="1" i="0" u="none" strike="noStrike" kern="1200" dirty="0">
                          <a:solidFill>
                            <a:srgbClr val="953735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Telangana*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1" i="0" u="none" strike="noStrike" kern="1200" dirty="0">
                          <a:solidFill>
                            <a:srgbClr val="953735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15.93</a:t>
                      </a:r>
                      <a:r>
                        <a:rPr lang="en-IN" sz="2800" b="1" i="0" u="none" strike="noStrike" kern="1200" baseline="0" dirty="0">
                          <a:solidFill>
                            <a:srgbClr val="953735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lakh</a:t>
                      </a:r>
                      <a:endParaRPr lang="en-IN" sz="2800" b="1" i="0" u="none" strike="noStrike" kern="1200" dirty="0">
                        <a:solidFill>
                          <a:srgbClr val="953735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1" i="0" u="none" strike="noStrike" kern="1200" dirty="0">
                          <a:solidFill>
                            <a:srgbClr val="953735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15.73</a:t>
                      </a:r>
                      <a:r>
                        <a:rPr lang="en-IN" sz="2800" b="1" i="0" u="none" strike="noStrike" kern="1200" baseline="0" dirty="0">
                          <a:solidFill>
                            <a:srgbClr val="953735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lakh</a:t>
                      </a:r>
                      <a:endParaRPr lang="en-IN" sz="2800" b="1" i="0" u="none" strike="noStrike" kern="1200" dirty="0">
                        <a:solidFill>
                          <a:srgbClr val="953735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2178566998"/>
                  </a:ext>
                </a:extLst>
              </a:tr>
              <a:tr h="52442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Tamil Nadu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7.71</a:t>
                      </a:r>
                      <a:r>
                        <a:rPr lang="en-IN" sz="28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lakh</a:t>
                      </a:r>
                      <a:endParaRPr lang="en-IN" sz="28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7.79</a:t>
                      </a:r>
                      <a:r>
                        <a:rPr lang="en-IN" sz="28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lakh</a:t>
                      </a:r>
                      <a:endParaRPr lang="en-IN" sz="28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2434056223"/>
                  </a:ext>
                </a:extLst>
              </a:tr>
              <a:tr h="52442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Himachal Pradesh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3.98</a:t>
                      </a:r>
                      <a:r>
                        <a:rPr lang="en-IN" sz="28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lakh</a:t>
                      </a:r>
                      <a:endParaRPr lang="en-IN" sz="28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3.98</a:t>
                      </a:r>
                      <a:r>
                        <a:rPr lang="en-IN" sz="28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lakh</a:t>
                      </a:r>
                      <a:endParaRPr lang="en-IN" sz="28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1048478746"/>
                  </a:ext>
                </a:extLst>
              </a:tr>
              <a:tr h="52442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Uttar Pradesh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2.49</a:t>
                      </a:r>
                      <a:r>
                        <a:rPr lang="en-IN" sz="28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lakh</a:t>
                      </a:r>
                      <a:endParaRPr lang="en-IN" sz="28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3473981322"/>
                  </a:ext>
                </a:extLst>
              </a:tr>
              <a:tr h="6818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2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Kerala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3.02</a:t>
                      </a:r>
                      <a:r>
                        <a:rPr lang="en-IN" sz="28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lakh</a:t>
                      </a:r>
                      <a:endParaRPr lang="en-IN" sz="28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6887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="" xmlns:a16="http://schemas.microsoft.com/office/drawing/2014/main" val="2452031958"/>
                  </a:ext>
                </a:extLst>
              </a:tr>
            </a:tbl>
          </a:graphicData>
        </a:graphic>
      </p:graphicFrame>
      <p:sp>
        <p:nvSpPr>
          <p:cNvPr id="36" name="Title 1">
            <a:extLst>
              <a:ext uri="{FF2B5EF4-FFF2-40B4-BE49-F238E27FC236}">
                <a16:creationId xmlns="" xmlns:a16="http://schemas.microsoft.com/office/drawing/2014/main" id="{B61EC41F-038F-4D89-BA07-85774441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2050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IN" sz="2800" b="1" dirty="0">
                <a:latin typeface="Calibri" charset="0"/>
                <a:cs typeface="Calibri" charset="0"/>
              </a:rPr>
              <a:t>Status - States Using their own software Application </a:t>
            </a:r>
            <a:endParaRPr lang="en-US" sz="2800" b="1" dirty="0">
              <a:latin typeface="Calibri" charset="0"/>
              <a:cs typeface="Calibri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5886670"/>
            <a:ext cx="8806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chemeClr val="bg1"/>
                </a:solidFill>
              </a:rPr>
              <a:t>* Telangana was using its own application in 7 districts and data from these districts was migrated. </a:t>
            </a:r>
          </a:p>
        </p:txBody>
      </p:sp>
    </p:spTree>
    <p:extLst>
      <p:ext uri="{BB962C8B-B14F-4D97-AF65-F5344CB8AC3E}">
        <p14:creationId xmlns="" xmlns:p14="http://schemas.microsoft.com/office/powerpoint/2010/main" val="35136581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Content Placeholder 3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5585232"/>
              </p:ext>
            </p:extLst>
          </p:nvPr>
        </p:nvGraphicFramePr>
        <p:xfrm>
          <a:off x="180261" y="949036"/>
          <a:ext cx="8773511" cy="578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359">
                  <a:extLst>
                    <a:ext uri="{9D8B030D-6E8A-4147-A177-3AD203B41FA5}">
                      <a16:colId xmlns="" xmlns:a16="http://schemas.microsoft.com/office/drawing/2014/main" val="2932274036"/>
                    </a:ext>
                  </a:extLst>
                </a:gridCol>
                <a:gridCol w="2402006">
                  <a:extLst>
                    <a:ext uri="{9D8B030D-6E8A-4147-A177-3AD203B41FA5}">
                      <a16:colId xmlns="" xmlns:a16="http://schemas.microsoft.com/office/drawing/2014/main" val="2575565235"/>
                    </a:ext>
                  </a:extLst>
                </a:gridCol>
                <a:gridCol w="2115403">
                  <a:extLst>
                    <a:ext uri="{9D8B030D-6E8A-4147-A177-3AD203B41FA5}">
                      <a16:colId xmlns="" xmlns:a16="http://schemas.microsoft.com/office/drawing/2014/main" val="4288066305"/>
                    </a:ext>
                  </a:extLst>
                </a:gridCol>
                <a:gridCol w="186974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56334">
                <a:tc>
                  <a:txBody>
                    <a:bodyPr/>
                    <a:lstStyle/>
                    <a:p>
                      <a:pPr 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States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Tablets in Hand 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ANM Log In 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MO Log In </a:t>
                      </a: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="" xmlns:a16="http://schemas.microsoft.com/office/drawing/2014/main" val="3995535870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Orissa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6688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3602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3037783213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Telangana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8000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3129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2178566998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Madhya Pradesh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6973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1739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2434056223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Punjab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3272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048478746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Chhattisgarh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3473981322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Karnataka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2452031958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Tripura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3896589039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Jharkhand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6000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891331936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Haryana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2735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56616440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Maharashtra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217390218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Arunachal Pradesh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4288336528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Meghalaya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196804064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Manipur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551340315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Bihar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619962694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Goa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3203032453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Assam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823541217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Uttar Pradesh 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28934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131220857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Jammu &amp; Kashmir 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2318761712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Rajasthan</a:t>
                      </a:r>
                      <a:r>
                        <a:rPr lang="en-IN" sz="18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798268668"/>
                  </a:ext>
                </a:extLst>
              </a:tr>
            </a:tbl>
          </a:graphicData>
        </a:graphic>
      </p:graphicFrame>
      <p:sp>
        <p:nvSpPr>
          <p:cNvPr id="36" name="Title 1">
            <a:extLst>
              <a:ext uri="{FF2B5EF4-FFF2-40B4-BE49-F238E27FC236}">
                <a16:creationId xmlns="" xmlns:a16="http://schemas.microsoft.com/office/drawing/2014/main" id="{B61EC41F-038F-4D89-BA07-85774441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2050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IN" sz="2800" b="1" dirty="0">
                <a:latin typeface="Calibri" charset="0"/>
                <a:cs typeface="Calibri" charset="0"/>
              </a:rPr>
              <a:t>Tablet &amp; Login Status in </a:t>
            </a:r>
            <a:r>
              <a:rPr lang="en-IN" sz="2800" b="1" dirty="0" err="1">
                <a:latin typeface="Calibri" charset="0"/>
                <a:cs typeface="Calibri" charset="0"/>
              </a:rPr>
              <a:t>GoI</a:t>
            </a:r>
            <a:r>
              <a:rPr lang="en-IN" sz="2800" b="1" dirty="0">
                <a:latin typeface="Calibri" charset="0"/>
                <a:cs typeface="Calibri" charset="0"/>
              </a:rPr>
              <a:t>  CPHC- NCD Application</a:t>
            </a:r>
            <a:endParaRPr lang="en-US" sz="2400" dirty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7212" y="634448"/>
            <a:ext cx="78622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600" b="1" dirty="0" smtClean="0">
                <a:solidFill>
                  <a:srgbClr val="FFFFFF"/>
                </a:solidFill>
              </a:rPr>
              <a:t>9854 </a:t>
            </a:r>
            <a:r>
              <a:rPr lang="en-IN" sz="1600" b="1" dirty="0">
                <a:solidFill>
                  <a:srgbClr val="FFFFFF"/>
                </a:solidFill>
              </a:rPr>
              <a:t>ANM and 505 MO </a:t>
            </a:r>
            <a:r>
              <a:rPr lang="en-IN" sz="1600" b="1" dirty="0" smtClean="0">
                <a:solidFill>
                  <a:srgbClr val="FFFFFF"/>
                </a:solidFill>
              </a:rPr>
              <a:t>have </a:t>
            </a:r>
            <a:r>
              <a:rPr lang="en-IN" sz="1600" b="1" dirty="0">
                <a:solidFill>
                  <a:srgbClr val="FFFFFF"/>
                </a:solidFill>
              </a:rPr>
              <a:t>Logged in past 30 days </a:t>
            </a:r>
            <a:r>
              <a:rPr lang="en-IN" sz="1600" b="1" dirty="0" smtClean="0">
                <a:solidFill>
                  <a:srgbClr val="FFFFFF"/>
                </a:solidFill>
              </a:rPr>
              <a:t>-- </a:t>
            </a:r>
            <a:r>
              <a:rPr lang="en-IN" sz="1600" b="1" dirty="0">
                <a:solidFill>
                  <a:srgbClr val="FFFFFF"/>
                </a:solidFill>
              </a:rPr>
              <a:t>103855 Tablets are available </a:t>
            </a:r>
            <a:r>
              <a:rPr lang="en-IN" sz="1600" dirty="0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221900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Content Placeholder 3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549256558"/>
              </p:ext>
            </p:extLst>
          </p:nvPr>
        </p:nvGraphicFramePr>
        <p:xfrm>
          <a:off x="152125" y="1174124"/>
          <a:ext cx="8773511" cy="5221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359">
                  <a:extLst>
                    <a:ext uri="{9D8B030D-6E8A-4147-A177-3AD203B41FA5}">
                      <a16:colId xmlns="" xmlns:a16="http://schemas.microsoft.com/office/drawing/2014/main" val="2932274036"/>
                    </a:ext>
                  </a:extLst>
                </a:gridCol>
                <a:gridCol w="2402006">
                  <a:extLst>
                    <a:ext uri="{9D8B030D-6E8A-4147-A177-3AD203B41FA5}">
                      <a16:colId xmlns="" xmlns:a16="http://schemas.microsoft.com/office/drawing/2014/main" val="2575565235"/>
                    </a:ext>
                  </a:extLst>
                </a:gridCol>
                <a:gridCol w="2115403">
                  <a:extLst>
                    <a:ext uri="{9D8B030D-6E8A-4147-A177-3AD203B41FA5}">
                      <a16:colId xmlns="" xmlns:a16="http://schemas.microsoft.com/office/drawing/2014/main" val="4288066305"/>
                    </a:ext>
                  </a:extLst>
                </a:gridCol>
                <a:gridCol w="186974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56334">
                <a:tc>
                  <a:txBody>
                    <a:bodyPr/>
                    <a:lstStyle/>
                    <a:p>
                      <a:pPr 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States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Tablets in Hand 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ANM Log In 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MO Log In 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3995535870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Nagaland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3037783213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Puducherry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2178566998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Uttarakhand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2434056223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Sikkim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048478746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Delhi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3473981322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Daman</a:t>
                      </a:r>
                      <a:r>
                        <a:rPr lang="en-IN" sz="18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&amp; Diu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2452031958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Dadra</a:t>
                      </a:r>
                      <a:r>
                        <a:rPr lang="en-IN" sz="18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Nagar Haveli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147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3896589039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Andaman</a:t>
                      </a:r>
                      <a:r>
                        <a:rPr lang="en-IN" sz="18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and Nicobar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891331936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Chandigarh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56616440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Mizoram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217390218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West</a:t>
                      </a:r>
                      <a:r>
                        <a:rPr lang="en-IN" sz="18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Bengal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4288336528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Gujarat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14162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196804064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Andhra Pradesh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12298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551340315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Tamil Nadu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148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619962694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Himachal Pradesh</a:t>
                      </a:r>
                      <a:r>
                        <a:rPr lang="en-IN" sz="18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2000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3203032453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Kerala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9600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823541217"/>
                  </a:ext>
                </a:extLst>
              </a:tr>
              <a:tr h="2765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Lakshadweep 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="" xmlns:a16="http://schemas.microsoft.com/office/drawing/2014/main" val="1131220857"/>
                  </a:ext>
                </a:extLst>
              </a:tr>
            </a:tbl>
          </a:graphicData>
        </a:graphic>
      </p:graphicFrame>
      <p:sp>
        <p:nvSpPr>
          <p:cNvPr id="36" name="Title 1">
            <a:extLst>
              <a:ext uri="{FF2B5EF4-FFF2-40B4-BE49-F238E27FC236}">
                <a16:creationId xmlns="" xmlns:a16="http://schemas.microsoft.com/office/drawing/2014/main" id="{B61EC41F-038F-4D89-BA07-85774441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2050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IN" sz="2800" b="1" dirty="0">
                <a:latin typeface="Calibri" charset="0"/>
                <a:cs typeface="Calibri" charset="0"/>
              </a:rPr>
              <a:t>Tablet &amp; Login Status in </a:t>
            </a:r>
            <a:r>
              <a:rPr lang="en-IN" sz="2800" b="1" dirty="0" err="1">
                <a:latin typeface="Calibri" charset="0"/>
                <a:cs typeface="Calibri" charset="0"/>
              </a:rPr>
              <a:t>GoI</a:t>
            </a:r>
            <a:r>
              <a:rPr lang="en-IN" sz="2800" b="1" dirty="0">
                <a:latin typeface="Calibri" charset="0"/>
                <a:cs typeface="Calibri" charset="0"/>
              </a:rPr>
              <a:t>  CPHC- NCD Application</a:t>
            </a:r>
            <a:endParaRPr lang="en-US" sz="2400" dirty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0260" y="634448"/>
            <a:ext cx="8745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FFFFFF"/>
                </a:solidFill>
              </a:rPr>
              <a:t>9853 ANM and 505 MO </a:t>
            </a:r>
            <a:r>
              <a:rPr lang="en-IN" b="1" dirty="0" smtClean="0">
                <a:solidFill>
                  <a:srgbClr val="FFFFFF"/>
                </a:solidFill>
              </a:rPr>
              <a:t>have </a:t>
            </a:r>
            <a:r>
              <a:rPr lang="en-IN" b="1" dirty="0">
                <a:solidFill>
                  <a:srgbClr val="FFFFFF"/>
                </a:solidFill>
              </a:rPr>
              <a:t>Logged in past 30 days </a:t>
            </a:r>
            <a:r>
              <a:rPr lang="en-IN" b="1" dirty="0" smtClean="0">
                <a:solidFill>
                  <a:srgbClr val="FFFFFF"/>
                </a:solidFill>
              </a:rPr>
              <a:t>-- </a:t>
            </a:r>
            <a:r>
              <a:rPr lang="en-IN" b="1" dirty="0">
                <a:solidFill>
                  <a:srgbClr val="FFFFFF"/>
                </a:solidFill>
              </a:rPr>
              <a:t>103855 Tablets are available </a:t>
            </a:r>
            <a:r>
              <a:rPr lang="en-IN" dirty="0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40831043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503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Way Forward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6920"/>
            <a:ext cx="8229600" cy="5125745"/>
          </a:xfrm>
        </p:spPr>
        <p:txBody>
          <a:bodyPr>
            <a:noAutofit/>
          </a:bodyPr>
          <a:lstStyle/>
          <a:p>
            <a:pPr algn="just"/>
            <a:r>
              <a:rPr lang="en-US" sz="2800" b="1" dirty="0"/>
              <a:t>Training for Software and Population Based Screening</a:t>
            </a:r>
          </a:p>
          <a:p>
            <a:pPr lvl="1" algn="just"/>
            <a:r>
              <a:rPr lang="en-US" b="1" dirty="0"/>
              <a:t>Monitoring of schedule and ensure quality</a:t>
            </a:r>
          </a:p>
          <a:p>
            <a:pPr algn="just"/>
            <a:r>
              <a:rPr lang="en-US" sz="2800" b="1" dirty="0"/>
              <a:t>Upward referral and downward follow up linkage </a:t>
            </a:r>
          </a:p>
          <a:p>
            <a:pPr algn="just"/>
            <a:r>
              <a:rPr lang="en-US" sz="2800" b="1" dirty="0"/>
              <a:t>Arrangement of supplies </a:t>
            </a:r>
          </a:p>
          <a:p>
            <a:pPr lvl="1" algn="just"/>
            <a:r>
              <a:rPr lang="en-US" b="1" dirty="0"/>
              <a:t>IEC, forms, equipment, diagnostics, drugs</a:t>
            </a:r>
          </a:p>
          <a:p>
            <a:pPr algn="just"/>
            <a:r>
              <a:rPr lang="en-US" sz="2800" b="1" dirty="0"/>
              <a:t>Availability of medicines</a:t>
            </a:r>
          </a:p>
          <a:p>
            <a:pPr lvl="1" algn="just"/>
            <a:r>
              <a:rPr lang="en-US" b="1" dirty="0"/>
              <a:t>Necessary drugs in EDL of the States</a:t>
            </a:r>
          </a:p>
          <a:p>
            <a:pPr lvl="1" algn="just"/>
            <a:r>
              <a:rPr lang="en-US" b="1" dirty="0"/>
              <a:t>3 months supply</a:t>
            </a:r>
          </a:p>
          <a:p>
            <a:pPr algn="just"/>
            <a:r>
              <a:rPr lang="en-US" sz="2800" b="1" dirty="0"/>
              <a:t>Monitoring mechanism</a:t>
            </a:r>
          </a:p>
          <a:p>
            <a:pPr algn="just"/>
            <a:endParaRPr lang="en-US" sz="2600" dirty="0"/>
          </a:p>
        </p:txBody>
      </p:sp>
    </p:spTree>
    <p:extLst>
      <p:ext uri="{BB962C8B-B14F-4D97-AF65-F5344CB8AC3E}">
        <p14:creationId xmlns="" xmlns:p14="http://schemas.microsoft.com/office/powerpoint/2010/main" val="41264338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Way Forward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5025679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dirty="0"/>
              <a:t>Tablet Procurement to be completed soon</a:t>
            </a:r>
          </a:p>
          <a:p>
            <a:pPr algn="just"/>
            <a:r>
              <a:rPr lang="en-US" b="1" dirty="0"/>
              <a:t>IT infrastructure to be made ready (Desktop/Laptop, Internet facilities) in PHC, CHC and District hospitals</a:t>
            </a:r>
          </a:p>
          <a:p>
            <a:pPr lvl="1" algn="just"/>
            <a:r>
              <a:rPr lang="en-US" b="1" dirty="0"/>
              <a:t>PC for MO and Nurse</a:t>
            </a:r>
          </a:p>
          <a:p>
            <a:pPr algn="just"/>
            <a:r>
              <a:rPr lang="en-US" b="1" dirty="0"/>
              <a:t>All the functional HWC to use NCD Application</a:t>
            </a:r>
          </a:p>
          <a:p>
            <a:pPr algn="just"/>
            <a:r>
              <a:rPr lang="en-US" b="1" dirty="0"/>
              <a:t>Medical Officers to start using NCD application so as to bring focus on care continuum</a:t>
            </a:r>
          </a:p>
          <a:p>
            <a:pPr algn="just"/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4175163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006"/>
            <a:ext cx="8229600" cy="1143000"/>
          </a:xfrm>
        </p:spPr>
        <p:txBody>
          <a:bodyPr/>
          <a:lstStyle/>
          <a:p>
            <a:r>
              <a:rPr lang="en-US" dirty="0"/>
              <a:t>Way Forward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11" y="1285502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3100" b="1" dirty="0"/>
              <a:t>Monitoring of the </a:t>
            </a:r>
            <a:r>
              <a:rPr lang="en-US" sz="3100" b="1" dirty="0" err="1"/>
              <a:t>programme</a:t>
            </a:r>
            <a:r>
              <a:rPr lang="en-US" sz="3100" b="1" dirty="0"/>
              <a:t> through State and district NCD cells</a:t>
            </a:r>
          </a:p>
          <a:p>
            <a:pPr algn="just"/>
            <a:r>
              <a:rPr lang="en-US" sz="3100" b="1" dirty="0"/>
              <a:t>NCD Division has to take lead</a:t>
            </a:r>
          </a:p>
          <a:p>
            <a:pPr algn="just"/>
            <a:r>
              <a:rPr lang="en-US" sz="3100" b="1" dirty="0"/>
              <a:t>May require coordination with different divisions such as  the one dealing with ASHAs.</a:t>
            </a:r>
          </a:p>
          <a:p>
            <a:pPr algn="just"/>
            <a:r>
              <a:rPr lang="en-IN" sz="3100" b="1" dirty="0"/>
              <a:t>Action Plan for field training</a:t>
            </a:r>
          </a:p>
          <a:p>
            <a:pPr algn="just"/>
            <a:r>
              <a:rPr lang="en-IN" sz="3100" b="1" dirty="0"/>
              <a:t>Cervical cancer screening on field – Action plan </a:t>
            </a:r>
            <a:endParaRPr lang="en-US" sz="3100" b="1" dirty="0"/>
          </a:p>
          <a:p>
            <a:pPr algn="just"/>
            <a:r>
              <a:rPr lang="en-US" sz="3100" b="1" dirty="0"/>
              <a:t>Monitoring of quality of interventions</a:t>
            </a:r>
          </a:p>
          <a:p>
            <a:pPr marL="0" indent="0">
              <a:buNone/>
            </a:pPr>
            <a:endParaRPr lang="en-US" sz="3100" dirty="0"/>
          </a:p>
        </p:txBody>
      </p:sp>
    </p:spTree>
    <p:extLst>
      <p:ext uri="{BB962C8B-B14F-4D97-AF65-F5344CB8AC3E}">
        <p14:creationId xmlns="" xmlns:p14="http://schemas.microsoft.com/office/powerpoint/2010/main" val="8716414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0166"/>
            <a:ext cx="8229600" cy="1143000"/>
          </a:xfrm>
        </p:spPr>
        <p:txBody>
          <a:bodyPr/>
          <a:lstStyle/>
          <a:p>
            <a:r>
              <a:rPr lang="en-US" b="1" dirty="0" smtClean="0"/>
              <a:t>Thank You</a:t>
            </a:r>
            <a:endParaRPr lang="en-IN" b="1" dirty="0"/>
          </a:p>
        </p:txBody>
      </p:sp>
    </p:spTree>
    <p:extLst>
      <p:ext uri="{BB962C8B-B14F-4D97-AF65-F5344CB8AC3E}">
        <p14:creationId xmlns="" xmlns:p14="http://schemas.microsoft.com/office/powerpoint/2010/main" val="29551047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Dell 2018 internal">
  <a:themeElements>
    <a:clrScheme name="Dell New VID">
      <a:dk1>
        <a:srgbClr val="444444"/>
      </a:dk1>
      <a:lt1>
        <a:srgbClr val="0076CE"/>
      </a:lt1>
      <a:dk2>
        <a:srgbClr val="FFFFFF"/>
      </a:dk2>
      <a:lt2>
        <a:srgbClr val="000000"/>
      </a:lt2>
      <a:accent1>
        <a:srgbClr val="00447C"/>
      </a:accent1>
      <a:accent2>
        <a:srgbClr val="6EA204"/>
      </a:accent2>
      <a:accent3>
        <a:srgbClr val="F2AF00"/>
      </a:accent3>
      <a:accent4>
        <a:srgbClr val="EE6411"/>
      </a:accent4>
      <a:accent5>
        <a:srgbClr val="CE1126"/>
      </a:accent5>
      <a:accent6>
        <a:srgbClr val="41B6E6"/>
      </a:accent6>
      <a:hlink>
        <a:srgbClr val="0076CE"/>
      </a:hlink>
      <a:folHlink>
        <a:srgbClr val="6E2585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1200"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ctr">
          <a:defRPr sz="1800" dirty="0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Dell_New_2008_ppt_template_internal .pptx" id="{B7F3B71E-78DD-4059-818D-04FDA7FE3FB2}" vid="{2BD9144D-728E-4B6F-AACD-09C4135EB658}"/>
    </a:ext>
  </a:extLst>
</a:theme>
</file>

<file path=ppt/theme/theme4.xml><?xml version="1.0" encoding="utf-8"?>
<a:theme xmlns:a="http://schemas.openxmlformats.org/drawingml/2006/main" name="2_Dell_external_template">
  <a:themeElements>
    <a:clrScheme name="DellTech, Dell, &amp; DellEMC">
      <a:dk1>
        <a:srgbClr val="000000"/>
      </a:dk1>
      <a:lt1>
        <a:srgbClr val="444444"/>
      </a:lt1>
      <a:dk2>
        <a:srgbClr val="007DB8"/>
      </a:dk2>
      <a:lt2>
        <a:srgbClr val="FFFFFF"/>
      </a:lt2>
      <a:accent1>
        <a:srgbClr val="007DB8"/>
      </a:accent1>
      <a:accent2>
        <a:srgbClr val="6EA204"/>
      </a:accent2>
      <a:accent3>
        <a:srgbClr val="F2AF00"/>
      </a:accent3>
      <a:accent4>
        <a:srgbClr val="EE6411"/>
      </a:accent4>
      <a:accent5>
        <a:srgbClr val="5482AB"/>
      </a:accent5>
      <a:accent6>
        <a:srgbClr val="6E2585"/>
      </a:accent6>
      <a:hlink>
        <a:srgbClr val="007DB8"/>
      </a:hlink>
      <a:folHlink>
        <a:srgbClr val="6E2585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 cmpd="sng">
          <a:noFill/>
        </a:ln>
        <a:effectLst/>
      </a:spPr>
      <a:bodyPr wrap="square" lIns="182880" tIns="137160" rIns="137160" bIns="137160" rtlCol="0" anchor="ctr">
        <a:noAutofit/>
      </a:bodyPr>
      <a:lstStyle>
        <a:defPPr algn="ctr">
          <a:lnSpc>
            <a:spcPct val="90000"/>
          </a:lnSpc>
          <a:spcBef>
            <a:spcPts val="600"/>
          </a:spcBef>
          <a:spcAft>
            <a:spcPts val="0"/>
          </a:spcAft>
          <a:defRPr sz="2000" dirty="0" err="1" smtClean="0">
            <a:solidFill>
              <a:schemeClr val="tx2"/>
            </a:solidFill>
            <a:latin typeface="+mn-lt"/>
          </a:defRPr>
        </a:defPPr>
      </a:lstStyle>
    </a:spDef>
    <a:lnDef>
      <a:spPr>
        <a:ln w="12700" cmpd="sng">
          <a:solidFill>
            <a:srgbClr val="00000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spcBef>
            <a:spcPts val="0"/>
          </a:spcBef>
          <a:spcAft>
            <a:spcPts val="0"/>
          </a:spcAft>
          <a:buClr>
            <a:schemeClr val="bg1"/>
          </a:buClr>
          <a:defRPr sz="1400" dirty="0" err="1" smtClean="0">
            <a:solidFill>
              <a:schemeClr val="bg2"/>
            </a:solidFill>
            <a:latin typeface="+mn-lt"/>
          </a:defRPr>
        </a:defPPr>
      </a:lstStyle>
    </a:txDef>
  </a:objectDefaults>
  <a:extraClrSchemeLst>
    <a:extraClrScheme>
      <a:clrScheme name="Dell new">
        <a:dk1>
          <a:srgbClr val="000000"/>
        </a:dk1>
        <a:lt1>
          <a:srgbClr val="444444"/>
        </a:lt1>
        <a:dk2>
          <a:srgbClr val="0085C3"/>
        </a:dk2>
        <a:lt2>
          <a:srgbClr val="FFFFFF"/>
        </a:lt2>
        <a:accent1>
          <a:srgbClr val="0085C3"/>
        </a:accent1>
        <a:accent2>
          <a:srgbClr val="7AB800"/>
        </a:accent2>
        <a:accent3>
          <a:srgbClr val="F2AF00"/>
        </a:accent3>
        <a:accent4>
          <a:srgbClr val="DC5034"/>
        </a:accent4>
        <a:accent5>
          <a:srgbClr val="5482AB"/>
        </a:accent5>
        <a:accent6>
          <a:srgbClr val="6E2585"/>
        </a:accent6>
        <a:hlink>
          <a:srgbClr val="009BBB"/>
        </a:hlink>
        <a:folHlink>
          <a:srgbClr val="6E2585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Presentation1" id="{2120434E-89FD-4FF5-9732-FD0BDB15A7D2}" vid="{6FFAF4E3-49C4-4A8E-B91E-B29B943AF1AD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1527</TotalTime>
  <Words>1878</Words>
  <Application>Microsoft Office PowerPoint</Application>
  <PresentationFormat>On-screen Show (4:3)</PresentationFormat>
  <Paragraphs>576</Paragraphs>
  <Slides>29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Office Theme</vt:lpstr>
      <vt:lpstr>2_Office Theme</vt:lpstr>
      <vt:lpstr>2_Dell 2018 internal</vt:lpstr>
      <vt:lpstr>2_Dell_external_template</vt:lpstr>
      <vt:lpstr>think-cell Slide</vt:lpstr>
      <vt:lpstr> Population Level  Prevention, Screening And Control  Of  Common NCDs  Hypertension, Diabetes And Cancer(breast, Oral, Cervical) &amp; NCD Service Delivery  Ayushman Bharat-CPHC Health And Wellness Centers</vt:lpstr>
      <vt:lpstr>Premature mortality among adults  age 30-69 years due to NCDs</vt:lpstr>
      <vt:lpstr>Rationale for Population Based Intervention</vt:lpstr>
      <vt:lpstr>Workflow </vt:lpstr>
      <vt:lpstr>Workflow cont.. </vt:lpstr>
      <vt:lpstr>CPHC – NCD Software Package </vt:lpstr>
      <vt:lpstr>Comprehensive Primary Healthcare  Population-based NCD Screening Program CPHC-NCD Application</vt:lpstr>
      <vt:lpstr>CPHC-NCD Solution Apps</vt:lpstr>
      <vt:lpstr>ASHA and ANM Android Apps</vt:lpstr>
      <vt:lpstr>NCD Platform Features </vt:lpstr>
      <vt:lpstr>Unique Health Identifier</vt:lpstr>
      <vt:lpstr>NCD Management – PHC, CHC, DH Portals</vt:lpstr>
      <vt:lpstr>Slide 13</vt:lpstr>
      <vt:lpstr>CDSS End to end workflow</vt:lpstr>
      <vt:lpstr>Training </vt:lpstr>
      <vt:lpstr>Training Status ( 2018-19) </vt:lpstr>
      <vt:lpstr>State Wise Training on GoI CPHC-NCD Application </vt:lpstr>
      <vt:lpstr>Slide 18</vt:lpstr>
      <vt:lpstr>Status of NCD Application Usage ( 2018-19)</vt:lpstr>
      <vt:lpstr>GoI CPHC-NCD App: Pan India Monthly status</vt:lpstr>
      <vt:lpstr>State wise use of GOI CPHC- NCD Application </vt:lpstr>
      <vt:lpstr>State wise use of GOI CPHC- NCD Application</vt:lpstr>
      <vt:lpstr>Status - States Using their own software Application </vt:lpstr>
      <vt:lpstr>Tablet &amp; Login Status in GoI  CPHC- NCD Application</vt:lpstr>
      <vt:lpstr>Tablet &amp; Login Status in GoI  CPHC- NCD Application</vt:lpstr>
      <vt:lpstr>Way Forward </vt:lpstr>
      <vt:lpstr>Way Forward</vt:lpstr>
      <vt:lpstr>Way Forward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RAJEEV KUMAR</dc:creator>
  <cp:lastModifiedBy>Admin</cp:lastModifiedBy>
  <cp:revision>92</cp:revision>
  <cp:lastPrinted>2019-04-05T11:48:57Z</cp:lastPrinted>
  <dcterms:created xsi:type="dcterms:W3CDTF">2017-07-05T06:33:44Z</dcterms:created>
  <dcterms:modified xsi:type="dcterms:W3CDTF">2019-04-06T13:34:34Z</dcterms:modified>
</cp:coreProperties>
</file>