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6"/>
  </p:notesMasterIdLst>
  <p:sldIdLst>
    <p:sldId id="297" r:id="rId2"/>
    <p:sldId id="326" r:id="rId3"/>
    <p:sldId id="350" r:id="rId4"/>
    <p:sldId id="351" r:id="rId5"/>
    <p:sldId id="327" r:id="rId6"/>
    <p:sldId id="330" r:id="rId7"/>
    <p:sldId id="345" r:id="rId8"/>
    <p:sldId id="352" r:id="rId9"/>
    <p:sldId id="347" r:id="rId10"/>
    <p:sldId id="358" r:id="rId11"/>
    <p:sldId id="344" r:id="rId12"/>
    <p:sldId id="343" r:id="rId13"/>
    <p:sldId id="353" r:id="rId14"/>
    <p:sldId id="354" r:id="rId15"/>
    <p:sldId id="355" r:id="rId16"/>
    <p:sldId id="356" r:id="rId17"/>
    <p:sldId id="357" r:id="rId18"/>
    <p:sldId id="317" r:id="rId19"/>
    <p:sldId id="320" r:id="rId20"/>
    <p:sldId id="321" r:id="rId21"/>
    <p:sldId id="322" r:id="rId22"/>
    <p:sldId id="338" r:id="rId23"/>
    <p:sldId id="339" r:id="rId24"/>
    <p:sldId id="34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50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7" d="100"/>
          <a:sy n="67" d="100"/>
        </p:scale>
        <p:origin x="140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9A0E2D-9163-4C89-8DB2-9127FD28392C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7D98E9AC-2BBA-4785-A266-CAF14C8F2807}">
      <dgm:prSet/>
      <dgm:spPr/>
      <dgm:t>
        <a:bodyPr/>
        <a:lstStyle/>
        <a:p>
          <a:pPr rtl="0"/>
          <a:r>
            <a:rPr lang="en-US" smtClean="0"/>
            <a:t>States Telemedicine are operational under Public Private Partnership Mode (PPP)</a:t>
          </a:r>
          <a:endParaRPr lang="en-IN"/>
        </a:p>
      </dgm:t>
    </dgm:pt>
    <dgm:pt modelId="{7DD3D0B1-D80E-420A-8074-AA84910A12A8}" type="parTrans" cxnId="{61DB264E-0152-41A3-A8D4-D8B3D819AE30}">
      <dgm:prSet/>
      <dgm:spPr/>
      <dgm:t>
        <a:bodyPr/>
        <a:lstStyle/>
        <a:p>
          <a:endParaRPr lang="en-IN"/>
        </a:p>
      </dgm:t>
    </dgm:pt>
    <dgm:pt modelId="{9818B145-9938-49B9-BD4A-817D48A6853D}" type="sibTrans" cxnId="{61DB264E-0152-41A3-A8D4-D8B3D819AE30}">
      <dgm:prSet/>
      <dgm:spPr/>
      <dgm:t>
        <a:bodyPr/>
        <a:lstStyle/>
        <a:p>
          <a:endParaRPr lang="en-IN"/>
        </a:p>
      </dgm:t>
    </dgm:pt>
    <dgm:pt modelId="{5D387DAA-E504-4C2F-995B-A7BF9E6C0306}">
      <dgm:prSet/>
      <dgm:spPr/>
      <dgm:t>
        <a:bodyPr/>
        <a:lstStyle/>
        <a:p>
          <a:pPr rtl="0"/>
          <a:r>
            <a:rPr lang="en-US" smtClean="0"/>
            <a:t>Limited ownership by State Administration in operations</a:t>
          </a:r>
          <a:endParaRPr lang="en-IN"/>
        </a:p>
      </dgm:t>
    </dgm:pt>
    <dgm:pt modelId="{4B37EB15-A43F-4564-B4DB-0400272FC393}" type="parTrans" cxnId="{BAC03449-80C0-40FE-BF80-CD4CE4004330}">
      <dgm:prSet/>
      <dgm:spPr/>
      <dgm:t>
        <a:bodyPr/>
        <a:lstStyle/>
        <a:p>
          <a:endParaRPr lang="en-IN"/>
        </a:p>
      </dgm:t>
    </dgm:pt>
    <dgm:pt modelId="{9FD76569-0475-4D75-BF19-9254443B9BDE}" type="sibTrans" cxnId="{BAC03449-80C0-40FE-BF80-CD4CE4004330}">
      <dgm:prSet/>
      <dgm:spPr/>
      <dgm:t>
        <a:bodyPr/>
        <a:lstStyle/>
        <a:p>
          <a:endParaRPr lang="en-IN"/>
        </a:p>
      </dgm:t>
    </dgm:pt>
    <dgm:pt modelId="{5DCB90D8-39EE-4C6F-BBAD-A2A0FE0B8A2D}">
      <dgm:prSet/>
      <dgm:spPr/>
      <dgm:t>
        <a:bodyPr/>
        <a:lstStyle/>
        <a:p>
          <a:pPr rtl="0"/>
          <a:r>
            <a:rPr lang="en-US" dirty="0" smtClean="0"/>
            <a:t>No interoperability of EHR</a:t>
          </a:r>
          <a:endParaRPr lang="en-IN" dirty="0"/>
        </a:p>
      </dgm:t>
    </dgm:pt>
    <dgm:pt modelId="{6FA1F8D7-9F90-44BF-9D96-7C8999B816B9}" type="parTrans" cxnId="{46796A06-4665-4116-AFF5-C3EF028746D7}">
      <dgm:prSet/>
      <dgm:spPr/>
      <dgm:t>
        <a:bodyPr/>
        <a:lstStyle/>
        <a:p>
          <a:endParaRPr lang="en-IN"/>
        </a:p>
      </dgm:t>
    </dgm:pt>
    <dgm:pt modelId="{09FEC9C6-9540-4671-B9C3-57CB48CA1D28}" type="sibTrans" cxnId="{46796A06-4665-4116-AFF5-C3EF028746D7}">
      <dgm:prSet/>
      <dgm:spPr/>
      <dgm:t>
        <a:bodyPr/>
        <a:lstStyle/>
        <a:p>
          <a:endParaRPr lang="en-IN"/>
        </a:p>
      </dgm:t>
    </dgm:pt>
    <dgm:pt modelId="{2B6B6ECD-5929-4822-8848-7C476DDE010F}">
      <dgm:prSet/>
      <dgm:spPr/>
      <dgm:t>
        <a:bodyPr/>
        <a:lstStyle/>
        <a:p>
          <a:pPr rtl="0"/>
          <a:r>
            <a:rPr lang="en-US" smtClean="0"/>
            <a:t>Telemedicine services implemented as Pilot projects not covering whole State</a:t>
          </a:r>
          <a:endParaRPr lang="en-IN"/>
        </a:p>
      </dgm:t>
    </dgm:pt>
    <dgm:pt modelId="{805C4145-B3BC-4781-9470-C8A6B1FD4738}" type="parTrans" cxnId="{AB2AB645-D2B0-416B-A3A3-11942D83ED6A}">
      <dgm:prSet/>
      <dgm:spPr/>
      <dgm:t>
        <a:bodyPr/>
        <a:lstStyle/>
        <a:p>
          <a:endParaRPr lang="en-IN"/>
        </a:p>
      </dgm:t>
    </dgm:pt>
    <dgm:pt modelId="{40B27FE5-7960-429B-BB6E-EAC4D3CF2738}" type="sibTrans" cxnId="{AB2AB645-D2B0-416B-A3A3-11942D83ED6A}">
      <dgm:prSet/>
      <dgm:spPr/>
      <dgm:t>
        <a:bodyPr/>
        <a:lstStyle/>
        <a:p>
          <a:endParaRPr lang="en-IN"/>
        </a:p>
      </dgm:t>
    </dgm:pt>
    <dgm:pt modelId="{A4EA57C4-075A-4BD4-AA69-D78821735936}">
      <dgm:prSet/>
      <dgm:spPr/>
      <dgm:t>
        <a:bodyPr/>
        <a:lstStyle/>
        <a:p>
          <a:pPr rtl="0"/>
          <a:r>
            <a:rPr lang="en-US" smtClean="0"/>
            <a:t>Few States covered all DH but real need is at CHC/PHC/SC</a:t>
          </a:r>
          <a:endParaRPr lang="en-IN"/>
        </a:p>
      </dgm:t>
    </dgm:pt>
    <dgm:pt modelId="{1D86CE19-08A4-4354-A9FF-9E636EF1C0A2}" type="parTrans" cxnId="{6A89CDF1-C06C-46C5-8086-811B8267DF9C}">
      <dgm:prSet/>
      <dgm:spPr/>
      <dgm:t>
        <a:bodyPr/>
        <a:lstStyle/>
        <a:p>
          <a:endParaRPr lang="en-IN"/>
        </a:p>
      </dgm:t>
    </dgm:pt>
    <dgm:pt modelId="{59FE7B4D-6938-4E30-B44E-F039EB2AB58C}" type="sibTrans" cxnId="{6A89CDF1-C06C-46C5-8086-811B8267DF9C}">
      <dgm:prSet/>
      <dgm:spPr/>
      <dgm:t>
        <a:bodyPr/>
        <a:lstStyle/>
        <a:p>
          <a:endParaRPr lang="en-IN"/>
        </a:p>
      </dgm:t>
    </dgm:pt>
    <dgm:pt modelId="{9CC64316-A969-49A8-9327-109EAD51FE7E}">
      <dgm:prSet/>
      <dgm:spPr/>
      <dgm:t>
        <a:bodyPr/>
        <a:lstStyle/>
        <a:p>
          <a:pPr rtl="0"/>
          <a:r>
            <a:rPr lang="en-US" smtClean="0"/>
            <a:t>Consultation Services provided by Private Partners from their own Call Centre setup</a:t>
          </a:r>
          <a:endParaRPr lang="en-IN"/>
        </a:p>
      </dgm:t>
    </dgm:pt>
    <dgm:pt modelId="{276268FB-793E-4245-A979-A4F0D5542A09}" type="parTrans" cxnId="{5EFF3E43-CDC3-41E7-88BA-14789D1E8BBA}">
      <dgm:prSet/>
      <dgm:spPr/>
      <dgm:t>
        <a:bodyPr/>
        <a:lstStyle/>
        <a:p>
          <a:endParaRPr lang="en-IN"/>
        </a:p>
      </dgm:t>
    </dgm:pt>
    <dgm:pt modelId="{C83C0348-56AC-41E2-A6F4-F96AC2C3BB7C}" type="sibTrans" cxnId="{5EFF3E43-CDC3-41E7-88BA-14789D1E8BBA}">
      <dgm:prSet/>
      <dgm:spPr/>
      <dgm:t>
        <a:bodyPr/>
        <a:lstStyle/>
        <a:p>
          <a:endParaRPr lang="en-IN"/>
        </a:p>
      </dgm:t>
    </dgm:pt>
    <dgm:pt modelId="{E1655134-2EED-455C-AFED-6F9F22216881}">
      <dgm:prSet/>
      <dgm:spPr/>
      <dgm:t>
        <a:bodyPr/>
        <a:lstStyle/>
        <a:p>
          <a:endParaRPr lang="en-IN"/>
        </a:p>
      </dgm:t>
    </dgm:pt>
    <dgm:pt modelId="{0C20C078-B920-42C6-A055-AE41F27374A9}" type="parTrans" cxnId="{82C69DD6-F5DB-4A53-88C4-E4FA72E7C4B0}">
      <dgm:prSet/>
      <dgm:spPr/>
      <dgm:t>
        <a:bodyPr/>
        <a:lstStyle/>
        <a:p>
          <a:endParaRPr lang="en-IN"/>
        </a:p>
      </dgm:t>
    </dgm:pt>
    <dgm:pt modelId="{4DF783EA-7B05-41CA-8A9C-2D8B8CDF7EE3}" type="sibTrans" cxnId="{82C69DD6-F5DB-4A53-88C4-E4FA72E7C4B0}">
      <dgm:prSet/>
      <dgm:spPr/>
      <dgm:t>
        <a:bodyPr/>
        <a:lstStyle/>
        <a:p>
          <a:endParaRPr lang="en-IN"/>
        </a:p>
      </dgm:t>
    </dgm:pt>
    <dgm:pt modelId="{B29632B8-C665-4D57-8FE3-1FA7E79FB93A}">
      <dgm:prSet/>
      <dgm:spPr/>
      <dgm:t>
        <a:bodyPr/>
        <a:lstStyle/>
        <a:p>
          <a:pPr rtl="0"/>
          <a:r>
            <a:rPr lang="en-US" smtClean="0"/>
            <a:t>No skill development of Government Doctors</a:t>
          </a:r>
          <a:endParaRPr lang="en-IN"/>
        </a:p>
      </dgm:t>
    </dgm:pt>
    <dgm:pt modelId="{D88C66F9-8E17-4C86-B6CB-686C029098A1}" type="sibTrans" cxnId="{03876338-6D0A-4504-A27B-61044ABBE3ED}">
      <dgm:prSet/>
      <dgm:spPr/>
      <dgm:t>
        <a:bodyPr/>
        <a:lstStyle/>
        <a:p>
          <a:endParaRPr lang="en-IN"/>
        </a:p>
      </dgm:t>
    </dgm:pt>
    <dgm:pt modelId="{FEC9570F-049E-4227-B8F2-7E62971DB701}" type="parTrans" cxnId="{03876338-6D0A-4504-A27B-61044ABBE3ED}">
      <dgm:prSet/>
      <dgm:spPr/>
      <dgm:t>
        <a:bodyPr/>
        <a:lstStyle/>
        <a:p>
          <a:endParaRPr lang="en-IN"/>
        </a:p>
      </dgm:t>
    </dgm:pt>
    <dgm:pt modelId="{9EB4B0FC-9F7C-4A78-B640-00CB18A42CE4}" type="pres">
      <dgm:prSet presAssocID="{679A0E2D-9163-4C89-8DB2-9127FD28392C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37AF1DB5-9FEA-484A-9FD3-1DC73A2DEEC0}" type="pres">
      <dgm:prSet presAssocID="{7D98E9AC-2BBA-4785-A266-CAF14C8F2807}" presName="circ1" presStyleLbl="vennNode1" presStyleIdx="0" presStyleCnt="7"/>
      <dgm:spPr/>
    </dgm:pt>
    <dgm:pt modelId="{C1E0B1AC-26CA-4C57-8E20-9D265AA8D2AC}" type="pres">
      <dgm:prSet presAssocID="{7D98E9AC-2BBA-4785-A266-CAF14C8F280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8CD2A6D-DA37-45C3-8405-2229216417D0}" type="pres">
      <dgm:prSet presAssocID="{5D387DAA-E504-4C2F-995B-A7BF9E6C0306}" presName="circ2" presStyleLbl="vennNode1" presStyleIdx="1" presStyleCnt="7"/>
      <dgm:spPr/>
    </dgm:pt>
    <dgm:pt modelId="{CC71B80C-A9F4-490C-812E-B6AF203E77C8}" type="pres">
      <dgm:prSet presAssocID="{5D387DAA-E504-4C2F-995B-A7BF9E6C030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C5C2AD9-9C66-4AF7-828D-EEF5914EC7B9}" type="pres">
      <dgm:prSet presAssocID="{5DCB90D8-39EE-4C6F-BBAD-A2A0FE0B8A2D}" presName="circ3" presStyleLbl="vennNode1" presStyleIdx="2" presStyleCnt="7"/>
      <dgm:spPr/>
    </dgm:pt>
    <dgm:pt modelId="{6ADEFF98-9B7C-41FD-A275-0EFCF3DC9B5F}" type="pres">
      <dgm:prSet presAssocID="{5DCB90D8-39EE-4C6F-BBAD-A2A0FE0B8A2D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F5CC020-D9EA-4374-827A-49234005F780}" type="pres">
      <dgm:prSet presAssocID="{2B6B6ECD-5929-4822-8848-7C476DDE010F}" presName="circ4" presStyleLbl="vennNode1" presStyleIdx="3" presStyleCnt="7"/>
      <dgm:spPr/>
    </dgm:pt>
    <dgm:pt modelId="{2829C438-DE31-4BDC-A1B8-117E1A309827}" type="pres">
      <dgm:prSet presAssocID="{2B6B6ECD-5929-4822-8848-7C476DDE010F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5EE929D-6DEF-47CF-BE4F-F225DC25C34D}" type="pres">
      <dgm:prSet presAssocID="{A4EA57C4-075A-4BD4-AA69-D78821735936}" presName="circ5" presStyleLbl="vennNode1" presStyleIdx="4" presStyleCnt="7"/>
      <dgm:spPr/>
    </dgm:pt>
    <dgm:pt modelId="{E19E84CE-A1BE-422F-8738-237E60DA3CEA}" type="pres">
      <dgm:prSet presAssocID="{A4EA57C4-075A-4BD4-AA69-D78821735936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E71FA1A-5683-4EA8-9417-9575953EBB44}" type="pres">
      <dgm:prSet presAssocID="{9CC64316-A969-49A8-9327-109EAD51FE7E}" presName="circ6" presStyleLbl="vennNode1" presStyleIdx="5" presStyleCnt="7"/>
      <dgm:spPr/>
    </dgm:pt>
    <dgm:pt modelId="{224F9BD5-6D67-45A3-9DE2-A2F5CA73EABA}" type="pres">
      <dgm:prSet presAssocID="{9CC64316-A969-49A8-9327-109EAD51FE7E}" presName="circ6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E765549-13A5-49A9-BAA0-05DD648F0D6E}" type="pres">
      <dgm:prSet presAssocID="{B29632B8-C665-4D57-8FE3-1FA7E79FB93A}" presName="circ7" presStyleLbl="vennNode1" presStyleIdx="6" presStyleCnt="7"/>
      <dgm:spPr/>
    </dgm:pt>
    <dgm:pt modelId="{00537A0C-7CE9-46EB-9CC2-A8A24C08BCA6}" type="pres">
      <dgm:prSet presAssocID="{B29632B8-C665-4D57-8FE3-1FA7E79FB93A}" presName="circ7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6A89CDF1-C06C-46C5-8086-811B8267DF9C}" srcId="{679A0E2D-9163-4C89-8DB2-9127FD28392C}" destId="{A4EA57C4-075A-4BD4-AA69-D78821735936}" srcOrd="4" destOrd="0" parTransId="{1D86CE19-08A4-4354-A9FF-9E636EF1C0A2}" sibTransId="{59FE7B4D-6938-4E30-B44E-F039EB2AB58C}"/>
    <dgm:cxn modelId="{889DC355-892F-4F8B-9FAB-07B3567189FE}" type="presOf" srcId="{A4EA57C4-075A-4BD4-AA69-D78821735936}" destId="{E19E84CE-A1BE-422F-8738-237E60DA3CEA}" srcOrd="0" destOrd="0" presId="urn:microsoft.com/office/officeart/2005/8/layout/venn1"/>
    <dgm:cxn modelId="{AB2AB645-D2B0-416B-A3A3-11942D83ED6A}" srcId="{679A0E2D-9163-4C89-8DB2-9127FD28392C}" destId="{2B6B6ECD-5929-4822-8848-7C476DDE010F}" srcOrd="3" destOrd="0" parTransId="{805C4145-B3BC-4781-9470-C8A6B1FD4738}" sibTransId="{40B27FE5-7960-429B-BB6E-EAC4D3CF2738}"/>
    <dgm:cxn modelId="{E132EB11-386A-4DEC-BA23-81EDCFE9A176}" type="presOf" srcId="{B29632B8-C665-4D57-8FE3-1FA7E79FB93A}" destId="{00537A0C-7CE9-46EB-9CC2-A8A24C08BCA6}" srcOrd="0" destOrd="0" presId="urn:microsoft.com/office/officeart/2005/8/layout/venn1"/>
    <dgm:cxn modelId="{9F5B8E55-41B4-4EA5-9541-A75A4195D12F}" type="presOf" srcId="{9CC64316-A969-49A8-9327-109EAD51FE7E}" destId="{224F9BD5-6D67-45A3-9DE2-A2F5CA73EABA}" srcOrd="0" destOrd="0" presId="urn:microsoft.com/office/officeart/2005/8/layout/venn1"/>
    <dgm:cxn modelId="{61DB264E-0152-41A3-A8D4-D8B3D819AE30}" srcId="{679A0E2D-9163-4C89-8DB2-9127FD28392C}" destId="{7D98E9AC-2BBA-4785-A266-CAF14C8F2807}" srcOrd="0" destOrd="0" parTransId="{7DD3D0B1-D80E-420A-8074-AA84910A12A8}" sibTransId="{9818B145-9938-49B9-BD4A-817D48A6853D}"/>
    <dgm:cxn modelId="{F636598D-EE40-4B86-A55B-0BC456E35D7B}" type="presOf" srcId="{2B6B6ECD-5929-4822-8848-7C476DDE010F}" destId="{2829C438-DE31-4BDC-A1B8-117E1A309827}" srcOrd="0" destOrd="0" presId="urn:microsoft.com/office/officeart/2005/8/layout/venn1"/>
    <dgm:cxn modelId="{46796A06-4665-4116-AFF5-C3EF028746D7}" srcId="{679A0E2D-9163-4C89-8DB2-9127FD28392C}" destId="{5DCB90D8-39EE-4C6F-BBAD-A2A0FE0B8A2D}" srcOrd="2" destOrd="0" parTransId="{6FA1F8D7-9F90-44BF-9D96-7C8999B816B9}" sibTransId="{09FEC9C6-9540-4671-B9C3-57CB48CA1D28}"/>
    <dgm:cxn modelId="{BAC03449-80C0-40FE-BF80-CD4CE4004330}" srcId="{679A0E2D-9163-4C89-8DB2-9127FD28392C}" destId="{5D387DAA-E504-4C2F-995B-A7BF9E6C0306}" srcOrd="1" destOrd="0" parTransId="{4B37EB15-A43F-4564-B4DB-0400272FC393}" sibTransId="{9FD76569-0475-4D75-BF19-9254443B9BDE}"/>
    <dgm:cxn modelId="{CDEF8E84-768C-4F3D-B87B-0E07F1DBECE2}" type="presOf" srcId="{679A0E2D-9163-4C89-8DB2-9127FD28392C}" destId="{9EB4B0FC-9F7C-4A78-B640-00CB18A42CE4}" srcOrd="0" destOrd="0" presId="urn:microsoft.com/office/officeart/2005/8/layout/venn1"/>
    <dgm:cxn modelId="{49B2B75D-E96D-4090-88D9-B890EFB897DC}" type="presOf" srcId="{5D387DAA-E504-4C2F-995B-A7BF9E6C0306}" destId="{CC71B80C-A9F4-490C-812E-B6AF203E77C8}" srcOrd="0" destOrd="0" presId="urn:microsoft.com/office/officeart/2005/8/layout/venn1"/>
    <dgm:cxn modelId="{03876338-6D0A-4504-A27B-61044ABBE3ED}" srcId="{679A0E2D-9163-4C89-8DB2-9127FD28392C}" destId="{B29632B8-C665-4D57-8FE3-1FA7E79FB93A}" srcOrd="6" destOrd="0" parTransId="{FEC9570F-049E-4227-B8F2-7E62971DB701}" sibTransId="{D88C66F9-8E17-4C86-B6CB-686C029098A1}"/>
    <dgm:cxn modelId="{F2F91B27-2F44-4B4E-AFE9-D9EB63056E26}" type="presOf" srcId="{7D98E9AC-2BBA-4785-A266-CAF14C8F2807}" destId="{C1E0B1AC-26CA-4C57-8E20-9D265AA8D2AC}" srcOrd="0" destOrd="0" presId="urn:microsoft.com/office/officeart/2005/8/layout/venn1"/>
    <dgm:cxn modelId="{341D48DD-E843-4F54-82F0-C08EB79C1714}" type="presOf" srcId="{5DCB90D8-39EE-4C6F-BBAD-A2A0FE0B8A2D}" destId="{6ADEFF98-9B7C-41FD-A275-0EFCF3DC9B5F}" srcOrd="0" destOrd="0" presId="urn:microsoft.com/office/officeart/2005/8/layout/venn1"/>
    <dgm:cxn modelId="{5EFF3E43-CDC3-41E7-88BA-14789D1E8BBA}" srcId="{679A0E2D-9163-4C89-8DB2-9127FD28392C}" destId="{9CC64316-A969-49A8-9327-109EAD51FE7E}" srcOrd="5" destOrd="0" parTransId="{276268FB-793E-4245-A979-A4F0D5542A09}" sibTransId="{C83C0348-56AC-41E2-A6F4-F96AC2C3BB7C}"/>
    <dgm:cxn modelId="{82C69DD6-F5DB-4A53-88C4-E4FA72E7C4B0}" srcId="{679A0E2D-9163-4C89-8DB2-9127FD28392C}" destId="{E1655134-2EED-455C-AFED-6F9F22216881}" srcOrd="7" destOrd="0" parTransId="{0C20C078-B920-42C6-A055-AE41F27374A9}" sibTransId="{4DF783EA-7B05-41CA-8A9C-2D8B8CDF7EE3}"/>
    <dgm:cxn modelId="{9E4B2242-F777-466C-9709-68F53C72C35D}" type="presParOf" srcId="{9EB4B0FC-9F7C-4A78-B640-00CB18A42CE4}" destId="{37AF1DB5-9FEA-484A-9FD3-1DC73A2DEEC0}" srcOrd="0" destOrd="0" presId="urn:microsoft.com/office/officeart/2005/8/layout/venn1"/>
    <dgm:cxn modelId="{58D5EA5D-7FFB-431A-B511-B60FEFDA8A88}" type="presParOf" srcId="{9EB4B0FC-9F7C-4A78-B640-00CB18A42CE4}" destId="{C1E0B1AC-26CA-4C57-8E20-9D265AA8D2AC}" srcOrd="1" destOrd="0" presId="urn:microsoft.com/office/officeart/2005/8/layout/venn1"/>
    <dgm:cxn modelId="{D0373E67-A784-4D40-8EAE-FF605D84B441}" type="presParOf" srcId="{9EB4B0FC-9F7C-4A78-B640-00CB18A42CE4}" destId="{C8CD2A6D-DA37-45C3-8405-2229216417D0}" srcOrd="2" destOrd="0" presId="urn:microsoft.com/office/officeart/2005/8/layout/venn1"/>
    <dgm:cxn modelId="{68E2C2A7-A2B0-4647-A4E9-B4523594277F}" type="presParOf" srcId="{9EB4B0FC-9F7C-4A78-B640-00CB18A42CE4}" destId="{CC71B80C-A9F4-490C-812E-B6AF203E77C8}" srcOrd="3" destOrd="0" presId="urn:microsoft.com/office/officeart/2005/8/layout/venn1"/>
    <dgm:cxn modelId="{07701E2C-B348-45AA-B1D5-BD70EF5EC76E}" type="presParOf" srcId="{9EB4B0FC-9F7C-4A78-B640-00CB18A42CE4}" destId="{7C5C2AD9-9C66-4AF7-828D-EEF5914EC7B9}" srcOrd="4" destOrd="0" presId="urn:microsoft.com/office/officeart/2005/8/layout/venn1"/>
    <dgm:cxn modelId="{940D41D0-6BA6-4255-B792-D8B186EE7D03}" type="presParOf" srcId="{9EB4B0FC-9F7C-4A78-B640-00CB18A42CE4}" destId="{6ADEFF98-9B7C-41FD-A275-0EFCF3DC9B5F}" srcOrd="5" destOrd="0" presId="urn:microsoft.com/office/officeart/2005/8/layout/venn1"/>
    <dgm:cxn modelId="{8413CCA9-7709-438E-896C-8FC753B5989F}" type="presParOf" srcId="{9EB4B0FC-9F7C-4A78-B640-00CB18A42CE4}" destId="{FF5CC020-D9EA-4374-827A-49234005F780}" srcOrd="6" destOrd="0" presId="urn:microsoft.com/office/officeart/2005/8/layout/venn1"/>
    <dgm:cxn modelId="{1976E792-C6C1-4408-B091-C31A7E32FFE1}" type="presParOf" srcId="{9EB4B0FC-9F7C-4A78-B640-00CB18A42CE4}" destId="{2829C438-DE31-4BDC-A1B8-117E1A309827}" srcOrd="7" destOrd="0" presId="urn:microsoft.com/office/officeart/2005/8/layout/venn1"/>
    <dgm:cxn modelId="{CCC15730-3786-4422-894C-F284A04CD91A}" type="presParOf" srcId="{9EB4B0FC-9F7C-4A78-B640-00CB18A42CE4}" destId="{C5EE929D-6DEF-47CF-BE4F-F225DC25C34D}" srcOrd="8" destOrd="0" presId="urn:microsoft.com/office/officeart/2005/8/layout/venn1"/>
    <dgm:cxn modelId="{BA069BBE-588D-43CB-A3C6-C98A9CFD790D}" type="presParOf" srcId="{9EB4B0FC-9F7C-4A78-B640-00CB18A42CE4}" destId="{E19E84CE-A1BE-422F-8738-237E60DA3CEA}" srcOrd="9" destOrd="0" presId="urn:microsoft.com/office/officeart/2005/8/layout/venn1"/>
    <dgm:cxn modelId="{61A1E9B5-61D3-4CC8-8990-9ED8C28F7C9F}" type="presParOf" srcId="{9EB4B0FC-9F7C-4A78-B640-00CB18A42CE4}" destId="{9E71FA1A-5683-4EA8-9417-9575953EBB44}" srcOrd="10" destOrd="0" presId="urn:microsoft.com/office/officeart/2005/8/layout/venn1"/>
    <dgm:cxn modelId="{112F15FC-45BA-47F5-8364-CDDA731FE761}" type="presParOf" srcId="{9EB4B0FC-9F7C-4A78-B640-00CB18A42CE4}" destId="{224F9BD5-6D67-45A3-9DE2-A2F5CA73EABA}" srcOrd="11" destOrd="0" presId="urn:microsoft.com/office/officeart/2005/8/layout/venn1"/>
    <dgm:cxn modelId="{3520A11B-A617-41AB-ACA5-2A887D305117}" type="presParOf" srcId="{9EB4B0FC-9F7C-4A78-B640-00CB18A42CE4}" destId="{CE765549-13A5-49A9-BAA0-05DD648F0D6E}" srcOrd="12" destOrd="0" presId="urn:microsoft.com/office/officeart/2005/8/layout/venn1"/>
    <dgm:cxn modelId="{6D943A52-CB7C-42BA-9972-949E8FC0C257}" type="presParOf" srcId="{9EB4B0FC-9F7C-4A78-B640-00CB18A42CE4}" destId="{00537A0C-7CE9-46EB-9CC2-A8A24C08BCA6}" srcOrd="1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AF1DB5-9FEA-484A-9FD3-1DC73A2DEEC0}">
      <dsp:nvSpPr>
        <dsp:cNvPr id="0" name=""/>
        <dsp:cNvSpPr/>
      </dsp:nvSpPr>
      <dsp:spPr>
        <a:xfrm>
          <a:off x="3525050" y="1466658"/>
          <a:ext cx="1878890" cy="187912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1E0B1AC-26CA-4C57-8E20-9D265AA8D2AC}">
      <dsp:nvSpPr>
        <dsp:cNvPr id="0" name=""/>
        <dsp:cNvSpPr/>
      </dsp:nvSpPr>
      <dsp:spPr>
        <a:xfrm>
          <a:off x="3388048" y="0"/>
          <a:ext cx="2152895" cy="115212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States Telemedicine are operational under Public Private Partnership Mode (PPP)</a:t>
          </a:r>
          <a:endParaRPr lang="en-IN" sz="1700" kern="1200"/>
        </a:p>
      </dsp:txBody>
      <dsp:txXfrm>
        <a:off x="3388048" y="0"/>
        <a:ext cx="2152895" cy="1152128"/>
      </dsp:txXfrm>
    </dsp:sp>
    <dsp:sp modelId="{C8CD2A6D-DA37-45C3-8405-2229216417D0}">
      <dsp:nvSpPr>
        <dsp:cNvPr id="0" name=""/>
        <dsp:cNvSpPr/>
      </dsp:nvSpPr>
      <dsp:spPr>
        <a:xfrm>
          <a:off x="4076191" y="1731648"/>
          <a:ext cx="1878890" cy="187912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C71B80C-A9F4-490C-812E-B6AF203E77C8}">
      <dsp:nvSpPr>
        <dsp:cNvPr id="0" name=""/>
        <dsp:cNvSpPr/>
      </dsp:nvSpPr>
      <dsp:spPr>
        <a:xfrm>
          <a:off x="6186812" y="1094521"/>
          <a:ext cx="2035464" cy="126734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Limited ownership by State Administration in operations</a:t>
          </a:r>
          <a:endParaRPr lang="en-IN" sz="1700" kern="1200"/>
        </a:p>
      </dsp:txBody>
      <dsp:txXfrm>
        <a:off x="6186812" y="1094521"/>
        <a:ext cx="2035464" cy="1267340"/>
      </dsp:txXfrm>
    </dsp:sp>
    <dsp:sp modelId="{7C5C2AD9-9C66-4AF7-828D-EEF5914EC7B9}">
      <dsp:nvSpPr>
        <dsp:cNvPr id="0" name=""/>
        <dsp:cNvSpPr/>
      </dsp:nvSpPr>
      <dsp:spPr>
        <a:xfrm>
          <a:off x="4211628" y="2327874"/>
          <a:ext cx="1878890" cy="187912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ADEFF98-9B7C-41FD-A275-0EFCF3DC9B5F}">
      <dsp:nvSpPr>
        <dsp:cNvPr id="0" name=""/>
        <dsp:cNvSpPr/>
      </dsp:nvSpPr>
      <dsp:spPr>
        <a:xfrm>
          <a:off x="6382529" y="2707500"/>
          <a:ext cx="1996320" cy="135375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No interoperability of EHR</a:t>
          </a:r>
          <a:endParaRPr lang="en-IN" sz="1700" kern="1200" dirty="0"/>
        </a:p>
      </dsp:txBody>
      <dsp:txXfrm>
        <a:off x="6382529" y="2707500"/>
        <a:ext cx="1996320" cy="1353750"/>
      </dsp:txXfrm>
    </dsp:sp>
    <dsp:sp modelId="{FF5CC020-D9EA-4374-827A-49234005F780}">
      <dsp:nvSpPr>
        <dsp:cNvPr id="0" name=""/>
        <dsp:cNvSpPr/>
      </dsp:nvSpPr>
      <dsp:spPr>
        <a:xfrm>
          <a:off x="3830370" y="2806007"/>
          <a:ext cx="1878890" cy="187912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829C438-DE31-4BDC-A1B8-117E1A309827}">
      <dsp:nvSpPr>
        <dsp:cNvPr id="0" name=""/>
        <dsp:cNvSpPr/>
      </dsp:nvSpPr>
      <dsp:spPr>
        <a:xfrm>
          <a:off x="5521371" y="4522102"/>
          <a:ext cx="2152895" cy="123853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Telemedicine services implemented as Pilot projects not covering whole State</a:t>
          </a:r>
          <a:endParaRPr lang="en-IN" sz="1700" kern="1200"/>
        </a:p>
      </dsp:txBody>
      <dsp:txXfrm>
        <a:off x="5521371" y="4522102"/>
        <a:ext cx="2152895" cy="1238537"/>
      </dsp:txXfrm>
    </dsp:sp>
    <dsp:sp modelId="{C5EE929D-6DEF-47CF-BE4F-F225DC25C34D}">
      <dsp:nvSpPr>
        <dsp:cNvPr id="0" name=""/>
        <dsp:cNvSpPr/>
      </dsp:nvSpPr>
      <dsp:spPr>
        <a:xfrm>
          <a:off x="3219731" y="2806007"/>
          <a:ext cx="1878890" cy="187912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19E84CE-A1BE-422F-8738-237E60DA3CEA}">
      <dsp:nvSpPr>
        <dsp:cNvPr id="0" name=""/>
        <dsp:cNvSpPr/>
      </dsp:nvSpPr>
      <dsp:spPr>
        <a:xfrm>
          <a:off x="1254724" y="4522102"/>
          <a:ext cx="2152895" cy="123853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Few States covered all DH but real need is at CHC/PHC/SC</a:t>
          </a:r>
          <a:endParaRPr lang="en-IN" sz="1700" kern="1200"/>
        </a:p>
      </dsp:txBody>
      <dsp:txXfrm>
        <a:off x="1254724" y="4522102"/>
        <a:ext cx="2152895" cy="1238537"/>
      </dsp:txXfrm>
    </dsp:sp>
    <dsp:sp modelId="{9E71FA1A-5683-4EA8-9417-9575953EBB44}">
      <dsp:nvSpPr>
        <dsp:cNvPr id="0" name=""/>
        <dsp:cNvSpPr/>
      </dsp:nvSpPr>
      <dsp:spPr>
        <a:xfrm>
          <a:off x="2838472" y="2327874"/>
          <a:ext cx="1878890" cy="187912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24F9BD5-6D67-45A3-9DE2-A2F5CA73EABA}">
      <dsp:nvSpPr>
        <dsp:cNvPr id="0" name=""/>
        <dsp:cNvSpPr/>
      </dsp:nvSpPr>
      <dsp:spPr>
        <a:xfrm>
          <a:off x="550141" y="2707500"/>
          <a:ext cx="1996320" cy="135375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Consultation Services provided by Private Partners from their own Call Centre setup</a:t>
          </a:r>
          <a:endParaRPr lang="en-IN" sz="1700" kern="1200"/>
        </a:p>
      </dsp:txBody>
      <dsp:txXfrm>
        <a:off x="550141" y="2707500"/>
        <a:ext cx="1996320" cy="1353750"/>
      </dsp:txXfrm>
    </dsp:sp>
    <dsp:sp modelId="{CE765549-13A5-49A9-BAA0-05DD648F0D6E}">
      <dsp:nvSpPr>
        <dsp:cNvPr id="0" name=""/>
        <dsp:cNvSpPr/>
      </dsp:nvSpPr>
      <dsp:spPr>
        <a:xfrm>
          <a:off x="2973909" y="1731648"/>
          <a:ext cx="1878890" cy="187912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0537A0C-7CE9-46EB-9CC2-A8A24C08BCA6}">
      <dsp:nvSpPr>
        <dsp:cNvPr id="0" name=""/>
        <dsp:cNvSpPr/>
      </dsp:nvSpPr>
      <dsp:spPr>
        <a:xfrm>
          <a:off x="706715" y="1094521"/>
          <a:ext cx="2035464" cy="126734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No skill development of Government Doctors</a:t>
          </a:r>
          <a:endParaRPr lang="en-IN" sz="1700" kern="1200"/>
        </a:p>
      </dsp:txBody>
      <dsp:txXfrm>
        <a:off x="706715" y="1094521"/>
        <a:ext cx="2035464" cy="12673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E68BB-1383-4F9B-9CDD-9884BA4B88ED}" type="datetimeFigureOut">
              <a:rPr lang="en-GB" smtClean="0"/>
              <a:pPr/>
              <a:t>08/04/2019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C69A0-606F-4099-B807-9D51491C865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6639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IN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5A6CE53-8BE4-4E07-B579-D8033F2D307B}" type="slidenum">
              <a:rPr lang="en-IN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6740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515D2-8B01-41AA-8478-B1EBB2EAA803}" type="datetime1">
              <a:rPr lang="en-IN" smtClean="0"/>
              <a:pPr/>
              <a:t>08-04-2019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D795-05A2-4F71-A08F-CF8E0D453AF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5895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645FF-EAFE-4BBE-95AD-AFFE724DE481}" type="datetime1">
              <a:rPr lang="en-IN" smtClean="0"/>
              <a:pPr/>
              <a:t>08-04-2019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D795-05A2-4F71-A08F-CF8E0D453AF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1302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CD44C-C18A-4D22-B886-A346BFCC91BC}" type="datetime1">
              <a:rPr lang="en-IN" smtClean="0"/>
              <a:pPr/>
              <a:t>08-04-2019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D795-05A2-4F71-A08F-CF8E0D453AF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0981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BE45-2353-4087-8F09-26E05294C9F8}" type="datetime1">
              <a:rPr lang="en-IN" smtClean="0"/>
              <a:pPr/>
              <a:t>08-04-2019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D795-05A2-4F71-A08F-CF8E0D453AF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6285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B7364-295A-460C-BA9A-165E8C724D8E}" type="datetime1">
              <a:rPr lang="en-IN" smtClean="0"/>
              <a:pPr/>
              <a:t>08-04-2019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D795-05A2-4F71-A08F-CF8E0D453AF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4405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AB6C-A098-4E5D-B3E8-4784D91C34F4}" type="datetime1">
              <a:rPr lang="en-IN" smtClean="0"/>
              <a:pPr/>
              <a:t>08-04-2019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D795-05A2-4F71-A08F-CF8E0D453AF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4509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69F3E-F689-4A1C-A39E-00133BF20EC1}" type="datetime1">
              <a:rPr lang="en-IN" smtClean="0"/>
              <a:pPr/>
              <a:t>08-04-2019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D795-05A2-4F71-A08F-CF8E0D453AF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3004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1152-79B4-4D13-9754-30FA8330F992}" type="datetime1">
              <a:rPr lang="en-IN" smtClean="0"/>
              <a:pPr/>
              <a:t>08-04-2019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D795-05A2-4F71-A08F-CF8E0D453AF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0062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02212-AD7A-4175-85DB-DF246F706641}" type="datetime1">
              <a:rPr lang="en-IN" smtClean="0"/>
              <a:pPr/>
              <a:t>08-04-2019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D795-05A2-4F71-A08F-CF8E0D453AF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6857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36EDB-B84D-448A-956B-54323088E87A}" type="datetime1">
              <a:rPr lang="en-IN" smtClean="0"/>
              <a:pPr/>
              <a:t>08-04-2019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D795-05A2-4F71-A08F-CF8E0D453AF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7126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B69D-4C36-43BC-8C2C-A99B2209A446}" type="datetime1">
              <a:rPr lang="en-IN" smtClean="0"/>
              <a:pPr/>
              <a:t>08-04-2019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D795-05A2-4F71-A08F-CF8E0D453AF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6241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69E3C-6A74-448D-8553-AEB7AA344711}" type="datetime1">
              <a:rPr lang="en-IN" smtClean="0"/>
              <a:pPr/>
              <a:t>08-04-2019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AD795-05A2-4F71-A08F-CF8E0D453AF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3323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51520" y="2151728"/>
            <a:ext cx="8640960" cy="255454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="horz" wrap="square" lIns="182880" tIns="45720" rIns="182880" bIns="45720" anchor="ctr" anchorCtr="0" upright="1">
            <a:spAutoFit/>
          </a:bodyPr>
          <a:lstStyle/>
          <a:p>
            <a:pPr algn="ctr"/>
            <a:endParaRPr lang="en-IN" sz="3600" dirty="0" smtClean="0"/>
          </a:p>
          <a:p>
            <a:pPr algn="ctr"/>
            <a:r>
              <a:rPr lang="en-IN" sz="4400" dirty="0" smtClean="0"/>
              <a:t>PAN INDIA TELEMEDICINE NETWORK</a:t>
            </a:r>
            <a:endParaRPr lang="en-IN" sz="4400" dirty="0"/>
          </a:p>
          <a:p>
            <a:pPr algn="ctr"/>
            <a:endParaRPr lang="en-IN" sz="3600" dirty="0"/>
          </a:p>
        </p:txBody>
      </p:sp>
      <p:sp>
        <p:nvSpPr>
          <p:cNvPr id="5" name="Google Shape;66;p13"/>
          <p:cNvSpPr txBox="1">
            <a:spLocks noGrp="1"/>
          </p:cNvSpPr>
          <p:nvPr>
            <p:ph type="ctrTitle"/>
          </p:nvPr>
        </p:nvSpPr>
        <p:spPr>
          <a:xfrm>
            <a:off x="751699" y="5619735"/>
            <a:ext cx="8140781" cy="10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IN" sz="2400" b="1" dirty="0" smtClean="0">
                <a:solidFill>
                  <a:srgbClr val="C00000"/>
                </a:solidFill>
              </a:rPr>
              <a:t>E-Health Division</a:t>
            </a:r>
            <a:br>
              <a:rPr lang="en-IN" sz="2400" b="1" dirty="0" smtClean="0">
                <a:solidFill>
                  <a:srgbClr val="C00000"/>
                </a:solidFill>
              </a:rPr>
            </a:br>
            <a:r>
              <a:rPr lang="en-IN" sz="2400" b="1" dirty="0" smtClean="0">
                <a:solidFill>
                  <a:srgbClr val="C00000"/>
                </a:solidFill>
              </a:rPr>
              <a:t>Ministry </a:t>
            </a:r>
            <a:r>
              <a:rPr lang="en-IN" sz="2400" b="1" dirty="0">
                <a:solidFill>
                  <a:srgbClr val="C00000"/>
                </a:solidFill>
              </a:rPr>
              <a:t>o</a:t>
            </a:r>
            <a:r>
              <a:rPr lang="en-IN" sz="2400" b="1" dirty="0" smtClean="0">
                <a:solidFill>
                  <a:srgbClr val="C00000"/>
                </a:solidFill>
              </a:rPr>
              <a:t>f </a:t>
            </a:r>
            <a:r>
              <a:rPr lang="en-IN" sz="2400" b="1" dirty="0">
                <a:solidFill>
                  <a:srgbClr val="C00000"/>
                </a:solidFill>
              </a:rPr>
              <a:t>Health &amp; Family </a:t>
            </a:r>
            <a:r>
              <a:rPr lang="en-IN" sz="2400" b="1" dirty="0" smtClean="0">
                <a:solidFill>
                  <a:srgbClr val="C00000"/>
                </a:solidFill>
              </a:rPr>
              <a:t>Welfare</a:t>
            </a:r>
            <a:endParaRPr sz="2400" b="1" dirty="0">
              <a:solidFill>
                <a:srgbClr val="C00000"/>
              </a:solidFill>
            </a:endParaRPr>
          </a:p>
        </p:txBody>
      </p:sp>
      <p:pic>
        <p:nvPicPr>
          <p:cNvPr id="6" name="Picture 5" descr="C:\Users\Xhibit\Desktop\Indu NCERT\Indian-Embela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302" y="242780"/>
            <a:ext cx="1281395" cy="164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D795-05A2-4F71-A08F-CF8E0D453AF3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881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671116" y="6492877"/>
            <a:ext cx="2171700" cy="365125"/>
          </a:xfrm>
          <a:prstGeom prst="rect">
            <a:avLst/>
          </a:prstGeom>
        </p:spPr>
        <p:txBody>
          <a:bodyPr/>
          <a:lstStyle/>
          <a:p>
            <a:fld id="{B5A23381-17E1-44F5-84BE-888513434757}" type="slidenum">
              <a:rPr lang="en-IN" sz="700" smtClean="0"/>
              <a:pPr/>
              <a:t>2</a:t>
            </a:fld>
            <a:endParaRPr lang="en-IN" sz="700"/>
          </a:p>
        </p:txBody>
      </p:sp>
      <p:sp>
        <p:nvSpPr>
          <p:cNvPr id="2" name="Rectangle 1"/>
          <p:cNvSpPr/>
          <p:nvPr/>
        </p:nvSpPr>
        <p:spPr>
          <a:xfrm>
            <a:off x="179511" y="908720"/>
            <a:ext cx="8496945" cy="247760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1001">
            <a:schemeClr val="lt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000" b="1" dirty="0" smtClean="0">
                <a:solidFill>
                  <a:prstClr val="black"/>
                </a:solidFill>
              </a:rPr>
              <a:t>NATIONAL TELEMEDICINE NETWORK (NTN)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prstClr val="black"/>
                </a:solidFill>
              </a:rPr>
              <a:t>MoHFW issued Guidelines to States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solidFill>
                  <a:prstClr val="black"/>
                </a:solidFill>
              </a:rPr>
              <a:t>Support to States/UTs for Telemedicine under NHM – PIP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prstClr val="black"/>
                </a:solidFill>
              </a:rPr>
              <a:t>Various States like Rajasthan, Uttar Pradesh, Maharashtra, Punjab etc. implemented Telemedicine services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solidFill>
                  <a:prstClr val="black"/>
                </a:solidFill>
              </a:rPr>
              <a:t>Support provided to 8 States with Rs. 253 Crores in 3 financial years 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8709"/>
            <a:ext cx="9144000" cy="762000"/>
          </a:xfrm>
          <a:prstGeom prst="rect">
            <a:avLst/>
          </a:prstGeom>
          <a:solidFill>
            <a:srgbClr val="C00000">
              <a:alpha val="57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IN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Current Scenario</a:t>
            </a:r>
            <a:endParaRPr lang="en-I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6694" y="3717032"/>
            <a:ext cx="849976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>
                <a:solidFill>
                  <a:prstClr val="black"/>
                </a:solidFill>
              </a:rPr>
              <a:t>TELEMEDICINE GUIDELINES FOR HWCs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dirty="0">
                <a:solidFill>
                  <a:prstClr val="black"/>
                </a:solidFill>
              </a:rPr>
              <a:t>Guidelines are framed to act as the “Base Document” for proposals by States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dirty="0">
                <a:solidFill>
                  <a:prstClr val="black"/>
                </a:solidFill>
              </a:rPr>
              <a:t>Provided framework for infrastructure, manpower, implementation methodology and model to be adopted by States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dirty="0">
                <a:solidFill>
                  <a:prstClr val="black"/>
                </a:solidFill>
              </a:rPr>
              <a:t>Proposed Interoperable Telemedicine solution with integrated diagnostic devices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dirty="0">
                <a:solidFill>
                  <a:prstClr val="black"/>
                </a:solidFill>
              </a:rPr>
              <a:t>States are being supported under NHM based on the proposals submitted for Telemedicine in HWCs.</a:t>
            </a:r>
          </a:p>
        </p:txBody>
      </p:sp>
    </p:spTree>
    <p:extLst>
      <p:ext uri="{BB962C8B-B14F-4D97-AF65-F5344CB8AC3E}">
        <p14:creationId xmlns:p14="http://schemas.microsoft.com/office/powerpoint/2010/main" val="155641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rgbClr val="C00000">
              <a:alpha val="57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IN" dirty="0" smtClean="0"/>
              <a:t>Observations on State </a:t>
            </a:r>
            <a:r>
              <a:rPr lang="en-IN" dirty="0"/>
              <a:t>owned Telemedicine Projects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282261"/>
              </p:ext>
            </p:extLst>
          </p:nvPr>
        </p:nvGraphicFramePr>
        <p:xfrm>
          <a:off x="35496" y="908720"/>
          <a:ext cx="9036497" cy="600871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95115"/>
                <a:gridCol w="2329221"/>
                <a:gridCol w="6012161"/>
              </a:tblGrid>
              <a:tr h="67786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S.No</a:t>
                      </a:r>
                      <a:r>
                        <a:rPr lang="en-US" sz="1800" dirty="0" smtClean="0"/>
                        <a:t>.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State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E-Health Observations</a:t>
                      </a:r>
                      <a:endParaRPr lang="en-GB" sz="1800" dirty="0"/>
                    </a:p>
                  </a:txBody>
                  <a:tcPr/>
                </a:tc>
              </a:tr>
              <a:tr h="213044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Rajasthan Telemedicine Project</a:t>
                      </a:r>
                    </a:p>
                    <a:p>
                      <a:r>
                        <a:rPr lang="en-US" sz="1800" dirty="0" smtClean="0"/>
                        <a:t>(100 Centres)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/>
                        <a:t>PPP Mode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aseline="0" dirty="0" err="1" smtClean="0"/>
                        <a:t>Glocal</a:t>
                      </a:r>
                      <a:r>
                        <a:rPr lang="en-US" sz="1800" baseline="0" dirty="0" smtClean="0"/>
                        <a:t> Telemedicine services as implementation agency</a:t>
                      </a:r>
                      <a:endParaRPr lang="en-US" sz="18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/>
                        <a:t>100 Centers on Rental Model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/>
                        <a:t>Call</a:t>
                      </a:r>
                      <a:r>
                        <a:rPr lang="en-US" sz="1800" baseline="0" dirty="0" smtClean="0"/>
                        <a:t> Centre setup at Jaipur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dirty="0" smtClean="0"/>
                        <a:t>~Rs. 26000</a:t>
                      </a:r>
                      <a:r>
                        <a:rPr lang="en-US" sz="1800" b="1" baseline="0" dirty="0" smtClean="0"/>
                        <a:t> per month per </a:t>
                      </a:r>
                      <a:r>
                        <a:rPr lang="en-US" sz="1800" b="1" baseline="0" dirty="0" err="1" smtClean="0"/>
                        <a:t>centre</a:t>
                      </a:r>
                      <a:endParaRPr lang="en-US" sz="1800" b="1" baseline="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aseline="0" dirty="0" smtClean="0"/>
                        <a:t>30587 consultations from June’17 to March’18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baseline="0" dirty="0" smtClean="0"/>
                        <a:t>Per Consultation Cost is </a:t>
                      </a:r>
                      <a:r>
                        <a:rPr lang="en-US" sz="1800" b="1" baseline="0" dirty="0" err="1" smtClean="0"/>
                        <a:t>Rs</a:t>
                      </a:r>
                      <a:r>
                        <a:rPr lang="en-US" sz="1800" b="1" baseline="0" dirty="0" smtClean="0"/>
                        <a:t>. 850 </a:t>
                      </a:r>
                      <a:endParaRPr lang="en-GB" sz="1800" b="1" dirty="0"/>
                    </a:p>
                  </a:txBody>
                  <a:tcPr/>
                </a:tc>
              </a:tr>
              <a:tr h="125889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Himachal Telemedicine Project</a:t>
                      </a:r>
                    </a:p>
                    <a:p>
                      <a:r>
                        <a:rPr lang="en-US" sz="1800" dirty="0" smtClean="0"/>
                        <a:t>(25 Centres)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/>
                        <a:t>PPP Mode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aseline="0" dirty="0" smtClean="0"/>
                        <a:t>Pirmala Swasthya care as implementation agency</a:t>
                      </a:r>
                      <a:endParaRPr lang="en-US" sz="18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/>
                        <a:t>Call</a:t>
                      </a:r>
                      <a:r>
                        <a:rPr lang="en-US" sz="1800" baseline="0" dirty="0" smtClean="0"/>
                        <a:t> Centre setup at Solan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aseline="0" dirty="0" smtClean="0"/>
                        <a:t>23488 consultations till March 2018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dirty="0" smtClean="0"/>
                        <a:t>Overall Per Consultation</a:t>
                      </a:r>
                      <a:r>
                        <a:rPr lang="en-US" sz="1800" b="1" baseline="0" dirty="0" smtClean="0"/>
                        <a:t> Cost is approx. </a:t>
                      </a:r>
                      <a:r>
                        <a:rPr lang="en-US" sz="1800" b="1" baseline="0" dirty="0" err="1" smtClean="0"/>
                        <a:t>Rs</a:t>
                      </a:r>
                      <a:r>
                        <a:rPr lang="en-US" sz="1800" b="1" baseline="0" dirty="0" smtClean="0"/>
                        <a:t>. 750</a:t>
                      </a:r>
                      <a:endParaRPr lang="en-GB" sz="1800" dirty="0"/>
                    </a:p>
                  </a:txBody>
                  <a:tcPr/>
                </a:tc>
              </a:tr>
              <a:tr h="15494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Himachal Telemedicine Project</a:t>
                      </a:r>
                    </a:p>
                    <a:p>
                      <a:r>
                        <a:rPr lang="en-US" sz="1800" dirty="0" smtClean="0"/>
                        <a:t>(2 Centres </a:t>
                      </a:r>
                      <a:r>
                        <a:rPr lang="en-US" sz="1800" dirty="0" err="1" smtClean="0"/>
                        <a:t>Kaza</a:t>
                      </a:r>
                      <a:r>
                        <a:rPr lang="en-US" sz="1800" dirty="0" smtClean="0"/>
                        <a:t> &amp; </a:t>
                      </a:r>
                      <a:r>
                        <a:rPr lang="en-US" sz="1800" dirty="0" err="1" smtClean="0"/>
                        <a:t>Keylong</a:t>
                      </a:r>
                      <a:r>
                        <a:rPr lang="en-US" sz="1800" dirty="0" smtClean="0"/>
                        <a:t>)</a:t>
                      </a:r>
                      <a:endParaRPr lang="en-GB" sz="1800" dirty="0" smtClean="0"/>
                    </a:p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/>
                        <a:t>PPP Mode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aseline="0" dirty="0" smtClean="0"/>
                        <a:t>Apollo healthcare as implementation agency</a:t>
                      </a:r>
                      <a:endParaRPr lang="en-US" sz="18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/>
                        <a:t>Call</a:t>
                      </a:r>
                      <a:r>
                        <a:rPr lang="en-US" sz="1800" baseline="0" dirty="0" smtClean="0"/>
                        <a:t> Centre setup at Chennai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aseline="0" dirty="0" smtClean="0"/>
                        <a:t>20342 Consultations till March 2018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dirty="0" smtClean="0"/>
                        <a:t>Overall Per Consultation</a:t>
                      </a:r>
                      <a:r>
                        <a:rPr lang="en-US" sz="1800" b="1" baseline="0" dirty="0" smtClean="0"/>
                        <a:t> Cost is more than </a:t>
                      </a:r>
                      <a:r>
                        <a:rPr lang="en-US" sz="1800" b="1" baseline="0" dirty="0" err="1" smtClean="0"/>
                        <a:t>Rs</a:t>
                      </a:r>
                      <a:r>
                        <a:rPr lang="en-US" sz="1800" b="1" baseline="0" dirty="0" smtClean="0"/>
                        <a:t>. 1500</a:t>
                      </a:r>
                      <a:endParaRPr lang="en-GB" sz="1800" dirty="0" smtClean="0"/>
                    </a:p>
                    <a:p>
                      <a:endParaRPr lang="en-GB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649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rgbClr val="C00000">
              <a:alpha val="57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IN" dirty="0"/>
              <a:t>Observations on State owned Telemedicine Projects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7385150"/>
              </p:ext>
            </p:extLst>
          </p:nvPr>
        </p:nvGraphicFramePr>
        <p:xfrm>
          <a:off x="35496" y="836714"/>
          <a:ext cx="9036496" cy="525658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95115"/>
                <a:gridCol w="2241747"/>
                <a:gridCol w="6099634"/>
              </a:tblGrid>
              <a:tr h="92107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S.No</a:t>
                      </a:r>
                      <a:r>
                        <a:rPr lang="en-US" sz="1800" dirty="0" smtClean="0"/>
                        <a:t>.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State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E-Health Observations</a:t>
                      </a:r>
                      <a:endParaRPr lang="en-GB" sz="1800" dirty="0"/>
                    </a:p>
                  </a:txBody>
                  <a:tcPr/>
                </a:tc>
              </a:tr>
              <a:tr h="19164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Maharashtra Telemedicine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/>
                        <a:t>PPP Mode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aseline="0" dirty="0" smtClean="0"/>
                        <a:t>Consultation  from 6 Government Medical Colleges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aseline="0" dirty="0" smtClean="0"/>
                        <a:t>Total Expenditure since 2006 : 792.68 Lakhs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aseline="0" dirty="0" smtClean="0"/>
                        <a:t>1.85 Lakh consultations till March 2018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baseline="0" dirty="0" smtClean="0"/>
                        <a:t>Per Consultation Cost is </a:t>
                      </a:r>
                      <a:r>
                        <a:rPr lang="en-US" sz="1800" b="1" baseline="0" dirty="0" err="1" smtClean="0"/>
                        <a:t>Rs</a:t>
                      </a:r>
                      <a:r>
                        <a:rPr lang="en-US" sz="1800" b="1" baseline="0" dirty="0" smtClean="0"/>
                        <a:t>. 425</a:t>
                      </a:r>
                      <a:endParaRPr lang="en-GB" sz="1800" b="1" dirty="0"/>
                    </a:p>
                  </a:txBody>
                  <a:tcPr/>
                </a:tc>
              </a:tr>
              <a:tr h="241909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Jharkhand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/>
                        <a:t>PPP mode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/>
                        <a:t>Apollo healthcare as Private Partner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/>
                        <a:t>Call</a:t>
                      </a:r>
                      <a:r>
                        <a:rPr lang="en-US" sz="1800" baseline="0" dirty="0" smtClean="0"/>
                        <a:t> Centre based consultation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aseline="0" dirty="0" smtClean="0"/>
                        <a:t>CAPEX per Centre is </a:t>
                      </a:r>
                      <a:r>
                        <a:rPr lang="en-US" sz="1800" baseline="0" dirty="0" err="1" smtClean="0"/>
                        <a:t>Rs</a:t>
                      </a:r>
                      <a:r>
                        <a:rPr lang="en-US" sz="1800" baseline="0" dirty="0" smtClean="0"/>
                        <a:t>. 70,000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baseline="0" dirty="0" smtClean="0"/>
                        <a:t>Per Centre Cost per Month is quoted as </a:t>
                      </a:r>
                      <a:r>
                        <a:rPr lang="en-US" sz="1800" b="1" baseline="0" dirty="0" err="1" smtClean="0"/>
                        <a:t>Rs</a:t>
                      </a:r>
                      <a:r>
                        <a:rPr lang="en-US" sz="1800" b="1" baseline="0" dirty="0" smtClean="0"/>
                        <a:t>. 85,564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baseline="0" dirty="0" smtClean="0"/>
                        <a:t>Estimated cost per consultation is </a:t>
                      </a:r>
                      <a:r>
                        <a:rPr lang="en-US" sz="1800" b="1" baseline="0" dirty="0" err="1" smtClean="0"/>
                        <a:t>Rs</a:t>
                      </a:r>
                      <a:r>
                        <a:rPr lang="en-US" sz="1800" b="1" baseline="0" dirty="0" smtClean="0"/>
                        <a:t>. 270 (provided 20 consultation per </a:t>
                      </a:r>
                      <a:r>
                        <a:rPr lang="en-US" sz="1800" b="1" baseline="0" dirty="0" err="1" smtClean="0"/>
                        <a:t>centre</a:t>
                      </a:r>
                      <a:r>
                        <a:rPr lang="en-US" sz="1800" b="1" baseline="0" dirty="0" smtClean="0"/>
                        <a:t> per day)</a:t>
                      </a:r>
                      <a:endParaRPr lang="en-GB" sz="18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3908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421744"/>
              </p:ext>
            </p:extLst>
          </p:nvPr>
        </p:nvGraphicFramePr>
        <p:xfrm>
          <a:off x="107504" y="926587"/>
          <a:ext cx="8856985" cy="591803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52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843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6514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2390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6576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8204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2390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96137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961072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33502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2015-16</a:t>
                      </a:r>
                      <a:endParaRPr lang="en-US" sz="1400" dirty="0"/>
                    </a:p>
                  </a:txBody>
                  <a:tcPr marL="68580" marR="6858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2016-17</a:t>
                      </a:r>
                      <a:endParaRPr lang="en-US" sz="1400" dirty="0"/>
                    </a:p>
                  </a:txBody>
                  <a:tcPr marL="68580" marR="6858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2017-18</a:t>
                      </a:r>
                      <a:endParaRPr lang="en-US" sz="1400" dirty="0"/>
                    </a:p>
                  </a:txBody>
                  <a:tcPr marL="68580" marR="6858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2018-19</a:t>
                      </a:r>
                      <a:endParaRPr lang="en-US" sz="1400" dirty="0"/>
                    </a:p>
                  </a:txBody>
                  <a:tcPr marL="68580" marR="6858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Total Allocation</a:t>
                      </a:r>
                    </a:p>
                    <a:p>
                      <a:pPr algn="ctr"/>
                      <a:r>
                        <a:rPr lang="en-US" sz="1400" dirty="0" smtClean="0"/>
                        <a:t>(Lakh)</a:t>
                      </a:r>
                      <a:endParaRPr lang="en-US" sz="1400" dirty="0"/>
                    </a:p>
                  </a:txBody>
                  <a:tcPr marL="68580" marR="6858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Total</a:t>
                      </a:r>
                      <a:r>
                        <a:rPr lang="en-US" sz="1400" baseline="0" dirty="0" smtClean="0"/>
                        <a:t> Expenditure</a:t>
                      </a:r>
                    </a:p>
                    <a:p>
                      <a:pPr algn="ctr"/>
                      <a:r>
                        <a:rPr lang="en-US" sz="1400" baseline="0" dirty="0" smtClean="0"/>
                        <a:t>(Lakh)</a:t>
                      </a:r>
                      <a:endParaRPr lang="en-US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814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Funds Approved</a:t>
                      </a:r>
                      <a:endParaRPr lang="en-US" sz="1400" b="1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Expenditure</a:t>
                      </a:r>
                      <a:endParaRPr lang="en-US" sz="1400" b="1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Funds Approved</a:t>
                      </a:r>
                      <a:endParaRPr lang="en-US" sz="1400" b="1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Expenditure</a:t>
                      </a:r>
                      <a:endParaRPr lang="en-US" sz="1400" b="1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Funds Approved</a:t>
                      </a:r>
                      <a:endParaRPr lang="en-US" sz="1400" b="1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Expenditure</a:t>
                      </a:r>
                      <a:endParaRPr lang="en-US" sz="1400" b="1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68580" marR="68580"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5482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hlinkClick r:id="" action="ppaction://noaction"/>
                        </a:rPr>
                        <a:t>Tripura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594.72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565.49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707.76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547.76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593.71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103.18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211.14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2107.33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1216.43</a:t>
                      </a:r>
                      <a:endParaRPr lang="en-US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4635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hlinkClick r:id="rId2" action="ppaction://hlinksldjump"/>
                        </a:rPr>
                        <a:t>Andhra Pradesh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262.08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91.02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436.8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898.73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10298.73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4985.00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10997.61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5974.75</a:t>
                      </a:r>
                      <a:endParaRPr lang="en-US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367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hlinkClick r:id="" action="ppaction://noaction"/>
                        </a:rPr>
                        <a:t>Himachal</a:t>
                      </a:r>
                      <a:r>
                        <a:rPr lang="en-US" sz="1400" baseline="0" dirty="0" smtClean="0">
                          <a:hlinkClick r:id="" action="ppaction://noaction"/>
                        </a:rPr>
                        <a:t> Pradesh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37.5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220.52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244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207.96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233.67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89.03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236.39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751.56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517.51</a:t>
                      </a:r>
                      <a:endParaRPr lang="en-US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367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hlinkClick r:id="" action="ppaction://noaction"/>
                        </a:rPr>
                        <a:t>Maharashtra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397.85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338.69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411.55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340.38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310.29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113.61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275.9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1395.59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792.68</a:t>
                      </a:r>
                      <a:endParaRPr lang="en-US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19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hlinkClick r:id="rId2" action="ppaction://hlinksldjump"/>
                        </a:rPr>
                        <a:t>Punjab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68.42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51.6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68.42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56.32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0.00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24.01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63.12*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136.84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131.93</a:t>
                      </a:r>
                      <a:endParaRPr lang="en-US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502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hlinkClick r:id="rId2" action="ppaction://hlinksldjump"/>
                        </a:rPr>
                        <a:t>Rajasthan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1000.00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125.00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1000.00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125.00</a:t>
                      </a:r>
                      <a:endParaRPr lang="en-US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502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hlinkClick r:id="rId3" action="ppaction://hlinksldjump"/>
                        </a:rPr>
                        <a:t>Bihar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200.00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200.00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0.00</a:t>
                      </a:r>
                      <a:endParaRPr lang="en-US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3372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hlinkClick r:id="rId4" action="ppaction://hlinksldjump"/>
                        </a:rPr>
                        <a:t>U.P.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7289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7289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0.00</a:t>
                      </a:r>
                      <a:endParaRPr lang="en-US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689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Jharkhand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1424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1424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0.00</a:t>
                      </a:r>
                      <a:endParaRPr lang="en-US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3367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West Bengal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310.80*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NIL</a:t>
                      </a:r>
                      <a:endParaRPr lang="en-US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N/A</a:t>
                      </a:r>
                      <a:endParaRPr lang="en-US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08100">
                <a:tc gridSpan="7">
                  <a:txBody>
                    <a:bodyPr/>
                    <a:lstStyle/>
                    <a:p>
                      <a:pPr algn="r"/>
                      <a:endParaRPr lang="en-US" sz="1400" b="1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Total</a:t>
                      </a:r>
                      <a:endParaRPr lang="en-US" sz="1400" b="1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25301.93</a:t>
                      </a:r>
                      <a:endParaRPr lang="en-US" sz="1400" b="1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8758.30</a:t>
                      </a:r>
                      <a:endParaRPr lang="en-US" sz="1400" b="1" dirty="0"/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8600" y="6412686"/>
            <a:ext cx="2970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prstClr val="black"/>
                </a:solidFill>
              </a:rPr>
              <a:t>* Proposals under examination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rgbClr val="C00000">
              <a:alpha val="57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IN" dirty="0"/>
              <a:t>States supported by NHM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D795-05A2-4F71-A08F-CF8E0D453AF3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108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rgbClr val="C00000">
              <a:alpha val="57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IN" dirty="0" smtClean="0"/>
              <a:t>Problem Statements </a:t>
            </a:r>
            <a:endParaRPr lang="en-IN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85838560"/>
              </p:ext>
            </p:extLst>
          </p:nvPr>
        </p:nvGraphicFramePr>
        <p:xfrm>
          <a:off x="107504" y="980728"/>
          <a:ext cx="892899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D795-05A2-4F71-A08F-CF8E0D453AF3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21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rgbClr val="C00000">
              <a:alpha val="57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IN" dirty="0"/>
              <a:t>Pan India Telemedicine concept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496" y="898549"/>
            <a:ext cx="9001000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u="sng" dirty="0" smtClean="0"/>
              <a:t>Hub </a:t>
            </a:r>
            <a:r>
              <a:rPr lang="en-IN" u="sng" dirty="0"/>
              <a:t>and Spoke </a:t>
            </a:r>
            <a:r>
              <a:rPr lang="en-IN" dirty="0" smtClean="0"/>
              <a:t>model to be adopted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u="sng" dirty="0"/>
              <a:t>State Medical </a:t>
            </a:r>
            <a:r>
              <a:rPr lang="en-IN" u="sng" dirty="0" smtClean="0"/>
              <a:t>Colleges/District Hospitals </a:t>
            </a:r>
            <a:r>
              <a:rPr lang="en-IN" dirty="0" smtClean="0"/>
              <a:t>shall </a:t>
            </a:r>
            <a:r>
              <a:rPr lang="en-IN" dirty="0"/>
              <a:t>be upgraded as </a:t>
            </a:r>
            <a:r>
              <a:rPr lang="en-IN" u="sng" dirty="0"/>
              <a:t>HUB</a:t>
            </a:r>
            <a:r>
              <a:rPr lang="en-IN" dirty="0"/>
              <a:t> for providing </a:t>
            </a:r>
            <a:r>
              <a:rPr lang="en-IN" dirty="0" smtClean="0"/>
              <a:t>Doctors/Specialist </a:t>
            </a:r>
            <a:r>
              <a:rPr lang="en-IN" dirty="0"/>
              <a:t>and Super-Specialty consultation to </a:t>
            </a:r>
            <a:r>
              <a:rPr lang="en-IN" dirty="0" smtClean="0"/>
              <a:t>spokes </a:t>
            </a:r>
            <a:r>
              <a:rPr lang="en-IN" u="sng" dirty="0" smtClean="0"/>
              <a:t>DH/SDH/CHC/PHC/SC 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dirty="0" smtClean="0"/>
              <a:t>The </a:t>
            </a:r>
            <a:r>
              <a:rPr lang="en-IN" u="sng" dirty="0" smtClean="0"/>
              <a:t>spokes </a:t>
            </a:r>
            <a:r>
              <a:rPr lang="en-IN" dirty="0" smtClean="0"/>
              <a:t>shall </a:t>
            </a:r>
            <a:r>
              <a:rPr lang="en-IN" dirty="0"/>
              <a:t>be upgraded with required infrastructure for conducting the Tele-medicine session with </a:t>
            </a:r>
            <a:r>
              <a:rPr lang="en-IN" dirty="0" smtClean="0"/>
              <a:t>doctors/specialists at HUBs</a:t>
            </a:r>
          </a:p>
          <a:p>
            <a:pPr marL="285750" lvl="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dirty="0" smtClean="0"/>
              <a:t>There will be 3 layered structure for Telemedicine services 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IN" sz="1600" dirty="0" smtClean="0">
                <a:solidFill>
                  <a:srgbClr val="FF0000"/>
                </a:solidFill>
              </a:rPr>
              <a:t>Layer : I – HUBs at Medical College/District Hospital (Doctors/Specialist consultation)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600" dirty="0" smtClean="0">
                <a:solidFill>
                  <a:schemeClr val="accent5">
                    <a:lumMod val="75000"/>
                  </a:schemeClr>
                </a:solidFill>
              </a:rPr>
              <a:t>Layer: II – Spoke @DH/CHC/PHC (interlinked with HUBs for specialist consultation)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600" dirty="0">
                <a:solidFill>
                  <a:schemeClr val="accent5">
                    <a:lumMod val="75000"/>
                  </a:schemeClr>
                </a:solidFill>
              </a:rPr>
              <a:t>Layer: </a:t>
            </a:r>
            <a:r>
              <a:rPr lang="en-IN" sz="1600" dirty="0" smtClean="0">
                <a:solidFill>
                  <a:schemeClr val="accent5">
                    <a:lumMod val="75000"/>
                  </a:schemeClr>
                </a:solidFill>
              </a:rPr>
              <a:t>III - </a:t>
            </a:r>
            <a:r>
              <a:rPr lang="en-IN" sz="1600" dirty="0" smtClean="0">
                <a:solidFill>
                  <a:schemeClr val="accent2">
                    <a:lumMod val="50000"/>
                  </a:schemeClr>
                </a:solidFill>
              </a:rPr>
              <a:t>Spoke @SC (Connect to PHC or HUB for General/ Specialist consultation)</a:t>
            </a:r>
          </a:p>
          <a:p>
            <a:pPr marL="285750" lvl="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u="sng" dirty="0"/>
              <a:t>e-Sanjeevani</a:t>
            </a:r>
            <a:r>
              <a:rPr lang="en-IN" dirty="0"/>
              <a:t>” Telemedicine application developed by CDAC –Mohali will be implemented uniformly in health facilities </a:t>
            </a:r>
          </a:p>
          <a:p>
            <a:pPr marL="285750" lvl="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dirty="0"/>
              <a:t>The </a:t>
            </a:r>
            <a:r>
              <a:rPr lang="en-IN" u="sng" dirty="0"/>
              <a:t>existing manpower </a:t>
            </a:r>
            <a:r>
              <a:rPr lang="en-IN" dirty="0"/>
              <a:t>at spokes shall be trained to use the </a:t>
            </a:r>
            <a:r>
              <a:rPr lang="en-IN" dirty="0" smtClean="0"/>
              <a:t>system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dirty="0" smtClean="0"/>
              <a:t>e-Sanjeevani </a:t>
            </a:r>
            <a:r>
              <a:rPr lang="en-IN" u="sng" dirty="0"/>
              <a:t>Dashboard</a:t>
            </a:r>
            <a:r>
              <a:rPr lang="en-IN" dirty="0"/>
              <a:t> will be integrated with HWCs master </a:t>
            </a:r>
            <a:r>
              <a:rPr lang="en-IN" dirty="0" smtClean="0"/>
              <a:t>Dashboard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dirty="0"/>
              <a:t>Earmarked Premier Govt. institutions as HUBs with States for </a:t>
            </a:r>
            <a:r>
              <a:rPr lang="en-IN" dirty="0" smtClean="0"/>
              <a:t>HWCs (</a:t>
            </a:r>
            <a:r>
              <a:rPr lang="en-IN" dirty="0" smtClean="0">
                <a:hlinkClick r:id="rId2" action="ppaction://hlinksldjump"/>
              </a:rPr>
              <a:t>click for info</a:t>
            </a:r>
            <a:r>
              <a:rPr lang="en-IN" dirty="0" smtClean="0"/>
              <a:t>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9897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rgbClr val="C00000">
              <a:alpha val="57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IN" dirty="0" smtClean="0"/>
              <a:t>Requirements from State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107504" y="939586"/>
            <a:ext cx="8928992" cy="56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u="sng" dirty="0" smtClean="0"/>
              <a:t>Existing Infrastructure </a:t>
            </a:r>
            <a:r>
              <a:rPr lang="en-IN" sz="2000" dirty="0" smtClean="0"/>
              <a:t>under </a:t>
            </a:r>
            <a:r>
              <a:rPr lang="en-IN" sz="2000" dirty="0"/>
              <a:t>NHM </a:t>
            </a:r>
            <a:r>
              <a:rPr lang="en-IN" sz="2000" dirty="0" smtClean="0"/>
              <a:t>Scheme to be </a:t>
            </a:r>
            <a:r>
              <a:rPr lang="en-IN" sz="2000" u="sng" dirty="0"/>
              <a:t>utilized or upgraded</a:t>
            </a:r>
            <a:r>
              <a:rPr lang="en-IN" sz="2000" dirty="0"/>
              <a:t> </a:t>
            </a:r>
            <a:endParaRPr lang="en-IN" sz="20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 smtClean="0"/>
              <a:t>New Infrastructure to be provisioned  after </a:t>
            </a:r>
            <a:r>
              <a:rPr lang="en-IN" sz="2000" u="sng" dirty="0" smtClean="0"/>
              <a:t>Gap Assessment  </a:t>
            </a:r>
            <a:r>
              <a:rPr lang="en-IN" sz="2000" dirty="0" smtClean="0"/>
              <a:t>by State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 smtClean="0"/>
              <a:t>State to opt </a:t>
            </a:r>
            <a:r>
              <a:rPr lang="en-IN" sz="2000" dirty="0"/>
              <a:t>for following </a:t>
            </a:r>
            <a:r>
              <a:rPr lang="en-IN" sz="2000" dirty="0" smtClean="0"/>
              <a:t> </a:t>
            </a:r>
            <a:r>
              <a:rPr lang="en-IN" sz="2000" u="sng" dirty="0" smtClean="0"/>
              <a:t>Server deployment </a:t>
            </a:r>
            <a:r>
              <a:rPr lang="en-IN" sz="2000" u="sng" dirty="0"/>
              <a:t>methodology </a:t>
            </a:r>
            <a:r>
              <a:rPr lang="en-IN" sz="2000" dirty="0" smtClean="0"/>
              <a:t>: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u="sng" dirty="0" smtClean="0">
                <a:solidFill>
                  <a:srgbClr val="FF0000"/>
                </a:solidFill>
              </a:rPr>
              <a:t>Option: I </a:t>
            </a:r>
            <a:r>
              <a:rPr lang="en-IN" dirty="0" smtClean="0">
                <a:solidFill>
                  <a:srgbClr val="FF0000"/>
                </a:solidFill>
              </a:rPr>
              <a:t>– Servers could be located in State Data Centre (SDC)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u="sng" dirty="0" smtClean="0">
                <a:solidFill>
                  <a:srgbClr val="FF0000"/>
                </a:solidFill>
              </a:rPr>
              <a:t>Option: II </a:t>
            </a:r>
            <a:r>
              <a:rPr lang="en-IN" dirty="0" smtClean="0">
                <a:solidFill>
                  <a:srgbClr val="FF0000"/>
                </a:solidFill>
              </a:rPr>
              <a:t>– The State may host  in a Central Cloud Location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 smtClean="0"/>
              <a:t>To start with., a </a:t>
            </a:r>
            <a:r>
              <a:rPr lang="en-IN" sz="2000" u="sng" dirty="0" smtClean="0"/>
              <a:t>5 seater (MBBS doctors) Call Centre </a:t>
            </a:r>
            <a:r>
              <a:rPr lang="en-IN" sz="2000" dirty="0" smtClean="0"/>
              <a:t> to be provisioned for every </a:t>
            </a:r>
            <a:r>
              <a:rPr lang="en-IN" sz="2000" u="sng" dirty="0" smtClean="0"/>
              <a:t>100 Spokes</a:t>
            </a:r>
            <a:r>
              <a:rPr lang="en-IN" sz="2000" dirty="0" smtClean="0"/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 smtClean="0"/>
              <a:t>Proposed 3 specialities are Cardiology/Gynaecology/Pediatrics</a:t>
            </a:r>
            <a:r>
              <a:rPr lang="en-IN" sz="2000" dirty="0"/>
              <a:t> </a:t>
            </a:r>
            <a:r>
              <a:rPr lang="en-IN" sz="2000" dirty="0" smtClean="0"/>
              <a:t>to start with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 smtClean="0"/>
              <a:t>State to propose their own requirement on additional speciality</a:t>
            </a:r>
          </a:p>
          <a:p>
            <a:pPr marL="285750" indent="-285750">
              <a:lnSpc>
                <a:spcPts val="50"/>
              </a:lnSpc>
              <a:buFont typeface="Arial" panose="020B0604020202020204" pitchFamily="34" charset="0"/>
              <a:buChar char="•"/>
            </a:pPr>
            <a:endParaRPr lang="en-IN" sz="20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 smtClean="0"/>
              <a:t>Specialist doctors to be hired on “</a:t>
            </a:r>
            <a:r>
              <a:rPr lang="en-IN" sz="2000" u="sng" dirty="0" smtClean="0"/>
              <a:t>Daywise Remuneration</a:t>
            </a:r>
            <a:r>
              <a:rPr lang="en-IN" sz="2000" dirty="0" smtClean="0"/>
              <a:t>” basis only.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 smtClean="0"/>
              <a:t>State to finalize the specialities and remuneration. Budgetary provision to be made in PIP.</a:t>
            </a:r>
            <a:endParaRPr lang="en-IN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D795-05A2-4F71-A08F-CF8E0D453AF3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102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rgbClr val="C00000">
              <a:alpha val="57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IN" dirty="0"/>
          </a:p>
        </p:txBody>
      </p:sp>
      <p:sp>
        <p:nvSpPr>
          <p:cNvPr id="38" name="Rectangle 37"/>
          <p:cNvSpPr/>
          <p:nvPr/>
        </p:nvSpPr>
        <p:spPr>
          <a:xfrm>
            <a:off x="514952" y="908720"/>
            <a:ext cx="4926787" cy="348031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2484251" y="116632"/>
            <a:ext cx="36706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Level Architecture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44738" y="1347695"/>
            <a:ext cx="8024444" cy="4860211"/>
            <a:chOff x="546984" y="1347695"/>
            <a:chExt cx="8560562" cy="4860211"/>
          </a:xfrm>
        </p:grpSpPr>
        <p:grpSp>
          <p:nvGrpSpPr>
            <p:cNvPr id="5" name="Group 4"/>
            <p:cNvGrpSpPr/>
            <p:nvPr/>
          </p:nvGrpSpPr>
          <p:grpSpPr>
            <a:xfrm>
              <a:off x="546984" y="5224288"/>
              <a:ext cx="4399886" cy="924360"/>
              <a:chOff x="877322" y="5444368"/>
              <a:chExt cx="6237636" cy="1490763"/>
            </a:xfrm>
          </p:grpSpPr>
          <p:pic>
            <p:nvPicPr>
              <p:cNvPr id="30" name="Picture 29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29424" y="5569869"/>
                <a:ext cx="744042" cy="744043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sx="104000" sy="104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Picture 9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53419" y="5444368"/>
                <a:ext cx="961539" cy="8703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" name="TextBox 31"/>
              <p:cNvSpPr txBox="1"/>
              <p:nvPr/>
            </p:nvSpPr>
            <p:spPr>
              <a:xfrm>
                <a:off x="877322" y="6438763"/>
                <a:ext cx="1923977" cy="496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1400" dirty="0" smtClean="0"/>
                  <a:t>CHC/PHC</a:t>
                </a:r>
                <a:endParaRPr lang="en-IN" sz="1400" dirty="0"/>
              </a:p>
            </p:txBody>
          </p:sp>
        </p:grpSp>
        <p:pic>
          <p:nvPicPr>
            <p:cNvPr id="7" name="Picture 2" descr="https://cdn2.iconfinder.com/data/icons/health-care-12/512/medic_call_center-25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5738" y="3233877"/>
              <a:ext cx="698822" cy="698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https://cdn2.iconfinder.com/data/icons/health-care-12/512/medic_call_center-25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5629" y="3233877"/>
              <a:ext cx="698822" cy="698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https://cdn2.iconfinder.com/data/icons/health-care-12/512/medic_call_center-25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1450" y="3233877"/>
              <a:ext cx="698822" cy="698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s://cdn2.iconfinder.com/data/icons/health-care-12/512/medic_call_center-25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3720" y="3233877"/>
              <a:ext cx="698822" cy="698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s://cdn2.iconfinder.com/data/icons/health-care-12/512/medic_call_center-25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3611" y="3233877"/>
              <a:ext cx="698822" cy="698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Straight Connector 13"/>
            <p:cNvCxnSpPr/>
            <p:nvPr/>
          </p:nvCxnSpPr>
          <p:spPr>
            <a:xfrm flipV="1">
              <a:off x="1519305" y="2780928"/>
              <a:ext cx="3493237" cy="140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Picture 4" descr="https://previews.123rf.com/images/ahasoft2000/ahasoft20001603/ahasoft2000160300041/53427711-Emergency-Call-Center-long-shadow-vector-icon-Style-is-a-flat-symbol-on-a-colored-hexagon-button-wit-Stock-Vector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0435" y="3068960"/>
              <a:ext cx="1161643" cy="11616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6" descr="http://santiamhospital.org/_images/icon-careers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059" y="1418627"/>
              <a:ext cx="1130139" cy="11301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6" descr="http://santiamhospital.org/_images/icon-careers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0438" y="1347695"/>
              <a:ext cx="1165334" cy="1165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6783779" y="1471547"/>
              <a:ext cx="221580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600" dirty="0" smtClean="0"/>
                <a:t>Specialist Doctors stationed at HUB. </a:t>
              </a:r>
            </a:p>
            <a:p>
              <a:pPr algn="ctr"/>
              <a:r>
                <a:rPr lang="en-IN" sz="1600" dirty="0" smtClean="0"/>
                <a:t>Only referred patients from 1</a:t>
              </a:r>
              <a:r>
                <a:rPr lang="en-IN" sz="1600" baseline="30000" dirty="0" smtClean="0"/>
                <a:t>st</a:t>
              </a:r>
              <a:r>
                <a:rPr lang="en-IN" sz="1600" dirty="0" smtClean="0"/>
                <a:t> level</a:t>
              </a:r>
              <a:endParaRPr lang="en-IN" sz="1600" dirty="0"/>
            </a:p>
          </p:txBody>
        </p:sp>
        <p:sp>
          <p:nvSpPr>
            <p:cNvPr id="22" name="Left Arrow 21"/>
            <p:cNvSpPr/>
            <p:nvPr/>
          </p:nvSpPr>
          <p:spPr>
            <a:xfrm>
              <a:off x="5802933" y="1714014"/>
              <a:ext cx="834584" cy="648072"/>
            </a:xfrm>
            <a:prstGeom prst="leftArrow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3" name="Left Arrow 22"/>
            <p:cNvSpPr/>
            <p:nvPr/>
          </p:nvSpPr>
          <p:spPr>
            <a:xfrm>
              <a:off x="5794999" y="3328201"/>
              <a:ext cx="735997" cy="643159"/>
            </a:xfrm>
            <a:prstGeom prst="leftArrow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710429" y="3044679"/>
              <a:ext cx="223606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600" dirty="0" smtClean="0"/>
                <a:t>MBBS Doctors at HUB for 1</a:t>
              </a:r>
              <a:r>
                <a:rPr lang="en-IN" sz="1600" baseline="30000" dirty="0" smtClean="0"/>
                <a:t>st</a:t>
              </a:r>
              <a:r>
                <a:rPr lang="en-IN" sz="1600" dirty="0" smtClean="0"/>
                <a:t> level of consultation and creation of EHR </a:t>
              </a:r>
              <a:endParaRPr lang="en-IN" sz="1600" dirty="0"/>
            </a:p>
          </p:txBody>
        </p:sp>
        <p:sp>
          <p:nvSpPr>
            <p:cNvPr id="25" name="Left Arrow 24"/>
            <p:cNvSpPr/>
            <p:nvPr/>
          </p:nvSpPr>
          <p:spPr>
            <a:xfrm>
              <a:off x="5875244" y="5333461"/>
              <a:ext cx="689962" cy="643159"/>
            </a:xfrm>
            <a:prstGeom prst="lef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659274" y="5333461"/>
              <a:ext cx="24482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600" b="1" u="sng" dirty="0" smtClean="0"/>
                <a:t>SPOKES/</a:t>
              </a:r>
            </a:p>
            <a:p>
              <a:pPr algn="ctr"/>
              <a:r>
                <a:rPr lang="en-IN" sz="1600" b="1" u="sng" dirty="0" smtClean="0"/>
                <a:t>HEALTH AND WELLNESS CENTRES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887331" y="5900129"/>
              <a:ext cx="13571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dirty="0" smtClean="0"/>
                <a:t>Sub Centre</a:t>
              </a:r>
              <a:endParaRPr lang="en-IN" sz="1400" dirty="0"/>
            </a:p>
          </p:txBody>
        </p:sp>
      </p:grpSp>
      <p:cxnSp>
        <p:nvCxnSpPr>
          <p:cNvPr id="40" name="Straight Arrow Connector 39"/>
          <p:cNvCxnSpPr>
            <a:stCxn id="30" idx="0"/>
          </p:cNvCxnSpPr>
          <p:nvPr/>
        </p:nvCxnSpPr>
        <p:spPr>
          <a:xfrm flipV="1">
            <a:off x="1055770" y="4389036"/>
            <a:ext cx="25036" cy="91307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4043116" y="4389036"/>
            <a:ext cx="0" cy="83525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1691680" y="2492896"/>
            <a:ext cx="541721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 flipV="1">
            <a:off x="3667035" y="2492896"/>
            <a:ext cx="544925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818078" y="4910963"/>
            <a:ext cx="17724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 smtClean="0"/>
              <a:t>Video Consultation</a:t>
            </a:r>
            <a:endParaRPr lang="en-IN" sz="1400" dirty="0"/>
          </a:p>
        </p:txBody>
      </p:sp>
      <p:sp>
        <p:nvSpPr>
          <p:cNvPr id="59" name="Rectangle 58"/>
          <p:cNvSpPr/>
          <p:nvPr/>
        </p:nvSpPr>
        <p:spPr>
          <a:xfrm>
            <a:off x="1962540" y="908720"/>
            <a:ext cx="10438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b="1" u="sng" dirty="0" smtClean="0"/>
              <a:t>HUB </a:t>
            </a:r>
          </a:p>
          <a:p>
            <a:pPr algn="ctr"/>
            <a:r>
              <a:rPr lang="en-IN" b="1" u="sng" dirty="0" smtClean="0"/>
              <a:t>(MC/DH)</a:t>
            </a:r>
            <a:endParaRPr lang="en-IN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1483418" y="5625848"/>
            <a:ext cx="240456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D795-05A2-4F71-A08F-CF8E0D453AF3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482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rgbClr val="C00000">
              <a:alpha val="57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IN" dirty="0" smtClean="0"/>
              <a:t>Implementation Timeline</a:t>
            </a:r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042247"/>
              </p:ext>
            </p:extLst>
          </p:nvPr>
        </p:nvGraphicFramePr>
        <p:xfrm>
          <a:off x="72008" y="876807"/>
          <a:ext cx="8964488" cy="5864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5576"/>
                <a:gridCol w="5784091"/>
                <a:gridCol w="2424821"/>
              </a:tblGrid>
              <a:tr h="443368"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S.No.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Activity 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Timelines</a:t>
                      </a:r>
                      <a:r>
                        <a:rPr lang="en-IN" sz="1800" baseline="0" dirty="0" smtClean="0"/>
                        <a:t> </a:t>
                      </a:r>
                      <a:r>
                        <a:rPr lang="en-IN" sz="1800" dirty="0" smtClean="0"/>
                        <a:t>(Days)</a:t>
                      </a:r>
                      <a:endParaRPr lang="en-IN" sz="1800" dirty="0"/>
                    </a:p>
                  </a:txBody>
                  <a:tcPr/>
                </a:tc>
              </a:tr>
              <a:tr h="548842"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1</a:t>
                      </a:r>
                      <a:endParaRPr lang="en-IN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Approval of proposal</a:t>
                      </a:r>
                      <a:r>
                        <a:rPr lang="en-IN" sz="1800" baseline="0" dirty="0" smtClean="0"/>
                        <a:t> in PIP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T</a:t>
                      </a:r>
                      <a:endParaRPr lang="en-IN" sz="1800" dirty="0"/>
                    </a:p>
                  </a:txBody>
                  <a:tcPr/>
                </a:tc>
              </a:tr>
              <a:tr h="960630"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2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800" dirty="0" smtClean="0"/>
                        <a:t>Video Conference with MD (NHM) –AS</a:t>
                      </a:r>
                      <a:r>
                        <a:rPr lang="en-IN" sz="1600" dirty="0" smtClean="0"/>
                        <a:t>&amp;</a:t>
                      </a:r>
                      <a:r>
                        <a:rPr lang="en-IN" sz="1800" dirty="0" smtClean="0"/>
                        <a:t>MD as</a:t>
                      </a:r>
                      <a:r>
                        <a:rPr lang="en-IN" sz="1800" baseline="0" dirty="0" smtClean="0"/>
                        <a:t> </a:t>
                      </a:r>
                      <a:r>
                        <a:rPr lang="en-IN" sz="1800" dirty="0" smtClean="0"/>
                        <a:t>Chair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600" dirty="0" smtClean="0"/>
                        <a:t>(to demonstrate Software + finalizing HUB location)</a:t>
                      </a:r>
                      <a:endParaRPr lang="en-I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T+10 </a:t>
                      </a:r>
                      <a:endParaRPr lang="en-IN" sz="1800" dirty="0"/>
                    </a:p>
                  </a:txBody>
                  <a:tcPr/>
                </a:tc>
              </a:tr>
              <a:tr h="722233"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3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Procurement of equipment at Spokes </a:t>
                      </a:r>
                    </a:p>
                    <a:p>
                      <a:r>
                        <a:rPr lang="en-IN" sz="1600" kern="1200" dirty="0" smtClean="0"/>
                        <a:t>(Desktop + Printer) </a:t>
                      </a:r>
                      <a:endParaRPr lang="en-IN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T + 30</a:t>
                      </a:r>
                      <a:endParaRPr lang="en-IN" sz="1800" baseline="0" dirty="0" smtClean="0"/>
                    </a:p>
                    <a:p>
                      <a:pPr algn="ctr"/>
                      <a:r>
                        <a:rPr lang="en-IN" sz="1400" baseline="0" dirty="0" smtClean="0"/>
                        <a:t>(from GeM)</a:t>
                      </a:r>
                      <a:endParaRPr lang="en-IN" sz="1400" dirty="0"/>
                    </a:p>
                  </a:txBody>
                  <a:tcPr/>
                </a:tc>
              </a:tr>
              <a:tr h="802481"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4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Setting up of HUB </a:t>
                      </a:r>
                    </a:p>
                    <a:p>
                      <a:r>
                        <a:rPr lang="en-IN" sz="1600" dirty="0" smtClean="0"/>
                        <a:t>(Site preparation + Desktop + furniture)</a:t>
                      </a:r>
                      <a:endParaRPr lang="en-I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T + 45</a:t>
                      </a:r>
                    </a:p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aseline="0" dirty="0" smtClean="0"/>
                        <a:t>(from GeM)</a:t>
                      </a:r>
                      <a:endParaRPr lang="en-IN" sz="1400" dirty="0" smtClean="0"/>
                    </a:p>
                  </a:txBody>
                  <a:tcPr/>
                </a:tc>
              </a:tr>
              <a:tr h="481488"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5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Recruitment of MBBS Doctors + Specialists 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T + 60</a:t>
                      </a:r>
                      <a:endParaRPr lang="en-IN" sz="1800" dirty="0"/>
                    </a:p>
                  </a:txBody>
                  <a:tcPr/>
                </a:tc>
              </a:tr>
              <a:tr h="802481"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6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Handholding on e-Sanjeevani Application by CDAC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 smtClean="0"/>
                        <a:t>(To be initiated</a:t>
                      </a:r>
                      <a:r>
                        <a:rPr lang="en-IN" sz="1600" baseline="0" dirty="0" smtClean="0"/>
                        <a:t> by State</a:t>
                      </a:r>
                      <a:r>
                        <a:rPr lang="en-IN" sz="1600" dirty="0" smtClean="0"/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T + 30</a:t>
                      </a:r>
                      <a:endParaRPr lang="en-IN" sz="1800" dirty="0"/>
                    </a:p>
                  </a:txBody>
                  <a:tcPr/>
                </a:tc>
              </a:tr>
              <a:tr h="551519"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7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kern="1200" dirty="0" smtClean="0"/>
                        <a:t>Training to staff (in-person training) (if required)</a:t>
                      </a:r>
                      <a:endParaRPr lang="en-I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T + 45</a:t>
                      </a:r>
                      <a:endParaRPr lang="en-IN" sz="1800" dirty="0"/>
                    </a:p>
                  </a:txBody>
                  <a:tcPr/>
                </a:tc>
              </a:tr>
              <a:tr h="551519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I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en-I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kern="1200" dirty="0" smtClean="0"/>
                        <a:t>Go-Live of Project</a:t>
                      </a:r>
                      <a:endParaRPr lang="en-I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T + 60</a:t>
                      </a:r>
                      <a:endParaRPr lang="en-IN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D795-05A2-4F71-A08F-CF8E0D453AF3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336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rgbClr val="C00000">
              <a:alpha val="57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IN" dirty="0" smtClean="0"/>
              <a:t>Infrastructure requirement Matrix</a:t>
            </a:r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045080"/>
              </p:ext>
            </p:extLst>
          </p:nvPr>
        </p:nvGraphicFramePr>
        <p:xfrm>
          <a:off x="87086" y="895671"/>
          <a:ext cx="8964488" cy="534353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246007"/>
                <a:gridCol w="1246007"/>
                <a:gridCol w="2662566"/>
                <a:gridCol w="1272788"/>
                <a:gridCol w="2537120"/>
              </a:tblGrid>
              <a:tr h="351684"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Facility</a:t>
                      </a:r>
                      <a:endParaRPr lang="en-IN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Type</a:t>
                      </a:r>
                      <a:endParaRPr lang="en-IN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IT Infra</a:t>
                      </a:r>
                      <a:endParaRPr lang="en-IN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Network</a:t>
                      </a:r>
                      <a:endParaRPr lang="en-IN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Human</a:t>
                      </a:r>
                      <a:r>
                        <a:rPr lang="en-IN" sz="1800" baseline="0" dirty="0" smtClean="0"/>
                        <a:t> Resource</a:t>
                      </a:r>
                      <a:endParaRPr lang="en-IN" sz="1800" b="1" dirty="0"/>
                    </a:p>
                  </a:txBody>
                  <a:tcPr/>
                </a:tc>
              </a:tr>
              <a:tr h="747328">
                <a:tc>
                  <a:txBody>
                    <a:bodyPr/>
                    <a:lstStyle/>
                    <a:p>
                      <a:pPr algn="ctr"/>
                      <a:r>
                        <a:rPr lang="en-IN" sz="1500" dirty="0" smtClean="0"/>
                        <a:t>Medical </a:t>
                      </a:r>
                      <a:r>
                        <a:rPr lang="en-IN" sz="1500" baseline="0" dirty="0" smtClean="0"/>
                        <a:t> College </a:t>
                      </a:r>
                      <a:endParaRPr lang="en-IN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 smtClean="0"/>
                        <a:t>HUB </a:t>
                      </a:r>
                      <a:endParaRPr lang="en-IN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500" dirty="0" smtClean="0"/>
                        <a:t>Desktop (with camera, Mic)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IN" sz="1500" baseline="0" dirty="0" smtClean="0"/>
                        <a:t>4 mbps per Desktop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500" dirty="0" smtClean="0"/>
                        <a:t>Nodal Officer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500" dirty="0" smtClean="0"/>
                        <a:t>MBBS</a:t>
                      </a:r>
                      <a:r>
                        <a:rPr lang="en-IN" sz="1500" baseline="0" dirty="0" smtClean="0"/>
                        <a:t> Doctors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500" baseline="0" dirty="0" smtClean="0"/>
                        <a:t>Specialists </a:t>
                      </a:r>
                    </a:p>
                  </a:txBody>
                  <a:tcPr/>
                </a:tc>
              </a:tr>
              <a:tr h="747328">
                <a:tc>
                  <a:txBody>
                    <a:bodyPr/>
                    <a:lstStyle/>
                    <a:p>
                      <a:pPr algn="ctr"/>
                      <a:r>
                        <a:rPr lang="en-IN" sz="1500" dirty="0" smtClean="0"/>
                        <a:t>District Hospital</a:t>
                      </a:r>
                      <a:endParaRPr lang="en-IN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 smtClean="0"/>
                        <a:t>HUB</a:t>
                      </a:r>
                      <a:endParaRPr lang="en-IN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500" dirty="0" smtClean="0"/>
                        <a:t>Desktop (with camera, Mic)</a:t>
                      </a:r>
                    </a:p>
                    <a:p>
                      <a:pPr algn="ctr"/>
                      <a:endParaRPr lang="en-IN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IN" sz="1500" baseline="0" dirty="0" smtClean="0"/>
                        <a:t>4 mbps per Desktop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1500" dirty="0" smtClean="0"/>
                        <a:t>Nodal Officer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500" dirty="0" smtClean="0"/>
                        <a:t>MBBS</a:t>
                      </a:r>
                      <a:r>
                        <a:rPr lang="en-IN" sz="1500" baseline="0" dirty="0" smtClean="0"/>
                        <a:t> Doctors</a:t>
                      </a:r>
                    </a:p>
                    <a:p>
                      <a:pPr marL="285750" marR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1500" baseline="0" dirty="0" smtClean="0"/>
                        <a:t>Specialists </a:t>
                      </a:r>
                    </a:p>
                  </a:txBody>
                  <a:tcPr/>
                </a:tc>
              </a:tr>
              <a:tr h="811685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500" dirty="0" smtClean="0"/>
                        <a:t>District Hospital</a:t>
                      </a:r>
                    </a:p>
                    <a:p>
                      <a:pPr algn="ctr"/>
                      <a:endParaRPr lang="en-IN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 smtClean="0"/>
                        <a:t>Spoke</a:t>
                      </a:r>
                      <a:endParaRPr lang="en-IN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500" dirty="0" smtClean="0"/>
                        <a:t>Desktop (with camera, Mic)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500" dirty="0" smtClean="0"/>
                        <a:t>Diagnostic Device </a:t>
                      </a:r>
                      <a:r>
                        <a:rPr lang="en-IN" sz="1200" dirty="0" smtClean="0"/>
                        <a:t>(optional)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500" dirty="0" smtClean="0"/>
                        <a:t>Printer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IN" sz="1500" baseline="0" dirty="0" smtClean="0"/>
                        <a:t>4 mbps per Desktop 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IN" sz="15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500" dirty="0" smtClean="0"/>
                        <a:t>MBBS Doctor</a:t>
                      </a:r>
                      <a:endParaRPr lang="en-IN" sz="1500" dirty="0"/>
                    </a:p>
                  </a:txBody>
                  <a:tcPr/>
                </a:tc>
              </a:tr>
              <a:tr h="811685">
                <a:tc>
                  <a:txBody>
                    <a:bodyPr/>
                    <a:lstStyle/>
                    <a:p>
                      <a:pPr algn="ctr"/>
                      <a:r>
                        <a:rPr lang="en-IN" sz="1500" dirty="0" smtClean="0"/>
                        <a:t>CHC</a:t>
                      </a:r>
                      <a:endParaRPr lang="en-IN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 smtClean="0"/>
                        <a:t>Spoke</a:t>
                      </a:r>
                      <a:endParaRPr lang="en-IN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500" dirty="0" smtClean="0"/>
                        <a:t>Desktop (with camera, Mic)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500" dirty="0" smtClean="0"/>
                        <a:t>Diagnostic Device </a:t>
                      </a:r>
                      <a:r>
                        <a:rPr lang="en-IN" sz="1200" dirty="0" smtClean="0"/>
                        <a:t>(optional)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500" dirty="0" smtClean="0"/>
                        <a:t>Printer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IN" sz="1500" baseline="0" dirty="0" smtClean="0"/>
                        <a:t>2 mbps per Desktop 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IN" sz="15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500" dirty="0" smtClean="0"/>
                        <a:t>MBBS Doctor</a:t>
                      </a:r>
                      <a:endParaRPr lang="en-IN" sz="1500" dirty="0"/>
                    </a:p>
                  </a:txBody>
                  <a:tcPr/>
                </a:tc>
              </a:tr>
              <a:tr h="811685">
                <a:tc>
                  <a:txBody>
                    <a:bodyPr/>
                    <a:lstStyle/>
                    <a:p>
                      <a:pPr algn="ctr"/>
                      <a:r>
                        <a:rPr lang="en-IN" sz="1500" dirty="0" smtClean="0"/>
                        <a:t>PHC</a:t>
                      </a:r>
                      <a:endParaRPr lang="en-IN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 smtClean="0"/>
                        <a:t>Spoke</a:t>
                      </a:r>
                      <a:endParaRPr lang="en-IN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500" dirty="0" smtClean="0"/>
                        <a:t>Desktop (with camera, Mic)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500" dirty="0" smtClean="0"/>
                        <a:t>Diagnostic Device </a:t>
                      </a:r>
                      <a:r>
                        <a:rPr lang="en-IN" sz="1200" dirty="0" smtClean="0"/>
                        <a:t>(optional)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500" dirty="0" smtClean="0"/>
                        <a:t>Printer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IN" sz="1500" baseline="0" dirty="0" smtClean="0"/>
                        <a:t>2 mbps per Desktop 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IN" sz="15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500" dirty="0" smtClean="0"/>
                        <a:t>MBBS Doctor</a:t>
                      </a:r>
                      <a:endParaRPr lang="en-IN" sz="1500" dirty="0"/>
                    </a:p>
                  </a:txBody>
                  <a:tcPr/>
                </a:tc>
              </a:tr>
              <a:tr h="988238">
                <a:tc>
                  <a:txBody>
                    <a:bodyPr/>
                    <a:lstStyle/>
                    <a:p>
                      <a:pPr algn="ctr"/>
                      <a:r>
                        <a:rPr lang="en-IN" sz="1500" dirty="0" smtClean="0"/>
                        <a:t>Sub</a:t>
                      </a:r>
                      <a:r>
                        <a:rPr lang="en-IN" sz="1500" baseline="0" dirty="0" smtClean="0"/>
                        <a:t> Centre</a:t>
                      </a:r>
                      <a:endParaRPr lang="en-IN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 smtClean="0"/>
                        <a:t>Spoke</a:t>
                      </a:r>
                      <a:endParaRPr lang="en-IN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500" dirty="0" smtClean="0"/>
                        <a:t>Desktop (with camera, Mic)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500" dirty="0" smtClean="0"/>
                        <a:t>Diagnostic Device </a:t>
                      </a:r>
                      <a:r>
                        <a:rPr lang="en-IN" sz="1200" dirty="0" smtClean="0"/>
                        <a:t>(optional)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500" dirty="0" smtClean="0"/>
                        <a:t>Printer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IN" sz="1500" baseline="0" dirty="0" smtClean="0"/>
                        <a:t>2 mbps per Desktop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500" dirty="0" smtClean="0"/>
                        <a:t>Mid Level Health Practitioner</a:t>
                      </a:r>
                      <a:r>
                        <a:rPr lang="en-IN" sz="1500" baseline="0" dirty="0" smtClean="0"/>
                        <a:t> (MLHP)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500" baseline="0" dirty="0" smtClean="0"/>
                        <a:t>Nurse/Paramedic</a:t>
                      </a:r>
                      <a:endParaRPr lang="en-IN" sz="15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7740352" y="6381328"/>
            <a:ext cx="1263496" cy="33551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200" dirty="0" smtClean="0"/>
              <a:t>Details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224879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rgbClr val="C00000">
              <a:alpha val="57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IN" dirty="0" smtClean="0"/>
              <a:t>Monitoring Framework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411975"/>
              </p:ext>
            </p:extLst>
          </p:nvPr>
        </p:nvGraphicFramePr>
        <p:xfrm>
          <a:off x="107505" y="908720"/>
          <a:ext cx="8928992" cy="57223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778784"/>
                <a:gridCol w="3045751"/>
                <a:gridCol w="4104457"/>
              </a:tblGrid>
              <a:tr h="440566"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Team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Constitution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/>
                        <a:t>Roles</a:t>
                      </a:r>
                      <a:endParaRPr lang="en-IN" sz="1800" dirty="0"/>
                    </a:p>
                  </a:txBody>
                  <a:tcPr/>
                </a:tc>
              </a:tr>
              <a:tr h="1219930"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500" kern="1200" dirty="0" smtClean="0">
                        <a:effectLst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500" kern="1200" dirty="0" smtClean="0">
                          <a:effectLst/>
                        </a:rPr>
                        <a:t>Review Committee</a:t>
                      </a:r>
                      <a:r>
                        <a:rPr lang="en-IN" sz="1500" kern="1200" baseline="0" dirty="0" smtClean="0">
                          <a:effectLst/>
                        </a:rPr>
                        <a:t> </a:t>
                      </a:r>
                      <a:endParaRPr lang="en-IN" sz="1500" kern="1200" dirty="0" smtClean="0">
                        <a:effectLst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500" kern="1200" dirty="0" smtClean="0">
                        <a:effectLst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500" kern="1200" dirty="0" smtClean="0">
                        <a:effectLst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500" kern="1200" dirty="0" smtClean="0">
                        <a:effectLst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500" kern="1200" dirty="0" smtClean="0">
                        <a:effectLst/>
                      </a:endParaRPr>
                    </a:p>
                    <a:p>
                      <a:pPr algn="ctr"/>
                      <a:r>
                        <a:rPr lang="en-IN" sz="1500" kern="1200" dirty="0" smtClean="0">
                          <a:effectLst/>
                        </a:rPr>
                        <a:t>National</a:t>
                      </a:r>
                      <a:r>
                        <a:rPr lang="en-IN" sz="1500" kern="1200" baseline="0" dirty="0" smtClean="0">
                          <a:effectLst/>
                        </a:rPr>
                        <a:t> Monitoring Team</a:t>
                      </a:r>
                      <a:endParaRPr lang="en-IN" sz="15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1500" kern="1200" dirty="0" smtClean="0">
                          <a:effectLst/>
                        </a:rPr>
                        <a:t>A Review committee of JS-NHM, JS-eHealth and JS-Medical Education</a:t>
                      </a:r>
                      <a:endParaRPr lang="en-IN" sz="15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6858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IN" sz="1500" kern="1200" dirty="0" smtClean="0">
                          <a:effectLst/>
                        </a:rPr>
                        <a:t>To review the performance of the tele-consultation through this programme</a:t>
                      </a:r>
                    </a:p>
                    <a:p>
                      <a:pPr marL="285750" indent="-285750" algn="l" defTabSz="6858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IN" sz="1500" kern="1200" dirty="0" smtClean="0">
                          <a:effectLst/>
                        </a:rPr>
                        <a:t>To provide the necessary instructions to the Medical Colleges / Technical</a:t>
                      </a:r>
                      <a:r>
                        <a:rPr lang="en-IN" sz="1500" kern="1200" baseline="0" dirty="0" smtClean="0">
                          <a:effectLst/>
                        </a:rPr>
                        <a:t> </a:t>
                      </a:r>
                      <a:r>
                        <a:rPr lang="en-IN" sz="1500" kern="1200" dirty="0" smtClean="0">
                          <a:effectLst/>
                        </a:rPr>
                        <a:t>Teams / States</a:t>
                      </a:r>
                    </a:p>
                    <a:p>
                      <a:pPr marL="285750" indent="-285750" algn="l" defTabSz="6858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IN" sz="1500" kern="1200" dirty="0" smtClean="0">
                          <a:effectLst/>
                        </a:rPr>
                        <a:t>Quarterly Review</a:t>
                      </a:r>
                      <a:endParaRPr lang="en-IN" sz="15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en-IN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1500" kern="1200" dirty="0" smtClean="0">
                          <a:effectLst/>
                        </a:rPr>
                        <a:t>Director (NHM) – Head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1500" kern="1200" dirty="0" smtClean="0">
                          <a:effectLst/>
                        </a:rPr>
                        <a:t>Director (eHealth)-member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1500" kern="1200" dirty="0" smtClean="0">
                          <a:effectLst/>
                        </a:rPr>
                        <a:t>Director</a:t>
                      </a:r>
                      <a:r>
                        <a:rPr lang="en-IN" sz="1500" kern="1200" baseline="0" dirty="0" smtClean="0">
                          <a:effectLst/>
                        </a:rPr>
                        <a:t> (CHI) - member</a:t>
                      </a:r>
                      <a:endParaRPr lang="en-IN" sz="1500" kern="1200" dirty="0" smtClean="0">
                        <a:effectLst/>
                      </a:endParaRPr>
                    </a:p>
                    <a:p>
                      <a:pPr marL="628650" lvl="1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IN" sz="1400" kern="1200" dirty="0" smtClean="0">
                          <a:effectLst/>
                        </a:rPr>
                        <a:t>Assisted</a:t>
                      </a:r>
                      <a:r>
                        <a:rPr lang="en-IN" sz="1400" kern="1200" baseline="0" dirty="0" smtClean="0">
                          <a:effectLst/>
                        </a:rPr>
                        <a:t> by </a:t>
                      </a:r>
                      <a:r>
                        <a:rPr lang="en-IN" sz="1400" kern="1200" dirty="0" smtClean="0">
                          <a:effectLst/>
                        </a:rPr>
                        <a:t>Senior Consultant</a:t>
                      </a:r>
                      <a:r>
                        <a:rPr lang="en-IN" sz="1400" kern="1200" baseline="0" dirty="0" smtClean="0">
                          <a:effectLst/>
                        </a:rPr>
                        <a:t> –MoHFW</a:t>
                      </a:r>
                      <a:endParaRPr lang="en-IN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1500" kern="1200" dirty="0" smtClean="0">
                          <a:effectLst/>
                        </a:rPr>
                        <a:t>To monitor the overall functions of the programme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1500" kern="1200" dirty="0" smtClean="0">
                          <a:effectLst/>
                        </a:rPr>
                        <a:t>Coordinate with States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1500" kern="1200" dirty="0" smtClean="0">
                          <a:effectLst/>
                        </a:rPr>
                        <a:t>Review of</a:t>
                      </a:r>
                      <a:r>
                        <a:rPr lang="en-IN" sz="1500" kern="1200" baseline="0" dirty="0" smtClean="0">
                          <a:effectLst/>
                        </a:rPr>
                        <a:t> d</a:t>
                      </a:r>
                      <a:r>
                        <a:rPr lang="en-IN" sz="1500" kern="1200" dirty="0" smtClean="0">
                          <a:effectLst/>
                        </a:rPr>
                        <a:t>ashboard</a:t>
                      </a:r>
                      <a:r>
                        <a:rPr lang="en-IN" sz="1500" kern="1200" baseline="0" dirty="0" smtClean="0">
                          <a:effectLst/>
                        </a:rPr>
                        <a:t> with KPIs</a:t>
                      </a:r>
                      <a:endParaRPr lang="en-IN" sz="1500" kern="1200" dirty="0" smtClean="0">
                        <a:effectLst/>
                      </a:endParaRPr>
                    </a:p>
                    <a:p>
                      <a:pPr marL="285750" indent="-285750" algn="l" defTabSz="685800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en-IN" sz="15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525635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500" kern="1200" dirty="0" smtClean="0">
                        <a:effectLst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500" kern="1200" dirty="0" smtClean="0">
                          <a:effectLst/>
                        </a:rPr>
                        <a:t>State  Monitoring  Team</a:t>
                      </a:r>
                    </a:p>
                    <a:p>
                      <a:pPr algn="ctr"/>
                      <a:endParaRPr lang="en-IN" sz="15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1500" kern="1200" dirty="0" smtClean="0">
                          <a:effectLst/>
                        </a:rPr>
                        <a:t>Mission Director (NHM) – Head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1500" kern="1200" dirty="0" smtClean="0">
                          <a:effectLst/>
                        </a:rPr>
                        <a:t>State nominated Nodal officer</a:t>
                      </a:r>
                    </a:p>
                    <a:p>
                      <a:pPr marL="285750" marR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1500" kern="1200" dirty="0" smtClean="0">
                          <a:effectLst/>
                        </a:rPr>
                        <a:t>Nominated HUB</a:t>
                      </a:r>
                      <a:r>
                        <a:rPr lang="en-IN" sz="1500" kern="1200" baseline="0" dirty="0" smtClean="0">
                          <a:effectLst/>
                        </a:rPr>
                        <a:t> In-charge</a:t>
                      </a:r>
                    </a:p>
                    <a:p>
                      <a:pPr marL="285750" marR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1500" kern="1200" dirty="0" smtClean="0">
                          <a:effectLst/>
                        </a:rPr>
                        <a:t>Project Monitoring Office (PMO)</a:t>
                      </a:r>
                    </a:p>
                    <a:p>
                      <a:pPr marL="628650" lvl="1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IN" sz="1400" kern="1200" dirty="0" smtClean="0">
                          <a:effectLst/>
                        </a:rPr>
                        <a:t>Operations Manager </a:t>
                      </a:r>
                    </a:p>
                    <a:p>
                      <a:pPr marL="628650" lvl="1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IN" sz="1400" kern="1200" dirty="0" smtClean="0">
                          <a:effectLst/>
                        </a:rPr>
                        <a:t>MIS expert </a:t>
                      </a:r>
                      <a:endParaRPr lang="en-IN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1500" kern="1200" dirty="0" smtClean="0">
                          <a:effectLst/>
                        </a:rPr>
                        <a:t>To manage the overall operations of the project in State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1500" kern="1200" dirty="0" smtClean="0">
                          <a:effectLst/>
                        </a:rPr>
                        <a:t>Creation of MIS for State,</a:t>
                      </a:r>
                      <a:r>
                        <a:rPr lang="en-IN" sz="1500" kern="1200" baseline="0" dirty="0" smtClean="0">
                          <a:effectLst/>
                        </a:rPr>
                        <a:t> </a:t>
                      </a:r>
                      <a:r>
                        <a:rPr lang="en-IN" sz="1500" kern="1200" dirty="0" smtClean="0">
                          <a:effectLst/>
                        </a:rPr>
                        <a:t>based on the Key Performance Indicators (KPI) </a:t>
                      </a:r>
                      <a:endParaRPr lang="en-IN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287254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500" kern="1200" dirty="0" smtClean="0">
                        <a:effectLst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500" kern="1200" dirty="0" smtClean="0">
                          <a:effectLst/>
                        </a:rPr>
                        <a:t>District Monitoring Team</a:t>
                      </a:r>
                    </a:p>
                    <a:p>
                      <a:pPr algn="ctr"/>
                      <a:endParaRPr lang="en-IN" sz="15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1500" u="none" kern="1200" dirty="0" smtClean="0">
                          <a:effectLst/>
                        </a:rPr>
                        <a:t>Chief Medical Officer (CMO) – Head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1500" u="none" kern="1200" dirty="0" smtClean="0">
                          <a:effectLst/>
                        </a:rPr>
                        <a:t>Nominated District Level Nodal Officer</a:t>
                      </a:r>
                    </a:p>
                    <a:p>
                      <a:pPr marL="628650" lvl="1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IN" sz="1400" kern="1200" dirty="0" smtClean="0">
                          <a:effectLst/>
                        </a:rPr>
                        <a:t>MIS data entry operator </a:t>
                      </a:r>
                      <a:endParaRPr lang="en-IN" sz="1400" b="0" u="non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1500" kern="1200" dirty="0" smtClean="0">
                          <a:effectLst/>
                        </a:rPr>
                        <a:t>Implementation and operations of Telemedicine solution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1500" kern="1200" dirty="0" smtClean="0">
                          <a:effectLst/>
                        </a:rPr>
                        <a:t>Updating  progress in the Dashboard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1500" kern="1200" dirty="0" smtClean="0">
                          <a:effectLst/>
                        </a:rPr>
                        <a:t>Submission </a:t>
                      </a:r>
                      <a:r>
                        <a:rPr lang="en-IN" sz="1500" kern="1200" baseline="0" dirty="0" smtClean="0">
                          <a:effectLst/>
                        </a:rPr>
                        <a:t> of </a:t>
                      </a:r>
                      <a:r>
                        <a:rPr lang="en-IN" sz="1500" kern="1200" dirty="0" smtClean="0">
                          <a:effectLst/>
                        </a:rPr>
                        <a:t>reports to the State / New Delhi</a:t>
                      </a:r>
                      <a:endParaRPr lang="en-IN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D795-05A2-4F71-A08F-CF8E0D453AF3}" type="slidenum">
              <a:rPr lang="en-IN" smtClean="0"/>
              <a:pPr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600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816"/>
            <a:ext cx="9144000" cy="762000"/>
          </a:xfrm>
          <a:prstGeom prst="rect">
            <a:avLst/>
          </a:prstGeom>
          <a:solidFill>
            <a:srgbClr val="C00000">
              <a:alpha val="57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IN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 Expansion</a:t>
            </a:r>
            <a:endParaRPr lang="en-IN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9811" y="692696"/>
            <a:ext cx="552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u="sng" dirty="0" smtClean="0"/>
              <a:t>National Medical College Network for Tele-Education</a:t>
            </a:r>
            <a:endParaRPr lang="en-IN" b="1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35496" y="980728"/>
            <a:ext cx="6733890" cy="6289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500" dirty="0" err="1"/>
              <a:t>MoHFW</a:t>
            </a:r>
            <a:r>
              <a:rPr lang="en-IN" sz="1500" dirty="0"/>
              <a:t> has created e-Classrooms in 50 Medical Colleges of country including AIIMS-Delhi, PGIMER-Chandigarh, SGPGI-Lucknow, JIPMER etc. for providing Tele-Education and Continued Medical Education(CMEs) services </a:t>
            </a:r>
            <a:endParaRPr lang="en-IN" sz="15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500" dirty="0" smtClean="0"/>
              <a:t>The </a:t>
            </a:r>
            <a:r>
              <a:rPr lang="en-IN" sz="1500" dirty="0"/>
              <a:t>network Is operational on high bandwidth National Knowledge Network (NKN)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500" dirty="0"/>
              <a:t>The NMCN network is created </a:t>
            </a:r>
            <a:r>
              <a:rPr lang="en-IN" sz="1500" dirty="0" smtClean="0"/>
              <a:t>with </a:t>
            </a:r>
            <a:r>
              <a:rPr lang="en-IN" sz="1500" dirty="0"/>
              <a:t>the vision to provide collaborative ecosystem for Students for lecture sharing, e-Content generation , Storage and retrieval of e-Content and a portal for students/filed level </a:t>
            </a:r>
            <a:r>
              <a:rPr lang="en-IN" sz="1500" dirty="0" smtClean="0"/>
              <a:t>functionaries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500" dirty="0" smtClean="0"/>
              <a:t>The NMCN network will vertically integrate with HWCs for Tele-Education services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500" dirty="0"/>
              <a:t>Field Level functionaries (ANM/ASHA) plays a vital role in delivery of services to this population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500" dirty="0"/>
              <a:t>Since these functionaries works in direct contact with major population, the continues skill upgradation is utmost important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500" dirty="0"/>
              <a:t>Continued Medical Education (CME) of Field level functionaries can help in management of new diseases, quick action to contain any outbreaks and educate people on preventive actions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IN" sz="15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386" y="1363427"/>
            <a:ext cx="2186261" cy="1923825"/>
          </a:xfrm>
          <a:prstGeom prst="rect">
            <a:avLst/>
          </a:prstGeom>
        </p:spPr>
      </p:pic>
      <p:sp>
        <p:nvSpPr>
          <p:cNvPr id="6" name="Google Shape;470;p75"/>
          <p:cNvSpPr txBox="1">
            <a:spLocks/>
          </p:cNvSpPr>
          <p:nvPr/>
        </p:nvSpPr>
        <p:spPr>
          <a:xfrm>
            <a:off x="6596514" y="3281516"/>
            <a:ext cx="2532004" cy="46187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SzPts val="1300"/>
              <a:buFont typeface="Arial" panose="020B0604020202020204" pitchFamily="34" charset="0"/>
              <a:buNone/>
            </a:pPr>
            <a:r>
              <a:rPr lang="en-IN" sz="1400" b="1" dirty="0" smtClean="0">
                <a:solidFill>
                  <a:schemeClr val="accent3"/>
                </a:solidFill>
              </a:rPr>
              <a:t>E-Classroom Setup</a:t>
            </a:r>
            <a:endParaRPr lang="en-IN" sz="1400" b="1" dirty="0">
              <a:solidFill>
                <a:schemeClr val="accent3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9386" y="4005275"/>
            <a:ext cx="2186261" cy="1963446"/>
          </a:xfrm>
          <a:prstGeom prst="rect">
            <a:avLst/>
          </a:prstGeom>
        </p:spPr>
      </p:pic>
      <p:sp>
        <p:nvSpPr>
          <p:cNvPr id="8" name="Google Shape;470;p75"/>
          <p:cNvSpPr txBox="1">
            <a:spLocks/>
          </p:cNvSpPr>
          <p:nvPr/>
        </p:nvSpPr>
        <p:spPr>
          <a:xfrm>
            <a:off x="6596514" y="5961915"/>
            <a:ext cx="2532004" cy="46187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SzPts val="1300"/>
              <a:buFont typeface="Arial" panose="020B0604020202020204" pitchFamily="34" charset="0"/>
              <a:buNone/>
            </a:pPr>
            <a:r>
              <a:rPr lang="en-IN" sz="1400" b="1" dirty="0" smtClean="0">
                <a:solidFill>
                  <a:schemeClr val="accent3"/>
                </a:solidFill>
              </a:rPr>
              <a:t>Live surgery</a:t>
            </a:r>
            <a:endParaRPr lang="en-IN" sz="14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76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816"/>
            <a:ext cx="9144000" cy="762000"/>
          </a:xfrm>
          <a:prstGeom prst="rect">
            <a:avLst/>
          </a:prstGeom>
          <a:solidFill>
            <a:srgbClr val="C00000">
              <a:alpha val="57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I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 Expansion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791435"/>
            <a:ext cx="730830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NMCN network is strengthened as “</a:t>
            </a:r>
            <a:r>
              <a:rPr lang="en-US" sz="1600" b="1" u="sng" dirty="0" smtClean="0"/>
              <a:t>Content Generation platform</a:t>
            </a:r>
            <a:r>
              <a:rPr lang="en-US" sz="1600" dirty="0" smtClean="0"/>
              <a:t>” for medical education system</a:t>
            </a:r>
          </a:p>
          <a:p>
            <a:pPr marL="174625" indent="-174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In line with popular </a:t>
            </a:r>
            <a:r>
              <a:rPr lang="en-US" sz="1600" dirty="0" err="1" smtClean="0"/>
              <a:t>eDX</a:t>
            </a:r>
            <a:r>
              <a:rPr lang="en-US" sz="1600" dirty="0" smtClean="0"/>
              <a:t> platform of Open Learning, a </a:t>
            </a:r>
            <a:r>
              <a:rPr lang="en-US" sz="1600" b="1" u="sng" dirty="0" err="1" smtClean="0"/>
              <a:t>MeDX</a:t>
            </a:r>
            <a:r>
              <a:rPr lang="en-US" sz="1600" b="1" u="sng" dirty="0" smtClean="0"/>
              <a:t> platform </a:t>
            </a:r>
            <a:r>
              <a:rPr lang="en-US" sz="1600" dirty="0" smtClean="0"/>
              <a:t>will be developed specifically for Medical Education over ONLINE mode with integration of </a:t>
            </a:r>
            <a:r>
              <a:rPr lang="en-US" sz="1600" b="1" u="sng" dirty="0" smtClean="0"/>
              <a:t>National Digital Medical Library(NDML)</a:t>
            </a:r>
          </a:p>
          <a:p>
            <a:pPr marL="174625" indent="-174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Institutes like AIIMSs , PGIs will be designated as “</a:t>
            </a:r>
            <a:r>
              <a:rPr lang="en-US" sz="1600" b="1" u="sng" dirty="0" smtClean="0"/>
              <a:t>Centre of Excellence(</a:t>
            </a:r>
            <a:r>
              <a:rPr lang="en-US" sz="1600" b="1" u="sng" dirty="0" err="1" smtClean="0"/>
              <a:t>CoE</a:t>
            </a:r>
            <a:r>
              <a:rPr lang="en-US" sz="1600" b="1" dirty="0" smtClean="0"/>
              <a:t>)</a:t>
            </a:r>
            <a:r>
              <a:rPr lang="en-US" sz="1600" dirty="0" smtClean="0"/>
              <a:t>” assigning responsibility of eContent generation and approval for Online Medical Education courses </a:t>
            </a:r>
          </a:p>
          <a:p>
            <a:pPr marL="174625" indent="-174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u="sng" dirty="0" smtClean="0"/>
              <a:t>Customized Online Certification Courses </a:t>
            </a:r>
            <a:r>
              <a:rPr lang="en-US" sz="1600" dirty="0" smtClean="0"/>
              <a:t>will be made available for ANMs/ASHAs/</a:t>
            </a:r>
            <a:r>
              <a:rPr lang="en-US" sz="1600" dirty="0" err="1" smtClean="0"/>
              <a:t>Anganwadi</a:t>
            </a:r>
            <a:r>
              <a:rPr lang="en-US" sz="1600" dirty="0" smtClean="0"/>
              <a:t> workers etc. in local language</a:t>
            </a:r>
          </a:p>
          <a:p>
            <a:pPr marL="174625" indent="-174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Services like </a:t>
            </a:r>
            <a:r>
              <a:rPr lang="en-US" sz="1600" b="1" u="sng" dirty="0" smtClean="0"/>
              <a:t>Continued Medical Education (CMEs), Massive Online Open Content  (</a:t>
            </a:r>
            <a:r>
              <a:rPr lang="en-US" sz="1600" b="1" u="sng" dirty="0" err="1" smtClean="0"/>
              <a:t>MooCs</a:t>
            </a:r>
            <a:r>
              <a:rPr lang="en-US" sz="1600" b="1" u="sng" dirty="0" smtClean="0"/>
              <a:t>) </a:t>
            </a:r>
            <a:r>
              <a:rPr lang="en-US" sz="1600" dirty="0" smtClean="0"/>
              <a:t>etc. would made open for Field Level health workers on this platform</a:t>
            </a:r>
          </a:p>
          <a:p>
            <a:pPr marL="174625" indent="-174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Doctors at District Hospitals/CHC/PHCs would be covered for </a:t>
            </a:r>
            <a:r>
              <a:rPr lang="en-US" sz="1600" b="1" u="sng" dirty="0" smtClean="0"/>
              <a:t>enhancing their skilled </a:t>
            </a:r>
            <a:r>
              <a:rPr lang="en-US" sz="1600" dirty="0" smtClean="0"/>
              <a:t>and for </a:t>
            </a:r>
            <a:r>
              <a:rPr lang="en-US" sz="1600" b="1" u="sng" dirty="0" smtClean="0"/>
              <a:t>Continued Medical Education (CME) </a:t>
            </a:r>
          </a:p>
          <a:p>
            <a:pPr marL="174625" indent="-174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Special short term courses would be designed for emergency diseases like ZIKA/NIPAH/EBOLA etc.</a:t>
            </a:r>
            <a:endParaRPr lang="en-IN" sz="1600" dirty="0"/>
          </a:p>
        </p:txBody>
      </p:sp>
      <p:sp>
        <p:nvSpPr>
          <p:cNvPr id="8" name="Rectangle 7"/>
          <p:cNvSpPr/>
          <p:nvPr/>
        </p:nvSpPr>
        <p:spPr>
          <a:xfrm>
            <a:off x="7164289" y="1724930"/>
            <a:ext cx="1851746" cy="2251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200" dirty="0"/>
              <a:t>Live Lectures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200" dirty="0"/>
              <a:t>Online Medical </a:t>
            </a:r>
            <a:r>
              <a:rPr lang="en-GB" sz="1200" dirty="0" smtClean="0"/>
              <a:t>Education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/>
              <a:t>Self Paced Learning</a:t>
            </a:r>
            <a:endParaRPr lang="en-GB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200" dirty="0"/>
              <a:t>Certification courses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200" dirty="0"/>
              <a:t>Training Modules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200" dirty="0"/>
              <a:t>Information dissemination platform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200" dirty="0"/>
              <a:t>Live surgery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200" dirty="0"/>
              <a:t>Animated Video</a:t>
            </a:r>
            <a:r>
              <a:rPr lang="en-GB" sz="1600" dirty="0"/>
              <a:t>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01690" y="1266821"/>
            <a:ext cx="2015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 smtClean="0">
                <a:solidFill>
                  <a:srgbClr val="FF0000"/>
                </a:solidFill>
              </a:rPr>
              <a:t>M-</a:t>
            </a:r>
            <a:r>
              <a:rPr lang="en-US" sz="2000" b="1" u="sng" dirty="0" err="1" smtClean="0">
                <a:solidFill>
                  <a:srgbClr val="FF0000"/>
                </a:solidFill>
              </a:rPr>
              <a:t>eDX</a:t>
            </a:r>
            <a:r>
              <a:rPr lang="en-US" sz="2000" b="1" u="sng" dirty="0" smtClean="0">
                <a:solidFill>
                  <a:srgbClr val="FF0000"/>
                </a:solidFill>
              </a:rPr>
              <a:t> </a:t>
            </a:r>
            <a:r>
              <a:rPr lang="en-US" sz="2000" b="1" u="sng" dirty="0">
                <a:solidFill>
                  <a:srgbClr val="FF0000"/>
                </a:solidFill>
              </a:rPr>
              <a:t>platform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0730" y="4045622"/>
            <a:ext cx="1825306" cy="190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97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rgbClr val="C00000">
              <a:alpha val="57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IN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 Expansion</a:t>
            </a:r>
            <a:endParaRPr lang="en-IN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6858" y="2008998"/>
            <a:ext cx="5665204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50 MEDICAL COLLEGES (</a:t>
            </a:r>
            <a:r>
              <a:rPr lang="en-US" sz="1600" dirty="0" smtClean="0"/>
              <a:t>to be expanded</a:t>
            </a:r>
            <a:r>
              <a:rPr lang="en-US" sz="2000" dirty="0" smtClean="0"/>
              <a:t>) </a:t>
            </a:r>
            <a:endParaRPr lang="en-GB" sz="2000" dirty="0"/>
          </a:p>
        </p:txBody>
      </p:sp>
      <p:sp>
        <p:nvSpPr>
          <p:cNvPr id="5" name="Down Arrow 4"/>
          <p:cNvSpPr/>
          <p:nvPr/>
        </p:nvSpPr>
        <p:spPr>
          <a:xfrm>
            <a:off x="618612" y="2729078"/>
            <a:ext cx="864096" cy="87435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 rot="5400000">
            <a:off x="3443438" y="1076302"/>
            <a:ext cx="2223406" cy="91067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2383652" y="4584112"/>
            <a:ext cx="46685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PAN INDIA COVERAGE</a:t>
            </a:r>
          </a:p>
          <a:p>
            <a:pPr algn="ctr"/>
            <a:r>
              <a:rPr lang="en-US" sz="2400" dirty="0" smtClean="0"/>
              <a:t>Government </a:t>
            </a:r>
            <a:r>
              <a:rPr lang="en-US" sz="2400" dirty="0"/>
              <a:t>Healthcare Institutions</a:t>
            </a:r>
            <a:endParaRPr lang="en-GB" sz="2400" dirty="0"/>
          </a:p>
        </p:txBody>
      </p:sp>
      <p:sp>
        <p:nvSpPr>
          <p:cNvPr id="8" name="Isosceles Triangle 7"/>
          <p:cNvSpPr/>
          <p:nvPr/>
        </p:nvSpPr>
        <p:spPr>
          <a:xfrm>
            <a:off x="146858" y="872139"/>
            <a:ext cx="5665204" cy="1136859"/>
          </a:xfrm>
          <a:prstGeom prst="triangl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9" name="Down Arrow 8"/>
          <p:cNvSpPr/>
          <p:nvPr/>
        </p:nvSpPr>
        <p:spPr>
          <a:xfrm>
            <a:off x="2818025" y="2748485"/>
            <a:ext cx="864096" cy="87435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Down Arrow 9"/>
          <p:cNvSpPr/>
          <p:nvPr/>
        </p:nvSpPr>
        <p:spPr>
          <a:xfrm>
            <a:off x="4879033" y="2743670"/>
            <a:ext cx="864096" cy="87435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2451745" y="1121712"/>
            <a:ext cx="117051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NMCN </a:t>
            </a:r>
          </a:p>
          <a:p>
            <a:pPr algn="ctr"/>
            <a:r>
              <a:rPr lang="en-US" sz="2400" dirty="0" smtClean="0"/>
              <a:t>Scheme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35495" y="3656905"/>
            <a:ext cx="20055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Tele-Radiology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069496" y="3655910"/>
            <a:ext cx="236116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Specialty</a:t>
            </a:r>
          </a:p>
          <a:p>
            <a:pPr algn="ctr"/>
            <a:r>
              <a:rPr lang="en-US" sz="2400" dirty="0" smtClean="0"/>
              <a:t>Tele-Consultation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0" y="3703915"/>
            <a:ext cx="14781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Tele-CMEs</a:t>
            </a:r>
            <a:endParaRPr lang="en-GB" sz="2400" dirty="0"/>
          </a:p>
        </p:txBody>
      </p:sp>
      <p:sp>
        <p:nvSpPr>
          <p:cNvPr id="16" name="Right Arrow 15"/>
          <p:cNvSpPr/>
          <p:nvPr/>
        </p:nvSpPr>
        <p:spPr>
          <a:xfrm>
            <a:off x="5829004" y="2046174"/>
            <a:ext cx="413584" cy="718418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dk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33285" y="5400655"/>
            <a:ext cx="1349423" cy="120526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Health &amp; Wellness </a:t>
            </a:r>
            <a:r>
              <a:rPr lang="en-US" dirty="0" err="1" smtClean="0"/>
              <a:t>Centres</a:t>
            </a:r>
            <a:endParaRPr lang="en-GB" dirty="0"/>
          </a:p>
        </p:txBody>
      </p:sp>
      <p:sp>
        <p:nvSpPr>
          <p:cNvPr id="18" name="Rectangle 17"/>
          <p:cNvSpPr/>
          <p:nvPr/>
        </p:nvSpPr>
        <p:spPr>
          <a:xfrm>
            <a:off x="1677746" y="5400653"/>
            <a:ext cx="1349423" cy="120526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State Medical Colleges</a:t>
            </a:r>
            <a:endParaRPr lang="en-GB" dirty="0"/>
          </a:p>
        </p:txBody>
      </p:sp>
      <p:sp>
        <p:nvSpPr>
          <p:cNvPr id="19" name="Rectangle 18"/>
          <p:cNvSpPr/>
          <p:nvPr/>
        </p:nvSpPr>
        <p:spPr>
          <a:xfrm>
            <a:off x="3250073" y="5400654"/>
            <a:ext cx="1349423" cy="120526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dk1"/>
                </a:solidFill>
              </a:rPr>
              <a:t>DH/CHC/</a:t>
            </a:r>
          </a:p>
          <a:p>
            <a:pPr algn="ctr"/>
            <a:r>
              <a:rPr lang="en-US" dirty="0">
                <a:solidFill>
                  <a:schemeClr val="dk1"/>
                </a:solidFill>
              </a:rPr>
              <a:t>PHC</a:t>
            </a:r>
            <a:endParaRPr lang="en-GB" dirty="0">
              <a:solidFill>
                <a:schemeClr val="dk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796429" y="5400654"/>
            <a:ext cx="1349423" cy="120526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dk1"/>
                </a:solidFill>
              </a:rPr>
              <a:t>Aspirational Districts</a:t>
            </a:r>
            <a:endParaRPr lang="en-GB" dirty="0">
              <a:solidFill>
                <a:schemeClr val="dk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301278" y="1556792"/>
            <a:ext cx="2662528" cy="24744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6276559" y="1599838"/>
            <a:ext cx="268792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M-</a:t>
            </a:r>
            <a:r>
              <a:rPr lang="en-US" sz="2400" dirty="0" err="1" smtClean="0">
                <a:solidFill>
                  <a:schemeClr val="bg1"/>
                </a:solidFill>
              </a:rPr>
              <a:t>eDX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Live Lectures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</a:rPr>
              <a:t>Online Medical 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Certification courses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Training Modules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Information dissemination platform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Live surgery</a:t>
            </a:r>
            <a:endParaRPr lang="en-US" sz="1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Animated Videos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42785" y="5400652"/>
            <a:ext cx="1349423" cy="120526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Govt. Doctors/ANMs/ASHA/</a:t>
            </a:r>
          </a:p>
          <a:p>
            <a:pPr algn="ctr"/>
            <a:r>
              <a:rPr lang="en-US" dirty="0" smtClean="0"/>
              <a:t>Paramedics</a:t>
            </a:r>
            <a:endParaRPr lang="en-GB" dirty="0">
              <a:solidFill>
                <a:schemeClr val="dk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915856" y="5400652"/>
            <a:ext cx="1048631" cy="120526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AYUSH</a:t>
            </a:r>
            <a:endParaRPr lang="en-GB" dirty="0">
              <a:solidFill>
                <a:schemeClr val="dk1"/>
              </a:solidFill>
            </a:endParaRPr>
          </a:p>
        </p:txBody>
      </p:sp>
      <p:sp>
        <p:nvSpPr>
          <p:cNvPr id="25" name="Down Arrow 24"/>
          <p:cNvSpPr/>
          <p:nvPr/>
        </p:nvSpPr>
        <p:spPr>
          <a:xfrm>
            <a:off x="7121088" y="4118570"/>
            <a:ext cx="864096" cy="368337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 rot="16200000">
            <a:off x="576556" y="2971397"/>
            <a:ext cx="948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Services</a:t>
            </a:r>
          </a:p>
        </p:txBody>
      </p:sp>
      <p:sp>
        <p:nvSpPr>
          <p:cNvPr id="28" name="Rectangle 27"/>
          <p:cNvSpPr/>
          <p:nvPr/>
        </p:nvSpPr>
        <p:spPr>
          <a:xfrm rot="16200000">
            <a:off x="2775969" y="2971396"/>
            <a:ext cx="948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Services</a:t>
            </a:r>
          </a:p>
        </p:txBody>
      </p:sp>
      <p:sp>
        <p:nvSpPr>
          <p:cNvPr id="29" name="Rectangle 28"/>
          <p:cNvSpPr/>
          <p:nvPr/>
        </p:nvSpPr>
        <p:spPr>
          <a:xfrm rot="16200000">
            <a:off x="4843262" y="2959250"/>
            <a:ext cx="948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Services</a:t>
            </a:r>
          </a:p>
        </p:txBody>
      </p:sp>
    </p:spTree>
    <p:extLst>
      <p:ext uri="{BB962C8B-B14F-4D97-AF65-F5344CB8AC3E}">
        <p14:creationId xmlns:p14="http://schemas.microsoft.com/office/powerpoint/2010/main" val="288260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25102"/>
            <a:ext cx="9144000" cy="762000"/>
          </a:xfrm>
          <a:prstGeom prst="rect">
            <a:avLst/>
          </a:prstGeom>
          <a:solidFill>
            <a:srgbClr val="C00000">
              <a:alpha val="57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IN" alt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EXPECTED OUTCOMES</a:t>
            </a:r>
            <a:endParaRPr lang="en-IN" altLang="en-US" sz="2400" b="1" dirty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520" y="908720"/>
            <a:ext cx="87849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IN" sz="20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Improved accessibility to quality health care </a:t>
            </a:r>
            <a:endParaRPr lang="en-GB" sz="20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IN" sz="20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Improved outreach of the specialist services to the rural part </a:t>
            </a:r>
          </a:p>
          <a:p>
            <a:pPr marL="342900" marR="0" lvl="0" indent="-34290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IN" sz="20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Reduction in the service delivery time</a:t>
            </a:r>
            <a:endParaRPr lang="en-GB" sz="20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IN" sz="20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Creation and transmission of Electronic Health Record (EHR)</a:t>
            </a:r>
            <a:endParaRPr lang="en-GB" sz="20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IN" sz="20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Timely access to the right clinician resulting in cost reduction </a:t>
            </a:r>
            <a:endParaRPr lang="en-GB" sz="20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IN" sz="20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Creation of database for disease patterns </a:t>
            </a:r>
          </a:p>
          <a:p>
            <a:pPr marL="342900" marR="0" lvl="0" indent="-34290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IN" sz="20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Promoting healthy lifestyle and behaviour</a:t>
            </a:r>
            <a:endParaRPr lang="en-GB" sz="20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IN" sz="20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Reduced burden on Secondary and Tertiary Healthcare System </a:t>
            </a:r>
            <a:endParaRPr lang="en-GB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D795-05A2-4F71-A08F-CF8E0D453AF3}" type="slidenum">
              <a:rPr lang="en-IN" smtClean="0"/>
              <a:pPr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58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71710" y="2852936"/>
            <a:ext cx="331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THANK YOU</a:t>
            </a:r>
            <a:endParaRPr lang="en-GB" sz="4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D795-05A2-4F71-A08F-CF8E0D453AF3}" type="slidenum">
              <a:rPr lang="en-IN" smtClean="0"/>
              <a:pPr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391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rgbClr val="C00000">
              <a:alpha val="57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IN" dirty="0" smtClean="0"/>
              <a:t>Tentative earmarking of HUBs to be finalized </a:t>
            </a:r>
          </a:p>
          <a:p>
            <a:r>
              <a:rPr lang="en-IN" dirty="0" smtClean="0"/>
              <a:t>in consultation with States</a:t>
            </a:r>
            <a:endParaRPr lang="en-IN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184506"/>
              </p:ext>
            </p:extLst>
          </p:nvPr>
        </p:nvGraphicFramePr>
        <p:xfrm>
          <a:off x="107504" y="936105"/>
          <a:ext cx="8964488" cy="5589238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600400"/>
                <a:gridCol w="1368152"/>
                <a:gridCol w="1872208"/>
                <a:gridCol w="2123728"/>
              </a:tblGrid>
              <a:tr h="52979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u="none" strike="noStrike" dirty="0" smtClean="0">
                          <a:effectLst/>
                        </a:rPr>
                        <a:t>Call Centre location 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>
                          <a:effectLst/>
                        </a:rPr>
                        <a:t>Operational </a:t>
                      </a:r>
                      <a:r>
                        <a:rPr lang="en-IN" sz="1600" b="1" u="none" strike="noStrike" dirty="0" smtClean="0">
                          <a:effectLst/>
                        </a:rPr>
                        <a:t>HWCs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>
                          <a:effectLst/>
                        </a:rPr>
                        <a:t>Total Nodes to be attached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>
                          <a:effectLst/>
                        </a:rPr>
                        <a:t>States Covered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31256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>
                          <a:effectLst/>
                        </a:rPr>
                        <a:t>Sanjay Gandhi Post Graduate Institute of Medical Sciences (SGPGIMS), Lucknow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254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1558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Uttar Pradesh (UP)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07602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>
                          <a:effectLst/>
                        </a:rPr>
                        <a:t>IMS-BHU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0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1500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694020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 smtClean="0">
                          <a:effectLst/>
                        </a:rPr>
                        <a:t>VSS </a:t>
                      </a:r>
                      <a:r>
                        <a:rPr lang="en-IN" sz="1600" u="none" strike="noStrike" dirty="0">
                          <a:effectLst/>
                        </a:rPr>
                        <a:t>Medical College, Sambalpur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417" marR="8417" marT="841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158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1148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Odisha 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300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>
                          <a:effectLst/>
                        </a:rPr>
                        <a:t>Postgraduate Institute of Medical Education &amp; Research (PGIMER), Chandigarh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417" marR="8417" marT="841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10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34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>
                          <a:effectLst/>
                        </a:rPr>
                        <a:t>Chandigarh 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6393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117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1033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Punjab 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2356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u="none" strike="noStrike" dirty="0">
                          <a:effectLst/>
                        </a:rPr>
                        <a:t>Indira Gandhi Medical College, Shimla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417" marR="8417" marT="841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137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Himachal Pradesh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3568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>
                          <a:effectLst/>
                        </a:rPr>
                        <a:t>Post Graduate Institute (PGI), </a:t>
                      </a:r>
                      <a:r>
                        <a:rPr lang="en-IN" sz="1600" u="none" strike="noStrike" dirty="0" err="1">
                          <a:effectLst/>
                        </a:rPr>
                        <a:t>Rohtak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417" marR="8417" marT="841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27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408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Haryana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23568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>
                          <a:effectLst/>
                        </a:rPr>
                        <a:t>Government Medical College, Jammu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417" marR="8417" marT="841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72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380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J&amp;K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5355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>
                          <a:effectLst/>
                        </a:rPr>
                        <a:t>Andhra Medical College and King George Hospital, Visakhapatnam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365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1050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Andhra Pradesh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23568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>
                          <a:effectLst/>
                        </a:rPr>
                        <a:t>Gandhi  Medical College, Secunderabad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138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590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Telangana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8020583" y="6571356"/>
            <a:ext cx="1080120" cy="26064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100" dirty="0" smtClean="0"/>
              <a:t>BACK</a:t>
            </a:r>
            <a:endParaRPr lang="en-IN" sz="1100" dirty="0"/>
          </a:p>
        </p:txBody>
      </p:sp>
    </p:spTree>
    <p:extLst>
      <p:ext uri="{BB962C8B-B14F-4D97-AF65-F5344CB8AC3E}">
        <p14:creationId xmlns:p14="http://schemas.microsoft.com/office/powerpoint/2010/main" val="215071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rgbClr val="C00000">
              <a:alpha val="57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IN" dirty="0" smtClean="0"/>
              <a:t>Tentative earmarking of HUBs to be finalized </a:t>
            </a:r>
          </a:p>
          <a:p>
            <a:r>
              <a:rPr lang="en-IN" dirty="0" smtClean="0"/>
              <a:t>in consultation with States</a:t>
            </a:r>
            <a:endParaRPr lang="en-IN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122517"/>
              </p:ext>
            </p:extLst>
          </p:nvPr>
        </p:nvGraphicFramePr>
        <p:xfrm>
          <a:off x="179512" y="908720"/>
          <a:ext cx="8784976" cy="55446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67140"/>
                <a:gridCol w="2008058"/>
                <a:gridCol w="1752782"/>
                <a:gridCol w="1756996"/>
              </a:tblGrid>
              <a:tr h="50969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 smtClean="0">
                          <a:effectLst/>
                        </a:rPr>
                        <a:t>Call Centre location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>
                          <a:effectLst/>
                        </a:rPr>
                        <a:t>Operational </a:t>
                      </a:r>
                      <a:r>
                        <a:rPr lang="en-IN" sz="1600" b="1" u="none" strike="noStrike" dirty="0" smtClean="0">
                          <a:effectLst/>
                        </a:rPr>
                        <a:t>HWCs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>
                          <a:effectLst/>
                        </a:rPr>
                        <a:t>Total Nodes to be attached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>
                          <a:effectLst/>
                        </a:rPr>
                        <a:t>States Covered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7370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>
                          <a:effectLst/>
                        </a:rPr>
                        <a:t>Madras Medical College,  Chennai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930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1915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Tamil Nadu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674856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 smtClean="0">
                          <a:effectLst/>
                        </a:rPr>
                        <a:t>AIIMS,</a:t>
                      </a:r>
                      <a:r>
                        <a:rPr lang="en-IN" sz="1600" u="none" strike="noStrike" dirty="0">
                          <a:effectLst/>
                        </a:rPr>
                        <a:t> Patna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136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534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Bihar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884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 err="1">
                          <a:effectLst/>
                        </a:rPr>
                        <a:t>Patliputra</a:t>
                      </a:r>
                      <a:r>
                        <a:rPr lang="en-IN" sz="1600" u="none" strike="noStrike" dirty="0">
                          <a:effectLst/>
                        </a:rPr>
                        <a:t> Medical College, </a:t>
                      </a:r>
                      <a:r>
                        <a:rPr lang="en-IN" sz="1600" u="none" strike="noStrike" dirty="0" err="1">
                          <a:effectLst/>
                        </a:rPr>
                        <a:t>Dhanbad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47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776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Jharkhand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7428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>
                          <a:effectLst/>
                        </a:rPr>
                        <a:t>King Edward Memorial (KEM), Mumbai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20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1814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 smtClean="0">
                          <a:effectLst/>
                        </a:rPr>
                        <a:t>Maharashtra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42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9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5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Goa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42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1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22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Daman n Diu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1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27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24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Dadra n Nagar haveli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8599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>
                          <a:effectLst/>
                        </a:rPr>
                        <a:t>B.J. Medical College, </a:t>
                      </a:r>
                      <a:r>
                        <a:rPr lang="en-IN" sz="1600" u="none" strike="noStrike" dirty="0" err="1">
                          <a:effectLst/>
                        </a:rPr>
                        <a:t>Asarwa</a:t>
                      </a:r>
                      <a:r>
                        <a:rPr lang="en-IN" sz="1600" u="none" strike="noStrike" dirty="0">
                          <a:effectLst/>
                        </a:rPr>
                        <a:t>, Ahmedabad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181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1645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Gujarat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674856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>
                          <a:effectLst/>
                        </a:rPr>
                        <a:t>Government Medical College, Haldwani 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44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426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Uttarakhand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757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 err="1">
                          <a:effectLst/>
                        </a:rPr>
                        <a:t>Sawai</a:t>
                      </a:r>
                      <a:r>
                        <a:rPr lang="en-IN" sz="1600" u="none" strike="noStrike" dirty="0">
                          <a:effectLst/>
                        </a:rPr>
                        <a:t> Man Singh Medical College, Jaipur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255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679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Rajasthan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8020583" y="6571356"/>
            <a:ext cx="1080120" cy="26064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100" dirty="0" smtClean="0"/>
              <a:t>BACK</a:t>
            </a:r>
            <a:endParaRPr lang="en-IN" sz="1100" dirty="0"/>
          </a:p>
        </p:txBody>
      </p:sp>
    </p:spTree>
    <p:extLst>
      <p:ext uri="{BB962C8B-B14F-4D97-AF65-F5344CB8AC3E}">
        <p14:creationId xmlns:p14="http://schemas.microsoft.com/office/powerpoint/2010/main" val="2089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rgbClr val="C00000">
              <a:alpha val="57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IN" dirty="0" smtClean="0"/>
              <a:t>Tentative earmarking of HUBs to be finalized </a:t>
            </a:r>
          </a:p>
          <a:p>
            <a:r>
              <a:rPr lang="en-IN" dirty="0" smtClean="0"/>
              <a:t>in consultation with States</a:t>
            </a:r>
            <a:endParaRPr lang="en-IN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01496"/>
              </p:ext>
            </p:extLst>
          </p:nvPr>
        </p:nvGraphicFramePr>
        <p:xfrm>
          <a:off x="35496" y="908721"/>
          <a:ext cx="9036496" cy="55446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5275"/>
                <a:gridCol w="1750956"/>
                <a:gridCol w="1802966"/>
                <a:gridCol w="1807299"/>
              </a:tblGrid>
              <a:tr h="52313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 smtClean="0">
                          <a:effectLst/>
                        </a:rPr>
                        <a:t>Call Centre location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>
                          <a:effectLst/>
                        </a:rPr>
                        <a:t>Operational </a:t>
                      </a:r>
                      <a:r>
                        <a:rPr lang="en-IN" sz="1600" b="1" u="none" strike="noStrike" dirty="0" smtClean="0">
                          <a:effectLst/>
                        </a:rPr>
                        <a:t>HWCs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>
                          <a:effectLst/>
                        </a:rPr>
                        <a:t>Total Nodes to be attached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>
                          <a:effectLst/>
                        </a:rPr>
                        <a:t>States Covered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8584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>
                          <a:effectLst/>
                        </a:rPr>
                        <a:t>All India Institute of Medical  Science (AIIMS), Raipur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719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800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Chhattisgarh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800496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>
                          <a:effectLst/>
                        </a:rPr>
                        <a:t>Netaji </a:t>
                      </a:r>
                      <a:r>
                        <a:rPr lang="en-IN" sz="1600" u="none" strike="noStrike" dirty="0" err="1">
                          <a:effectLst/>
                        </a:rPr>
                        <a:t>Subhash</a:t>
                      </a:r>
                      <a:r>
                        <a:rPr lang="en-IN" sz="1600" u="none" strike="noStrike" dirty="0">
                          <a:effectLst/>
                        </a:rPr>
                        <a:t> Chandra Bose Medical College, Jabalpur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62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690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Madhya Pradesh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1225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>
                          <a:effectLst/>
                        </a:rPr>
                        <a:t>North Eastern Indira Gandhi Regional Institute of  Health and Medical Sciences (NEIGRIHMS), Shillong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5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42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Meghalaya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61296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2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39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Sikkim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64470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1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32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Mizoram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32617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3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132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Arunachal Pradesh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98739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>
                          <a:effectLst/>
                        </a:rPr>
                        <a:t>Guwahati Medical College, Guwahati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113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878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Assam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144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>
                          <a:effectLst/>
                        </a:rPr>
                        <a:t>Regional Institute of Medical Sciences (RIMS), </a:t>
                      </a:r>
                      <a:r>
                        <a:rPr lang="en-IN" sz="1600" u="none" strike="noStrike" dirty="0" err="1">
                          <a:effectLst/>
                        </a:rPr>
                        <a:t>Imphal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29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103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Manipur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8020583" y="6571356"/>
            <a:ext cx="1080120" cy="26064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100" dirty="0" smtClean="0"/>
              <a:t>BACK</a:t>
            </a:r>
            <a:endParaRPr lang="en-IN" sz="1100" dirty="0"/>
          </a:p>
        </p:txBody>
      </p:sp>
    </p:spTree>
    <p:extLst>
      <p:ext uri="{BB962C8B-B14F-4D97-AF65-F5344CB8AC3E}">
        <p14:creationId xmlns:p14="http://schemas.microsoft.com/office/powerpoint/2010/main" val="206392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rgbClr val="C00000">
              <a:alpha val="57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IN" dirty="0" smtClean="0"/>
              <a:t>Tentative earmarking of HUBs to be finalized </a:t>
            </a:r>
          </a:p>
          <a:p>
            <a:r>
              <a:rPr lang="en-IN" dirty="0" smtClean="0"/>
              <a:t>in consultation with States</a:t>
            </a:r>
            <a:endParaRPr lang="en-IN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764575"/>
              </p:ext>
            </p:extLst>
          </p:nvPr>
        </p:nvGraphicFramePr>
        <p:xfrm>
          <a:off x="35496" y="895786"/>
          <a:ext cx="9036496" cy="55575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21970"/>
                <a:gridCol w="1555463"/>
                <a:gridCol w="1451764"/>
                <a:gridCol w="1807299"/>
              </a:tblGrid>
              <a:tr h="7759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 smtClean="0">
                          <a:effectLst/>
                        </a:rPr>
                        <a:t>Call Centre location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>
                          <a:effectLst/>
                        </a:rPr>
                        <a:t>Operational </a:t>
                      </a:r>
                      <a:r>
                        <a:rPr lang="en-IN" sz="1600" b="1" u="none" strike="noStrike" dirty="0" smtClean="0">
                          <a:effectLst/>
                        </a:rPr>
                        <a:t>HWCs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>
                          <a:effectLst/>
                        </a:rPr>
                        <a:t>Total Nodes to be attached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>
                          <a:effectLst/>
                        </a:rPr>
                        <a:t>States Covered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75900">
                <a:tc>
                  <a:txBody>
                    <a:bodyPr/>
                    <a:lstStyle/>
                    <a:p>
                      <a:pPr algn="l" fontAlgn="ctr"/>
                      <a:r>
                        <a:rPr lang="en-IN" sz="1800" u="none" strike="noStrike" dirty="0" err="1">
                          <a:effectLst/>
                        </a:rPr>
                        <a:t>Agartala</a:t>
                      </a:r>
                      <a:r>
                        <a:rPr lang="en-IN" sz="1800" u="none" strike="noStrike" dirty="0">
                          <a:effectLst/>
                        </a:rPr>
                        <a:t> Government Medical College, </a:t>
                      </a:r>
                      <a:r>
                        <a:rPr lang="en-IN" sz="1800" u="none" strike="noStrike" dirty="0" err="1">
                          <a:effectLst/>
                        </a:rPr>
                        <a:t>Agartala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31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46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Tripura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722375">
                <a:tc>
                  <a:txBody>
                    <a:bodyPr/>
                    <a:lstStyle/>
                    <a:p>
                      <a:pPr algn="l" fontAlgn="ctr"/>
                      <a:r>
                        <a:rPr lang="en-IN" sz="1800" u="none" strike="noStrike" dirty="0">
                          <a:effectLst/>
                        </a:rPr>
                        <a:t>Christian Institute of Nursing Science &amp; Research, </a:t>
                      </a:r>
                      <a:r>
                        <a:rPr lang="en-IN" sz="1800" u="none" strike="noStrike" dirty="0" err="1">
                          <a:effectLst/>
                        </a:rPr>
                        <a:t>Dimapur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5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63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Nagaland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8240">
                <a:tc>
                  <a:txBody>
                    <a:bodyPr/>
                    <a:lstStyle/>
                    <a:p>
                      <a:pPr algn="l" fontAlgn="ctr"/>
                      <a:r>
                        <a:rPr lang="en-IN" sz="1800" u="none" strike="noStrike" dirty="0">
                          <a:effectLst/>
                        </a:rPr>
                        <a:t>Trivandrum Medical College, Thiruvananthapuram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177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671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Kerala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798154">
                <a:tc>
                  <a:txBody>
                    <a:bodyPr/>
                    <a:lstStyle/>
                    <a:p>
                      <a:pPr algn="l" fontAlgn="ctr"/>
                      <a:r>
                        <a:rPr lang="en-IN" sz="1800" u="none" strike="noStrike" dirty="0">
                          <a:effectLst/>
                        </a:rPr>
                        <a:t>Karnataka Institute of  Medical Sciences, </a:t>
                      </a:r>
                      <a:r>
                        <a:rPr lang="en-IN" sz="1800" u="none" strike="noStrike" dirty="0" err="1">
                          <a:effectLst/>
                        </a:rPr>
                        <a:t>Hubli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560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1142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Karnataka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5297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IN" sz="1800" u="none" strike="noStrike" dirty="0">
                          <a:effectLst/>
                        </a:rPr>
                        <a:t>JIPMER - </a:t>
                      </a:r>
                      <a:r>
                        <a:rPr lang="en-IN" sz="1800" u="none" strike="noStrike" dirty="0" err="1">
                          <a:effectLst/>
                        </a:rPr>
                        <a:t>Pudducherry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2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34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Andaman &amp; Nicobar (UT)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4614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0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3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Lakshadweep (UT)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6554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1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21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Puducherry (UT)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8020583" y="6571356"/>
            <a:ext cx="1080120" cy="26064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100" dirty="0" smtClean="0"/>
              <a:t>BACK</a:t>
            </a:r>
            <a:endParaRPr lang="en-IN" sz="1100" dirty="0"/>
          </a:p>
        </p:txBody>
      </p:sp>
    </p:spTree>
    <p:extLst>
      <p:ext uri="{BB962C8B-B14F-4D97-AF65-F5344CB8AC3E}">
        <p14:creationId xmlns:p14="http://schemas.microsoft.com/office/powerpoint/2010/main" val="193848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rgbClr val="C00000">
              <a:alpha val="57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IN" dirty="0" smtClean="0"/>
              <a:t>Minimum requirement @Spoke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5770084"/>
              </p:ext>
            </p:extLst>
          </p:nvPr>
        </p:nvGraphicFramePr>
        <p:xfrm>
          <a:off x="179512" y="1268760"/>
          <a:ext cx="8784976" cy="4968551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6025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978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9577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</a:rPr>
                        <a:t>S. No.</a:t>
                      </a: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</a:rPr>
                        <a:t>Item Description</a:t>
                      </a: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>
                          <a:effectLst/>
                        </a:rPr>
                        <a:t>Estimated Cost /HWC</a:t>
                      </a:r>
                      <a:endParaRPr lang="en-IN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Remarks</a:t>
                      </a: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658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Telemedicine </a:t>
                      </a:r>
                      <a:r>
                        <a:rPr lang="en-IN" sz="1600" dirty="0" smtClean="0">
                          <a:effectLst/>
                        </a:rPr>
                        <a:t>Diagnostic Kit</a:t>
                      </a: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600" dirty="0" smtClean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aseline="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To be provisioned as per choice of State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0676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Desktop  with headphone , microphone and HD web </a:t>
                      </a:r>
                      <a:r>
                        <a:rPr lang="en-IN" sz="1600" dirty="0" smtClean="0">
                          <a:effectLst/>
                        </a:rPr>
                        <a:t>Camera</a:t>
                      </a: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60,000</a:t>
                      </a: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/>
                      <a:endParaRPr lang="en-IN" sz="1600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en-IN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New equipment to be provisioned under PIP in case these equipment are not available at HWCs.</a:t>
                      </a:r>
                    </a:p>
                    <a:p>
                      <a:pPr algn="ctr"/>
                      <a:endParaRPr lang="en-IN" sz="1600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en-IN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Should be met from the HWC budget including the untied funds.</a:t>
                      </a:r>
                      <a:endParaRPr lang="en-IN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1959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Printer</a:t>
                      </a: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5,000</a:t>
                      </a: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378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</a:rPr>
                        <a:t>Miscellaneous </a:t>
                      </a: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5,000</a:t>
                      </a: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094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</a:rPr>
                        <a:t>5</a:t>
                      </a: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</a:rPr>
                        <a:t>Last mile connectivity </a:t>
                      </a:r>
                      <a:endParaRPr lang="en-IN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 smtClean="0">
                          <a:effectLst/>
                        </a:rPr>
                        <a:t>To be provisioned in PIP as per actuals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(Min. 2Mbps)</a:t>
                      </a: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D795-05A2-4F71-A08F-CF8E0D453AF3}" type="slidenum">
              <a:rPr lang="en-IN" smtClean="0"/>
              <a:pPr/>
              <a:t>22</a:t>
            </a:fld>
            <a:endParaRPr lang="en-IN"/>
          </a:p>
        </p:txBody>
      </p:sp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8020583" y="6571356"/>
            <a:ext cx="1080120" cy="26064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100" dirty="0" smtClean="0"/>
              <a:t>BACK</a:t>
            </a:r>
            <a:endParaRPr lang="en-IN" sz="1100" dirty="0"/>
          </a:p>
        </p:txBody>
      </p:sp>
    </p:spTree>
    <p:extLst>
      <p:ext uri="{BB962C8B-B14F-4D97-AF65-F5344CB8AC3E}">
        <p14:creationId xmlns:p14="http://schemas.microsoft.com/office/powerpoint/2010/main" val="144106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rgbClr val="C00000">
              <a:alpha val="57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IN" dirty="0"/>
              <a:t>Minimum requirement </a:t>
            </a:r>
            <a:r>
              <a:rPr lang="en-IN" dirty="0" smtClean="0"/>
              <a:t>@5 seater HUB for 100 Spokes</a:t>
            </a:r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060185"/>
              </p:ext>
            </p:extLst>
          </p:nvPr>
        </p:nvGraphicFramePr>
        <p:xfrm>
          <a:off x="182290" y="980728"/>
          <a:ext cx="8779419" cy="5538466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4207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687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95766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0002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</a:rPr>
                        <a:t>S. No.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</a:rPr>
                        <a:t>Item Description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 err="1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Qty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</a:rPr>
                        <a:t>Estimated </a:t>
                      </a:r>
                      <a:r>
                        <a:rPr lang="en-IN" sz="1800" dirty="0" smtClean="0">
                          <a:effectLst/>
                        </a:rPr>
                        <a:t>unit cost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Remarks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11141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1800" dirty="0" smtClean="0">
                          <a:effectLst/>
                        </a:rPr>
                        <a:t> 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</a:rPr>
                        <a:t>Desktop  with headphone , microphone and HD web Camera 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</a:rPr>
                        <a:t>60,000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New equipment to be provisioned under PIP in case equipment are not available at HUB</a:t>
                      </a:r>
                      <a:endParaRPr lang="en-IN" sz="18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957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 smtClean="0">
                          <a:effectLst/>
                        </a:rPr>
                        <a:t>2.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MBBS Doctor</a:t>
                      </a:r>
                      <a:endParaRPr lang="en-GB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n-GB" sz="1800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 per NHM guidelines</a:t>
                      </a:r>
                      <a:endParaRPr lang="en-GB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be provisioned in PIP as per actuals.</a:t>
                      </a:r>
                      <a:endParaRPr lang="en-IN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the number of HWCs increases the number of MBBS doctors may be increased proportionately</a:t>
                      </a:r>
                    </a:p>
                    <a:p>
                      <a:endParaRPr lang="en-US" sz="1800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971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Specialist Doctors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IN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(On Daily remuneration basis)</a:t>
                      </a:r>
                    </a:p>
                    <a:p>
                      <a:pPr marL="0" indent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IN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sz="1600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n-IN" sz="1800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 per NHM guidelines</a:t>
                      </a:r>
                      <a:endParaRPr lang="en-GB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start with, a Specialist in General Medicine will be able to coordinate the HUB initially till other specialists are co-opted.</a:t>
                      </a:r>
                      <a:endParaRPr lang="en-IN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802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 smtClean="0">
                          <a:effectLst/>
                        </a:rPr>
                        <a:t>Last mile connectivity </a:t>
                      </a:r>
                      <a:endParaRPr lang="en-IN" sz="2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2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 smtClean="0">
                          <a:effectLst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 smtClean="0">
                          <a:effectLst/>
                        </a:rPr>
                        <a:t>To be provisioned</a:t>
                      </a:r>
                      <a:r>
                        <a:rPr lang="en-IN" sz="1800" baseline="0" dirty="0" smtClean="0">
                          <a:effectLst/>
                        </a:rPr>
                        <a:t> in PIP as per actuals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aseline="0" dirty="0" smtClean="0">
                          <a:effectLst/>
                        </a:rPr>
                        <a:t>(Min 2 mbps)</a:t>
                      </a:r>
                      <a:endParaRPr lang="en-IN" sz="1800" dirty="0" smtClean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D795-05A2-4F71-A08F-CF8E0D453AF3}" type="slidenum">
              <a:rPr lang="en-IN" smtClean="0"/>
              <a:pPr/>
              <a:t>23</a:t>
            </a:fld>
            <a:endParaRPr lang="en-IN"/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8020583" y="6571356"/>
            <a:ext cx="1080120" cy="26064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100" dirty="0" smtClean="0"/>
              <a:t>BACK</a:t>
            </a:r>
            <a:endParaRPr lang="en-IN" sz="1100" dirty="0"/>
          </a:p>
        </p:txBody>
      </p:sp>
    </p:spTree>
    <p:extLst>
      <p:ext uri="{BB962C8B-B14F-4D97-AF65-F5344CB8AC3E}">
        <p14:creationId xmlns:p14="http://schemas.microsoft.com/office/powerpoint/2010/main" val="325121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rgbClr val="C00000">
              <a:alpha val="57000"/>
            </a:srgb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IN" dirty="0" smtClean="0"/>
              <a:t>E-</a:t>
            </a:r>
            <a:r>
              <a:rPr lang="en-IN" dirty="0" err="1" smtClean="0"/>
              <a:t>Sanjeevani</a:t>
            </a:r>
            <a:r>
              <a:rPr lang="en-IN" dirty="0" smtClean="0"/>
              <a:t> Application &amp; Training</a:t>
            </a:r>
            <a:endParaRPr lang="en-IN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2371334"/>
              </p:ext>
            </p:extLst>
          </p:nvPr>
        </p:nvGraphicFramePr>
        <p:xfrm>
          <a:off x="421689" y="1089721"/>
          <a:ext cx="8053246" cy="1975574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9645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9233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9634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500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</a:rPr>
                        <a:t>S. No.</a:t>
                      </a: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>
                          <a:effectLst/>
                        </a:rPr>
                        <a:t>Item Description</a:t>
                      </a:r>
                      <a:endParaRPr lang="en-IN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>
                          <a:effectLst/>
                        </a:rPr>
                        <a:t>Estimated Cost </a:t>
                      </a:r>
                      <a:endParaRPr lang="en-IN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8109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1600" dirty="0" smtClean="0">
                          <a:effectLst/>
                        </a:rPr>
                        <a:t> 1</a:t>
                      </a: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Development and</a:t>
                      </a:r>
                      <a:r>
                        <a:rPr lang="en-IN" sz="1600" baseline="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Hosting </a:t>
                      </a:r>
                      <a:r>
                        <a:rPr lang="en-IN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of e-Sanjeevani Application</a:t>
                      </a: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be provided by MoHFW to all States/UTs</a:t>
                      </a: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4407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</a:t>
                      </a:r>
                      <a:r>
                        <a:rPr lang="en-US" sz="1600" dirty="0" smtClean="0"/>
                        <a:t>2</a:t>
                      </a:r>
                      <a:endParaRPr lang="en-GB" sz="1600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Servers for Database,</a:t>
                      </a:r>
                      <a:r>
                        <a:rPr lang="en-IN" sz="1600" baseline="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Backup, Application, Load balancers etc.</a:t>
                      </a: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be provisioned in PIP as per requirement of State/UT </a:t>
                      </a:r>
                      <a:endParaRPr lang="en-IN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865845" y="3639080"/>
            <a:ext cx="14123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IN" b="1" u="sng" dirty="0"/>
              <a:t>Training Cost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9195" y="4149080"/>
            <a:ext cx="7992888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N" dirty="0" smtClean="0"/>
              <a:t>States to include the cost associated with Training of staff in the PIP proposals as per actuals (NHM guidelines)</a:t>
            </a:r>
          </a:p>
          <a:p>
            <a:endParaRPr lang="en-IN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dirty="0" smtClean="0"/>
              <a:t>A Handholding training to be organized in State Capital for all stakeholders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dirty="0" smtClean="0"/>
              <a:t>CDAC-Mohali would prepare the e-Training modules in application for continuous learning of staff  at HWCs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D795-05A2-4F71-A08F-CF8E0D453AF3}" type="slidenum">
              <a:rPr lang="en-IN" smtClean="0"/>
              <a:pPr/>
              <a:t>24</a:t>
            </a:fld>
            <a:endParaRPr lang="en-IN"/>
          </a:p>
        </p:txBody>
      </p:sp>
      <p:sp>
        <p:nvSpPr>
          <p:cNvPr id="7" name="Rounded Rectangle 6">
            <a:hlinkClick r:id="rId2" action="ppaction://hlinksldjump"/>
          </p:cNvPr>
          <p:cNvSpPr/>
          <p:nvPr/>
        </p:nvSpPr>
        <p:spPr>
          <a:xfrm>
            <a:off x="8020583" y="6571356"/>
            <a:ext cx="1080120" cy="26064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100" dirty="0" smtClean="0"/>
              <a:t>BACK</a:t>
            </a:r>
            <a:endParaRPr lang="en-IN" sz="1100" dirty="0"/>
          </a:p>
        </p:txBody>
      </p:sp>
    </p:spTree>
    <p:extLst>
      <p:ext uri="{BB962C8B-B14F-4D97-AF65-F5344CB8AC3E}">
        <p14:creationId xmlns:p14="http://schemas.microsoft.com/office/powerpoint/2010/main" val="187873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1388</TotalTime>
  <Words>2478</Words>
  <Application>Microsoft Office PowerPoint</Application>
  <PresentationFormat>On-screen Show (4:3)</PresentationFormat>
  <Paragraphs>663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Wingdings</vt:lpstr>
      <vt:lpstr>Office Theme</vt:lpstr>
      <vt:lpstr>E-Health Division Ministry of Health &amp; Family Welfare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Windows User</cp:lastModifiedBy>
  <cp:revision>257</cp:revision>
  <dcterms:created xsi:type="dcterms:W3CDTF">2018-08-03T09:54:50Z</dcterms:created>
  <dcterms:modified xsi:type="dcterms:W3CDTF">2019-04-08T05:12:49Z</dcterms:modified>
</cp:coreProperties>
</file>