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7" r:id="rId2"/>
    <p:sldId id="258" r:id="rId3"/>
    <p:sldId id="314" r:id="rId4"/>
    <p:sldId id="293" r:id="rId5"/>
    <p:sldId id="294" r:id="rId6"/>
    <p:sldId id="305" r:id="rId7"/>
    <p:sldId id="275" r:id="rId8"/>
    <p:sldId id="316" r:id="rId9"/>
    <p:sldId id="307" r:id="rId10"/>
    <p:sldId id="297" r:id="rId11"/>
    <p:sldId id="299" r:id="rId12"/>
    <p:sldId id="282" r:id="rId13"/>
    <p:sldId id="273" r:id="rId14"/>
    <p:sldId id="274" r:id="rId15"/>
    <p:sldId id="301" r:id="rId16"/>
    <p:sldId id="302" r:id="rId17"/>
    <p:sldId id="303" r:id="rId18"/>
    <p:sldId id="278" r:id="rId19"/>
    <p:sldId id="31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5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E01D4-99B2-4F67-823D-835DD9712470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B4A4865-A6EE-4343-8304-64282AB33FF6}">
      <dgm:prSet phldrT="[Text]" custT="1"/>
      <dgm:spPr/>
      <dgm:t>
        <a:bodyPr/>
        <a:lstStyle/>
        <a:p>
          <a:r>
            <a:rPr lang="en-IN" sz="2400" dirty="0"/>
            <a:t>Sample collection at BDK-SPOKE( bar coded )</a:t>
          </a:r>
        </a:p>
      </dgm:t>
    </dgm:pt>
    <dgm:pt modelId="{107513C5-8D5E-441E-83DB-0F81AD262598}" type="parTrans" cxnId="{FA298568-024F-4920-B9BA-EE46D6D28432}">
      <dgm:prSet/>
      <dgm:spPr/>
      <dgm:t>
        <a:bodyPr/>
        <a:lstStyle/>
        <a:p>
          <a:endParaRPr lang="en-IN"/>
        </a:p>
      </dgm:t>
    </dgm:pt>
    <dgm:pt modelId="{9A543759-D749-40D9-86BC-536D788DB215}" type="sibTrans" cxnId="{FA298568-024F-4920-B9BA-EE46D6D28432}">
      <dgm:prSet/>
      <dgm:spPr/>
      <dgm:t>
        <a:bodyPr/>
        <a:lstStyle/>
        <a:p>
          <a:endParaRPr lang="en-IN"/>
        </a:p>
      </dgm:t>
    </dgm:pt>
    <dgm:pt modelId="{75BCF4F4-C425-4CB5-B2FD-C1065AD40899}">
      <dgm:prSet phldrT="[Text]" custT="1"/>
      <dgm:spPr/>
      <dgm:t>
        <a:bodyPr/>
        <a:lstStyle/>
        <a:p>
          <a:r>
            <a:rPr lang="en-IN" sz="2400" dirty="0"/>
            <a:t>Samples Transported to Collection point(25)- HUB</a:t>
          </a:r>
        </a:p>
      </dgm:t>
    </dgm:pt>
    <dgm:pt modelId="{F27BB7DA-9C0C-4564-BE96-60927DDCC9F4}" type="parTrans" cxnId="{8B1145BF-EE70-4EFC-B517-342AC157717D}">
      <dgm:prSet/>
      <dgm:spPr/>
      <dgm:t>
        <a:bodyPr/>
        <a:lstStyle/>
        <a:p>
          <a:endParaRPr lang="en-IN"/>
        </a:p>
      </dgm:t>
    </dgm:pt>
    <dgm:pt modelId="{148F9063-6FD3-4F29-B9B5-93D949E7A335}" type="sibTrans" cxnId="{8B1145BF-EE70-4EFC-B517-342AC157717D}">
      <dgm:prSet/>
      <dgm:spPr/>
      <dgm:t>
        <a:bodyPr/>
        <a:lstStyle/>
        <a:p>
          <a:endParaRPr lang="en-IN"/>
        </a:p>
      </dgm:t>
    </dgm:pt>
    <dgm:pt modelId="{3A2DBF12-1E5D-4B3E-8D52-99EB28D317D7}">
      <dgm:prSet phldrT="[Text]" custT="1"/>
      <dgm:spPr/>
      <dgm:t>
        <a:bodyPr/>
        <a:lstStyle/>
        <a:p>
          <a:r>
            <a:rPr lang="en-IN" sz="2400" dirty="0"/>
            <a:t>Sample Testing at the Hub laboratory</a:t>
          </a:r>
        </a:p>
      </dgm:t>
    </dgm:pt>
    <dgm:pt modelId="{43B6D93D-BC6F-453B-BF95-F144A8B189C8}" type="parTrans" cxnId="{C9D4C080-CD42-4DDE-94D0-77BAE87A7D36}">
      <dgm:prSet/>
      <dgm:spPr/>
      <dgm:t>
        <a:bodyPr/>
        <a:lstStyle/>
        <a:p>
          <a:endParaRPr lang="en-IN"/>
        </a:p>
      </dgm:t>
    </dgm:pt>
    <dgm:pt modelId="{7AB2D0CD-C370-43EF-9042-783CEBB1BA31}" type="sibTrans" cxnId="{C9D4C080-CD42-4DDE-94D0-77BAE87A7D36}">
      <dgm:prSet/>
      <dgm:spPr/>
      <dgm:t>
        <a:bodyPr/>
        <a:lstStyle/>
        <a:p>
          <a:endParaRPr lang="en-IN"/>
        </a:p>
      </dgm:t>
    </dgm:pt>
    <dgm:pt modelId="{A9DA0906-5C28-4390-8993-0D43EBE72B54}">
      <dgm:prSet/>
      <dgm:spPr/>
      <dgm:t>
        <a:bodyPr/>
        <a:lstStyle/>
        <a:p>
          <a:r>
            <a:rPr lang="en-IN" dirty="0"/>
            <a:t>Results transmitted ONLINE </a:t>
          </a:r>
        </a:p>
      </dgm:t>
    </dgm:pt>
    <dgm:pt modelId="{7A005930-4E1B-45FF-ABDF-3A13BB3B252F}" type="parTrans" cxnId="{B5E39652-D5BC-4CA0-BB1C-705B716E847F}">
      <dgm:prSet/>
      <dgm:spPr/>
      <dgm:t>
        <a:bodyPr/>
        <a:lstStyle/>
        <a:p>
          <a:endParaRPr lang="en-IN"/>
        </a:p>
      </dgm:t>
    </dgm:pt>
    <dgm:pt modelId="{B813A0CE-D052-434B-A834-124BA89A8176}" type="sibTrans" cxnId="{B5E39652-D5BC-4CA0-BB1C-705B716E847F}">
      <dgm:prSet/>
      <dgm:spPr/>
      <dgm:t>
        <a:bodyPr/>
        <a:lstStyle/>
        <a:p>
          <a:endParaRPr lang="en-IN"/>
        </a:p>
      </dgm:t>
    </dgm:pt>
    <dgm:pt modelId="{391DFAD2-50CB-493A-9482-D2A6197A084D}" type="pres">
      <dgm:prSet presAssocID="{589E01D4-99B2-4F67-823D-835DD9712470}" presName="linearFlow" presStyleCnt="0">
        <dgm:presLayoutVars>
          <dgm:resizeHandles val="exact"/>
        </dgm:presLayoutVars>
      </dgm:prSet>
      <dgm:spPr/>
    </dgm:pt>
    <dgm:pt modelId="{5D208E5B-5D38-42D0-A02E-C62AF6A8CFC3}" type="pres">
      <dgm:prSet presAssocID="{0B4A4865-A6EE-4343-8304-64282AB33FF6}" presName="node" presStyleLbl="node1" presStyleIdx="0" presStyleCnt="4">
        <dgm:presLayoutVars>
          <dgm:bulletEnabled val="1"/>
        </dgm:presLayoutVars>
      </dgm:prSet>
      <dgm:spPr/>
    </dgm:pt>
    <dgm:pt modelId="{17B1A52D-BBB7-42B2-A053-671CBE1F4FB6}" type="pres">
      <dgm:prSet presAssocID="{9A543759-D749-40D9-86BC-536D788DB215}" presName="sibTrans" presStyleLbl="sibTrans2D1" presStyleIdx="0" presStyleCnt="3"/>
      <dgm:spPr/>
    </dgm:pt>
    <dgm:pt modelId="{C414EF02-4317-4E85-81A0-0136B105C1E2}" type="pres">
      <dgm:prSet presAssocID="{9A543759-D749-40D9-86BC-536D788DB215}" presName="connectorText" presStyleLbl="sibTrans2D1" presStyleIdx="0" presStyleCnt="3"/>
      <dgm:spPr/>
    </dgm:pt>
    <dgm:pt modelId="{36FFB51E-8108-46FD-A5DE-C41520BBE4A7}" type="pres">
      <dgm:prSet presAssocID="{75BCF4F4-C425-4CB5-B2FD-C1065AD40899}" presName="node" presStyleLbl="node1" presStyleIdx="1" presStyleCnt="4" custLinFactNeighborX="1926" custLinFactNeighborY="-18261">
        <dgm:presLayoutVars>
          <dgm:bulletEnabled val="1"/>
        </dgm:presLayoutVars>
      </dgm:prSet>
      <dgm:spPr/>
    </dgm:pt>
    <dgm:pt modelId="{5AE2FE0A-F7C2-4660-897B-F621D0D2F8CD}" type="pres">
      <dgm:prSet presAssocID="{148F9063-6FD3-4F29-B9B5-93D949E7A335}" presName="sibTrans" presStyleLbl="sibTrans2D1" presStyleIdx="1" presStyleCnt="3"/>
      <dgm:spPr/>
    </dgm:pt>
    <dgm:pt modelId="{DD4FF89F-2D62-4DA4-B2FA-1274BB2F1805}" type="pres">
      <dgm:prSet presAssocID="{148F9063-6FD3-4F29-B9B5-93D949E7A335}" presName="connectorText" presStyleLbl="sibTrans2D1" presStyleIdx="1" presStyleCnt="3"/>
      <dgm:spPr/>
    </dgm:pt>
    <dgm:pt modelId="{BE4D4EB8-52E0-4B77-A6C1-C2E3321A002F}" type="pres">
      <dgm:prSet presAssocID="{3A2DBF12-1E5D-4B3E-8D52-99EB28D317D7}" presName="node" presStyleLbl="node1" presStyleIdx="2" presStyleCnt="4">
        <dgm:presLayoutVars>
          <dgm:bulletEnabled val="1"/>
        </dgm:presLayoutVars>
      </dgm:prSet>
      <dgm:spPr/>
    </dgm:pt>
    <dgm:pt modelId="{9CD08EC0-61BA-4B40-A863-F642387EEADB}" type="pres">
      <dgm:prSet presAssocID="{7AB2D0CD-C370-43EF-9042-783CEBB1BA31}" presName="sibTrans" presStyleLbl="sibTrans2D1" presStyleIdx="2" presStyleCnt="3"/>
      <dgm:spPr/>
    </dgm:pt>
    <dgm:pt modelId="{AFF6DFF3-9885-463C-886D-ADD78D357D8E}" type="pres">
      <dgm:prSet presAssocID="{7AB2D0CD-C370-43EF-9042-783CEBB1BA31}" presName="connectorText" presStyleLbl="sibTrans2D1" presStyleIdx="2" presStyleCnt="3"/>
      <dgm:spPr/>
    </dgm:pt>
    <dgm:pt modelId="{5CEFCEAE-AF76-4198-9B29-5A9D8459DE07}" type="pres">
      <dgm:prSet presAssocID="{A9DA0906-5C28-4390-8993-0D43EBE72B54}" presName="node" presStyleLbl="node1" presStyleIdx="3" presStyleCnt="4">
        <dgm:presLayoutVars>
          <dgm:bulletEnabled val="1"/>
        </dgm:presLayoutVars>
      </dgm:prSet>
      <dgm:spPr/>
    </dgm:pt>
  </dgm:ptLst>
  <dgm:cxnLst>
    <dgm:cxn modelId="{B37B5309-2526-41B9-925D-E5A8035B2A63}" type="presOf" srcId="{3A2DBF12-1E5D-4B3E-8D52-99EB28D317D7}" destId="{BE4D4EB8-52E0-4B77-A6C1-C2E3321A002F}" srcOrd="0" destOrd="0" presId="urn:microsoft.com/office/officeart/2005/8/layout/process2"/>
    <dgm:cxn modelId="{5FA9AF09-D326-4122-B5D8-C87A3CFE6DDF}" type="presOf" srcId="{A9DA0906-5C28-4390-8993-0D43EBE72B54}" destId="{5CEFCEAE-AF76-4198-9B29-5A9D8459DE07}" srcOrd="0" destOrd="0" presId="urn:microsoft.com/office/officeart/2005/8/layout/process2"/>
    <dgm:cxn modelId="{2E967A15-0B7A-4D84-9CB8-1C5F49852635}" type="presOf" srcId="{0B4A4865-A6EE-4343-8304-64282AB33FF6}" destId="{5D208E5B-5D38-42D0-A02E-C62AF6A8CFC3}" srcOrd="0" destOrd="0" presId="urn:microsoft.com/office/officeart/2005/8/layout/process2"/>
    <dgm:cxn modelId="{17A15A15-FAC0-40F6-8B54-05498F9A12A3}" type="presOf" srcId="{148F9063-6FD3-4F29-B9B5-93D949E7A335}" destId="{DD4FF89F-2D62-4DA4-B2FA-1274BB2F1805}" srcOrd="1" destOrd="0" presId="urn:microsoft.com/office/officeart/2005/8/layout/process2"/>
    <dgm:cxn modelId="{17234D32-C233-4BE1-ADD1-2243EC701F18}" type="presOf" srcId="{75BCF4F4-C425-4CB5-B2FD-C1065AD40899}" destId="{36FFB51E-8108-46FD-A5DE-C41520BBE4A7}" srcOrd="0" destOrd="0" presId="urn:microsoft.com/office/officeart/2005/8/layout/process2"/>
    <dgm:cxn modelId="{95B3E633-950D-40BE-821F-A98EE078EB08}" type="presOf" srcId="{9A543759-D749-40D9-86BC-536D788DB215}" destId="{17B1A52D-BBB7-42B2-A053-671CBE1F4FB6}" srcOrd="0" destOrd="0" presId="urn:microsoft.com/office/officeart/2005/8/layout/process2"/>
    <dgm:cxn modelId="{0F299D38-62E8-49E2-B51E-80987F2C8140}" type="presOf" srcId="{7AB2D0CD-C370-43EF-9042-783CEBB1BA31}" destId="{9CD08EC0-61BA-4B40-A863-F642387EEADB}" srcOrd="0" destOrd="0" presId="urn:microsoft.com/office/officeart/2005/8/layout/process2"/>
    <dgm:cxn modelId="{C83D0C39-A448-4BD7-B5DD-4C1281A6D475}" type="presOf" srcId="{7AB2D0CD-C370-43EF-9042-783CEBB1BA31}" destId="{AFF6DFF3-9885-463C-886D-ADD78D357D8E}" srcOrd="1" destOrd="0" presId="urn:microsoft.com/office/officeart/2005/8/layout/process2"/>
    <dgm:cxn modelId="{FA298568-024F-4920-B9BA-EE46D6D28432}" srcId="{589E01D4-99B2-4F67-823D-835DD9712470}" destId="{0B4A4865-A6EE-4343-8304-64282AB33FF6}" srcOrd="0" destOrd="0" parTransId="{107513C5-8D5E-441E-83DB-0F81AD262598}" sibTransId="{9A543759-D749-40D9-86BC-536D788DB215}"/>
    <dgm:cxn modelId="{B5E39652-D5BC-4CA0-BB1C-705B716E847F}" srcId="{589E01D4-99B2-4F67-823D-835DD9712470}" destId="{A9DA0906-5C28-4390-8993-0D43EBE72B54}" srcOrd="3" destOrd="0" parTransId="{7A005930-4E1B-45FF-ABDF-3A13BB3B252F}" sibTransId="{B813A0CE-D052-434B-A834-124BA89A8176}"/>
    <dgm:cxn modelId="{C9D4C080-CD42-4DDE-94D0-77BAE87A7D36}" srcId="{589E01D4-99B2-4F67-823D-835DD9712470}" destId="{3A2DBF12-1E5D-4B3E-8D52-99EB28D317D7}" srcOrd="2" destOrd="0" parTransId="{43B6D93D-BC6F-453B-BF95-F144A8B189C8}" sibTransId="{7AB2D0CD-C370-43EF-9042-783CEBB1BA31}"/>
    <dgm:cxn modelId="{9D592392-556F-4EFC-B649-D34F9C63602F}" type="presOf" srcId="{9A543759-D749-40D9-86BC-536D788DB215}" destId="{C414EF02-4317-4E85-81A0-0136B105C1E2}" srcOrd="1" destOrd="0" presId="urn:microsoft.com/office/officeart/2005/8/layout/process2"/>
    <dgm:cxn modelId="{F79758B3-ABEC-4BE2-9A31-62E05EA6B984}" type="presOf" srcId="{589E01D4-99B2-4F67-823D-835DD9712470}" destId="{391DFAD2-50CB-493A-9482-D2A6197A084D}" srcOrd="0" destOrd="0" presId="urn:microsoft.com/office/officeart/2005/8/layout/process2"/>
    <dgm:cxn modelId="{F9057DB8-CD4F-452A-9C54-FF36F15A20C5}" type="presOf" srcId="{148F9063-6FD3-4F29-B9B5-93D949E7A335}" destId="{5AE2FE0A-F7C2-4660-897B-F621D0D2F8CD}" srcOrd="0" destOrd="0" presId="urn:microsoft.com/office/officeart/2005/8/layout/process2"/>
    <dgm:cxn modelId="{8B1145BF-EE70-4EFC-B517-342AC157717D}" srcId="{589E01D4-99B2-4F67-823D-835DD9712470}" destId="{75BCF4F4-C425-4CB5-B2FD-C1065AD40899}" srcOrd="1" destOrd="0" parTransId="{F27BB7DA-9C0C-4564-BE96-60927DDCC9F4}" sibTransId="{148F9063-6FD3-4F29-B9B5-93D949E7A335}"/>
    <dgm:cxn modelId="{5ECF0FE0-B5EA-4DF7-90FA-7E44463DDEAA}" type="presParOf" srcId="{391DFAD2-50CB-493A-9482-D2A6197A084D}" destId="{5D208E5B-5D38-42D0-A02E-C62AF6A8CFC3}" srcOrd="0" destOrd="0" presId="urn:microsoft.com/office/officeart/2005/8/layout/process2"/>
    <dgm:cxn modelId="{8972C782-8866-4A1C-8DF8-8C807D5C64EB}" type="presParOf" srcId="{391DFAD2-50CB-493A-9482-D2A6197A084D}" destId="{17B1A52D-BBB7-42B2-A053-671CBE1F4FB6}" srcOrd="1" destOrd="0" presId="urn:microsoft.com/office/officeart/2005/8/layout/process2"/>
    <dgm:cxn modelId="{A0FB6617-4C2E-428F-AAC3-97F64B174439}" type="presParOf" srcId="{17B1A52D-BBB7-42B2-A053-671CBE1F4FB6}" destId="{C414EF02-4317-4E85-81A0-0136B105C1E2}" srcOrd="0" destOrd="0" presId="urn:microsoft.com/office/officeart/2005/8/layout/process2"/>
    <dgm:cxn modelId="{04BDAFA9-CDAE-4555-94DC-4577D9D0A99F}" type="presParOf" srcId="{391DFAD2-50CB-493A-9482-D2A6197A084D}" destId="{36FFB51E-8108-46FD-A5DE-C41520BBE4A7}" srcOrd="2" destOrd="0" presId="urn:microsoft.com/office/officeart/2005/8/layout/process2"/>
    <dgm:cxn modelId="{C197F925-E54B-48BA-A305-129F204404E9}" type="presParOf" srcId="{391DFAD2-50CB-493A-9482-D2A6197A084D}" destId="{5AE2FE0A-F7C2-4660-897B-F621D0D2F8CD}" srcOrd="3" destOrd="0" presId="urn:microsoft.com/office/officeart/2005/8/layout/process2"/>
    <dgm:cxn modelId="{A1D6B115-FBF1-46A6-8E1D-46D519D2FA99}" type="presParOf" srcId="{5AE2FE0A-F7C2-4660-897B-F621D0D2F8CD}" destId="{DD4FF89F-2D62-4DA4-B2FA-1274BB2F1805}" srcOrd="0" destOrd="0" presId="urn:microsoft.com/office/officeart/2005/8/layout/process2"/>
    <dgm:cxn modelId="{F0E8293F-A4C2-4710-AF22-9F0EEC7EE365}" type="presParOf" srcId="{391DFAD2-50CB-493A-9482-D2A6197A084D}" destId="{BE4D4EB8-52E0-4B77-A6C1-C2E3321A002F}" srcOrd="4" destOrd="0" presId="urn:microsoft.com/office/officeart/2005/8/layout/process2"/>
    <dgm:cxn modelId="{74D5AD02-076F-4A2E-948E-ABB12FD73164}" type="presParOf" srcId="{391DFAD2-50CB-493A-9482-D2A6197A084D}" destId="{9CD08EC0-61BA-4B40-A863-F642387EEADB}" srcOrd="5" destOrd="0" presId="urn:microsoft.com/office/officeart/2005/8/layout/process2"/>
    <dgm:cxn modelId="{7AE225A0-3EF2-480E-A178-85CEC61F282E}" type="presParOf" srcId="{9CD08EC0-61BA-4B40-A863-F642387EEADB}" destId="{AFF6DFF3-9885-463C-886D-ADD78D357D8E}" srcOrd="0" destOrd="0" presId="urn:microsoft.com/office/officeart/2005/8/layout/process2"/>
    <dgm:cxn modelId="{E746C0E5-161E-4B30-8283-A765E1F71E26}" type="presParOf" srcId="{391DFAD2-50CB-493A-9482-D2A6197A084D}" destId="{5CEFCEAE-AF76-4198-9B29-5A9D8459DE0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6FA8BD-D654-40D4-AD7E-EA4F19E612D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B654046-1564-43AD-9D73-49A37C34124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Basti </a:t>
          </a:r>
          <a:r>
            <a:rPr lang="en-IN" dirty="0" err="1"/>
            <a:t>Dawakhana</a:t>
          </a:r>
          <a:endParaRPr lang="en-IN" dirty="0"/>
        </a:p>
      </dgm:t>
    </dgm:pt>
    <dgm:pt modelId="{8F54541B-39FA-4BCF-B55D-711B81B1B16A}" type="parTrans" cxnId="{5E1DE7CC-0328-4FB3-A94A-F1495BD82061}">
      <dgm:prSet/>
      <dgm:spPr/>
      <dgm:t>
        <a:bodyPr/>
        <a:lstStyle/>
        <a:p>
          <a:endParaRPr lang="en-IN"/>
        </a:p>
      </dgm:t>
    </dgm:pt>
    <dgm:pt modelId="{099CA813-4ABA-40A3-A862-2E1DE6B10851}" type="sibTrans" cxnId="{5E1DE7CC-0328-4FB3-A94A-F1495BD82061}">
      <dgm:prSet/>
      <dgm:spPr/>
      <dgm:t>
        <a:bodyPr/>
        <a:lstStyle/>
        <a:p>
          <a:endParaRPr lang="en-IN"/>
        </a:p>
      </dgm:t>
    </dgm:pt>
    <dgm:pt modelId="{BFCC693F-C62C-49DC-91E0-2EB213D4B146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Specialist Evening Clinics in UPHCs</a:t>
          </a:r>
        </a:p>
      </dgm:t>
    </dgm:pt>
    <dgm:pt modelId="{6C65ECB3-2C66-4CB5-BFCA-F6E5FB28F40C}" type="parTrans" cxnId="{5A0B6A6B-03AA-4F79-B7CD-61AA3D329A2C}">
      <dgm:prSet/>
      <dgm:spPr/>
      <dgm:t>
        <a:bodyPr/>
        <a:lstStyle/>
        <a:p>
          <a:endParaRPr lang="en-IN"/>
        </a:p>
      </dgm:t>
    </dgm:pt>
    <dgm:pt modelId="{FC12CCFC-1B93-47ED-AF6D-CE9B842CB9A6}" type="sibTrans" cxnId="{5A0B6A6B-03AA-4F79-B7CD-61AA3D329A2C}">
      <dgm:prSet/>
      <dgm:spPr/>
      <dgm:t>
        <a:bodyPr/>
        <a:lstStyle/>
        <a:p>
          <a:endParaRPr lang="en-IN"/>
        </a:p>
      </dgm:t>
    </dgm:pt>
    <dgm:pt modelId="{254220E1-CFCD-405C-9392-92E03553CBE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Teaching Hospitals</a:t>
          </a:r>
        </a:p>
      </dgm:t>
    </dgm:pt>
    <dgm:pt modelId="{F76F1D86-6734-4409-86B0-F3264FDCE3BB}" type="parTrans" cxnId="{8A32DE83-BADC-4A89-87FE-6DACA9E9AB56}">
      <dgm:prSet/>
      <dgm:spPr/>
      <dgm:t>
        <a:bodyPr/>
        <a:lstStyle/>
        <a:p>
          <a:endParaRPr lang="en-IN"/>
        </a:p>
      </dgm:t>
    </dgm:pt>
    <dgm:pt modelId="{8F9EC99E-6A87-4983-9D01-164D6FC94467}" type="sibTrans" cxnId="{8A32DE83-BADC-4A89-87FE-6DACA9E9AB56}">
      <dgm:prSet/>
      <dgm:spPr/>
      <dgm:t>
        <a:bodyPr/>
        <a:lstStyle/>
        <a:p>
          <a:endParaRPr lang="en-IN"/>
        </a:p>
      </dgm:t>
    </dgm:pt>
    <dgm:pt modelId="{30BE0C07-471D-4FFA-9D7C-F45A51B2067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UCHCs, Area Hospitals, District Hospital</a:t>
          </a:r>
        </a:p>
      </dgm:t>
    </dgm:pt>
    <dgm:pt modelId="{352F2D93-F016-482E-9921-809B05CC5CE9}" type="parTrans" cxnId="{8FE83F76-2B09-4795-B982-21D8CDDD4DA9}">
      <dgm:prSet/>
      <dgm:spPr/>
      <dgm:t>
        <a:bodyPr/>
        <a:lstStyle/>
        <a:p>
          <a:endParaRPr lang="en-IN"/>
        </a:p>
      </dgm:t>
    </dgm:pt>
    <dgm:pt modelId="{33E40677-7DBC-450B-B844-837F6F4BFE34}" type="sibTrans" cxnId="{8FE83F76-2B09-4795-B982-21D8CDDD4DA9}">
      <dgm:prSet/>
      <dgm:spPr/>
      <dgm:t>
        <a:bodyPr/>
        <a:lstStyle/>
        <a:p>
          <a:endParaRPr lang="en-IN"/>
        </a:p>
      </dgm:t>
    </dgm:pt>
    <dgm:pt modelId="{42A10EB5-206F-4554-A91A-BF227F6476F9}" type="pres">
      <dgm:prSet presAssocID="{5D6FA8BD-D654-40D4-AD7E-EA4F19E612D9}" presName="outerComposite" presStyleCnt="0">
        <dgm:presLayoutVars>
          <dgm:chMax val="5"/>
          <dgm:dir/>
          <dgm:resizeHandles val="exact"/>
        </dgm:presLayoutVars>
      </dgm:prSet>
      <dgm:spPr/>
    </dgm:pt>
    <dgm:pt modelId="{8004D3D5-F629-41CE-9C6F-F260580A2E5E}" type="pres">
      <dgm:prSet presAssocID="{5D6FA8BD-D654-40D4-AD7E-EA4F19E612D9}" presName="dummyMaxCanvas" presStyleCnt="0">
        <dgm:presLayoutVars/>
      </dgm:prSet>
      <dgm:spPr/>
    </dgm:pt>
    <dgm:pt modelId="{1937B3D9-F9F6-49D5-BCC5-F054D563A5A6}" type="pres">
      <dgm:prSet presAssocID="{5D6FA8BD-D654-40D4-AD7E-EA4F19E612D9}" presName="FourNodes_1" presStyleLbl="node1" presStyleIdx="0" presStyleCnt="4">
        <dgm:presLayoutVars>
          <dgm:bulletEnabled val="1"/>
        </dgm:presLayoutVars>
      </dgm:prSet>
      <dgm:spPr/>
    </dgm:pt>
    <dgm:pt modelId="{0D64BC0D-D067-4D90-B8DA-1F0F9716DB4F}" type="pres">
      <dgm:prSet presAssocID="{5D6FA8BD-D654-40D4-AD7E-EA4F19E612D9}" presName="FourNodes_2" presStyleLbl="node1" presStyleIdx="1" presStyleCnt="4">
        <dgm:presLayoutVars>
          <dgm:bulletEnabled val="1"/>
        </dgm:presLayoutVars>
      </dgm:prSet>
      <dgm:spPr/>
    </dgm:pt>
    <dgm:pt modelId="{74F20F78-BB8C-4C8F-B29D-4C4085B7326A}" type="pres">
      <dgm:prSet presAssocID="{5D6FA8BD-D654-40D4-AD7E-EA4F19E612D9}" presName="FourNodes_3" presStyleLbl="node1" presStyleIdx="2" presStyleCnt="4">
        <dgm:presLayoutVars>
          <dgm:bulletEnabled val="1"/>
        </dgm:presLayoutVars>
      </dgm:prSet>
      <dgm:spPr/>
    </dgm:pt>
    <dgm:pt modelId="{544533DF-691F-46B6-AD92-41CC635DDEDA}" type="pres">
      <dgm:prSet presAssocID="{5D6FA8BD-D654-40D4-AD7E-EA4F19E612D9}" presName="FourNodes_4" presStyleLbl="node1" presStyleIdx="3" presStyleCnt="4">
        <dgm:presLayoutVars>
          <dgm:bulletEnabled val="1"/>
        </dgm:presLayoutVars>
      </dgm:prSet>
      <dgm:spPr/>
    </dgm:pt>
    <dgm:pt modelId="{062D9DC9-7EA2-4B89-9BF4-FC1BD7AD6758}" type="pres">
      <dgm:prSet presAssocID="{5D6FA8BD-D654-40D4-AD7E-EA4F19E612D9}" presName="FourConn_1-2" presStyleLbl="fgAccFollowNode1" presStyleIdx="0" presStyleCnt="3">
        <dgm:presLayoutVars>
          <dgm:bulletEnabled val="1"/>
        </dgm:presLayoutVars>
      </dgm:prSet>
      <dgm:spPr/>
    </dgm:pt>
    <dgm:pt modelId="{E47F04CD-7D75-4B16-B1D1-8268D4F44778}" type="pres">
      <dgm:prSet presAssocID="{5D6FA8BD-D654-40D4-AD7E-EA4F19E612D9}" presName="FourConn_2-3" presStyleLbl="fgAccFollowNode1" presStyleIdx="1" presStyleCnt="3">
        <dgm:presLayoutVars>
          <dgm:bulletEnabled val="1"/>
        </dgm:presLayoutVars>
      </dgm:prSet>
      <dgm:spPr/>
    </dgm:pt>
    <dgm:pt modelId="{07EC7F73-CB01-452E-B28D-9553C13A789A}" type="pres">
      <dgm:prSet presAssocID="{5D6FA8BD-D654-40D4-AD7E-EA4F19E612D9}" presName="FourConn_3-4" presStyleLbl="fgAccFollowNode1" presStyleIdx="2" presStyleCnt="3">
        <dgm:presLayoutVars>
          <dgm:bulletEnabled val="1"/>
        </dgm:presLayoutVars>
      </dgm:prSet>
      <dgm:spPr/>
    </dgm:pt>
    <dgm:pt modelId="{F546BC5C-B437-4497-8C5F-5491A659DE47}" type="pres">
      <dgm:prSet presAssocID="{5D6FA8BD-D654-40D4-AD7E-EA4F19E612D9}" presName="FourNodes_1_text" presStyleLbl="node1" presStyleIdx="3" presStyleCnt="4">
        <dgm:presLayoutVars>
          <dgm:bulletEnabled val="1"/>
        </dgm:presLayoutVars>
      </dgm:prSet>
      <dgm:spPr/>
    </dgm:pt>
    <dgm:pt modelId="{5787169E-354C-4BF2-BAB0-2DE41A4885D8}" type="pres">
      <dgm:prSet presAssocID="{5D6FA8BD-D654-40D4-AD7E-EA4F19E612D9}" presName="FourNodes_2_text" presStyleLbl="node1" presStyleIdx="3" presStyleCnt="4">
        <dgm:presLayoutVars>
          <dgm:bulletEnabled val="1"/>
        </dgm:presLayoutVars>
      </dgm:prSet>
      <dgm:spPr/>
    </dgm:pt>
    <dgm:pt modelId="{A1F44967-284D-4FDA-BE47-07DF35B48E7D}" type="pres">
      <dgm:prSet presAssocID="{5D6FA8BD-D654-40D4-AD7E-EA4F19E612D9}" presName="FourNodes_3_text" presStyleLbl="node1" presStyleIdx="3" presStyleCnt="4">
        <dgm:presLayoutVars>
          <dgm:bulletEnabled val="1"/>
        </dgm:presLayoutVars>
      </dgm:prSet>
      <dgm:spPr/>
    </dgm:pt>
    <dgm:pt modelId="{E2E12380-0760-43A2-967A-3FA88A679768}" type="pres">
      <dgm:prSet presAssocID="{5D6FA8BD-D654-40D4-AD7E-EA4F19E612D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7DD2E22-54EA-4E26-87B9-036986E4D9B2}" type="presOf" srcId="{33E40677-7DBC-450B-B844-837F6F4BFE34}" destId="{07EC7F73-CB01-452E-B28D-9553C13A789A}" srcOrd="0" destOrd="0" presId="urn:microsoft.com/office/officeart/2005/8/layout/vProcess5"/>
    <dgm:cxn modelId="{F63B1B62-0798-4052-AA06-9E881FB77F4A}" type="presOf" srcId="{30BE0C07-471D-4FFA-9D7C-F45A51B2067F}" destId="{74F20F78-BB8C-4C8F-B29D-4C4085B7326A}" srcOrd="0" destOrd="0" presId="urn:microsoft.com/office/officeart/2005/8/layout/vProcess5"/>
    <dgm:cxn modelId="{5A0B6A6B-03AA-4F79-B7CD-61AA3D329A2C}" srcId="{5D6FA8BD-D654-40D4-AD7E-EA4F19E612D9}" destId="{BFCC693F-C62C-49DC-91E0-2EB213D4B146}" srcOrd="1" destOrd="0" parTransId="{6C65ECB3-2C66-4CB5-BFCA-F6E5FB28F40C}" sibTransId="{FC12CCFC-1B93-47ED-AF6D-CE9B842CB9A6}"/>
    <dgm:cxn modelId="{65E72E71-2F3A-4EA1-B9DA-5DFE34D1C39B}" type="presOf" srcId="{0B654046-1564-43AD-9D73-49A37C341249}" destId="{1937B3D9-F9F6-49D5-BCC5-F054D563A5A6}" srcOrd="0" destOrd="0" presId="urn:microsoft.com/office/officeart/2005/8/layout/vProcess5"/>
    <dgm:cxn modelId="{8FE83F76-2B09-4795-B982-21D8CDDD4DA9}" srcId="{5D6FA8BD-D654-40D4-AD7E-EA4F19E612D9}" destId="{30BE0C07-471D-4FFA-9D7C-F45A51B2067F}" srcOrd="2" destOrd="0" parTransId="{352F2D93-F016-482E-9921-809B05CC5CE9}" sibTransId="{33E40677-7DBC-450B-B844-837F6F4BFE34}"/>
    <dgm:cxn modelId="{990C2578-D6DA-4AA8-9C55-15092CEE6112}" type="presOf" srcId="{FC12CCFC-1B93-47ED-AF6D-CE9B842CB9A6}" destId="{E47F04CD-7D75-4B16-B1D1-8268D4F44778}" srcOrd="0" destOrd="0" presId="urn:microsoft.com/office/officeart/2005/8/layout/vProcess5"/>
    <dgm:cxn modelId="{1FDCC158-3EF9-4BE8-B944-ABBD1371DE32}" type="presOf" srcId="{099CA813-4ABA-40A3-A862-2E1DE6B10851}" destId="{062D9DC9-7EA2-4B89-9BF4-FC1BD7AD6758}" srcOrd="0" destOrd="0" presId="urn:microsoft.com/office/officeart/2005/8/layout/vProcess5"/>
    <dgm:cxn modelId="{21143779-D255-4D58-BF52-CE3F75665E84}" type="presOf" srcId="{30BE0C07-471D-4FFA-9D7C-F45A51B2067F}" destId="{A1F44967-284D-4FDA-BE47-07DF35B48E7D}" srcOrd="1" destOrd="0" presId="urn:microsoft.com/office/officeart/2005/8/layout/vProcess5"/>
    <dgm:cxn modelId="{8A32DE83-BADC-4A89-87FE-6DACA9E9AB56}" srcId="{5D6FA8BD-D654-40D4-AD7E-EA4F19E612D9}" destId="{254220E1-CFCD-405C-9392-92E03553CBE0}" srcOrd="3" destOrd="0" parTransId="{F76F1D86-6734-4409-86B0-F3264FDCE3BB}" sibTransId="{8F9EC99E-6A87-4983-9D01-164D6FC94467}"/>
    <dgm:cxn modelId="{2A5FB790-2498-4989-8B84-E1A2FC0E9CF7}" type="presOf" srcId="{BFCC693F-C62C-49DC-91E0-2EB213D4B146}" destId="{5787169E-354C-4BF2-BAB0-2DE41A4885D8}" srcOrd="1" destOrd="0" presId="urn:microsoft.com/office/officeart/2005/8/layout/vProcess5"/>
    <dgm:cxn modelId="{FEE69A95-476F-48FA-B085-E6919E02646E}" type="presOf" srcId="{5D6FA8BD-D654-40D4-AD7E-EA4F19E612D9}" destId="{42A10EB5-206F-4554-A91A-BF227F6476F9}" srcOrd="0" destOrd="0" presId="urn:microsoft.com/office/officeart/2005/8/layout/vProcess5"/>
    <dgm:cxn modelId="{6F80CFAB-DAEF-455F-A76B-F8E2795A55AF}" type="presOf" srcId="{0B654046-1564-43AD-9D73-49A37C341249}" destId="{F546BC5C-B437-4497-8C5F-5491A659DE47}" srcOrd="1" destOrd="0" presId="urn:microsoft.com/office/officeart/2005/8/layout/vProcess5"/>
    <dgm:cxn modelId="{63908CBE-B964-477E-AEFE-545FC4325757}" type="presOf" srcId="{BFCC693F-C62C-49DC-91E0-2EB213D4B146}" destId="{0D64BC0D-D067-4D90-B8DA-1F0F9716DB4F}" srcOrd="0" destOrd="0" presId="urn:microsoft.com/office/officeart/2005/8/layout/vProcess5"/>
    <dgm:cxn modelId="{4CD42AC6-638E-482C-A5F0-468068AC1533}" type="presOf" srcId="{254220E1-CFCD-405C-9392-92E03553CBE0}" destId="{E2E12380-0760-43A2-967A-3FA88A679768}" srcOrd="1" destOrd="0" presId="urn:microsoft.com/office/officeart/2005/8/layout/vProcess5"/>
    <dgm:cxn modelId="{85C21BC9-4820-44F3-A504-80A4A79759FD}" type="presOf" srcId="{254220E1-CFCD-405C-9392-92E03553CBE0}" destId="{544533DF-691F-46B6-AD92-41CC635DDEDA}" srcOrd="0" destOrd="0" presId="urn:microsoft.com/office/officeart/2005/8/layout/vProcess5"/>
    <dgm:cxn modelId="{5E1DE7CC-0328-4FB3-A94A-F1495BD82061}" srcId="{5D6FA8BD-D654-40D4-AD7E-EA4F19E612D9}" destId="{0B654046-1564-43AD-9D73-49A37C341249}" srcOrd="0" destOrd="0" parTransId="{8F54541B-39FA-4BCF-B55D-711B81B1B16A}" sibTransId="{099CA813-4ABA-40A3-A862-2E1DE6B10851}"/>
    <dgm:cxn modelId="{8257172F-EE08-460F-B0C1-DE8E350A80BF}" type="presParOf" srcId="{42A10EB5-206F-4554-A91A-BF227F6476F9}" destId="{8004D3D5-F629-41CE-9C6F-F260580A2E5E}" srcOrd="0" destOrd="0" presId="urn:microsoft.com/office/officeart/2005/8/layout/vProcess5"/>
    <dgm:cxn modelId="{903A74D7-A58E-451A-AE5B-DFDAA8CD5703}" type="presParOf" srcId="{42A10EB5-206F-4554-A91A-BF227F6476F9}" destId="{1937B3D9-F9F6-49D5-BCC5-F054D563A5A6}" srcOrd="1" destOrd="0" presId="urn:microsoft.com/office/officeart/2005/8/layout/vProcess5"/>
    <dgm:cxn modelId="{49B52256-641F-44BE-A255-933878BB78D2}" type="presParOf" srcId="{42A10EB5-206F-4554-A91A-BF227F6476F9}" destId="{0D64BC0D-D067-4D90-B8DA-1F0F9716DB4F}" srcOrd="2" destOrd="0" presId="urn:microsoft.com/office/officeart/2005/8/layout/vProcess5"/>
    <dgm:cxn modelId="{494D7388-E5A1-4A96-8EAC-EFE30AB2A5F2}" type="presParOf" srcId="{42A10EB5-206F-4554-A91A-BF227F6476F9}" destId="{74F20F78-BB8C-4C8F-B29D-4C4085B7326A}" srcOrd="3" destOrd="0" presId="urn:microsoft.com/office/officeart/2005/8/layout/vProcess5"/>
    <dgm:cxn modelId="{AE41D943-7480-4051-B976-F151696B282B}" type="presParOf" srcId="{42A10EB5-206F-4554-A91A-BF227F6476F9}" destId="{544533DF-691F-46B6-AD92-41CC635DDEDA}" srcOrd="4" destOrd="0" presId="urn:microsoft.com/office/officeart/2005/8/layout/vProcess5"/>
    <dgm:cxn modelId="{9C12FAD2-3A55-4028-980B-5C660D597BF5}" type="presParOf" srcId="{42A10EB5-206F-4554-A91A-BF227F6476F9}" destId="{062D9DC9-7EA2-4B89-9BF4-FC1BD7AD6758}" srcOrd="5" destOrd="0" presId="urn:microsoft.com/office/officeart/2005/8/layout/vProcess5"/>
    <dgm:cxn modelId="{C9F8673C-018E-467D-BD9F-6FA964BCBC1E}" type="presParOf" srcId="{42A10EB5-206F-4554-A91A-BF227F6476F9}" destId="{E47F04CD-7D75-4B16-B1D1-8268D4F44778}" srcOrd="6" destOrd="0" presId="urn:microsoft.com/office/officeart/2005/8/layout/vProcess5"/>
    <dgm:cxn modelId="{8EE4BD5C-C7F2-4187-B051-0963C890D991}" type="presParOf" srcId="{42A10EB5-206F-4554-A91A-BF227F6476F9}" destId="{07EC7F73-CB01-452E-B28D-9553C13A789A}" srcOrd="7" destOrd="0" presId="urn:microsoft.com/office/officeart/2005/8/layout/vProcess5"/>
    <dgm:cxn modelId="{FA2873BD-CDA0-483A-9689-AADE3D68C4CE}" type="presParOf" srcId="{42A10EB5-206F-4554-A91A-BF227F6476F9}" destId="{F546BC5C-B437-4497-8C5F-5491A659DE47}" srcOrd="8" destOrd="0" presId="urn:microsoft.com/office/officeart/2005/8/layout/vProcess5"/>
    <dgm:cxn modelId="{AAA62D47-6BB6-4D6B-9A04-89F0CB695B51}" type="presParOf" srcId="{42A10EB5-206F-4554-A91A-BF227F6476F9}" destId="{5787169E-354C-4BF2-BAB0-2DE41A4885D8}" srcOrd="9" destOrd="0" presId="urn:microsoft.com/office/officeart/2005/8/layout/vProcess5"/>
    <dgm:cxn modelId="{D5F9A1B5-7EAB-402D-815F-C2A028505BD3}" type="presParOf" srcId="{42A10EB5-206F-4554-A91A-BF227F6476F9}" destId="{A1F44967-284D-4FDA-BE47-07DF35B48E7D}" srcOrd="10" destOrd="0" presId="urn:microsoft.com/office/officeart/2005/8/layout/vProcess5"/>
    <dgm:cxn modelId="{FF5E8FB4-2506-4C4B-B496-B5BF41A9E810}" type="presParOf" srcId="{42A10EB5-206F-4554-A91A-BF227F6476F9}" destId="{E2E12380-0760-43A2-967A-3FA88A67976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08E5B-5D38-42D0-A02E-C62AF6A8CFC3}">
      <dsp:nvSpPr>
        <dsp:cNvPr id="0" name=""/>
        <dsp:cNvSpPr/>
      </dsp:nvSpPr>
      <dsp:spPr>
        <a:xfrm>
          <a:off x="1132347" y="2631"/>
          <a:ext cx="3831304" cy="978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 collection at BDK-SPOKE( bar coded )</a:t>
          </a:r>
        </a:p>
      </dsp:txBody>
      <dsp:txXfrm>
        <a:off x="1161017" y="31301"/>
        <a:ext cx="3773964" cy="921516"/>
      </dsp:txXfrm>
    </dsp:sp>
    <dsp:sp modelId="{17B1A52D-BBB7-42B2-A053-671CBE1F4FB6}">
      <dsp:nvSpPr>
        <dsp:cNvPr id="0" name=""/>
        <dsp:cNvSpPr/>
      </dsp:nvSpPr>
      <dsp:spPr>
        <a:xfrm rot="5216208">
          <a:off x="2934660" y="961271"/>
          <a:ext cx="300469" cy="440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500" kern="1200"/>
        </a:p>
      </dsp:txBody>
      <dsp:txXfrm rot="-5400000">
        <a:off x="2950341" y="1031343"/>
        <a:ext cx="264291" cy="210328"/>
      </dsp:txXfrm>
    </dsp:sp>
    <dsp:sp modelId="{36FFB51E-8108-46FD-A5DE-C41520BBE4A7}">
      <dsp:nvSpPr>
        <dsp:cNvPr id="0" name=""/>
        <dsp:cNvSpPr/>
      </dsp:nvSpPr>
      <dsp:spPr>
        <a:xfrm>
          <a:off x="1206138" y="1381541"/>
          <a:ext cx="3831304" cy="978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Samples Transported to Collection point(25)- HUB</a:t>
          </a:r>
        </a:p>
      </dsp:txBody>
      <dsp:txXfrm>
        <a:off x="1234808" y="1410211"/>
        <a:ext cx="3773964" cy="921516"/>
      </dsp:txXfrm>
    </dsp:sp>
    <dsp:sp modelId="{5AE2FE0A-F7C2-4660-897B-F621D0D2F8CD}">
      <dsp:nvSpPr>
        <dsp:cNvPr id="0" name=""/>
        <dsp:cNvSpPr/>
      </dsp:nvSpPr>
      <dsp:spPr>
        <a:xfrm rot="5562735">
          <a:off x="2867601" y="2429556"/>
          <a:ext cx="434588" cy="440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 rot="-5400000">
        <a:off x="2955834" y="2432578"/>
        <a:ext cx="264291" cy="304212"/>
      </dsp:txXfrm>
    </dsp:sp>
    <dsp:sp modelId="{BE4D4EB8-52E0-4B77-A6C1-C2E3321A002F}">
      <dsp:nvSpPr>
        <dsp:cNvPr id="0" name=""/>
        <dsp:cNvSpPr/>
      </dsp:nvSpPr>
      <dsp:spPr>
        <a:xfrm>
          <a:off x="1132347" y="2939200"/>
          <a:ext cx="3831304" cy="978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 Testing at the Hub laboratory</a:t>
          </a:r>
        </a:p>
      </dsp:txBody>
      <dsp:txXfrm>
        <a:off x="1161017" y="2967870"/>
        <a:ext cx="3773964" cy="921516"/>
      </dsp:txXfrm>
    </dsp:sp>
    <dsp:sp modelId="{9CD08EC0-61BA-4B40-A863-F642387EEADB}">
      <dsp:nvSpPr>
        <dsp:cNvPr id="0" name=""/>
        <dsp:cNvSpPr/>
      </dsp:nvSpPr>
      <dsp:spPr>
        <a:xfrm rot="5400000">
          <a:off x="2864464" y="3942527"/>
          <a:ext cx="367071" cy="440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900" kern="1200"/>
        </a:p>
      </dsp:txBody>
      <dsp:txXfrm rot="-5400000">
        <a:off x="2915855" y="3979234"/>
        <a:ext cx="264291" cy="256950"/>
      </dsp:txXfrm>
    </dsp:sp>
    <dsp:sp modelId="{5CEFCEAE-AF76-4198-9B29-5A9D8459DE07}">
      <dsp:nvSpPr>
        <dsp:cNvPr id="0" name=""/>
        <dsp:cNvSpPr/>
      </dsp:nvSpPr>
      <dsp:spPr>
        <a:xfrm>
          <a:off x="1132347" y="4407484"/>
          <a:ext cx="3831304" cy="978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Results transmitted ONLINE </a:t>
          </a:r>
        </a:p>
      </dsp:txBody>
      <dsp:txXfrm>
        <a:off x="1161017" y="4436154"/>
        <a:ext cx="3773964" cy="921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7B3D9-F9F6-49D5-BCC5-F054D563A5A6}">
      <dsp:nvSpPr>
        <dsp:cNvPr id="0" name=""/>
        <dsp:cNvSpPr/>
      </dsp:nvSpPr>
      <dsp:spPr>
        <a:xfrm>
          <a:off x="0" y="0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Basti </a:t>
          </a:r>
          <a:r>
            <a:rPr lang="en-IN" sz="3300" kern="1200" dirty="0" err="1"/>
            <a:t>Dawakhana</a:t>
          </a:r>
          <a:endParaRPr lang="en-IN" sz="3300" kern="1200" dirty="0"/>
        </a:p>
      </dsp:txBody>
      <dsp:txXfrm>
        <a:off x="36035" y="36035"/>
        <a:ext cx="5120287" cy="1158261"/>
      </dsp:txXfrm>
    </dsp:sp>
    <dsp:sp modelId="{0D64BC0D-D067-4D90-B8DA-1F0F9716DB4F}">
      <dsp:nvSpPr>
        <dsp:cNvPr id="0" name=""/>
        <dsp:cNvSpPr/>
      </dsp:nvSpPr>
      <dsp:spPr>
        <a:xfrm>
          <a:off x="548719" y="1454028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Specialist Evening Clinics in UPHCs</a:t>
          </a:r>
        </a:p>
      </dsp:txBody>
      <dsp:txXfrm>
        <a:off x="584754" y="1490063"/>
        <a:ext cx="5131369" cy="1158261"/>
      </dsp:txXfrm>
    </dsp:sp>
    <dsp:sp modelId="{74F20F78-BB8C-4C8F-B29D-4C4085B7326A}">
      <dsp:nvSpPr>
        <dsp:cNvPr id="0" name=""/>
        <dsp:cNvSpPr/>
      </dsp:nvSpPr>
      <dsp:spPr>
        <a:xfrm>
          <a:off x="1089249" y="2908057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UCHCs, Area Hospitals, District Hospital</a:t>
          </a:r>
        </a:p>
      </dsp:txBody>
      <dsp:txXfrm>
        <a:off x="1125284" y="2944092"/>
        <a:ext cx="5139558" cy="1158261"/>
      </dsp:txXfrm>
    </dsp:sp>
    <dsp:sp modelId="{544533DF-691F-46B6-AD92-41CC635DDEDA}">
      <dsp:nvSpPr>
        <dsp:cNvPr id="0" name=""/>
        <dsp:cNvSpPr/>
      </dsp:nvSpPr>
      <dsp:spPr>
        <a:xfrm>
          <a:off x="1637968" y="4362086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Teaching Hospitals</a:t>
          </a:r>
        </a:p>
      </dsp:txBody>
      <dsp:txXfrm>
        <a:off x="1674003" y="4398121"/>
        <a:ext cx="5131369" cy="1158261"/>
      </dsp:txXfrm>
    </dsp:sp>
    <dsp:sp modelId="{062D9DC9-7EA2-4B89-9BF4-FC1BD7AD6758}">
      <dsp:nvSpPr>
        <dsp:cNvPr id="0" name=""/>
        <dsp:cNvSpPr/>
      </dsp:nvSpPr>
      <dsp:spPr>
        <a:xfrm>
          <a:off x="5752158" y="942322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5932094" y="942322"/>
        <a:ext cx="439843" cy="601786"/>
      </dsp:txXfrm>
    </dsp:sp>
    <dsp:sp modelId="{E47F04CD-7D75-4B16-B1D1-8268D4F44778}">
      <dsp:nvSpPr>
        <dsp:cNvPr id="0" name=""/>
        <dsp:cNvSpPr/>
      </dsp:nvSpPr>
      <dsp:spPr>
        <a:xfrm>
          <a:off x="6300878" y="2396351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6480814" y="2396351"/>
        <a:ext cx="439843" cy="601786"/>
      </dsp:txXfrm>
    </dsp:sp>
    <dsp:sp modelId="{07EC7F73-CB01-452E-B28D-9553C13A789A}">
      <dsp:nvSpPr>
        <dsp:cNvPr id="0" name=""/>
        <dsp:cNvSpPr/>
      </dsp:nvSpPr>
      <dsp:spPr>
        <a:xfrm>
          <a:off x="6841407" y="3850379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7021343" y="3850379"/>
        <a:ext cx="439843" cy="601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5026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8821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2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575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077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587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61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2938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076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615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B8DB69F-36E3-43FB-B61D-30CF7532FD5B}" type="datetimeFigureOut">
              <a:rPr lang="en-IN" smtClean="0"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46A9C86-741A-4732-813A-8226D579F9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466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F28CAC-DFE8-4016-A8C7-5F70F0D553DD}"/>
              </a:ext>
            </a:extLst>
          </p:cNvPr>
          <p:cNvSpPr txBox="1">
            <a:spLocks/>
          </p:cNvSpPr>
          <p:nvPr/>
        </p:nvSpPr>
        <p:spPr>
          <a:xfrm>
            <a:off x="288388" y="2730229"/>
            <a:ext cx="8567223" cy="2010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/>
              <a:t>URBAN HEALTH INITIATIVES</a:t>
            </a:r>
          </a:p>
          <a:p>
            <a:pPr marL="0" indent="0" algn="ctr">
              <a:buNone/>
            </a:pPr>
            <a:r>
              <a:rPr lang="en-US" sz="2400" b="1"/>
              <a:t>TELANGANA</a:t>
            </a:r>
          </a:p>
          <a:p>
            <a:pPr marL="0" indent="0" algn="ctr">
              <a:buNone/>
            </a:pPr>
            <a:endParaRPr lang="en-US" sz="2400" b="1"/>
          </a:p>
          <a:p>
            <a:pPr marL="0" indent="0" algn="ctr">
              <a:buNone/>
            </a:pPr>
            <a:r>
              <a:rPr lang="en-US" sz="2400" b="1"/>
              <a:t>Dr. Yogita Rana I.A.S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3B552-DA65-4A0D-AD76-C7DFEE555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805" y="488307"/>
            <a:ext cx="2588838" cy="2099973"/>
          </a:xfrm>
          <a:prstGeom prst="rect">
            <a:avLst/>
          </a:prstGeom>
        </p:spPr>
      </p:pic>
      <p:pic>
        <p:nvPicPr>
          <p:cNvPr id="4" name="Picture 3" descr="Govt-Logo.png">
            <a:extLst>
              <a:ext uri="{FF2B5EF4-FFF2-40B4-BE49-F238E27FC236}">
                <a16:creationId xmlns:a16="http://schemas.microsoft.com/office/drawing/2014/main" id="{C71B4D7C-1B5F-49DE-BDBF-272E4433A7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3336" y="488307"/>
            <a:ext cx="2303038" cy="192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37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755374" y="914399"/>
            <a:ext cx="8198712" cy="61556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Hyderabad – 5</a:t>
            </a:r>
            <a:r>
              <a:rPr lang="en-US" sz="2400" baseline="30000" dirty="0"/>
              <a:t>th</a:t>
            </a:r>
            <a:r>
              <a:rPr lang="en-US" sz="2400" dirty="0"/>
              <a:t> largest metro in the country.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B0F0"/>
                </a:solidFill>
              </a:rPr>
              <a:t>Challenges in health services delivery in urban areas:  </a:t>
            </a:r>
          </a:p>
          <a:p>
            <a:pPr marL="0" indent="0">
              <a:buNone/>
            </a:pPr>
            <a:r>
              <a:rPr lang="en-US" sz="2400" dirty="0"/>
              <a:t>Significant % of daily wagers ; Migrant workers etc.,</a:t>
            </a:r>
          </a:p>
          <a:p>
            <a:pPr marL="0" indent="0">
              <a:buNone/>
            </a:pPr>
            <a:r>
              <a:rPr lang="en-US" sz="2400" dirty="0"/>
              <a:t>Existing UPHCs (149 </a:t>
            </a:r>
            <a:r>
              <a:rPr lang="en-US" sz="2400" dirty="0" err="1"/>
              <a:t>nos</a:t>
            </a:r>
            <a:r>
              <a:rPr lang="en-US" sz="2400" dirty="0"/>
              <a:t>) are too few to cater to a population of approx. 1 crore.</a:t>
            </a:r>
          </a:p>
          <a:p>
            <a:pPr marL="0" indent="0">
              <a:buNone/>
            </a:pPr>
            <a:r>
              <a:rPr lang="en-US" sz="2400" dirty="0"/>
              <a:t>UPHCs are too far from most of the slums and habitations of poor. </a:t>
            </a:r>
          </a:p>
          <a:p>
            <a:pPr marL="0" indent="0">
              <a:buNone/>
            </a:pPr>
            <a:r>
              <a:rPr lang="en-US" sz="2400" dirty="0"/>
              <a:t>Our regular facilities are not open in the evening hours when the working poor could visit the health facility.</a:t>
            </a:r>
          </a:p>
          <a:p>
            <a:pPr marL="0" indent="0">
              <a:buNone/>
            </a:pPr>
            <a:r>
              <a:rPr lang="en-US" sz="2400" dirty="0"/>
              <a:t>Naturally, the poor visit private service providers and incur significant out of pocket expenditure.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endParaRPr lang="en-IN" dirty="0">
              <a:solidFill>
                <a:srgbClr val="FF0000"/>
              </a:solidFill>
            </a:endParaRPr>
          </a:p>
          <a:p>
            <a:pPr marL="0" indent="0" algn="just">
              <a:lnSpc>
                <a:spcPts val="3000"/>
              </a:lnSpc>
              <a:buNone/>
            </a:pPr>
            <a:endParaRPr lang="en-US" sz="2400" dirty="0"/>
          </a:p>
          <a:p>
            <a:pPr algn="just">
              <a:lnSpc>
                <a:spcPts val="3000"/>
              </a:lnSpc>
            </a:pPr>
            <a:endParaRPr lang="en-US" sz="2400" dirty="0"/>
          </a:p>
          <a:p>
            <a:endParaRPr lang="en-IN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74E090-2068-4609-8BF5-94B9F628BF73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3291989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137338-459C-42AC-9584-DF733006A33C}"/>
              </a:ext>
            </a:extLst>
          </p:cNvPr>
          <p:cNvSpPr/>
          <p:nvPr/>
        </p:nvSpPr>
        <p:spPr>
          <a:xfrm>
            <a:off x="707666" y="787178"/>
            <a:ext cx="798310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IN" sz="2400" dirty="0">
                <a:solidFill>
                  <a:srgbClr val="0070C0"/>
                </a:solidFill>
              </a:rPr>
              <a:t>Basti </a:t>
            </a:r>
            <a:r>
              <a:rPr lang="en-IN" sz="2400" dirty="0" err="1">
                <a:solidFill>
                  <a:srgbClr val="0070C0"/>
                </a:solidFill>
              </a:rPr>
              <a:t>Dawakhana</a:t>
            </a:r>
            <a:r>
              <a:rPr lang="en-IN" sz="2400" dirty="0">
                <a:solidFill>
                  <a:srgbClr val="0070C0"/>
                </a:solidFill>
              </a:rPr>
              <a:t> </a:t>
            </a:r>
            <a:r>
              <a:rPr lang="en-IN" sz="2400" dirty="0"/>
              <a:t>: An initiative to offer quality health services to urban poor.</a:t>
            </a:r>
          </a:p>
          <a:p>
            <a:pPr lvl="1"/>
            <a:endParaRPr lang="en-IN" sz="24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One Basti </a:t>
            </a:r>
            <a:r>
              <a:rPr lang="en-IN" sz="2400" dirty="0" err="1"/>
              <a:t>Dawakhana</a:t>
            </a:r>
            <a:r>
              <a:rPr lang="en-IN" sz="2400" dirty="0"/>
              <a:t> per 5000-10000 population; Located in slums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Health care facility closer to the people who need it the most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ONE STOP SERVICE  Consultation/Diagnostics/Pharmacy at free of cost.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 Traveling / Waiting time reduced drastically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Reduced out of pocket expenditure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Reduced burden on secondary /tertiary facilities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IN" sz="2400" dirty="0"/>
              <a:t>Platform to converge other National Health programmes in urban areas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05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68374"/>
          </a:xfrm>
        </p:spPr>
        <p:txBody>
          <a:bodyPr/>
          <a:lstStyle/>
          <a:p>
            <a:r>
              <a:rPr lang="en-IN" dirty="0"/>
              <a:t>Roll out ….Needs convergence…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33500"/>
            <a:ext cx="78867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Municipal corporation (GHMC)</a:t>
            </a:r>
          </a:p>
          <a:p>
            <a:r>
              <a:rPr lang="en-IN" dirty="0"/>
              <a:t>Rent free buildings </a:t>
            </a:r>
          </a:p>
          <a:p>
            <a:r>
              <a:rPr lang="en-IN" dirty="0"/>
              <a:t>Electricity and water connection</a:t>
            </a:r>
          </a:p>
          <a:p>
            <a:r>
              <a:rPr lang="en-IN" dirty="0"/>
              <a:t>Daily house keeping – cleaning ,waste disposal</a:t>
            </a:r>
          </a:p>
          <a:p>
            <a:r>
              <a:rPr lang="en-IN" dirty="0"/>
              <a:t>Repairs etc</a:t>
            </a:r>
          </a:p>
          <a:p>
            <a:pPr marL="0" indent="0">
              <a:buNone/>
            </a:pPr>
            <a:r>
              <a:rPr lang="en-IN" dirty="0"/>
              <a:t>  </a:t>
            </a:r>
            <a:r>
              <a:rPr lang="en-IN" dirty="0">
                <a:solidFill>
                  <a:srgbClr val="0070C0"/>
                </a:solidFill>
              </a:rPr>
              <a:t>Involvement of urban SHGs / MAS</a:t>
            </a:r>
          </a:p>
          <a:p>
            <a:r>
              <a:rPr lang="en-IN" dirty="0"/>
              <a:t>Awareness and mobilisation – platform</a:t>
            </a:r>
          </a:p>
          <a:p>
            <a:pPr marL="0" indent="0">
              <a:buNone/>
            </a:pPr>
            <a:r>
              <a:rPr lang="en-IN" dirty="0"/>
              <a:t>  </a:t>
            </a:r>
            <a:r>
              <a:rPr lang="en-IN" dirty="0">
                <a:solidFill>
                  <a:srgbClr val="0070C0"/>
                </a:solidFill>
              </a:rPr>
              <a:t>Health department </a:t>
            </a:r>
          </a:p>
          <a:p>
            <a:r>
              <a:rPr lang="en-IN" dirty="0"/>
              <a:t>Positioning of medical and para medical staff </a:t>
            </a:r>
          </a:p>
          <a:p>
            <a:r>
              <a:rPr lang="en-IN" dirty="0"/>
              <a:t>Consumables ,medicines, diagnostics  etc </a:t>
            </a:r>
          </a:p>
          <a:p>
            <a:r>
              <a:rPr lang="en-IN" dirty="0"/>
              <a:t>Day to day running of the facilities </a:t>
            </a:r>
          </a:p>
          <a:p>
            <a:pPr marL="0" indent="0">
              <a:buNone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8394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7398C-45B8-4572-B9CA-420E33912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20505"/>
            <a:ext cx="7772400" cy="5651695"/>
          </a:xfrm>
        </p:spPr>
        <p:txBody>
          <a:bodyPr>
            <a:normAutofit/>
          </a:bodyPr>
          <a:lstStyle/>
          <a:p>
            <a:r>
              <a:rPr lang="en-IN" dirty="0"/>
              <a:t>Collection of samples /bar coding etc and sent to Telangana diagnostics.</a:t>
            </a:r>
          </a:p>
          <a:p>
            <a:r>
              <a:rPr lang="en-IN" dirty="0"/>
              <a:t>Pharmacy  - Also dispenses medicines for Non Communicable </a:t>
            </a:r>
            <a:r>
              <a:rPr lang="en-IN" dirty="0" err="1"/>
              <a:t>disesases</a:t>
            </a:r>
            <a:r>
              <a:rPr lang="en-IN" dirty="0"/>
              <a:t>.</a:t>
            </a:r>
          </a:p>
          <a:p>
            <a:r>
              <a:rPr lang="en-IN" dirty="0"/>
              <a:t>IT initiatives - OPD module </a:t>
            </a:r>
          </a:p>
          <a:p>
            <a:pPr marL="0" indent="0">
              <a:buNone/>
            </a:pPr>
            <a:r>
              <a:rPr lang="en-IN" dirty="0"/>
              <a:t>                         - Diagnostics- Spoke and Hub</a:t>
            </a:r>
          </a:p>
          <a:p>
            <a:pPr marL="0" indent="0">
              <a:buNone/>
            </a:pPr>
            <a:r>
              <a:rPr lang="en-IN" dirty="0"/>
              <a:t>                          - e-</a:t>
            </a:r>
            <a:r>
              <a:rPr lang="en-IN" dirty="0" err="1"/>
              <a:t>aushadi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                          - Tele medicine ( tele conf)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923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26E38C-5432-4ED7-A1ED-8570166D0966}"/>
              </a:ext>
            </a:extLst>
          </p:cNvPr>
          <p:cNvSpPr txBox="1"/>
          <p:nvPr/>
        </p:nvSpPr>
        <p:spPr>
          <a:xfrm>
            <a:off x="1060314" y="476655"/>
            <a:ext cx="607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</a:rPr>
              <a:t>Human Resource Details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D2EBD8-D18E-4661-BCC2-923B29F24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028631"/>
              </p:ext>
            </p:extLst>
          </p:nvPr>
        </p:nvGraphicFramePr>
        <p:xfrm>
          <a:off x="731520" y="127221"/>
          <a:ext cx="7919500" cy="6035039"/>
        </p:xfrm>
        <a:graphic>
          <a:graphicData uri="http://schemas.openxmlformats.org/drawingml/2006/table">
            <a:tbl>
              <a:tblPr bandRow="1"/>
              <a:tblGrid>
                <a:gridCol w="283761">
                  <a:extLst>
                    <a:ext uri="{9D8B030D-6E8A-4147-A177-3AD203B41FA5}">
                      <a16:colId xmlns:a16="http://schemas.microsoft.com/office/drawing/2014/main" val="2436518864"/>
                    </a:ext>
                  </a:extLst>
                </a:gridCol>
                <a:gridCol w="1557652">
                  <a:extLst>
                    <a:ext uri="{9D8B030D-6E8A-4147-A177-3AD203B41FA5}">
                      <a16:colId xmlns:a16="http://schemas.microsoft.com/office/drawing/2014/main" val="690634622"/>
                    </a:ext>
                  </a:extLst>
                </a:gridCol>
                <a:gridCol w="1355747">
                  <a:extLst>
                    <a:ext uri="{9D8B030D-6E8A-4147-A177-3AD203B41FA5}">
                      <a16:colId xmlns:a16="http://schemas.microsoft.com/office/drawing/2014/main" val="2526859142"/>
                    </a:ext>
                  </a:extLst>
                </a:gridCol>
                <a:gridCol w="1161990">
                  <a:extLst>
                    <a:ext uri="{9D8B030D-6E8A-4147-A177-3AD203B41FA5}">
                      <a16:colId xmlns:a16="http://schemas.microsoft.com/office/drawing/2014/main" val="1201404253"/>
                    </a:ext>
                  </a:extLst>
                </a:gridCol>
                <a:gridCol w="1201618">
                  <a:extLst>
                    <a:ext uri="{9D8B030D-6E8A-4147-A177-3AD203B41FA5}">
                      <a16:colId xmlns:a16="http://schemas.microsoft.com/office/drawing/2014/main" val="590159177"/>
                    </a:ext>
                  </a:extLst>
                </a:gridCol>
                <a:gridCol w="1394472">
                  <a:extLst>
                    <a:ext uri="{9D8B030D-6E8A-4147-A177-3AD203B41FA5}">
                      <a16:colId xmlns:a16="http://schemas.microsoft.com/office/drawing/2014/main" val="2977511237"/>
                    </a:ext>
                  </a:extLst>
                </a:gridCol>
                <a:gridCol w="964260">
                  <a:extLst>
                    <a:ext uri="{9D8B030D-6E8A-4147-A177-3AD203B41FA5}">
                      <a16:colId xmlns:a16="http://schemas.microsoft.com/office/drawing/2014/main" val="1813334414"/>
                    </a:ext>
                  </a:extLst>
                </a:gridCol>
              </a:tblGrid>
              <a:tr h="760787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6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Sl.No</a:t>
                      </a:r>
                      <a:endParaRPr lang="en-IN" sz="16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Facility Name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Functional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6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  <a:r>
                        <a:rPr lang="en-IN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OPD/Day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HR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HR Cost per Month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6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Total HR cost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651818"/>
                  </a:ext>
                </a:extLst>
              </a:tr>
              <a:tr h="1508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Basti Dhawakana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1.M.O</a:t>
                      </a:r>
                      <a:b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2.Staff Nurse</a:t>
                      </a:r>
                      <a:b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3.Helper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1) 45 K</a:t>
                      </a:r>
                      <a:br>
                        <a:rPr lang="nn-NO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nn-NO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2) 21 K</a:t>
                      </a:r>
                      <a:br>
                        <a:rPr lang="nn-NO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nn-NO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3) 10 K</a:t>
                      </a:r>
                      <a:br>
                        <a:rPr lang="nn-NO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nn-NO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Rs.76000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12652"/>
                  </a:ext>
                </a:extLst>
              </a:tr>
              <a:tr h="18827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SEC (4pm to 8 pm)</a:t>
                      </a:r>
                      <a:br>
                        <a:rPr lang="pl-PL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UPHC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50 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1) Specialist M.O</a:t>
                      </a:r>
                      <a:b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2) Staff Nurse</a:t>
                      </a:r>
                      <a:b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3) Helper</a:t>
                      </a:r>
                      <a:b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N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C65911"/>
                        </a:buClr>
                        <a:buSzPts val="1050"/>
                        <a:buFont typeface="Arial" panose="020B0604020202020204" pitchFamily="34" charset="0"/>
                        <a:buAutoNum type="arabicParenR"/>
                      </a:pPr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62500</a:t>
                      </a:r>
                      <a:b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2) 21000</a:t>
                      </a:r>
                      <a:b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3) 8000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91500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468469"/>
                  </a:ext>
                </a:extLst>
              </a:tr>
              <a:tr h="18827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Evening Clinics</a:t>
                      </a:r>
                      <a:b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(Part Time) (4-8pm) UPHC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1)M.O</a:t>
                      </a:r>
                      <a:b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2)Regular ANM</a:t>
                      </a:r>
                      <a:b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3) Helper</a:t>
                      </a:r>
                      <a:b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N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1) 22000</a:t>
                      </a:r>
                      <a:br>
                        <a:rPr lang="nn-N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nn-N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2) 10,500</a:t>
                      </a:r>
                      <a:br>
                        <a:rPr lang="nn-N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nn-N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3) 8000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40500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57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7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AAE2BA-681A-4150-9DA1-E52311B63298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Capacity building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780971-8538-4A4E-9647-1BC7E46C3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185"/>
            <a:ext cx="9144000" cy="494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8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3922E3-F01E-4F08-8F44-BDA204BB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89" y="213331"/>
            <a:ext cx="4227611" cy="27556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63DB53-F46A-4692-BD6E-807A7A497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733" y="213331"/>
            <a:ext cx="4227610" cy="2755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1CA22B-DD8D-4BCA-854E-65FF71D4C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90" y="3082822"/>
            <a:ext cx="8518954" cy="28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5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7AC92D-D115-4463-93D5-6B8D82F87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335" y="3881335"/>
            <a:ext cx="6424613" cy="27432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AEB477-445B-451C-AB3B-C433CD06B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68" y="534155"/>
            <a:ext cx="7031755" cy="310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0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AAE2BA-681A-4150-9DA1-E52311B63298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Diagnostics-Work flow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6718E0-7DC3-4228-A542-A54D61D49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05" y="774025"/>
            <a:ext cx="3318458" cy="1067536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7B4E42-05B9-4E2F-9E6A-F84FF6BC9E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7035989"/>
              </p:ext>
            </p:extLst>
          </p:nvPr>
        </p:nvGraphicFramePr>
        <p:xfrm>
          <a:off x="3048000" y="774025"/>
          <a:ext cx="6096000" cy="5388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E1221E9-197E-4762-9EC2-A5400B1B95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05" y="3476733"/>
            <a:ext cx="3450979" cy="1242022"/>
          </a:xfrm>
          <a:prstGeom prst="rect">
            <a:avLst/>
          </a:prstGeom>
        </p:spPr>
      </p:pic>
      <p:sp>
        <p:nvSpPr>
          <p:cNvPr id="9" name="Arrow: Bent-Up 8">
            <a:extLst>
              <a:ext uri="{FF2B5EF4-FFF2-40B4-BE49-F238E27FC236}">
                <a16:creationId xmlns:a16="http://schemas.microsoft.com/office/drawing/2014/main" id="{D30FD0E4-6D9D-4F3C-A9B5-FDEC9FDA27DA}"/>
              </a:ext>
            </a:extLst>
          </p:cNvPr>
          <p:cNvSpPr/>
          <p:nvPr/>
        </p:nvSpPr>
        <p:spPr>
          <a:xfrm>
            <a:off x="8348870" y="1378226"/>
            <a:ext cx="397565" cy="439972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D86D0-DE8A-43C0-B304-3AA9680B9DC9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0206" y="5009322"/>
            <a:ext cx="3450978" cy="124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s://www.team-bhp.com/forum/iipcache/60944.jpg">
            <a:extLst>
              <a:ext uri="{FF2B5EF4-FFF2-40B4-BE49-F238E27FC236}">
                <a16:creationId xmlns:a16="http://schemas.microsoft.com/office/drawing/2014/main" id="{4DF417D5-EF09-4052-922B-926E4BD3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06" y="2104397"/>
            <a:ext cx="3358820" cy="124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300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FE114A-8453-4524-AC0E-552F7C2C0038}"/>
              </a:ext>
            </a:extLst>
          </p:cNvPr>
          <p:cNvSpPr txBox="1">
            <a:spLocks/>
          </p:cNvSpPr>
          <p:nvPr/>
        </p:nvSpPr>
        <p:spPr>
          <a:xfrm>
            <a:off x="357809" y="1338470"/>
            <a:ext cx="8490768" cy="2431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A067F5-99C1-490C-9332-F1B74C8F7AFD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Telemedicine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ECCB6C-0960-4B33-BA60-5DD67DD710DB}"/>
              </a:ext>
            </a:extLst>
          </p:cNvPr>
          <p:cNvSpPr/>
          <p:nvPr/>
        </p:nvSpPr>
        <p:spPr>
          <a:xfrm>
            <a:off x="244042" y="455651"/>
            <a:ext cx="849076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UPHCs and Bastidawakhanas are linked to Osmania General Hospital through the Digital Nerve Centre.</a:t>
            </a:r>
          </a:p>
          <a:p>
            <a:pPr marL="5715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lang="en-IN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ecialists provide teleconsultation on fixed timings</a:t>
            </a:r>
          </a:p>
          <a:p>
            <a:pPr marL="5715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N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Currently 10 UPHCs/BDs are linked and will be expanded in phased manner</a:t>
            </a:r>
          </a:p>
          <a:p>
            <a:pPr marL="5715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N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95F059-28CA-4432-A4C9-2BB1DF3C3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4" y="4839544"/>
            <a:ext cx="2960236" cy="182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CB8C4B-133E-440F-A78B-2AD9FDBD0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92" y="4745317"/>
            <a:ext cx="3079507" cy="1865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C5C6A9-1DCF-4B08-A11F-F45AD71BC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015" y="2590904"/>
            <a:ext cx="3689917" cy="189837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AF9093-62D6-4B60-9520-CA4F5E57B709}"/>
              </a:ext>
            </a:extLst>
          </p:cNvPr>
          <p:cNvCxnSpPr/>
          <p:nvPr/>
        </p:nvCxnSpPr>
        <p:spPr>
          <a:xfrm flipV="1">
            <a:off x="993101" y="3364629"/>
            <a:ext cx="1537254" cy="9110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E731AA-7AB7-4601-9259-A56A9BAE16AD}"/>
              </a:ext>
            </a:extLst>
          </p:cNvPr>
          <p:cNvCxnSpPr/>
          <p:nvPr/>
        </p:nvCxnSpPr>
        <p:spPr>
          <a:xfrm flipV="1">
            <a:off x="1151697" y="3545353"/>
            <a:ext cx="1537254" cy="9110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0AFDC4-7740-4C14-BB51-D94214D39CDA}"/>
              </a:ext>
            </a:extLst>
          </p:cNvPr>
          <p:cNvCxnSpPr/>
          <p:nvPr/>
        </p:nvCxnSpPr>
        <p:spPr>
          <a:xfrm>
            <a:off x="6566750" y="3199769"/>
            <a:ext cx="1616765" cy="11826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7F121F-7A2C-4E5E-BDD5-DE1155E4DDC6}"/>
              </a:ext>
            </a:extLst>
          </p:cNvPr>
          <p:cNvCxnSpPr/>
          <p:nvPr/>
        </p:nvCxnSpPr>
        <p:spPr>
          <a:xfrm>
            <a:off x="6488996" y="3467467"/>
            <a:ext cx="1517373" cy="1066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4D4F728-472C-44B9-A39E-4ED3E3B267F5}"/>
              </a:ext>
            </a:extLst>
          </p:cNvPr>
          <p:cNvSpPr txBox="1"/>
          <p:nvPr/>
        </p:nvSpPr>
        <p:spPr>
          <a:xfrm>
            <a:off x="596348" y="4489278"/>
            <a:ext cx="172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</a:rPr>
              <a:t>Bastidawakhana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F4A7DB-D020-48B6-9549-9D6872546F5D}"/>
              </a:ext>
            </a:extLst>
          </p:cNvPr>
          <p:cNvSpPr txBox="1"/>
          <p:nvPr/>
        </p:nvSpPr>
        <p:spPr>
          <a:xfrm>
            <a:off x="6399986" y="4430346"/>
            <a:ext cx="274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Osmania General Hospital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58C084-04D5-498B-BDA3-7922A2C24573}"/>
              </a:ext>
            </a:extLst>
          </p:cNvPr>
          <p:cNvSpPr txBox="1"/>
          <p:nvPr/>
        </p:nvSpPr>
        <p:spPr>
          <a:xfrm>
            <a:off x="3437311" y="4508852"/>
            <a:ext cx="238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Digital Nerve Centre</a:t>
            </a:r>
          </a:p>
        </p:txBody>
      </p:sp>
    </p:spTree>
    <p:extLst>
      <p:ext uri="{BB962C8B-B14F-4D97-AF65-F5344CB8AC3E}">
        <p14:creationId xmlns:p14="http://schemas.microsoft.com/office/powerpoint/2010/main" val="1487482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AAE2BA-681A-4150-9DA1-E52311B63298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Referral Linkages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4F46D2C-1339-4DD1-96A1-B811E64F1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9929751"/>
              </p:ext>
            </p:extLst>
          </p:nvPr>
        </p:nvGraphicFramePr>
        <p:xfrm>
          <a:off x="503583" y="848139"/>
          <a:ext cx="8189843" cy="559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3308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6AD84-A859-4CD4-817C-7F83EFE6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3" y="159027"/>
            <a:ext cx="9146993" cy="65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87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D5189938-CA29-4883-9B65-17B9E2262C78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Standardization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F2FC6-C58D-43DA-AE4C-A6190475C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" y="535976"/>
            <a:ext cx="9140299" cy="633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27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D8644C-CD95-4FE3-964B-7C887B536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368" y="615636"/>
            <a:ext cx="7822194" cy="595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0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ED9A15-9C4B-4848-8905-7B2FE5E96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906" y="434567"/>
            <a:ext cx="7596187" cy="573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82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82A85A-9175-48CB-92D1-CAE9C6495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849" y="1683945"/>
            <a:ext cx="7632071" cy="462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8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AAE2BA-681A-4150-9DA1-E52311B63298}"/>
              </a:ext>
            </a:extLst>
          </p:cNvPr>
          <p:cNvSpPr txBox="1"/>
          <p:nvPr/>
        </p:nvSpPr>
        <p:spPr>
          <a:xfrm>
            <a:off x="-14068" y="-4"/>
            <a:ext cx="918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ysClr val="windowText" lastClr="000000"/>
                </a:solidFill>
              </a:rPr>
              <a:t>IT enabled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548C33-8E90-4474-9772-9886B7BCB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47" y="622852"/>
            <a:ext cx="8892887" cy="600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49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00E07D25-F605-4A43-A49C-176504185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378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104</TotalTime>
  <Words>466</Words>
  <Application>Microsoft Office PowerPoint</Application>
  <PresentationFormat>On-screen Show (4:3)</PresentationFormat>
  <Paragraphs>94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Rockwell</vt:lpstr>
      <vt:lpstr>Rockwell Condensed</vt:lpstr>
      <vt:lpstr>Wingdings</vt:lpstr>
      <vt:lpstr>Wood Type</vt:lpstr>
      <vt:lpstr>PowerPoint Presentation</vt:lpstr>
      <vt:lpstr>PowerPoint Presentation</vt:lpstr>
      <vt:lpstr>PowerPoint Presentation</vt:lpstr>
      <vt:lpstr>Roll out ….Needs convergence…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BGP</dc:creator>
  <cp:lastModifiedBy>geetha p</cp:lastModifiedBy>
  <cp:revision>210</cp:revision>
  <dcterms:created xsi:type="dcterms:W3CDTF">2018-10-22T16:55:18Z</dcterms:created>
  <dcterms:modified xsi:type="dcterms:W3CDTF">2019-04-06T12:29:02Z</dcterms:modified>
</cp:coreProperties>
</file>