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08" r:id="rId2"/>
    <p:sldId id="283" r:id="rId3"/>
    <p:sldId id="314" r:id="rId4"/>
    <p:sldId id="315" r:id="rId5"/>
    <p:sldId id="284" r:id="rId6"/>
    <p:sldId id="285" r:id="rId7"/>
    <p:sldId id="287" r:id="rId8"/>
    <p:sldId id="298" r:id="rId9"/>
    <p:sldId id="288" r:id="rId10"/>
    <p:sldId id="289" r:id="rId11"/>
    <p:sldId id="311" r:id="rId12"/>
    <p:sldId id="290" r:id="rId13"/>
    <p:sldId id="291" r:id="rId14"/>
    <p:sldId id="293" r:id="rId15"/>
    <p:sldId id="294" r:id="rId16"/>
    <p:sldId id="303" r:id="rId17"/>
    <p:sldId id="312" r:id="rId18"/>
    <p:sldId id="313" r:id="rId19"/>
    <p:sldId id="306" r:id="rId20"/>
    <p:sldId id="307" r:id="rId21"/>
    <p:sldId id="305" r:id="rId22"/>
    <p:sldId id="309" r:id="rId2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61033"/>
    <a:srgbClr val="FD03CD"/>
    <a:srgbClr val="FFD9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2028" y="-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103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HWC Functional Status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Sheet1!$F$29:$G$29</c:f>
              <c:strCache>
                <c:ptCount val="2"/>
                <c:pt idx="0">
                  <c:v>Target</c:v>
                </c:pt>
                <c:pt idx="1">
                  <c:v>Achievement</c:v>
                </c:pt>
              </c:strCache>
            </c:strRef>
          </c:cat>
          <c:val>
            <c:numRef>
              <c:f>Sheet1!$F$30:$G$30</c:f>
              <c:numCache>
                <c:formatCode>General</c:formatCode>
                <c:ptCount val="2"/>
                <c:pt idx="0">
                  <c:v>957</c:v>
                </c:pt>
                <c:pt idx="1">
                  <c:v>1002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871296"/>
        <c:axId val="48872832"/>
      </c:barChart>
      <c:catAx>
        <c:axId val="48871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48872832"/>
        <c:crosses val="autoZero"/>
        <c:auto val="1"/>
        <c:lblAlgn val="ctr"/>
        <c:lblOffset val="100"/>
        <c:noMultiLvlLbl val="0"/>
      </c:catAx>
      <c:valAx>
        <c:axId val="48872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 sz="1400"/>
            </a:pPr>
            <a:endParaRPr lang="en-US"/>
          </a:p>
        </c:txPr>
        <c:crossAx val="48871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IN" sz="1800" b="1" dirty="0" smtClean="0">
                <a:solidFill>
                  <a:srgbClr val="0070C0"/>
                </a:solidFill>
              </a:rPr>
              <a:t>Screening Status  as on 31</a:t>
            </a:r>
            <a:r>
              <a:rPr lang="en-IN" sz="1800" b="1" baseline="30000" dirty="0" smtClean="0">
                <a:solidFill>
                  <a:srgbClr val="0070C0"/>
                </a:solidFill>
              </a:rPr>
              <a:t>st</a:t>
            </a:r>
            <a:r>
              <a:rPr lang="en-IN" sz="1800" b="1" dirty="0" smtClean="0">
                <a:solidFill>
                  <a:srgbClr val="0070C0"/>
                </a:solidFill>
              </a:rPr>
              <a:t> March 2019 (in </a:t>
            </a:r>
            <a:r>
              <a:rPr lang="en-IN" sz="1800" b="1" dirty="0" err="1" smtClean="0">
                <a:solidFill>
                  <a:srgbClr val="0070C0"/>
                </a:solidFill>
              </a:rPr>
              <a:t>lakhs</a:t>
            </a:r>
            <a:r>
              <a:rPr lang="en-IN" sz="1800" b="1" dirty="0" smtClean="0">
                <a:solidFill>
                  <a:srgbClr val="0070C0"/>
                </a:solidFill>
              </a:rPr>
              <a:t> )</a:t>
            </a:r>
            <a:endParaRPr lang="en-US" sz="1800" b="1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3942015268915148"/>
          <c:y val="0.10655216581493296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760506691906912"/>
          <c:y val="0.25904974989425522"/>
          <c:w val="0.75220732293788761"/>
          <c:h val="0.5086804341638089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lang="en-IN" sz="14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92039594151111E-3"/>
                  <c:y val="-1.6291196581228209E-2"/>
                </c:manualLayout>
              </c:layout>
              <c:tx>
                <c:rich>
                  <a:bodyPr/>
                  <a:lstStyle/>
                  <a:p>
                    <a:r>
                      <a:rPr lang="en-IN" sz="1200" b="1" smtClean="0">
                        <a:solidFill>
                          <a:schemeClr val="tx1"/>
                        </a:solidFill>
                      </a:rPr>
                      <a:t>30.49 (120%)</a:t>
                    </a:r>
                    <a:endParaRPr lang="en-IN" sz="1200" b="1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IN" sz="12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Sheet1!$C$2:$D$2</c:f>
              <c:strCache>
                <c:ptCount val="2"/>
                <c:pt idx="0">
                  <c:v>Target</c:v>
                </c:pt>
                <c:pt idx="1">
                  <c:v>Achievement</c:v>
                </c:pt>
              </c:strCache>
            </c:strRef>
          </c:cat>
          <c:val>
            <c:numRef>
              <c:f>Sheet1!$C$3:$D$3</c:f>
              <c:numCache>
                <c:formatCode>General</c:formatCode>
                <c:ptCount val="2"/>
                <c:pt idx="0">
                  <c:v>25.39</c:v>
                </c:pt>
                <c:pt idx="1">
                  <c:v>30.49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045312"/>
        <c:axId val="52047232"/>
      </c:barChart>
      <c:catAx>
        <c:axId val="52045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 sz="1400" b="1"/>
            </a:pPr>
            <a:endParaRPr lang="en-US"/>
          </a:p>
        </c:txPr>
        <c:crossAx val="52047232"/>
        <c:crosses val="autoZero"/>
        <c:auto val="1"/>
        <c:lblAlgn val="ctr"/>
        <c:lblOffset val="100"/>
        <c:noMultiLvlLbl val="0"/>
      </c:catAx>
      <c:valAx>
        <c:axId val="52047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52045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IN" sz="1600" b="1" dirty="0" smtClean="0">
                <a:solidFill>
                  <a:srgbClr val="0070C0"/>
                </a:solidFill>
              </a:rPr>
              <a:t>NCD App Entry Status  31</a:t>
            </a:r>
            <a:r>
              <a:rPr lang="en-IN" sz="1600" b="1" baseline="30000" dirty="0" smtClean="0">
                <a:solidFill>
                  <a:srgbClr val="0070C0"/>
                </a:solidFill>
              </a:rPr>
              <a:t>st</a:t>
            </a:r>
            <a:r>
              <a:rPr lang="en-IN" sz="1600" b="1" dirty="0" smtClean="0">
                <a:solidFill>
                  <a:srgbClr val="0070C0"/>
                </a:solidFill>
              </a:rPr>
              <a:t> March 2019 (in </a:t>
            </a:r>
            <a:r>
              <a:rPr lang="en-IN" sz="1600" b="1" dirty="0" err="1" smtClean="0">
                <a:solidFill>
                  <a:srgbClr val="0070C0"/>
                </a:solidFill>
              </a:rPr>
              <a:t>lakhs</a:t>
            </a:r>
            <a:r>
              <a:rPr lang="en-IN" sz="1600" b="1" dirty="0" smtClean="0">
                <a:solidFill>
                  <a:srgbClr val="0070C0"/>
                </a:solidFill>
              </a:rPr>
              <a:t> )</a:t>
            </a:r>
            <a:endParaRPr lang="en-US" sz="1600" b="1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1815398075240595"/>
          <c:y val="9.471303627994041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569449433013569E-2"/>
          <c:y val="0.24076040751751024"/>
          <c:w val="0.85584170518563862"/>
          <c:h val="0.5938502888318353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1"/>
              <c:layout>
                <c:manualLayout>
                  <c:x val="-1.7937092718969677E-2"/>
                  <c:y val="-4.4690111028534135E-3"/>
                </c:manualLayout>
              </c:layout>
              <c:tx>
                <c:rich>
                  <a:bodyPr/>
                  <a:lstStyle/>
                  <a:p>
                    <a:pPr>
                      <a:defRPr lang="en-IN" sz="1200" b="1">
                        <a:solidFill>
                          <a:schemeClr val="tx1"/>
                        </a:solidFill>
                      </a:defRPr>
                    </a:pPr>
                    <a:r>
                      <a:rPr lang="en-IN" sz="1200" b="1" smtClean="0">
                        <a:solidFill>
                          <a:schemeClr val="tx1"/>
                        </a:solidFill>
                      </a:rPr>
                      <a:t>17.6 (139 %)</a:t>
                    </a:r>
                    <a:endParaRPr lang="en-IN" sz="1200" b="1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IN"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Sheet1!$L$7:$M$7</c:f>
              <c:strCache>
                <c:ptCount val="2"/>
                <c:pt idx="0">
                  <c:v>Target</c:v>
                </c:pt>
                <c:pt idx="1">
                  <c:v>Achievement</c:v>
                </c:pt>
              </c:strCache>
            </c:strRef>
          </c:cat>
          <c:val>
            <c:numRef>
              <c:f>Sheet1!$L$8:$M$8</c:f>
              <c:numCache>
                <c:formatCode>General</c:formatCode>
                <c:ptCount val="2"/>
                <c:pt idx="0">
                  <c:v>12.69</c:v>
                </c:pt>
                <c:pt idx="1">
                  <c:v>17.600000000000001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86048"/>
        <c:axId val="52388608"/>
      </c:barChart>
      <c:catAx>
        <c:axId val="523860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 sz="1400" b="1"/>
            </a:pPr>
            <a:endParaRPr lang="en-US"/>
          </a:p>
        </c:txPr>
        <c:crossAx val="52388608"/>
        <c:crosses val="autoZero"/>
        <c:auto val="1"/>
        <c:lblAlgn val="ctr"/>
        <c:lblOffset val="100"/>
        <c:noMultiLvlLbl val="0"/>
      </c:catAx>
      <c:valAx>
        <c:axId val="52388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52386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>
                <a:solidFill>
                  <a:srgbClr val="0070C0"/>
                </a:solidFill>
              </a:rPr>
              <a:t>NCD Screening </a:t>
            </a:r>
            <a:r>
              <a:rPr lang="en-US" sz="1800" dirty="0" smtClean="0">
                <a:solidFill>
                  <a:srgbClr val="0070C0"/>
                </a:solidFill>
              </a:rPr>
              <a:t> status Pre &amp; Post Campaign </a:t>
            </a:r>
          </a:p>
          <a:p>
            <a:pPr>
              <a:defRPr sz="1800"/>
            </a:pPr>
            <a:r>
              <a:rPr lang="en-US" sz="1800" dirty="0" smtClean="0">
                <a:solidFill>
                  <a:srgbClr val="0070C0"/>
                </a:solidFill>
              </a:rPr>
              <a:t>(in lakhs)</a:t>
            </a:r>
            <a:endParaRPr lang="en-US" sz="1800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6521618010634365"/>
          <c:y val="1.354906249817940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Sheet1!$A$10</c:f>
              <c:strCache>
                <c:ptCount val="1"/>
                <c:pt idx="0">
                  <c:v>Status as on 28th February-2019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Sheet1!$B$9:$C$9</c:f>
              <c:strCache>
                <c:ptCount val="2"/>
                <c:pt idx="0">
                  <c:v>Screening Status</c:v>
                </c:pt>
                <c:pt idx="1">
                  <c:v>App Entry Status</c:v>
                </c:pt>
              </c:strCache>
            </c:strRef>
          </c:cat>
          <c:val>
            <c:numRef>
              <c:f>Sheet1!$B$10:$C$10</c:f>
              <c:numCache>
                <c:formatCode>General</c:formatCode>
                <c:ptCount val="2"/>
                <c:pt idx="0">
                  <c:v>15.81</c:v>
                </c:pt>
                <c:pt idx="1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Sheet1!$A$11</c:f>
              <c:strCache>
                <c:ptCount val="1"/>
                <c:pt idx="0">
                  <c:v>Status as on 31st March-2019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Sheet1!$B$9:$C$9</c:f>
              <c:strCache>
                <c:ptCount val="2"/>
                <c:pt idx="0">
                  <c:v>Screening Status</c:v>
                </c:pt>
                <c:pt idx="1">
                  <c:v>App Entry Status</c:v>
                </c:pt>
              </c:strCache>
            </c:strRef>
          </c:cat>
          <c:val>
            <c:numRef>
              <c:f>Sheet1!$B$11:$C$11</c:f>
              <c:numCache>
                <c:formatCode>General</c:formatCode>
                <c:ptCount val="2"/>
                <c:pt idx="0">
                  <c:v>34.9</c:v>
                </c:pt>
                <c:pt idx="1">
                  <c:v>17.600000000000001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861184"/>
        <c:axId val="48862720"/>
      </c:barChart>
      <c:catAx>
        <c:axId val="48861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48862720"/>
        <c:crosses val="autoZero"/>
        <c:auto val="1"/>
        <c:lblAlgn val="ctr"/>
        <c:lblOffset val="100"/>
        <c:noMultiLvlLbl val="0"/>
      </c:catAx>
      <c:valAx>
        <c:axId val="48862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861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0000061945005933E-2"/>
          <c:y val="0.91770423978750648"/>
          <c:w val="0.89999987610998811"/>
          <c:h val="8.2295760212493546E-2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6443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65" y="1"/>
            <a:ext cx="2946443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A03EA-7FD5-437A-B594-D67601228819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29782"/>
            <a:ext cx="2946443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65" y="9429782"/>
            <a:ext cx="2946443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8E9A9-7226-4ECE-8FEE-5BBE561D8A85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1234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13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13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DF4B55D-756A-4476-83FD-DBC4E19BB1B5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3"/>
            <a:ext cx="2945659" cy="49813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3"/>
            <a:ext cx="2945659" cy="49813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6412969-C445-466B-B820-3D419694352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02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41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088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883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96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30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31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81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10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849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353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316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E30B0-AF37-46E6-B582-0DB4FBA4FCAB}" type="datetimeFigureOut">
              <a:rPr lang="en-IN" smtClean="0"/>
              <a:pPr/>
              <a:t>06-04-2019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F7BAF-0B80-4BD7-A332-86603544DE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89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16.wdp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22.jpeg"/><Relationship Id="rId4" Type="http://schemas.openxmlformats.org/officeDocument/2006/relationships/image" Target="../media/image19.jpeg"/><Relationship Id="rId9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5669" y="2040567"/>
            <a:ext cx="113038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b="1" dirty="0" smtClean="0">
                <a:solidFill>
                  <a:srgbClr val="002060"/>
                </a:solidFill>
                <a:latin typeface="Tw Cen MT" pitchFamily="34" charset="0"/>
              </a:rPr>
              <a:t>NCD Screening : </a:t>
            </a:r>
          </a:p>
          <a:p>
            <a:pPr algn="ctr"/>
            <a:r>
              <a:rPr lang="en-IN" sz="6000" b="1" dirty="0" smtClean="0">
                <a:solidFill>
                  <a:srgbClr val="002060"/>
                </a:solidFill>
                <a:latin typeface="Tw Cen MT" pitchFamily="34" charset="0"/>
              </a:rPr>
              <a:t>Odisha Experience</a:t>
            </a:r>
          </a:p>
          <a:p>
            <a:pPr algn="ctr"/>
            <a:endParaRPr lang="en-IN" sz="1600" b="1" dirty="0" smtClean="0">
              <a:latin typeface="Tw Cen MT" pitchFamily="34" charset="0"/>
            </a:endParaRPr>
          </a:p>
          <a:p>
            <a:pPr algn="ctr"/>
            <a:endParaRPr lang="en-IN" sz="1600" b="1" dirty="0" smtClean="0">
              <a:latin typeface="Tw Cen MT" pitchFamily="34" charset="0"/>
            </a:endParaRPr>
          </a:p>
          <a:p>
            <a:pPr algn="r"/>
            <a:endParaRPr lang="en-IN" sz="1600" b="1" i="1" dirty="0" smtClean="0">
              <a:latin typeface="Tw Cen MT" pitchFamily="34" charset="0"/>
            </a:endParaRPr>
          </a:p>
          <a:p>
            <a:pPr algn="r"/>
            <a:r>
              <a:rPr lang="en-IN" b="1" dirty="0" smtClean="0">
                <a:latin typeface="Tw Cen MT" pitchFamily="34" charset="0"/>
              </a:rPr>
              <a:t>Presented by:</a:t>
            </a:r>
          </a:p>
          <a:p>
            <a:pPr algn="r"/>
            <a:endParaRPr lang="en-IN" b="1" dirty="0" smtClean="0">
              <a:latin typeface="Tw Cen MT" pitchFamily="34" charset="0"/>
            </a:endParaRPr>
          </a:p>
          <a:p>
            <a:pPr algn="r"/>
            <a:r>
              <a:rPr lang="en-IN" b="1" dirty="0" smtClean="0">
                <a:latin typeface="Tw Cen MT" pitchFamily="34" charset="0"/>
              </a:rPr>
              <a:t>Mission </a:t>
            </a:r>
            <a:r>
              <a:rPr lang="en-IN" b="1" dirty="0" smtClean="0">
                <a:latin typeface="Tw Cen MT" pitchFamily="34" charset="0"/>
              </a:rPr>
              <a:t>Director</a:t>
            </a:r>
          </a:p>
          <a:p>
            <a:pPr algn="r"/>
            <a:r>
              <a:rPr lang="en-IN" b="1" dirty="0" smtClean="0">
                <a:latin typeface="Tw Cen MT" pitchFamily="34" charset="0"/>
              </a:rPr>
              <a:t>NHM, Odisha </a:t>
            </a:r>
            <a:endParaRPr lang="en-US" b="1" dirty="0">
              <a:latin typeface="Tw Cen M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758" y="790930"/>
            <a:ext cx="1013627" cy="1083693"/>
          </a:xfrm>
          <a:prstGeom prst="rect">
            <a:avLst/>
          </a:prstGeom>
        </p:spPr>
      </p:pic>
      <p:pic>
        <p:nvPicPr>
          <p:cNvPr id="6" name="Picture 5" descr="NHM 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584" y="846701"/>
            <a:ext cx="1210235" cy="88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Mandate for the Year 2018-19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797" y="1536079"/>
            <a:ext cx="1110927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To </a:t>
            </a:r>
            <a:r>
              <a:rPr lang="en-IN" sz="2800" dirty="0" err="1" smtClean="0">
                <a:latin typeface="Tw Cen MT" pitchFamily="34" charset="0"/>
              </a:rPr>
              <a:t>operationalise</a:t>
            </a:r>
            <a:r>
              <a:rPr lang="en-IN" sz="2800" dirty="0" smtClean="0">
                <a:latin typeface="Tw Cen MT" pitchFamily="34" charset="0"/>
              </a:rPr>
              <a:t> 957 HWCs.</a:t>
            </a: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>
                <a:latin typeface="Tw Cen MT" pitchFamily="34" charset="0"/>
              </a:rPr>
              <a:t>To initiate PBS for NCD in all HWCs. </a:t>
            </a: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To  screen </a:t>
            </a:r>
            <a:r>
              <a:rPr lang="en-IN" sz="2800" dirty="0" smtClean="0">
                <a:latin typeface="Tw Cen MT" pitchFamily="34" charset="0"/>
              </a:rPr>
              <a:t>at </a:t>
            </a:r>
            <a:r>
              <a:rPr lang="en-IN" sz="2800" b="1" dirty="0" smtClean="0">
                <a:latin typeface="Tw Cen MT" pitchFamily="34" charset="0"/>
              </a:rPr>
              <a:t>least 15% </a:t>
            </a:r>
            <a:r>
              <a:rPr lang="en-IN" sz="2800" dirty="0" smtClean="0">
                <a:latin typeface="Tw Cen MT" pitchFamily="34" charset="0"/>
              </a:rPr>
              <a:t>of 30</a:t>
            </a:r>
            <a:r>
              <a:rPr lang="en-IN" sz="2800" baseline="30000" dirty="0" smtClean="0">
                <a:latin typeface="Tw Cen MT" pitchFamily="34" charset="0"/>
              </a:rPr>
              <a:t>+</a:t>
            </a:r>
            <a:r>
              <a:rPr lang="en-IN" sz="2800" dirty="0" smtClean="0">
                <a:latin typeface="Tw Cen MT" pitchFamily="34" charset="0"/>
              </a:rPr>
              <a:t> population </a:t>
            </a:r>
            <a:r>
              <a:rPr lang="en-IN" sz="2800" dirty="0" smtClean="0">
                <a:latin typeface="Tw Cen MT" pitchFamily="34" charset="0"/>
              </a:rPr>
              <a:t>(25 lakh) for </a:t>
            </a:r>
            <a:r>
              <a:rPr lang="en-IN" sz="2800" dirty="0" smtClean="0">
                <a:latin typeface="Tw Cen MT" pitchFamily="34" charset="0"/>
              </a:rPr>
              <a:t>NCD as part of Key Conditionality  Framework under NHM PIP</a:t>
            </a:r>
            <a:r>
              <a:rPr lang="en-IN" sz="2800" dirty="0" smtClean="0">
                <a:latin typeface="Tw Cen MT" pitchFamily="34" charset="0"/>
              </a:rPr>
              <a:t>.</a:t>
            </a: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r>
              <a:rPr lang="en-IN" sz="2800" dirty="0">
                <a:latin typeface="Tw Cen MT" pitchFamily="34" charset="0"/>
              </a:rPr>
              <a:t>Update 50% of screened data in NCD App.</a:t>
            </a:r>
          </a:p>
          <a:p>
            <a:pPr marL="358775" indent="-358775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/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400" b="1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Arial" pitchFamily="34" charset="0"/>
              <a:buChar char="•"/>
            </a:pPr>
            <a:endParaRPr lang="en-IN" sz="2400" b="1" dirty="0" smtClean="0">
              <a:latin typeface="Tw Cen MT" pitchFamily="34" charset="0"/>
            </a:endParaRPr>
          </a:p>
          <a:p>
            <a:pPr marL="358775" indent="-358775" algn="just"/>
            <a:r>
              <a:rPr lang="en-IN" sz="2400" b="1" dirty="0" smtClean="0">
                <a:latin typeface="Tw Cen MT" pitchFamily="34" charset="0"/>
              </a:rPr>
              <a:t> </a:t>
            </a:r>
            <a:endParaRPr lang="en-US" sz="2400" b="1" dirty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Achievement of HWC</a:t>
            </a:r>
            <a:endParaRPr lang="en-US" sz="4000" b="1" dirty="0" smtClean="0">
              <a:latin typeface="Tw Cen MT" pitchFamily="34" charset="0"/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559558" y="655093"/>
          <a:ext cx="10740787" cy="421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9433" y="5139115"/>
            <a:ext cx="11395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Arial" pitchFamily="34" charset="0"/>
              <a:buChar char="•"/>
            </a:pPr>
            <a:r>
              <a:rPr lang="en-IN" sz="1600" b="1" dirty="0" smtClean="0"/>
              <a:t>PHC (R) : 827 (64.25 % of total PHCs)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IN" sz="1600" b="1" dirty="0" smtClean="0"/>
              <a:t>PHC(U) : 82 (84.53% of  total UPHCs)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en-IN" sz="1600" b="1" dirty="0" err="1" smtClean="0"/>
              <a:t>Subcenter</a:t>
            </a:r>
            <a:r>
              <a:rPr lang="en-IN" sz="1600" b="1" dirty="0" smtClean="0"/>
              <a:t> : 93 (1.85% of total </a:t>
            </a:r>
            <a:r>
              <a:rPr lang="en-IN" sz="1600" b="1" dirty="0" err="1" smtClean="0"/>
              <a:t>Subcenters</a:t>
            </a:r>
            <a:r>
              <a:rPr lang="en-IN" sz="1600" b="1" dirty="0" smtClean="0"/>
              <a:t>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656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Achievement of NCD Screening</a:t>
            </a:r>
            <a:endParaRPr lang="en-US" sz="4000" b="1" dirty="0" smtClean="0">
              <a:latin typeface="Tw Cen MT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168367"/>
              </p:ext>
            </p:extLst>
          </p:nvPr>
        </p:nvGraphicFramePr>
        <p:xfrm>
          <a:off x="191068" y="586854"/>
          <a:ext cx="6073254" cy="536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981253"/>
              </p:ext>
            </p:extLst>
          </p:nvPr>
        </p:nvGraphicFramePr>
        <p:xfrm>
          <a:off x="6523630" y="641445"/>
          <a:ext cx="5486400" cy="536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590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6306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Key Challenges 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3365" y="795129"/>
            <a:ext cx="810347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 smtClean="0">
                <a:latin typeface="Tw Cen MT" pitchFamily="34" charset="0"/>
              </a:rPr>
              <a:t>Institutional Strengthening </a:t>
            </a:r>
            <a:r>
              <a:rPr lang="en-IN" sz="2800" dirty="0" smtClean="0">
                <a:latin typeface="Tw Cen MT" pitchFamily="34" charset="0"/>
              </a:rPr>
              <a:t>for PBS Screening at </a:t>
            </a:r>
            <a:r>
              <a:rPr lang="en-IN" sz="2800" dirty="0" smtClean="0">
                <a:latin typeface="Tw Cen MT" pitchFamily="34" charset="0"/>
              </a:rPr>
              <a:t>HWCs.</a:t>
            </a: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 smtClean="0">
                <a:latin typeface="Tw Cen MT" pitchFamily="34" charset="0"/>
              </a:rPr>
              <a:t>Capacity building </a:t>
            </a:r>
            <a:r>
              <a:rPr lang="en-IN" sz="2800" dirty="0" smtClean="0">
                <a:latin typeface="Tw Cen MT" pitchFamily="34" charset="0"/>
              </a:rPr>
              <a:t>of more than 20,000 </a:t>
            </a:r>
            <a:r>
              <a:rPr lang="en-IN" sz="2800" dirty="0" smtClean="0">
                <a:latin typeface="Tw Cen MT" pitchFamily="34" charset="0"/>
              </a:rPr>
              <a:t>ASHAs and 3,500 ANMs </a:t>
            </a:r>
            <a:r>
              <a:rPr lang="en-IN" sz="2800" dirty="0" smtClean="0">
                <a:latin typeface="Tw Cen MT" pitchFamily="34" charset="0"/>
              </a:rPr>
              <a:t>on NCD </a:t>
            </a:r>
            <a:r>
              <a:rPr lang="en-IN" sz="2800" dirty="0" smtClean="0">
                <a:latin typeface="Tw Cen MT" pitchFamily="34" charset="0"/>
              </a:rPr>
              <a:t>Screening.</a:t>
            </a: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358775" lvl="0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>
                <a:solidFill>
                  <a:prstClr val="black"/>
                </a:solidFill>
                <a:latin typeface="Tw Cen MT" pitchFamily="34" charset="0"/>
              </a:rPr>
              <a:t>Online Entry </a:t>
            </a:r>
            <a:r>
              <a:rPr lang="en-IN" sz="2800" dirty="0" smtClean="0">
                <a:solidFill>
                  <a:prstClr val="black"/>
                </a:solidFill>
                <a:latin typeface="Tw Cen MT" pitchFamily="34" charset="0"/>
              </a:rPr>
              <a:t>in App by </a:t>
            </a:r>
            <a:r>
              <a:rPr lang="en-IN" sz="2800" dirty="0">
                <a:solidFill>
                  <a:prstClr val="black"/>
                </a:solidFill>
                <a:latin typeface="Tw Cen MT" pitchFamily="34" charset="0"/>
              </a:rPr>
              <a:t>Front line Service Providers with </a:t>
            </a:r>
            <a:r>
              <a:rPr lang="en-IN" sz="2800" b="1" dirty="0">
                <a:solidFill>
                  <a:prstClr val="black"/>
                </a:solidFill>
                <a:latin typeface="Tw Cen MT" pitchFamily="34" charset="0"/>
              </a:rPr>
              <a:t>limited IT Skills</a:t>
            </a:r>
            <a:r>
              <a:rPr lang="en-IN" sz="2800" dirty="0" smtClean="0">
                <a:solidFill>
                  <a:prstClr val="black"/>
                </a:solidFill>
                <a:latin typeface="Tw Cen MT" pitchFamily="34" charset="0"/>
              </a:rPr>
              <a:t>.</a:t>
            </a:r>
          </a:p>
          <a:p>
            <a:pPr marL="358775" lvl="0" indent="-358775" algn="just">
              <a:spcAft>
                <a:spcPts val="600"/>
              </a:spcAft>
              <a:buFont typeface="Arial" pitchFamily="34" charset="0"/>
              <a:buChar char="•"/>
            </a:pPr>
            <a:endParaRPr lang="en-IN" sz="2800" dirty="0">
              <a:solidFill>
                <a:prstClr val="black"/>
              </a:solidFill>
              <a:latin typeface="Tw Cen MT" pitchFamily="34" charset="0"/>
            </a:endParaRPr>
          </a:p>
          <a:p>
            <a:pPr marL="358775" indent="-358775" algn="just">
              <a:spcAft>
                <a:spcPts val="600"/>
              </a:spcAft>
              <a:buFont typeface="Arial" pitchFamily="34" charset="0"/>
              <a:buChar char="•"/>
            </a:pPr>
            <a:r>
              <a:rPr lang="en-IN" sz="2800" b="1" dirty="0" smtClean="0">
                <a:latin typeface="Tw Cen MT" pitchFamily="34" charset="0"/>
              </a:rPr>
              <a:t>Community </a:t>
            </a:r>
            <a:r>
              <a:rPr lang="en-IN" sz="2800" b="1" dirty="0" smtClean="0">
                <a:latin typeface="Tw Cen MT" pitchFamily="34" charset="0"/>
              </a:rPr>
              <a:t>mobilisation </a:t>
            </a:r>
            <a:r>
              <a:rPr lang="en-IN" sz="2800" dirty="0" smtClean="0">
                <a:latin typeface="Tw Cen MT" pitchFamily="34" charset="0"/>
              </a:rPr>
              <a:t>for </a:t>
            </a:r>
            <a:r>
              <a:rPr lang="en-IN" sz="2800" dirty="0" smtClean="0">
                <a:latin typeface="Tw Cen MT" pitchFamily="34" charset="0"/>
              </a:rPr>
              <a:t>NCD </a:t>
            </a:r>
            <a:r>
              <a:rPr lang="en-IN" sz="2800" dirty="0" smtClean="0">
                <a:latin typeface="Tw Cen MT" pitchFamily="34" charset="0"/>
              </a:rPr>
              <a:t>Screening</a:t>
            </a:r>
            <a:r>
              <a:rPr lang="en-IN" sz="2800" dirty="0" smtClean="0">
                <a:latin typeface="Tw Cen MT" pitchFamily="34" charset="0"/>
              </a:rPr>
              <a:t>.</a:t>
            </a:r>
            <a:endParaRPr lang="en-IN" sz="2800" dirty="0" smtClean="0">
              <a:latin typeface="Tw Cen MT" pitchFamily="34" charset="0"/>
            </a:endParaRPr>
          </a:p>
        </p:txBody>
      </p:sp>
      <p:sp>
        <p:nvSpPr>
          <p:cNvPr id="1026" name="AutoShape 2" descr="Image result for Challen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792" y="1938618"/>
            <a:ext cx="3251573" cy="257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2026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Enabling Policy Decisions &amp;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9323" y="600645"/>
            <a:ext cx="114809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Selection </a:t>
            </a:r>
            <a:r>
              <a:rPr lang="en-IN" sz="2400" b="1" dirty="0" smtClean="0">
                <a:latin typeface="Tw Cen MT" pitchFamily="34" charset="0"/>
              </a:rPr>
              <a:t>of  better equipped </a:t>
            </a:r>
            <a:r>
              <a:rPr lang="en-IN" sz="2400" b="1" dirty="0" smtClean="0">
                <a:latin typeface="Tw Cen MT" pitchFamily="34" charset="0"/>
              </a:rPr>
              <a:t>PHC/UPHC: </a:t>
            </a:r>
            <a:r>
              <a:rPr lang="en-IN" sz="2400" dirty="0" smtClean="0">
                <a:latin typeface="Tw Cen MT" pitchFamily="34" charset="0"/>
              </a:rPr>
              <a:t>rapid </a:t>
            </a:r>
            <a:r>
              <a:rPr lang="en-IN" sz="2400" dirty="0" smtClean="0">
                <a:latin typeface="Tw Cen MT" pitchFamily="34" charset="0"/>
              </a:rPr>
              <a:t>facility assessment </a:t>
            </a:r>
            <a:r>
              <a:rPr lang="en-IN" sz="2400" dirty="0" smtClean="0">
                <a:latin typeface="Tw Cen MT" pitchFamily="34" charset="0"/>
              </a:rPr>
              <a:t>using </a:t>
            </a:r>
            <a:r>
              <a:rPr lang="en-IN" sz="2400" dirty="0" smtClean="0">
                <a:latin typeface="Tw Cen MT" pitchFamily="34" charset="0"/>
              </a:rPr>
              <a:t>score </a:t>
            </a:r>
            <a:r>
              <a:rPr lang="en-IN" sz="2400" dirty="0" smtClean="0">
                <a:latin typeface="Tw Cen MT" pitchFamily="34" charset="0"/>
              </a:rPr>
              <a:t>card.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400" b="1" dirty="0" smtClean="0">
                <a:latin typeface="Tw Cen MT" pitchFamily="34" charset="0"/>
              </a:rPr>
              <a:t>Infrastructure Strengthening: </a:t>
            </a:r>
            <a:r>
              <a:rPr lang="en-US" sz="2400" dirty="0" smtClean="0">
                <a:latin typeface="Tw Cen MT" pitchFamily="34" charset="0"/>
              </a:rPr>
              <a:t>Customized action plans, Pooling </a:t>
            </a:r>
            <a:r>
              <a:rPr lang="en-US" sz="2400" dirty="0" smtClean="0">
                <a:latin typeface="Tw Cen MT" pitchFamily="34" charset="0"/>
              </a:rPr>
              <a:t>of resources 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IT  </a:t>
            </a:r>
            <a:r>
              <a:rPr lang="en-IN" sz="2400" b="1" dirty="0" smtClean="0">
                <a:latin typeface="Tw Cen MT" pitchFamily="34" charset="0"/>
              </a:rPr>
              <a:t>Infrastructure</a:t>
            </a:r>
            <a:r>
              <a:rPr lang="en-IN" sz="2400" dirty="0" smtClean="0">
                <a:latin typeface="Tw Cen MT" pitchFamily="34" charset="0"/>
              </a:rPr>
              <a:t>: Computers </a:t>
            </a:r>
            <a:r>
              <a:rPr lang="en-IN" sz="2400" dirty="0" smtClean="0">
                <a:latin typeface="Tw Cen MT" pitchFamily="34" charset="0"/>
              </a:rPr>
              <a:t>&amp; </a:t>
            </a:r>
            <a:r>
              <a:rPr lang="en-IN" sz="2400" dirty="0" smtClean="0">
                <a:latin typeface="Tw Cen MT" pitchFamily="34" charset="0"/>
              </a:rPr>
              <a:t>ANMOL Tabs.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Lab Strengthening </a:t>
            </a:r>
            <a:r>
              <a:rPr lang="en-IN" sz="2400" dirty="0" smtClean="0">
                <a:latin typeface="Tw Cen MT" pitchFamily="34" charset="0"/>
              </a:rPr>
              <a:t>: Decentralised procurement of </a:t>
            </a:r>
            <a:r>
              <a:rPr lang="en-IN" sz="2400" dirty="0" smtClean="0">
                <a:latin typeface="Tw Cen MT" pitchFamily="34" charset="0"/>
              </a:rPr>
              <a:t>essential equipment. Engagement </a:t>
            </a:r>
            <a:r>
              <a:rPr lang="en-IN" sz="2400" dirty="0" smtClean="0">
                <a:latin typeface="Tw Cen MT" pitchFamily="34" charset="0"/>
              </a:rPr>
              <a:t>of LTs on </a:t>
            </a:r>
            <a:r>
              <a:rPr lang="en-IN" sz="2400" dirty="0" smtClean="0">
                <a:latin typeface="Tw Cen MT" pitchFamily="34" charset="0"/>
              </a:rPr>
              <a:t>per-day </a:t>
            </a:r>
            <a:r>
              <a:rPr lang="en-IN" sz="2400" dirty="0" smtClean="0">
                <a:latin typeface="Tw Cen MT" pitchFamily="34" charset="0"/>
              </a:rPr>
              <a:t>wages.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Human Resource</a:t>
            </a:r>
            <a:r>
              <a:rPr lang="en-IN" sz="2400" dirty="0" smtClean="0">
                <a:latin typeface="Tw Cen MT" pitchFamily="34" charset="0"/>
              </a:rPr>
              <a:t>: Creation of </a:t>
            </a:r>
            <a:r>
              <a:rPr lang="en-IN" sz="2400" dirty="0" smtClean="0">
                <a:latin typeface="Tw Cen MT" pitchFamily="34" charset="0"/>
              </a:rPr>
              <a:t>posts </a:t>
            </a:r>
            <a:r>
              <a:rPr lang="en-IN" sz="2400" dirty="0" smtClean="0">
                <a:latin typeface="Tw Cen MT" pitchFamily="34" charset="0"/>
              </a:rPr>
              <a:t>of SNs </a:t>
            </a:r>
            <a:r>
              <a:rPr lang="en-IN" sz="2400" dirty="0" smtClean="0">
                <a:latin typeface="Tw Cen MT" pitchFamily="34" charset="0"/>
              </a:rPr>
              <a:t>and LTs. Filling </a:t>
            </a:r>
            <a:r>
              <a:rPr lang="en-IN" sz="2400" dirty="0" smtClean="0">
                <a:latin typeface="Tw Cen MT" pitchFamily="34" charset="0"/>
              </a:rPr>
              <a:t>up of vacancies of </a:t>
            </a:r>
            <a:r>
              <a:rPr lang="en-IN" sz="2400" dirty="0" smtClean="0">
                <a:latin typeface="Tw Cen MT" pitchFamily="34" charset="0"/>
              </a:rPr>
              <a:t>doctors. </a:t>
            </a:r>
            <a:r>
              <a:rPr lang="en-IN" sz="2400" dirty="0" smtClean="0">
                <a:latin typeface="Tw Cen MT" pitchFamily="34" charset="0"/>
              </a:rPr>
              <a:t>Establishing norms for</a:t>
            </a:r>
            <a:r>
              <a:rPr lang="en-IN" sz="2400" dirty="0" smtClean="0">
                <a:latin typeface="Tw Cen MT" pitchFamily="34" charset="0"/>
              </a:rPr>
              <a:t> engaging </a:t>
            </a:r>
            <a:r>
              <a:rPr lang="en-IN" sz="2400" b="1" dirty="0" smtClean="0">
                <a:latin typeface="Tw Cen MT" pitchFamily="34" charset="0"/>
              </a:rPr>
              <a:t>yoga teachers</a:t>
            </a:r>
            <a:r>
              <a:rPr lang="en-IN" sz="2400" dirty="0" smtClean="0">
                <a:latin typeface="Tw Cen MT" pitchFamily="34" charset="0"/>
              </a:rPr>
              <a:t>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400" b="1" dirty="0" smtClean="0">
                <a:latin typeface="Tw Cen MT" pitchFamily="34" charset="0"/>
              </a:rPr>
              <a:t>Establishing </a:t>
            </a:r>
            <a:r>
              <a:rPr lang="en-US" sz="2400" b="1" dirty="0" smtClean="0">
                <a:latin typeface="Tw Cen MT" pitchFamily="34" charset="0"/>
              </a:rPr>
              <a:t>Model HWC: </a:t>
            </a:r>
            <a:r>
              <a:rPr lang="en-US" sz="2400" dirty="0" smtClean="0">
                <a:latin typeface="Tw Cen MT" pitchFamily="34" charset="0"/>
              </a:rPr>
              <a:t>Two </a:t>
            </a:r>
            <a:r>
              <a:rPr lang="en-US" sz="2400" dirty="0" smtClean="0">
                <a:latin typeface="Tw Cen MT" pitchFamily="34" charset="0"/>
              </a:rPr>
              <a:t>per District </a:t>
            </a:r>
            <a:r>
              <a:rPr lang="en-US" sz="2400" dirty="0" smtClean="0">
                <a:latin typeface="Tw Cen MT" pitchFamily="34" charset="0"/>
              </a:rPr>
              <a:t>by 15</a:t>
            </a:r>
            <a:r>
              <a:rPr lang="en-US" sz="2400" baseline="30000" dirty="0" smtClean="0">
                <a:latin typeface="Tw Cen MT" pitchFamily="34" charset="0"/>
              </a:rPr>
              <a:t>th</a:t>
            </a:r>
            <a:r>
              <a:rPr lang="en-US" sz="2400" dirty="0" smtClean="0">
                <a:latin typeface="Tw Cen MT" pitchFamily="34" charset="0"/>
              </a:rPr>
              <a:t> August, for </a:t>
            </a:r>
            <a:r>
              <a:rPr lang="en-US" sz="2400" dirty="0" smtClean="0">
                <a:latin typeface="Tw Cen MT" pitchFamily="34" charset="0"/>
              </a:rPr>
              <a:t>wider replication</a:t>
            </a:r>
            <a:r>
              <a:rPr lang="en-US" sz="2400" dirty="0" smtClean="0">
                <a:latin typeface="Tw Cen MT" pitchFamily="34" charset="0"/>
              </a:rPr>
              <a:t>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latin typeface="Tw Cen MT" pitchFamily="34" charset="0"/>
              </a:rPr>
              <a:t>Continuous monitoring with Collectors.</a:t>
            </a:r>
            <a:endParaRPr lang="en-US" sz="2400" b="1" dirty="0" smtClean="0">
              <a:solidFill>
                <a:srgbClr val="C0000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2018\Photo\HWC\UPHC Rayagad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3742" y="609600"/>
            <a:ext cx="11171568" cy="50207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5458" y="5629828"/>
            <a:ext cx="110998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dirty="0" smtClean="0">
                <a:latin typeface="Tw Cen MT" pitchFamily="34" charset="0"/>
              </a:rPr>
              <a:t> </a:t>
            </a:r>
            <a:r>
              <a:rPr lang="en-IN" sz="2200" b="1" dirty="0" smtClean="0">
                <a:latin typeface="Tw Cen MT" pitchFamily="34" charset="0"/>
              </a:rPr>
              <a:t>UPHC Level HWC</a:t>
            </a:r>
            <a:endParaRPr lang="en-US" sz="22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1317" y="646385"/>
            <a:ext cx="10874189" cy="4855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63388" y="5546363"/>
            <a:ext cx="10908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latin typeface="Tw Cen MT" pitchFamily="34" charset="0"/>
              </a:rPr>
              <a:t> </a:t>
            </a:r>
            <a:r>
              <a:rPr lang="en-IN" sz="2000" b="1" dirty="0" smtClean="0">
                <a:latin typeface="Tw Cen MT" pitchFamily="34" charset="0"/>
              </a:rPr>
              <a:t>PHC Level HWC</a:t>
            </a:r>
            <a:endParaRPr lang="en-US" sz="20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2026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Enabling Policy Decisions &amp;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233" y="897184"/>
            <a:ext cx="4441018" cy="51090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chemeClr val="tx1"/>
                </a:solidFill>
                <a:latin typeface="Tw Cen MT" pitchFamily="34" charset="0"/>
              </a:rPr>
              <a:t>Capacity Building</a:t>
            </a:r>
            <a:r>
              <a:rPr lang="en-IN" dirty="0" smtClean="0">
                <a:latin typeface="Tw Cen MT" pitchFamily="34" charset="0"/>
              </a:rPr>
              <a:t>: </a:t>
            </a:r>
          </a:p>
          <a:p>
            <a:pPr algn="ctr"/>
            <a:endParaRPr lang="en-IN" dirty="0" smtClean="0"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latin typeface="Tw Cen MT" pitchFamily="34" charset="0"/>
              </a:rPr>
              <a:t>Doctors training  at State Level &amp; other trainings on cascade model</a:t>
            </a:r>
            <a:r>
              <a:rPr lang="en-IN" sz="2400" dirty="0" smtClean="0">
                <a:latin typeface="Tw Cen MT" pitchFamily="34" charset="0"/>
              </a:rPr>
              <a:t>.</a:t>
            </a:r>
          </a:p>
          <a:p>
            <a:pPr marL="358775" indent="-358775" algn="just">
              <a:buFont typeface="Wingdings" pitchFamily="2" charset="2"/>
              <a:buChar char="ü"/>
            </a:pPr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latin typeface="Tw Cen MT" pitchFamily="34" charset="0"/>
              </a:rPr>
              <a:t>Utilise </a:t>
            </a: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Freelance Trainers for ASHA </a:t>
            </a: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Training</a:t>
            </a:r>
          </a:p>
          <a:p>
            <a:pPr marL="358775" indent="-358775" algn="just">
              <a:buFont typeface="Wingdings" pitchFamily="2" charset="2"/>
              <a:buChar char="ü"/>
            </a:pPr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latin typeface="Tw Cen MT" pitchFamily="34" charset="0"/>
              </a:rPr>
              <a:t>Training </a:t>
            </a:r>
            <a:r>
              <a:rPr lang="en-IN" sz="2400" dirty="0" smtClean="0">
                <a:latin typeface="Tw Cen MT" pitchFamily="34" charset="0"/>
              </a:rPr>
              <a:t>Calendar</a:t>
            </a:r>
          </a:p>
          <a:p>
            <a:pPr marL="358775" indent="-358775" algn="just">
              <a:buFont typeface="Wingdings" pitchFamily="2" charset="2"/>
              <a:buChar char="ü"/>
            </a:pPr>
            <a:endParaRPr lang="en-IN" sz="2400" dirty="0" smtClean="0"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Training quality monitoring </a:t>
            </a:r>
            <a:r>
              <a:rPr lang="en-IN" sz="2400" dirty="0" smtClean="0">
                <a:latin typeface="Tw Cen MT" pitchFamily="34" charset="0"/>
              </a:rPr>
              <a:t>by Development Partners  (</a:t>
            </a:r>
            <a:r>
              <a:rPr lang="en-IN" sz="2400" dirty="0" err="1" smtClean="0">
                <a:latin typeface="Tw Cen MT" pitchFamily="34" charset="0"/>
              </a:rPr>
              <a:t>Jhpiego</a:t>
            </a:r>
            <a:r>
              <a:rPr lang="en-IN" sz="2400" dirty="0" smtClean="0">
                <a:latin typeface="Tw Cen MT" pitchFamily="34" charset="0"/>
              </a:rPr>
              <a:t>)</a:t>
            </a:r>
            <a:endParaRPr lang="en-US" sz="2400" dirty="0">
              <a:latin typeface="Tw Cen MT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32060" y="687874"/>
            <a:ext cx="6123609" cy="326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553127" y="4034483"/>
            <a:ext cx="3302542" cy="2153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971315" y="4506056"/>
            <a:ext cx="3740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NCD  Training </a:t>
            </a:r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for </a:t>
            </a:r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ASHAs </a:t>
            </a:r>
            <a:endParaRPr lang="en-US" sz="2400" b="1" dirty="0">
              <a:solidFill>
                <a:srgbClr val="C0000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51793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Enabling Policy Decisions &amp;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311" y="797551"/>
            <a:ext cx="477695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latin typeface="Tw Cen MT" pitchFamily="34" charset="0"/>
              </a:rPr>
              <a:t>Community mobilisation </a:t>
            </a:r>
            <a:r>
              <a:rPr lang="en-IN" dirty="0" smtClean="0"/>
              <a:t>: </a:t>
            </a: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b="1" dirty="0" smtClean="0">
                <a:latin typeface="Tw Cen MT" pitchFamily="34" charset="0"/>
              </a:rPr>
              <a:t>Facility  Branding with  indigenous  theme  &amp; Citizen Charter</a:t>
            </a: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b="1" dirty="0" smtClean="0">
                <a:latin typeface="Tw Cen MT" pitchFamily="34" charset="0"/>
              </a:rPr>
              <a:t> Focus on folk media &amp; IPC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44054" y="702647"/>
            <a:ext cx="62589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100" b="1" dirty="0" smtClean="0">
                <a:latin typeface="Tw Cen MT" pitchFamily="34" charset="0"/>
              </a:rPr>
              <a:t>Facility </a:t>
            </a:r>
            <a:r>
              <a:rPr lang="en-IN" sz="2100" b="1" dirty="0" smtClean="0">
                <a:latin typeface="Tw Cen MT" pitchFamily="34" charset="0"/>
              </a:rPr>
              <a:t>Level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solidFill>
                  <a:srgbClr val="7030A0"/>
                </a:solidFill>
                <a:latin typeface="Tw Cen MT" pitchFamily="34" charset="0"/>
              </a:rPr>
              <a:t>Citizen Charter </a:t>
            </a:r>
            <a:r>
              <a:rPr lang="en-IN" sz="2100" dirty="0" smtClean="0">
                <a:latin typeface="Tw Cen MT" pitchFamily="34" charset="0"/>
              </a:rPr>
              <a:t>focusing on 12 mandatory services for public information at Facility 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solidFill>
                  <a:srgbClr val="7030A0"/>
                </a:solidFill>
                <a:latin typeface="Tw Cen MT" pitchFamily="34" charset="0"/>
              </a:rPr>
              <a:t>Medicine Pouch </a:t>
            </a:r>
            <a:r>
              <a:rPr lang="en-IN" sz="2100" dirty="0" smtClean="0">
                <a:latin typeface="Tw Cen MT" pitchFamily="34" charset="0"/>
              </a:rPr>
              <a:t>containing Key message on </a:t>
            </a:r>
            <a:r>
              <a:rPr lang="en-IN" sz="2100" dirty="0" smtClean="0">
                <a:latin typeface="Tw Cen MT" pitchFamily="34" charset="0"/>
              </a:rPr>
              <a:t>NCD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1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100" b="1" dirty="0" smtClean="0">
                <a:latin typeface="Tw Cen MT" pitchFamily="34" charset="0"/>
              </a:rPr>
              <a:t>Community </a:t>
            </a:r>
            <a:r>
              <a:rPr lang="en-IN" sz="2100" b="1" dirty="0" smtClean="0">
                <a:latin typeface="Tw Cen MT" pitchFamily="34" charset="0"/>
              </a:rPr>
              <a:t>Level IEC</a:t>
            </a:r>
            <a:endParaRPr lang="en-IN" sz="2100" b="1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latin typeface="Tw Cen MT" pitchFamily="34" charset="0"/>
              </a:rPr>
              <a:t>Hoarding at GP headquarter.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latin typeface="Tw Cen MT" pitchFamily="34" charset="0"/>
              </a:rPr>
              <a:t>Folk Shows by local troops as per script provided by State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latin typeface="Tw Cen MT" pitchFamily="34" charset="0"/>
              </a:rPr>
              <a:t>Discussion at VHSNC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US" sz="2100" dirty="0" smtClean="0">
                <a:latin typeface="Tw Cen MT" pitchFamily="34" charset="0"/>
              </a:rPr>
              <a:t>Distribution of leaflets with key messages on 5 major NCDs during population enumeration by </a:t>
            </a:r>
            <a:r>
              <a:rPr lang="en-US" sz="2100" dirty="0" smtClean="0">
                <a:latin typeface="Tw Cen MT" pitchFamily="34" charset="0"/>
              </a:rPr>
              <a:t>ASHA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US" sz="21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100" b="1" dirty="0" smtClean="0">
                <a:latin typeface="Tw Cen MT" pitchFamily="34" charset="0"/>
              </a:rPr>
              <a:t>Performance incentive to ASHA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100" dirty="0" smtClean="0">
                <a:latin typeface="Tw Cen MT" pitchFamily="34" charset="0"/>
              </a:rPr>
              <a:t>ASHA </a:t>
            </a:r>
            <a:r>
              <a:rPr lang="en-IN" sz="2100" dirty="0" smtClean="0">
                <a:latin typeface="Tw Cen MT" pitchFamily="34" charset="0"/>
              </a:rPr>
              <a:t>incentive linked with enumeration, mobilisation and </a:t>
            </a:r>
            <a:r>
              <a:rPr lang="en-IN" sz="2100" dirty="0" smtClean="0">
                <a:solidFill>
                  <a:srgbClr val="C00000"/>
                </a:solidFill>
                <a:latin typeface="Tw Cen MT" pitchFamily="34" charset="0"/>
              </a:rPr>
              <a:t>ensuring attendance of eligible case for screening </a:t>
            </a:r>
            <a:endParaRPr lang="en-US" sz="2100" dirty="0" smtClean="0">
              <a:solidFill>
                <a:srgbClr val="C00000"/>
              </a:solidFill>
              <a:latin typeface="Tw Cen MT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9128" y="2388320"/>
            <a:ext cx="2187387" cy="2357717"/>
            <a:chOff x="0" y="0"/>
            <a:chExt cx="2395220" cy="26289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95220" cy="239522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14" name="Text Box 4"/>
            <p:cNvSpPr txBox="1"/>
            <p:nvPr/>
          </p:nvSpPr>
          <p:spPr>
            <a:xfrm>
              <a:off x="0" y="2447925"/>
              <a:ext cx="2395220" cy="18097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rgbClr val="44546A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Theme provided by </a:t>
              </a:r>
              <a:r>
                <a:rPr lang="en-US" sz="1400" b="1" kern="0" dirty="0" err="1">
                  <a:solidFill>
                    <a:srgbClr val="44546A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GoI</a:t>
              </a:r>
              <a:endParaRPr lang="en-US" sz="1400" b="1" kern="0" dirty="0">
                <a:solidFill>
                  <a:srgbClr val="44546A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73337" y="2388322"/>
            <a:ext cx="2402542" cy="2286000"/>
            <a:chOff x="-149436" y="0"/>
            <a:chExt cx="2848821" cy="26289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49436" y="0"/>
              <a:ext cx="2848821" cy="237744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17" name="Text Box 5"/>
            <p:cNvSpPr txBox="1"/>
            <p:nvPr/>
          </p:nvSpPr>
          <p:spPr>
            <a:xfrm>
              <a:off x="0" y="2438400"/>
              <a:ext cx="2699385" cy="19050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rPr>
                <a:t>Theme developed by 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rPr>
                <a:t>Odisha</a:t>
              </a:r>
              <a:endPara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4350"/>
            <a:ext cx="12192000" cy="562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-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latin typeface="Tw Cen MT" pitchFamily="34" charset="0"/>
              </a:rPr>
              <a:t> Medicine Pouch containing Key Message on NCD </a:t>
            </a:r>
            <a:endParaRPr lang="en-US" sz="28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51793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Enabling Policy Decisions &amp; Interventions  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825" y="1356306"/>
            <a:ext cx="11211249" cy="41549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Achieving Screening </a:t>
            </a:r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target</a:t>
            </a:r>
          </a:p>
          <a:p>
            <a:endParaRPr lang="en-IN" sz="2400" b="1" dirty="0">
              <a:solidFill>
                <a:schemeClr val="tx1"/>
              </a:solidFill>
              <a:latin typeface="Tw Cen MT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We first focussed on 	- tablet procurement</a:t>
            </a:r>
          </a:p>
          <a:p>
            <a:pPr lvl="3"/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			- trainings</a:t>
            </a:r>
          </a:p>
          <a:p>
            <a:pPr lvl="3"/>
            <a:r>
              <a:rPr lang="en-IN" sz="2400" dirty="0">
                <a:solidFill>
                  <a:schemeClr val="tx1"/>
                </a:solidFill>
                <a:latin typeface="Tw Cen MT" pitchFamily="34" charset="0"/>
              </a:rPr>
              <a:t>	</a:t>
            </a: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		- equipment procurement</a:t>
            </a: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 </a:t>
            </a:r>
          </a:p>
          <a:p>
            <a:pPr lvl="3"/>
            <a:r>
              <a:rPr lang="en-IN" sz="2400" dirty="0">
                <a:solidFill>
                  <a:schemeClr val="tx1"/>
                </a:solidFill>
                <a:latin typeface="Tw Cen MT" pitchFamily="34" charset="0"/>
              </a:rPr>
              <a:t>	</a:t>
            </a: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		- </a:t>
            </a:r>
            <a:r>
              <a:rPr lang="en-IN" sz="2400" dirty="0" err="1" smtClean="0">
                <a:solidFill>
                  <a:schemeClr val="tx1"/>
                </a:solidFill>
                <a:latin typeface="Tw Cen MT" pitchFamily="34" charset="0"/>
              </a:rPr>
              <a:t>operationalising</a:t>
            </a: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 HWCs</a:t>
            </a:r>
          </a:p>
          <a:p>
            <a:pPr lvl="3"/>
            <a:endParaRPr lang="en-IN" sz="2400" dirty="0" smtClean="0">
              <a:solidFill>
                <a:schemeClr val="tx1"/>
              </a:solidFill>
              <a:latin typeface="Tw Cen MT" pitchFamily="34" charset="0"/>
            </a:endParaRPr>
          </a:p>
          <a:p>
            <a:pPr marL="355600" lvl="3" indent="-355600">
              <a:buFont typeface="Arial" pitchFamily="34" charset="0"/>
              <a:buChar char="•"/>
            </a:pPr>
            <a:r>
              <a:rPr lang="en-IN" sz="2400" b="1" dirty="0" smtClean="0">
                <a:solidFill>
                  <a:schemeClr val="tx1"/>
                </a:solidFill>
                <a:latin typeface="Tw Cen MT" pitchFamily="34" charset="0"/>
              </a:rPr>
              <a:t>And it was already February</a:t>
            </a:r>
            <a:endParaRPr lang="en-IN" sz="2400" b="1" dirty="0" smtClean="0">
              <a:solidFill>
                <a:schemeClr val="tx1"/>
              </a:solidFill>
              <a:latin typeface="Tw Cen MT" pitchFamily="34" charset="0"/>
            </a:endParaRPr>
          </a:p>
          <a:p>
            <a:pPr algn="ctr"/>
            <a:endParaRPr lang="en-IN" sz="2400" b="1" dirty="0" smtClean="0">
              <a:solidFill>
                <a:schemeClr val="tx1"/>
              </a:solidFill>
              <a:latin typeface="Tw Cen MT" pitchFamily="34" charset="0"/>
            </a:endParaRPr>
          </a:p>
          <a:p>
            <a:pPr marL="358775" indent="-358775" algn="just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Decided to do </a:t>
            </a:r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NCD Screening &amp; App Entry in Campaign </a:t>
            </a:r>
            <a:r>
              <a:rPr lang="en-IN" sz="2400" b="1" dirty="0" smtClean="0">
                <a:solidFill>
                  <a:srgbClr val="C00000"/>
                </a:solidFill>
                <a:latin typeface="Tw Cen MT" pitchFamily="34" charset="0"/>
              </a:rPr>
              <a:t>Mode </a:t>
            </a: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to </a:t>
            </a:r>
            <a:r>
              <a:rPr lang="en-IN" sz="2400" dirty="0" smtClean="0">
                <a:solidFill>
                  <a:schemeClr val="tx1"/>
                </a:solidFill>
                <a:latin typeface="Tw Cen MT" pitchFamily="34" charset="0"/>
              </a:rPr>
              <a:t>create mass awareness and achieve our target within the timeline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9771530" y="4329953"/>
            <a:ext cx="717176" cy="63649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36028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 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NCD </a:t>
            </a:r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Campaign</a:t>
            </a:r>
            <a:r>
              <a:rPr lang="en-IN" sz="4000" dirty="0">
                <a:latin typeface="Tw Cen MT" pitchFamily="34" charset="0"/>
              </a:rPr>
              <a:t> (1</a:t>
            </a:r>
            <a:r>
              <a:rPr lang="en-IN" sz="4000" baseline="30000" dirty="0">
                <a:latin typeface="Tw Cen MT" pitchFamily="34" charset="0"/>
              </a:rPr>
              <a:t>st</a:t>
            </a:r>
            <a:r>
              <a:rPr lang="en-IN" sz="4000" dirty="0">
                <a:latin typeface="Tw Cen MT" pitchFamily="34" charset="0"/>
              </a:rPr>
              <a:t> March-31</a:t>
            </a:r>
            <a:r>
              <a:rPr lang="en-IN" sz="4000" baseline="30000" dirty="0">
                <a:latin typeface="Tw Cen MT" pitchFamily="34" charset="0"/>
              </a:rPr>
              <a:t>st</a:t>
            </a:r>
            <a:r>
              <a:rPr lang="en-IN" sz="4000" dirty="0">
                <a:latin typeface="Tw Cen MT" pitchFamily="34" charset="0"/>
              </a:rPr>
              <a:t> March 2019)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pic>
        <p:nvPicPr>
          <p:cNvPr id="12" name="Picture 2" descr="C:\Users\USER\Desktop\NCD PBS Pictures\NC PBS 6 MLKNGIR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1" y="854241"/>
            <a:ext cx="5865252" cy="395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42224" y="888742"/>
            <a:ext cx="54449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Major Features </a:t>
            </a:r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:</a:t>
            </a:r>
          </a:p>
          <a:p>
            <a:pPr marL="268288" indent="-268288" algn="just"/>
            <a:endParaRPr lang="en-IN" sz="2400" b="1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Sub </a:t>
            </a:r>
            <a:r>
              <a:rPr lang="en-IN" sz="2400" dirty="0" smtClean="0">
                <a:latin typeface="Tw Cen MT" pitchFamily="34" charset="0"/>
              </a:rPr>
              <a:t>centre wise </a:t>
            </a:r>
            <a:r>
              <a:rPr lang="en-IN" sz="2400" b="1" dirty="0" smtClean="0">
                <a:latin typeface="Tw Cen MT" pitchFamily="34" charset="0"/>
              </a:rPr>
              <a:t>Micro </a:t>
            </a:r>
            <a:r>
              <a:rPr lang="en-IN" sz="2400" b="1" dirty="0" smtClean="0">
                <a:latin typeface="Tw Cen MT" pitchFamily="34" charset="0"/>
              </a:rPr>
              <a:t>Plan. 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b="1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Fixed </a:t>
            </a:r>
            <a:r>
              <a:rPr lang="en-IN" sz="2400" b="1" dirty="0" smtClean="0">
                <a:latin typeface="Tw Cen MT" pitchFamily="34" charset="0"/>
              </a:rPr>
              <a:t>day camp </a:t>
            </a:r>
            <a:r>
              <a:rPr lang="en-IN" sz="2400" dirty="0" smtClean="0">
                <a:latin typeface="Tw Cen MT" pitchFamily="34" charset="0"/>
              </a:rPr>
              <a:t>approach for screening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err="1" smtClean="0">
                <a:latin typeface="Tw Cen MT" pitchFamily="34" charset="0"/>
              </a:rPr>
              <a:t>Mobilsation</a:t>
            </a:r>
            <a:r>
              <a:rPr lang="en-IN" sz="2400" b="1" dirty="0" smtClean="0">
                <a:latin typeface="Tw Cen MT" pitchFamily="34" charset="0"/>
              </a:rPr>
              <a:t> of service providers </a:t>
            </a:r>
            <a:r>
              <a:rPr lang="en-IN" sz="2400" dirty="0" smtClean="0">
                <a:latin typeface="Tw Cen MT" pitchFamily="34" charset="0"/>
              </a:rPr>
              <a:t>from non HWC area on screening day</a:t>
            </a:r>
            <a:r>
              <a:rPr lang="en-IN" sz="2400" dirty="0" smtClean="0">
                <a:latin typeface="Tw Cen MT" pitchFamily="34" charset="0"/>
              </a:rPr>
              <a:t>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Monitors</a:t>
            </a:r>
            <a:r>
              <a:rPr lang="en-IN" sz="2400" dirty="0" smtClean="0">
                <a:latin typeface="Tw Cen MT" pitchFamily="34" charset="0"/>
              </a:rPr>
              <a:t> at </a:t>
            </a:r>
            <a:r>
              <a:rPr lang="en-IN" sz="2400" dirty="0" smtClean="0">
                <a:latin typeface="Tw Cen MT" pitchFamily="34" charset="0"/>
              </a:rPr>
              <a:t>State, </a:t>
            </a:r>
            <a:r>
              <a:rPr lang="en-IN" sz="2400" dirty="0" smtClean="0">
                <a:latin typeface="Tw Cen MT" pitchFamily="34" charset="0"/>
              </a:rPr>
              <a:t>District &amp; Block </a:t>
            </a:r>
            <a:r>
              <a:rPr lang="en-IN" sz="2400" dirty="0" smtClean="0">
                <a:latin typeface="Tw Cen MT" pitchFamily="34" charset="0"/>
              </a:rPr>
              <a:t>level.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Daily </a:t>
            </a:r>
            <a:r>
              <a:rPr lang="en-IN" sz="2400" b="1" dirty="0" smtClean="0">
                <a:latin typeface="Tw Cen MT" pitchFamily="34" charset="0"/>
              </a:rPr>
              <a:t>Reporting, </a:t>
            </a:r>
            <a:r>
              <a:rPr lang="en-IN" sz="2400" dirty="0" smtClean="0">
                <a:latin typeface="Tw Cen MT" pitchFamily="34" charset="0"/>
              </a:rPr>
              <a:t>Weekly </a:t>
            </a:r>
            <a:r>
              <a:rPr lang="en-IN" sz="2400" dirty="0" smtClean="0">
                <a:latin typeface="Tw Cen MT" pitchFamily="34" charset="0"/>
              </a:rPr>
              <a:t>review at State level and </a:t>
            </a:r>
            <a:r>
              <a:rPr lang="en-IN" sz="2400" dirty="0" smtClean="0">
                <a:latin typeface="Tw Cen MT" pitchFamily="34" charset="0"/>
              </a:rPr>
              <a:t>VC </a:t>
            </a:r>
            <a:r>
              <a:rPr lang="en-IN" sz="2400" dirty="0" smtClean="0">
                <a:latin typeface="Tw Cen MT" pitchFamily="34" charset="0"/>
              </a:rPr>
              <a:t>with </a:t>
            </a:r>
            <a:r>
              <a:rPr lang="en-IN" sz="2400" dirty="0" smtClean="0">
                <a:latin typeface="Tw Cen MT" pitchFamily="34" charset="0"/>
              </a:rPr>
              <a:t>districts.</a:t>
            </a:r>
            <a:endParaRPr lang="en-US" sz="2400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545" y="4887305"/>
            <a:ext cx="5864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NCD Screening at </a:t>
            </a:r>
            <a:r>
              <a:rPr lang="en-IN" sz="2000" b="1" dirty="0" err="1" smtClean="0">
                <a:solidFill>
                  <a:srgbClr val="0070C0"/>
                </a:solidFill>
                <a:latin typeface="Tw Cen MT" pitchFamily="34" charset="0"/>
              </a:rPr>
              <a:t>Bonda</a:t>
            </a:r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 </a:t>
            </a:r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Hills, </a:t>
            </a:r>
            <a:r>
              <a:rPr lang="en-IN" sz="2000" b="1" dirty="0" err="1" smtClean="0">
                <a:solidFill>
                  <a:srgbClr val="0070C0"/>
                </a:solidFill>
                <a:latin typeface="Tw Cen MT" pitchFamily="34" charset="0"/>
              </a:rPr>
              <a:t>Malkangiri</a:t>
            </a:r>
            <a:r>
              <a:rPr lang="en-IN" sz="2000" b="1" dirty="0" smtClean="0">
                <a:solidFill>
                  <a:srgbClr val="0070C0"/>
                </a:solidFill>
                <a:latin typeface="Tw Cen MT" pitchFamily="34" charset="0"/>
              </a:rPr>
              <a:t> district</a:t>
            </a:r>
            <a:endParaRPr lang="en-US" sz="2000" b="1" dirty="0">
              <a:solidFill>
                <a:srgbClr val="0070C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17318"/>
              </p:ext>
            </p:extLst>
          </p:nvPr>
        </p:nvGraphicFramePr>
        <p:xfrm>
          <a:off x="272298" y="728707"/>
          <a:ext cx="5634447" cy="47708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72512">
                  <a:extLst>
                    <a:ext uri="{9D8B030D-6E8A-4147-A177-3AD203B41FA5}">
                      <a16:colId xmlns:a16="http://schemas.microsoft.com/office/drawing/2014/main" xmlns="" val="258965523"/>
                    </a:ext>
                  </a:extLst>
                </a:gridCol>
                <a:gridCol w="1330905">
                  <a:extLst>
                    <a:ext uri="{9D8B030D-6E8A-4147-A177-3AD203B41FA5}">
                      <a16:colId xmlns:a16="http://schemas.microsoft.com/office/drawing/2014/main" xmlns="" val="2765395963"/>
                    </a:ext>
                  </a:extLst>
                </a:gridCol>
                <a:gridCol w="3331030">
                  <a:extLst>
                    <a:ext uri="{9D8B030D-6E8A-4147-A177-3AD203B41FA5}">
                      <a16:colId xmlns:a16="http://schemas.microsoft.com/office/drawing/2014/main" xmlns="" val="4214908082"/>
                    </a:ext>
                  </a:extLst>
                </a:gridCol>
              </a:tblGrid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Date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Activities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431255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Friday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259976865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1624846277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3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964792808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4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696534869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5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266925879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6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Mobilisation -cum-Survey day 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347666613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7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5349664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8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89496116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9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216790065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10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1201987673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11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2763503610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12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Mobilisation -cum-Survey day 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59061"/>
                  </a:ext>
                </a:extLst>
              </a:tr>
              <a:tr h="277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13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Mobilisation -cum-Survey day 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515056260"/>
                  </a:ext>
                </a:extLst>
              </a:tr>
              <a:tr h="3994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14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3258320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15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418858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53555"/>
              </p:ext>
            </p:extLst>
          </p:nvPr>
        </p:nvGraphicFramePr>
        <p:xfrm>
          <a:off x="6080234" y="767221"/>
          <a:ext cx="5843451" cy="47400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08586">
                  <a:extLst>
                    <a:ext uri="{9D8B030D-6E8A-4147-A177-3AD203B41FA5}">
                      <a16:colId xmlns:a16="http://schemas.microsoft.com/office/drawing/2014/main" xmlns="" val="1004131522"/>
                    </a:ext>
                  </a:extLst>
                </a:gridCol>
                <a:gridCol w="1817346">
                  <a:extLst>
                    <a:ext uri="{9D8B030D-6E8A-4147-A177-3AD203B41FA5}">
                      <a16:colId xmlns:a16="http://schemas.microsoft.com/office/drawing/2014/main" xmlns="" val="2692381820"/>
                    </a:ext>
                  </a:extLst>
                </a:gridCol>
                <a:gridCol w="3017519">
                  <a:extLst>
                    <a:ext uri="{9D8B030D-6E8A-4147-A177-3AD203B41FA5}">
                      <a16:colId xmlns:a16="http://schemas.microsoft.com/office/drawing/2014/main" xmlns="" val="9131024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Date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Activities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06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16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5094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17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  <a:ea typeface="+mn-ea"/>
                          <a:cs typeface="+mn-cs"/>
                        </a:rPr>
                        <a:t>ay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321029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18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862770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19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654956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20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24152285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21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817652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22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2494288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23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8921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24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Holiday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60895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25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Monday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4126698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26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Tuesday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435397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27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Wednesday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w Cen MT" pitchFamily="34" charset="0"/>
                        </a:rPr>
                        <a:t>Mobilisation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 -cum-Survey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2608231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28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Thursday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4023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29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Friday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Camp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480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30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w Cen MT" pitchFamily="34" charset="0"/>
                        </a:rPr>
                        <a:t>Saturday</a:t>
                      </a:r>
                      <a:endParaRPr lang="en-US" sz="180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Reporting Day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1148285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31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Sunday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w Cen MT" pitchFamily="34" charset="0"/>
                        </a:rPr>
                        <a:t>Holida</a:t>
                      </a:r>
                      <a:r>
                        <a:rPr lang="en-US" sz="1800" dirty="0">
                          <a:effectLst/>
                          <a:latin typeface="Tw Cen MT" pitchFamily="34" charset="0"/>
                        </a:rPr>
                        <a:t>y </a:t>
                      </a:r>
                      <a:endParaRPr lang="en-US" sz="18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31" marR="46731" marT="0" marB="0" anchor="b"/>
                </a:tc>
                <a:extLst>
                  <a:ext uri="{0D108BD9-81ED-4DB2-BD59-A6C34878D82A}">
                    <a16:rowId xmlns:a16="http://schemas.microsoft.com/office/drawing/2014/main" xmlns="" val="34540256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5767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 8 Mobilisation –cum-Survey Days  &amp; 7 Camp Days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-3153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Campaign Calendar </a:t>
            </a:r>
            <a:endParaRPr lang="en-US" sz="4000" b="1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6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67559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  <a:ea typeface="+mn-ea"/>
                <a:cs typeface="+mn-cs"/>
              </a:rPr>
              <a:t>Entry in NCD App</a:t>
            </a:r>
            <a:endParaRPr lang="en-US" sz="4000" b="1" dirty="0" smtClean="0">
              <a:latin typeface="Tw Cen MT" pitchFamily="34" charset="0"/>
              <a:ea typeface="+mn-ea"/>
              <a:cs typeface="+mn-cs"/>
            </a:endParaRPr>
          </a:p>
        </p:txBody>
      </p:sp>
      <p:pic>
        <p:nvPicPr>
          <p:cNvPr id="5" name="Picture 4" descr="C:\Users\SPM\Downloads\IMG-20190405-WA0077 (2)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507" y="963357"/>
            <a:ext cx="5795682" cy="3676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368650" y="894614"/>
            <a:ext cx="55343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Training</a:t>
            </a:r>
            <a:r>
              <a:rPr lang="en-IN" sz="2400" b="1" dirty="0" smtClean="0">
                <a:latin typeface="Tw Cen MT" pitchFamily="34" charset="0"/>
              </a:rPr>
              <a:t>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District  level </a:t>
            </a:r>
            <a:r>
              <a:rPr lang="en-IN" sz="2400" b="1" dirty="0" smtClean="0">
                <a:latin typeface="Tw Cen MT" pitchFamily="34" charset="0"/>
              </a:rPr>
              <a:t>Master Trainers</a:t>
            </a:r>
            <a:r>
              <a:rPr lang="en-IN" sz="2400" dirty="0" smtClean="0">
                <a:latin typeface="Tw Cen MT" pitchFamily="34" charset="0"/>
              </a:rPr>
              <a:t>  created with the support of  TATA  Trust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Block Data Managers</a:t>
            </a:r>
            <a:r>
              <a:rPr lang="en-IN" sz="2400" dirty="0" smtClean="0">
                <a:latin typeface="Tw Cen MT" pitchFamily="34" charset="0"/>
              </a:rPr>
              <a:t>  trained to  coordinate NCD App entry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b="1" dirty="0" smtClean="0">
                <a:latin typeface="Tw Cen MT" pitchFamily="34" charset="0"/>
              </a:rPr>
              <a:t>HW- Male </a:t>
            </a:r>
            <a:r>
              <a:rPr lang="en-IN" sz="2400" dirty="0" smtClean="0">
                <a:latin typeface="Tw Cen MT" pitchFamily="34" charset="0"/>
              </a:rPr>
              <a:t>trained to support low performing  </a:t>
            </a:r>
            <a:r>
              <a:rPr lang="en-IN" sz="2400" dirty="0" smtClean="0">
                <a:latin typeface="Tw Cen MT" pitchFamily="34" charset="0"/>
              </a:rPr>
              <a:t>ANMs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4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Entry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Simultaneous screening &amp; </a:t>
            </a:r>
            <a:r>
              <a:rPr lang="en-IN" sz="2400" b="1" dirty="0" smtClean="0">
                <a:solidFill>
                  <a:srgbClr val="0070C0"/>
                </a:solidFill>
                <a:latin typeface="Tw Cen MT" pitchFamily="34" charset="0"/>
              </a:rPr>
              <a:t>entry  in team approach at HWCs</a:t>
            </a:r>
            <a:r>
              <a:rPr lang="en-IN" sz="2400" dirty="0" smtClean="0">
                <a:solidFill>
                  <a:srgbClr val="0070C0"/>
                </a:solidFill>
                <a:latin typeface="Tw Cen MT" pitchFamily="34" charset="0"/>
              </a:rPr>
              <a:t>.</a:t>
            </a:r>
            <a:endParaRPr lang="en-IN" sz="2400" dirty="0" smtClean="0">
              <a:solidFill>
                <a:srgbClr val="0070C0"/>
              </a:solidFill>
              <a:latin typeface="Tw Cen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138" y="4871539"/>
            <a:ext cx="5675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latin typeface="Tw Cen MT" pitchFamily="34" charset="0"/>
              </a:rPr>
              <a:t>NCD App  Training</a:t>
            </a:r>
            <a:endParaRPr lang="en-US" sz="2000" b="1" dirty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72056" y="646384"/>
            <a:ext cx="10216053" cy="4776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87821" y="5486401"/>
            <a:ext cx="1024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 smtClean="0"/>
              <a:t> </a:t>
            </a:r>
            <a:r>
              <a:rPr lang="en-IN" sz="3200" b="1" dirty="0" smtClean="0">
                <a:latin typeface="Tw Cen MT" pitchFamily="34" charset="0"/>
              </a:rPr>
              <a:t>Hands-on training of ANMs at Sector PHC on NCD APP </a:t>
            </a:r>
            <a:endParaRPr lang="en-US" sz="32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Outcomes</a:t>
            </a:r>
            <a:endParaRPr lang="en-US" sz="4000" b="1" dirty="0" smtClean="0">
              <a:latin typeface="Tw Cen MT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27174" y="1008982"/>
          <a:ext cx="5691557" cy="3547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504"/>
                <a:gridCol w="1768722"/>
                <a:gridCol w="1551704"/>
                <a:gridCol w="1907627"/>
              </a:tblGrid>
              <a:tr h="644488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Sl. No </a:t>
                      </a:r>
                      <a:endParaRPr lang="en-US" dirty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Type of Cancer </a:t>
                      </a:r>
                      <a:endParaRPr lang="en-US" dirty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Screened</a:t>
                      </a:r>
                      <a:r>
                        <a:rPr lang="en-IN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 (</a:t>
                      </a:r>
                      <a:r>
                        <a:rPr lang="en-IN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As on 31</a:t>
                      </a:r>
                      <a:r>
                        <a:rPr lang="en-IN" baseline="3000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st</a:t>
                      </a:r>
                      <a:r>
                        <a:rPr lang="en-IN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March)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Abnormality Detected</a:t>
                      </a:r>
                      <a:endParaRPr lang="en-US" dirty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058"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Tw Cen MT" pitchFamily="34" charset="0"/>
                        </a:rPr>
                        <a:t>1</a:t>
                      </a:r>
                      <a:endParaRPr lang="en-US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Oral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1785254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w Cen MT" pitchFamily="34" charset="0"/>
                        </a:rPr>
                        <a:t>4776 (0.27 %)</a:t>
                      </a:r>
                      <a:endParaRPr lang="en-US" sz="2000" b="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058"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Tw Cen MT" pitchFamily="34" charset="0"/>
                        </a:rPr>
                        <a:t>2</a:t>
                      </a:r>
                      <a:endParaRPr lang="en-US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Breast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899896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1716 (1.19%)</a:t>
                      </a:r>
                      <a:endParaRPr lang="en-US" sz="2000" b="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058"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Tw Cen MT" pitchFamily="34" charset="0"/>
                        </a:rPr>
                        <a:t>3</a:t>
                      </a:r>
                      <a:endParaRPr lang="en-US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Cervical Cancer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334104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30021(8.99%)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058"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Tw Cen MT" pitchFamily="34" charset="0"/>
                        </a:rPr>
                        <a:t>4</a:t>
                      </a:r>
                      <a:endParaRPr lang="en-US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Diabetes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1823124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87802 (4.82%)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Tw Cen MT" pitchFamily="34" charset="0"/>
                        </a:rPr>
                        <a:t>5</a:t>
                      </a:r>
                      <a:endParaRPr lang="en-US" dirty="0">
                        <a:latin typeface="Tw Cen MT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Hypertension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1838608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kern="120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99238 (5.40%)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7247476" y="23805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274675" y="4745407"/>
            <a:ext cx="5596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Arial" pitchFamily="34" charset="0"/>
              <a:buChar char="•"/>
            </a:pPr>
            <a:r>
              <a:rPr lang="en-IN" dirty="0" smtClean="0">
                <a:latin typeface="Tw Cen MT" pitchFamily="34" charset="0"/>
              </a:rPr>
              <a:t>Created </a:t>
            </a:r>
            <a:r>
              <a:rPr lang="en-IN" dirty="0" smtClean="0">
                <a:solidFill>
                  <a:srgbClr val="C00000"/>
                </a:solidFill>
                <a:latin typeface="Tw Cen MT" pitchFamily="34" charset="0"/>
              </a:rPr>
              <a:t>Mass  awareness  </a:t>
            </a:r>
            <a:r>
              <a:rPr lang="en-IN" dirty="0" smtClean="0">
                <a:latin typeface="Tw Cen MT" pitchFamily="34" charset="0"/>
              </a:rPr>
              <a:t>on NCDs</a:t>
            </a:r>
          </a:p>
          <a:p>
            <a:pPr marL="361950" indent="-361950">
              <a:buFont typeface="Arial" pitchFamily="34" charset="0"/>
              <a:buChar char="•"/>
            </a:pPr>
            <a:r>
              <a:rPr lang="en-IN" dirty="0" smtClean="0">
                <a:latin typeface="Tw Cen MT" pitchFamily="34" charset="0"/>
              </a:rPr>
              <a:t>Improved  </a:t>
            </a:r>
            <a:r>
              <a:rPr lang="en-IN" dirty="0" smtClean="0">
                <a:solidFill>
                  <a:srgbClr val="C00000"/>
                </a:solidFill>
                <a:latin typeface="Tw Cen MT" pitchFamily="34" charset="0"/>
              </a:rPr>
              <a:t>Knowledge &amp; Skills </a:t>
            </a:r>
            <a:r>
              <a:rPr lang="en-IN" dirty="0" smtClean="0">
                <a:latin typeface="Tw Cen MT" pitchFamily="34" charset="0"/>
              </a:rPr>
              <a:t>of </a:t>
            </a:r>
            <a:r>
              <a:rPr lang="en-IN" dirty="0" smtClean="0">
                <a:latin typeface="Tw Cen MT" pitchFamily="34" charset="0"/>
              </a:rPr>
              <a:t>Services Providers</a:t>
            </a:r>
            <a:endParaRPr lang="en-US" dirty="0">
              <a:latin typeface="Tw Cen MT" pitchFamily="34" charset="0"/>
            </a:endParaRP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2530427103"/>
              </p:ext>
            </p:extLst>
          </p:nvPr>
        </p:nvGraphicFramePr>
        <p:xfrm>
          <a:off x="232011" y="873457"/>
          <a:ext cx="5650173" cy="4462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47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8997" r="750" b="7784"/>
          <a:stretch>
            <a:fillRect/>
          </a:stretch>
        </p:blipFill>
        <p:spPr bwMode="auto">
          <a:xfrm>
            <a:off x="655097" y="573206"/>
            <a:ext cx="10836318" cy="560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8746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</a:t>
            </a:r>
            <a:r>
              <a:rPr lang="en-IN" sz="4000" b="1" dirty="0" smtClean="0">
                <a:latin typeface="Tw Cen MT" pitchFamily="34" charset="0"/>
              </a:rPr>
              <a:t>HWC In </a:t>
            </a:r>
            <a:r>
              <a:rPr lang="en-IN" sz="4000" b="1" dirty="0" smtClean="0">
                <a:latin typeface="Tw Cen MT" pitchFamily="34" charset="0"/>
              </a:rPr>
              <a:t>Action: Treatment</a:t>
            </a:r>
            <a:r>
              <a:rPr lang="en-IN" sz="4000" b="1" dirty="0" smtClean="0">
                <a:latin typeface="Tw Cen MT" pitchFamily="34" charset="0"/>
              </a:rPr>
              <a:t>/ Management of NCD Cases  </a:t>
            </a:r>
            <a:endParaRPr lang="en-US" sz="4000" b="1" dirty="0" smtClean="0">
              <a:latin typeface="Tw Cen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3338" y="1198178"/>
            <a:ext cx="64323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Line listing &amp; Follow-up of  diagnosed cases.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Streamlining  Supply </a:t>
            </a:r>
            <a:r>
              <a:rPr lang="en-IN" sz="2400" dirty="0" smtClean="0">
                <a:latin typeface="Tw Cen MT" pitchFamily="34" charset="0"/>
              </a:rPr>
              <a:t>of  NCD  Drugs to HWCs.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Free Treatment  for all diagnosed cases.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Using  </a:t>
            </a: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Referral slip</a:t>
            </a:r>
            <a:r>
              <a:rPr lang="en-IN" sz="2400" dirty="0" smtClean="0">
                <a:latin typeface="Tw Cen MT" pitchFamily="34" charset="0"/>
              </a:rPr>
              <a:t>  for referral  complicated cases to DHH.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Fixed day NCD Screening</a:t>
            </a:r>
            <a:r>
              <a:rPr lang="en-IN" sz="2400" dirty="0" smtClean="0">
                <a:latin typeface="Tw Cen MT" pitchFamily="34" charset="0"/>
              </a:rPr>
              <a:t>- Thursday </a:t>
            </a:r>
          </a:p>
          <a:p>
            <a:pPr marL="268288" indent="-268288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 smtClean="0">
                <a:latin typeface="Tw Cen MT" pitchFamily="34" charset="0"/>
              </a:rPr>
              <a:t>Organising </a:t>
            </a:r>
            <a:r>
              <a:rPr lang="en-IN" sz="2400" dirty="0" smtClean="0">
                <a:solidFill>
                  <a:srgbClr val="C00000"/>
                </a:solidFill>
                <a:latin typeface="Tw Cen MT" pitchFamily="34" charset="0"/>
              </a:rPr>
              <a:t>Yoga</a:t>
            </a:r>
            <a:r>
              <a:rPr lang="en-IN" sz="2400" dirty="0" smtClean="0">
                <a:latin typeface="Tw Cen MT" pitchFamily="34" charset="0"/>
              </a:rPr>
              <a:t> Sessions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20717" y="662154"/>
            <a:ext cx="4808483" cy="5344508"/>
            <a:chOff x="189186" y="1371602"/>
            <a:chExt cx="4808483" cy="495037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b="7982"/>
            <a:stretch>
              <a:fillRect/>
            </a:stretch>
          </p:blipFill>
          <p:spPr bwMode="auto">
            <a:xfrm>
              <a:off x="204951" y="1371602"/>
              <a:ext cx="4776951" cy="2622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b="18717"/>
            <a:stretch>
              <a:fillRect/>
            </a:stretch>
          </p:blipFill>
          <p:spPr bwMode="auto">
            <a:xfrm>
              <a:off x="189186" y="4122814"/>
              <a:ext cx="4808483" cy="2199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>
            <a:off x="220718" y="6290436"/>
            <a:ext cx="477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latin typeface="Tw Cen MT" pitchFamily="34" charset="0"/>
              </a:rPr>
              <a:t>Yoga Session at HWC</a:t>
            </a:r>
            <a:endParaRPr lang="en-US" dirty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2248" y="565071"/>
            <a:ext cx="11713780" cy="5731654"/>
            <a:chOff x="252666" y="549305"/>
            <a:chExt cx="11644883" cy="5862160"/>
          </a:xfrm>
        </p:grpSpPr>
        <p:pic>
          <p:nvPicPr>
            <p:cNvPr id="2" name="Picture 1"/>
            <p:cNvPicPr/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3557" y="549305"/>
              <a:ext cx="3474720" cy="2278966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23558" y="282827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1. ASHA </a:t>
              </a:r>
              <a:r>
                <a:rPr lang="en-US" sz="2000" dirty="0">
                  <a:latin typeface="Tw Cen MT" panose="020B0602020104020603" pitchFamily="34" charset="0"/>
                  <a:ea typeface="+mj-ea"/>
                  <a:cs typeface="+mj-cs"/>
                </a:rPr>
                <a:t>filling the CBAC form at beneficiaries’ house</a:t>
              </a:r>
            </a:p>
          </p:txBody>
        </p:sp>
        <p:pic>
          <p:nvPicPr>
            <p:cNvPr id="4" name="Picture 3"/>
            <p:cNvPicPr/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356" y="549306"/>
              <a:ext cx="3474720" cy="227685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365356" y="282616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2. Community screening session at Anganwadi centre by ANM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7156" y="549305"/>
              <a:ext cx="3474720" cy="227685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8407156" y="282616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3. CHO providing health education on NCDs 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8" name="Picture 7"/>
            <p:cNvPicPr/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57" y="3549060"/>
              <a:ext cx="3474720" cy="227685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52666" y="5807079"/>
              <a:ext cx="3714451" cy="604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dirty="0" smtClean="0">
                  <a:latin typeface="Tw Cen MT" panose="020B0602020104020603" pitchFamily="34" charset="0"/>
                  <a:ea typeface="+mj-ea"/>
                  <a:cs typeface="+mj-cs"/>
                </a:rPr>
                <a:t>4. ASHA accompanying the beneficiary to HWC PHC</a:t>
              </a:r>
              <a:endParaRPr lang="en-US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10" name="Picture 9"/>
            <p:cNvPicPr/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356" y="3500685"/>
              <a:ext cx="3474720" cy="2276856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365356" y="571304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5. Confirmation of diagnosis my MO-MBBS at HWC-PHC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  <p:pic>
          <p:nvPicPr>
            <p:cNvPr id="12" name="Picture 11"/>
            <p:cNvPicPr/>
            <p:nvPr/>
          </p:nvPicPr>
          <p:blipFill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7155" y="3452310"/>
              <a:ext cx="3474720" cy="2276856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422829" y="5745301"/>
              <a:ext cx="34747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sz="2000" dirty="0" smtClean="0">
                  <a:latin typeface="Tw Cen MT" panose="020B0602020104020603" pitchFamily="34" charset="0"/>
                  <a:ea typeface="+mj-ea"/>
                  <a:cs typeface="+mj-cs"/>
                </a:rPr>
                <a:t>6. Treatment initiated: distribution of drugs for a month</a:t>
              </a:r>
              <a:endParaRPr lang="en-US" sz="2000" dirty="0">
                <a:latin typeface="Tw Cen MT" panose="020B0602020104020603" pitchFamily="34" charset="0"/>
                <a:ea typeface="+mj-ea"/>
                <a:cs typeface="+mj-cs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0" y="-4729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 smtClean="0">
                <a:latin typeface="Tw Cen MT" pitchFamily="34" charset="0"/>
              </a:rPr>
              <a:t>HWC in Action </a:t>
            </a:r>
            <a:endParaRPr lang="en-US" sz="4000" b="1" dirty="0" smtClean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9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898" y="523219"/>
            <a:ext cx="1144020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/>
            <a:r>
              <a:rPr lang="en-IN" sz="2800" b="1" dirty="0" smtClean="0">
                <a:latin typeface="Tw Cen MT" pitchFamily="34" charset="0"/>
              </a:rPr>
              <a:t>Continuing Challenges: 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Improving IT skills of ANMs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Entry in MO </a:t>
            </a:r>
            <a:r>
              <a:rPr lang="en-IN" sz="2800" dirty="0" smtClean="0">
                <a:latin typeface="Tw Cen MT" pitchFamily="34" charset="0"/>
              </a:rPr>
              <a:t>Portal by Medical </a:t>
            </a:r>
            <a:r>
              <a:rPr lang="en-IN" sz="2800" dirty="0" smtClean="0">
                <a:latin typeface="Tw Cen MT" pitchFamily="34" charset="0"/>
              </a:rPr>
              <a:t>Officers </a:t>
            </a:r>
            <a:endParaRPr lang="en-IN" sz="28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Tracking confirmed cases to ensure treatment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PBS in non-slum urban areas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E-tracking of drugs </a:t>
            </a:r>
            <a:r>
              <a:rPr lang="en-IN" sz="2800" dirty="0" err="1" smtClean="0">
                <a:latin typeface="Tw Cen MT" pitchFamily="34" charset="0"/>
              </a:rPr>
              <a:t>upto</a:t>
            </a:r>
            <a:r>
              <a:rPr lang="en-IN" sz="2800" dirty="0" smtClean="0">
                <a:latin typeface="Tw Cen MT" pitchFamily="34" charset="0"/>
              </a:rPr>
              <a:t> Sub Centre level</a:t>
            </a:r>
            <a:endParaRPr lang="en-IN" sz="28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  <a:p>
            <a:pPr marL="268288" indent="-268288" algn="just"/>
            <a:r>
              <a:rPr lang="en-IN" sz="2800" b="1" dirty="0" smtClean="0">
                <a:latin typeface="Tw Cen MT" pitchFamily="34" charset="0"/>
              </a:rPr>
              <a:t>Way forward: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Expanding E-</a:t>
            </a:r>
            <a:r>
              <a:rPr lang="en-IN" sz="2800" dirty="0" err="1" smtClean="0">
                <a:latin typeface="Tw Cen MT" pitchFamily="34" charset="0"/>
              </a:rPr>
              <a:t>Niramaya</a:t>
            </a:r>
            <a:r>
              <a:rPr lang="en-IN" sz="2800" dirty="0" smtClean="0">
                <a:latin typeface="Tw Cen MT" pitchFamily="34" charset="0"/>
              </a:rPr>
              <a:t>  </a:t>
            </a:r>
            <a:r>
              <a:rPr lang="en-IN" sz="2800" dirty="0" smtClean="0">
                <a:latin typeface="Tw Cen MT" pitchFamily="34" charset="0"/>
              </a:rPr>
              <a:t>to </a:t>
            </a:r>
            <a:r>
              <a:rPr lang="en-IN" sz="2800" dirty="0" smtClean="0">
                <a:latin typeface="Tw Cen MT" pitchFamily="34" charset="0"/>
              </a:rPr>
              <a:t>all HWCs</a:t>
            </a:r>
            <a:endParaRPr lang="en-IN" sz="2800" dirty="0" smtClean="0">
              <a:latin typeface="Tw Cen MT" pitchFamily="34" charset="0"/>
            </a:endParaRP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Outsourcing of Telemedicine setup (6 hubs &amp; 600 Spokes in 1st phase</a:t>
            </a:r>
            <a:r>
              <a:rPr lang="en-IN" sz="2800" dirty="0" smtClean="0">
                <a:latin typeface="Tw Cen MT" pitchFamily="34" charset="0"/>
              </a:rPr>
              <a:t>)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 smtClean="0">
                <a:latin typeface="Tw Cen MT" pitchFamily="34" charset="0"/>
              </a:rPr>
              <a:t>Health card to track patients ?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>
                <a:latin typeface="Tw Cen MT" pitchFamily="34" charset="0"/>
              </a:rPr>
              <a:t>Posting doctors in all PHCs and trained SNs in all SCs</a:t>
            </a:r>
          </a:p>
          <a:p>
            <a:pPr marL="268288" indent="-268288" algn="just">
              <a:buFont typeface="Arial" pitchFamily="34" charset="0"/>
              <a:buChar char="•"/>
            </a:pPr>
            <a:r>
              <a:rPr lang="en-IN" sz="2800" dirty="0">
                <a:latin typeface="Tw Cen MT" pitchFamily="34" charset="0"/>
              </a:rPr>
              <a:t>Streamlining issues with IGNOU</a:t>
            </a:r>
          </a:p>
          <a:p>
            <a:pPr marL="268288" indent="-268288" algn="just">
              <a:buFont typeface="Arial" pitchFamily="34" charset="0"/>
              <a:buChar char="•"/>
            </a:pPr>
            <a:endParaRPr lang="en-IN" sz="2800" dirty="0" smtClean="0">
              <a:latin typeface="Tw Cen MT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latin typeface="Tw Cen MT" pitchFamily="34" charset="0"/>
              </a:rPr>
              <a:t> Continuing Challenges  &amp; Way Forward </a:t>
            </a:r>
            <a:endParaRPr lang="en-US" sz="2800" b="1" dirty="0" smtClean="0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524" y="1085300"/>
            <a:ext cx="5817474" cy="432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19666" y="4295252"/>
            <a:ext cx="4558352" cy="1416424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 smtClean="0">
                <a:solidFill>
                  <a:srgbClr val="002060"/>
                </a:solidFill>
                <a:latin typeface="+mn-lt"/>
              </a:rPr>
              <a:t>Thank you</a:t>
            </a:r>
            <a:endParaRPr lang="en-IN" sz="4800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3202</TotalTime>
  <Words>1019</Words>
  <Application>Microsoft Office PowerPoint</Application>
  <PresentationFormat>Custom</PresentationFormat>
  <Paragraphs>282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Enabling Policy Decisions &amp; Interventions  </vt:lpstr>
      <vt:lpstr>PowerPoint Presentation</vt:lpstr>
      <vt:lpstr>PowerPoint Presentation</vt:lpstr>
      <vt:lpstr>  Enabling Policy Decisions &amp; Interventions  </vt:lpstr>
      <vt:lpstr>  Enabling Policy Decisions &amp; Interventions  </vt:lpstr>
      <vt:lpstr>PowerPoint Presentation</vt:lpstr>
      <vt:lpstr>  Enabling Policy Decisions &amp; Interventions  </vt:lpstr>
      <vt:lpstr>  NCD Campaign (1st March-31st March 2019)</vt:lpstr>
      <vt:lpstr>PowerPoint Presentation</vt:lpstr>
      <vt:lpstr>Entry in NCD App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anaemia among adolescents studying in tribal residential school of Odisha</dc:title>
  <dc:creator>Kumar Manish</dc:creator>
  <cp:lastModifiedBy>MDNHM</cp:lastModifiedBy>
  <cp:revision>268</cp:revision>
  <cp:lastPrinted>2019-04-06T12:47:20Z</cp:lastPrinted>
  <dcterms:created xsi:type="dcterms:W3CDTF">2019-02-19T12:12:43Z</dcterms:created>
  <dcterms:modified xsi:type="dcterms:W3CDTF">2019-04-06T13:09:37Z</dcterms:modified>
</cp:coreProperties>
</file>