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448" r:id="rId2"/>
    <p:sldId id="426" r:id="rId3"/>
    <p:sldId id="449" r:id="rId4"/>
    <p:sldId id="450" r:id="rId5"/>
    <p:sldId id="451" r:id="rId6"/>
    <p:sldId id="447" r:id="rId7"/>
    <p:sldId id="457" r:id="rId8"/>
    <p:sldId id="452" r:id="rId9"/>
    <p:sldId id="431" r:id="rId10"/>
    <p:sldId id="432" r:id="rId11"/>
    <p:sldId id="433" r:id="rId12"/>
    <p:sldId id="442" r:id="rId13"/>
    <p:sldId id="456" r:id="rId14"/>
    <p:sldId id="453" r:id="rId15"/>
    <p:sldId id="435" r:id="rId16"/>
    <p:sldId id="436" r:id="rId17"/>
    <p:sldId id="454" r:id="rId18"/>
    <p:sldId id="438" r:id="rId19"/>
    <p:sldId id="439" r:id="rId20"/>
    <p:sldId id="443" r:id="rId21"/>
    <p:sldId id="440" r:id="rId22"/>
    <p:sldId id="455" r:id="rId23"/>
    <p:sldId id="444" r:id="rId24"/>
    <p:sldId id="445" r:id="rId25"/>
    <p:sldId id="301"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A854"/>
    <a:srgbClr val="78C9E2"/>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94" autoAdjust="0"/>
    <p:restoredTop sz="95507" autoAdjust="0"/>
  </p:normalViewPr>
  <p:slideViewPr>
    <p:cSldViewPr>
      <p:cViewPr>
        <p:scale>
          <a:sx n="153" d="100"/>
          <a:sy n="153" d="100"/>
        </p:scale>
        <p:origin x="1280" y="256"/>
      </p:cViewPr>
      <p:guideLst>
        <p:guide orient="horz" pos="2160"/>
        <p:guide pos="2880"/>
      </p:guideLst>
    </p:cSldViewPr>
  </p:slideViewPr>
  <p:outlineViewPr>
    <p:cViewPr>
      <p:scale>
        <a:sx n="33" d="100"/>
        <a:sy n="33" d="100"/>
      </p:scale>
      <p:origin x="0" y="48"/>
    </p:cViewPr>
  </p:outlineViewPr>
  <p:notesTextViewPr>
    <p:cViewPr>
      <p:scale>
        <a:sx n="100" d="100"/>
        <a:sy n="100" d="100"/>
      </p:scale>
      <p:origin x="0" y="0"/>
    </p:cViewPr>
  </p:notesTextViewPr>
  <p:sorterViewPr>
    <p:cViewPr>
      <p:scale>
        <a:sx n="66" d="100"/>
        <a:sy n="66" d="100"/>
      </p:scale>
      <p:origin x="0" y="402"/>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F8BED626-712F-49FE-AF8D-3ACAB093A040}" type="datetimeFigureOut">
              <a:rPr lang="en-US" smtClean="0"/>
              <a:pPr/>
              <a:t>4/7/19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D609D9C6-051C-4696-AE55-C624CB2F9564}" type="slidenum">
              <a:rPr lang="en-US" smtClean="0"/>
              <a:pPr/>
              <a:t>‹#›</a:t>
            </a:fld>
            <a:endParaRPr lang="en-US"/>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E2EC73D-FDFF-43AA-BD9A-E935E5019F68}" type="datetimeFigureOut">
              <a:rPr lang="en-US" smtClean="0"/>
              <a:pPr/>
              <a:t>4/7/19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42012AF-3D82-469B-9D02-48A7E60E3636}" type="slidenum">
              <a:rPr lang="en-US" smtClean="0"/>
              <a:pPr/>
              <a:t>‹#›</a:t>
            </a:fld>
            <a:endParaRPr 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Recognizing that many important factors feed into disparities in access to essential medicines, and that the “puzzle” of access will vary from country to country, it is crucial for policymakers and stakeholders to have a better understanding of where resources can be allocated most efficiently in order to optimize efforts and enable wider access to essential medicines for their populations.</a:t>
            </a:r>
          </a:p>
        </p:txBody>
      </p:sp>
      <p:sp>
        <p:nvSpPr>
          <p:cNvPr id="4" name="Slide Number Placeholder 3"/>
          <p:cNvSpPr>
            <a:spLocks noGrp="1"/>
          </p:cNvSpPr>
          <p:nvPr>
            <p:ph type="sldNum" sz="quarter" idx="10"/>
          </p:nvPr>
        </p:nvSpPr>
        <p:spPr/>
        <p:txBody>
          <a:bodyPr/>
          <a:lstStyle/>
          <a:p>
            <a:fld id="{E87C7D1E-FB18-48FB-BF57-36017E9C998B}" type="slidenum">
              <a:rPr lang="en-US" smtClean="0"/>
              <a:pPr/>
              <a:t>15</a:t>
            </a:fld>
            <a:endParaRPr lang="en-US"/>
          </a:p>
        </p:txBody>
      </p:sp>
    </p:spTree>
    <p:extLst>
      <p:ext uri="{BB962C8B-B14F-4D97-AF65-F5344CB8AC3E}">
        <p14:creationId xmlns:p14="http://schemas.microsoft.com/office/powerpoint/2010/main" val="786087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Recognizing that many important factors feed into disparities in access to essential medicines, and that the “puzzle” of access will vary from country to country, it is crucial for policymakers and stakeholders to have a better understanding of where resources can be allocated most efficiently in order to optimize efforts and enable wider access to essential medicines for their populations.</a:t>
            </a:r>
          </a:p>
        </p:txBody>
      </p:sp>
      <p:sp>
        <p:nvSpPr>
          <p:cNvPr id="4" name="Slide Number Placeholder 3"/>
          <p:cNvSpPr>
            <a:spLocks noGrp="1"/>
          </p:cNvSpPr>
          <p:nvPr>
            <p:ph type="sldNum" sz="quarter" idx="10"/>
          </p:nvPr>
        </p:nvSpPr>
        <p:spPr/>
        <p:txBody>
          <a:bodyPr/>
          <a:lstStyle/>
          <a:p>
            <a:fld id="{E87C7D1E-FB18-48FB-BF57-36017E9C998B}" type="slidenum">
              <a:rPr lang="en-US" smtClean="0"/>
              <a:pPr/>
              <a:t>19</a:t>
            </a:fld>
            <a:endParaRPr lang="en-US"/>
          </a:p>
        </p:txBody>
      </p:sp>
    </p:spTree>
    <p:extLst>
      <p:ext uri="{BB962C8B-B14F-4D97-AF65-F5344CB8AC3E}">
        <p14:creationId xmlns:p14="http://schemas.microsoft.com/office/powerpoint/2010/main" val="2872395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Recognizing that many important factors feed into disparities in access to essential medicines, and that the “puzzle” of access will vary from country to country, it is crucial for policymakers and stakeholders to have a better understanding of where resources can be allocated most efficiently in order to optimize efforts and enable wider access to essential medicines for their populations.</a:t>
            </a:r>
          </a:p>
        </p:txBody>
      </p:sp>
      <p:sp>
        <p:nvSpPr>
          <p:cNvPr id="4" name="Slide Number Placeholder 3"/>
          <p:cNvSpPr>
            <a:spLocks noGrp="1"/>
          </p:cNvSpPr>
          <p:nvPr>
            <p:ph type="sldNum" sz="quarter" idx="10"/>
          </p:nvPr>
        </p:nvSpPr>
        <p:spPr/>
        <p:txBody>
          <a:bodyPr/>
          <a:lstStyle/>
          <a:p>
            <a:fld id="{E87C7D1E-FB18-48FB-BF57-36017E9C998B}" type="slidenum">
              <a:rPr lang="en-US" smtClean="0"/>
              <a:pPr/>
              <a:t>20</a:t>
            </a:fld>
            <a:endParaRPr lang="en-US"/>
          </a:p>
        </p:txBody>
      </p:sp>
    </p:spTree>
    <p:extLst>
      <p:ext uri="{BB962C8B-B14F-4D97-AF65-F5344CB8AC3E}">
        <p14:creationId xmlns:p14="http://schemas.microsoft.com/office/powerpoint/2010/main" val="3545989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Recognizing that many important factors feed into disparities in access to essential medicines, and that the “puzzle” of access will vary from country to country, it is crucial for policymakers and stakeholders to have a better understanding of where resources can be allocated most efficiently in order to optimize efforts and enable wider access to essential medicines for their populations.</a:t>
            </a:r>
          </a:p>
        </p:txBody>
      </p:sp>
      <p:sp>
        <p:nvSpPr>
          <p:cNvPr id="4" name="Slide Number Placeholder 3"/>
          <p:cNvSpPr>
            <a:spLocks noGrp="1"/>
          </p:cNvSpPr>
          <p:nvPr>
            <p:ph type="sldNum" sz="quarter" idx="10"/>
          </p:nvPr>
        </p:nvSpPr>
        <p:spPr/>
        <p:txBody>
          <a:bodyPr/>
          <a:lstStyle/>
          <a:p>
            <a:fld id="{E87C7D1E-FB18-48FB-BF57-36017E9C998B}" type="slidenum">
              <a:rPr lang="en-US" smtClean="0"/>
              <a:pPr/>
              <a:t>21</a:t>
            </a:fld>
            <a:endParaRPr lang="en-US"/>
          </a:p>
        </p:txBody>
      </p:sp>
    </p:spTree>
    <p:extLst>
      <p:ext uri="{BB962C8B-B14F-4D97-AF65-F5344CB8AC3E}">
        <p14:creationId xmlns:p14="http://schemas.microsoft.com/office/powerpoint/2010/main" val="4075981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Recognizing that many important factors feed into disparities in access to essential medicines, and that the “puzzle” of access will vary from country to country, it is crucial for policymakers and stakeholders to have a better understanding of where resources can be allocated most efficiently in order to optimize efforts and enable wider access to essential medicines for their populations.</a:t>
            </a:r>
          </a:p>
        </p:txBody>
      </p:sp>
      <p:sp>
        <p:nvSpPr>
          <p:cNvPr id="4" name="Slide Number Placeholder 3"/>
          <p:cNvSpPr>
            <a:spLocks noGrp="1"/>
          </p:cNvSpPr>
          <p:nvPr>
            <p:ph type="sldNum" sz="quarter" idx="10"/>
          </p:nvPr>
        </p:nvSpPr>
        <p:spPr/>
        <p:txBody>
          <a:bodyPr/>
          <a:lstStyle/>
          <a:p>
            <a:fld id="{E87C7D1E-FB18-48FB-BF57-36017E9C998B}" type="slidenum">
              <a:rPr lang="en-US" smtClean="0"/>
              <a:pPr/>
              <a:t>22</a:t>
            </a:fld>
            <a:endParaRPr lang="en-US"/>
          </a:p>
        </p:txBody>
      </p:sp>
    </p:spTree>
    <p:extLst>
      <p:ext uri="{BB962C8B-B14F-4D97-AF65-F5344CB8AC3E}">
        <p14:creationId xmlns:p14="http://schemas.microsoft.com/office/powerpoint/2010/main" val="4075981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2BF3B70-AD04-4DB5-8308-4540D252C06D}" type="datetime1">
              <a:rPr lang="en-US" smtClean="0"/>
              <a:pPr/>
              <a:t>4/7/19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30800-4422-4CF5-8BCB-24B24C3D881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0A7C70-E73A-4E2A-9909-4F643DF77B7B}" type="datetime1">
              <a:rPr lang="en-US" smtClean="0"/>
              <a:pPr/>
              <a:t>4/7/19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30800-4422-4CF5-8BCB-24B24C3D88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0F02D8-14C7-4668-8081-264D36E2583E}" type="datetime1">
              <a:rPr lang="en-US" smtClean="0"/>
              <a:pPr/>
              <a:t>4/7/19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30800-4422-4CF5-8BCB-24B24C3D881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75B6B6-2E71-4460-8E08-82502B1DA5A8}" type="datetime1">
              <a:rPr lang="en-US" smtClean="0"/>
              <a:pPr/>
              <a:t>4/7/19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30800-4422-4CF5-8BCB-24B24C3D881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D8C9516-71FA-451F-8151-5B5D6B9DEDB3}" type="datetime1">
              <a:rPr lang="en-US" smtClean="0"/>
              <a:pPr/>
              <a:t>4/7/19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E30800-4422-4CF5-8BCB-24B24C3D88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F6AF326-9D11-4858-9D89-F562903F4999}" type="datetime1">
              <a:rPr lang="en-US" smtClean="0"/>
              <a:pPr/>
              <a:t>4/7/19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E30800-4422-4CF5-8BCB-24B24C3D88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1D98D-1AA5-4B57-8FCF-944BB40292C3}" type="datetime1">
              <a:rPr lang="en-US" smtClean="0"/>
              <a:pPr/>
              <a:t>4/7/19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E30800-4422-4CF5-8BCB-24B24C3D88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DFD0A2-4B0B-431B-A93C-99234E6DD6A5}" type="datetime1">
              <a:rPr lang="en-US" smtClean="0"/>
              <a:pPr/>
              <a:t>4/7/19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30800-4422-4CF5-8BCB-24B24C3D88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62DA38-5567-439E-8FC7-FDAFBDEE18A4}" type="datetime1">
              <a:rPr lang="en-US" smtClean="0"/>
              <a:pPr/>
              <a:t>4/7/19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30800-4422-4CF5-8BCB-24B24C3D88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AE916D-9C42-4E19-B1FD-CD4549B2C34B}" type="datetime1">
              <a:rPr lang="en-US" smtClean="0"/>
              <a:pPr/>
              <a:t>4/7/19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30800-4422-4CF5-8BCB-24B24C3D88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97EB61-5BAC-468D-AC4C-CE93BCC3F1BF}" type="datetime1">
              <a:rPr lang="en-US" smtClean="0"/>
              <a:pPr/>
              <a:t>4/7/19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30800-4422-4CF5-8BCB-24B24C3D88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5B3313-3395-4F0F-A93A-A32E864906C9}" type="datetime1">
              <a:rPr lang="en-US" smtClean="0"/>
              <a:pPr/>
              <a:t>4/7/19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E30800-4422-4CF5-8BCB-24B24C3D88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1" Type="http://schemas.openxmlformats.org/officeDocument/2006/relationships/image" Target="../media/image15.png"/><Relationship Id="rId12" Type="http://schemas.openxmlformats.org/officeDocument/2006/relationships/image" Target="../media/image16.png"/><Relationship Id="rId13"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 Id="rId10" Type="http://schemas.openxmlformats.org/officeDocument/2006/relationships/image" Target="../media/image14.png"/></Relationships>
</file>

<file path=ppt/slides/_rels/slide4.xml.rels><?xml version="1.0" encoding="UTF-8" standalone="yes"?>
<Relationships xmlns="http://schemas.openxmlformats.org/package/2006/relationships"><Relationship Id="rId11" Type="http://schemas.openxmlformats.org/officeDocument/2006/relationships/image" Target="../media/image16.png"/><Relationship Id="rId12" Type="http://schemas.openxmlformats.org/officeDocument/2006/relationships/image" Target="../media/image11.png"/><Relationship Id="rId13" Type="http://schemas.openxmlformats.org/officeDocument/2006/relationships/image" Target="../media/image17.png"/><Relationship Id="rId1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12.png"/><Relationship Id="rId4" Type="http://schemas.openxmlformats.org/officeDocument/2006/relationships/image" Target="../media/image7.png"/><Relationship Id="rId5" Type="http://schemas.openxmlformats.org/officeDocument/2006/relationships/image" Target="../media/image13.png"/><Relationship Id="rId6" Type="http://schemas.openxmlformats.org/officeDocument/2006/relationships/image" Target="../media/image8.png"/><Relationship Id="rId7" Type="http://schemas.openxmlformats.org/officeDocument/2006/relationships/image" Target="../media/image14.png"/><Relationship Id="rId8" Type="http://schemas.openxmlformats.org/officeDocument/2006/relationships/image" Target="../media/image9.png"/><Relationship Id="rId9" Type="http://schemas.openxmlformats.org/officeDocument/2006/relationships/image" Target="../media/image15.png"/><Relationship Id="rId10"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jpeg"/><Relationship Id="rId6"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jpeg"/><Relationship Id="rId7" Type="http://schemas.openxmlformats.org/officeDocument/2006/relationships/image" Target="../media/image31.jpeg"/><Relationship Id="rId8" Type="http://schemas.openxmlformats.org/officeDocument/2006/relationships/image" Target="../media/image32.jpeg"/><Relationship Id="rId9" Type="http://schemas.openxmlformats.org/officeDocument/2006/relationships/image" Target="../media/image33.png"/><Relationship Id="rId1" Type="http://schemas.openxmlformats.org/officeDocument/2006/relationships/slideLayout" Target="../slideLayouts/slideLayout7.xml"/><Relationship Id="rId2"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jpeg"/><Relationship Id="rId5" Type="http://schemas.openxmlformats.org/officeDocument/2006/relationships/image" Target="../media/image37.jpeg"/><Relationship Id="rId6" Type="http://schemas.openxmlformats.org/officeDocument/2006/relationships/image" Target="../media/image38.jpeg"/><Relationship Id="rId7" Type="http://schemas.openxmlformats.org/officeDocument/2006/relationships/image" Target="../media/image39.jpeg"/><Relationship Id="rId8" Type="http://schemas.openxmlformats.org/officeDocument/2006/relationships/image" Target="../media/image40.jpeg"/><Relationship Id="rId9" Type="http://schemas.openxmlformats.org/officeDocument/2006/relationships/image" Target="../media/image41.jpeg"/><Relationship Id="rId10" Type="http://schemas.openxmlformats.org/officeDocument/2006/relationships/image" Target="../media/image42.jpeg"/><Relationship Id="rId11" Type="http://schemas.openxmlformats.org/officeDocument/2006/relationships/image" Target="../media/image43.jpeg"/><Relationship Id="rId1" Type="http://schemas.openxmlformats.org/officeDocument/2006/relationships/slideLayout" Target="../slideLayouts/slideLayout7.xml"/><Relationship Id="rId2"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jpeg"/><Relationship Id="rId5" Type="http://schemas.openxmlformats.org/officeDocument/2006/relationships/image" Target="../media/image47.jpeg"/><Relationship Id="rId1" Type="http://schemas.openxmlformats.org/officeDocument/2006/relationships/slideLayout" Target="../slideLayouts/slideLayout7.xml"/><Relationship Id="rId2" Type="http://schemas.openxmlformats.org/officeDocument/2006/relationships/image" Target="../media/image4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 Id="rId3" Type="http://schemas.openxmlformats.org/officeDocument/2006/relationships/image" Target="../media/image4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 Id="rId3" Type="http://schemas.openxmlformats.org/officeDocument/2006/relationships/image" Target="../media/image2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1.jpeg"/></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4" Type="http://schemas.openxmlformats.org/officeDocument/2006/relationships/image" Target="../media/image53.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8" name="Rectangle 17"/>
          <p:cNvSpPr/>
          <p:nvPr/>
        </p:nvSpPr>
        <p:spPr>
          <a:xfrm>
            <a:off x="0" y="838200"/>
            <a:ext cx="6172200" cy="11430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5" name="Picture 11" descr="Related image"/>
          <p:cNvPicPr>
            <a:picLocks noChangeAspect="1" noChangeArrowheads="1"/>
          </p:cNvPicPr>
          <p:nvPr/>
        </p:nvPicPr>
        <p:blipFill>
          <a:blip r:embed="rId3">
            <a:duotone>
              <a:schemeClr val="accent6">
                <a:shade val="45000"/>
                <a:satMod val="135000"/>
              </a:schemeClr>
              <a:prstClr val="white"/>
            </a:duotone>
          </a:blip>
          <a:srcRect/>
          <a:stretch>
            <a:fillRect/>
          </a:stretch>
        </p:blipFill>
        <p:spPr bwMode="auto">
          <a:xfrm>
            <a:off x="0" y="1953670"/>
            <a:ext cx="6553200" cy="4904330"/>
          </a:xfrm>
          <a:prstGeom prst="rect">
            <a:avLst/>
          </a:prstGeom>
          <a:noFill/>
        </p:spPr>
      </p:pic>
      <p:pic>
        <p:nvPicPr>
          <p:cNvPr id="23" name="Picture 22" descr="back.PNG"/>
          <p:cNvPicPr>
            <a:picLocks noChangeAspect="1"/>
          </p:cNvPicPr>
          <p:nvPr/>
        </p:nvPicPr>
        <p:blipFill>
          <a:blip r:embed="rId4"/>
          <a:srcRect l="39896"/>
          <a:stretch>
            <a:fillRect/>
          </a:stretch>
        </p:blipFill>
        <p:spPr>
          <a:xfrm>
            <a:off x="3733800" y="0"/>
            <a:ext cx="5486400" cy="6858000"/>
          </a:xfrm>
          <a:prstGeom prst="rect">
            <a:avLst/>
          </a:prstGeom>
        </p:spPr>
      </p:pic>
      <p:pic>
        <p:nvPicPr>
          <p:cNvPr id="24" name="Picture 23" descr="supply-chain-2-450x300-450x300.png"/>
          <p:cNvPicPr>
            <a:picLocks noChangeAspect="1"/>
          </p:cNvPicPr>
          <p:nvPr/>
        </p:nvPicPr>
        <p:blipFill>
          <a:blip r:embed="rId5">
            <a:lum bright="-20000"/>
          </a:blip>
          <a:stretch>
            <a:fillRect/>
          </a:stretch>
        </p:blipFill>
        <p:spPr>
          <a:xfrm>
            <a:off x="7506057" y="228600"/>
            <a:ext cx="1637943" cy="1091962"/>
          </a:xfrm>
          <a:prstGeom prst="rect">
            <a:avLst/>
          </a:prstGeom>
        </p:spPr>
      </p:pic>
      <p:sp>
        <p:nvSpPr>
          <p:cNvPr id="19" name="TextBox 18"/>
          <p:cNvSpPr txBox="1"/>
          <p:nvPr/>
        </p:nvSpPr>
        <p:spPr>
          <a:xfrm>
            <a:off x="228600" y="304800"/>
            <a:ext cx="5535490" cy="523220"/>
          </a:xfrm>
          <a:prstGeom prst="rect">
            <a:avLst/>
          </a:prstGeom>
          <a:noFill/>
        </p:spPr>
        <p:txBody>
          <a:bodyPr wrap="none" rtlCol="0">
            <a:spAutoFit/>
          </a:bodyPr>
          <a:lstStyle/>
          <a:p>
            <a:r>
              <a:rPr lang="en-IN" sz="2800" b="1" dirty="0" smtClean="0">
                <a:latin typeface="Times New Roman" panose="02020603050405020304" pitchFamily="18" charset="0"/>
                <a:cs typeface="Times New Roman" panose="02020603050405020304" pitchFamily="18" charset="0"/>
              </a:rPr>
              <a:t>Supply and </a:t>
            </a:r>
            <a:r>
              <a:rPr lang="en-IN" sz="2800" b="1" dirty="0" smtClean="0">
                <a:latin typeface="Times New Roman" panose="02020603050405020304" pitchFamily="18" charset="0"/>
                <a:cs typeface="Times New Roman" panose="02020603050405020304" pitchFamily="18" charset="0"/>
              </a:rPr>
              <a:t>Logistics Management </a:t>
            </a:r>
            <a:endParaRPr lang="en-IN" sz="2800" b="1" dirty="0" smtClean="0">
              <a:latin typeface="Times New Roman" panose="02020603050405020304" pitchFamily="18" charset="0"/>
              <a:cs typeface="Times New Roman" panose="02020603050405020304" pitchFamily="18" charset="0"/>
            </a:endParaRPr>
          </a:p>
        </p:txBody>
      </p:sp>
      <p:sp>
        <p:nvSpPr>
          <p:cNvPr id="20" name="TextBox 19"/>
          <p:cNvSpPr txBox="1"/>
          <p:nvPr/>
        </p:nvSpPr>
        <p:spPr>
          <a:xfrm>
            <a:off x="228600" y="889000"/>
            <a:ext cx="5318957" cy="646331"/>
          </a:xfrm>
          <a:prstGeom prst="rect">
            <a:avLst/>
          </a:prstGeom>
          <a:noFill/>
        </p:spPr>
        <p:txBody>
          <a:bodyPr wrap="none" rtlCol="0">
            <a:spAutoFit/>
          </a:bodyPr>
          <a:lstStyle/>
          <a:p>
            <a:r>
              <a:rPr lang="en-IN" sz="3600" b="1" dirty="0" smtClean="0">
                <a:solidFill>
                  <a:schemeClr val="bg1"/>
                </a:solidFill>
                <a:latin typeface="Times New Roman" panose="02020603050405020304" pitchFamily="18" charset="0"/>
                <a:cs typeface="Times New Roman" panose="02020603050405020304" pitchFamily="18" charset="0"/>
              </a:rPr>
              <a:t>Health &amp; Wellness </a:t>
            </a:r>
            <a:r>
              <a:rPr lang="en-IN" sz="3600" b="1" dirty="0" err="1" smtClean="0">
                <a:solidFill>
                  <a:schemeClr val="bg1"/>
                </a:solidFill>
                <a:latin typeface="Times New Roman" panose="02020603050405020304" pitchFamily="18" charset="0"/>
                <a:cs typeface="Times New Roman" panose="02020603050405020304" pitchFamily="18" charset="0"/>
              </a:rPr>
              <a:t>Center</a:t>
            </a:r>
            <a:endParaRPr lang="en-IN" sz="3600" b="1" dirty="0" smtClean="0">
              <a:solidFill>
                <a:schemeClr val="bg1"/>
              </a:solidFill>
              <a:latin typeface="Times New Roman" panose="02020603050405020304" pitchFamily="18" charset="0"/>
              <a:cs typeface="Times New Roman" panose="02020603050405020304" pitchFamily="18" charset="0"/>
            </a:endParaRPr>
          </a:p>
        </p:txBody>
      </p:sp>
      <p:sp>
        <p:nvSpPr>
          <p:cNvPr id="22" name="TextBox 6">
            <a:extLst>
              <a:ext uri="{FF2B5EF4-FFF2-40B4-BE49-F238E27FC236}">
                <a16:creationId xmlns="" xmlns:a16="http://schemas.microsoft.com/office/drawing/2014/main" id="{EF398926-1B47-4FC0-9A48-F182F5E7FB5E}"/>
              </a:ext>
            </a:extLst>
          </p:cNvPr>
          <p:cNvSpPr txBox="1">
            <a:spLocks noChangeArrowheads="1"/>
          </p:cNvSpPr>
          <p:nvPr/>
        </p:nvSpPr>
        <p:spPr bwMode="auto">
          <a:xfrm>
            <a:off x="4191000" y="5657671"/>
            <a:ext cx="4953000" cy="1200329"/>
          </a:xfrm>
          <a:prstGeom prst="rect">
            <a:avLst/>
          </a:prstGeom>
          <a:noFill/>
          <a:ln w="9525">
            <a:noFill/>
            <a:miter lim="800000"/>
            <a:headEnd/>
            <a:tailEnd/>
          </a:ln>
        </p:spPr>
        <p:txBody>
          <a:bodyPr wrap="square">
            <a:spAutoFit/>
          </a:bodyPr>
          <a:lstStyle/>
          <a:p>
            <a:pPr algn="r"/>
            <a:r>
              <a:rPr lang="en-IN" b="1" dirty="0">
                <a:solidFill>
                  <a:schemeClr val="bg1"/>
                </a:solidFill>
                <a:latin typeface="Times New Roman" pitchFamily="18" charset="0"/>
                <a:cs typeface="Times New Roman" pitchFamily="18" charset="0"/>
              </a:rPr>
              <a:t>Rohit Kumar </a:t>
            </a:r>
            <a:r>
              <a:rPr lang="en-IN" b="1" dirty="0" smtClean="0">
                <a:solidFill>
                  <a:schemeClr val="bg1"/>
                </a:solidFill>
                <a:latin typeface="Times New Roman" pitchFamily="18" charset="0"/>
                <a:cs typeface="Times New Roman" pitchFamily="18" charset="0"/>
              </a:rPr>
              <a:t>Singh</a:t>
            </a:r>
            <a:endParaRPr lang="en-IN" b="1" dirty="0">
              <a:solidFill>
                <a:schemeClr val="bg1"/>
              </a:solidFill>
              <a:latin typeface="Times New Roman" pitchFamily="18" charset="0"/>
              <a:cs typeface="Times New Roman" pitchFamily="18" charset="0"/>
            </a:endParaRPr>
          </a:p>
          <a:p>
            <a:pPr algn="r"/>
            <a:r>
              <a:rPr lang="en-IN" sz="1600" dirty="0" smtClean="0">
                <a:solidFill>
                  <a:schemeClr val="bg1"/>
                </a:solidFill>
                <a:latin typeface="Times New Roman" pitchFamily="18" charset="0"/>
                <a:cs typeface="Times New Roman" pitchFamily="18" charset="0"/>
              </a:rPr>
              <a:t>Additional Chief Secretary</a:t>
            </a:r>
          </a:p>
          <a:p>
            <a:pPr algn="r"/>
            <a:r>
              <a:rPr lang="en-IN" dirty="0" smtClean="0">
                <a:solidFill>
                  <a:schemeClr val="bg1"/>
                </a:solidFill>
                <a:latin typeface="Times New Roman" pitchFamily="18" charset="0"/>
                <a:cs typeface="Times New Roman" pitchFamily="18" charset="0"/>
              </a:rPr>
              <a:t>Government of Rajasthan</a:t>
            </a:r>
          </a:p>
          <a:p>
            <a:pPr algn="r"/>
            <a:r>
              <a:rPr lang="en-IN" dirty="0" smtClean="0">
                <a:solidFill>
                  <a:schemeClr val="bg1"/>
                </a:solidFill>
                <a:latin typeface="Times New Roman" pitchFamily="18" charset="0"/>
                <a:cs typeface="Times New Roman" pitchFamily="18" charset="0"/>
              </a:rPr>
              <a:t>Department of   </a:t>
            </a:r>
            <a:r>
              <a:rPr lang="en-IN" dirty="0">
                <a:solidFill>
                  <a:schemeClr val="bg1"/>
                </a:solidFill>
                <a:latin typeface="Times New Roman" pitchFamily="18" charset="0"/>
                <a:cs typeface="Times New Roman" pitchFamily="18" charset="0"/>
              </a:rPr>
              <a:t>Medical, Health &amp; Family </a:t>
            </a:r>
            <a:r>
              <a:rPr lang="en-IN" dirty="0" smtClean="0">
                <a:solidFill>
                  <a:schemeClr val="bg1"/>
                </a:solidFill>
                <a:latin typeface="Times New Roman" pitchFamily="18" charset="0"/>
                <a:cs typeface="Times New Roman" pitchFamily="18" charset="0"/>
              </a:rPr>
              <a:t>Welfare</a:t>
            </a:r>
            <a:endParaRPr lang="en-IN" dirty="0">
              <a:solidFill>
                <a:schemeClr val="bg1"/>
              </a:solidFill>
              <a:latin typeface="Times New Roman" pitchFamily="18" charset="0"/>
              <a:cs typeface="Times New Roman" pitchFamily="18" charset="0"/>
            </a:endParaRPr>
          </a:p>
        </p:txBody>
      </p:sp>
      <p:sp>
        <p:nvSpPr>
          <p:cNvPr id="26" name="TextBox 25"/>
          <p:cNvSpPr txBox="1"/>
          <p:nvPr/>
        </p:nvSpPr>
        <p:spPr>
          <a:xfrm>
            <a:off x="889353" y="1443335"/>
            <a:ext cx="3672801" cy="461665"/>
          </a:xfrm>
          <a:prstGeom prst="rect">
            <a:avLst/>
          </a:prstGeom>
          <a:noFill/>
        </p:spPr>
        <p:txBody>
          <a:bodyPr wrap="none" rtlCol="0">
            <a:spAutoFit/>
          </a:bodyPr>
          <a:lstStyle/>
          <a:p>
            <a:pPr algn="ctr"/>
            <a:r>
              <a:rPr lang="en-IN" sz="2400" b="1" dirty="0" smtClean="0">
                <a:solidFill>
                  <a:schemeClr val="bg1"/>
                </a:solidFill>
                <a:latin typeface="Times New Roman" panose="02020603050405020304" pitchFamily="18" charset="0"/>
                <a:cs typeface="Times New Roman" panose="02020603050405020304" pitchFamily="18" charset="0"/>
              </a:rPr>
              <a:t>The Rajasthan </a:t>
            </a:r>
            <a:r>
              <a:rPr lang="en-IN" sz="2400" b="1" dirty="0" smtClean="0">
                <a:solidFill>
                  <a:schemeClr val="bg1"/>
                </a:solidFill>
                <a:latin typeface="Times New Roman" panose="02020603050405020304" pitchFamily="18" charset="0"/>
                <a:cs typeface="Times New Roman" panose="02020603050405020304" pitchFamily="18" charset="0"/>
              </a:rPr>
              <a:t>Experience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5"/>
                                        </p:tgtEl>
                                        <p:attrNameLst>
                                          <p:attrName>style.visibility</p:attrName>
                                        </p:attrNameLst>
                                      </p:cBhvr>
                                      <p:to>
                                        <p:strVal val="visible"/>
                                      </p:to>
                                    </p:set>
                                    <p:animEffect transition="in" filter="fade">
                                      <p:cBhvr>
                                        <p:cTn id="7" dur="1000"/>
                                        <p:tgtEl>
                                          <p:spTgt spid="1035"/>
                                        </p:tgtEl>
                                      </p:cBhvr>
                                    </p:animEffect>
                                  </p:childTnLst>
                                </p:cTn>
                              </p:par>
                              <p:par>
                                <p:cTn id="8" presetID="23" presetClass="entr" presetSubtype="32"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p:cTn id="10" dur="500" fill="hold"/>
                                        <p:tgtEl>
                                          <p:spTgt spid="23"/>
                                        </p:tgtEl>
                                        <p:attrNameLst>
                                          <p:attrName>ppt_w</p:attrName>
                                        </p:attrNameLst>
                                      </p:cBhvr>
                                      <p:tavLst>
                                        <p:tav tm="0">
                                          <p:val>
                                            <p:strVal val="4*#ppt_w"/>
                                          </p:val>
                                        </p:tav>
                                        <p:tav tm="100000">
                                          <p:val>
                                            <p:strVal val="#ppt_w"/>
                                          </p:val>
                                        </p:tav>
                                      </p:tavLst>
                                    </p:anim>
                                    <p:anim calcmode="lin" valueType="num">
                                      <p:cBhvr>
                                        <p:cTn id="11" dur="500" fill="hold"/>
                                        <p:tgtEl>
                                          <p:spTgt spid="23"/>
                                        </p:tgtEl>
                                        <p:attrNameLst>
                                          <p:attrName>ppt_h</p:attrName>
                                        </p:attrNameLst>
                                      </p:cBhvr>
                                      <p:tavLst>
                                        <p:tav tm="0">
                                          <p:val>
                                            <p:strVal val="4*#ppt_h"/>
                                          </p:val>
                                        </p:tav>
                                        <p:tav tm="100000">
                                          <p:val>
                                            <p:strVal val="#ppt_h"/>
                                          </p:val>
                                        </p:tav>
                                      </p:tavLst>
                                    </p:anim>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childTnLst>
                                </p:cTn>
                              </p:par>
                              <p:par>
                                <p:cTn id="21" presetID="22" presetClass="entr" presetSubtype="2"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right)">
                                      <p:cBhvr>
                                        <p:cTn id="23" dur="500"/>
                                        <p:tgtEl>
                                          <p:spTgt spid="18"/>
                                        </p:tgtEl>
                                      </p:cBhvr>
                                    </p:animEffect>
                                  </p:childTnLst>
                                </p:cTn>
                              </p:par>
                              <p:par>
                                <p:cTn id="24" presetID="23" presetClass="entr" presetSubtype="16"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childTnLst>
                                </p:cTn>
                              </p:par>
                              <p:par>
                                <p:cTn id="28" presetID="23" presetClass="entr" presetSubtype="16"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p:cTn id="30" dur="500" fill="hold"/>
                                        <p:tgtEl>
                                          <p:spTgt spid="26"/>
                                        </p:tgtEl>
                                        <p:attrNameLst>
                                          <p:attrName>ppt_w</p:attrName>
                                        </p:attrNameLst>
                                      </p:cBhvr>
                                      <p:tavLst>
                                        <p:tav tm="0">
                                          <p:val>
                                            <p:fltVal val="0"/>
                                          </p:val>
                                        </p:tav>
                                        <p:tav tm="100000">
                                          <p:val>
                                            <p:strVal val="#ppt_w"/>
                                          </p:val>
                                        </p:tav>
                                      </p:tavLst>
                                    </p:anim>
                                    <p:anim calcmode="lin" valueType="num">
                                      <p:cBhvr>
                                        <p:cTn id="31" dur="500" fill="hold"/>
                                        <p:tgtEl>
                                          <p:spTgt spid="26"/>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2"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rgbClr val="3AA854"/>
          </a:solidFill>
          <a:effectLst>
            <a:innerShdw blurRad="63500" dist="50800" dir="5400000">
              <a:prstClr val="black">
                <a:alpha val="50000"/>
              </a:prstClr>
            </a:innerShdw>
          </a:effectLst>
        </p:spPr>
        <p:txBody>
          <a:bodyPr/>
          <a:lstStyle/>
          <a:p>
            <a:r>
              <a:rPr lang="en-US" b="1" dirty="0" smtClean="0">
                <a:solidFill>
                  <a:schemeClr val="bg1"/>
                </a:solidFill>
                <a:latin typeface="Times New Roman" pitchFamily="18" charset="0"/>
                <a:cs typeface="Times New Roman" pitchFamily="18" charset="0"/>
              </a:rPr>
              <a:t>Overview</a:t>
            </a:r>
            <a:endParaRPr lang="en-US" b="1" dirty="0">
              <a:solidFill>
                <a:schemeClr val="bg1"/>
              </a:solidFill>
              <a:latin typeface="Times New Roman" pitchFamily="18" charset="0"/>
              <a:cs typeface="Times New Roman" pitchFamily="18" charset="0"/>
            </a:endParaRPr>
          </a:p>
        </p:txBody>
      </p:sp>
      <p:sp>
        <p:nvSpPr>
          <p:cNvPr id="3" name="Content Placeholder 2"/>
          <p:cNvSpPr>
            <a:spLocks noGrp="1"/>
          </p:cNvSpPr>
          <p:nvPr>
            <p:ph idx="1"/>
          </p:nvPr>
        </p:nvSpPr>
        <p:spPr>
          <a:xfrm>
            <a:off x="381000" y="1295400"/>
            <a:ext cx="8458200" cy="4525963"/>
          </a:xfrm>
        </p:spPr>
        <p:txBody>
          <a:bodyPr>
            <a:normAutofit fontScale="92500" lnSpcReduction="10000"/>
          </a:bodyPr>
          <a:lstStyle/>
          <a:p>
            <a:pPr marL="514350" indent="-514350">
              <a:buFont typeface="+mj-lt"/>
              <a:buAutoNum type="arabicPeriod"/>
            </a:pPr>
            <a:r>
              <a:rPr lang="en-US" b="1" dirty="0" smtClean="0">
                <a:latin typeface="Times New Roman" panose="02020603050405020304" pitchFamily="18" charset="0"/>
                <a:cs typeface="Times New Roman" panose="02020603050405020304" pitchFamily="18" charset="0"/>
              </a:rPr>
              <a:t>State Profile</a:t>
            </a:r>
          </a:p>
          <a:p>
            <a:pPr marL="514350" indent="-514350">
              <a:buFont typeface="+mj-lt"/>
              <a:buAutoNum type="arabicPeriod"/>
            </a:pPr>
            <a:r>
              <a:rPr lang="en-IN" b="1" dirty="0" smtClean="0">
                <a:latin typeface="Times New Roman" panose="02020603050405020304" pitchFamily="18" charset="0"/>
                <a:cs typeface="Times New Roman" panose="02020603050405020304" pitchFamily="18" charset="0"/>
              </a:rPr>
              <a:t>Health Infrastructure</a:t>
            </a:r>
          </a:p>
          <a:p>
            <a:pPr marL="514350" indent="-514350">
              <a:buFont typeface="+mj-lt"/>
              <a:buAutoNum type="arabicPeriod"/>
            </a:pPr>
            <a:r>
              <a:rPr lang="en-IN" b="1" dirty="0" smtClean="0">
                <a:latin typeface="Times New Roman" panose="02020603050405020304" pitchFamily="18" charset="0"/>
                <a:cs typeface="Times New Roman" panose="02020603050405020304" pitchFamily="18" charset="0"/>
              </a:rPr>
              <a:t>Health &amp; Wellness </a:t>
            </a:r>
            <a:r>
              <a:rPr lang="en-IN" b="1" dirty="0" err="1" smtClean="0">
                <a:latin typeface="Times New Roman" panose="02020603050405020304" pitchFamily="18" charset="0"/>
                <a:cs typeface="Times New Roman" panose="02020603050405020304" pitchFamily="18" charset="0"/>
              </a:rPr>
              <a:t>Centers</a:t>
            </a:r>
            <a:endParaRPr lang="en-IN" b="1" dirty="0" smtClean="0">
              <a:latin typeface="Times New Roman" panose="02020603050405020304" pitchFamily="18" charset="0"/>
              <a:cs typeface="Times New Roman" panose="02020603050405020304" pitchFamily="18" charset="0"/>
            </a:endParaRPr>
          </a:p>
          <a:p>
            <a:pPr marL="960438" lvl="1" indent="-457200"/>
            <a:r>
              <a:rPr lang="en-IN" sz="2200" b="1" dirty="0" smtClean="0">
                <a:latin typeface="Times New Roman" panose="02020603050405020304" pitchFamily="18" charset="0"/>
                <a:cs typeface="Times New Roman" panose="02020603050405020304" pitchFamily="18" charset="0"/>
              </a:rPr>
              <a:t>Measures to be adopted for logistics and supply chain management </a:t>
            </a:r>
          </a:p>
          <a:p>
            <a:pPr marL="960438" lvl="1" indent="-457200"/>
            <a:r>
              <a:rPr lang="en-IN" sz="2200" b="1" dirty="0" smtClean="0">
                <a:latin typeface="Times New Roman" panose="02020603050405020304" pitchFamily="18" charset="0"/>
                <a:cs typeface="Times New Roman" panose="02020603050405020304" pitchFamily="18" charset="0"/>
              </a:rPr>
              <a:t>State Modified the list of EDL as per Operational Guidelines for CPHC</a:t>
            </a:r>
          </a:p>
          <a:p>
            <a:pPr marL="960438" lvl="1" indent="-457200"/>
            <a:r>
              <a:rPr lang="en-IN" sz="2200" b="1" dirty="0" smtClean="0">
                <a:latin typeface="Times New Roman" panose="02020603050405020304" pitchFamily="18" charset="0"/>
                <a:cs typeface="Times New Roman" panose="02020603050405020304" pitchFamily="18" charset="0"/>
              </a:rPr>
              <a:t>Measures taken to enhance range of diagnostic tests at HWC-SHCs</a:t>
            </a:r>
          </a:p>
          <a:p>
            <a:pPr marL="960438" lvl="1" indent="-457200"/>
            <a:r>
              <a:rPr lang="en-IN" sz="2200" b="1" dirty="0" smtClean="0">
                <a:latin typeface="Times New Roman" panose="02020603050405020304" pitchFamily="18" charset="0"/>
                <a:cs typeface="Times New Roman" panose="02020603050405020304" pitchFamily="18" charset="0"/>
              </a:rPr>
              <a:t>Strategy to prevent irrational use of Medicine</a:t>
            </a:r>
          </a:p>
          <a:p>
            <a:pPr marL="960438" lvl="1" indent="-457200"/>
            <a:r>
              <a:rPr lang="en-IN" sz="2200" b="1" dirty="0" smtClean="0">
                <a:latin typeface="Times New Roman" panose="02020603050405020304" pitchFamily="18" charset="0"/>
                <a:cs typeface="Times New Roman" panose="02020603050405020304" pitchFamily="18" charset="0"/>
              </a:rPr>
              <a:t>Mechanism to ensure rational use of diagnostics at all level</a:t>
            </a:r>
          </a:p>
          <a:p>
            <a:pPr marL="514350" indent="-514350">
              <a:buFont typeface="+mj-lt"/>
              <a:buAutoNum type="arabicPeriod"/>
            </a:pPr>
            <a:r>
              <a:rPr lang="en-IN" b="1" dirty="0" smtClean="0">
                <a:latin typeface="Times New Roman" panose="02020603050405020304" pitchFamily="18" charset="0"/>
                <a:cs typeface="Times New Roman" panose="02020603050405020304" pitchFamily="18" charset="0"/>
              </a:rPr>
              <a:t>Challenges </a:t>
            </a:r>
          </a:p>
          <a:p>
            <a:pPr marL="514350" indent="-514350">
              <a:buFont typeface="+mj-lt"/>
              <a:buAutoNum type="arabicPeriod"/>
            </a:pPr>
            <a:r>
              <a:rPr lang="en-IN" b="1" dirty="0" smtClean="0">
                <a:latin typeface="Times New Roman" panose="02020603050405020304" pitchFamily="18" charset="0"/>
                <a:cs typeface="Times New Roman" panose="02020603050405020304" pitchFamily="18" charset="0"/>
              </a:rPr>
              <a:t>Key </a:t>
            </a:r>
            <a:r>
              <a:rPr lang="en-IN" b="1" dirty="0" smtClean="0">
                <a:latin typeface="Times New Roman" panose="02020603050405020304" pitchFamily="18" charset="0"/>
                <a:cs typeface="Times New Roman" panose="02020603050405020304" pitchFamily="18" charset="0"/>
              </a:rPr>
              <a:t>Learnings</a:t>
            </a:r>
            <a:endParaRPr lang="en-IN" b="1" dirty="0" smtClean="0">
              <a:latin typeface="Times New Roman" panose="02020603050405020304" pitchFamily="18" charset="0"/>
              <a:cs typeface="Times New Roman" panose="02020603050405020304" pitchFamily="18" charset="0"/>
            </a:endParaRPr>
          </a:p>
        </p:txBody>
      </p:sp>
      <p:pic>
        <p:nvPicPr>
          <p:cNvPr id="4" name="Picture 3" descr="illustrations-05.png"/>
          <p:cNvPicPr>
            <a:picLocks noChangeAspect="1"/>
          </p:cNvPicPr>
          <p:nvPr/>
        </p:nvPicPr>
        <p:blipFill>
          <a:blip r:embed="rId2"/>
          <a:stretch>
            <a:fillRect/>
          </a:stretch>
        </p:blipFill>
        <p:spPr>
          <a:xfrm>
            <a:off x="7300222" y="4953000"/>
            <a:ext cx="1843778" cy="16761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3000"/>
                                        <p:tgtEl>
                                          <p:spTgt spid="3"/>
                                        </p:tgtEl>
                                      </p:cBhvr>
                                    </p:animEffect>
                                  </p:childTnLst>
                                </p:cTn>
                              </p:par>
                            </p:childTnLst>
                          </p:cTn>
                        </p:par>
                        <p:par>
                          <p:cTn id="8" fill="hold">
                            <p:stCondLst>
                              <p:cond delay="3000"/>
                            </p:stCondLst>
                            <p:childTnLst>
                              <p:par>
                                <p:cTn id="9" presetID="2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PNG"/>
          <p:cNvPicPr>
            <a:picLocks noChangeAspect="1"/>
          </p:cNvPicPr>
          <p:nvPr/>
        </p:nvPicPr>
        <p:blipFill>
          <a:blip r:embed="rId2"/>
          <a:stretch>
            <a:fillRect/>
          </a:stretch>
        </p:blipFill>
        <p:spPr>
          <a:xfrm>
            <a:off x="0" y="914400"/>
            <a:ext cx="3847619" cy="2057143"/>
          </a:xfrm>
          <a:prstGeom prst="rect">
            <a:avLst/>
          </a:prstGeom>
        </p:spPr>
      </p:pic>
      <p:pic>
        <p:nvPicPr>
          <p:cNvPr id="10" name="Picture 9" descr="2.PNG"/>
          <p:cNvPicPr>
            <a:picLocks noChangeAspect="1"/>
          </p:cNvPicPr>
          <p:nvPr/>
        </p:nvPicPr>
        <p:blipFill>
          <a:blip r:embed="rId3"/>
          <a:stretch>
            <a:fillRect/>
          </a:stretch>
        </p:blipFill>
        <p:spPr>
          <a:xfrm>
            <a:off x="3429000" y="0"/>
            <a:ext cx="2526984" cy="3187302"/>
          </a:xfrm>
          <a:prstGeom prst="rect">
            <a:avLst/>
          </a:prstGeom>
        </p:spPr>
      </p:pic>
      <p:pic>
        <p:nvPicPr>
          <p:cNvPr id="11" name="Picture 10" descr="3.PNG"/>
          <p:cNvPicPr>
            <a:picLocks noChangeAspect="1"/>
          </p:cNvPicPr>
          <p:nvPr/>
        </p:nvPicPr>
        <p:blipFill>
          <a:blip r:embed="rId4"/>
          <a:stretch>
            <a:fillRect/>
          </a:stretch>
        </p:blipFill>
        <p:spPr>
          <a:xfrm>
            <a:off x="5867809" y="304800"/>
            <a:ext cx="3276191" cy="2273016"/>
          </a:xfrm>
          <a:prstGeom prst="rect">
            <a:avLst/>
          </a:prstGeom>
        </p:spPr>
      </p:pic>
      <p:pic>
        <p:nvPicPr>
          <p:cNvPr id="12" name="Picture 11" descr="4.PNG"/>
          <p:cNvPicPr>
            <a:picLocks noChangeAspect="1"/>
          </p:cNvPicPr>
          <p:nvPr/>
        </p:nvPicPr>
        <p:blipFill>
          <a:blip r:embed="rId5"/>
          <a:stretch>
            <a:fillRect/>
          </a:stretch>
        </p:blipFill>
        <p:spPr>
          <a:xfrm>
            <a:off x="5791200" y="2971800"/>
            <a:ext cx="3644445" cy="2895238"/>
          </a:xfrm>
          <a:prstGeom prst="rect">
            <a:avLst/>
          </a:prstGeom>
        </p:spPr>
      </p:pic>
      <p:pic>
        <p:nvPicPr>
          <p:cNvPr id="13" name="Picture 12" descr="5.PNG"/>
          <p:cNvPicPr>
            <a:picLocks noChangeAspect="1"/>
          </p:cNvPicPr>
          <p:nvPr/>
        </p:nvPicPr>
        <p:blipFill>
          <a:blip r:embed="rId6"/>
          <a:stretch>
            <a:fillRect/>
          </a:stretch>
        </p:blipFill>
        <p:spPr>
          <a:xfrm>
            <a:off x="3962400" y="3429428"/>
            <a:ext cx="2514286" cy="3428572"/>
          </a:xfrm>
          <a:prstGeom prst="rect">
            <a:avLst/>
          </a:prstGeom>
        </p:spPr>
      </p:pic>
      <p:pic>
        <p:nvPicPr>
          <p:cNvPr id="14" name="Picture 13" descr="6.PNG"/>
          <p:cNvPicPr>
            <a:picLocks noChangeAspect="1"/>
          </p:cNvPicPr>
          <p:nvPr/>
        </p:nvPicPr>
        <p:blipFill>
          <a:blip r:embed="rId7"/>
          <a:stretch>
            <a:fillRect/>
          </a:stretch>
        </p:blipFill>
        <p:spPr>
          <a:xfrm>
            <a:off x="228600" y="4394508"/>
            <a:ext cx="3352381" cy="2463492"/>
          </a:xfrm>
          <a:prstGeom prst="rect">
            <a:avLst/>
          </a:prstGeom>
        </p:spPr>
      </p:pic>
      <p:grpSp>
        <p:nvGrpSpPr>
          <p:cNvPr id="2" name="Group 25"/>
          <p:cNvGrpSpPr/>
          <p:nvPr/>
        </p:nvGrpSpPr>
        <p:grpSpPr>
          <a:xfrm>
            <a:off x="1295400" y="1828800"/>
            <a:ext cx="1981200" cy="1077218"/>
            <a:chOff x="1295400" y="1828800"/>
            <a:chExt cx="1981200" cy="1077218"/>
          </a:xfrm>
        </p:grpSpPr>
        <p:sp>
          <p:nvSpPr>
            <p:cNvPr id="9" name="TextBox 8"/>
            <p:cNvSpPr txBox="1"/>
            <p:nvPr/>
          </p:nvSpPr>
          <p:spPr>
            <a:xfrm>
              <a:off x="1295400" y="1828800"/>
              <a:ext cx="1401346" cy="1077218"/>
            </a:xfrm>
            <a:prstGeom prst="rect">
              <a:avLst/>
            </a:prstGeom>
            <a:noFill/>
          </p:spPr>
          <p:txBody>
            <a:bodyPr wrap="none" rtlCol="0">
              <a:spAutoFit/>
            </a:bodyPr>
            <a:lstStyle/>
            <a:p>
              <a:pPr algn="ctr"/>
              <a:r>
                <a:rPr lang="en-US" sz="3200" b="1" dirty="0" smtClean="0">
                  <a:solidFill>
                    <a:srgbClr val="FFFF00"/>
                  </a:solidFill>
                  <a:latin typeface="Digital-7" pitchFamily="2" charset="0"/>
                </a:rPr>
                <a:t>6.1 %</a:t>
              </a:r>
            </a:p>
            <a:p>
              <a:pPr algn="ctr"/>
              <a:r>
                <a:rPr lang="en-US" sz="3200" dirty="0" smtClean="0">
                  <a:solidFill>
                    <a:schemeClr val="bg1"/>
                  </a:solidFill>
                  <a:latin typeface="Digital-7" pitchFamily="2" charset="0"/>
                </a:rPr>
                <a:t>Infants</a:t>
              </a:r>
              <a:endParaRPr lang="en-US" sz="3200" dirty="0">
                <a:solidFill>
                  <a:schemeClr val="bg1"/>
                </a:solidFill>
                <a:latin typeface="Digital-7" pitchFamily="2" charset="0"/>
              </a:endParaRPr>
            </a:p>
          </p:txBody>
        </p:sp>
        <p:pic>
          <p:nvPicPr>
            <p:cNvPr id="20" name="Picture 19" descr="infant.PNG"/>
            <p:cNvPicPr>
              <a:picLocks noChangeAspect="1"/>
            </p:cNvPicPr>
            <p:nvPr/>
          </p:nvPicPr>
          <p:blipFill>
            <a:blip r:embed="rId8"/>
            <a:stretch>
              <a:fillRect/>
            </a:stretch>
          </p:blipFill>
          <p:spPr>
            <a:xfrm>
              <a:off x="2743200" y="2286000"/>
              <a:ext cx="533400" cy="511775"/>
            </a:xfrm>
            <a:prstGeom prst="rect">
              <a:avLst/>
            </a:prstGeom>
          </p:spPr>
        </p:pic>
      </p:grpSp>
      <p:grpSp>
        <p:nvGrpSpPr>
          <p:cNvPr id="3" name="Group 26"/>
          <p:cNvGrpSpPr/>
          <p:nvPr/>
        </p:nvGrpSpPr>
        <p:grpSpPr>
          <a:xfrm>
            <a:off x="3810000" y="914400"/>
            <a:ext cx="1580882" cy="1765213"/>
            <a:chOff x="3810000" y="914400"/>
            <a:chExt cx="1580882" cy="1765213"/>
          </a:xfrm>
        </p:grpSpPr>
        <p:sp>
          <p:nvSpPr>
            <p:cNvPr id="15" name="TextBox 14"/>
            <p:cNvSpPr txBox="1"/>
            <p:nvPr/>
          </p:nvSpPr>
          <p:spPr>
            <a:xfrm>
              <a:off x="3810000" y="914400"/>
              <a:ext cx="1580882" cy="1077218"/>
            </a:xfrm>
            <a:prstGeom prst="rect">
              <a:avLst/>
            </a:prstGeom>
            <a:noFill/>
          </p:spPr>
          <p:txBody>
            <a:bodyPr wrap="none" rtlCol="0">
              <a:spAutoFit/>
            </a:bodyPr>
            <a:lstStyle/>
            <a:p>
              <a:pPr algn="ctr"/>
              <a:r>
                <a:rPr lang="en-US" sz="3200" dirty="0" smtClean="0">
                  <a:solidFill>
                    <a:schemeClr val="bg1"/>
                  </a:solidFill>
                  <a:latin typeface="Digital-7" pitchFamily="2" charset="0"/>
                </a:rPr>
                <a:t>Children</a:t>
              </a:r>
            </a:p>
            <a:p>
              <a:pPr algn="ctr"/>
              <a:r>
                <a:rPr lang="en-US" sz="3200" b="1" dirty="0" smtClean="0">
                  <a:solidFill>
                    <a:srgbClr val="FF66CC"/>
                  </a:solidFill>
                  <a:latin typeface="Digital-7" pitchFamily="2" charset="0"/>
                </a:rPr>
                <a:t>18.6 %</a:t>
              </a:r>
            </a:p>
          </p:txBody>
        </p:sp>
        <p:pic>
          <p:nvPicPr>
            <p:cNvPr id="21" name="Picture 20" descr="child.PNG"/>
            <p:cNvPicPr>
              <a:picLocks noChangeAspect="1"/>
            </p:cNvPicPr>
            <p:nvPr/>
          </p:nvPicPr>
          <p:blipFill>
            <a:blip r:embed="rId9"/>
            <a:stretch>
              <a:fillRect/>
            </a:stretch>
          </p:blipFill>
          <p:spPr>
            <a:xfrm>
              <a:off x="4419600" y="1981200"/>
              <a:ext cx="342857" cy="698413"/>
            </a:xfrm>
            <a:prstGeom prst="rect">
              <a:avLst/>
            </a:prstGeom>
          </p:spPr>
        </p:pic>
      </p:grpSp>
      <p:grpSp>
        <p:nvGrpSpPr>
          <p:cNvPr id="4" name="Group 27"/>
          <p:cNvGrpSpPr/>
          <p:nvPr/>
        </p:nvGrpSpPr>
        <p:grpSpPr>
          <a:xfrm>
            <a:off x="6324601" y="1447800"/>
            <a:ext cx="2398210" cy="1077218"/>
            <a:chOff x="6324601" y="1447800"/>
            <a:chExt cx="2398210" cy="1077218"/>
          </a:xfrm>
        </p:grpSpPr>
        <p:sp>
          <p:nvSpPr>
            <p:cNvPr id="16" name="TextBox 15"/>
            <p:cNvSpPr txBox="1"/>
            <p:nvPr/>
          </p:nvSpPr>
          <p:spPr>
            <a:xfrm>
              <a:off x="6529582" y="1447800"/>
              <a:ext cx="2193229" cy="1077218"/>
            </a:xfrm>
            <a:prstGeom prst="rect">
              <a:avLst/>
            </a:prstGeom>
            <a:noFill/>
          </p:spPr>
          <p:txBody>
            <a:bodyPr wrap="none" rtlCol="0">
              <a:spAutoFit/>
            </a:bodyPr>
            <a:lstStyle/>
            <a:p>
              <a:r>
                <a:rPr lang="en-US" sz="3200" b="1" dirty="0" smtClean="0">
                  <a:solidFill>
                    <a:srgbClr val="00B0F0"/>
                  </a:solidFill>
                  <a:latin typeface="Digital-7" pitchFamily="2" charset="0"/>
                </a:rPr>
                <a:t>  22.3 %</a:t>
              </a:r>
            </a:p>
            <a:p>
              <a:r>
                <a:rPr lang="en-US" sz="3200" dirty="0" smtClean="0">
                  <a:solidFill>
                    <a:schemeClr val="bg1"/>
                  </a:solidFill>
                  <a:latin typeface="Digital-7" pitchFamily="2" charset="0"/>
                </a:rPr>
                <a:t> Adolescent</a:t>
              </a:r>
              <a:endParaRPr lang="en-US" sz="3200" dirty="0">
                <a:solidFill>
                  <a:schemeClr val="bg1"/>
                </a:solidFill>
                <a:latin typeface="Digital-7" pitchFamily="2" charset="0"/>
              </a:endParaRPr>
            </a:p>
          </p:txBody>
        </p:sp>
        <p:pic>
          <p:nvPicPr>
            <p:cNvPr id="22" name="Picture 21" descr="Adolocent.PNG"/>
            <p:cNvPicPr>
              <a:picLocks noChangeAspect="1"/>
            </p:cNvPicPr>
            <p:nvPr/>
          </p:nvPicPr>
          <p:blipFill>
            <a:blip r:embed="rId10"/>
            <a:stretch>
              <a:fillRect/>
            </a:stretch>
          </p:blipFill>
          <p:spPr>
            <a:xfrm>
              <a:off x="6324601" y="1752600"/>
              <a:ext cx="304800" cy="624840"/>
            </a:xfrm>
            <a:prstGeom prst="rect">
              <a:avLst/>
            </a:prstGeom>
          </p:spPr>
        </p:pic>
      </p:grpSp>
      <p:grpSp>
        <p:nvGrpSpPr>
          <p:cNvPr id="5" name="Group 28"/>
          <p:cNvGrpSpPr/>
          <p:nvPr/>
        </p:nvGrpSpPr>
        <p:grpSpPr>
          <a:xfrm>
            <a:off x="6324600" y="3048000"/>
            <a:ext cx="1828800" cy="1077218"/>
            <a:chOff x="6324600" y="3048000"/>
            <a:chExt cx="1828800" cy="1077218"/>
          </a:xfrm>
        </p:grpSpPr>
        <p:sp>
          <p:nvSpPr>
            <p:cNvPr id="17" name="TextBox 16"/>
            <p:cNvSpPr txBox="1"/>
            <p:nvPr/>
          </p:nvSpPr>
          <p:spPr>
            <a:xfrm>
              <a:off x="6804953" y="3048000"/>
              <a:ext cx="1348447" cy="1077218"/>
            </a:xfrm>
            <a:prstGeom prst="rect">
              <a:avLst/>
            </a:prstGeom>
            <a:noFill/>
          </p:spPr>
          <p:txBody>
            <a:bodyPr wrap="none" rtlCol="0">
              <a:spAutoFit/>
            </a:bodyPr>
            <a:lstStyle/>
            <a:p>
              <a:pPr algn="ctr"/>
              <a:r>
                <a:rPr lang="en-US" sz="3200" dirty="0" smtClean="0">
                  <a:solidFill>
                    <a:schemeClr val="bg1"/>
                  </a:solidFill>
                  <a:latin typeface="Digital-7" pitchFamily="2" charset="0"/>
                </a:rPr>
                <a:t>Adults</a:t>
              </a:r>
            </a:p>
            <a:p>
              <a:pPr algn="ctr"/>
              <a:r>
                <a:rPr lang="en-US" sz="3200" b="1" dirty="0" smtClean="0">
                  <a:solidFill>
                    <a:srgbClr val="99FF66"/>
                  </a:solidFill>
                  <a:latin typeface="Digital-7" pitchFamily="2" charset="0"/>
                </a:rPr>
                <a:t>31.8 %</a:t>
              </a:r>
            </a:p>
          </p:txBody>
        </p:sp>
        <p:pic>
          <p:nvPicPr>
            <p:cNvPr id="23" name="Picture 22" descr="Adult.PNG"/>
            <p:cNvPicPr>
              <a:picLocks noChangeAspect="1"/>
            </p:cNvPicPr>
            <p:nvPr/>
          </p:nvPicPr>
          <p:blipFill>
            <a:blip r:embed="rId11"/>
            <a:stretch>
              <a:fillRect/>
            </a:stretch>
          </p:blipFill>
          <p:spPr>
            <a:xfrm>
              <a:off x="6324600" y="3124200"/>
              <a:ext cx="516289" cy="926974"/>
            </a:xfrm>
            <a:prstGeom prst="rect">
              <a:avLst/>
            </a:prstGeom>
          </p:spPr>
        </p:pic>
      </p:grpSp>
      <p:grpSp>
        <p:nvGrpSpPr>
          <p:cNvPr id="6" name="Group 29"/>
          <p:cNvGrpSpPr/>
          <p:nvPr/>
        </p:nvGrpSpPr>
        <p:grpSpPr>
          <a:xfrm>
            <a:off x="4724400" y="3733800"/>
            <a:ext cx="1207382" cy="2179260"/>
            <a:chOff x="4724400" y="3733800"/>
            <a:chExt cx="1207382" cy="2179260"/>
          </a:xfrm>
        </p:grpSpPr>
        <p:sp>
          <p:nvSpPr>
            <p:cNvPr id="18" name="TextBox 17"/>
            <p:cNvSpPr txBox="1"/>
            <p:nvPr/>
          </p:nvSpPr>
          <p:spPr>
            <a:xfrm>
              <a:off x="4724400" y="4343400"/>
              <a:ext cx="1207382" cy="1569660"/>
            </a:xfrm>
            <a:prstGeom prst="rect">
              <a:avLst/>
            </a:prstGeom>
            <a:noFill/>
          </p:spPr>
          <p:txBody>
            <a:bodyPr wrap="none" rtlCol="0">
              <a:spAutoFit/>
            </a:bodyPr>
            <a:lstStyle/>
            <a:p>
              <a:pPr algn="ctr"/>
              <a:r>
                <a:rPr lang="en-US" sz="3200" b="1" dirty="0" smtClean="0">
                  <a:solidFill>
                    <a:srgbClr val="FFFF00"/>
                  </a:solidFill>
                  <a:latin typeface="Digital-7" pitchFamily="2" charset="0"/>
                </a:rPr>
                <a:t>16.4 %</a:t>
              </a:r>
              <a:endParaRPr lang="en-US" sz="3200" dirty="0" smtClean="0">
                <a:solidFill>
                  <a:srgbClr val="FFFF00"/>
                </a:solidFill>
                <a:latin typeface="Digital-7" pitchFamily="2" charset="0"/>
              </a:endParaRPr>
            </a:p>
            <a:p>
              <a:pPr algn="ctr"/>
              <a:r>
                <a:rPr lang="en-US" sz="3200" dirty="0" smtClean="0">
                  <a:solidFill>
                    <a:schemeClr val="bg1"/>
                  </a:solidFill>
                  <a:latin typeface="Digital-7" pitchFamily="2" charset="0"/>
                </a:rPr>
                <a:t>Middle</a:t>
              </a:r>
            </a:p>
            <a:p>
              <a:pPr algn="ctr"/>
              <a:r>
                <a:rPr lang="en-US" sz="3200" dirty="0" smtClean="0">
                  <a:solidFill>
                    <a:schemeClr val="bg1"/>
                  </a:solidFill>
                  <a:latin typeface="Digital-7" pitchFamily="2" charset="0"/>
                </a:rPr>
                <a:t>aged</a:t>
              </a:r>
            </a:p>
          </p:txBody>
        </p:sp>
        <p:pic>
          <p:nvPicPr>
            <p:cNvPr id="24" name="Picture 23" descr="Middle.PNG"/>
            <p:cNvPicPr>
              <a:picLocks noChangeAspect="1"/>
            </p:cNvPicPr>
            <p:nvPr/>
          </p:nvPicPr>
          <p:blipFill>
            <a:blip r:embed="rId12" cstate="print"/>
            <a:stretch>
              <a:fillRect/>
            </a:stretch>
          </p:blipFill>
          <p:spPr>
            <a:xfrm>
              <a:off x="5181600" y="3733800"/>
              <a:ext cx="282539" cy="692016"/>
            </a:xfrm>
            <a:prstGeom prst="rect">
              <a:avLst/>
            </a:prstGeom>
          </p:spPr>
        </p:pic>
      </p:grpSp>
      <p:grpSp>
        <p:nvGrpSpPr>
          <p:cNvPr id="7" name="Group 30"/>
          <p:cNvGrpSpPr/>
          <p:nvPr/>
        </p:nvGrpSpPr>
        <p:grpSpPr>
          <a:xfrm>
            <a:off x="914400" y="4495800"/>
            <a:ext cx="2063683" cy="1077218"/>
            <a:chOff x="914400" y="4495800"/>
            <a:chExt cx="2063683" cy="1077218"/>
          </a:xfrm>
        </p:grpSpPr>
        <p:sp>
          <p:nvSpPr>
            <p:cNvPr id="19" name="TextBox 18"/>
            <p:cNvSpPr txBox="1"/>
            <p:nvPr/>
          </p:nvSpPr>
          <p:spPr>
            <a:xfrm>
              <a:off x="914400" y="4495800"/>
              <a:ext cx="1648208" cy="1077218"/>
            </a:xfrm>
            <a:prstGeom prst="rect">
              <a:avLst/>
            </a:prstGeom>
            <a:noFill/>
          </p:spPr>
          <p:txBody>
            <a:bodyPr wrap="none" rtlCol="0">
              <a:spAutoFit/>
            </a:bodyPr>
            <a:lstStyle/>
            <a:p>
              <a:r>
                <a:rPr lang="en-US" sz="3200" b="1" dirty="0" smtClean="0">
                  <a:solidFill>
                    <a:srgbClr val="FF00FF"/>
                  </a:solidFill>
                  <a:latin typeface="Digital-7" pitchFamily="2" charset="0"/>
                </a:rPr>
                <a:t>4.8 %</a:t>
              </a:r>
              <a:endParaRPr lang="en-US" sz="3200" dirty="0" smtClean="0">
                <a:solidFill>
                  <a:srgbClr val="FF00FF"/>
                </a:solidFill>
                <a:latin typeface="Digital-7" pitchFamily="2" charset="0"/>
              </a:endParaRPr>
            </a:p>
            <a:p>
              <a:r>
                <a:rPr lang="en-US" sz="3200" dirty="0" smtClean="0">
                  <a:solidFill>
                    <a:schemeClr val="bg1"/>
                  </a:solidFill>
                  <a:latin typeface="Digital-7" pitchFamily="2" charset="0"/>
                </a:rPr>
                <a:t>geriatric</a:t>
              </a:r>
            </a:p>
          </p:txBody>
        </p:sp>
        <p:pic>
          <p:nvPicPr>
            <p:cNvPr id="25" name="Picture 24" descr="Geriatric.PNG"/>
            <p:cNvPicPr>
              <a:picLocks noChangeAspect="1"/>
            </p:cNvPicPr>
            <p:nvPr/>
          </p:nvPicPr>
          <p:blipFill>
            <a:blip r:embed="rId13"/>
            <a:stretch>
              <a:fillRect/>
            </a:stretch>
          </p:blipFill>
          <p:spPr>
            <a:xfrm>
              <a:off x="2539790" y="4495801"/>
              <a:ext cx="438293" cy="685799"/>
            </a:xfrm>
            <a:prstGeom prst="rect">
              <a:avLst/>
            </a:prstGeom>
          </p:spPr>
        </p:pic>
      </p:grpSp>
      <p:sp>
        <p:nvSpPr>
          <p:cNvPr id="26" name="Title 1"/>
          <p:cNvSpPr txBox="1">
            <a:spLocks/>
          </p:cNvSpPr>
          <p:nvPr/>
        </p:nvSpPr>
        <p:spPr>
          <a:xfrm>
            <a:off x="0" y="0"/>
            <a:ext cx="3733800" cy="6858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rmAutofit fontScale="85000" lnSpcReduction="10000"/>
          </a:bodyPr>
          <a:lstStyle/>
          <a:p>
            <a:pPr lvl="0" algn="ctr">
              <a:spcBef>
                <a:spcPct val="0"/>
              </a:spcBef>
            </a:pPr>
            <a:r>
              <a:rPr lang="en-US" sz="3600" b="1" dirty="0" smtClean="0">
                <a:solidFill>
                  <a:schemeClr val="bg1"/>
                </a:solidFill>
                <a:latin typeface="Times New Roman" panose="02020603050405020304" pitchFamily="18" charset="0"/>
                <a:cs typeface="Times New Roman" panose="02020603050405020304" pitchFamily="18" charset="0"/>
              </a:rPr>
              <a:t>Demographic Profile</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par>
                          <p:cTn id="26" fill="hold">
                            <p:stCondLst>
                              <p:cond delay="2500"/>
                            </p:stCondLst>
                            <p:childTnLst>
                              <p:par>
                                <p:cTn id="27" presetID="23" presetClass="entr" presetSubtype="16"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par>
                          <p:cTn id="35" fill="hold">
                            <p:stCondLst>
                              <p:cond delay="3500"/>
                            </p:stCondLst>
                            <p:childTnLst>
                              <p:par>
                                <p:cTn id="36" presetID="23" presetClass="entr" presetSubtype="16"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ppt_w</p:attrName>
                                        </p:attrNameLst>
                                      </p:cBhvr>
                                      <p:tavLst>
                                        <p:tav tm="0">
                                          <p:val>
                                            <p:fltVal val="0"/>
                                          </p:val>
                                        </p:tav>
                                        <p:tav tm="100000">
                                          <p:val>
                                            <p:strVal val="#ppt_w"/>
                                          </p:val>
                                        </p:tav>
                                      </p:tavLst>
                                    </p:anim>
                                    <p:anim calcmode="lin" valueType="num">
                                      <p:cBhvr>
                                        <p:cTn id="39" dur="500" fill="hold"/>
                                        <p:tgtEl>
                                          <p:spTgt spid="5"/>
                                        </p:tgtEl>
                                        <p:attrNameLst>
                                          <p:attrName>ppt_h</p:attrName>
                                        </p:attrNameLst>
                                      </p:cBhvr>
                                      <p:tavLst>
                                        <p:tav tm="0">
                                          <p:val>
                                            <p:fltVal val="0"/>
                                          </p:val>
                                        </p:tav>
                                        <p:tav tm="100000">
                                          <p:val>
                                            <p:strVal val="#ppt_h"/>
                                          </p:val>
                                        </p:tav>
                                      </p:tavLst>
                                    </p:anim>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p:stCondLst>
                              <p:cond delay="4500"/>
                            </p:stCondLst>
                            <p:childTnLst>
                              <p:par>
                                <p:cTn id="45" presetID="23" presetClass="entr" presetSubtype="16"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childTnLst>
                                </p:cTn>
                              </p:par>
                            </p:childTnLst>
                          </p:cTn>
                        </p:par>
                        <p:par>
                          <p:cTn id="49" fill="hold">
                            <p:stCondLst>
                              <p:cond delay="5000"/>
                            </p:stCondLst>
                            <p:childTnLst>
                              <p:par>
                                <p:cTn id="50" presetID="10" presetClass="entr" presetSubtype="0"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par>
                          <p:cTn id="53" fill="hold">
                            <p:stCondLst>
                              <p:cond delay="5500"/>
                            </p:stCondLst>
                            <p:childTnLst>
                              <p:par>
                                <p:cTn id="54" presetID="23" presetClass="entr" presetSubtype="16" fill="hold" nodeType="after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p:cTn id="56" dur="500" fill="hold"/>
                                        <p:tgtEl>
                                          <p:spTgt spid="7"/>
                                        </p:tgtEl>
                                        <p:attrNameLst>
                                          <p:attrName>ppt_w</p:attrName>
                                        </p:attrNameLst>
                                      </p:cBhvr>
                                      <p:tavLst>
                                        <p:tav tm="0">
                                          <p:val>
                                            <p:fltVal val="0"/>
                                          </p:val>
                                        </p:tav>
                                        <p:tav tm="100000">
                                          <p:val>
                                            <p:strVal val="#ppt_w"/>
                                          </p:val>
                                        </p:tav>
                                      </p:tavLst>
                                    </p:anim>
                                    <p:anim calcmode="lin" valueType="num">
                                      <p:cBhvr>
                                        <p:cTn id="57"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p:nvPr/>
        </p:nvGrpSpPr>
        <p:grpSpPr>
          <a:xfrm>
            <a:off x="0" y="914400"/>
            <a:ext cx="3847619" cy="2057143"/>
            <a:chOff x="0" y="914400"/>
            <a:chExt cx="3847619" cy="2057143"/>
          </a:xfrm>
        </p:grpSpPr>
        <p:pic>
          <p:nvPicPr>
            <p:cNvPr id="8" name="Picture 7" descr="1.PNG"/>
            <p:cNvPicPr>
              <a:picLocks noChangeAspect="1"/>
            </p:cNvPicPr>
            <p:nvPr/>
          </p:nvPicPr>
          <p:blipFill>
            <a:blip r:embed="rId2"/>
            <a:stretch>
              <a:fillRect/>
            </a:stretch>
          </p:blipFill>
          <p:spPr>
            <a:xfrm>
              <a:off x="0" y="914400"/>
              <a:ext cx="3847619" cy="2057143"/>
            </a:xfrm>
            <a:prstGeom prst="rect">
              <a:avLst/>
            </a:prstGeom>
          </p:spPr>
        </p:pic>
        <p:grpSp>
          <p:nvGrpSpPr>
            <p:cNvPr id="3" name="Group 25"/>
            <p:cNvGrpSpPr/>
            <p:nvPr/>
          </p:nvGrpSpPr>
          <p:grpSpPr>
            <a:xfrm>
              <a:off x="1295400" y="1828800"/>
              <a:ext cx="1981200" cy="1077218"/>
              <a:chOff x="1295400" y="1828800"/>
              <a:chExt cx="1981200" cy="1077218"/>
            </a:xfrm>
          </p:grpSpPr>
          <p:sp>
            <p:nvSpPr>
              <p:cNvPr id="9" name="TextBox 8"/>
              <p:cNvSpPr txBox="1"/>
              <p:nvPr/>
            </p:nvSpPr>
            <p:spPr>
              <a:xfrm>
                <a:off x="1295400" y="1828800"/>
                <a:ext cx="1401346" cy="1077218"/>
              </a:xfrm>
              <a:prstGeom prst="rect">
                <a:avLst/>
              </a:prstGeom>
              <a:noFill/>
            </p:spPr>
            <p:txBody>
              <a:bodyPr wrap="none" rtlCol="0">
                <a:spAutoFit/>
              </a:bodyPr>
              <a:lstStyle/>
              <a:p>
                <a:pPr algn="ctr"/>
                <a:r>
                  <a:rPr lang="en-US" sz="3200" b="1" dirty="0" smtClean="0">
                    <a:solidFill>
                      <a:srgbClr val="FFFF00"/>
                    </a:solidFill>
                    <a:latin typeface="Digital-7" pitchFamily="2" charset="0"/>
                  </a:rPr>
                  <a:t>6.1 %</a:t>
                </a:r>
              </a:p>
              <a:p>
                <a:pPr algn="ctr"/>
                <a:r>
                  <a:rPr lang="en-US" sz="3200" dirty="0" smtClean="0">
                    <a:solidFill>
                      <a:schemeClr val="bg1"/>
                    </a:solidFill>
                    <a:latin typeface="Digital-7" pitchFamily="2" charset="0"/>
                  </a:rPr>
                  <a:t>Infants</a:t>
                </a:r>
                <a:endParaRPr lang="en-US" sz="3200" dirty="0">
                  <a:solidFill>
                    <a:schemeClr val="bg1"/>
                  </a:solidFill>
                  <a:latin typeface="Digital-7" pitchFamily="2" charset="0"/>
                </a:endParaRPr>
              </a:p>
            </p:txBody>
          </p:sp>
          <p:pic>
            <p:nvPicPr>
              <p:cNvPr id="20" name="Picture 19" descr="infant.PNG"/>
              <p:cNvPicPr>
                <a:picLocks noChangeAspect="1"/>
              </p:cNvPicPr>
              <p:nvPr/>
            </p:nvPicPr>
            <p:blipFill>
              <a:blip r:embed="rId3"/>
              <a:stretch>
                <a:fillRect/>
              </a:stretch>
            </p:blipFill>
            <p:spPr>
              <a:xfrm>
                <a:off x="2743200" y="2286000"/>
                <a:ext cx="533400" cy="511775"/>
              </a:xfrm>
              <a:prstGeom prst="rect">
                <a:avLst/>
              </a:prstGeom>
            </p:spPr>
          </p:pic>
        </p:grpSp>
      </p:grpSp>
      <p:grpSp>
        <p:nvGrpSpPr>
          <p:cNvPr id="4" name="Group 30"/>
          <p:cNvGrpSpPr/>
          <p:nvPr/>
        </p:nvGrpSpPr>
        <p:grpSpPr>
          <a:xfrm>
            <a:off x="3429000" y="0"/>
            <a:ext cx="2526984" cy="3187302"/>
            <a:chOff x="3429000" y="0"/>
            <a:chExt cx="2526984" cy="3187302"/>
          </a:xfrm>
        </p:grpSpPr>
        <p:pic>
          <p:nvPicPr>
            <p:cNvPr id="10" name="Picture 9" descr="2.PNG"/>
            <p:cNvPicPr>
              <a:picLocks noChangeAspect="1"/>
            </p:cNvPicPr>
            <p:nvPr/>
          </p:nvPicPr>
          <p:blipFill>
            <a:blip r:embed="rId4"/>
            <a:stretch>
              <a:fillRect/>
            </a:stretch>
          </p:blipFill>
          <p:spPr>
            <a:xfrm>
              <a:off x="3429000" y="0"/>
              <a:ext cx="2526984" cy="3187302"/>
            </a:xfrm>
            <a:prstGeom prst="rect">
              <a:avLst/>
            </a:prstGeom>
          </p:spPr>
        </p:pic>
        <p:grpSp>
          <p:nvGrpSpPr>
            <p:cNvPr id="5" name="Group 26"/>
            <p:cNvGrpSpPr/>
            <p:nvPr/>
          </p:nvGrpSpPr>
          <p:grpSpPr>
            <a:xfrm>
              <a:off x="3810000" y="914400"/>
              <a:ext cx="1580882" cy="1765213"/>
              <a:chOff x="3810000" y="914400"/>
              <a:chExt cx="1580882" cy="1765213"/>
            </a:xfrm>
          </p:grpSpPr>
          <p:sp>
            <p:nvSpPr>
              <p:cNvPr id="15" name="TextBox 14"/>
              <p:cNvSpPr txBox="1"/>
              <p:nvPr/>
            </p:nvSpPr>
            <p:spPr>
              <a:xfrm>
                <a:off x="3810000" y="914400"/>
                <a:ext cx="1580882" cy="1077218"/>
              </a:xfrm>
              <a:prstGeom prst="rect">
                <a:avLst/>
              </a:prstGeom>
              <a:noFill/>
            </p:spPr>
            <p:txBody>
              <a:bodyPr wrap="none" rtlCol="0">
                <a:spAutoFit/>
              </a:bodyPr>
              <a:lstStyle/>
              <a:p>
                <a:pPr algn="ctr"/>
                <a:r>
                  <a:rPr lang="en-US" sz="3200" dirty="0" smtClean="0">
                    <a:solidFill>
                      <a:schemeClr val="bg1"/>
                    </a:solidFill>
                    <a:latin typeface="Digital-7" pitchFamily="2" charset="0"/>
                  </a:rPr>
                  <a:t>Children</a:t>
                </a:r>
              </a:p>
              <a:p>
                <a:pPr algn="ctr"/>
                <a:r>
                  <a:rPr lang="en-US" sz="3200" b="1" dirty="0" smtClean="0">
                    <a:solidFill>
                      <a:srgbClr val="FF66CC"/>
                    </a:solidFill>
                    <a:latin typeface="Digital-7" pitchFamily="2" charset="0"/>
                  </a:rPr>
                  <a:t>18.6 %</a:t>
                </a:r>
              </a:p>
            </p:txBody>
          </p:sp>
          <p:pic>
            <p:nvPicPr>
              <p:cNvPr id="21" name="Picture 20" descr="child.PNG"/>
              <p:cNvPicPr>
                <a:picLocks noChangeAspect="1"/>
              </p:cNvPicPr>
              <p:nvPr/>
            </p:nvPicPr>
            <p:blipFill>
              <a:blip r:embed="rId5"/>
              <a:stretch>
                <a:fillRect/>
              </a:stretch>
            </p:blipFill>
            <p:spPr>
              <a:xfrm>
                <a:off x="4419600" y="1981200"/>
                <a:ext cx="342857" cy="698413"/>
              </a:xfrm>
              <a:prstGeom prst="rect">
                <a:avLst/>
              </a:prstGeom>
            </p:spPr>
          </p:pic>
        </p:grpSp>
      </p:grpSp>
      <p:grpSp>
        <p:nvGrpSpPr>
          <p:cNvPr id="6" name="Group 29"/>
          <p:cNvGrpSpPr/>
          <p:nvPr/>
        </p:nvGrpSpPr>
        <p:grpSpPr>
          <a:xfrm>
            <a:off x="5867809" y="304800"/>
            <a:ext cx="3276191" cy="2273016"/>
            <a:chOff x="5867809" y="304800"/>
            <a:chExt cx="3276191" cy="2273016"/>
          </a:xfrm>
        </p:grpSpPr>
        <p:pic>
          <p:nvPicPr>
            <p:cNvPr id="11" name="Picture 10" descr="3.PNG"/>
            <p:cNvPicPr>
              <a:picLocks noChangeAspect="1"/>
            </p:cNvPicPr>
            <p:nvPr/>
          </p:nvPicPr>
          <p:blipFill>
            <a:blip r:embed="rId6"/>
            <a:stretch>
              <a:fillRect/>
            </a:stretch>
          </p:blipFill>
          <p:spPr>
            <a:xfrm>
              <a:off x="5867809" y="304800"/>
              <a:ext cx="3276191" cy="2273016"/>
            </a:xfrm>
            <a:prstGeom prst="rect">
              <a:avLst/>
            </a:prstGeom>
          </p:spPr>
        </p:pic>
        <p:grpSp>
          <p:nvGrpSpPr>
            <p:cNvPr id="7" name="Group 27"/>
            <p:cNvGrpSpPr/>
            <p:nvPr/>
          </p:nvGrpSpPr>
          <p:grpSpPr>
            <a:xfrm>
              <a:off x="6324601" y="1447800"/>
              <a:ext cx="2398210" cy="1077218"/>
              <a:chOff x="6324601" y="1447800"/>
              <a:chExt cx="2398210" cy="1077218"/>
            </a:xfrm>
          </p:grpSpPr>
          <p:sp>
            <p:nvSpPr>
              <p:cNvPr id="16" name="TextBox 15"/>
              <p:cNvSpPr txBox="1"/>
              <p:nvPr/>
            </p:nvSpPr>
            <p:spPr>
              <a:xfrm>
                <a:off x="6529582" y="1447800"/>
                <a:ext cx="2193229" cy="1077218"/>
              </a:xfrm>
              <a:prstGeom prst="rect">
                <a:avLst/>
              </a:prstGeom>
              <a:noFill/>
            </p:spPr>
            <p:txBody>
              <a:bodyPr wrap="none" rtlCol="0">
                <a:spAutoFit/>
              </a:bodyPr>
              <a:lstStyle/>
              <a:p>
                <a:r>
                  <a:rPr lang="en-US" sz="3200" b="1" dirty="0" smtClean="0">
                    <a:solidFill>
                      <a:srgbClr val="00B0F0"/>
                    </a:solidFill>
                    <a:latin typeface="Digital-7" pitchFamily="2" charset="0"/>
                  </a:rPr>
                  <a:t>  22.3 %</a:t>
                </a:r>
              </a:p>
              <a:p>
                <a:r>
                  <a:rPr lang="en-US" sz="3200" dirty="0" smtClean="0">
                    <a:solidFill>
                      <a:schemeClr val="bg1"/>
                    </a:solidFill>
                    <a:latin typeface="Digital-7" pitchFamily="2" charset="0"/>
                  </a:rPr>
                  <a:t> Adolescent</a:t>
                </a:r>
                <a:endParaRPr lang="en-US" sz="3200" dirty="0">
                  <a:solidFill>
                    <a:schemeClr val="bg1"/>
                  </a:solidFill>
                  <a:latin typeface="Digital-7" pitchFamily="2" charset="0"/>
                </a:endParaRPr>
              </a:p>
            </p:txBody>
          </p:sp>
          <p:pic>
            <p:nvPicPr>
              <p:cNvPr id="22" name="Picture 21" descr="Adolocent.PNG"/>
              <p:cNvPicPr>
                <a:picLocks noChangeAspect="1"/>
              </p:cNvPicPr>
              <p:nvPr/>
            </p:nvPicPr>
            <p:blipFill>
              <a:blip r:embed="rId7"/>
              <a:stretch>
                <a:fillRect/>
              </a:stretch>
            </p:blipFill>
            <p:spPr>
              <a:xfrm>
                <a:off x="6324601" y="1752600"/>
                <a:ext cx="304800" cy="624840"/>
              </a:xfrm>
              <a:prstGeom prst="rect">
                <a:avLst/>
              </a:prstGeom>
            </p:spPr>
          </p:pic>
        </p:grpSp>
      </p:grpSp>
      <p:grpSp>
        <p:nvGrpSpPr>
          <p:cNvPr id="26" name="Group 28"/>
          <p:cNvGrpSpPr/>
          <p:nvPr/>
        </p:nvGrpSpPr>
        <p:grpSpPr>
          <a:xfrm>
            <a:off x="5791200" y="2971800"/>
            <a:ext cx="3644445" cy="2895238"/>
            <a:chOff x="5791200" y="2971800"/>
            <a:chExt cx="3644445" cy="2895238"/>
          </a:xfrm>
        </p:grpSpPr>
        <p:pic>
          <p:nvPicPr>
            <p:cNvPr id="12" name="Picture 11" descr="4.PNG"/>
            <p:cNvPicPr>
              <a:picLocks noChangeAspect="1"/>
            </p:cNvPicPr>
            <p:nvPr/>
          </p:nvPicPr>
          <p:blipFill>
            <a:blip r:embed="rId8"/>
            <a:stretch>
              <a:fillRect/>
            </a:stretch>
          </p:blipFill>
          <p:spPr>
            <a:xfrm>
              <a:off x="5791200" y="2971800"/>
              <a:ext cx="3644445" cy="2895238"/>
            </a:xfrm>
            <a:prstGeom prst="rect">
              <a:avLst/>
            </a:prstGeom>
          </p:spPr>
        </p:pic>
        <p:grpSp>
          <p:nvGrpSpPr>
            <p:cNvPr id="27" name="Group 28"/>
            <p:cNvGrpSpPr/>
            <p:nvPr/>
          </p:nvGrpSpPr>
          <p:grpSpPr>
            <a:xfrm>
              <a:off x="6324600" y="3048000"/>
              <a:ext cx="1828800" cy="1077218"/>
              <a:chOff x="6324600" y="3048000"/>
              <a:chExt cx="1828800" cy="1077218"/>
            </a:xfrm>
          </p:grpSpPr>
          <p:sp>
            <p:nvSpPr>
              <p:cNvPr id="17" name="TextBox 16"/>
              <p:cNvSpPr txBox="1"/>
              <p:nvPr/>
            </p:nvSpPr>
            <p:spPr>
              <a:xfrm>
                <a:off x="6804953" y="3048000"/>
                <a:ext cx="1348447" cy="1077218"/>
              </a:xfrm>
              <a:prstGeom prst="rect">
                <a:avLst/>
              </a:prstGeom>
              <a:noFill/>
            </p:spPr>
            <p:txBody>
              <a:bodyPr wrap="none" rtlCol="0">
                <a:spAutoFit/>
              </a:bodyPr>
              <a:lstStyle/>
              <a:p>
                <a:pPr algn="ctr"/>
                <a:r>
                  <a:rPr lang="en-US" sz="3200" dirty="0" smtClean="0">
                    <a:solidFill>
                      <a:schemeClr val="bg1"/>
                    </a:solidFill>
                    <a:latin typeface="Digital-7" pitchFamily="2" charset="0"/>
                  </a:rPr>
                  <a:t>Adults</a:t>
                </a:r>
              </a:p>
              <a:p>
                <a:pPr algn="ctr"/>
                <a:r>
                  <a:rPr lang="en-US" sz="3200" b="1" dirty="0" smtClean="0">
                    <a:solidFill>
                      <a:srgbClr val="99FF66"/>
                    </a:solidFill>
                    <a:latin typeface="Digital-7" pitchFamily="2" charset="0"/>
                  </a:rPr>
                  <a:t>31.8 %</a:t>
                </a:r>
              </a:p>
            </p:txBody>
          </p:sp>
          <p:pic>
            <p:nvPicPr>
              <p:cNvPr id="23" name="Picture 22" descr="Adult.PNG"/>
              <p:cNvPicPr>
                <a:picLocks noChangeAspect="1"/>
              </p:cNvPicPr>
              <p:nvPr/>
            </p:nvPicPr>
            <p:blipFill>
              <a:blip r:embed="rId9"/>
              <a:stretch>
                <a:fillRect/>
              </a:stretch>
            </p:blipFill>
            <p:spPr>
              <a:xfrm>
                <a:off x="6324600" y="3124200"/>
                <a:ext cx="516289" cy="926974"/>
              </a:xfrm>
              <a:prstGeom prst="rect">
                <a:avLst/>
              </a:prstGeom>
            </p:spPr>
          </p:pic>
        </p:grpSp>
      </p:grpSp>
      <p:grpSp>
        <p:nvGrpSpPr>
          <p:cNvPr id="28" name="Group 27"/>
          <p:cNvGrpSpPr/>
          <p:nvPr/>
        </p:nvGrpSpPr>
        <p:grpSpPr>
          <a:xfrm>
            <a:off x="3962400" y="3429428"/>
            <a:ext cx="2514286" cy="3428572"/>
            <a:chOff x="3962400" y="3429428"/>
            <a:chExt cx="2514286" cy="3428572"/>
          </a:xfrm>
        </p:grpSpPr>
        <p:pic>
          <p:nvPicPr>
            <p:cNvPr id="13" name="Picture 12" descr="5.PNG"/>
            <p:cNvPicPr>
              <a:picLocks noChangeAspect="1"/>
            </p:cNvPicPr>
            <p:nvPr/>
          </p:nvPicPr>
          <p:blipFill>
            <a:blip r:embed="rId10"/>
            <a:stretch>
              <a:fillRect/>
            </a:stretch>
          </p:blipFill>
          <p:spPr>
            <a:xfrm>
              <a:off x="3962400" y="3429428"/>
              <a:ext cx="2514286" cy="3428572"/>
            </a:xfrm>
            <a:prstGeom prst="rect">
              <a:avLst/>
            </a:prstGeom>
          </p:spPr>
        </p:pic>
        <p:grpSp>
          <p:nvGrpSpPr>
            <p:cNvPr id="29" name="Group 29"/>
            <p:cNvGrpSpPr/>
            <p:nvPr/>
          </p:nvGrpSpPr>
          <p:grpSpPr>
            <a:xfrm>
              <a:off x="4724400" y="3733800"/>
              <a:ext cx="1207382" cy="2179260"/>
              <a:chOff x="4724400" y="3733800"/>
              <a:chExt cx="1207382" cy="2179260"/>
            </a:xfrm>
          </p:grpSpPr>
          <p:sp>
            <p:nvSpPr>
              <p:cNvPr id="18" name="TextBox 17"/>
              <p:cNvSpPr txBox="1"/>
              <p:nvPr/>
            </p:nvSpPr>
            <p:spPr>
              <a:xfrm>
                <a:off x="4724400" y="4343400"/>
                <a:ext cx="1207382" cy="1569660"/>
              </a:xfrm>
              <a:prstGeom prst="rect">
                <a:avLst/>
              </a:prstGeom>
              <a:noFill/>
            </p:spPr>
            <p:txBody>
              <a:bodyPr wrap="none" rtlCol="0">
                <a:spAutoFit/>
              </a:bodyPr>
              <a:lstStyle/>
              <a:p>
                <a:pPr algn="ctr"/>
                <a:r>
                  <a:rPr lang="en-US" sz="3200" b="1" dirty="0" smtClean="0">
                    <a:solidFill>
                      <a:srgbClr val="FFFF00"/>
                    </a:solidFill>
                    <a:latin typeface="Digital-7" pitchFamily="2" charset="0"/>
                  </a:rPr>
                  <a:t>16.4 %</a:t>
                </a:r>
                <a:endParaRPr lang="en-US" sz="3200" dirty="0" smtClean="0">
                  <a:solidFill>
                    <a:srgbClr val="FFFF00"/>
                  </a:solidFill>
                  <a:latin typeface="Digital-7" pitchFamily="2" charset="0"/>
                </a:endParaRPr>
              </a:p>
              <a:p>
                <a:pPr algn="ctr"/>
                <a:r>
                  <a:rPr lang="en-US" sz="3200" dirty="0" smtClean="0">
                    <a:solidFill>
                      <a:schemeClr val="bg1"/>
                    </a:solidFill>
                    <a:latin typeface="Digital-7" pitchFamily="2" charset="0"/>
                  </a:rPr>
                  <a:t>Middle</a:t>
                </a:r>
              </a:p>
              <a:p>
                <a:pPr algn="ctr"/>
                <a:r>
                  <a:rPr lang="en-US" sz="3200" dirty="0" smtClean="0">
                    <a:solidFill>
                      <a:schemeClr val="bg1"/>
                    </a:solidFill>
                    <a:latin typeface="Digital-7" pitchFamily="2" charset="0"/>
                  </a:rPr>
                  <a:t>aged</a:t>
                </a:r>
              </a:p>
            </p:txBody>
          </p:sp>
          <p:pic>
            <p:nvPicPr>
              <p:cNvPr id="24" name="Picture 23" descr="Middle.PNG"/>
              <p:cNvPicPr>
                <a:picLocks noChangeAspect="1"/>
              </p:cNvPicPr>
              <p:nvPr/>
            </p:nvPicPr>
            <p:blipFill>
              <a:blip r:embed="rId11" cstate="print"/>
              <a:stretch>
                <a:fillRect/>
              </a:stretch>
            </p:blipFill>
            <p:spPr>
              <a:xfrm>
                <a:off x="5181600" y="3733800"/>
                <a:ext cx="282539" cy="692016"/>
              </a:xfrm>
              <a:prstGeom prst="rect">
                <a:avLst/>
              </a:prstGeom>
            </p:spPr>
          </p:pic>
        </p:grpSp>
      </p:grpSp>
      <p:grpSp>
        <p:nvGrpSpPr>
          <p:cNvPr id="30" name="Group 26"/>
          <p:cNvGrpSpPr/>
          <p:nvPr/>
        </p:nvGrpSpPr>
        <p:grpSpPr>
          <a:xfrm>
            <a:off x="228600" y="4394508"/>
            <a:ext cx="3352381" cy="2463492"/>
            <a:chOff x="228600" y="4394508"/>
            <a:chExt cx="3352381" cy="2463492"/>
          </a:xfrm>
        </p:grpSpPr>
        <p:pic>
          <p:nvPicPr>
            <p:cNvPr id="14" name="Picture 13" descr="6.PNG"/>
            <p:cNvPicPr>
              <a:picLocks noChangeAspect="1"/>
            </p:cNvPicPr>
            <p:nvPr/>
          </p:nvPicPr>
          <p:blipFill>
            <a:blip r:embed="rId12"/>
            <a:stretch>
              <a:fillRect/>
            </a:stretch>
          </p:blipFill>
          <p:spPr>
            <a:xfrm>
              <a:off x="228600" y="4394508"/>
              <a:ext cx="3352381" cy="2463492"/>
            </a:xfrm>
            <a:prstGeom prst="rect">
              <a:avLst/>
            </a:prstGeom>
          </p:spPr>
        </p:pic>
        <p:grpSp>
          <p:nvGrpSpPr>
            <p:cNvPr id="31" name="Group 30"/>
            <p:cNvGrpSpPr/>
            <p:nvPr/>
          </p:nvGrpSpPr>
          <p:grpSpPr>
            <a:xfrm>
              <a:off x="914400" y="4495800"/>
              <a:ext cx="2063683" cy="1077218"/>
              <a:chOff x="914400" y="4495800"/>
              <a:chExt cx="2063683" cy="1077218"/>
            </a:xfrm>
          </p:grpSpPr>
          <p:sp>
            <p:nvSpPr>
              <p:cNvPr id="19" name="TextBox 18"/>
              <p:cNvSpPr txBox="1"/>
              <p:nvPr/>
            </p:nvSpPr>
            <p:spPr>
              <a:xfrm>
                <a:off x="914400" y="4495800"/>
                <a:ext cx="1648208" cy="1077218"/>
              </a:xfrm>
              <a:prstGeom prst="rect">
                <a:avLst/>
              </a:prstGeom>
              <a:noFill/>
            </p:spPr>
            <p:txBody>
              <a:bodyPr wrap="none" rtlCol="0">
                <a:spAutoFit/>
              </a:bodyPr>
              <a:lstStyle/>
              <a:p>
                <a:r>
                  <a:rPr lang="en-US" sz="3200" b="1" dirty="0" smtClean="0">
                    <a:solidFill>
                      <a:srgbClr val="FF00FF"/>
                    </a:solidFill>
                    <a:latin typeface="Digital-7" pitchFamily="2" charset="0"/>
                  </a:rPr>
                  <a:t>4.8 %</a:t>
                </a:r>
                <a:endParaRPr lang="en-US" sz="3200" dirty="0" smtClean="0">
                  <a:solidFill>
                    <a:srgbClr val="FF00FF"/>
                  </a:solidFill>
                  <a:latin typeface="Digital-7" pitchFamily="2" charset="0"/>
                </a:endParaRPr>
              </a:p>
              <a:p>
                <a:r>
                  <a:rPr lang="en-US" sz="3200" dirty="0" smtClean="0">
                    <a:solidFill>
                      <a:schemeClr val="bg1"/>
                    </a:solidFill>
                    <a:latin typeface="Digital-7" pitchFamily="2" charset="0"/>
                  </a:rPr>
                  <a:t>geriatric</a:t>
                </a:r>
              </a:p>
            </p:txBody>
          </p:sp>
          <p:pic>
            <p:nvPicPr>
              <p:cNvPr id="25" name="Picture 24" descr="Geriatric.PNG"/>
              <p:cNvPicPr>
                <a:picLocks noChangeAspect="1"/>
              </p:cNvPicPr>
              <p:nvPr/>
            </p:nvPicPr>
            <p:blipFill>
              <a:blip r:embed="rId13"/>
              <a:stretch>
                <a:fillRect/>
              </a:stretch>
            </p:blipFill>
            <p:spPr>
              <a:xfrm>
                <a:off x="2539790" y="4495801"/>
                <a:ext cx="438293" cy="685799"/>
              </a:xfrm>
              <a:prstGeom prst="rect">
                <a:avLst/>
              </a:prstGeom>
            </p:spPr>
          </p:pic>
        </p:grpSp>
      </p:grpSp>
      <p:pic>
        <p:nvPicPr>
          <p:cNvPr id="32" name="Picture 31" descr="full.PNG"/>
          <p:cNvPicPr>
            <a:picLocks noChangeAspect="1"/>
          </p:cNvPicPr>
          <p:nvPr/>
        </p:nvPicPr>
        <p:blipFill>
          <a:blip r:embed="rId14"/>
          <a:stretch>
            <a:fillRect/>
          </a:stretch>
        </p:blipFill>
        <p:spPr>
          <a:xfrm>
            <a:off x="762952" y="76200"/>
            <a:ext cx="7619048" cy="6679366"/>
          </a:xfrm>
          <a:prstGeom prst="rect">
            <a:avLst/>
          </a:prstGeom>
        </p:spPr>
      </p:pic>
      <p:sp>
        <p:nvSpPr>
          <p:cNvPr id="33" name="TextBox 32"/>
          <p:cNvSpPr txBox="1"/>
          <p:nvPr/>
        </p:nvSpPr>
        <p:spPr>
          <a:xfrm>
            <a:off x="2590800" y="2362200"/>
            <a:ext cx="4708277" cy="1754326"/>
          </a:xfrm>
          <a:prstGeom prst="rect">
            <a:avLst/>
          </a:prstGeom>
          <a:noFill/>
        </p:spPr>
        <p:txBody>
          <a:bodyPr wrap="none" rtlCol="0">
            <a:spAutoFit/>
          </a:bodyPr>
          <a:lstStyle/>
          <a:p>
            <a:r>
              <a:rPr lang="en-US" sz="5400" b="1" dirty="0" smtClean="0">
                <a:solidFill>
                  <a:srgbClr val="FFFF00"/>
                </a:solidFill>
                <a:effectLst>
                  <a:outerShdw blurRad="38100" dist="38100" dir="2700000" algn="tl">
                    <a:srgbClr val="000000">
                      <a:alpha val="43137"/>
                    </a:srgbClr>
                  </a:outerShdw>
                </a:effectLst>
                <a:latin typeface="Digital-7" pitchFamily="2" charset="0"/>
              </a:rPr>
              <a:t>7.8</a:t>
            </a:r>
            <a:r>
              <a:rPr lang="en-US" sz="4400" b="1" dirty="0" smtClean="0">
                <a:solidFill>
                  <a:srgbClr val="FFFF00"/>
                </a:solidFill>
                <a:effectLst>
                  <a:outerShdw blurRad="38100" dist="38100" dir="2700000" algn="tl">
                    <a:srgbClr val="000000">
                      <a:alpha val="43137"/>
                    </a:srgbClr>
                  </a:outerShdw>
                </a:effectLst>
                <a:latin typeface="Digital-7" pitchFamily="2" charset="0"/>
              </a:rPr>
              <a:t> Cr. </a:t>
            </a:r>
            <a:r>
              <a:rPr lang="en-US" sz="3600" b="1" dirty="0" smtClean="0">
                <a:solidFill>
                  <a:srgbClr val="FFFF00"/>
                </a:solidFill>
                <a:effectLst>
                  <a:outerShdw blurRad="38100" dist="38100" dir="2700000" algn="tl">
                    <a:srgbClr val="000000">
                      <a:alpha val="43137"/>
                    </a:srgbClr>
                  </a:outerShdw>
                </a:effectLst>
                <a:latin typeface="Digital-7" pitchFamily="2" charset="0"/>
              </a:rPr>
              <a:t>Population</a:t>
            </a:r>
          </a:p>
          <a:p>
            <a:r>
              <a:rPr lang="en-US" sz="5400" b="1" dirty="0" smtClean="0">
                <a:solidFill>
                  <a:srgbClr val="FF66CC"/>
                </a:solidFill>
                <a:effectLst>
                  <a:outerShdw blurRad="38100" dist="38100" dir="2700000" algn="tl">
                    <a:srgbClr val="000000">
                      <a:alpha val="43137"/>
                    </a:srgbClr>
                  </a:outerShdw>
                </a:effectLst>
                <a:latin typeface="Digital-7" pitchFamily="2" charset="0"/>
              </a:rPr>
              <a:t>1.27</a:t>
            </a:r>
            <a:r>
              <a:rPr lang="en-US" sz="4400" b="1" dirty="0" smtClean="0">
                <a:solidFill>
                  <a:srgbClr val="FF66CC"/>
                </a:solidFill>
                <a:effectLst>
                  <a:outerShdw blurRad="38100" dist="38100" dir="2700000" algn="tl">
                    <a:srgbClr val="000000">
                      <a:alpha val="43137"/>
                    </a:srgbClr>
                  </a:outerShdw>
                </a:effectLst>
                <a:latin typeface="Digital-7" pitchFamily="2" charset="0"/>
              </a:rPr>
              <a:t> Cr. </a:t>
            </a:r>
            <a:r>
              <a:rPr lang="en-US" sz="3600" b="1" dirty="0" smtClean="0">
                <a:solidFill>
                  <a:srgbClr val="FF66CC"/>
                </a:solidFill>
                <a:effectLst>
                  <a:outerShdw blurRad="38100" dist="38100" dir="2700000" algn="tl">
                    <a:srgbClr val="000000">
                      <a:alpha val="43137"/>
                    </a:srgbClr>
                  </a:outerShdw>
                </a:effectLst>
                <a:latin typeface="Digital-7" pitchFamily="2" charset="0"/>
              </a:rPr>
              <a:t>Households</a:t>
            </a:r>
            <a:endParaRPr lang="en-US" sz="3600" b="1" dirty="0">
              <a:solidFill>
                <a:srgbClr val="FF66CC"/>
              </a:solidFill>
              <a:effectLst>
                <a:outerShdw blurRad="38100" dist="38100" dir="2700000" algn="tl">
                  <a:srgbClr val="000000">
                    <a:alpha val="43137"/>
                  </a:srgbClr>
                </a:outerShdw>
              </a:effectLst>
              <a:latin typeface="Digital-7" pitchFamily="2" charset="0"/>
            </a:endParaRPr>
          </a:p>
        </p:txBody>
      </p:sp>
      <p:sp>
        <p:nvSpPr>
          <p:cNvPr id="34" name="Title 1"/>
          <p:cNvSpPr txBox="1">
            <a:spLocks/>
          </p:cNvSpPr>
          <p:nvPr/>
        </p:nvSpPr>
        <p:spPr>
          <a:xfrm>
            <a:off x="0" y="0"/>
            <a:ext cx="3733800" cy="6858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rmAutofit fontScale="85000" lnSpcReduction="10000"/>
          </a:bodyPr>
          <a:lstStyle/>
          <a:p>
            <a:pPr lvl="0" algn="ctr">
              <a:spcBef>
                <a:spcPct val="0"/>
              </a:spcBef>
            </a:pPr>
            <a:r>
              <a:rPr lang="en-US" sz="3600" b="1" dirty="0">
                <a:solidFill>
                  <a:schemeClr val="bg1"/>
                </a:solidFill>
                <a:latin typeface="Times New Roman" panose="02020603050405020304" pitchFamily="18" charset="0"/>
                <a:cs typeface="Times New Roman" panose="02020603050405020304" pitchFamily="18" charset="0"/>
              </a:rPr>
              <a:t>D</a:t>
            </a:r>
            <a:r>
              <a:rPr lang="en-US" sz="3600" b="1" dirty="0" smtClean="0">
                <a:solidFill>
                  <a:schemeClr val="bg1"/>
                </a:solidFill>
                <a:latin typeface="Times New Roman" panose="02020603050405020304" pitchFamily="18" charset="0"/>
                <a:cs typeface="Times New Roman" panose="02020603050405020304" pitchFamily="18" charset="0"/>
              </a:rPr>
              <a:t>emographic Profile</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3.33333E-6 -3.33333E-6 L 0.08958 0.02778 " pathEditMode="relative" rAng="0" ptsTypes="AA">
                                      <p:cBhvr>
                                        <p:cTn id="6" dur="2000" fill="hold"/>
                                        <p:tgtEl>
                                          <p:spTgt spid="2"/>
                                        </p:tgtEl>
                                        <p:attrNameLst>
                                          <p:attrName>ppt_x</p:attrName>
                                          <p:attrName>ppt_y</p:attrName>
                                        </p:attrNameLst>
                                      </p:cBhvr>
                                      <p:rCtr x="4500" y="1400"/>
                                    </p:animMotion>
                                  </p:childTnLst>
                                </p:cTn>
                              </p:par>
                              <p:par>
                                <p:cTn id="7" presetID="35" presetClass="path" presetSubtype="0" accel="50000" decel="50000" fill="hold" nodeType="withEffect">
                                  <p:stCondLst>
                                    <p:cond delay="0"/>
                                  </p:stCondLst>
                                  <p:childTnLst>
                                    <p:animMotion origin="layout" path="M -3.33333E-6 4.81481E-6 L -0.1375 0.08981 " pathEditMode="relative" rAng="0" ptsTypes="AA">
                                      <p:cBhvr>
                                        <p:cTn id="8" dur="2000" fill="hold"/>
                                        <p:tgtEl>
                                          <p:spTgt spid="6"/>
                                        </p:tgtEl>
                                        <p:attrNameLst>
                                          <p:attrName>ppt_x</p:attrName>
                                          <p:attrName>ppt_y</p:attrName>
                                        </p:attrNameLst>
                                      </p:cBhvr>
                                      <p:rCtr x="-6900" y="4500"/>
                                    </p:animMotion>
                                  </p:childTnLst>
                                </p:cTn>
                              </p:par>
                              <p:par>
                                <p:cTn id="9" presetID="56" presetClass="path" presetSubtype="0" accel="50000" decel="50000" fill="hold" nodeType="withEffect">
                                  <p:stCondLst>
                                    <p:cond delay="0"/>
                                  </p:stCondLst>
                                  <p:childTnLst>
                                    <p:animMotion origin="layout" path="M 1.11111E-6 -4.44444E-6 L -0.13264 0.01112 " pathEditMode="relative" rAng="0" ptsTypes="AA">
                                      <p:cBhvr>
                                        <p:cTn id="10" dur="2000" fill="hold"/>
                                        <p:tgtEl>
                                          <p:spTgt spid="26"/>
                                        </p:tgtEl>
                                        <p:attrNameLst>
                                          <p:attrName>ppt_x</p:attrName>
                                          <p:attrName>ppt_y</p:attrName>
                                        </p:attrNameLst>
                                      </p:cBhvr>
                                      <p:rCtr x="-6600" y="600"/>
                                    </p:animMotion>
                                  </p:childTnLst>
                                </p:cTn>
                              </p:par>
                              <p:par>
                                <p:cTn id="11" presetID="64" presetClass="path" presetSubtype="0" accel="50000" decel="50000" fill="hold" nodeType="withEffect">
                                  <p:stCondLst>
                                    <p:cond delay="0"/>
                                  </p:stCondLst>
                                  <p:childTnLst>
                                    <p:animMotion origin="layout" path="M -3.33333E-6 1.11022E-16 L -0.07916 -0.03889 " pathEditMode="relative" rAng="0" ptsTypes="AA">
                                      <p:cBhvr>
                                        <p:cTn id="12" dur="2000" fill="hold"/>
                                        <p:tgtEl>
                                          <p:spTgt spid="28"/>
                                        </p:tgtEl>
                                        <p:attrNameLst>
                                          <p:attrName>ppt_x</p:attrName>
                                          <p:attrName>ppt_y</p:attrName>
                                        </p:attrNameLst>
                                      </p:cBhvr>
                                      <p:rCtr x="-4000" y="-1900"/>
                                    </p:animMotion>
                                  </p:childTnLst>
                                </p:cTn>
                              </p:par>
                              <p:par>
                                <p:cTn id="13" presetID="56" presetClass="path" presetSubtype="0" accel="50000" decel="50000" fill="hold" nodeType="withEffect">
                                  <p:stCondLst>
                                    <p:cond delay="0"/>
                                  </p:stCondLst>
                                  <p:childTnLst>
                                    <p:animMotion origin="layout" path="M -3.33333E-6 -3.7037E-7 L 0.125 -0.18704 " pathEditMode="relative" rAng="0" ptsTypes="AA">
                                      <p:cBhvr>
                                        <p:cTn id="14" dur="2000" fill="hold"/>
                                        <p:tgtEl>
                                          <p:spTgt spid="30"/>
                                        </p:tgtEl>
                                        <p:attrNameLst>
                                          <p:attrName>ppt_x</p:attrName>
                                          <p:attrName>ppt_y</p:attrName>
                                        </p:attrNameLst>
                                      </p:cBhvr>
                                      <p:rCtr x="6300" y="-9400"/>
                                    </p:animMotion>
                                  </p:childTnLst>
                                </p:cTn>
                              </p:par>
                            </p:childTnLst>
                          </p:cTn>
                        </p:par>
                        <p:par>
                          <p:cTn id="15" fill="hold">
                            <p:stCondLst>
                              <p:cond delay="2000"/>
                            </p:stCondLst>
                            <p:childTnLst>
                              <p:par>
                                <p:cTn id="16" presetID="53" presetClass="entr" presetSubtype="0"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2000" fill="hold"/>
                                        <p:tgtEl>
                                          <p:spTgt spid="32"/>
                                        </p:tgtEl>
                                        <p:attrNameLst>
                                          <p:attrName>ppt_w</p:attrName>
                                        </p:attrNameLst>
                                      </p:cBhvr>
                                      <p:tavLst>
                                        <p:tav tm="0">
                                          <p:val>
                                            <p:fltVal val="0"/>
                                          </p:val>
                                        </p:tav>
                                        <p:tav tm="100000">
                                          <p:val>
                                            <p:strVal val="#ppt_w"/>
                                          </p:val>
                                        </p:tav>
                                      </p:tavLst>
                                    </p:anim>
                                    <p:anim calcmode="lin" valueType="num">
                                      <p:cBhvr>
                                        <p:cTn id="19" dur="2000" fill="hold"/>
                                        <p:tgtEl>
                                          <p:spTgt spid="32"/>
                                        </p:tgtEl>
                                        <p:attrNameLst>
                                          <p:attrName>ppt_h</p:attrName>
                                        </p:attrNameLst>
                                      </p:cBhvr>
                                      <p:tavLst>
                                        <p:tav tm="0">
                                          <p:val>
                                            <p:fltVal val="0"/>
                                          </p:val>
                                        </p:tav>
                                        <p:tav tm="100000">
                                          <p:val>
                                            <p:strVal val="#ppt_h"/>
                                          </p:val>
                                        </p:tav>
                                      </p:tavLst>
                                    </p:anim>
                                    <p:animEffect transition="in" filter="fade">
                                      <p:cBhvr>
                                        <p:cTn id="20" dur="2000"/>
                                        <p:tgtEl>
                                          <p:spTgt spid="32"/>
                                        </p:tgtEl>
                                      </p:cBhvr>
                                    </p:animEffect>
                                  </p:childTnLst>
                                </p:cTn>
                              </p:par>
                            </p:childTnLst>
                          </p:cTn>
                        </p:par>
                        <p:par>
                          <p:cTn id="21" fill="hold">
                            <p:stCondLst>
                              <p:cond delay="4000"/>
                            </p:stCondLst>
                            <p:childTnLst>
                              <p:par>
                                <p:cTn id="22" presetID="23" presetClass="entr" presetSubtype="32"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strVal val="4*#ppt_w"/>
                                          </p:val>
                                        </p:tav>
                                        <p:tav tm="100000">
                                          <p:val>
                                            <p:strVal val="#ppt_w"/>
                                          </p:val>
                                        </p:tav>
                                      </p:tavLst>
                                    </p:anim>
                                    <p:anim calcmode="lin" valueType="num">
                                      <p:cBhvr>
                                        <p:cTn id="25" dur="500" fill="hold"/>
                                        <p:tgtEl>
                                          <p:spTgt spid="3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
          <p:cNvGrpSpPr/>
          <p:nvPr/>
        </p:nvGrpSpPr>
        <p:grpSpPr>
          <a:xfrm>
            <a:off x="2971800" y="2286000"/>
            <a:ext cx="3276600" cy="2209800"/>
            <a:chOff x="2971800" y="1524000"/>
            <a:chExt cx="3276600" cy="3352800"/>
          </a:xfrm>
          <a:solidFill>
            <a:srgbClr val="00B050"/>
          </a:solidFill>
        </p:grpSpPr>
        <p:sp>
          <p:nvSpPr>
            <p:cNvPr id="21" name="Oval 20"/>
            <p:cNvSpPr/>
            <p:nvPr/>
          </p:nvSpPr>
          <p:spPr>
            <a:xfrm>
              <a:off x="2971800" y="1524000"/>
              <a:ext cx="3276600" cy="3352800"/>
            </a:xfrm>
            <a:prstGeom prst="ellipse">
              <a:avLst/>
            </a:prstGeom>
            <a:grp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27" name="Rectangle 26"/>
            <p:cNvSpPr/>
            <p:nvPr/>
          </p:nvSpPr>
          <p:spPr>
            <a:xfrm>
              <a:off x="3200400" y="2448910"/>
              <a:ext cx="2667000" cy="1447611"/>
            </a:xfrm>
            <a:prstGeom prst="rect">
              <a:avLst/>
            </a:prstGeom>
            <a:noFill/>
          </p:spPr>
          <p:txBody>
            <a:bodyPr wrap="square" lIns="91440" tIns="45720" rIns="91440" bIns="45720">
              <a:spAutoFit/>
            </a:bodyPr>
            <a:lstStyle/>
            <a:p>
              <a:pPr algn="ctr"/>
              <a:r>
                <a:rPr lang="en-US" sz="2800" b="1" dirty="0" smtClean="0">
                  <a:ln w="12700">
                    <a:noFill/>
                    <a:prstDash val="solid"/>
                  </a:ln>
                  <a:solidFill>
                    <a:schemeClr val="bg1"/>
                  </a:solidFill>
                  <a:effectLst>
                    <a:outerShdw blurRad="41275" dist="20320" dir="1800000" algn="tl" rotWithShape="0">
                      <a:srgbClr val="000000">
                        <a:alpha val="40000"/>
                      </a:srgbClr>
                    </a:outerShdw>
                  </a:effectLst>
                  <a:latin typeface="Arial" pitchFamily="34" charset="0"/>
                  <a:cs typeface="Arial" pitchFamily="34" charset="0"/>
                </a:rPr>
                <a:t>Health Infrastructure</a:t>
              </a:r>
              <a:endParaRPr lang="en-US" sz="2800" b="1" cap="none" spc="0" dirty="0">
                <a:ln w="12700">
                  <a:noFill/>
                  <a:prstDash val="solid"/>
                </a:ln>
                <a:solidFill>
                  <a:schemeClr val="bg1"/>
                </a:solidFill>
                <a:effectLst>
                  <a:outerShdw blurRad="41275" dist="20320" dir="1800000" algn="tl" rotWithShape="0">
                    <a:srgbClr val="000000">
                      <a:alpha val="40000"/>
                    </a:srgbClr>
                  </a:outerShdw>
                </a:effectLst>
                <a:latin typeface="Arial" pitchFamily="34" charset="0"/>
                <a:cs typeface="Arial" pitchFamily="34" charset="0"/>
              </a:endParaRPr>
            </a:p>
          </p:txBody>
        </p:sp>
      </p:grpSp>
      <p:grpSp>
        <p:nvGrpSpPr>
          <p:cNvPr id="7" name="Group 59"/>
          <p:cNvGrpSpPr/>
          <p:nvPr/>
        </p:nvGrpSpPr>
        <p:grpSpPr>
          <a:xfrm>
            <a:off x="1447800" y="457200"/>
            <a:ext cx="1828800" cy="1211997"/>
            <a:chOff x="1066800" y="152400"/>
            <a:chExt cx="1828800" cy="1211997"/>
          </a:xfrm>
        </p:grpSpPr>
        <p:sp>
          <p:nvSpPr>
            <p:cNvPr id="30" name="TextBox 29"/>
            <p:cNvSpPr txBox="1"/>
            <p:nvPr/>
          </p:nvSpPr>
          <p:spPr>
            <a:xfrm>
              <a:off x="1066800" y="533400"/>
              <a:ext cx="1828800" cy="830997"/>
            </a:xfrm>
            <a:prstGeom prst="rect">
              <a:avLst/>
            </a:prstGeom>
            <a:noFill/>
          </p:spPr>
          <p:txBody>
            <a:bodyPr wrap="square" rtlCol="0">
              <a:spAutoFit/>
            </a:bodyPr>
            <a:lstStyle/>
            <a:p>
              <a:pPr algn="ctr"/>
              <a:r>
                <a:rPr lang="en-US" sz="2400" b="1" dirty="0" smtClean="0"/>
                <a:t>13575</a:t>
              </a:r>
            </a:p>
            <a:p>
              <a:pPr algn="ctr"/>
              <a:r>
                <a:rPr lang="en-US" sz="2400" dirty="0" smtClean="0"/>
                <a:t>Sub Centers</a:t>
              </a:r>
              <a:endParaRPr lang="en-US" sz="2400" dirty="0"/>
            </a:p>
          </p:txBody>
        </p:sp>
        <p:pic>
          <p:nvPicPr>
            <p:cNvPr id="43" name="Picture 42" descr="sc.png"/>
            <p:cNvPicPr>
              <a:picLocks noChangeAspect="1"/>
            </p:cNvPicPr>
            <p:nvPr/>
          </p:nvPicPr>
          <p:blipFill>
            <a:blip r:embed="rId2" cstate="print"/>
            <a:stretch>
              <a:fillRect/>
            </a:stretch>
          </p:blipFill>
          <p:spPr>
            <a:xfrm>
              <a:off x="1733550" y="152400"/>
              <a:ext cx="457200" cy="456734"/>
            </a:xfrm>
            <a:prstGeom prst="rect">
              <a:avLst/>
            </a:prstGeom>
          </p:spPr>
        </p:pic>
      </p:grpSp>
      <p:grpSp>
        <p:nvGrpSpPr>
          <p:cNvPr id="8" name="Group 58"/>
          <p:cNvGrpSpPr/>
          <p:nvPr/>
        </p:nvGrpSpPr>
        <p:grpSpPr>
          <a:xfrm>
            <a:off x="0" y="1371600"/>
            <a:ext cx="1828800" cy="1274372"/>
            <a:chOff x="0" y="1461625"/>
            <a:chExt cx="1828800" cy="1274372"/>
          </a:xfrm>
        </p:grpSpPr>
        <p:sp>
          <p:nvSpPr>
            <p:cNvPr id="31" name="TextBox 30"/>
            <p:cNvSpPr txBox="1"/>
            <p:nvPr/>
          </p:nvSpPr>
          <p:spPr>
            <a:xfrm>
              <a:off x="0" y="1905000"/>
              <a:ext cx="1828800" cy="830997"/>
            </a:xfrm>
            <a:prstGeom prst="rect">
              <a:avLst/>
            </a:prstGeom>
            <a:noFill/>
          </p:spPr>
          <p:txBody>
            <a:bodyPr wrap="square" rtlCol="0">
              <a:spAutoFit/>
            </a:bodyPr>
            <a:lstStyle/>
            <a:p>
              <a:pPr algn="ctr"/>
              <a:r>
                <a:rPr lang="en-US" sz="2400" b="1" dirty="0" smtClean="0">
                  <a:solidFill>
                    <a:srgbClr val="C00000"/>
                  </a:solidFill>
                </a:rPr>
                <a:t>130</a:t>
              </a:r>
            </a:p>
            <a:p>
              <a:pPr algn="ctr"/>
              <a:r>
                <a:rPr lang="en-US" sz="2400" dirty="0" smtClean="0">
                  <a:solidFill>
                    <a:srgbClr val="C00000"/>
                  </a:solidFill>
                </a:rPr>
                <a:t>HWC</a:t>
              </a:r>
              <a:endParaRPr lang="en-US" sz="2400" dirty="0">
                <a:solidFill>
                  <a:srgbClr val="C00000"/>
                </a:solidFill>
              </a:endParaRPr>
            </a:p>
          </p:txBody>
        </p:sp>
        <p:pic>
          <p:nvPicPr>
            <p:cNvPr id="44" name="Picture 43" descr="awc.jpg"/>
            <p:cNvPicPr>
              <a:picLocks noChangeAspect="1"/>
            </p:cNvPicPr>
            <p:nvPr/>
          </p:nvPicPr>
          <p:blipFill>
            <a:blip r:embed="rId3" cstate="print"/>
            <a:stretch>
              <a:fillRect/>
            </a:stretch>
          </p:blipFill>
          <p:spPr>
            <a:xfrm>
              <a:off x="609600" y="1461625"/>
              <a:ext cx="570294" cy="518449"/>
            </a:xfrm>
            <a:prstGeom prst="rect">
              <a:avLst/>
            </a:prstGeom>
          </p:spPr>
        </p:pic>
      </p:grpSp>
      <p:grpSp>
        <p:nvGrpSpPr>
          <p:cNvPr id="9" name="Group 57"/>
          <p:cNvGrpSpPr/>
          <p:nvPr/>
        </p:nvGrpSpPr>
        <p:grpSpPr>
          <a:xfrm>
            <a:off x="381000" y="3048000"/>
            <a:ext cx="2057400" cy="1581329"/>
            <a:chOff x="609600" y="3048000"/>
            <a:chExt cx="2057400" cy="1581329"/>
          </a:xfrm>
        </p:grpSpPr>
        <p:sp>
          <p:nvSpPr>
            <p:cNvPr id="32" name="TextBox 31"/>
            <p:cNvSpPr txBox="1"/>
            <p:nvPr/>
          </p:nvSpPr>
          <p:spPr>
            <a:xfrm>
              <a:off x="609600" y="3429000"/>
              <a:ext cx="2057400" cy="1200329"/>
            </a:xfrm>
            <a:prstGeom prst="rect">
              <a:avLst/>
            </a:prstGeom>
            <a:noFill/>
          </p:spPr>
          <p:txBody>
            <a:bodyPr wrap="square" rtlCol="0">
              <a:spAutoFit/>
            </a:bodyPr>
            <a:lstStyle/>
            <a:p>
              <a:pPr algn="ctr"/>
              <a:r>
                <a:rPr lang="en-US" sz="2400" b="1" dirty="0" smtClean="0"/>
                <a:t>2336</a:t>
              </a:r>
            </a:p>
            <a:p>
              <a:pPr algn="ctr"/>
              <a:r>
                <a:rPr lang="en-US" sz="2400" dirty="0" smtClean="0"/>
                <a:t>Primary Health Centers</a:t>
              </a:r>
              <a:endParaRPr lang="en-US" sz="2400" dirty="0"/>
            </a:p>
          </p:txBody>
        </p:sp>
        <p:pic>
          <p:nvPicPr>
            <p:cNvPr id="45" name="Picture 44" descr="phc.png"/>
            <p:cNvPicPr>
              <a:picLocks noChangeAspect="1"/>
            </p:cNvPicPr>
            <p:nvPr/>
          </p:nvPicPr>
          <p:blipFill>
            <a:blip r:embed="rId4" cstate="print"/>
            <a:stretch>
              <a:fillRect/>
            </a:stretch>
          </p:blipFill>
          <p:spPr>
            <a:xfrm>
              <a:off x="1447800" y="3048000"/>
              <a:ext cx="447675" cy="447675"/>
            </a:xfrm>
            <a:prstGeom prst="rect">
              <a:avLst/>
            </a:prstGeom>
          </p:spPr>
        </p:pic>
      </p:grpSp>
      <p:grpSp>
        <p:nvGrpSpPr>
          <p:cNvPr id="10" name="Group 56"/>
          <p:cNvGrpSpPr/>
          <p:nvPr/>
        </p:nvGrpSpPr>
        <p:grpSpPr>
          <a:xfrm>
            <a:off x="1219200" y="4819471"/>
            <a:ext cx="2057400" cy="1581329"/>
            <a:chOff x="990600" y="4648200"/>
            <a:chExt cx="2057400" cy="1581329"/>
          </a:xfrm>
        </p:grpSpPr>
        <p:sp>
          <p:nvSpPr>
            <p:cNvPr id="33" name="TextBox 32"/>
            <p:cNvSpPr txBox="1"/>
            <p:nvPr/>
          </p:nvSpPr>
          <p:spPr>
            <a:xfrm>
              <a:off x="990600" y="5029200"/>
              <a:ext cx="2057400" cy="1200329"/>
            </a:xfrm>
            <a:prstGeom prst="rect">
              <a:avLst/>
            </a:prstGeom>
            <a:noFill/>
          </p:spPr>
          <p:txBody>
            <a:bodyPr wrap="square" rtlCol="0">
              <a:spAutoFit/>
            </a:bodyPr>
            <a:lstStyle/>
            <a:p>
              <a:pPr algn="ctr"/>
              <a:r>
                <a:rPr lang="en-US" sz="2400" b="1" dirty="0" smtClean="0">
                  <a:solidFill>
                    <a:srgbClr val="C00000"/>
                  </a:solidFill>
                </a:rPr>
                <a:t>595</a:t>
              </a:r>
            </a:p>
            <a:p>
              <a:pPr algn="ctr"/>
              <a:r>
                <a:rPr lang="en-US" sz="2400" dirty="0" smtClean="0">
                  <a:solidFill>
                    <a:srgbClr val="C00000"/>
                  </a:solidFill>
                </a:rPr>
                <a:t>Community Health Centers</a:t>
              </a:r>
              <a:endParaRPr lang="en-US" sz="2400" dirty="0">
                <a:solidFill>
                  <a:srgbClr val="C00000"/>
                </a:solidFill>
              </a:endParaRPr>
            </a:p>
          </p:txBody>
        </p:sp>
        <p:pic>
          <p:nvPicPr>
            <p:cNvPr id="46" name="Picture 45" descr="phc.png"/>
            <p:cNvPicPr>
              <a:picLocks noChangeAspect="1"/>
            </p:cNvPicPr>
            <p:nvPr/>
          </p:nvPicPr>
          <p:blipFill>
            <a:blip r:embed="rId4" cstate="print">
              <a:duotone>
                <a:prstClr val="black"/>
                <a:srgbClr val="D9C3A5">
                  <a:tint val="50000"/>
                  <a:satMod val="180000"/>
                </a:srgbClr>
              </a:duotone>
            </a:blip>
            <a:stretch>
              <a:fillRect/>
            </a:stretch>
          </p:blipFill>
          <p:spPr>
            <a:xfrm>
              <a:off x="1752600" y="4648200"/>
              <a:ext cx="447675" cy="447675"/>
            </a:xfrm>
            <a:prstGeom prst="rect">
              <a:avLst/>
            </a:prstGeom>
          </p:spPr>
        </p:pic>
      </p:grpSp>
      <p:grpSp>
        <p:nvGrpSpPr>
          <p:cNvPr id="11" name="Group 55"/>
          <p:cNvGrpSpPr/>
          <p:nvPr/>
        </p:nvGrpSpPr>
        <p:grpSpPr>
          <a:xfrm>
            <a:off x="3276600" y="5638800"/>
            <a:ext cx="2833914" cy="1219200"/>
            <a:chOff x="3276600" y="5638800"/>
            <a:chExt cx="2833914" cy="1219200"/>
          </a:xfrm>
        </p:grpSpPr>
        <p:sp>
          <p:nvSpPr>
            <p:cNvPr id="34" name="TextBox 33"/>
            <p:cNvSpPr txBox="1"/>
            <p:nvPr/>
          </p:nvSpPr>
          <p:spPr>
            <a:xfrm>
              <a:off x="3276600" y="6027003"/>
              <a:ext cx="2833914" cy="830997"/>
            </a:xfrm>
            <a:prstGeom prst="rect">
              <a:avLst/>
            </a:prstGeom>
            <a:noFill/>
          </p:spPr>
          <p:txBody>
            <a:bodyPr wrap="square" rtlCol="0">
              <a:spAutoFit/>
            </a:bodyPr>
            <a:lstStyle/>
            <a:p>
              <a:pPr algn="ctr"/>
              <a:r>
                <a:rPr lang="en-US" sz="2400" b="1" dirty="0" smtClean="0"/>
                <a:t>123</a:t>
              </a:r>
            </a:p>
            <a:p>
              <a:pPr algn="ctr"/>
              <a:r>
                <a:rPr lang="en-US" sz="2400" dirty="0" smtClean="0"/>
                <a:t>Health Dispensaries</a:t>
              </a:r>
              <a:endParaRPr lang="en-US" sz="2400" dirty="0"/>
            </a:p>
          </p:txBody>
        </p:sp>
        <p:pic>
          <p:nvPicPr>
            <p:cNvPr id="47" name="Picture 46" descr="phc.png"/>
            <p:cNvPicPr>
              <a:picLocks noChangeAspect="1"/>
            </p:cNvPicPr>
            <p:nvPr/>
          </p:nvPicPr>
          <p:blipFill>
            <a:blip r:embed="rId4" cstate="print">
              <a:duotone>
                <a:prstClr val="black"/>
                <a:schemeClr val="tx2">
                  <a:tint val="45000"/>
                  <a:satMod val="400000"/>
                </a:schemeClr>
              </a:duotone>
            </a:blip>
            <a:stretch>
              <a:fillRect/>
            </a:stretch>
          </p:blipFill>
          <p:spPr>
            <a:xfrm>
              <a:off x="4419600" y="5638800"/>
              <a:ext cx="447675" cy="447675"/>
            </a:xfrm>
            <a:prstGeom prst="rect">
              <a:avLst/>
            </a:prstGeom>
          </p:spPr>
        </p:pic>
      </p:grpSp>
      <p:grpSp>
        <p:nvGrpSpPr>
          <p:cNvPr id="12" name="Group 54"/>
          <p:cNvGrpSpPr/>
          <p:nvPr/>
        </p:nvGrpSpPr>
        <p:grpSpPr>
          <a:xfrm>
            <a:off x="6019800" y="4876800"/>
            <a:ext cx="2057400" cy="1581329"/>
            <a:chOff x="6324600" y="4876800"/>
            <a:chExt cx="2057400" cy="1581329"/>
          </a:xfrm>
        </p:grpSpPr>
        <p:sp>
          <p:nvSpPr>
            <p:cNvPr id="35" name="TextBox 34"/>
            <p:cNvSpPr txBox="1"/>
            <p:nvPr/>
          </p:nvSpPr>
          <p:spPr>
            <a:xfrm>
              <a:off x="6324600" y="5257800"/>
              <a:ext cx="2057400" cy="1200329"/>
            </a:xfrm>
            <a:prstGeom prst="rect">
              <a:avLst/>
            </a:prstGeom>
            <a:noFill/>
          </p:spPr>
          <p:txBody>
            <a:bodyPr wrap="square" rtlCol="0">
              <a:spAutoFit/>
            </a:bodyPr>
            <a:lstStyle/>
            <a:p>
              <a:pPr algn="ctr"/>
              <a:r>
                <a:rPr lang="en-US" sz="2400" b="1" dirty="0" smtClean="0">
                  <a:solidFill>
                    <a:srgbClr val="C00000"/>
                  </a:solidFill>
                </a:rPr>
                <a:t>12</a:t>
              </a:r>
            </a:p>
            <a:p>
              <a:pPr algn="ctr"/>
              <a:r>
                <a:rPr lang="en-US" sz="2400" dirty="0" smtClean="0">
                  <a:solidFill>
                    <a:srgbClr val="C00000"/>
                  </a:solidFill>
                </a:rPr>
                <a:t>Satellite Hospitals</a:t>
              </a:r>
              <a:endParaRPr lang="en-US" sz="2400" dirty="0">
                <a:solidFill>
                  <a:srgbClr val="C00000"/>
                </a:solidFill>
              </a:endParaRPr>
            </a:p>
          </p:txBody>
        </p:sp>
        <p:pic>
          <p:nvPicPr>
            <p:cNvPr id="48" name="Picture 47" descr="phc.png"/>
            <p:cNvPicPr>
              <a:picLocks noChangeAspect="1"/>
            </p:cNvPicPr>
            <p:nvPr/>
          </p:nvPicPr>
          <p:blipFill>
            <a:blip r:embed="rId4" cstate="print">
              <a:duotone>
                <a:prstClr val="black"/>
                <a:schemeClr val="accent6">
                  <a:tint val="45000"/>
                  <a:satMod val="400000"/>
                </a:schemeClr>
              </a:duotone>
            </a:blip>
            <a:stretch>
              <a:fillRect/>
            </a:stretch>
          </p:blipFill>
          <p:spPr>
            <a:xfrm>
              <a:off x="7086600" y="4876800"/>
              <a:ext cx="447675" cy="447675"/>
            </a:xfrm>
            <a:prstGeom prst="rect">
              <a:avLst/>
            </a:prstGeom>
          </p:spPr>
        </p:pic>
      </p:grpSp>
      <p:grpSp>
        <p:nvGrpSpPr>
          <p:cNvPr id="13" name="Group 53"/>
          <p:cNvGrpSpPr/>
          <p:nvPr/>
        </p:nvGrpSpPr>
        <p:grpSpPr>
          <a:xfrm>
            <a:off x="7086600" y="3342643"/>
            <a:ext cx="2057400" cy="1534157"/>
            <a:chOff x="7086600" y="3342643"/>
            <a:chExt cx="2057400" cy="1534157"/>
          </a:xfrm>
        </p:grpSpPr>
        <p:sp>
          <p:nvSpPr>
            <p:cNvPr id="36" name="TextBox 35"/>
            <p:cNvSpPr txBox="1"/>
            <p:nvPr/>
          </p:nvSpPr>
          <p:spPr>
            <a:xfrm>
              <a:off x="7086600" y="3676471"/>
              <a:ext cx="2057400" cy="1200329"/>
            </a:xfrm>
            <a:prstGeom prst="rect">
              <a:avLst/>
            </a:prstGeom>
            <a:noFill/>
          </p:spPr>
          <p:txBody>
            <a:bodyPr wrap="square" rtlCol="0">
              <a:spAutoFit/>
            </a:bodyPr>
            <a:lstStyle/>
            <a:p>
              <a:pPr algn="ctr"/>
              <a:r>
                <a:rPr lang="en-US" sz="2400" b="1" dirty="0" smtClean="0"/>
                <a:t>20</a:t>
              </a:r>
            </a:p>
            <a:p>
              <a:pPr algn="ctr"/>
              <a:r>
                <a:rPr lang="en-US" sz="2400" dirty="0" smtClean="0"/>
                <a:t>Sub District Hospitals</a:t>
              </a:r>
              <a:endParaRPr lang="en-US" sz="2400" dirty="0"/>
            </a:p>
          </p:txBody>
        </p:sp>
        <p:pic>
          <p:nvPicPr>
            <p:cNvPr id="49" name="Picture 48" descr="phc.png"/>
            <p:cNvPicPr>
              <a:picLocks noChangeAspect="1"/>
            </p:cNvPicPr>
            <p:nvPr/>
          </p:nvPicPr>
          <p:blipFill>
            <a:blip r:embed="rId4" cstate="print">
              <a:duotone>
                <a:prstClr val="black"/>
                <a:schemeClr val="accent5">
                  <a:tint val="45000"/>
                  <a:satMod val="400000"/>
                </a:schemeClr>
              </a:duotone>
            </a:blip>
            <a:stretch>
              <a:fillRect/>
            </a:stretch>
          </p:blipFill>
          <p:spPr>
            <a:xfrm>
              <a:off x="7890783" y="3342643"/>
              <a:ext cx="447675" cy="447675"/>
            </a:xfrm>
            <a:prstGeom prst="rect">
              <a:avLst/>
            </a:prstGeom>
          </p:spPr>
        </p:pic>
      </p:grpSp>
      <p:grpSp>
        <p:nvGrpSpPr>
          <p:cNvPr id="14" name="Group 52"/>
          <p:cNvGrpSpPr/>
          <p:nvPr/>
        </p:nvGrpSpPr>
        <p:grpSpPr>
          <a:xfrm>
            <a:off x="7115628" y="1447800"/>
            <a:ext cx="2057400" cy="1530527"/>
            <a:chOff x="7115628" y="1447800"/>
            <a:chExt cx="2057400" cy="1530527"/>
          </a:xfrm>
        </p:grpSpPr>
        <p:sp>
          <p:nvSpPr>
            <p:cNvPr id="37" name="TextBox 36"/>
            <p:cNvSpPr txBox="1"/>
            <p:nvPr/>
          </p:nvSpPr>
          <p:spPr>
            <a:xfrm>
              <a:off x="7115628" y="1777998"/>
              <a:ext cx="2057400" cy="1200329"/>
            </a:xfrm>
            <a:prstGeom prst="rect">
              <a:avLst/>
            </a:prstGeom>
            <a:noFill/>
          </p:spPr>
          <p:txBody>
            <a:bodyPr wrap="square" rtlCol="0">
              <a:spAutoFit/>
            </a:bodyPr>
            <a:lstStyle/>
            <a:p>
              <a:pPr algn="ctr"/>
              <a:r>
                <a:rPr lang="en-US" sz="2400" b="1" dirty="0" smtClean="0">
                  <a:solidFill>
                    <a:srgbClr val="C00000"/>
                  </a:solidFill>
                </a:rPr>
                <a:t>32</a:t>
              </a:r>
            </a:p>
            <a:p>
              <a:pPr algn="ctr"/>
              <a:r>
                <a:rPr lang="en-US" sz="2400" dirty="0" smtClean="0">
                  <a:solidFill>
                    <a:srgbClr val="C00000"/>
                  </a:solidFill>
                </a:rPr>
                <a:t>District Hospitals</a:t>
              </a:r>
              <a:endParaRPr lang="en-US" sz="2400" dirty="0">
                <a:solidFill>
                  <a:srgbClr val="C00000"/>
                </a:solidFill>
              </a:endParaRPr>
            </a:p>
          </p:txBody>
        </p:sp>
        <p:pic>
          <p:nvPicPr>
            <p:cNvPr id="50" name="Picture 49" descr="phc.png"/>
            <p:cNvPicPr>
              <a:picLocks noChangeAspect="1"/>
            </p:cNvPicPr>
            <p:nvPr/>
          </p:nvPicPr>
          <p:blipFill>
            <a:blip r:embed="rId4" cstate="print">
              <a:duotone>
                <a:prstClr val="black"/>
                <a:schemeClr val="accent6">
                  <a:tint val="45000"/>
                  <a:satMod val="400000"/>
                </a:schemeClr>
              </a:duotone>
            </a:blip>
            <a:stretch>
              <a:fillRect/>
            </a:stretch>
          </p:blipFill>
          <p:spPr>
            <a:xfrm>
              <a:off x="7924800" y="1447800"/>
              <a:ext cx="447675" cy="447675"/>
            </a:xfrm>
            <a:prstGeom prst="rect">
              <a:avLst/>
            </a:prstGeom>
          </p:spPr>
        </p:pic>
      </p:grpSp>
      <p:grpSp>
        <p:nvGrpSpPr>
          <p:cNvPr id="15" name="Group 51"/>
          <p:cNvGrpSpPr/>
          <p:nvPr/>
        </p:nvGrpSpPr>
        <p:grpSpPr>
          <a:xfrm>
            <a:off x="5867400" y="65316"/>
            <a:ext cx="2057400" cy="1961544"/>
            <a:chOff x="5867400" y="65316"/>
            <a:chExt cx="2057400" cy="1961544"/>
          </a:xfrm>
        </p:grpSpPr>
        <p:sp>
          <p:nvSpPr>
            <p:cNvPr id="38" name="TextBox 37"/>
            <p:cNvSpPr txBox="1"/>
            <p:nvPr/>
          </p:nvSpPr>
          <p:spPr>
            <a:xfrm>
              <a:off x="5867400" y="457200"/>
              <a:ext cx="2057400" cy="1569660"/>
            </a:xfrm>
            <a:prstGeom prst="rect">
              <a:avLst/>
            </a:prstGeom>
            <a:noFill/>
          </p:spPr>
          <p:txBody>
            <a:bodyPr wrap="square" rtlCol="0">
              <a:spAutoFit/>
            </a:bodyPr>
            <a:lstStyle/>
            <a:p>
              <a:pPr algn="ctr"/>
              <a:r>
                <a:rPr lang="en-US" sz="2400" b="1" dirty="0" smtClean="0"/>
                <a:t>29</a:t>
              </a:r>
            </a:p>
            <a:p>
              <a:pPr algn="ctr"/>
              <a:r>
                <a:rPr lang="en-US" sz="2400" dirty="0" smtClean="0"/>
                <a:t>Medical College Hospitals</a:t>
              </a:r>
              <a:endParaRPr lang="en-US" sz="2400" dirty="0"/>
            </a:p>
          </p:txBody>
        </p:sp>
        <p:pic>
          <p:nvPicPr>
            <p:cNvPr id="13314" name="Picture 2" descr="Image result for hospital logo"/>
            <p:cNvPicPr>
              <a:picLocks noChangeAspect="1" noChangeArrowheads="1"/>
            </p:cNvPicPr>
            <p:nvPr/>
          </p:nvPicPr>
          <p:blipFill>
            <a:blip r:embed="rId5"/>
            <a:srcRect l="26974" t="19405" r="26256" b="26309"/>
            <a:stretch>
              <a:fillRect/>
            </a:stretch>
          </p:blipFill>
          <p:spPr bwMode="auto">
            <a:xfrm>
              <a:off x="6669312" y="65316"/>
              <a:ext cx="457200" cy="457200"/>
            </a:xfrm>
            <a:prstGeom prst="rect">
              <a:avLst/>
            </a:prstGeom>
            <a:noFill/>
          </p:spPr>
        </p:pic>
      </p:grpSp>
      <p:grpSp>
        <p:nvGrpSpPr>
          <p:cNvPr id="16" name="Group 50"/>
          <p:cNvGrpSpPr/>
          <p:nvPr/>
        </p:nvGrpSpPr>
        <p:grpSpPr>
          <a:xfrm>
            <a:off x="3352800" y="18871"/>
            <a:ext cx="2438400" cy="1505129"/>
            <a:chOff x="3352800" y="18871"/>
            <a:chExt cx="2438400" cy="1505129"/>
          </a:xfrm>
        </p:grpSpPr>
        <p:sp>
          <p:nvSpPr>
            <p:cNvPr id="39" name="TextBox 38"/>
            <p:cNvSpPr txBox="1"/>
            <p:nvPr/>
          </p:nvSpPr>
          <p:spPr>
            <a:xfrm>
              <a:off x="3352800" y="323671"/>
              <a:ext cx="2438400" cy="1200329"/>
            </a:xfrm>
            <a:prstGeom prst="rect">
              <a:avLst/>
            </a:prstGeom>
            <a:noFill/>
          </p:spPr>
          <p:txBody>
            <a:bodyPr wrap="square" rtlCol="0">
              <a:spAutoFit/>
            </a:bodyPr>
            <a:lstStyle/>
            <a:p>
              <a:pPr algn="ctr"/>
              <a:r>
                <a:rPr lang="en-US" sz="2400" b="1" dirty="0" smtClean="0">
                  <a:solidFill>
                    <a:srgbClr val="C00000"/>
                  </a:solidFill>
                </a:rPr>
                <a:t>300 </a:t>
              </a:r>
              <a:r>
                <a:rPr lang="en-US" dirty="0" smtClean="0">
                  <a:solidFill>
                    <a:srgbClr val="C00000"/>
                  </a:solidFill>
                </a:rPr>
                <a:t>(Approx)</a:t>
              </a:r>
              <a:endParaRPr lang="en-US" sz="2400" dirty="0" smtClean="0">
                <a:solidFill>
                  <a:srgbClr val="C00000"/>
                </a:solidFill>
              </a:endParaRPr>
            </a:p>
            <a:p>
              <a:pPr algn="ctr"/>
              <a:r>
                <a:rPr lang="en-US" sz="2400" dirty="0" smtClean="0">
                  <a:solidFill>
                    <a:srgbClr val="C00000"/>
                  </a:solidFill>
                </a:rPr>
                <a:t>Health complex &amp; offices</a:t>
              </a:r>
              <a:endParaRPr lang="en-US" sz="2400" dirty="0">
                <a:solidFill>
                  <a:srgbClr val="C00000"/>
                </a:solidFill>
              </a:endParaRPr>
            </a:p>
          </p:txBody>
        </p:sp>
        <p:pic>
          <p:nvPicPr>
            <p:cNvPr id="13316" name="Picture 4" descr="Image result for office building logo"/>
            <p:cNvPicPr>
              <a:picLocks noChangeAspect="1" noChangeArrowheads="1"/>
            </p:cNvPicPr>
            <p:nvPr/>
          </p:nvPicPr>
          <p:blipFill>
            <a:blip r:embed="rId6" cstate="print"/>
            <a:srcRect l="19000" t="31000" r="19000" b="32000"/>
            <a:stretch>
              <a:fillRect/>
            </a:stretch>
          </p:blipFill>
          <p:spPr bwMode="auto">
            <a:xfrm>
              <a:off x="4267200" y="18871"/>
              <a:ext cx="638432" cy="381000"/>
            </a:xfrm>
            <a:prstGeom prst="rect">
              <a:avLst/>
            </a:prstGeom>
            <a:noFill/>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528"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 calcmode="lin" valueType="num">
                                      <p:cBhvr>
                                        <p:cTn id="14" dur="500" fill="hold"/>
                                        <p:tgtEl>
                                          <p:spTgt spid="16"/>
                                        </p:tgtEl>
                                        <p:attrNameLst>
                                          <p:attrName>ppt_x</p:attrName>
                                        </p:attrNameLst>
                                      </p:cBhvr>
                                      <p:tavLst>
                                        <p:tav tm="0">
                                          <p:val>
                                            <p:fltVal val="0.5"/>
                                          </p:val>
                                        </p:tav>
                                        <p:tav tm="100000">
                                          <p:val>
                                            <p:strVal val="#ppt_x"/>
                                          </p:val>
                                        </p:tav>
                                      </p:tavLst>
                                    </p:anim>
                                    <p:anim calcmode="lin" valueType="num">
                                      <p:cBhvr>
                                        <p:cTn id="15" dur="500" fill="hold"/>
                                        <p:tgtEl>
                                          <p:spTgt spid="16"/>
                                        </p:tgtEl>
                                        <p:attrNameLst>
                                          <p:attrName>ppt_y</p:attrName>
                                        </p:attrNameLst>
                                      </p:cBhvr>
                                      <p:tavLst>
                                        <p:tav tm="0">
                                          <p:val>
                                            <p:fltVal val="0.5"/>
                                          </p:val>
                                        </p:tav>
                                        <p:tav tm="100000">
                                          <p:val>
                                            <p:strVal val="#ppt_y"/>
                                          </p:val>
                                        </p:tav>
                                      </p:tavLst>
                                    </p:anim>
                                  </p:childTnLst>
                                </p:cTn>
                              </p:par>
                            </p:childTnLst>
                          </p:cTn>
                        </p:par>
                        <p:par>
                          <p:cTn id="16" fill="hold">
                            <p:stCondLst>
                              <p:cond delay="1500"/>
                            </p:stCondLst>
                            <p:childTnLst>
                              <p:par>
                                <p:cTn id="17" presetID="23" presetClass="entr" presetSubtype="528"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 calcmode="lin" valueType="num">
                                      <p:cBhvr>
                                        <p:cTn id="21" dur="500" fill="hold"/>
                                        <p:tgtEl>
                                          <p:spTgt spid="15"/>
                                        </p:tgtEl>
                                        <p:attrNameLst>
                                          <p:attrName>ppt_x</p:attrName>
                                        </p:attrNameLst>
                                      </p:cBhvr>
                                      <p:tavLst>
                                        <p:tav tm="0">
                                          <p:val>
                                            <p:fltVal val="0.5"/>
                                          </p:val>
                                        </p:tav>
                                        <p:tav tm="100000">
                                          <p:val>
                                            <p:strVal val="#ppt_x"/>
                                          </p:val>
                                        </p:tav>
                                      </p:tavLst>
                                    </p:anim>
                                    <p:anim calcmode="lin" valueType="num">
                                      <p:cBhvr>
                                        <p:cTn id="22" dur="500" fill="hold"/>
                                        <p:tgtEl>
                                          <p:spTgt spid="15"/>
                                        </p:tgtEl>
                                        <p:attrNameLst>
                                          <p:attrName>ppt_y</p:attrName>
                                        </p:attrNameLst>
                                      </p:cBhvr>
                                      <p:tavLst>
                                        <p:tav tm="0">
                                          <p:val>
                                            <p:fltVal val="0.5"/>
                                          </p:val>
                                        </p:tav>
                                        <p:tav tm="100000">
                                          <p:val>
                                            <p:strVal val="#ppt_y"/>
                                          </p:val>
                                        </p:tav>
                                      </p:tavLst>
                                    </p:anim>
                                  </p:childTnLst>
                                </p:cTn>
                              </p:par>
                            </p:childTnLst>
                          </p:cTn>
                        </p:par>
                        <p:par>
                          <p:cTn id="23" fill="hold">
                            <p:stCondLst>
                              <p:cond delay="2000"/>
                            </p:stCondLst>
                            <p:childTnLst>
                              <p:par>
                                <p:cTn id="24" presetID="23" presetClass="entr" presetSubtype="528"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 calcmode="lin" valueType="num">
                                      <p:cBhvr>
                                        <p:cTn id="28" dur="500" fill="hold"/>
                                        <p:tgtEl>
                                          <p:spTgt spid="14"/>
                                        </p:tgtEl>
                                        <p:attrNameLst>
                                          <p:attrName>ppt_x</p:attrName>
                                        </p:attrNameLst>
                                      </p:cBhvr>
                                      <p:tavLst>
                                        <p:tav tm="0">
                                          <p:val>
                                            <p:fltVal val="0.5"/>
                                          </p:val>
                                        </p:tav>
                                        <p:tav tm="100000">
                                          <p:val>
                                            <p:strVal val="#ppt_x"/>
                                          </p:val>
                                        </p:tav>
                                      </p:tavLst>
                                    </p:anim>
                                    <p:anim calcmode="lin" valueType="num">
                                      <p:cBhvr>
                                        <p:cTn id="29" dur="500" fill="hold"/>
                                        <p:tgtEl>
                                          <p:spTgt spid="14"/>
                                        </p:tgtEl>
                                        <p:attrNameLst>
                                          <p:attrName>ppt_y</p:attrName>
                                        </p:attrNameLst>
                                      </p:cBhvr>
                                      <p:tavLst>
                                        <p:tav tm="0">
                                          <p:val>
                                            <p:fltVal val="0.5"/>
                                          </p:val>
                                        </p:tav>
                                        <p:tav tm="100000">
                                          <p:val>
                                            <p:strVal val="#ppt_y"/>
                                          </p:val>
                                        </p:tav>
                                      </p:tavLst>
                                    </p:anim>
                                  </p:childTnLst>
                                </p:cTn>
                              </p:par>
                            </p:childTnLst>
                          </p:cTn>
                        </p:par>
                        <p:par>
                          <p:cTn id="30" fill="hold">
                            <p:stCondLst>
                              <p:cond delay="2500"/>
                            </p:stCondLst>
                            <p:childTnLst>
                              <p:par>
                                <p:cTn id="31" presetID="23" presetClass="entr" presetSubtype="52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fltVal val="0.5"/>
                                          </p:val>
                                        </p:tav>
                                        <p:tav tm="100000">
                                          <p:val>
                                            <p:strVal val="#ppt_y"/>
                                          </p:val>
                                        </p:tav>
                                      </p:tavLst>
                                    </p:anim>
                                  </p:childTnLst>
                                </p:cTn>
                              </p:par>
                            </p:childTnLst>
                          </p:cTn>
                        </p:par>
                        <p:par>
                          <p:cTn id="37" fill="hold">
                            <p:stCondLst>
                              <p:cond delay="3000"/>
                            </p:stCondLst>
                            <p:childTnLst>
                              <p:par>
                                <p:cTn id="38" presetID="23" presetClass="entr" presetSubtype="528"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 calcmode="lin" valueType="num">
                                      <p:cBhvr>
                                        <p:cTn id="42" dur="500" fill="hold"/>
                                        <p:tgtEl>
                                          <p:spTgt spid="12"/>
                                        </p:tgtEl>
                                        <p:attrNameLst>
                                          <p:attrName>ppt_x</p:attrName>
                                        </p:attrNameLst>
                                      </p:cBhvr>
                                      <p:tavLst>
                                        <p:tav tm="0">
                                          <p:val>
                                            <p:fltVal val="0.5"/>
                                          </p:val>
                                        </p:tav>
                                        <p:tav tm="100000">
                                          <p:val>
                                            <p:strVal val="#ppt_x"/>
                                          </p:val>
                                        </p:tav>
                                      </p:tavLst>
                                    </p:anim>
                                    <p:anim calcmode="lin" valueType="num">
                                      <p:cBhvr>
                                        <p:cTn id="43" dur="500" fill="hold"/>
                                        <p:tgtEl>
                                          <p:spTgt spid="12"/>
                                        </p:tgtEl>
                                        <p:attrNameLst>
                                          <p:attrName>ppt_y</p:attrName>
                                        </p:attrNameLst>
                                      </p:cBhvr>
                                      <p:tavLst>
                                        <p:tav tm="0">
                                          <p:val>
                                            <p:fltVal val="0.5"/>
                                          </p:val>
                                        </p:tav>
                                        <p:tav tm="100000">
                                          <p:val>
                                            <p:strVal val="#ppt_y"/>
                                          </p:val>
                                        </p:tav>
                                      </p:tavLst>
                                    </p:anim>
                                  </p:childTnLst>
                                </p:cTn>
                              </p:par>
                            </p:childTnLst>
                          </p:cTn>
                        </p:par>
                        <p:par>
                          <p:cTn id="44" fill="hold">
                            <p:stCondLst>
                              <p:cond delay="3500"/>
                            </p:stCondLst>
                            <p:childTnLst>
                              <p:par>
                                <p:cTn id="45" presetID="23" presetClass="entr" presetSubtype="528"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 calcmode="lin" valueType="num">
                                      <p:cBhvr>
                                        <p:cTn id="49" dur="500" fill="hold"/>
                                        <p:tgtEl>
                                          <p:spTgt spid="11"/>
                                        </p:tgtEl>
                                        <p:attrNameLst>
                                          <p:attrName>ppt_x</p:attrName>
                                        </p:attrNameLst>
                                      </p:cBhvr>
                                      <p:tavLst>
                                        <p:tav tm="0">
                                          <p:val>
                                            <p:fltVal val="0.5"/>
                                          </p:val>
                                        </p:tav>
                                        <p:tav tm="100000">
                                          <p:val>
                                            <p:strVal val="#ppt_x"/>
                                          </p:val>
                                        </p:tav>
                                      </p:tavLst>
                                    </p:anim>
                                    <p:anim calcmode="lin" valueType="num">
                                      <p:cBhvr>
                                        <p:cTn id="50" dur="500" fill="hold"/>
                                        <p:tgtEl>
                                          <p:spTgt spid="11"/>
                                        </p:tgtEl>
                                        <p:attrNameLst>
                                          <p:attrName>ppt_y</p:attrName>
                                        </p:attrNameLst>
                                      </p:cBhvr>
                                      <p:tavLst>
                                        <p:tav tm="0">
                                          <p:val>
                                            <p:fltVal val="0.5"/>
                                          </p:val>
                                        </p:tav>
                                        <p:tav tm="100000">
                                          <p:val>
                                            <p:strVal val="#ppt_y"/>
                                          </p:val>
                                        </p:tav>
                                      </p:tavLst>
                                    </p:anim>
                                  </p:childTnLst>
                                </p:cTn>
                              </p:par>
                            </p:childTnLst>
                          </p:cTn>
                        </p:par>
                        <p:par>
                          <p:cTn id="51" fill="hold">
                            <p:stCondLst>
                              <p:cond delay="4000"/>
                            </p:stCondLst>
                            <p:childTnLst>
                              <p:par>
                                <p:cTn id="52" presetID="23" presetClass="entr" presetSubtype="528"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 calcmode="lin" valueType="num">
                                      <p:cBhvr>
                                        <p:cTn id="56" dur="500" fill="hold"/>
                                        <p:tgtEl>
                                          <p:spTgt spid="10"/>
                                        </p:tgtEl>
                                        <p:attrNameLst>
                                          <p:attrName>ppt_x</p:attrName>
                                        </p:attrNameLst>
                                      </p:cBhvr>
                                      <p:tavLst>
                                        <p:tav tm="0">
                                          <p:val>
                                            <p:fltVal val="0.5"/>
                                          </p:val>
                                        </p:tav>
                                        <p:tav tm="100000">
                                          <p:val>
                                            <p:strVal val="#ppt_x"/>
                                          </p:val>
                                        </p:tav>
                                      </p:tavLst>
                                    </p:anim>
                                    <p:anim calcmode="lin" valueType="num">
                                      <p:cBhvr>
                                        <p:cTn id="57" dur="500" fill="hold"/>
                                        <p:tgtEl>
                                          <p:spTgt spid="10"/>
                                        </p:tgtEl>
                                        <p:attrNameLst>
                                          <p:attrName>ppt_y</p:attrName>
                                        </p:attrNameLst>
                                      </p:cBhvr>
                                      <p:tavLst>
                                        <p:tav tm="0">
                                          <p:val>
                                            <p:fltVal val="0.5"/>
                                          </p:val>
                                        </p:tav>
                                        <p:tav tm="100000">
                                          <p:val>
                                            <p:strVal val="#ppt_y"/>
                                          </p:val>
                                        </p:tav>
                                      </p:tavLst>
                                    </p:anim>
                                  </p:childTnLst>
                                </p:cTn>
                              </p:par>
                            </p:childTnLst>
                          </p:cTn>
                        </p:par>
                        <p:par>
                          <p:cTn id="58" fill="hold">
                            <p:stCondLst>
                              <p:cond delay="4500"/>
                            </p:stCondLst>
                            <p:childTnLst>
                              <p:par>
                                <p:cTn id="59" presetID="23" presetClass="entr" presetSubtype="528" fill="hold"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ppt_w</p:attrName>
                                        </p:attrNameLst>
                                      </p:cBhvr>
                                      <p:tavLst>
                                        <p:tav tm="0">
                                          <p:val>
                                            <p:fltVal val="0"/>
                                          </p:val>
                                        </p:tav>
                                        <p:tav tm="100000">
                                          <p:val>
                                            <p:strVal val="#ppt_w"/>
                                          </p:val>
                                        </p:tav>
                                      </p:tavLst>
                                    </p:anim>
                                    <p:anim calcmode="lin" valueType="num">
                                      <p:cBhvr>
                                        <p:cTn id="62" dur="500" fill="hold"/>
                                        <p:tgtEl>
                                          <p:spTgt spid="9"/>
                                        </p:tgtEl>
                                        <p:attrNameLst>
                                          <p:attrName>ppt_h</p:attrName>
                                        </p:attrNameLst>
                                      </p:cBhvr>
                                      <p:tavLst>
                                        <p:tav tm="0">
                                          <p:val>
                                            <p:fltVal val="0"/>
                                          </p:val>
                                        </p:tav>
                                        <p:tav tm="100000">
                                          <p:val>
                                            <p:strVal val="#ppt_h"/>
                                          </p:val>
                                        </p:tav>
                                      </p:tavLst>
                                    </p:anim>
                                    <p:anim calcmode="lin" valueType="num">
                                      <p:cBhvr>
                                        <p:cTn id="63" dur="500" fill="hold"/>
                                        <p:tgtEl>
                                          <p:spTgt spid="9"/>
                                        </p:tgtEl>
                                        <p:attrNameLst>
                                          <p:attrName>ppt_x</p:attrName>
                                        </p:attrNameLst>
                                      </p:cBhvr>
                                      <p:tavLst>
                                        <p:tav tm="0">
                                          <p:val>
                                            <p:fltVal val="0.5"/>
                                          </p:val>
                                        </p:tav>
                                        <p:tav tm="100000">
                                          <p:val>
                                            <p:strVal val="#ppt_x"/>
                                          </p:val>
                                        </p:tav>
                                      </p:tavLst>
                                    </p:anim>
                                    <p:anim calcmode="lin" valueType="num">
                                      <p:cBhvr>
                                        <p:cTn id="64" dur="500" fill="hold"/>
                                        <p:tgtEl>
                                          <p:spTgt spid="9"/>
                                        </p:tgtEl>
                                        <p:attrNameLst>
                                          <p:attrName>ppt_y</p:attrName>
                                        </p:attrNameLst>
                                      </p:cBhvr>
                                      <p:tavLst>
                                        <p:tav tm="0">
                                          <p:val>
                                            <p:fltVal val="0.5"/>
                                          </p:val>
                                        </p:tav>
                                        <p:tav tm="100000">
                                          <p:val>
                                            <p:strVal val="#ppt_y"/>
                                          </p:val>
                                        </p:tav>
                                      </p:tavLst>
                                    </p:anim>
                                  </p:childTnLst>
                                </p:cTn>
                              </p:par>
                            </p:childTnLst>
                          </p:cTn>
                        </p:par>
                        <p:par>
                          <p:cTn id="65" fill="hold">
                            <p:stCondLst>
                              <p:cond delay="5000"/>
                            </p:stCondLst>
                            <p:childTnLst>
                              <p:par>
                                <p:cTn id="66" presetID="23" presetClass="entr" presetSubtype="528" fill="hold" nodeType="afterEffect">
                                  <p:stCondLst>
                                    <p:cond delay="0"/>
                                  </p:stCondLst>
                                  <p:childTnLst>
                                    <p:set>
                                      <p:cBhvr>
                                        <p:cTn id="67" dur="1" fill="hold">
                                          <p:stCondLst>
                                            <p:cond delay="0"/>
                                          </p:stCondLst>
                                        </p:cTn>
                                        <p:tgtEl>
                                          <p:spTgt spid="8"/>
                                        </p:tgtEl>
                                        <p:attrNameLst>
                                          <p:attrName>style.visibility</p:attrName>
                                        </p:attrNameLst>
                                      </p:cBhvr>
                                      <p:to>
                                        <p:strVal val="visible"/>
                                      </p:to>
                                    </p:set>
                                    <p:anim calcmode="lin" valueType="num">
                                      <p:cBhvr>
                                        <p:cTn id="68" dur="500" fill="hold"/>
                                        <p:tgtEl>
                                          <p:spTgt spid="8"/>
                                        </p:tgtEl>
                                        <p:attrNameLst>
                                          <p:attrName>ppt_w</p:attrName>
                                        </p:attrNameLst>
                                      </p:cBhvr>
                                      <p:tavLst>
                                        <p:tav tm="0">
                                          <p:val>
                                            <p:fltVal val="0"/>
                                          </p:val>
                                        </p:tav>
                                        <p:tav tm="100000">
                                          <p:val>
                                            <p:strVal val="#ppt_w"/>
                                          </p:val>
                                        </p:tav>
                                      </p:tavLst>
                                    </p:anim>
                                    <p:anim calcmode="lin" valueType="num">
                                      <p:cBhvr>
                                        <p:cTn id="69" dur="500" fill="hold"/>
                                        <p:tgtEl>
                                          <p:spTgt spid="8"/>
                                        </p:tgtEl>
                                        <p:attrNameLst>
                                          <p:attrName>ppt_h</p:attrName>
                                        </p:attrNameLst>
                                      </p:cBhvr>
                                      <p:tavLst>
                                        <p:tav tm="0">
                                          <p:val>
                                            <p:fltVal val="0"/>
                                          </p:val>
                                        </p:tav>
                                        <p:tav tm="100000">
                                          <p:val>
                                            <p:strVal val="#ppt_h"/>
                                          </p:val>
                                        </p:tav>
                                      </p:tavLst>
                                    </p:anim>
                                    <p:anim calcmode="lin" valueType="num">
                                      <p:cBhvr>
                                        <p:cTn id="70" dur="500" fill="hold"/>
                                        <p:tgtEl>
                                          <p:spTgt spid="8"/>
                                        </p:tgtEl>
                                        <p:attrNameLst>
                                          <p:attrName>ppt_x</p:attrName>
                                        </p:attrNameLst>
                                      </p:cBhvr>
                                      <p:tavLst>
                                        <p:tav tm="0">
                                          <p:val>
                                            <p:fltVal val="0.5"/>
                                          </p:val>
                                        </p:tav>
                                        <p:tav tm="100000">
                                          <p:val>
                                            <p:strVal val="#ppt_x"/>
                                          </p:val>
                                        </p:tav>
                                      </p:tavLst>
                                    </p:anim>
                                    <p:anim calcmode="lin" valueType="num">
                                      <p:cBhvr>
                                        <p:cTn id="71" dur="500" fill="hold"/>
                                        <p:tgtEl>
                                          <p:spTgt spid="8"/>
                                        </p:tgtEl>
                                        <p:attrNameLst>
                                          <p:attrName>ppt_y</p:attrName>
                                        </p:attrNameLst>
                                      </p:cBhvr>
                                      <p:tavLst>
                                        <p:tav tm="0">
                                          <p:val>
                                            <p:fltVal val="0.5"/>
                                          </p:val>
                                        </p:tav>
                                        <p:tav tm="100000">
                                          <p:val>
                                            <p:strVal val="#ppt_y"/>
                                          </p:val>
                                        </p:tav>
                                      </p:tavLst>
                                    </p:anim>
                                  </p:childTnLst>
                                </p:cTn>
                              </p:par>
                            </p:childTnLst>
                          </p:cTn>
                        </p:par>
                        <p:par>
                          <p:cTn id="72" fill="hold">
                            <p:stCondLst>
                              <p:cond delay="5500"/>
                            </p:stCondLst>
                            <p:childTnLst>
                              <p:par>
                                <p:cTn id="73" presetID="23" presetClass="entr" presetSubtype="528"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ppt_w</p:attrName>
                                        </p:attrNameLst>
                                      </p:cBhvr>
                                      <p:tavLst>
                                        <p:tav tm="0">
                                          <p:val>
                                            <p:fltVal val="0"/>
                                          </p:val>
                                        </p:tav>
                                        <p:tav tm="100000">
                                          <p:val>
                                            <p:strVal val="#ppt_w"/>
                                          </p:val>
                                        </p:tav>
                                      </p:tavLst>
                                    </p:anim>
                                    <p:anim calcmode="lin" valueType="num">
                                      <p:cBhvr>
                                        <p:cTn id="76" dur="500" fill="hold"/>
                                        <p:tgtEl>
                                          <p:spTgt spid="7"/>
                                        </p:tgtEl>
                                        <p:attrNameLst>
                                          <p:attrName>ppt_h</p:attrName>
                                        </p:attrNameLst>
                                      </p:cBhvr>
                                      <p:tavLst>
                                        <p:tav tm="0">
                                          <p:val>
                                            <p:fltVal val="0"/>
                                          </p:val>
                                        </p:tav>
                                        <p:tav tm="100000">
                                          <p:val>
                                            <p:strVal val="#ppt_h"/>
                                          </p:val>
                                        </p:tav>
                                      </p:tavLst>
                                    </p:anim>
                                    <p:anim calcmode="lin" valueType="num">
                                      <p:cBhvr>
                                        <p:cTn id="77" dur="500" fill="hold"/>
                                        <p:tgtEl>
                                          <p:spTgt spid="7"/>
                                        </p:tgtEl>
                                        <p:attrNameLst>
                                          <p:attrName>ppt_x</p:attrName>
                                        </p:attrNameLst>
                                      </p:cBhvr>
                                      <p:tavLst>
                                        <p:tav tm="0">
                                          <p:val>
                                            <p:fltVal val="0.5"/>
                                          </p:val>
                                        </p:tav>
                                        <p:tav tm="100000">
                                          <p:val>
                                            <p:strVal val="#ppt_x"/>
                                          </p:val>
                                        </p:tav>
                                      </p:tavLst>
                                    </p:anim>
                                    <p:anim calcmode="lin" valueType="num">
                                      <p:cBhvr>
                                        <p:cTn id="78" dur="500" fill="hold"/>
                                        <p:tgtEl>
                                          <p:spTgt spid="7"/>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3" presetClass="exit" presetSubtype="544" fill="hold" nodeType="clickEffect">
                                  <p:stCondLst>
                                    <p:cond delay="0"/>
                                  </p:stCondLst>
                                  <p:childTnLst>
                                    <p:anim calcmode="lin" valueType="num">
                                      <p:cBhvr>
                                        <p:cTn id="82" dur="500"/>
                                        <p:tgtEl>
                                          <p:spTgt spid="16"/>
                                        </p:tgtEl>
                                        <p:attrNameLst>
                                          <p:attrName>ppt_w</p:attrName>
                                        </p:attrNameLst>
                                      </p:cBhvr>
                                      <p:tavLst>
                                        <p:tav tm="0">
                                          <p:val>
                                            <p:strVal val="ppt_w"/>
                                          </p:val>
                                        </p:tav>
                                        <p:tav tm="100000">
                                          <p:val>
                                            <p:fltVal val="0"/>
                                          </p:val>
                                        </p:tav>
                                      </p:tavLst>
                                    </p:anim>
                                    <p:anim calcmode="lin" valueType="num">
                                      <p:cBhvr>
                                        <p:cTn id="83" dur="500"/>
                                        <p:tgtEl>
                                          <p:spTgt spid="16"/>
                                        </p:tgtEl>
                                        <p:attrNameLst>
                                          <p:attrName>ppt_h</p:attrName>
                                        </p:attrNameLst>
                                      </p:cBhvr>
                                      <p:tavLst>
                                        <p:tav tm="0">
                                          <p:val>
                                            <p:strVal val="ppt_h"/>
                                          </p:val>
                                        </p:tav>
                                        <p:tav tm="100000">
                                          <p:val>
                                            <p:fltVal val="0"/>
                                          </p:val>
                                        </p:tav>
                                      </p:tavLst>
                                    </p:anim>
                                    <p:anim calcmode="lin" valueType="num">
                                      <p:cBhvr>
                                        <p:cTn id="84" dur="500"/>
                                        <p:tgtEl>
                                          <p:spTgt spid="16"/>
                                        </p:tgtEl>
                                        <p:attrNameLst>
                                          <p:attrName>ppt_x</p:attrName>
                                        </p:attrNameLst>
                                      </p:cBhvr>
                                      <p:tavLst>
                                        <p:tav tm="0">
                                          <p:val>
                                            <p:strVal val="ppt_x"/>
                                          </p:val>
                                        </p:tav>
                                        <p:tav tm="100000">
                                          <p:val>
                                            <p:fltVal val="0.5"/>
                                          </p:val>
                                        </p:tav>
                                      </p:tavLst>
                                    </p:anim>
                                    <p:anim calcmode="lin" valueType="num">
                                      <p:cBhvr>
                                        <p:cTn id="85" dur="500"/>
                                        <p:tgtEl>
                                          <p:spTgt spid="16"/>
                                        </p:tgtEl>
                                        <p:attrNameLst>
                                          <p:attrName>ppt_y</p:attrName>
                                        </p:attrNameLst>
                                      </p:cBhvr>
                                      <p:tavLst>
                                        <p:tav tm="0">
                                          <p:val>
                                            <p:strVal val="ppt_y"/>
                                          </p:val>
                                        </p:tav>
                                        <p:tav tm="100000">
                                          <p:val>
                                            <p:fltVal val="0.5"/>
                                          </p:val>
                                        </p:tav>
                                      </p:tavLst>
                                    </p:anim>
                                    <p:set>
                                      <p:cBhvr>
                                        <p:cTn id="86" dur="1" fill="hold">
                                          <p:stCondLst>
                                            <p:cond delay="499"/>
                                          </p:stCondLst>
                                        </p:cTn>
                                        <p:tgtEl>
                                          <p:spTgt spid="16"/>
                                        </p:tgtEl>
                                        <p:attrNameLst>
                                          <p:attrName>style.visibility</p:attrName>
                                        </p:attrNameLst>
                                      </p:cBhvr>
                                      <p:to>
                                        <p:strVal val="hidden"/>
                                      </p:to>
                                    </p:set>
                                  </p:childTnLst>
                                </p:cTn>
                              </p:par>
                              <p:par>
                                <p:cTn id="87" presetID="23" presetClass="exit" presetSubtype="544" fill="hold" nodeType="withEffect">
                                  <p:stCondLst>
                                    <p:cond delay="0"/>
                                  </p:stCondLst>
                                  <p:childTnLst>
                                    <p:anim calcmode="lin" valueType="num">
                                      <p:cBhvr>
                                        <p:cTn id="88" dur="500"/>
                                        <p:tgtEl>
                                          <p:spTgt spid="15"/>
                                        </p:tgtEl>
                                        <p:attrNameLst>
                                          <p:attrName>ppt_w</p:attrName>
                                        </p:attrNameLst>
                                      </p:cBhvr>
                                      <p:tavLst>
                                        <p:tav tm="0">
                                          <p:val>
                                            <p:strVal val="ppt_w"/>
                                          </p:val>
                                        </p:tav>
                                        <p:tav tm="100000">
                                          <p:val>
                                            <p:fltVal val="0"/>
                                          </p:val>
                                        </p:tav>
                                      </p:tavLst>
                                    </p:anim>
                                    <p:anim calcmode="lin" valueType="num">
                                      <p:cBhvr>
                                        <p:cTn id="89" dur="500"/>
                                        <p:tgtEl>
                                          <p:spTgt spid="15"/>
                                        </p:tgtEl>
                                        <p:attrNameLst>
                                          <p:attrName>ppt_h</p:attrName>
                                        </p:attrNameLst>
                                      </p:cBhvr>
                                      <p:tavLst>
                                        <p:tav tm="0">
                                          <p:val>
                                            <p:strVal val="ppt_h"/>
                                          </p:val>
                                        </p:tav>
                                        <p:tav tm="100000">
                                          <p:val>
                                            <p:fltVal val="0"/>
                                          </p:val>
                                        </p:tav>
                                      </p:tavLst>
                                    </p:anim>
                                    <p:anim calcmode="lin" valueType="num">
                                      <p:cBhvr>
                                        <p:cTn id="90" dur="500"/>
                                        <p:tgtEl>
                                          <p:spTgt spid="15"/>
                                        </p:tgtEl>
                                        <p:attrNameLst>
                                          <p:attrName>ppt_x</p:attrName>
                                        </p:attrNameLst>
                                      </p:cBhvr>
                                      <p:tavLst>
                                        <p:tav tm="0">
                                          <p:val>
                                            <p:strVal val="ppt_x"/>
                                          </p:val>
                                        </p:tav>
                                        <p:tav tm="100000">
                                          <p:val>
                                            <p:fltVal val="0.5"/>
                                          </p:val>
                                        </p:tav>
                                      </p:tavLst>
                                    </p:anim>
                                    <p:anim calcmode="lin" valueType="num">
                                      <p:cBhvr>
                                        <p:cTn id="91" dur="500"/>
                                        <p:tgtEl>
                                          <p:spTgt spid="15"/>
                                        </p:tgtEl>
                                        <p:attrNameLst>
                                          <p:attrName>ppt_y</p:attrName>
                                        </p:attrNameLst>
                                      </p:cBhvr>
                                      <p:tavLst>
                                        <p:tav tm="0">
                                          <p:val>
                                            <p:strVal val="ppt_y"/>
                                          </p:val>
                                        </p:tav>
                                        <p:tav tm="100000">
                                          <p:val>
                                            <p:fltVal val="0.5"/>
                                          </p:val>
                                        </p:tav>
                                      </p:tavLst>
                                    </p:anim>
                                    <p:set>
                                      <p:cBhvr>
                                        <p:cTn id="92" dur="1" fill="hold">
                                          <p:stCondLst>
                                            <p:cond delay="499"/>
                                          </p:stCondLst>
                                        </p:cTn>
                                        <p:tgtEl>
                                          <p:spTgt spid="15"/>
                                        </p:tgtEl>
                                        <p:attrNameLst>
                                          <p:attrName>style.visibility</p:attrName>
                                        </p:attrNameLst>
                                      </p:cBhvr>
                                      <p:to>
                                        <p:strVal val="hidden"/>
                                      </p:to>
                                    </p:set>
                                  </p:childTnLst>
                                </p:cTn>
                              </p:par>
                              <p:par>
                                <p:cTn id="93" presetID="23" presetClass="exit" presetSubtype="544" fill="hold" nodeType="withEffect">
                                  <p:stCondLst>
                                    <p:cond delay="0"/>
                                  </p:stCondLst>
                                  <p:childTnLst>
                                    <p:anim calcmode="lin" valueType="num">
                                      <p:cBhvr>
                                        <p:cTn id="94" dur="500"/>
                                        <p:tgtEl>
                                          <p:spTgt spid="14"/>
                                        </p:tgtEl>
                                        <p:attrNameLst>
                                          <p:attrName>ppt_w</p:attrName>
                                        </p:attrNameLst>
                                      </p:cBhvr>
                                      <p:tavLst>
                                        <p:tav tm="0">
                                          <p:val>
                                            <p:strVal val="ppt_w"/>
                                          </p:val>
                                        </p:tav>
                                        <p:tav tm="100000">
                                          <p:val>
                                            <p:fltVal val="0"/>
                                          </p:val>
                                        </p:tav>
                                      </p:tavLst>
                                    </p:anim>
                                    <p:anim calcmode="lin" valueType="num">
                                      <p:cBhvr>
                                        <p:cTn id="95" dur="500"/>
                                        <p:tgtEl>
                                          <p:spTgt spid="14"/>
                                        </p:tgtEl>
                                        <p:attrNameLst>
                                          <p:attrName>ppt_h</p:attrName>
                                        </p:attrNameLst>
                                      </p:cBhvr>
                                      <p:tavLst>
                                        <p:tav tm="0">
                                          <p:val>
                                            <p:strVal val="ppt_h"/>
                                          </p:val>
                                        </p:tav>
                                        <p:tav tm="100000">
                                          <p:val>
                                            <p:fltVal val="0"/>
                                          </p:val>
                                        </p:tav>
                                      </p:tavLst>
                                    </p:anim>
                                    <p:anim calcmode="lin" valueType="num">
                                      <p:cBhvr>
                                        <p:cTn id="96" dur="500"/>
                                        <p:tgtEl>
                                          <p:spTgt spid="14"/>
                                        </p:tgtEl>
                                        <p:attrNameLst>
                                          <p:attrName>ppt_x</p:attrName>
                                        </p:attrNameLst>
                                      </p:cBhvr>
                                      <p:tavLst>
                                        <p:tav tm="0">
                                          <p:val>
                                            <p:strVal val="ppt_x"/>
                                          </p:val>
                                        </p:tav>
                                        <p:tav tm="100000">
                                          <p:val>
                                            <p:fltVal val="0.5"/>
                                          </p:val>
                                        </p:tav>
                                      </p:tavLst>
                                    </p:anim>
                                    <p:anim calcmode="lin" valueType="num">
                                      <p:cBhvr>
                                        <p:cTn id="97" dur="500"/>
                                        <p:tgtEl>
                                          <p:spTgt spid="14"/>
                                        </p:tgtEl>
                                        <p:attrNameLst>
                                          <p:attrName>ppt_y</p:attrName>
                                        </p:attrNameLst>
                                      </p:cBhvr>
                                      <p:tavLst>
                                        <p:tav tm="0">
                                          <p:val>
                                            <p:strVal val="ppt_y"/>
                                          </p:val>
                                        </p:tav>
                                        <p:tav tm="100000">
                                          <p:val>
                                            <p:fltVal val="0.5"/>
                                          </p:val>
                                        </p:tav>
                                      </p:tavLst>
                                    </p:anim>
                                    <p:set>
                                      <p:cBhvr>
                                        <p:cTn id="98" dur="1" fill="hold">
                                          <p:stCondLst>
                                            <p:cond delay="499"/>
                                          </p:stCondLst>
                                        </p:cTn>
                                        <p:tgtEl>
                                          <p:spTgt spid="14"/>
                                        </p:tgtEl>
                                        <p:attrNameLst>
                                          <p:attrName>style.visibility</p:attrName>
                                        </p:attrNameLst>
                                      </p:cBhvr>
                                      <p:to>
                                        <p:strVal val="hidden"/>
                                      </p:to>
                                    </p:set>
                                  </p:childTnLst>
                                </p:cTn>
                              </p:par>
                              <p:par>
                                <p:cTn id="99" presetID="23" presetClass="exit" presetSubtype="544" fill="hold" nodeType="withEffect">
                                  <p:stCondLst>
                                    <p:cond delay="0"/>
                                  </p:stCondLst>
                                  <p:childTnLst>
                                    <p:anim calcmode="lin" valueType="num">
                                      <p:cBhvr>
                                        <p:cTn id="100" dur="500"/>
                                        <p:tgtEl>
                                          <p:spTgt spid="13"/>
                                        </p:tgtEl>
                                        <p:attrNameLst>
                                          <p:attrName>ppt_w</p:attrName>
                                        </p:attrNameLst>
                                      </p:cBhvr>
                                      <p:tavLst>
                                        <p:tav tm="0">
                                          <p:val>
                                            <p:strVal val="ppt_w"/>
                                          </p:val>
                                        </p:tav>
                                        <p:tav tm="100000">
                                          <p:val>
                                            <p:fltVal val="0"/>
                                          </p:val>
                                        </p:tav>
                                      </p:tavLst>
                                    </p:anim>
                                    <p:anim calcmode="lin" valueType="num">
                                      <p:cBhvr>
                                        <p:cTn id="101" dur="500"/>
                                        <p:tgtEl>
                                          <p:spTgt spid="13"/>
                                        </p:tgtEl>
                                        <p:attrNameLst>
                                          <p:attrName>ppt_h</p:attrName>
                                        </p:attrNameLst>
                                      </p:cBhvr>
                                      <p:tavLst>
                                        <p:tav tm="0">
                                          <p:val>
                                            <p:strVal val="ppt_h"/>
                                          </p:val>
                                        </p:tav>
                                        <p:tav tm="100000">
                                          <p:val>
                                            <p:fltVal val="0"/>
                                          </p:val>
                                        </p:tav>
                                      </p:tavLst>
                                    </p:anim>
                                    <p:anim calcmode="lin" valueType="num">
                                      <p:cBhvr>
                                        <p:cTn id="102" dur="500"/>
                                        <p:tgtEl>
                                          <p:spTgt spid="13"/>
                                        </p:tgtEl>
                                        <p:attrNameLst>
                                          <p:attrName>ppt_x</p:attrName>
                                        </p:attrNameLst>
                                      </p:cBhvr>
                                      <p:tavLst>
                                        <p:tav tm="0">
                                          <p:val>
                                            <p:strVal val="ppt_x"/>
                                          </p:val>
                                        </p:tav>
                                        <p:tav tm="100000">
                                          <p:val>
                                            <p:fltVal val="0.5"/>
                                          </p:val>
                                        </p:tav>
                                      </p:tavLst>
                                    </p:anim>
                                    <p:anim calcmode="lin" valueType="num">
                                      <p:cBhvr>
                                        <p:cTn id="103" dur="500"/>
                                        <p:tgtEl>
                                          <p:spTgt spid="13"/>
                                        </p:tgtEl>
                                        <p:attrNameLst>
                                          <p:attrName>ppt_y</p:attrName>
                                        </p:attrNameLst>
                                      </p:cBhvr>
                                      <p:tavLst>
                                        <p:tav tm="0">
                                          <p:val>
                                            <p:strVal val="ppt_y"/>
                                          </p:val>
                                        </p:tav>
                                        <p:tav tm="100000">
                                          <p:val>
                                            <p:fltVal val="0.5"/>
                                          </p:val>
                                        </p:tav>
                                      </p:tavLst>
                                    </p:anim>
                                    <p:set>
                                      <p:cBhvr>
                                        <p:cTn id="104" dur="1" fill="hold">
                                          <p:stCondLst>
                                            <p:cond delay="499"/>
                                          </p:stCondLst>
                                        </p:cTn>
                                        <p:tgtEl>
                                          <p:spTgt spid="13"/>
                                        </p:tgtEl>
                                        <p:attrNameLst>
                                          <p:attrName>style.visibility</p:attrName>
                                        </p:attrNameLst>
                                      </p:cBhvr>
                                      <p:to>
                                        <p:strVal val="hidden"/>
                                      </p:to>
                                    </p:set>
                                  </p:childTnLst>
                                </p:cTn>
                              </p:par>
                              <p:par>
                                <p:cTn id="105" presetID="23" presetClass="exit" presetSubtype="544" fill="hold" nodeType="withEffect">
                                  <p:stCondLst>
                                    <p:cond delay="0"/>
                                  </p:stCondLst>
                                  <p:childTnLst>
                                    <p:anim calcmode="lin" valueType="num">
                                      <p:cBhvr>
                                        <p:cTn id="106" dur="500"/>
                                        <p:tgtEl>
                                          <p:spTgt spid="12"/>
                                        </p:tgtEl>
                                        <p:attrNameLst>
                                          <p:attrName>ppt_w</p:attrName>
                                        </p:attrNameLst>
                                      </p:cBhvr>
                                      <p:tavLst>
                                        <p:tav tm="0">
                                          <p:val>
                                            <p:strVal val="ppt_w"/>
                                          </p:val>
                                        </p:tav>
                                        <p:tav tm="100000">
                                          <p:val>
                                            <p:fltVal val="0"/>
                                          </p:val>
                                        </p:tav>
                                      </p:tavLst>
                                    </p:anim>
                                    <p:anim calcmode="lin" valueType="num">
                                      <p:cBhvr>
                                        <p:cTn id="107" dur="500"/>
                                        <p:tgtEl>
                                          <p:spTgt spid="12"/>
                                        </p:tgtEl>
                                        <p:attrNameLst>
                                          <p:attrName>ppt_h</p:attrName>
                                        </p:attrNameLst>
                                      </p:cBhvr>
                                      <p:tavLst>
                                        <p:tav tm="0">
                                          <p:val>
                                            <p:strVal val="ppt_h"/>
                                          </p:val>
                                        </p:tav>
                                        <p:tav tm="100000">
                                          <p:val>
                                            <p:fltVal val="0"/>
                                          </p:val>
                                        </p:tav>
                                      </p:tavLst>
                                    </p:anim>
                                    <p:anim calcmode="lin" valueType="num">
                                      <p:cBhvr>
                                        <p:cTn id="108" dur="500"/>
                                        <p:tgtEl>
                                          <p:spTgt spid="12"/>
                                        </p:tgtEl>
                                        <p:attrNameLst>
                                          <p:attrName>ppt_x</p:attrName>
                                        </p:attrNameLst>
                                      </p:cBhvr>
                                      <p:tavLst>
                                        <p:tav tm="0">
                                          <p:val>
                                            <p:strVal val="ppt_x"/>
                                          </p:val>
                                        </p:tav>
                                        <p:tav tm="100000">
                                          <p:val>
                                            <p:fltVal val="0.5"/>
                                          </p:val>
                                        </p:tav>
                                      </p:tavLst>
                                    </p:anim>
                                    <p:anim calcmode="lin" valueType="num">
                                      <p:cBhvr>
                                        <p:cTn id="109" dur="500"/>
                                        <p:tgtEl>
                                          <p:spTgt spid="12"/>
                                        </p:tgtEl>
                                        <p:attrNameLst>
                                          <p:attrName>ppt_y</p:attrName>
                                        </p:attrNameLst>
                                      </p:cBhvr>
                                      <p:tavLst>
                                        <p:tav tm="0">
                                          <p:val>
                                            <p:strVal val="ppt_y"/>
                                          </p:val>
                                        </p:tav>
                                        <p:tav tm="100000">
                                          <p:val>
                                            <p:fltVal val="0.5"/>
                                          </p:val>
                                        </p:tav>
                                      </p:tavLst>
                                    </p:anim>
                                    <p:set>
                                      <p:cBhvr>
                                        <p:cTn id="110" dur="1" fill="hold">
                                          <p:stCondLst>
                                            <p:cond delay="499"/>
                                          </p:stCondLst>
                                        </p:cTn>
                                        <p:tgtEl>
                                          <p:spTgt spid="12"/>
                                        </p:tgtEl>
                                        <p:attrNameLst>
                                          <p:attrName>style.visibility</p:attrName>
                                        </p:attrNameLst>
                                      </p:cBhvr>
                                      <p:to>
                                        <p:strVal val="hidden"/>
                                      </p:to>
                                    </p:set>
                                  </p:childTnLst>
                                </p:cTn>
                              </p:par>
                              <p:par>
                                <p:cTn id="111" presetID="23" presetClass="exit" presetSubtype="544" fill="hold" nodeType="withEffect">
                                  <p:stCondLst>
                                    <p:cond delay="0"/>
                                  </p:stCondLst>
                                  <p:childTnLst>
                                    <p:anim calcmode="lin" valueType="num">
                                      <p:cBhvr>
                                        <p:cTn id="112" dur="500"/>
                                        <p:tgtEl>
                                          <p:spTgt spid="11"/>
                                        </p:tgtEl>
                                        <p:attrNameLst>
                                          <p:attrName>ppt_w</p:attrName>
                                        </p:attrNameLst>
                                      </p:cBhvr>
                                      <p:tavLst>
                                        <p:tav tm="0">
                                          <p:val>
                                            <p:strVal val="ppt_w"/>
                                          </p:val>
                                        </p:tav>
                                        <p:tav tm="100000">
                                          <p:val>
                                            <p:fltVal val="0"/>
                                          </p:val>
                                        </p:tav>
                                      </p:tavLst>
                                    </p:anim>
                                    <p:anim calcmode="lin" valueType="num">
                                      <p:cBhvr>
                                        <p:cTn id="113" dur="500"/>
                                        <p:tgtEl>
                                          <p:spTgt spid="11"/>
                                        </p:tgtEl>
                                        <p:attrNameLst>
                                          <p:attrName>ppt_h</p:attrName>
                                        </p:attrNameLst>
                                      </p:cBhvr>
                                      <p:tavLst>
                                        <p:tav tm="0">
                                          <p:val>
                                            <p:strVal val="ppt_h"/>
                                          </p:val>
                                        </p:tav>
                                        <p:tav tm="100000">
                                          <p:val>
                                            <p:fltVal val="0"/>
                                          </p:val>
                                        </p:tav>
                                      </p:tavLst>
                                    </p:anim>
                                    <p:anim calcmode="lin" valueType="num">
                                      <p:cBhvr>
                                        <p:cTn id="114" dur="500"/>
                                        <p:tgtEl>
                                          <p:spTgt spid="11"/>
                                        </p:tgtEl>
                                        <p:attrNameLst>
                                          <p:attrName>ppt_x</p:attrName>
                                        </p:attrNameLst>
                                      </p:cBhvr>
                                      <p:tavLst>
                                        <p:tav tm="0">
                                          <p:val>
                                            <p:strVal val="ppt_x"/>
                                          </p:val>
                                        </p:tav>
                                        <p:tav tm="100000">
                                          <p:val>
                                            <p:fltVal val="0.5"/>
                                          </p:val>
                                        </p:tav>
                                      </p:tavLst>
                                    </p:anim>
                                    <p:anim calcmode="lin" valueType="num">
                                      <p:cBhvr>
                                        <p:cTn id="115" dur="500"/>
                                        <p:tgtEl>
                                          <p:spTgt spid="11"/>
                                        </p:tgtEl>
                                        <p:attrNameLst>
                                          <p:attrName>ppt_y</p:attrName>
                                        </p:attrNameLst>
                                      </p:cBhvr>
                                      <p:tavLst>
                                        <p:tav tm="0">
                                          <p:val>
                                            <p:strVal val="ppt_y"/>
                                          </p:val>
                                        </p:tav>
                                        <p:tav tm="100000">
                                          <p:val>
                                            <p:fltVal val="0.5"/>
                                          </p:val>
                                        </p:tav>
                                      </p:tavLst>
                                    </p:anim>
                                    <p:set>
                                      <p:cBhvr>
                                        <p:cTn id="116" dur="1" fill="hold">
                                          <p:stCondLst>
                                            <p:cond delay="499"/>
                                          </p:stCondLst>
                                        </p:cTn>
                                        <p:tgtEl>
                                          <p:spTgt spid="11"/>
                                        </p:tgtEl>
                                        <p:attrNameLst>
                                          <p:attrName>style.visibility</p:attrName>
                                        </p:attrNameLst>
                                      </p:cBhvr>
                                      <p:to>
                                        <p:strVal val="hidden"/>
                                      </p:to>
                                    </p:set>
                                  </p:childTnLst>
                                </p:cTn>
                              </p:par>
                              <p:par>
                                <p:cTn id="117" presetID="23" presetClass="exit" presetSubtype="544" fill="hold" nodeType="withEffect">
                                  <p:stCondLst>
                                    <p:cond delay="0"/>
                                  </p:stCondLst>
                                  <p:childTnLst>
                                    <p:anim calcmode="lin" valueType="num">
                                      <p:cBhvr>
                                        <p:cTn id="118" dur="500"/>
                                        <p:tgtEl>
                                          <p:spTgt spid="10"/>
                                        </p:tgtEl>
                                        <p:attrNameLst>
                                          <p:attrName>ppt_w</p:attrName>
                                        </p:attrNameLst>
                                      </p:cBhvr>
                                      <p:tavLst>
                                        <p:tav tm="0">
                                          <p:val>
                                            <p:strVal val="ppt_w"/>
                                          </p:val>
                                        </p:tav>
                                        <p:tav tm="100000">
                                          <p:val>
                                            <p:fltVal val="0"/>
                                          </p:val>
                                        </p:tav>
                                      </p:tavLst>
                                    </p:anim>
                                    <p:anim calcmode="lin" valueType="num">
                                      <p:cBhvr>
                                        <p:cTn id="119" dur="500"/>
                                        <p:tgtEl>
                                          <p:spTgt spid="10"/>
                                        </p:tgtEl>
                                        <p:attrNameLst>
                                          <p:attrName>ppt_h</p:attrName>
                                        </p:attrNameLst>
                                      </p:cBhvr>
                                      <p:tavLst>
                                        <p:tav tm="0">
                                          <p:val>
                                            <p:strVal val="ppt_h"/>
                                          </p:val>
                                        </p:tav>
                                        <p:tav tm="100000">
                                          <p:val>
                                            <p:fltVal val="0"/>
                                          </p:val>
                                        </p:tav>
                                      </p:tavLst>
                                    </p:anim>
                                    <p:anim calcmode="lin" valueType="num">
                                      <p:cBhvr>
                                        <p:cTn id="120" dur="500"/>
                                        <p:tgtEl>
                                          <p:spTgt spid="10"/>
                                        </p:tgtEl>
                                        <p:attrNameLst>
                                          <p:attrName>ppt_x</p:attrName>
                                        </p:attrNameLst>
                                      </p:cBhvr>
                                      <p:tavLst>
                                        <p:tav tm="0">
                                          <p:val>
                                            <p:strVal val="ppt_x"/>
                                          </p:val>
                                        </p:tav>
                                        <p:tav tm="100000">
                                          <p:val>
                                            <p:fltVal val="0.5"/>
                                          </p:val>
                                        </p:tav>
                                      </p:tavLst>
                                    </p:anim>
                                    <p:anim calcmode="lin" valueType="num">
                                      <p:cBhvr>
                                        <p:cTn id="121" dur="500"/>
                                        <p:tgtEl>
                                          <p:spTgt spid="10"/>
                                        </p:tgtEl>
                                        <p:attrNameLst>
                                          <p:attrName>ppt_y</p:attrName>
                                        </p:attrNameLst>
                                      </p:cBhvr>
                                      <p:tavLst>
                                        <p:tav tm="0">
                                          <p:val>
                                            <p:strVal val="ppt_y"/>
                                          </p:val>
                                        </p:tav>
                                        <p:tav tm="100000">
                                          <p:val>
                                            <p:fltVal val="0.5"/>
                                          </p:val>
                                        </p:tav>
                                      </p:tavLst>
                                    </p:anim>
                                    <p:set>
                                      <p:cBhvr>
                                        <p:cTn id="122" dur="1" fill="hold">
                                          <p:stCondLst>
                                            <p:cond delay="499"/>
                                          </p:stCondLst>
                                        </p:cTn>
                                        <p:tgtEl>
                                          <p:spTgt spid="10"/>
                                        </p:tgtEl>
                                        <p:attrNameLst>
                                          <p:attrName>style.visibility</p:attrName>
                                        </p:attrNameLst>
                                      </p:cBhvr>
                                      <p:to>
                                        <p:strVal val="hidden"/>
                                      </p:to>
                                    </p:set>
                                  </p:childTnLst>
                                </p:cTn>
                              </p:par>
                              <p:par>
                                <p:cTn id="123" presetID="23" presetClass="exit" presetSubtype="544" fill="hold" nodeType="withEffect">
                                  <p:stCondLst>
                                    <p:cond delay="0"/>
                                  </p:stCondLst>
                                  <p:childTnLst>
                                    <p:anim calcmode="lin" valueType="num">
                                      <p:cBhvr>
                                        <p:cTn id="124" dur="500"/>
                                        <p:tgtEl>
                                          <p:spTgt spid="9"/>
                                        </p:tgtEl>
                                        <p:attrNameLst>
                                          <p:attrName>ppt_w</p:attrName>
                                        </p:attrNameLst>
                                      </p:cBhvr>
                                      <p:tavLst>
                                        <p:tav tm="0">
                                          <p:val>
                                            <p:strVal val="ppt_w"/>
                                          </p:val>
                                        </p:tav>
                                        <p:tav tm="100000">
                                          <p:val>
                                            <p:fltVal val="0"/>
                                          </p:val>
                                        </p:tav>
                                      </p:tavLst>
                                    </p:anim>
                                    <p:anim calcmode="lin" valueType="num">
                                      <p:cBhvr>
                                        <p:cTn id="125" dur="500"/>
                                        <p:tgtEl>
                                          <p:spTgt spid="9"/>
                                        </p:tgtEl>
                                        <p:attrNameLst>
                                          <p:attrName>ppt_h</p:attrName>
                                        </p:attrNameLst>
                                      </p:cBhvr>
                                      <p:tavLst>
                                        <p:tav tm="0">
                                          <p:val>
                                            <p:strVal val="ppt_h"/>
                                          </p:val>
                                        </p:tav>
                                        <p:tav tm="100000">
                                          <p:val>
                                            <p:fltVal val="0"/>
                                          </p:val>
                                        </p:tav>
                                      </p:tavLst>
                                    </p:anim>
                                    <p:anim calcmode="lin" valueType="num">
                                      <p:cBhvr>
                                        <p:cTn id="126" dur="500"/>
                                        <p:tgtEl>
                                          <p:spTgt spid="9"/>
                                        </p:tgtEl>
                                        <p:attrNameLst>
                                          <p:attrName>ppt_x</p:attrName>
                                        </p:attrNameLst>
                                      </p:cBhvr>
                                      <p:tavLst>
                                        <p:tav tm="0">
                                          <p:val>
                                            <p:strVal val="ppt_x"/>
                                          </p:val>
                                        </p:tav>
                                        <p:tav tm="100000">
                                          <p:val>
                                            <p:fltVal val="0.5"/>
                                          </p:val>
                                        </p:tav>
                                      </p:tavLst>
                                    </p:anim>
                                    <p:anim calcmode="lin" valueType="num">
                                      <p:cBhvr>
                                        <p:cTn id="127" dur="500"/>
                                        <p:tgtEl>
                                          <p:spTgt spid="9"/>
                                        </p:tgtEl>
                                        <p:attrNameLst>
                                          <p:attrName>ppt_y</p:attrName>
                                        </p:attrNameLst>
                                      </p:cBhvr>
                                      <p:tavLst>
                                        <p:tav tm="0">
                                          <p:val>
                                            <p:strVal val="ppt_y"/>
                                          </p:val>
                                        </p:tav>
                                        <p:tav tm="100000">
                                          <p:val>
                                            <p:fltVal val="0.5"/>
                                          </p:val>
                                        </p:tav>
                                      </p:tavLst>
                                    </p:anim>
                                    <p:set>
                                      <p:cBhvr>
                                        <p:cTn id="128" dur="1" fill="hold">
                                          <p:stCondLst>
                                            <p:cond delay="499"/>
                                          </p:stCondLst>
                                        </p:cTn>
                                        <p:tgtEl>
                                          <p:spTgt spid="9"/>
                                        </p:tgtEl>
                                        <p:attrNameLst>
                                          <p:attrName>style.visibility</p:attrName>
                                        </p:attrNameLst>
                                      </p:cBhvr>
                                      <p:to>
                                        <p:strVal val="hidden"/>
                                      </p:to>
                                    </p:set>
                                  </p:childTnLst>
                                </p:cTn>
                              </p:par>
                              <p:par>
                                <p:cTn id="129" presetID="23" presetClass="exit" presetSubtype="544" fill="hold" nodeType="withEffect">
                                  <p:stCondLst>
                                    <p:cond delay="0"/>
                                  </p:stCondLst>
                                  <p:childTnLst>
                                    <p:anim calcmode="lin" valueType="num">
                                      <p:cBhvr>
                                        <p:cTn id="130" dur="500"/>
                                        <p:tgtEl>
                                          <p:spTgt spid="8"/>
                                        </p:tgtEl>
                                        <p:attrNameLst>
                                          <p:attrName>ppt_w</p:attrName>
                                        </p:attrNameLst>
                                      </p:cBhvr>
                                      <p:tavLst>
                                        <p:tav tm="0">
                                          <p:val>
                                            <p:strVal val="ppt_w"/>
                                          </p:val>
                                        </p:tav>
                                        <p:tav tm="100000">
                                          <p:val>
                                            <p:fltVal val="0"/>
                                          </p:val>
                                        </p:tav>
                                      </p:tavLst>
                                    </p:anim>
                                    <p:anim calcmode="lin" valueType="num">
                                      <p:cBhvr>
                                        <p:cTn id="131" dur="500"/>
                                        <p:tgtEl>
                                          <p:spTgt spid="8"/>
                                        </p:tgtEl>
                                        <p:attrNameLst>
                                          <p:attrName>ppt_h</p:attrName>
                                        </p:attrNameLst>
                                      </p:cBhvr>
                                      <p:tavLst>
                                        <p:tav tm="0">
                                          <p:val>
                                            <p:strVal val="ppt_h"/>
                                          </p:val>
                                        </p:tav>
                                        <p:tav tm="100000">
                                          <p:val>
                                            <p:fltVal val="0"/>
                                          </p:val>
                                        </p:tav>
                                      </p:tavLst>
                                    </p:anim>
                                    <p:anim calcmode="lin" valueType="num">
                                      <p:cBhvr>
                                        <p:cTn id="132" dur="500"/>
                                        <p:tgtEl>
                                          <p:spTgt spid="8"/>
                                        </p:tgtEl>
                                        <p:attrNameLst>
                                          <p:attrName>ppt_x</p:attrName>
                                        </p:attrNameLst>
                                      </p:cBhvr>
                                      <p:tavLst>
                                        <p:tav tm="0">
                                          <p:val>
                                            <p:strVal val="ppt_x"/>
                                          </p:val>
                                        </p:tav>
                                        <p:tav tm="100000">
                                          <p:val>
                                            <p:fltVal val="0.5"/>
                                          </p:val>
                                        </p:tav>
                                      </p:tavLst>
                                    </p:anim>
                                    <p:anim calcmode="lin" valueType="num">
                                      <p:cBhvr>
                                        <p:cTn id="133" dur="500"/>
                                        <p:tgtEl>
                                          <p:spTgt spid="8"/>
                                        </p:tgtEl>
                                        <p:attrNameLst>
                                          <p:attrName>ppt_y</p:attrName>
                                        </p:attrNameLst>
                                      </p:cBhvr>
                                      <p:tavLst>
                                        <p:tav tm="0">
                                          <p:val>
                                            <p:strVal val="ppt_y"/>
                                          </p:val>
                                        </p:tav>
                                        <p:tav tm="100000">
                                          <p:val>
                                            <p:fltVal val="0.5"/>
                                          </p:val>
                                        </p:tav>
                                      </p:tavLst>
                                    </p:anim>
                                    <p:set>
                                      <p:cBhvr>
                                        <p:cTn id="134" dur="1" fill="hold">
                                          <p:stCondLst>
                                            <p:cond delay="499"/>
                                          </p:stCondLst>
                                        </p:cTn>
                                        <p:tgtEl>
                                          <p:spTgt spid="8"/>
                                        </p:tgtEl>
                                        <p:attrNameLst>
                                          <p:attrName>style.visibility</p:attrName>
                                        </p:attrNameLst>
                                      </p:cBhvr>
                                      <p:to>
                                        <p:strVal val="hidden"/>
                                      </p:to>
                                    </p:set>
                                  </p:childTnLst>
                                </p:cTn>
                              </p:par>
                              <p:par>
                                <p:cTn id="135" presetID="23" presetClass="exit" presetSubtype="544" fill="hold" nodeType="withEffect">
                                  <p:stCondLst>
                                    <p:cond delay="0"/>
                                  </p:stCondLst>
                                  <p:childTnLst>
                                    <p:anim calcmode="lin" valueType="num">
                                      <p:cBhvr>
                                        <p:cTn id="136" dur="500"/>
                                        <p:tgtEl>
                                          <p:spTgt spid="7"/>
                                        </p:tgtEl>
                                        <p:attrNameLst>
                                          <p:attrName>ppt_w</p:attrName>
                                        </p:attrNameLst>
                                      </p:cBhvr>
                                      <p:tavLst>
                                        <p:tav tm="0">
                                          <p:val>
                                            <p:strVal val="ppt_w"/>
                                          </p:val>
                                        </p:tav>
                                        <p:tav tm="100000">
                                          <p:val>
                                            <p:fltVal val="0"/>
                                          </p:val>
                                        </p:tav>
                                      </p:tavLst>
                                    </p:anim>
                                    <p:anim calcmode="lin" valueType="num">
                                      <p:cBhvr>
                                        <p:cTn id="137" dur="500"/>
                                        <p:tgtEl>
                                          <p:spTgt spid="7"/>
                                        </p:tgtEl>
                                        <p:attrNameLst>
                                          <p:attrName>ppt_h</p:attrName>
                                        </p:attrNameLst>
                                      </p:cBhvr>
                                      <p:tavLst>
                                        <p:tav tm="0">
                                          <p:val>
                                            <p:strVal val="ppt_h"/>
                                          </p:val>
                                        </p:tav>
                                        <p:tav tm="100000">
                                          <p:val>
                                            <p:fltVal val="0"/>
                                          </p:val>
                                        </p:tav>
                                      </p:tavLst>
                                    </p:anim>
                                    <p:anim calcmode="lin" valueType="num">
                                      <p:cBhvr>
                                        <p:cTn id="138" dur="500"/>
                                        <p:tgtEl>
                                          <p:spTgt spid="7"/>
                                        </p:tgtEl>
                                        <p:attrNameLst>
                                          <p:attrName>ppt_x</p:attrName>
                                        </p:attrNameLst>
                                      </p:cBhvr>
                                      <p:tavLst>
                                        <p:tav tm="0">
                                          <p:val>
                                            <p:strVal val="ppt_x"/>
                                          </p:val>
                                        </p:tav>
                                        <p:tav tm="100000">
                                          <p:val>
                                            <p:fltVal val="0.5"/>
                                          </p:val>
                                        </p:tav>
                                      </p:tavLst>
                                    </p:anim>
                                    <p:anim calcmode="lin" valueType="num">
                                      <p:cBhvr>
                                        <p:cTn id="139" dur="500"/>
                                        <p:tgtEl>
                                          <p:spTgt spid="7"/>
                                        </p:tgtEl>
                                        <p:attrNameLst>
                                          <p:attrName>ppt_y</p:attrName>
                                        </p:attrNameLst>
                                      </p:cBhvr>
                                      <p:tavLst>
                                        <p:tav tm="0">
                                          <p:val>
                                            <p:strVal val="ppt_y"/>
                                          </p:val>
                                        </p:tav>
                                        <p:tav tm="100000">
                                          <p:val>
                                            <p:fltVal val="0.5"/>
                                          </p:val>
                                        </p:tav>
                                      </p:tavLst>
                                    </p:anim>
                                    <p:set>
                                      <p:cBhvr>
                                        <p:cTn id="140"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p:nvPr/>
        </p:nvGrpSpPr>
        <p:grpSpPr>
          <a:xfrm>
            <a:off x="76200" y="685800"/>
            <a:ext cx="2743200" cy="5871865"/>
            <a:chOff x="76200" y="685800"/>
            <a:chExt cx="2743200" cy="5871865"/>
          </a:xfrm>
        </p:grpSpPr>
        <p:grpSp>
          <p:nvGrpSpPr>
            <p:cNvPr id="10" name="Group 9"/>
            <p:cNvGrpSpPr/>
            <p:nvPr/>
          </p:nvGrpSpPr>
          <p:grpSpPr>
            <a:xfrm>
              <a:off x="217716" y="3962400"/>
              <a:ext cx="2362200" cy="2147455"/>
              <a:chOff x="304800" y="1219200"/>
              <a:chExt cx="2362200" cy="2147455"/>
            </a:xfrm>
          </p:grpSpPr>
          <p:grpSp>
            <p:nvGrpSpPr>
              <p:cNvPr id="8" name="Group 7"/>
              <p:cNvGrpSpPr/>
              <p:nvPr/>
            </p:nvGrpSpPr>
            <p:grpSpPr>
              <a:xfrm>
                <a:off x="304800" y="1219200"/>
                <a:ext cx="2362200" cy="2147455"/>
                <a:chOff x="304800" y="1219200"/>
                <a:chExt cx="2362200" cy="2147455"/>
              </a:xfrm>
            </p:grpSpPr>
            <p:pic>
              <p:nvPicPr>
                <p:cNvPr id="4" name="Picture 3" descr="illustrations-05.png"/>
                <p:cNvPicPr>
                  <a:picLocks noChangeAspect="1"/>
                </p:cNvPicPr>
                <p:nvPr/>
              </p:nvPicPr>
              <p:blipFill>
                <a:blip r:embed="rId2"/>
                <a:stretch>
                  <a:fillRect/>
                </a:stretch>
              </p:blipFill>
              <p:spPr>
                <a:xfrm>
                  <a:off x="304800" y="1219200"/>
                  <a:ext cx="2362200" cy="2147455"/>
                </a:xfrm>
                <a:prstGeom prst="rect">
                  <a:avLst/>
                </a:prstGeom>
              </p:spPr>
            </p:pic>
            <p:sp>
              <p:nvSpPr>
                <p:cNvPr id="7" name="Oval 6"/>
                <p:cNvSpPr/>
                <p:nvPr/>
              </p:nvSpPr>
              <p:spPr>
                <a:xfrm>
                  <a:off x="885825" y="1733550"/>
                  <a:ext cx="1143000" cy="1143000"/>
                </a:xfrm>
                <a:prstGeom prst="ellipse">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accent6">
                        <a:lumMod val="50000"/>
                      </a:schemeClr>
                    </a:solidFill>
                    <a:latin typeface="Times New Roman" pitchFamily="18" charset="0"/>
                    <a:cs typeface="Times New Roman" pitchFamily="18" charset="0"/>
                  </a:endParaRPr>
                </a:p>
              </p:txBody>
            </p:sp>
          </p:grpSp>
          <p:sp>
            <p:nvSpPr>
              <p:cNvPr id="9" name="TextBox 8"/>
              <p:cNvSpPr txBox="1"/>
              <p:nvPr/>
            </p:nvSpPr>
            <p:spPr>
              <a:xfrm>
                <a:off x="990600" y="1476375"/>
                <a:ext cx="1074333" cy="1569660"/>
              </a:xfrm>
              <a:prstGeom prst="rect">
                <a:avLst/>
              </a:prstGeom>
              <a:noFill/>
            </p:spPr>
            <p:txBody>
              <a:bodyPr wrap="none" rtlCol="0">
                <a:spAutoFit/>
              </a:bodyPr>
              <a:lstStyle/>
              <a:p>
                <a:r>
                  <a:rPr lang="en-US" sz="9600" b="1" dirty="0" smtClean="0">
                    <a:solidFill>
                      <a:schemeClr val="accent6">
                        <a:lumMod val="50000"/>
                      </a:schemeClr>
                    </a:solidFill>
                    <a:latin typeface="Times New Roman" pitchFamily="18" charset="0"/>
                    <a:cs typeface="Times New Roman" pitchFamily="18" charset="0"/>
                  </a:rPr>
                  <a:t>D</a:t>
                </a:r>
              </a:p>
            </p:txBody>
          </p:sp>
        </p:grpSp>
        <p:sp>
          <p:nvSpPr>
            <p:cNvPr id="23" name="Isosceles Triangle 22"/>
            <p:cNvSpPr/>
            <p:nvPr/>
          </p:nvSpPr>
          <p:spPr>
            <a:xfrm flipV="1">
              <a:off x="76200" y="685800"/>
              <a:ext cx="2743200" cy="3352800"/>
            </a:xfrm>
            <a:prstGeom prst="triangle">
              <a:avLst/>
            </a:prstGeom>
            <a:noFill/>
            <a:ln w="28575">
              <a:solidFill>
                <a:schemeClr val="accent6">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457200" y="838200"/>
              <a:ext cx="1981200" cy="1938992"/>
            </a:xfrm>
            <a:prstGeom prst="rect">
              <a:avLst/>
            </a:prstGeom>
            <a:noFill/>
          </p:spPr>
          <p:txBody>
            <a:bodyPr wrap="square" rtlCol="0">
              <a:spAutoFit/>
            </a:bodyPr>
            <a:lstStyle/>
            <a:p>
              <a:pPr algn="ctr"/>
              <a:r>
                <a:rPr lang="en-US" sz="2000" b="1" dirty="0" smtClean="0">
                  <a:solidFill>
                    <a:schemeClr val="accent6">
                      <a:lumMod val="50000"/>
                    </a:schemeClr>
                  </a:solidFill>
                  <a:latin typeface="Times New Roman" panose="02020603050405020304" pitchFamily="18" charset="0"/>
                  <a:cs typeface="Times New Roman" panose="02020603050405020304" pitchFamily="18" charset="0"/>
                </a:rPr>
                <a:t>Qualified doctors assisted by Skilled</a:t>
              </a:r>
            </a:p>
            <a:p>
              <a:pPr algn="ctr"/>
              <a:r>
                <a:rPr lang="en-US" sz="2000" b="1" dirty="0" smtClean="0">
                  <a:solidFill>
                    <a:schemeClr val="accent6">
                      <a:lumMod val="50000"/>
                    </a:schemeClr>
                  </a:solidFill>
                  <a:latin typeface="Times New Roman" panose="02020603050405020304" pitchFamily="18" charset="0"/>
                  <a:cs typeface="Times New Roman" panose="02020603050405020304" pitchFamily="18" charset="0"/>
                </a:rPr>
                <a:t>Para-</a:t>
              </a:r>
            </a:p>
            <a:p>
              <a:pPr algn="ctr"/>
              <a:r>
                <a:rPr lang="en-US" sz="2000" b="1" dirty="0" smtClean="0">
                  <a:solidFill>
                    <a:schemeClr val="accent6">
                      <a:lumMod val="50000"/>
                    </a:schemeClr>
                  </a:solidFill>
                  <a:latin typeface="Times New Roman" panose="02020603050405020304" pitchFamily="18" charset="0"/>
                  <a:cs typeface="Times New Roman" panose="02020603050405020304" pitchFamily="18" charset="0"/>
                </a:rPr>
                <a:t>medical</a:t>
              </a:r>
            </a:p>
            <a:p>
              <a:pPr algn="ctr"/>
              <a:r>
                <a:rPr lang="en-US" sz="2000" b="1" dirty="0" smtClean="0">
                  <a:solidFill>
                    <a:schemeClr val="accent6">
                      <a:lumMod val="50000"/>
                    </a:schemeClr>
                  </a:solidFill>
                  <a:latin typeface="Times New Roman" panose="02020603050405020304" pitchFamily="18" charset="0"/>
                  <a:cs typeface="Times New Roman" panose="02020603050405020304" pitchFamily="18" charset="0"/>
                </a:rPr>
                <a:t>staff</a:t>
              </a:r>
              <a:endParaRPr lang="en-US" sz="2000" dirty="0" smtClean="0">
                <a:solidFill>
                  <a:schemeClr val="accent6">
                    <a:lumMod val="50000"/>
                  </a:schemeClr>
                </a:solidFill>
              </a:endParaRPr>
            </a:p>
          </p:txBody>
        </p:sp>
        <p:sp>
          <p:nvSpPr>
            <p:cNvPr id="29" name="TextBox 28"/>
            <p:cNvSpPr txBox="1"/>
            <p:nvPr/>
          </p:nvSpPr>
          <p:spPr>
            <a:xfrm>
              <a:off x="533400" y="6096000"/>
              <a:ext cx="1701941" cy="461665"/>
            </a:xfrm>
            <a:prstGeom prst="rect">
              <a:avLst/>
            </a:prstGeom>
            <a:noFill/>
          </p:spPr>
          <p:txBody>
            <a:bodyPr wrap="none" rtlCol="0">
              <a:spAutoFit/>
            </a:bodyPr>
            <a:lstStyle/>
            <a:p>
              <a:pPr algn="ctr"/>
              <a:r>
                <a:rPr lang="en-US" sz="2400" b="1" dirty="0" smtClean="0">
                  <a:ln w="1905"/>
                  <a:solidFill>
                    <a:schemeClr val="accent6">
                      <a:lumMod val="50000"/>
                    </a:scheme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DOCTORS</a:t>
              </a:r>
              <a:endParaRPr lang="en-US" sz="2400" b="1" dirty="0">
                <a:ln w="1905"/>
                <a:solidFill>
                  <a:schemeClr val="accent6">
                    <a:lumMod val="50000"/>
                  </a:schemeClr>
                </a:solidFill>
                <a:effectLst>
                  <a:innerShdw blurRad="69850" dist="43180" dir="5400000">
                    <a:srgbClr val="000000">
                      <a:alpha val="65000"/>
                    </a:srgbClr>
                  </a:innerShdw>
                </a:effectLst>
              </a:endParaRPr>
            </a:p>
          </p:txBody>
        </p:sp>
      </p:grpSp>
      <p:grpSp>
        <p:nvGrpSpPr>
          <p:cNvPr id="34" name="Group 33"/>
          <p:cNvGrpSpPr/>
          <p:nvPr/>
        </p:nvGrpSpPr>
        <p:grpSpPr>
          <a:xfrm>
            <a:off x="3276600" y="685800"/>
            <a:ext cx="2743200" cy="5871865"/>
            <a:chOff x="3276600" y="685800"/>
            <a:chExt cx="2743200" cy="5871865"/>
          </a:xfrm>
        </p:grpSpPr>
        <p:grpSp>
          <p:nvGrpSpPr>
            <p:cNvPr id="11" name="Group 10"/>
            <p:cNvGrpSpPr/>
            <p:nvPr/>
          </p:nvGrpSpPr>
          <p:grpSpPr>
            <a:xfrm>
              <a:off x="3429000" y="3962400"/>
              <a:ext cx="2362200" cy="2147455"/>
              <a:chOff x="304800" y="1219200"/>
              <a:chExt cx="2362200" cy="2147455"/>
            </a:xfrm>
          </p:grpSpPr>
          <p:grpSp>
            <p:nvGrpSpPr>
              <p:cNvPr id="12" name="Group 11"/>
              <p:cNvGrpSpPr/>
              <p:nvPr/>
            </p:nvGrpSpPr>
            <p:grpSpPr>
              <a:xfrm>
                <a:off x="304800" y="1219200"/>
                <a:ext cx="2362200" cy="2147455"/>
                <a:chOff x="304800" y="1219200"/>
                <a:chExt cx="2362200" cy="2147455"/>
              </a:xfrm>
            </p:grpSpPr>
            <p:pic>
              <p:nvPicPr>
                <p:cNvPr id="14" name="Picture 13" descr="illustrations-05.png"/>
                <p:cNvPicPr>
                  <a:picLocks noChangeAspect="1"/>
                </p:cNvPicPr>
                <p:nvPr/>
              </p:nvPicPr>
              <p:blipFill>
                <a:blip r:embed="rId2"/>
                <a:stretch>
                  <a:fillRect/>
                </a:stretch>
              </p:blipFill>
              <p:spPr>
                <a:xfrm>
                  <a:off x="304800" y="1219200"/>
                  <a:ext cx="2362200" cy="2147455"/>
                </a:xfrm>
                <a:prstGeom prst="rect">
                  <a:avLst/>
                </a:prstGeom>
              </p:spPr>
            </p:pic>
            <p:sp>
              <p:nvSpPr>
                <p:cNvPr id="15" name="Oval 14"/>
                <p:cNvSpPr/>
                <p:nvPr/>
              </p:nvSpPr>
              <p:spPr>
                <a:xfrm>
                  <a:off x="885825" y="1733550"/>
                  <a:ext cx="1143000" cy="1143000"/>
                </a:xfrm>
                <a:prstGeom prst="ellipse">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accent6">
                        <a:lumMod val="50000"/>
                      </a:schemeClr>
                    </a:solidFill>
                    <a:latin typeface="Times New Roman" pitchFamily="18" charset="0"/>
                    <a:cs typeface="Times New Roman" pitchFamily="18" charset="0"/>
                  </a:endParaRPr>
                </a:p>
              </p:txBody>
            </p:sp>
          </p:grpSp>
          <p:sp>
            <p:nvSpPr>
              <p:cNvPr id="13" name="TextBox 12"/>
              <p:cNvSpPr txBox="1"/>
              <p:nvPr/>
            </p:nvSpPr>
            <p:spPr>
              <a:xfrm>
                <a:off x="990600" y="1476375"/>
                <a:ext cx="1074333" cy="1569660"/>
              </a:xfrm>
              <a:prstGeom prst="rect">
                <a:avLst/>
              </a:prstGeom>
              <a:noFill/>
            </p:spPr>
            <p:txBody>
              <a:bodyPr wrap="none" rtlCol="0">
                <a:spAutoFit/>
              </a:bodyPr>
              <a:lstStyle/>
              <a:p>
                <a:r>
                  <a:rPr lang="en-US" sz="9600" b="1" dirty="0" smtClean="0">
                    <a:solidFill>
                      <a:schemeClr val="accent5">
                        <a:lumMod val="50000"/>
                      </a:schemeClr>
                    </a:solidFill>
                    <a:latin typeface="Times New Roman" pitchFamily="18" charset="0"/>
                    <a:cs typeface="Times New Roman" pitchFamily="18" charset="0"/>
                  </a:rPr>
                  <a:t>D</a:t>
                </a:r>
              </a:p>
            </p:txBody>
          </p:sp>
        </p:grpSp>
        <p:sp>
          <p:nvSpPr>
            <p:cNvPr id="24" name="Isosceles Triangle 23"/>
            <p:cNvSpPr/>
            <p:nvPr/>
          </p:nvSpPr>
          <p:spPr>
            <a:xfrm flipV="1">
              <a:off x="3276600" y="685800"/>
              <a:ext cx="2743200" cy="3352800"/>
            </a:xfrm>
            <a:prstGeom prst="triangle">
              <a:avLst/>
            </a:prstGeom>
            <a:noFill/>
            <a:ln w="28575">
              <a:solidFill>
                <a:schemeClr val="accent5">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657600" y="838200"/>
              <a:ext cx="1981200" cy="1631216"/>
            </a:xfrm>
            <a:prstGeom prst="rect">
              <a:avLst/>
            </a:prstGeom>
            <a:noFill/>
          </p:spPr>
          <p:txBody>
            <a:bodyPr wrap="square" rtlCol="0">
              <a:spAutoFit/>
            </a:bodyPr>
            <a:lstStyle/>
            <a:p>
              <a:pPr algn="ctr"/>
              <a:r>
                <a:rPr lang="en-US" sz="2000" b="1" dirty="0" smtClean="0">
                  <a:solidFill>
                    <a:schemeClr val="accent5">
                      <a:lumMod val="50000"/>
                    </a:schemeClr>
                  </a:solidFill>
                  <a:latin typeface="Times New Roman" panose="02020603050405020304" pitchFamily="18" charset="0"/>
                  <a:cs typeface="Times New Roman" panose="02020603050405020304" pitchFamily="18" charset="0"/>
                </a:rPr>
                <a:t>Essential Medicines, Surgical</a:t>
              </a:r>
            </a:p>
            <a:p>
              <a:pPr algn="ctr"/>
              <a:r>
                <a:rPr lang="en-US" sz="2000" b="1" dirty="0" smtClean="0">
                  <a:solidFill>
                    <a:schemeClr val="accent5">
                      <a:lumMod val="50000"/>
                    </a:schemeClr>
                  </a:solidFill>
                  <a:latin typeface="Times New Roman" panose="02020603050405020304" pitchFamily="18" charset="0"/>
                  <a:cs typeface="Times New Roman" panose="02020603050405020304" pitchFamily="18" charset="0"/>
                </a:rPr>
                <a:t>Items &amp;</a:t>
              </a:r>
            </a:p>
            <a:p>
              <a:pPr algn="ctr"/>
              <a:r>
                <a:rPr lang="en-US" sz="2000" b="1" dirty="0" smtClean="0">
                  <a:solidFill>
                    <a:schemeClr val="accent5">
                      <a:lumMod val="50000"/>
                    </a:schemeClr>
                  </a:solidFill>
                  <a:latin typeface="Times New Roman" panose="02020603050405020304" pitchFamily="18" charset="0"/>
                  <a:cs typeface="Times New Roman" panose="02020603050405020304" pitchFamily="18" charset="0"/>
                </a:rPr>
                <a:t>Sutures</a:t>
              </a:r>
              <a:endParaRPr lang="en-US" sz="2000" dirty="0" smtClean="0">
                <a:solidFill>
                  <a:schemeClr val="accent5">
                    <a:lumMod val="50000"/>
                  </a:schemeClr>
                </a:solidFill>
              </a:endParaRPr>
            </a:p>
          </p:txBody>
        </p:sp>
        <p:sp>
          <p:nvSpPr>
            <p:cNvPr id="30" name="TextBox 29"/>
            <p:cNvSpPr txBox="1"/>
            <p:nvPr/>
          </p:nvSpPr>
          <p:spPr>
            <a:xfrm>
              <a:off x="4012457" y="6096000"/>
              <a:ext cx="1263487" cy="461665"/>
            </a:xfrm>
            <a:prstGeom prst="rect">
              <a:avLst/>
            </a:prstGeom>
            <a:noFill/>
          </p:spPr>
          <p:txBody>
            <a:bodyPr wrap="none" rtlCol="0">
              <a:spAutoFit/>
            </a:bodyPr>
            <a:lstStyle/>
            <a:p>
              <a:pPr algn="ctr"/>
              <a:r>
                <a:rPr lang="en-US" sz="2400" b="1" dirty="0" smtClean="0">
                  <a:ln w="1905"/>
                  <a:solidFill>
                    <a:schemeClr val="accent5">
                      <a:lumMod val="50000"/>
                    </a:scheme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DRUGS</a:t>
              </a:r>
              <a:endParaRPr lang="en-US" sz="2400" b="1" dirty="0">
                <a:ln w="1905"/>
                <a:solidFill>
                  <a:schemeClr val="accent5">
                    <a:lumMod val="50000"/>
                  </a:schemeClr>
                </a:solidFill>
                <a:effectLst>
                  <a:innerShdw blurRad="69850" dist="43180" dir="5400000">
                    <a:srgbClr val="000000">
                      <a:alpha val="65000"/>
                    </a:srgbClr>
                  </a:innerShdw>
                </a:effectLst>
              </a:endParaRPr>
            </a:p>
          </p:txBody>
        </p:sp>
      </p:grpSp>
      <p:grpSp>
        <p:nvGrpSpPr>
          <p:cNvPr id="35" name="Group 34"/>
          <p:cNvGrpSpPr/>
          <p:nvPr/>
        </p:nvGrpSpPr>
        <p:grpSpPr>
          <a:xfrm>
            <a:off x="6379026" y="685800"/>
            <a:ext cx="2743200" cy="5871865"/>
            <a:chOff x="6379026" y="685800"/>
            <a:chExt cx="2743200" cy="5871865"/>
          </a:xfrm>
        </p:grpSpPr>
        <p:grpSp>
          <p:nvGrpSpPr>
            <p:cNvPr id="16" name="Group 15"/>
            <p:cNvGrpSpPr/>
            <p:nvPr/>
          </p:nvGrpSpPr>
          <p:grpSpPr>
            <a:xfrm>
              <a:off x="6553200" y="3962400"/>
              <a:ext cx="2362200" cy="2147455"/>
              <a:chOff x="304800" y="1219200"/>
              <a:chExt cx="2362200" cy="2147455"/>
            </a:xfrm>
          </p:grpSpPr>
          <p:grpSp>
            <p:nvGrpSpPr>
              <p:cNvPr id="17" name="Group 16"/>
              <p:cNvGrpSpPr/>
              <p:nvPr/>
            </p:nvGrpSpPr>
            <p:grpSpPr>
              <a:xfrm>
                <a:off x="304800" y="1219200"/>
                <a:ext cx="2362200" cy="2147455"/>
                <a:chOff x="304800" y="1219200"/>
                <a:chExt cx="2362200" cy="2147455"/>
              </a:xfrm>
            </p:grpSpPr>
            <p:pic>
              <p:nvPicPr>
                <p:cNvPr id="19" name="Picture 18" descr="illustrations-05.png"/>
                <p:cNvPicPr>
                  <a:picLocks noChangeAspect="1"/>
                </p:cNvPicPr>
                <p:nvPr/>
              </p:nvPicPr>
              <p:blipFill>
                <a:blip r:embed="rId2"/>
                <a:stretch>
                  <a:fillRect/>
                </a:stretch>
              </p:blipFill>
              <p:spPr>
                <a:xfrm>
                  <a:off x="304800" y="1219200"/>
                  <a:ext cx="2362200" cy="2147455"/>
                </a:xfrm>
                <a:prstGeom prst="rect">
                  <a:avLst/>
                </a:prstGeom>
              </p:spPr>
            </p:pic>
            <p:sp>
              <p:nvSpPr>
                <p:cNvPr id="20" name="Oval 19"/>
                <p:cNvSpPr/>
                <p:nvPr/>
              </p:nvSpPr>
              <p:spPr>
                <a:xfrm>
                  <a:off x="885825" y="1733550"/>
                  <a:ext cx="1143000" cy="1143000"/>
                </a:xfrm>
                <a:prstGeom prst="ellipse">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accent6">
                        <a:lumMod val="50000"/>
                      </a:schemeClr>
                    </a:solidFill>
                    <a:latin typeface="Times New Roman" pitchFamily="18" charset="0"/>
                    <a:cs typeface="Times New Roman" pitchFamily="18" charset="0"/>
                  </a:endParaRPr>
                </a:p>
              </p:txBody>
            </p:sp>
          </p:grpSp>
          <p:sp>
            <p:nvSpPr>
              <p:cNvPr id="18" name="TextBox 17"/>
              <p:cNvSpPr txBox="1"/>
              <p:nvPr/>
            </p:nvSpPr>
            <p:spPr>
              <a:xfrm>
                <a:off x="990600" y="1476375"/>
                <a:ext cx="1074333" cy="1569660"/>
              </a:xfrm>
              <a:prstGeom prst="rect">
                <a:avLst/>
              </a:prstGeom>
              <a:noFill/>
            </p:spPr>
            <p:txBody>
              <a:bodyPr wrap="none" rtlCol="0">
                <a:spAutoFit/>
              </a:bodyPr>
              <a:lstStyle/>
              <a:p>
                <a:r>
                  <a:rPr lang="en-US" sz="9600" b="1" dirty="0" smtClean="0">
                    <a:solidFill>
                      <a:schemeClr val="accent4">
                        <a:lumMod val="50000"/>
                      </a:schemeClr>
                    </a:solidFill>
                    <a:latin typeface="Times New Roman" pitchFamily="18" charset="0"/>
                    <a:cs typeface="Times New Roman" pitchFamily="18" charset="0"/>
                  </a:rPr>
                  <a:t>D</a:t>
                </a:r>
              </a:p>
            </p:txBody>
          </p:sp>
        </p:grpSp>
        <p:sp>
          <p:nvSpPr>
            <p:cNvPr id="25" name="Isosceles Triangle 24"/>
            <p:cNvSpPr/>
            <p:nvPr/>
          </p:nvSpPr>
          <p:spPr>
            <a:xfrm flipV="1">
              <a:off x="6379026" y="685800"/>
              <a:ext cx="2743200" cy="3352800"/>
            </a:xfrm>
            <a:prstGeom prst="triangle">
              <a:avLst/>
            </a:prstGeom>
            <a:noFill/>
            <a:ln w="28575">
              <a:solidFill>
                <a:schemeClr val="accent4">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6781800" y="838200"/>
              <a:ext cx="1981200" cy="1323439"/>
            </a:xfrm>
            <a:prstGeom prst="rect">
              <a:avLst/>
            </a:prstGeom>
            <a:noFill/>
          </p:spPr>
          <p:txBody>
            <a:bodyPr wrap="square" rtlCol="0">
              <a:spAutoFit/>
            </a:bodyPr>
            <a:lstStyle/>
            <a:p>
              <a:pPr algn="ctr"/>
              <a:r>
                <a:rPr lang="en-US" sz="2000" b="1" dirty="0" smtClean="0">
                  <a:solidFill>
                    <a:schemeClr val="accent4">
                      <a:lumMod val="50000"/>
                    </a:schemeClr>
                  </a:solidFill>
                  <a:latin typeface="Times New Roman" panose="02020603050405020304" pitchFamily="18" charset="0"/>
                  <a:cs typeface="Times New Roman" panose="02020603050405020304" pitchFamily="18" charset="0"/>
                </a:rPr>
                <a:t>Basic </a:t>
              </a:r>
              <a:r>
                <a:rPr lang="en-US" sz="2000" b="1" dirty="0">
                  <a:solidFill>
                    <a:schemeClr val="accent4">
                      <a:lumMod val="50000"/>
                    </a:schemeClr>
                  </a:solidFill>
                  <a:latin typeface="Times New Roman" panose="02020603050405020304" pitchFamily="18" charset="0"/>
                  <a:cs typeface="Times New Roman" panose="02020603050405020304" pitchFamily="18" charset="0"/>
                </a:rPr>
                <a:t>E</a:t>
              </a:r>
              <a:r>
                <a:rPr lang="en-US" sz="2000" b="1" dirty="0" smtClean="0">
                  <a:solidFill>
                    <a:schemeClr val="accent4">
                      <a:lumMod val="50000"/>
                    </a:schemeClr>
                  </a:solidFill>
                  <a:latin typeface="Times New Roman" panose="02020603050405020304" pitchFamily="18" charset="0"/>
                  <a:cs typeface="Times New Roman" panose="02020603050405020304" pitchFamily="18" charset="0"/>
                </a:rPr>
                <a:t>quipment and Diagnostics facilities</a:t>
              </a:r>
              <a:endParaRPr lang="en-US" sz="2000" dirty="0" smtClean="0">
                <a:solidFill>
                  <a:schemeClr val="accent4">
                    <a:lumMod val="50000"/>
                  </a:schemeClr>
                </a:solidFill>
              </a:endParaRPr>
            </a:p>
          </p:txBody>
        </p:sp>
        <p:sp>
          <p:nvSpPr>
            <p:cNvPr id="31" name="TextBox 30"/>
            <p:cNvSpPr txBox="1"/>
            <p:nvPr/>
          </p:nvSpPr>
          <p:spPr>
            <a:xfrm>
              <a:off x="6638407" y="6096000"/>
              <a:ext cx="2342309" cy="461665"/>
            </a:xfrm>
            <a:prstGeom prst="rect">
              <a:avLst/>
            </a:prstGeom>
            <a:noFill/>
          </p:spPr>
          <p:txBody>
            <a:bodyPr wrap="none" rtlCol="0">
              <a:spAutoFit/>
            </a:bodyPr>
            <a:lstStyle/>
            <a:p>
              <a:pPr algn="ctr"/>
              <a:r>
                <a:rPr lang="en-US" sz="2400" b="1" dirty="0" smtClean="0">
                  <a:ln w="1905"/>
                  <a:solidFill>
                    <a:schemeClr val="accent4">
                      <a:lumMod val="50000"/>
                    </a:scheme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DIAGNOSTICS</a:t>
              </a:r>
              <a:endParaRPr lang="en-US" sz="2400" b="1" dirty="0">
                <a:ln w="1905"/>
                <a:solidFill>
                  <a:schemeClr val="accent4">
                    <a:lumMod val="50000"/>
                  </a:schemeClr>
                </a:solidFill>
                <a:effectLst>
                  <a:innerShdw blurRad="69850" dist="43180" dir="5400000">
                    <a:srgbClr val="000000">
                      <a:alpha val="65000"/>
                    </a:srgbClr>
                  </a:innerShdw>
                </a:effectLst>
              </a:endParaRPr>
            </a:p>
          </p:txBody>
        </p:sp>
      </p:grpSp>
      <p:sp>
        <p:nvSpPr>
          <p:cNvPr id="5" name="Title 1"/>
          <p:cNvSpPr txBox="1">
            <a:spLocks/>
          </p:cNvSpPr>
          <p:nvPr/>
        </p:nvSpPr>
        <p:spPr>
          <a:xfrm>
            <a:off x="0" y="0"/>
            <a:ext cx="9144000" cy="8382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rmAutofit/>
          </a:bodyPr>
          <a:lstStyle/>
          <a:p>
            <a:pPr lvl="0" algn="ctr">
              <a:spcBef>
                <a:spcPct val="0"/>
              </a:spcBef>
            </a:pPr>
            <a:r>
              <a:rPr kumimoji="0" lang="en-US" sz="3600" b="1" i="0" u="none" strike="noStrike" kern="1200" cap="none" spc="0" normalizeH="0" baseline="0" noProof="0" dirty="0" smtClean="0">
                <a:ln>
                  <a:noFill/>
                </a:ln>
                <a:solidFill>
                  <a:schemeClr val="bg1"/>
                </a:solidFill>
                <a:effectLst/>
                <a:uLnTx/>
                <a:uFillTx/>
                <a:latin typeface="Times New Roman" panose="02020603050405020304" pitchFamily="18" charset="0"/>
                <a:ea typeface="+mj-ea"/>
                <a:cs typeface="Times New Roman" panose="02020603050405020304" pitchFamily="18" charset="0"/>
              </a:rPr>
              <a:t>3D</a:t>
            </a:r>
            <a:r>
              <a:rPr kumimoji="0" lang="en-US" sz="3600" b="1" i="0" u="none" strike="noStrike" kern="1200" cap="none" spc="0" normalizeH="0" noProof="0" dirty="0" smtClean="0">
                <a:ln>
                  <a:noFill/>
                </a:ln>
                <a:solidFill>
                  <a:schemeClr val="bg1"/>
                </a:solidFill>
                <a:effectLst/>
                <a:uLnTx/>
                <a:uFillTx/>
                <a:latin typeface="Times New Roman" panose="02020603050405020304" pitchFamily="18" charset="0"/>
                <a:ea typeface="+mj-ea"/>
                <a:cs typeface="Times New Roman" panose="02020603050405020304" pitchFamily="18" charset="0"/>
              </a:rPr>
              <a:t> of Health Care</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177992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500"/>
                                        <p:tgtEl>
                                          <p:spTgt spid="3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up)">
                                      <p:cBhvr>
                                        <p:cTn id="11" dur="500"/>
                                        <p:tgtEl>
                                          <p:spTgt spid="3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up)">
                                      <p:cBhvr>
                                        <p:cTn id="1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144000" cy="8382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rmAutofit/>
          </a:bodyPr>
          <a:lstStyle/>
          <a:p>
            <a:pPr lvl="0" algn="ctr">
              <a:spcBef>
                <a:spcPct val="0"/>
              </a:spcBef>
            </a:pPr>
            <a:r>
              <a:rPr lang="en-IN" sz="3600" b="1" dirty="0" smtClean="0">
                <a:solidFill>
                  <a:schemeClr val="bg1"/>
                </a:solidFill>
                <a:latin typeface="Times New Roman" panose="02020603050405020304" pitchFamily="18" charset="0"/>
                <a:cs typeface="Times New Roman" panose="02020603050405020304" pitchFamily="18" charset="0"/>
              </a:rPr>
              <a:t>Health &amp; Wellness </a:t>
            </a:r>
            <a:r>
              <a:rPr lang="en-IN" sz="3600" b="1" dirty="0" err="1" smtClean="0">
                <a:solidFill>
                  <a:schemeClr val="bg1"/>
                </a:solidFill>
                <a:latin typeface="Times New Roman" panose="02020603050405020304" pitchFamily="18" charset="0"/>
                <a:cs typeface="Times New Roman" panose="02020603050405020304" pitchFamily="18" charset="0"/>
              </a:rPr>
              <a:t>Centers</a:t>
            </a:r>
            <a:endParaRPr lang="en-US" sz="3600" b="1" dirty="0">
              <a:solidFill>
                <a:schemeClr val="bg1"/>
              </a:solidFill>
            </a:endParaRPr>
          </a:p>
        </p:txBody>
      </p:sp>
      <p:sp>
        <p:nvSpPr>
          <p:cNvPr id="5" name="Rectangle 4"/>
          <p:cNvSpPr/>
          <p:nvPr/>
        </p:nvSpPr>
        <p:spPr>
          <a:xfrm>
            <a:off x="2286000" y="4117162"/>
            <a:ext cx="4572000" cy="16764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r"/>
            <a:r>
              <a:rPr lang="en-US" sz="3200" b="1" dirty="0" smtClean="0">
                <a:solidFill>
                  <a:schemeClr val="tx1"/>
                </a:solidFill>
                <a:latin typeface="Times New Roman" panose="02020603050405020304" pitchFamily="18" charset="0"/>
                <a:cs typeface="Times New Roman" panose="02020603050405020304" pitchFamily="18" charset="0"/>
              </a:rPr>
              <a:t>PHC-HWC </a:t>
            </a:r>
            <a:r>
              <a:rPr lang="en-US" sz="3200" b="1" dirty="0">
                <a:solidFill>
                  <a:schemeClr val="tx1"/>
                </a:solidFill>
                <a:latin typeface="Times New Roman" panose="02020603050405020304" pitchFamily="18" charset="0"/>
                <a:cs typeface="Times New Roman" panose="02020603050405020304" pitchFamily="18" charset="0"/>
              </a:rPr>
              <a:t>:</a:t>
            </a:r>
            <a:r>
              <a:rPr lang="en-US" sz="3200" b="1" dirty="0" smtClean="0">
                <a:solidFill>
                  <a:schemeClr val="tx1"/>
                </a:solidFill>
                <a:latin typeface="Times New Roman" panose="02020603050405020304" pitchFamily="18" charset="0"/>
                <a:cs typeface="Times New Roman" panose="02020603050405020304" pitchFamily="18" charset="0"/>
              </a:rPr>
              <a:t> 304</a:t>
            </a:r>
          </a:p>
          <a:p>
            <a:pPr algn="r"/>
            <a:r>
              <a:rPr lang="en-US" sz="3200" b="1" dirty="0" smtClean="0">
                <a:solidFill>
                  <a:schemeClr val="tx1"/>
                </a:solidFill>
                <a:latin typeface="Times New Roman" panose="02020603050405020304" pitchFamily="18" charset="0"/>
                <a:cs typeface="Times New Roman" panose="02020603050405020304" pitchFamily="18" charset="0"/>
              </a:rPr>
              <a:t>SHC-HWC :130</a:t>
            </a:r>
          </a:p>
          <a:p>
            <a:pPr algn="r"/>
            <a:r>
              <a:rPr lang="en-US" sz="3200" b="1" dirty="0" smtClean="0">
                <a:solidFill>
                  <a:schemeClr val="tx1"/>
                </a:solidFill>
                <a:latin typeface="Times New Roman" panose="02020603050405020304" pitchFamily="18" charset="0"/>
                <a:cs typeface="Times New Roman" panose="02020603050405020304" pitchFamily="18" charset="0"/>
              </a:rPr>
              <a:t>UPHC-HWC : 057</a:t>
            </a:r>
          </a:p>
        </p:txBody>
      </p:sp>
      <p:pic>
        <p:nvPicPr>
          <p:cNvPr id="6" name="Picture 5" descr="raj-5e909808-large.jpg"/>
          <p:cNvPicPr>
            <a:picLocks noChangeAspect="1"/>
          </p:cNvPicPr>
          <p:nvPr/>
        </p:nvPicPr>
        <p:blipFill>
          <a:blip r:embed="rId2"/>
          <a:srcRect r="17532"/>
          <a:stretch>
            <a:fillRect/>
          </a:stretch>
        </p:blipFill>
        <p:spPr>
          <a:xfrm>
            <a:off x="2286000" y="1676400"/>
            <a:ext cx="4572000" cy="24377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23" presetClass="entr" presetSubtype="3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strVal val="4*#ppt_w"/>
                                          </p:val>
                                        </p:tav>
                                        <p:tav tm="100000">
                                          <p:val>
                                            <p:strVal val="#ppt_w"/>
                                          </p:val>
                                        </p:tav>
                                      </p:tavLst>
                                    </p:anim>
                                    <p:anim calcmode="lin" valueType="num">
                                      <p:cBhvr>
                                        <p:cTn id="12" dur="500" fill="hold"/>
                                        <p:tgtEl>
                                          <p:spTgt spid="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Related image"/>
          <p:cNvPicPr>
            <a:picLocks noChangeAspect="1" noChangeArrowheads="1"/>
          </p:cNvPicPr>
          <p:nvPr/>
        </p:nvPicPr>
        <p:blipFill>
          <a:blip r:embed="rId2">
            <a:clrChange>
              <a:clrFrom>
                <a:srgbClr val="ECD288"/>
              </a:clrFrom>
              <a:clrTo>
                <a:srgbClr val="ECD288">
                  <a:alpha val="0"/>
                </a:srgbClr>
              </a:clrTo>
            </a:clrChange>
            <a:duotone>
              <a:schemeClr val="accent3">
                <a:shade val="45000"/>
                <a:satMod val="135000"/>
              </a:schemeClr>
              <a:prstClr val="white"/>
            </a:duotone>
          </a:blip>
          <a:srcRect l="12725" t="14141" r="45450" b="13977"/>
          <a:stretch>
            <a:fillRect/>
          </a:stretch>
        </p:blipFill>
        <p:spPr bwMode="auto">
          <a:xfrm>
            <a:off x="6252882" y="4114800"/>
            <a:ext cx="2891118" cy="2743200"/>
          </a:xfrm>
          <a:prstGeom prst="rect">
            <a:avLst/>
          </a:prstGeom>
          <a:noFill/>
        </p:spPr>
      </p:pic>
      <p:sp>
        <p:nvSpPr>
          <p:cNvPr id="4" name="Title 1"/>
          <p:cNvSpPr txBox="1">
            <a:spLocks/>
          </p:cNvSpPr>
          <p:nvPr/>
        </p:nvSpPr>
        <p:spPr>
          <a:xfrm>
            <a:off x="0" y="0"/>
            <a:ext cx="9144000" cy="8382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rmAutofit fontScale="92500"/>
          </a:bodyPr>
          <a:lstStyle/>
          <a:p>
            <a:pPr algn="ctr"/>
            <a:r>
              <a:rPr lang="en-IN" sz="3600" b="1" dirty="0" smtClean="0">
                <a:solidFill>
                  <a:schemeClr val="bg1"/>
                </a:solidFill>
                <a:latin typeface="Times New Roman" pitchFamily="18" charset="0"/>
                <a:cs typeface="Times New Roman" pitchFamily="18" charset="0"/>
              </a:rPr>
              <a:t>HWC - logistics and supply chain management </a:t>
            </a:r>
            <a:endParaRPr lang="en-US" sz="3600" dirty="0" smtClean="0">
              <a:solidFill>
                <a:schemeClr val="bg1"/>
              </a:solidFill>
              <a:latin typeface="Times New Roman" pitchFamily="18" charset="0"/>
              <a:cs typeface="Times New Roman" pitchFamily="18" charset="0"/>
            </a:endParaRPr>
          </a:p>
        </p:txBody>
      </p:sp>
      <p:sp>
        <p:nvSpPr>
          <p:cNvPr id="31746" name="AutoShape 2" descr="Image result for health and wellness cent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228600" y="990600"/>
            <a:ext cx="8534400" cy="3970318"/>
          </a:xfrm>
          <a:prstGeom prst="rect">
            <a:avLst/>
          </a:prstGeom>
          <a:noFill/>
        </p:spPr>
        <p:txBody>
          <a:bodyPr wrap="square" rtlCol="0">
            <a:spAutoFit/>
          </a:bodyPr>
          <a:lstStyle/>
          <a:p>
            <a:pPr marL="514350" indent="-514350">
              <a:lnSpc>
                <a:spcPct val="150000"/>
              </a:lnSpc>
              <a:buFont typeface="+mj-lt"/>
              <a:buAutoNum type="arabicPeriod"/>
            </a:pPr>
            <a:r>
              <a:rPr lang="en-IN" sz="2400" dirty="0" smtClean="0"/>
              <a:t>Policy to provide free drug &amp; diagnostics</a:t>
            </a:r>
          </a:p>
          <a:p>
            <a:pPr marL="514350" indent="-514350">
              <a:lnSpc>
                <a:spcPct val="150000"/>
              </a:lnSpc>
              <a:buFont typeface="+mj-lt"/>
              <a:buAutoNum type="arabicPeriod"/>
            </a:pPr>
            <a:r>
              <a:rPr lang="en-IN" sz="2400" dirty="0" smtClean="0"/>
              <a:t>Central Procurement Agency (RMSCL) established</a:t>
            </a:r>
          </a:p>
          <a:p>
            <a:pPr marL="514350" indent="-514350">
              <a:lnSpc>
                <a:spcPct val="150000"/>
              </a:lnSpc>
              <a:buFont typeface="+mj-lt"/>
              <a:buAutoNum type="arabicPeriod"/>
            </a:pPr>
            <a:r>
              <a:rPr lang="en-IN" sz="2400" dirty="0" smtClean="0"/>
              <a:t>Essential Drug &amp; Diagnostic list  for State (RSEML) adopted</a:t>
            </a:r>
          </a:p>
          <a:p>
            <a:pPr marL="514350" indent="-514350">
              <a:lnSpc>
                <a:spcPct val="150000"/>
              </a:lnSpc>
              <a:buFont typeface="+mj-lt"/>
              <a:buAutoNum type="arabicPeriod"/>
            </a:pPr>
            <a:r>
              <a:rPr lang="en-IN" sz="2400" dirty="0" smtClean="0"/>
              <a:t>Standard Treatment Guideline (RSSTG) adopted</a:t>
            </a:r>
          </a:p>
          <a:p>
            <a:pPr marL="514350" indent="-514350">
              <a:lnSpc>
                <a:spcPct val="150000"/>
              </a:lnSpc>
              <a:buFont typeface="+mj-lt"/>
              <a:buAutoNum type="arabicPeriod"/>
            </a:pPr>
            <a:r>
              <a:rPr lang="en-IN" sz="2400" dirty="0" smtClean="0"/>
              <a:t>Drug &amp; Therapeutic Committees constituted</a:t>
            </a:r>
          </a:p>
          <a:p>
            <a:pPr marL="514350" indent="-514350">
              <a:lnSpc>
                <a:spcPct val="150000"/>
              </a:lnSpc>
              <a:buFont typeface="+mj-lt"/>
              <a:buAutoNum type="arabicPeriod"/>
            </a:pPr>
            <a:r>
              <a:rPr lang="en-IN" sz="2400" dirty="0" smtClean="0"/>
              <a:t>Electronic Inventory Management (e-</a:t>
            </a:r>
            <a:r>
              <a:rPr lang="en-IN" sz="2400" dirty="0" err="1" smtClean="0"/>
              <a:t>Aushadhi</a:t>
            </a:r>
            <a:r>
              <a:rPr lang="en-IN" sz="2400" dirty="0" smtClean="0"/>
              <a:t> / e-</a:t>
            </a:r>
            <a:r>
              <a:rPr lang="en-IN" sz="2400" dirty="0" err="1" smtClean="0"/>
              <a:t>Upkaran</a:t>
            </a:r>
            <a:r>
              <a:rPr lang="en-IN" sz="2400" dirty="0" smtClean="0"/>
              <a:t>) being implemented. </a:t>
            </a:r>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p:cNvSpPr txBox="1">
            <a:spLocks/>
          </p:cNvSpPr>
          <p:nvPr/>
        </p:nvSpPr>
        <p:spPr>
          <a:xfrm>
            <a:off x="0" y="0"/>
            <a:ext cx="9144000" cy="12192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Autofit/>
          </a:bodyPr>
          <a:lstStyle/>
          <a:p>
            <a:pPr algn="ctr" fontAlgn="auto">
              <a:spcBef>
                <a:spcPts val="0"/>
              </a:spcBef>
              <a:spcAft>
                <a:spcPts val="0"/>
              </a:spcAft>
              <a:defRPr/>
            </a:pPr>
            <a:r>
              <a:rPr lang="en-US" sz="2800" b="1" dirty="0" smtClean="0">
                <a:solidFill>
                  <a:schemeClr val="bg1"/>
                </a:solidFill>
                <a:latin typeface="Times New Roman" pitchFamily="18" charset="0"/>
                <a:cs typeface="Times New Roman" pitchFamily="18" charset="0"/>
              </a:rPr>
              <a:t>RAJASTHAN  MEDICAL SERVICES CORPORATION – an autonomous centralized procurement agency</a:t>
            </a:r>
          </a:p>
          <a:p>
            <a:pPr algn="ctr">
              <a:defRPr/>
            </a:pPr>
            <a:r>
              <a:rPr lang="en-US" sz="2000" b="1" dirty="0" smtClean="0">
                <a:solidFill>
                  <a:schemeClr val="bg1"/>
                </a:solidFill>
                <a:latin typeface="Times New Roman" pitchFamily="18" charset="0"/>
                <a:cs typeface="Times New Roman" pitchFamily="18" charset="0"/>
              </a:rPr>
              <a:t>Since  2011</a:t>
            </a:r>
            <a:endParaRPr lang="en-US" sz="2800" b="1" dirty="0" smtClean="0">
              <a:solidFill>
                <a:schemeClr val="bg1"/>
              </a:solidFill>
              <a:latin typeface="Times New Roman" pitchFamily="18" charset="0"/>
              <a:cs typeface="Times New Roman" pitchFamily="18" charset="0"/>
            </a:endParaRPr>
          </a:p>
        </p:txBody>
      </p:sp>
      <p:grpSp>
        <p:nvGrpSpPr>
          <p:cNvPr id="94" name="Group 93"/>
          <p:cNvGrpSpPr/>
          <p:nvPr/>
        </p:nvGrpSpPr>
        <p:grpSpPr>
          <a:xfrm>
            <a:off x="2898775" y="1233486"/>
            <a:ext cx="3044825" cy="2838456"/>
            <a:chOff x="2898775" y="1233486"/>
            <a:chExt cx="3044825" cy="2838456"/>
          </a:xfrm>
        </p:grpSpPr>
        <p:pic>
          <p:nvPicPr>
            <p:cNvPr id="33" name="Picture 4" descr="D:\Websites\RMSCR\image\rmsc building.jpg"/>
            <p:cNvPicPr>
              <a:picLocks noChangeAspect="1" noChangeArrowheads="1"/>
            </p:cNvPicPr>
            <p:nvPr/>
          </p:nvPicPr>
          <p:blipFill>
            <a:blip r:embed="rId2" cstate="print"/>
            <a:srcRect t="19958" r="9627" b="29189"/>
            <a:stretch>
              <a:fillRect/>
            </a:stretch>
          </p:blipFill>
          <p:spPr bwMode="auto">
            <a:xfrm>
              <a:off x="2898775" y="1787530"/>
              <a:ext cx="3044825" cy="22844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6" name="Picture 2" descr="D:\Websites\RMSCR\mono\mono copy.png"/>
            <p:cNvPicPr>
              <a:picLocks noChangeAspect="1" noChangeArrowheads="1"/>
            </p:cNvPicPr>
            <p:nvPr/>
          </p:nvPicPr>
          <p:blipFill>
            <a:blip r:embed="rId3" cstate="print"/>
            <a:srcRect/>
            <a:stretch>
              <a:fillRect/>
            </a:stretch>
          </p:blipFill>
          <p:spPr bwMode="auto">
            <a:xfrm>
              <a:off x="4038600" y="1233486"/>
              <a:ext cx="771525" cy="771525"/>
            </a:xfrm>
            <a:prstGeom prst="rect">
              <a:avLst/>
            </a:prstGeom>
            <a:noFill/>
          </p:spPr>
        </p:pic>
      </p:grpSp>
      <p:grpSp>
        <p:nvGrpSpPr>
          <p:cNvPr id="91" name="Group 90"/>
          <p:cNvGrpSpPr/>
          <p:nvPr/>
        </p:nvGrpSpPr>
        <p:grpSpPr>
          <a:xfrm>
            <a:off x="4421189" y="4071941"/>
            <a:ext cx="1928811" cy="2235571"/>
            <a:chOff x="4421189" y="4071941"/>
            <a:chExt cx="1928811" cy="2235571"/>
          </a:xfrm>
        </p:grpSpPr>
        <p:sp>
          <p:nvSpPr>
            <p:cNvPr id="43" name="TextBox 42"/>
            <p:cNvSpPr txBox="1"/>
            <p:nvPr/>
          </p:nvSpPr>
          <p:spPr>
            <a:xfrm>
              <a:off x="5283200" y="4800601"/>
              <a:ext cx="1066800" cy="304800"/>
            </a:xfrm>
            <a:prstGeom prst="rect">
              <a:avLst/>
            </a:prstGeom>
            <a:solidFill>
              <a:schemeClr val="tx1">
                <a:lumMod val="75000"/>
                <a:lumOff val="25000"/>
              </a:schemeClr>
            </a:solidFill>
          </p:spPr>
          <p:txBody>
            <a:bodyPr wrap="square" rtlCol="0">
              <a:spAutoFit/>
            </a:bodyPr>
            <a:lstStyle/>
            <a:p>
              <a:pPr algn="ctr"/>
              <a:r>
                <a:rPr lang="en-US" sz="1400" b="1" dirty="0" smtClean="0">
                  <a:solidFill>
                    <a:schemeClr val="bg1"/>
                  </a:solidFill>
                </a:rPr>
                <a:t>IT CELL</a:t>
              </a:r>
              <a:endParaRPr lang="en-US" sz="1400" b="1" dirty="0">
                <a:solidFill>
                  <a:schemeClr val="bg1"/>
                </a:solidFill>
              </a:endParaRPr>
            </a:p>
          </p:txBody>
        </p:sp>
        <p:pic>
          <p:nvPicPr>
            <p:cNvPr id="45" name="Picture 6"/>
            <p:cNvPicPr>
              <a:picLocks noChangeAspect="1" noChangeArrowheads="1"/>
            </p:cNvPicPr>
            <p:nvPr/>
          </p:nvPicPr>
          <p:blipFill>
            <a:blip r:embed="rId4"/>
            <a:srcRect/>
            <a:stretch>
              <a:fillRect/>
            </a:stretch>
          </p:blipFill>
          <p:spPr bwMode="auto">
            <a:xfrm>
              <a:off x="5283200" y="5105400"/>
              <a:ext cx="1066800" cy="1202112"/>
            </a:xfrm>
            <a:prstGeom prst="rect">
              <a:avLst/>
            </a:prstGeom>
            <a:noFill/>
            <a:ln w="9525">
              <a:noFill/>
              <a:miter lim="800000"/>
              <a:headEnd/>
              <a:tailEnd/>
            </a:ln>
            <a:effectLst/>
          </p:spPr>
        </p:pic>
        <p:cxnSp>
          <p:nvCxnSpPr>
            <p:cNvPr id="47" name="Straight Arrow Connector 46"/>
            <p:cNvCxnSpPr>
              <a:stCxn id="33" idx="2"/>
              <a:endCxn id="43" idx="0"/>
            </p:cNvCxnSpPr>
            <p:nvPr/>
          </p:nvCxnSpPr>
          <p:spPr>
            <a:xfrm rot="16200000" flipH="1">
              <a:off x="4754565" y="3738565"/>
              <a:ext cx="728659" cy="13954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90" name="Group 89"/>
          <p:cNvGrpSpPr/>
          <p:nvPr/>
        </p:nvGrpSpPr>
        <p:grpSpPr>
          <a:xfrm>
            <a:off x="4140200" y="4071942"/>
            <a:ext cx="1066800" cy="2247013"/>
            <a:chOff x="4140200" y="4071942"/>
            <a:chExt cx="1066800" cy="2247013"/>
          </a:xfrm>
        </p:grpSpPr>
        <p:sp>
          <p:nvSpPr>
            <p:cNvPr id="42" name="TextBox 41"/>
            <p:cNvSpPr txBox="1"/>
            <p:nvPr/>
          </p:nvSpPr>
          <p:spPr>
            <a:xfrm>
              <a:off x="4140200" y="4800600"/>
              <a:ext cx="1066800" cy="307777"/>
            </a:xfrm>
            <a:prstGeom prst="rect">
              <a:avLst/>
            </a:prstGeom>
            <a:solidFill>
              <a:schemeClr val="tx1">
                <a:lumMod val="75000"/>
                <a:lumOff val="25000"/>
              </a:schemeClr>
            </a:solidFill>
          </p:spPr>
          <p:txBody>
            <a:bodyPr wrap="square" rtlCol="0">
              <a:spAutoFit/>
            </a:bodyPr>
            <a:lstStyle/>
            <a:p>
              <a:pPr algn="ctr"/>
              <a:r>
                <a:rPr lang="en-US" sz="1400" b="1" dirty="0" smtClean="0">
                  <a:solidFill>
                    <a:schemeClr val="bg1"/>
                  </a:solidFill>
                </a:rPr>
                <a:t>QC</a:t>
              </a:r>
              <a:endParaRPr lang="en-US" sz="1400" b="1" dirty="0">
                <a:solidFill>
                  <a:schemeClr val="bg1"/>
                </a:solidFill>
              </a:endParaRPr>
            </a:p>
          </p:txBody>
        </p:sp>
        <p:pic>
          <p:nvPicPr>
            <p:cNvPr id="44" name="Picture 5"/>
            <p:cNvPicPr>
              <a:picLocks noChangeAspect="1" noChangeArrowheads="1"/>
            </p:cNvPicPr>
            <p:nvPr/>
          </p:nvPicPr>
          <p:blipFill>
            <a:blip r:embed="rId5"/>
            <a:srcRect/>
            <a:stretch>
              <a:fillRect/>
            </a:stretch>
          </p:blipFill>
          <p:spPr bwMode="auto">
            <a:xfrm>
              <a:off x="4140200" y="5105400"/>
              <a:ext cx="1066800" cy="1213555"/>
            </a:xfrm>
            <a:prstGeom prst="rect">
              <a:avLst/>
            </a:prstGeom>
            <a:noFill/>
            <a:ln w="9525">
              <a:noFill/>
              <a:miter lim="800000"/>
              <a:headEnd/>
              <a:tailEnd/>
            </a:ln>
            <a:effectLst/>
          </p:spPr>
        </p:pic>
        <p:cxnSp>
          <p:nvCxnSpPr>
            <p:cNvPr id="49" name="Straight Arrow Connector 48"/>
            <p:cNvCxnSpPr>
              <a:stCxn id="33" idx="2"/>
              <a:endCxn id="42" idx="0"/>
            </p:cNvCxnSpPr>
            <p:nvPr/>
          </p:nvCxnSpPr>
          <p:spPr>
            <a:xfrm rot="16200000" flipH="1">
              <a:off x="4183065" y="4310065"/>
              <a:ext cx="728658" cy="2524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87" name="Group 86"/>
          <p:cNvGrpSpPr/>
          <p:nvPr/>
        </p:nvGrpSpPr>
        <p:grpSpPr>
          <a:xfrm>
            <a:off x="177800" y="4071943"/>
            <a:ext cx="4243388" cy="2276492"/>
            <a:chOff x="177800" y="4071943"/>
            <a:chExt cx="4243388" cy="2276492"/>
          </a:xfrm>
        </p:grpSpPr>
        <p:sp>
          <p:nvSpPr>
            <p:cNvPr id="39" name="TextBox 38"/>
            <p:cNvSpPr txBox="1"/>
            <p:nvPr/>
          </p:nvSpPr>
          <p:spPr>
            <a:xfrm>
              <a:off x="177800" y="4800600"/>
              <a:ext cx="1354730" cy="307777"/>
            </a:xfrm>
            <a:prstGeom prst="rect">
              <a:avLst/>
            </a:prstGeom>
            <a:solidFill>
              <a:schemeClr val="tx1">
                <a:lumMod val="75000"/>
                <a:lumOff val="25000"/>
              </a:schemeClr>
            </a:solidFill>
          </p:spPr>
          <p:txBody>
            <a:bodyPr wrap="none" rtlCol="0">
              <a:spAutoFit/>
            </a:bodyPr>
            <a:lstStyle/>
            <a:p>
              <a:pPr algn="ctr"/>
              <a:r>
                <a:rPr lang="en-US" sz="1400" b="1" dirty="0" smtClean="0">
                  <a:solidFill>
                    <a:schemeClr val="bg1"/>
                  </a:solidFill>
                </a:rPr>
                <a:t>PROCUREMENT</a:t>
              </a:r>
              <a:endParaRPr lang="en-US" sz="1400" b="1" dirty="0">
                <a:solidFill>
                  <a:schemeClr val="bg1"/>
                </a:solidFill>
              </a:endParaRPr>
            </a:p>
          </p:txBody>
        </p:sp>
        <p:cxnSp>
          <p:nvCxnSpPr>
            <p:cNvPr id="46" name="Straight Arrow Connector 45"/>
            <p:cNvCxnSpPr>
              <a:stCxn id="33" idx="2"/>
              <a:endCxn id="39" idx="0"/>
            </p:cNvCxnSpPr>
            <p:nvPr/>
          </p:nvCxnSpPr>
          <p:spPr>
            <a:xfrm rot="5400000">
              <a:off x="2273848" y="2653260"/>
              <a:ext cx="728658" cy="35660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50" name="Picture 2" descr="G:\black%20box-500x500.jpg"/>
            <p:cNvPicPr>
              <a:picLocks noChangeAspect="1" noChangeArrowheads="1"/>
            </p:cNvPicPr>
            <p:nvPr/>
          </p:nvPicPr>
          <p:blipFill>
            <a:blip r:embed="rId6" cstate="print"/>
            <a:srcRect l="6400" r="5600" b="7505"/>
            <a:stretch>
              <a:fillRect/>
            </a:stretch>
          </p:blipFill>
          <p:spPr bwMode="auto">
            <a:xfrm>
              <a:off x="254000" y="5105400"/>
              <a:ext cx="1182624" cy="1243035"/>
            </a:xfrm>
            <a:prstGeom prst="rect">
              <a:avLst/>
            </a:prstGeom>
            <a:noFill/>
          </p:spPr>
        </p:pic>
      </p:grpSp>
      <p:grpSp>
        <p:nvGrpSpPr>
          <p:cNvPr id="88" name="Group 87"/>
          <p:cNvGrpSpPr/>
          <p:nvPr/>
        </p:nvGrpSpPr>
        <p:grpSpPr>
          <a:xfrm>
            <a:off x="1600200" y="4071942"/>
            <a:ext cx="2820988" cy="2276492"/>
            <a:chOff x="1600200" y="4071942"/>
            <a:chExt cx="2820988" cy="2276492"/>
          </a:xfrm>
        </p:grpSpPr>
        <p:sp>
          <p:nvSpPr>
            <p:cNvPr id="41" name="TextBox 40"/>
            <p:cNvSpPr txBox="1"/>
            <p:nvPr/>
          </p:nvSpPr>
          <p:spPr>
            <a:xfrm>
              <a:off x="1625600" y="4800600"/>
              <a:ext cx="1219200" cy="307777"/>
            </a:xfrm>
            <a:prstGeom prst="rect">
              <a:avLst/>
            </a:prstGeom>
            <a:solidFill>
              <a:schemeClr val="tx1">
                <a:lumMod val="75000"/>
                <a:lumOff val="25000"/>
              </a:schemeClr>
            </a:solidFill>
          </p:spPr>
          <p:txBody>
            <a:bodyPr wrap="square" rtlCol="0">
              <a:spAutoFit/>
            </a:bodyPr>
            <a:lstStyle/>
            <a:p>
              <a:pPr algn="ctr"/>
              <a:r>
                <a:rPr lang="en-US" sz="1400" b="1" dirty="0" smtClean="0">
                  <a:solidFill>
                    <a:schemeClr val="bg1"/>
                  </a:solidFill>
                </a:rPr>
                <a:t>SUPPLIES</a:t>
              </a:r>
              <a:endParaRPr lang="en-US" sz="1400" b="1" dirty="0">
                <a:solidFill>
                  <a:schemeClr val="bg1"/>
                </a:solidFill>
              </a:endParaRPr>
            </a:p>
          </p:txBody>
        </p:sp>
        <p:cxnSp>
          <p:nvCxnSpPr>
            <p:cNvPr id="48" name="Straight Arrow Connector 47"/>
            <p:cNvCxnSpPr>
              <a:stCxn id="33" idx="2"/>
              <a:endCxn id="41" idx="0"/>
            </p:cNvCxnSpPr>
            <p:nvPr/>
          </p:nvCxnSpPr>
          <p:spPr>
            <a:xfrm rot="5400000">
              <a:off x="2963865" y="3343277"/>
              <a:ext cx="728658" cy="21859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51" name="Picture 3" descr="G:\4350245635_e268885dac.jpg"/>
            <p:cNvPicPr>
              <a:picLocks noChangeAspect="1" noChangeArrowheads="1"/>
            </p:cNvPicPr>
            <p:nvPr/>
          </p:nvPicPr>
          <p:blipFill>
            <a:blip r:embed="rId7" cstate="print"/>
            <a:srcRect t="12500" b="19530"/>
            <a:stretch>
              <a:fillRect/>
            </a:stretch>
          </p:blipFill>
          <p:spPr bwMode="auto">
            <a:xfrm>
              <a:off x="1600200" y="5105400"/>
              <a:ext cx="1219200" cy="1243034"/>
            </a:xfrm>
            <a:prstGeom prst="rect">
              <a:avLst/>
            </a:prstGeom>
            <a:noFill/>
          </p:spPr>
        </p:pic>
      </p:grpSp>
      <p:grpSp>
        <p:nvGrpSpPr>
          <p:cNvPr id="89" name="Group 88"/>
          <p:cNvGrpSpPr/>
          <p:nvPr/>
        </p:nvGrpSpPr>
        <p:grpSpPr>
          <a:xfrm>
            <a:off x="2921000" y="4071942"/>
            <a:ext cx="1500188" cy="2252658"/>
            <a:chOff x="2921000" y="4071942"/>
            <a:chExt cx="1500188" cy="2252658"/>
          </a:xfrm>
        </p:grpSpPr>
        <p:sp>
          <p:nvSpPr>
            <p:cNvPr id="57" name="TextBox 56"/>
            <p:cNvSpPr txBox="1"/>
            <p:nvPr/>
          </p:nvSpPr>
          <p:spPr>
            <a:xfrm>
              <a:off x="2921000" y="4800600"/>
              <a:ext cx="1143000" cy="304800"/>
            </a:xfrm>
            <a:prstGeom prst="rect">
              <a:avLst/>
            </a:prstGeom>
            <a:solidFill>
              <a:schemeClr val="tx1">
                <a:lumMod val="75000"/>
                <a:lumOff val="25000"/>
              </a:schemeClr>
            </a:solidFill>
          </p:spPr>
          <p:txBody>
            <a:bodyPr wrap="square" rtlCol="0">
              <a:spAutoFit/>
            </a:bodyPr>
            <a:lstStyle/>
            <a:p>
              <a:pPr algn="ctr"/>
              <a:r>
                <a:rPr lang="en-US" sz="1400" b="1" dirty="0" smtClean="0">
                  <a:solidFill>
                    <a:schemeClr val="bg1"/>
                  </a:solidFill>
                </a:rPr>
                <a:t>LOGISTIC</a:t>
              </a:r>
              <a:endParaRPr lang="en-US" sz="1400" b="1" dirty="0">
                <a:solidFill>
                  <a:schemeClr val="bg1"/>
                </a:solidFill>
              </a:endParaRPr>
            </a:p>
          </p:txBody>
        </p:sp>
        <p:pic>
          <p:nvPicPr>
            <p:cNvPr id="58" name="Picture 3" descr="G:\4350245635_e268885dac.jpg"/>
            <p:cNvPicPr>
              <a:picLocks noChangeAspect="1" noChangeArrowheads="1"/>
            </p:cNvPicPr>
            <p:nvPr/>
          </p:nvPicPr>
          <p:blipFill>
            <a:blip r:embed="rId8" cstate="print"/>
            <a:stretch>
              <a:fillRect/>
            </a:stretch>
          </p:blipFill>
          <p:spPr bwMode="auto">
            <a:xfrm>
              <a:off x="2921000" y="5105400"/>
              <a:ext cx="1143000" cy="1219200"/>
            </a:xfrm>
            <a:prstGeom prst="rect">
              <a:avLst/>
            </a:prstGeom>
            <a:noFill/>
          </p:spPr>
        </p:pic>
        <p:cxnSp>
          <p:nvCxnSpPr>
            <p:cNvPr id="63" name="Straight Arrow Connector 62"/>
            <p:cNvCxnSpPr>
              <a:stCxn id="33" idx="2"/>
              <a:endCxn id="57" idx="0"/>
            </p:cNvCxnSpPr>
            <p:nvPr/>
          </p:nvCxnSpPr>
          <p:spPr>
            <a:xfrm rot="5400000">
              <a:off x="3592515" y="3971927"/>
              <a:ext cx="728658" cy="9286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4421189" y="4071941"/>
            <a:ext cx="4519611" cy="2113653"/>
            <a:chOff x="4421189" y="4071941"/>
            <a:chExt cx="4519611" cy="2113653"/>
          </a:xfrm>
        </p:grpSpPr>
        <p:sp>
          <p:nvSpPr>
            <p:cNvPr id="78" name="TextBox 77"/>
            <p:cNvSpPr txBox="1"/>
            <p:nvPr/>
          </p:nvSpPr>
          <p:spPr>
            <a:xfrm>
              <a:off x="7569200" y="4800599"/>
              <a:ext cx="1371600" cy="1384995"/>
            </a:xfrm>
            <a:prstGeom prst="rect">
              <a:avLst/>
            </a:prstGeom>
            <a:solidFill>
              <a:schemeClr val="tx1">
                <a:lumMod val="75000"/>
                <a:lumOff val="25000"/>
              </a:schemeClr>
            </a:solidFill>
          </p:spPr>
          <p:txBody>
            <a:bodyPr wrap="square" rtlCol="0">
              <a:spAutoFit/>
            </a:bodyPr>
            <a:lstStyle/>
            <a:p>
              <a:pPr algn="ctr"/>
              <a:r>
                <a:rPr lang="en-US" sz="1400" b="1" dirty="0" smtClean="0">
                  <a:solidFill>
                    <a:schemeClr val="bg1"/>
                  </a:solidFill>
                </a:rPr>
                <a:t>EQUIPMENT PROCUREMENT &amp; MAINTENANCE CELL</a:t>
              </a:r>
            </a:p>
            <a:p>
              <a:pPr algn="ctr"/>
              <a:endParaRPr lang="en-US" sz="1400" b="1" dirty="0" smtClean="0">
                <a:solidFill>
                  <a:schemeClr val="bg1"/>
                </a:solidFill>
              </a:endParaRPr>
            </a:p>
          </p:txBody>
        </p:sp>
        <p:cxnSp>
          <p:nvCxnSpPr>
            <p:cNvPr id="82" name="Straight Arrow Connector 81"/>
            <p:cNvCxnSpPr>
              <a:stCxn id="33" idx="2"/>
              <a:endCxn id="78" idx="0"/>
            </p:cNvCxnSpPr>
            <p:nvPr/>
          </p:nvCxnSpPr>
          <p:spPr>
            <a:xfrm rot="16200000" flipH="1">
              <a:off x="5973766" y="2519364"/>
              <a:ext cx="728657" cy="38338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92" name="Group 91"/>
          <p:cNvGrpSpPr/>
          <p:nvPr/>
        </p:nvGrpSpPr>
        <p:grpSpPr>
          <a:xfrm>
            <a:off x="4421188" y="4071942"/>
            <a:ext cx="3072183" cy="2354629"/>
            <a:chOff x="4421188" y="4071942"/>
            <a:chExt cx="3072183" cy="2354629"/>
          </a:xfrm>
        </p:grpSpPr>
        <p:sp>
          <p:nvSpPr>
            <p:cNvPr id="77" name="TextBox 76"/>
            <p:cNvSpPr txBox="1"/>
            <p:nvPr/>
          </p:nvSpPr>
          <p:spPr>
            <a:xfrm>
              <a:off x="6426200" y="4800600"/>
              <a:ext cx="1066800" cy="304800"/>
            </a:xfrm>
            <a:prstGeom prst="rect">
              <a:avLst/>
            </a:prstGeom>
            <a:solidFill>
              <a:schemeClr val="tx1">
                <a:lumMod val="75000"/>
                <a:lumOff val="25000"/>
              </a:schemeClr>
            </a:solidFill>
          </p:spPr>
          <p:txBody>
            <a:bodyPr wrap="square" rtlCol="0">
              <a:spAutoFit/>
            </a:bodyPr>
            <a:lstStyle/>
            <a:p>
              <a:pPr algn="ctr"/>
              <a:r>
                <a:rPr lang="en-US" sz="1400" b="1" dirty="0" smtClean="0">
                  <a:solidFill>
                    <a:schemeClr val="bg1"/>
                  </a:solidFill>
                </a:rPr>
                <a:t>FINANCE</a:t>
              </a:r>
              <a:endParaRPr lang="en-US" sz="1400" b="1" dirty="0">
                <a:solidFill>
                  <a:schemeClr val="bg1"/>
                </a:solidFill>
              </a:endParaRPr>
            </a:p>
          </p:txBody>
        </p:sp>
        <p:cxnSp>
          <p:nvCxnSpPr>
            <p:cNvPr id="79" name="Straight Arrow Connector 78"/>
            <p:cNvCxnSpPr>
              <a:stCxn id="33" idx="2"/>
              <a:endCxn id="77" idx="0"/>
            </p:cNvCxnSpPr>
            <p:nvPr/>
          </p:nvCxnSpPr>
          <p:spPr>
            <a:xfrm rot="16200000" flipH="1">
              <a:off x="5326065" y="3167065"/>
              <a:ext cx="728658" cy="25384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85" name="Picture 84" descr="indian-rupee-money-coins-cash-finance-11-6659.png"/>
            <p:cNvPicPr>
              <a:picLocks noChangeAspect="1"/>
            </p:cNvPicPr>
            <p:nvPr/>
          </p:nvPicPr>
          <p:blipFill>
            <a:blip r:embed="rId9"/>
            <a:stretch>
              <a:fillRect/>
            </a:stretch>
          </p:blipFill>
          <p:spPr>
            <a:xfrm>
              <a:off x="6400800" y="5105400"/>
              <a:ext cx="1092571" cy="1321171"/>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up)">
                                      <p:cBhvr>
                                        <p:cTn id="11" dur="500"/>
                                        <p:tgtEl>
                                          <p:spTgt spid="8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wipe(up)">
                                      <p:cBhvr>
                                        <p:cTn id="15" dur="500"/>
                                        <p:tgtEl>
                                          <p:spTgt spid="8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wipe(up)">
                                      <p:cBhvr>
                                        <p:cTn id="19" dur="500"/>
                                        <p:tgtEl>
                                          <p:spTgt spid="89"/>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wipe(up)">
                                      <p:cBhvr>
                                        <p:cTn id="23" dur="500"/>
                                        <p:tgtEl>
                                          <p:spTgt spid="90"/>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wipe(up)">
                                      <p:cBhvr>
                                        <p:cTn id="27" dur="500"/>
                                        <p:tgtEl>
                                          <p:spTgt spid="9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92"/>
                                        </p:tgtEl>
                                        <p:attrNameLst>
                                          <p:attrName>style.visibility</p:attrName>
                                        </p:attrNameLst>
                                      </p:cBhvr>
                                      <p:to>
                                        <p:strVal val="visible"/>
                                      </p:to>
                                    </p:set>
                                    <p:animEffect transition="in" filter="wipe(up)">
                                      <p:cBhvr>
                                        <p:cTn id="31" dur="500"/>
                                        <p:tgtEl>
                                          <p:spTgt spid="92"/>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wipe(up)">
                                      <p:cBhvr>
                                        <p:cTn id="3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a:grpSpLocks/>
          </p:cNvGrpSpPr>
          <p:nvPr/>
        </p:nvGrpSpPr>
        <p:grpSpPr bwMode="auto">
          <a:xfrm>
            <a:off x="1143000" y="1687513"/>
            <a:ext cx="2676525" cy="609600"/>
            <a:chOff x="304800" y="5638800"/>
            <a:chExt cx="2676525" cy="609600"/>
          </a:xfrm>
        </p:grpSpPr>
        <p:pic>
          <p:nvPicPr>
            <p:cNvPr id="20534" name="Picture 10" descr="headquarter.jpg"/>
            <p:cNvPicPr>
              <a:picLocks noChangeAspect="1"/>
            </p:cNvPicPr>
            <p:nvPr/>
          </p:nvPicPr>
          <p:blipFill>
            <a:blip r:embed="rId2"/>
            <a:srcRect/>
            <a:stretch>
              <a:fillRect/>
            </a:stretch>
          </p:blipFill>
          <p:spPr bwMode="auto">
            <a:xfrm>
              <a:off x="990600" y="5781675"/>
              <a:ext cx="1990725" cy="314325"/>
            </a:xfrm>
            <a:prstGeom prst="rect">
              <a:avLst/>
            </a:prstGeom>
            <a:noFill/>
            <a:ln w="9525">
              <a:noFill/>
              <a:miter lim="800000"/>
              <a:headEnd/>
              <a:tailEnd/>
            </a:ln>
          </p:spPr>
        </p:pic>
        <p:pic>
          <p:nvPicPr>
            <p:cNvPr id="20535" name="Picture 11" descr="images.jpg"/>
            <p:cNvPicPr>
              <a:picLocks noChangeAspect="1"/>
            </p:cNvPicPr>
            <p:nvPr/>
          </p:nvPicPr>
          <p:blipFill>
            <a:blip r:embed="rId3"/>
            <a:srcRect/>
            <a:stretch>
              <a:fillRect/>
            </a:stretch>
          </p:blipFill>
          <p:spPr bwMode="auto">
            <a:xfrm>
              <a:off x="304800" y="5638800"/>
              <a:ext cx="609600" cy="609600"/>
            </a:xfrm>
            <a:prstGeom prst="rect">
              <a:avLst/>
            </a:prstGeom>
            <a:noFill/>
            <a:ln w="9525">
              <a:noFill/>
              <a:miter lim="800000"/>
              <a:headEnd/>
              <a:tailEnd/>
            </a:ln>
          </p:spPr>
        </p:pic>
      </p:grpSp>
      <p:grpSp>
        <p:nvGrpSpPr>
          <p:cNvPr id="3" name="Group 86"/>
          <p:cNvGrpSpPr>
            <a:grpSpLocks/>
          </p:cNvGrpSpPr>
          <p:nvPr/>
        </p:nvGrpSpPr>
        <p:grpSpPr bwMode="auto">
          <a:xfrm>
            <a:off x="652463" y="5584825"/>
            <a:ext cx="1404937" cy="446088"/>
            <a:chOff x="76200" y="5029200"/>
            <a:chExt cx="1405046" cy="445532"/>
          </a:xfrm>
        </p:grpSpPr>
        <p:sp>
          <p:nvSpPr>
            <p:cNvPr id="51" name="Rectangle 50"/>
            <p:cNvSpPr/>
            <p:nvPr/>
          </p:nvSpPr>
          <p:spPr>
            <a:xfrm>
              <a:off x="456606" y="5105400"/>
              <a:ext cx="1024640" cy="369332"/>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b="1" spc="50" dirty="0">
                  <a:ln w="11430"/>
                  <a:solidFill>
                    <a:srgbClr val="002060"/>
                  </a:solidFill>
                  <a:effectLst>
                    <a:outerShdw blurRad="76200" dist="50800" dir="5400000" algn="tl" rotWithShape="0">
                      <a:srgbClr val="000000">
                        <a:alpha val="65000"/>
                      </a:srgbClr>
                    </a:outerShdw>
                  </a:effectLst>
                  <a:latin typeface="Arial" pitchFamily="34" charset="0"/>
                </a:rPr>
                <a:t>Supplier</a:t>
              </a:r>
            </a:p>
          </p:txBody>
        </p:sp>
        <p:pic>
          <p:nvPicPr>
            <p:cNvPr id="20533" name="Picture 66" descr="vendor.jpg"/>
            <p:cNvPicPr>
              <a:picLocks noChangeAspect="1"/>
            </p:cNvPicPr>
            <p:nvPr/>
          </p:nvPicPr>
          <p:blipFill>
            <a:blip r:embed="rId4"/>
            <a:srcRect/>
            <a:stretch>
              <a:fillRect/>
            </a:stretch>
          </p:blipFill>
          <p:spPr bwMode="auto">
            <a:xfrm>
              <a:off x="76200" y="5029200"/>
              <a:ext cx="381000" cy="381000"/>
            </a:xfrm>
            <a:prstGeom prst="rect">
              <a:avLst/>
            </a:prstGeom>
            <a:noFill/>
            <a:ln w="9525">
              <a:noFill/>
              <a:miter lim="800000"/>
              <a:headEnd/>
              <a:tailEnd/>
            </a:ln>
          </p:spPr>
        </p:pic>
      </p:grpSp>
      <p:grpSp>
        <p:nvGrpSpPr>
          <p:cNvPr id="4" name="Group 97"/>
          <p:cNvGrpSpPr>
            <a:grpSpLocks/>
          </p:cNvGrpSpPr>
          <p:nvPr/>
        </p:nvGrpSpPr>
        <p:grpSpPr bwMode="auto">
          <a:xfrm>
            <a:off x="1071563" y="4506913"/>
            <a:ext cx="1443037" cy="990600"/>
            <a:chOff x="1905000" y="4495800"/>
            <a:chExt cx="1442319" cy="990600"/>
          </a:xfrm>
        </p:grpSpPr>
        <p:grpSp>
          <p:nvGrpSpPr>
            <p:cNvPr id="5" name="Group 87"/>
            <p:cNvGrpSpPr>
              <a:grpSpLocks/>
            </p:cNvGrpSpPr>
            <p:nvPr/>
          </p:nvGrpSpPr>
          <p:grpSpPr bwMode="auto">
            <a:xfrm>
              <a:off x="1905000" y="4495800"/>
              <a:ext cx="1442319" cy="990600"/>
              <a:chOff x="1905000" y="4495800"/>
              <a:chExt cx="1442319" cy="990600"/>
            </a:xfrm>
          </p:grpSpPr>
          <p:sp>
            <p:nvSpPr>
              <p:cNvPr id="33" name="Rectangle 32"/>
              <p:cNvSpPr/>
              <p:nvPr/>
            </p:nvSpPr>
            <p:spPr>
              <a:xfrm>
                <a:off x="1905000" y="5117068"/>
                <a:ext cx="1442319" cy="369332"/>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b="1" spc="50" dirty="0">
                    <a:ln w="11430"/>
                    <a:solidFill>
                      <a:srgbClr val="002060"/>
                    </a:solidFill>
                    <a:effectLst>
                      <a:outerShdw blurRad="76200" dist="50800" dir="5400000" algn="tl" rotWithShape="0">
                        <a:srgbClr val="000000">
                          <a:alpha val="65000"/>
                        </a:srgbClr>
                      </a:outerShdw>
                    </a:effectLst>
                    <a:latin typeface="Arial" pitchFamily="34" charset="0"/>
                  </a:rPr>
                  <a:t>PO Received</a:t>
                </a:r>
              </a:p>
            </p:txBody>
          </p:sp>
          <p:sp>
            <p:nvSpPr>
              <p:cNvPr id="69" name="Right Arrow 68"/>
              <p:cNvSpPr/>
              <p:nvPr/>
            </p:nvSpPr>
            <p:spPr>
              <a:xfrm rot="5400000" flipV="1">
                <a:off x="1752505" y="4724457"/>
                <a:ext cx="685800" cy="228486"/>
              </a:xfrm>
              <a:prstGeom prst="right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20529" name="Picture 71" descr="po.jpg"/>
            <p:cNvPicPr>
              <a:picLocks noChangeAspect="1"/>
            </p:cNvPicPr>
            <p:nvPr/>
          </p:nvPicPr>
          <p:blipFill>
            <a:blip r:embed="rId5"/>
            <a:srcRect/>
            <a:stretch>
              <a:fillRect/>
            </a:stretch>
          </p:blipFill>
          <p:spPr bwMode="auto">
            <a:xfrm>
              <a:off x="2286000" y="4572000"/>
              <a:ext cx="609600" cy="609600"/>
            </a:xfrm>
            <a:prstGeom prst="rect">
              <a:avLst/>
            </a:prstGeom>
            <a:noFill/>
            <a:ln w="9525">
              <a:noFill/>
              <a:miter lim="800000"/>
              <a:headEnd/>
              <a:tailEnd/>
            </a:ln>
          </p:spPr>
        </p:pic>
      </p:grpSp>
      <p:grpSp>
        <p:nvGrpSpPr>
          <p:cNvPr id="6" name="Group 89"/>
          <p:cNvGrpSpPr>
            <a:grpSpLocks/>
          </p:cNvGrpSpPr>
          <p:nvPr/>
        </p:nvGrpSpPr>
        <p:grpSpPr bwMode="auto">
          <a:xfrm>
            <a:off x="4814888" y="1697038"/>
            <a:ext cx="2652712" cy="3951287"/>
            <a:chOff x="3825021" y="1389039"/>
            <a:chExt cx="2651979" cy="3952530"/>
          </a:xfrm>
        </p:grpSpPr>
        <p:sp>
          <p:nvSpPr>
            <p:cNvPr id="58" name="Up Arrow 57"/>
            <p:cNvSpPr/>
            <p:nvPr/>
          </p:nvSpPr>
          <p:spPr>
            <a:xfrm rot="19263201">
              <a:off x="3825021" y="1389039"/>
              <a:ext cx="214253" cy="3952530"/>
            </a:xfrm>
            <a:prstGeom prst="up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527" name="TextBox 78"/>
            <p:cNvSpPr txBox="1">
              <a:spLocks noChangeArrowheads="1"/>
            </p:cNvSpPr>
            <p:nvPr/>
          </p:nvSpPr>
          <p:spPr bwMode="auto">
            <a:xfrm>
              <a:off x="4648200" y="3124200"/>
              <a:ext cx="1828800" cy="738664"/>
            </a:xfrm>
            <a:prstGeom prst="rect">
              <a:avLst/>
            </a:prstGeom>
            <a:noFill/>
            <a:ln w="9525">
              <a:noFill/>
              <a:miter lim="800000"/>
              <a:headEnd/>
              <a:tailEnd/>
            </a:ln>
          </p:spPr>
          <p:txBody>
            <a:bodyPr>
              <a:spAutoFit/>
            </a:bodyPr>
            <a:lstStyle/>
            <a:p>
              <a:r>
                <a:rPr lang="en-US" sz="1400"/>
                <a:t>Sample sent to HQ for Quality assurance</a:t>
              </a:r>
            </a:p>
          </p:txBody>
        </p:sp>
      </p:grpSp>
      <p:grpSp>
        <p:nvGrpSpPr>
          <p:cNvPr id="7" name="Group 92"/>
          <p:cNvGrpSpPr>
            <a:grpSpLocks/>
          </p:cNvGrpSpPr>
          <p:nvPr/>
        </p:nvGrpSpPr>
        <p:grpSpPr bwMode="auto">
          <a:xfrm>
            <a:off x="7162800" y="2176463"/>
            <a:ext cx="2227263" cy="3382962"/>
            <a:chOff x="6916841" y="1859988"/>
            <a:chExt cx="2227159" cy="3383280"/>
          </a:xfrm>
        </p:grpSpPr>
        <p:sp>
          <p:nvSpPr>
            <p:cNvPr id="61" name="Down Arrow 60"/>
            <p:cNvSpPr/>
            <p:nvPr/>
          </p:nvSpPr>
          <p:spPr>
            <a:xfrm rot="2006957">
              <a:off x="6916841" y="1859988"/>
              <a:ext cx="182554" cy="3383280"/>
            </a:xfrm>
            <a:prstGeom prst="down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525" name="TextBox 79"/>
            <p:cNvSpPr txBox="1">
              <a:spLocks noChangeArrowheads="1"/>
            </p:cNvSpPr>
            <p:nvPr/>
          </p:nvSpPr>
          <p:spPr bwMode="auto">
            <a:xfrm>
              <a:off x="7315200" y="3276600"/>
              <a:ext cx="1828800" cy="523220"/>
            </a:xfrm>
            <a:prstGeom prst="rect">
              <a:avLst/>
            </a:prstGeom>
            <a:noFill/>
            <a:ln w="9525">
              <a:noFill/>
              <a:miter lim="800000"/>
              <a:headEnd/>
              <a:tailEnd/>
            </a:ln>
          </p:spPr>
          <p:txBody>
            <a:bodyPr>
              <a:spAutoFit/>
            </a:bodyPr>
            <a:lstStyle/>
            <a:p>
              <a:r>
                <a:rPr lang="en-US" sz="1400" dirty="0"/>
                <a:t>Approval from HQ Laboratory</a:t>
              </a:r>
            </a:p>
          </p:txBody>
        </p:sp>
      </p:grpSp>
      <p:grpSp>
        <p:nvGrpSpPr>
          <p:cNvPr id="8" name="Group 90"/>
          <p:cNvGrpSpPr>
            <a:grpSpLocks/>
          </p:cNvGrpSpPr>
          <p:nvPr/>
        </p:nvGrpSpPr>
        <p:grpSpPr bwMode="auto">
          <a:xfrm>
            <a:off x="3962400" y="1306513"/>
            <a:ext cx="2203450" cy="914400"/>
            <a:chOff x="3962400" y="990600"/>
            <a:chExt cx="2203150" cy="914400"/>
          </a:xfrm>
        </p:grpSpPr>
        <p:sp>
          <p:nvSpPr>
            <p:cNvPr id="27" name="Rectangle 26"/>
            <p:cNvSpPr/>
            <p:nvPr/>
          </p:nvSpPr>
          <p:spPr>
            <a:xfrm>
              <a:off x="4876800" y="1535668"/>
              <a:ext cx="1288750" cy="369332"/>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b="1" spc="50" dirty="0">
                  <a:ln w="11430"/>
                  <a:solidFill>
                    <a:srgbClr val="002060"/>
                  </a:solidFill>
                  <a:effectLst>
                    <a:outerShdw blurRad="76200" dist="50800" dir="5400000" algn="tl" rotWithShape="0">
                      <a:srgbClr val="000000">
                        <a:alpha val="65000"/>
                      </a:srgbClr>
                    </a:outerShdw>
                  </a:effectLst>
                  <a:latin typeface="Arial" pitchFamily="34" charset="0"/>
                </a:rPr>
                <a:t>Laboratory</a:t>
              </a:r>
            </a:p>
          </p:txBody>
        </p:sp>
        <p:sp>
          <p:nvSpPr>
            <p:cNvPr id="59" name="Right Arrow 58"/>
            <p:cNvSpPr/>
            <p:nvPr/>
          </p:nvSpPr>
          <p:spPr>
            <a:xfrm>
              <a:off x="3962400" y="1612900"/>
              <a:ext cx="749198" cy="215900"/>
            </a:xfrm>
            <a:prstGeom prst="right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523" name="Picture 80" descr="lab.jpg"/>
            <p:cNvSpPr>
              <a:spLocks noChangeAspect="1"/>
            </p:cNvSpPr>
            <p:nvPr/>
          </p:nvSpPr>
          <p:spPr bwMode="auto">
            <a:xfrm>
              <a:off x="5105400" y="990600"/>
              <a:ext cx="866775" cy="576799"/>
            </a:xfrm>
            <a:prstGeom prst="rect">
              <a:avLst/>
            </a:prstGeom>
            <a:noFill/>
            <a:ln w="9525">
              <a:noFill/>
              <a:miter lim="800000"/>
              <a:headEnd/>
              <a:tailEnd/>
            </a:ln>
          </p:spPr>
          <p:txBody>
            <a:bodyPr/>
            <a:lstStyle/>
            <a:p>
              <a:endParaRPr lang="en-US"/>
            </a:p>
          </p:txBody>
        </p:sp>
      </p:grpSp>
      <p:grpSp>
        <p:nvGrpSpPr>
          <p:cNvPr id="9" name="Group 91"/>
          <p:cNvGrpSpPr>
            <a:grpSpLocks/>
          </p:cNvGrpSpPr>
          <p:nvPr/>
        </p:nvGrpSpPr>
        <p:grpSpPr bwMode="auto">
          <a:xfrm>
            <a:off x="6324600" y="1001713"/>
            <a:ext cx="3124200" cy="1371600"/>
            <a:chOff x="6324600" y="685800"/>
            <a:chExt cx="3124200" cy="1371600"/>
          </a:xfrm>
        </p:grpSpPr>
        <p:sp>
          <p:nvSpPr>
            <p:cNvPr id="28" name="Rectangle 27"/>
            <p:cNvSpPr/>
            <p:nvPr/>
          </p:nvSpPr>
          <p:spPr>
            <a:xfrm>
              <a:off x="6781800" y="1411069"/>
              <a:ext cx="2667000" cy="64633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b="1" spc="50" dirty="0">
                  <a:ln w="11430"/>
                  <a:solidFill>
                    <a:srgbClr val="002060"/>
                  </a:solidFill>
                  <a:effectLst>
                    <a:outerShdw blurRad="76200" dist="50800" dir="5400000" algn="tl" rotWithShape="0">
                      <a:srgbClr val="000000">
                        <a:alpha val="65000"/>
                      </a:srgbClr>
                    </a:outerShdw>
                  </a:effectLst>
                  <a:latin typeface="Arial" pitchFamily="34" charset="0"/>
                </a:rPr>
                <a:t>Quality Testing &amp; update status</a:t>
              </a:r>
            </a:p>
          </p:txBody>
        </p:sp>
        <p:sp>
          <p:nvSpPr>
            <p:cNvPr id="63" name="Right Arrow 62"/>
            <p:cNvSpPr/>
            <p:nvPr/>
          </p:nvSpPr>
          <p:spPr>
            <a:xfrm>
              <a:off x="6324600" y="1612900"/>
              <a:ext cx="749300" cy="215900"/>
            </a:xfrm>
            <a:prstGeom prst="right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0520" name="Picture 82" descr="quality.jpg"/>
            <p:cNvPicPr>
              <a:picLocks noChangeAspect="1"/>
            </p:cNvPicPr>
            <p:nvPr/>
          </p:nvPicPr>
          <p:blipFill>
            <a:blip r:embed="rId6"/>
            <a:srcRect/>
            <a:stretch>
              <a:fillRect/>
            </a:stretch>
          </p:blipFill>
          <p:spPr bwMode="auto">
            <a:xfrm>
              <a:off x="7772400" y="685800"/>
              <a:ext cx="960783" cy="762000"/>
            </a:xfrm>
            <a:prstGeom prst="rect">
              <a:avLst/>
            </a:prstGeom>
            <a:noFill/>
            <a:ln w="9525">
              <a:noFill/>
              <a:miter lim="800000"/>
              <a:headEnd/>
              <a:tailEnd/>
            </a:ln>
          </p:spPr>
        </p:pic>
      </p:grpSp>
      <p:grpSp>
        <p:nvGrpSpPr>
          <p:cNvPr id="10" name="Group 100"/>
          <p:cNvGrpSpPr>
            <a:grpSpLocks/>
          </p:cNvGrpSpPr>
          <p:nvPr/>
        </p:nvGrpSpPr>
        <p:grpSpPr bwMode="auto">
          <a:xfrm>
            <a:off x="838200" y="773113"/>
            <a:ext cx="4090988" cy="990368"/>
            <a:chOff x="838200" y="381000"/>
            <a:chExt cx="3733800" cy="990803"/>
          </a:xfrm>
        </p:grpSpPr>
        <p:grpSp>
          <p:nvGrpSpPr>
            <p:cNvPr id="11" name="Group 83"/>
            <p:cNvGrpSpPr>
              <a:grpSpLocks/>
            </p:cNvGrpSpPr>
            <p:nvPr/>
          </p:nvGrpSpPr>
          <p:grpSpPr bwMode="auto">
            <a:xfrm>
              <a:off x="838200" y="381000"/>
              <a:ext cx="2400639" cy="990600"/>
              <a:chOff x="838200" y="381000"/>
              <a:chExt cx="2400639" cy="990600"/>
            </a:xfrm>
          </p:grpSpPr>
          <p:grpSp>
            <p:nvGrpSpPr>
              <p:cNvPr id="12" name="Group 22"/>
              <p:cNvGrpSpPr>
                <a:grpSpLocks/>
              </p:cNvGrpSpPr>
              <p:nvPr/>
            </p:nvGrpSpPr>
            <p:grpSpPr bwMode="auto">
              <a:xfrm>
                <a:off x="838200" y="381000"/>
                <a:ext cx="2400639" cy="533400"/>
                <a:chOff x="152400" y="1676400"/>
                <a:chExt cx="2400639" cy="533400"/>
              </a:xfrm>
            </p:grpSpPr>
            <p:sp>
              <p:nvSpPr>
                <p:cNvPr id="14" name="Rectangle 13"/>
                <p:cNvSpPr/>
                <p:nvPr/>
              </p:nvSpPr>
              <p:spPr>
                <a:xfrm>
                  <a:off x="742928" y="1832184"/>
                  <a:ext cx="1810111" cy="369332"/>
                </a:xfrm>
                <a:prstGeom prst="rect">
                  <a:avLst/>
                </a:prstGeom>
                <a:noFill/>
                <a:ln>
                  <a:noFill/>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b="1" spc="50" dirty="0">
                      <a:ln w="11430"/>
                      <a:solidFill>
                        <a:srgbClr val="002060"/>
                      </a:solidFill>
                      <a:effectLst>
                        <a:outerShdw blurRad="76200" dist="50800" dir="5400000" algn="tl" rotWithShape="0">
                          <a:srgbClr val="000000">
                            <a:alpha val="65000"/>
                          </a:srgbClr>
                        </a:outerShdw>
                      </a:effectLst>
                      <a:latin typeface="Arial" pitchFamily="34" charset="0"/>
                    </a:rPr>
                    <a:t>Annual Demand</a:t>
                  </a:r>
                </a:p>
              </p:txBody>
            </p:sp>
            <p:pic>
              <p:nvPicPr>
                <p:cNvPr id="20517" name="Picture 17" descr="images1.jpg"/>
                <p:cNvPicPr>
                  <a:picLocks noChangeAspect="1"/>
                </p:cNvPicPr>
                <p:nvPr/>
              </p:nvPicPr>
              <p:blipFill>
                <a:blip r:embed="rId7"/>
                <a:srcRect/>
                <a:stretch>
                  <a:fillRect/>
                </a:stretch>
              </p:blipFill>
              <p:spPr bwMode="auto">
                <a:xfrm>
                  <a:off x="152400" y="1676400"/>
                  <a:ext cx="533400" cy="533400"/>
                </a:xfrm>
                <a:prstGeom prst="rect">
                  <a:avLst/>
                </a:prstGeom>
                <a:noFill/>
                <a:ln w="9525">
                  <a:noFill/>
                  <a:miter lim="800000"/>
                  <a:headEnd/>
                  <a:tailEnd/>
                </a:ln>
              </p:spPr>
            </p:pic>
          </p:grpSp>
          <p:sp>
            <p:nvSpPr>
              <p:cNvPr id="64" name="Down Arrow 63"/>
              <p:cNvSpPr/>
              <p:nvPr/>
            </p:nvSpPr>
            <p:spPr>
              <a:xfrm>
                <a:off x="2279850" y="914634"/>
                <a:ext cx="234721" cy="457401"/>
              </a:xfrm>
              <a:prstGeom prst="down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0513" name="TextBox 99"/>
            <p:cNvSpPr txBox="1">
              <a:spLocks noChangeArrowheads="1"/>
            </p:cNvSpPr>
            <p:nvPr/>
          </p:nvSpPr>
          <p:spPr bwMode="auto">
            <a:xfrm>
              <a:off x="2514600" y="909935"/>
              <a:ext cx="2057400" cy="461868"/>
            </a:xfrm>
            <a:prstGeom prst="rect">
              <a:avLst/>
            </a:prstGeom>
            <a:noFill/>
            <a:ln w="9525">
              <a:noFill/>
              <a:miter lim="800000"/>
              <a:headEnd/>
              <a:tailEnd/>
            </a:ln>
          </p:spPr>
          <p:txBody>
            <a:bodyPr>
              <a:spAutoFit/>
            </a:bodyPr>
            <a:lstStyle/>
            <a:p>
              <a:r>
                <a:rPr lang="en-US" sz="1200" dirty="0"/>
                <a:t>Annual demand received from M&amp;H Dept. /ME Dept/RUHS</a:t>
              </a:r>
            </a:p>
          </p:txBody>
        </p:sp>
      </p:grpSp>
      <p:grpSp>
        <p:nvGrpSpPr>
          <p:cNvPr id="13" name="Group 102"/>
          <p:cNvGrpSpPr>
            <a:grpSpLocks/>
          </p:cNvGrpSpPr>
          <p:nvPr/>
        </p:nvGrpSpPr>
        <p:grpSpPr bwMode="auto">
          <a:xfrm>
            <a:off x="76200" y="2127250"/>
            <a:ext cx="3886200" cy="1617663"/>
            <a:chOff x="76200" y="1811130"/>
            <a:chExt cx="3886200" cy="1617870"/>
          </a:xfrm>
        </p:grpSpPr>
        <p:grpSp>
          <p:nvGrpSpPr>
            <p:cNvPr id="15" name="Group 84"/>
            <p:cNvGrpSpPr>
              <a:grpSpLocks/>
            </p:cNvGrpSpPr>
            <p:nvPr/>
          </p:nvGrpSpPr>
          <p:grpSpPr bwMode="auto">
            <a:xfrm>
              <a:off x="76200" y="1811130"/>
              <a:ext cx="2209800" cy="1617870"/>
              <a:chOff x="76200" y="1811130"/>
              <a:chExt cx="2209800" cy="1617870"/>
            </a:xfrm>
          </p:grpSpPr>
          <p:sp>
            <p:nvSpPr>
              <p:cNvPr id="50" name="Down Arrow 49"/>
              <p:cNvSpPr/>
              <p:nvPr/>
            </p:nvSpPr>
            <p:spPr>
              <a:xfrm rot="2578940">
                <a:off x="1741488" y="1811130"/>
                <a:ext cx="177800" cy="1152672"/>
              </a:xfrm>
              <a:prstGeom prst="down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6" name="Group 65"/>
              <p:cNvGrpSpPr>
                <a:grpSpLocks/>
              </p:cNvGrpSpPr>
              <p:nvPr/>
            </p:nvGrpSpPr>
            <p:grpSpPr bwMode="auto">
              <a:xfrm>
                <a:off x="76200" y="2838450"/>
                <a:ext cx="2209800" cy="590550"/>
                <a:chOff x="76200" y="2838450"/>
                <a:chExt cx="2209800" cy="590550"/>
              </a:xfrm>
            </p:grpSpPr>
            <p:sp>
              <p:nvSpPr>
                <p:cNvPr id="17" name="Rectangle 16"/>
                <p:cNvSpPr/>
                <p:nvPr/>
              </p:nvSpPr>
              <p:spPr>
                <a:xfrm>
                  <a:off x="717237" y="2983468"/>
                  <a:ext cx="1568763" cy="369332"/>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b="1" spc="50" dirty="0">
                      <a:ln w="11430"/>
                      <a:solidFill>
                        <a:srgbClr val="002060"/>
                      </a:solidFill>
                      <a:effectLst>
                        <a:outerShdw blurRad="76200" dist="50800" dir="5400000" algn="tl" rotWithShape="0">
                          <a:srgbClr val="000000">
                            <a:alpha val="65000"/>
                          </a:srgbClr>
                        </a:outerShdw>
                      </a:effectLst>
                      <a:latin typeface="Arial" pitchFamily="34" charset="0"/>
                    </a:rPr>
                    <a:t>Rate Contract</a:t>
                  </a:r>
                </a:p>
              </p:txBody>
            </p:sp>
            <p:pic>
              <p:nvPicPr>
                <p:cNvPr id="20511" name="Picture 64" descr="index.jpg"/>
                <p:cNvPicPr>
                  <a:picLocks noChangeAspect="1"/>
                </p:cNvPicPr>
                <p:nvPr/>
              </p:nvPicPr>
              <p:blipFill>
                <a:blip r:embed="rId8"/>
                <a:srcRect/>
                <a:stretch>
                  <a:fillRect/>
                </a:stretch>
              </p:blipFill>
              <p:spPr bwMode="auto">
                <a:xfrm>
                  <a:off x="76200" y="2838450"/>
                  <a:ext cx="590550" cy="590550"/>
                </a:xfrm>
                <a:prstGeom prst="rect">
                  <a:avLst/>
                </a:prstGeom>
                <a:noFill/>
                <a:ln w="9525">
                  <a:noFill/>
                  <a:miter lim="800000"/>
                  <a:headEnd/>
                  <a:tailEnd/>
                </a:ln>
              </p:spPr>
            </p:pic>
          </p:grpSp>
        </p:grpSp>
        <p:sp>
          <p:nvSpPr>
            <p:cNvPr id="20507" name="TextBox 101"/>
            <p:cNvSpPr txBox="1">
              <a:spLocks noChangeArrowheads="1"/>
            </p:cNvSpPr>
            <p:nvPr/>
          </p:nvSpPr>
          <p:spPr bwMode="auto">
            <a:xfrm>
              <a:off x="1905000" y="2281535"/>
              <a:ext cx="2057400" cy="461665"/>
            </a:xfrm>
            <a:prstGeom prst="rect">
              <a:avLst/>
            </a:prstGeom>
            <a:noFill/>
            <a:ln w="9525">
              <a:noFill/>
              <a:miter lim="800000"/>
              <a:headEnd/>
              <a:tailEnd/>
            </a:ln>
          </p:spPr>
          <p:txBody>
            <a:bodyPr>
              <a:spAutoFit/>
            </a:bodyPr>
            <a:lstStyle/>
            <a:p>
              <a:r>
                <a:rPr lang="en-US" sz="1200"/>
                <a:t>Contract signed b/w Suppliers and HQ</a:t>
              </a:r>
            </a:p>
          </p:txBody>
        </p:sp>
      </p:grpSp>
      <p:grpSp>
        <p:nvGrpSpPr>
          <p:cNvPr id="18" name="Group 104"/>
          <p:cNvGrpSpPr>
            <a:grpSpLocks/>
          </p:cNvGrpSpPr>
          <p:nvPr/>
        </p:nvGrpSpPr>
        <p:grpSpPr bwMode="auto">
          <a:xfrm>
            <a:off x="152400" y="3663950"/>
            <a:ext cx="3581400" cy="793750"/>
            <a:chOff x="152400" y="3348335"/>
            <a:chExt cx="3581400" cy="794266"/>
          </a:xfrm>
        </p:grpSpPr>
        <p:grpSp>
          <p:nvGrpSpPr>
            <p:cNvPr id="19" name="Group 85"/>
            <p:cNvGrpSpPr>
              <a:grpSpLocks/>
            </p:cNvGrpSpPr>
            <p:nvPr/>
          </p:nvGrpSpPr>
          <p:grpSpPr bwMode="auto">
            <a:xfrm>
              <a:off x="152400" y="3352800"/>
              <a:ext cx="3429000" cy="789801"/>
              <a:chOff x="152400" y="3352800"/>
              <a:chExt cx="3429000" cy="789801"/>
            </a:xfrm>
          </p:grpSpPr>
          <p:sp>
            <p:nvSpPr>
              <p:cNvPr id="22" name="Rectangle 21"/>
              <p:cNvSpPr/>
              <p:nvPr/>
            </p:nvSpPr>
            <p:spPr>
              <a:xfrm>
                <a:off x="152400" y="3773269"/>
                <a:ext cx="3429000" cy="369332"/>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b="1" spc="50" dirty="0">
                    <a:ln w="11430"/>
                    <a:solidFill>
                      <a:srgbClr val="002060"/>
                    </a:solidFill>
                    <a:effectLst>
                      <a:outerShdw blurRad="76200" dist="50800" dir="5400000" algn="tl" rotWithShape="0">
                        <a:srgbClr val="000000">
                          <a:alpha val="65000"/>
                        </a:srgbClr>
                      </a:outerShdw>
                    </a:effectLst>
                    <a:latin typeface="Arial" pitchFamily="34" charset="0"/>
                  </a:rPr>
                  <a:t>PO Generation (drug-wise)</a:t>
                </a:r>
              </a:p>
            </p:txBody>
          </p:sp>
          <p:sp>
            <p:nvSpPr>
              <p:cNvPr id="49" name="Down Arrow 48"/>
              <p:cNvSpPr/>
              <p:nvPr/>
            </p:nvSpPr>
            <p:spPr>
              <a:xfrm>
                <a:off x="1136650" y="3353101"/>
                <a:ext cx="234950" cy="457497"/>
              </a:xfrm>
              <a:prstGeom prst="down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0503" name="TextBox 103"/>
            <p:cNvSpPr txBox="1">
              <a:spLocks noChangeArrowheads="1"/>
            </p:cNvSpPr>
            <p:nvPr/>
          </p:nvSpPr>
          <p:spPr bwMode="auto">
            <a:xfrm>
              <a:off x="1447800" y="3348335"/>
              <a:ext cx="2286000" cy="461665"/>
            </a:xfrm>
            <a:prstGeom prst="rect">
              <a:avLst/>
            </a:prstGeom>
            <a:noFill/>
            <a:ln w="9525">
              <a:noFill/>
              <a:miter lim="800000"/>
              <a:headEnd/>
              <a:tailEnd/>
            </a:ln>
          </p:spPr>
          <p:txBody>
            <a:bodyPr>
              <a:spAutoFit/>
            </a:bodyPr>
            <a:lstStyle/>
            <a:p>
              <a:r>
                <a:rPr lang="en-US" sz="1200"/>
                <a:t>A purchase order is generated for DDWH as consignee </a:t>
              </a:r>
            </a:p>
          </p:txBody>
        </p:sp>
      </p:grpSp>
      <p:pic>
        <p:nvPicPr>
          <p:cNvPr id="68" name="Picture 3"/>
          <p:cNvPicPr>
            <a:picLocks noChangeAspect="1" noChangeArrowheads="1"/>
          </p:cNvPicPr>
          <p:nvPr/>
        </p:nvPicPr>
        <p:blipFill>
          <a:blip r:embed="rId9"/>
          <a:srcRect/>
          <a:stretch>
            <a:fillRect/>
          </a:stretch>
        </p:blipFill>
        <p:spPr bwMode="auto">
          <a:xfrm>
            <a:off x="5791200" y="5345113"/>
            <a:ext cx="762000" cy="862012"/>
          </a:xfrm>
          <a:prstGeom prst="rect">
            <a:avLst/>
          </a:prstGeom>
          <a:noFill/>
          <a:ln w="9525">
            <a:noFill/>
            <a:miter lim="800000"/>
            <a:headEnd/>
            <a:tailEnd/>
          </a:ln>
        </p:spPr>
      </p:pic>
      <p:pic>
        <p:nvPicPr>
          <p:cNvPr id="84" name="Picture 2"/>
          <p:cNvPicPr>
            <a:picLocks noChangeAspect="1" noChangeArrowheads="1"/>
          </p:cNvPicPr>
          <p:nvPr/>
        </p:nvPicPr>
        <p:blipFill>
          <a:blip r:embed="rId10"/>
          <a:srcRect/>
          <a:stretch>
            <a:fillRect/>
          </a:stretch>
        </p:blipFill>
        <p:spPr bwMode="auto">
          <a:xfrm>
            <a:off x="3448050" y="4706938"/>
            <a:ext cx="2114550" cy="485775"/>
          </a:xfrm>
          <a:prstGeom prst="rect">
            <a:avLst/>
          </a:prstGeom>
          <a:noFill/>
          <a:ln w="9525">
            <a:noFill/>
            <a:miter lim="800000"/>
            <a:headEnd/>
            <a:tailEnd/>
          </a:ln>
        </p:spPr>
      </p:pic>
      <p:grpSp>
        <p:nvGrpSpPr>
          <p:cNvPr id="20" name="Group 87"/>
          <p:cNvGrpSpPr>
            <a:grpSpLocks/>
          </p:cNvGrpSpPr>
          <p:nvPr/>
        </p:nvGrpSpPr>
        <p:grpSpPr bwMode="auto">
          <a:xfrm>
            <a:off x="6553200" y="5029200"/>
            <a:ext cx="2209801" cy="1382713"/>
            <a:chOff x="6553845" y="4942159"/>
            <a:chExt cx="2209155" cy="1382441"/>
          </a:xfrm>
        </p:grpSpPr>
        <p:pic>
          <p:nvPicPr>
            <p:cNvPr id="20500" name="Picture 2"/>
            <p:cNvPicPr>
              <a:picLocks noChangeAspect="1" noChangeArrowheads="1"/>
            </p:cNvPicPr>
            <p:nvPr/>
          </p:nvPicPr>
          <p:blipFill>
            <a:blip r:embed="rId11"/>
            <a:srcRect/>
            <a:stretch>
              <a:fillRect/>
            </a:stretch>
          </p:blipFill>
          <p:spPr bwMode="auto">
            <a:xfrm>
              <a:off x="7929563" y="5238119"/>
              <a:ext cx="833437" cy="1086481"/>
            </a:xfrm>
            <a:prstGeom prst="rect">
              <a:avLst/>
            </a:prstGeom>
            <a:noFill/>
            <a:ln w="9525">
              <a:noFill/>
              <a:miter lim="800000"/>
              <a:headEnd/>
              <a:tailEnd/>
            </a:ln>
          </p:spPr>
        </p:pic>
        <p:sp>
          <p:nvSpPr>
            <p:cNvPr id="86" name="Rectangle 85"/>
            <p:cNvSpPr/>
            <p:nvPr/>
          </p:nvSpPr>
          <p:spPr>
            <a:xfrm>
              <a:off x="6553845" y="4942159"/>
              <a:ext cx="1883299" cy="369259"/>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b="1" spc="50" dirty="0">
                  <a:ln w="11430"/>
                  <a:solidFill>
                    <a:srgbClr val="002060"/>
                  </a:solidFill>
                  <a:effectLst>
                    <a:outerShdw blurRad="76200" dist="50800" dir="5400000" algn="tl" rotWithShape="0">
                      <a:srgbClr val="000000">
                        <a:alpha val="65000"/>
                      </a:srgbClr>
                    </a:outerShdw>
                  </a:effectLst>
                  <a:latin typeface="Arial" pitchFamily="34" charset="0"/>
                </a:rPr>
                <a:t>Drug </a:t>
              </a:r>
              <a:r>
                <a:rPr lang="en-US" b="1" spc="50" dirty="0" err="1">
                  <a:ln w="11430"/>
                  <a:solidFill>
                    <a:srgbClr val="002060"/>
                  </a:solidFill>
                  <a:effectLst>
                    <a:outerShdw blurRad="76200" dist="50800" dir="5400000" algn="tl" rotWithShape="0">
                      <a:srgbClr val="000000">
                        <a:alpha val="65000"/>
                      </a:srgbClr>
                    </a:outerShdw>
                  </a:effectLst>
                  <a:latin typeface="Arial" pitchFamily="34" charset="0"/>
                </a:rPr>
                <a:t>Recieved</a:t>
              </a:r>
              <a:endParaRPr lang="en-US" b="1" spc="50" dirty="0">
                <a:ln w="11430"/>
                <a:solidFill>
                  <a:srgbClr val="002060"/>
                </a:solidFill>
                <a:effectLst>
                  <a:outerShdw blurRad="76200" dist="50800" dir="5400000" algn="tl" rotWithShape="0">
                    <a:srgbClr val="000000">
                      <a:alpha val="65000"/>
                    </a:srgbClr>
                  </a:outerShdw>
                </a:effectLst>
                <a:latin typeface="Arial" pitchFamily="34" charset="0"/>
              </a:endParaRPr>
            </a:p>
          </p:txBody>
        </p:sp>
      </p:grpSp>
      <p:sp>
        <p:nvSpPr>
          <p:cNvPr id="89" name="5-Point Star 88"/>
          <p:cNvSpPr/>
          <p:nvPr/>
        </p:nvSpPr>
        <p:spPr>
          <a:xfrm>
            <a:off x="6324600" y="5573713"/>
            <a:ext cx="1600200" cy="1284287"/>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b="1" dirty="0">
                <a:solidFill>
                  <a:schemeClr val="tx1"/>
                </a:solidFill>
              </a:rPr>
              <a:t>Drug is ready for Issue</a:t>
            </a:r>
          </a:p>
        </p:txBody>
      </p:sp>
      <p:grpSp>
        <p:nvGrpSpPr>
          <p:cNvPr id="56" name="Group 55"/>
          <p:cNvGrpSpPr/>
          <p:nvPr/>
        </p:nvGrpSpPr>
        <p:grpSpPr>
          <a:xfrm>
            <a:off x="2143125" y="5497513"/>
            <a:ext cx="3311525" cy="646112"/>
            <a:chOff x="2143125" y="5497513"/>
            <a:chExt cx="3311525" cy="646112"/>
          </a:xfrm>
        </p:grpSpPr>
        <p:sp>
          <p:nvSpPr>
            <p:cNvPr id="34" name="Rectangle 33"/>
            <p:cNvSpPr/>
            <p:nvPr/>
          </p:nvSpPr>
          <p:spPr bwMode="auto">
            <a:xfrm>
              <a:off x="2743226" y="5497513"/>
              <a:ext cx="2711424" cy="646112"/>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b="1" spc="50" dirty="0">
                  <a:ln w="11430"/>
                  <a:solidFill>
                    <a:srgbClr val="002060"/>
                  </a:solidFill>
                  <a:effectLst>
                    <a:outerShdw blurRad="76200" dist="50800" dir="5400000" algn="tl" rotWithShape="0">
                      <a:srgbClr val="000000">
                        <a:alpha val="65000"/>
                      </a:srgbClr>
                    </a:outerShdw>
                  </a:effectLst>
                  <a:latin typeface="Arial" pitchFamily="34" charset="0"/>
                </a:rPr>
                <a:t>Challan Generation </a:t>
              </a:r>
            </a:p>
            <a:p>
              <a:pPr algn="ctr">
                <a:defRPr/>
              </a:pPr>
              <a:r>
                <a:rPr lang="en-US" b="1" spc="50" dirty="0">
                  <a:ln w="11430"/>
                  <a:solidFill>
                    <a:srgbClr val="002060"/>
                  </a:solidFill>
                  <a:effectLst>
                    <a:outerShdw blurRad="76200" dist="50800" dir="5400000" algn="tl" rotWithShape="0">
                      <a:srgbClr val="000000">
                        <a:alpha val="65000"/>
                      </a:srgbClr>
                    </a:outerShdw>
                  </a:effectLst>
                  <a:latin typeface="Arial" pitchFamily="34" charset="0"/>
                </a:rPr>
                <a:t>and Drug send to DDWH </a:t>
              </a:r>
            </a:p>
          </p:txBody>
        </p:sp>
        <p:sp>
          <p:nvSpPr>
            <p:cNvPr id="62" name="Right Arrow 61"/>
            <p:cNvSpPr/>
            <p:nvPr/>
          </p:nvSpPr>
          <p:spPr bwMode="auto">
            <a:xfrm flipV="1">
              <a:off x="2143125" y="5715000"/>
              <a:ext cx="685800" cy="228600"/>
            </a:xfrm>
            <a:prstGeom prst="right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65" name="Title 1"/>
          <p:cNvSpPr txBox="1">
            <a:spLocks/>
          </p:cNvSpPr>
          <p:nvPr/>
        </p:nvSpPr>
        <p:spPr>
          <a:xfrm>
            <a:off x="0" y="0"/>
            <a:ext cx="9144000" cy="6858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Autofit/>
          </a:bodyPr>
          <a:lstStyle/>
          <a:p>
            <a:pPr algn="ctr">
              <a:defRPr/>
            </a:pPr>
            <a:r>
              <a:rPr lang="en-US" sz="2800" b="1" dirty="0" smtClean="0">
                <a:solidFill>
                  <a:schemeClr val="bg1"/>
                </a:solidFill>
                <a:latin typeface="Times New Roman" pitchFamily="18" charset="0"/>
                <a:cs typeface="Times New Roman" pitchFamily="18" charset="0"/>
              </a:rPr>
              <a:t>RMSC Work Flow</a:t>
            </a:r>
            <a:endParaRPr lang="en-US" sz="2800" b="1" dirty="0">
              <a:solidFill>
                <a:schemeClr val="bg1"/>
              </a:solidFill>
              <a:effectLst>
                <a:outerShdw blurRad="38100" dist="38100" dir="2700000" algn="tl">
                  <a:srgbClr val="000000"/>
                </a:outerShdw>
              </a:effectLst>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000"/>
                                        <p:tgtEl>
                                          <p:spTgt spid="10"/>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heckerboard(across)">
                                      <p:cBhvr>
                                        <p:cTn id="11" dur="500"/>
                                        <p:tgtEl>
                                          <p:spTgt spid="2"/>
                                        </p:tgtEl>
                                      </p:cBhvr>
                                    </p:animEffect>
                                  </p:childTnLst>
                                </p:cTn>
                              </p:par>
                            </p:childTnLst>
                          </p:cTn>
                        </p:par>
                        <p:par>
                          <p:cTn id="12" fill="hold" nodeType="withGroup">
                            <p:stCondLst>
                              <p:cond delay="1500"/>
                            </p:stCondLst>
                            <p:childTnLst>
                              <p:par>
                                <p:cTn id="13" presetID="22" presetClass="entr" presetSubtype="1"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1000"/>
                                        <p:tgtEl>
                                          <p:spTgt spid="13"/>
                                        </p:tgtEl>
                                      </p:cBhvr>
                                    </p:animEffect>
                                  </p:childTnLst>
                                </p:cTn>
                              </p:par>
                            </p:childTnLst>
                          </p:cTn>
                        </p:par>
                        <p:par>
                          <p:cTn id="16" fill="hold" nodeType="withGroup">
                            <p:stCondLst>
                              <p:cond delay="2500"/>
                            </p:stCondLst>
                            <p:childTnLst>
                              <p:par>
                                <p:cTn id="17" presetID="22"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1000"/>
                                        <p:tgtEl>
                                          <p:spTgt spid="18"/>
                                        </p:tgtEl>
                                      </p:cBhvr>
                                    </p:animEffect>
                                  </p:childTnLst>
                                </p:cTn>
                              </p:par>
                            </p:childTnLst>
                          </p:cTn>
                        </p:par>
                        <p:par>
                          <p:cTn id="20" fill="hold" nodeType="withGroup">
                            <p:stCondLst>
                              <p:cond delay="35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1000"/>
                                        <p:tgtEl>
                                          <p:spTgt spid="4"/>
                                        </p:tgtEl>
                                      </p:cBhvr>
                                    </p:animEffect>
                                  </p:childTnLst>
                                </p:cTn>
                              </p:par>
                            </p:childTnLst>
                          </p:cTn>
                        </p:par>
                        <p:par>
                          <p:cTn id="24" fill="hold">
                            <p:stCondLst>
                              <p:cond delay="4500"/>
                            </p:stCondLst>
                            <p:childTnLst>
                              <p:par>
                                <p:cTn id="25" presetID="13" presetClass="entr" presetSubtype="16"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plus(in)">
                                      <p:cBhvr>
                                        <p:cTn id="27" dur="1000"/>
                                        <p:tgtEl>
                                          <p:spTgt spid="3"/>
                                        </p:tgtEl>
                                      </p:cBhvr>
                                    </p:animEffect>
                                  </p:childTnLst>
                                </p:cTn>
                              </p:par>
                            </p:childTnLst>
                          </p:cTn>
                        </p:par>
                        <p:par>
                          <p:cTn id="28" fill="hold">
                            <p:stCondLst>
                              <p:cond delay="5500"/>
                            </p:stCondLst>
                            <p:childTnLst>
                              <p:par>
                                <p:cTn id="29" presetID="22" presetClass="entr" presetSubtype="8" fill="hold"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ipe(left)">
                                      <p:cBhvr>
                                        <p:cTn id="31" dur="500"/>
                                        <p:tgtEl>
                                          <p:spTgt spid="56"/>
                                        </p:tgtEl>
                                      </p:cBhvr>
                                    </p:animEffect>
                                  </p:childTnLst>
                                </p:cTn>
                              </p:par>
                            </p:childTnLst>
                          </p:cTn>
                        </p:par>
                        <p:par>
                          <p:cTn id="32" fill="hold" nodeType="withGroup">
                            <p:stCondLst>
                              <p:cond delay="6000"/>
                            </p:stCondLst>
                            <p:childTnLst>
                              <p:par>
                                <p:cTn id="33" presetID="3" presetClass="entr" presetSubtype="10" fill="hold"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blinds(horizontal)">
                                      <p:cBhvr>
                                        <p:cTn id="35" dur="500"/>
                                        <p:tgtEl>
                                          <p:spTgt spid="84"/>
                                        </p:tgtEl>
                                      </p:cBhvr>
                                    </p:animEffect>
                                  </p:childTnLst>
                                </p:cTn>
                              </p:par>
                            </p:childTnLst>
                          </p:cTn>
                        </p:par>
                        <p:par>
                          <p:cTn id="36" fill="hold" nodeType="withGroup">
                            <p:stCondLst>
                              <p:cond delay="6500"/>
                            </p:stCondLst>
                            <p:childTnLst>
                              <p:par>
                                <p:cTn id="37" presetID="3" presetClass="entr" presetSubtype="10" fill="hold"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blinds(horizontal)">
                                      <p:cBhvr>
                                        <p:cTn id="39" dur="500"/>
                                        <p:tgtEl>
                                          <p:spTgt spid="68"/>
                                        </p:tgtEl>
                                      </p:cBhvr>
                                    </p:animEffect>
                                  </p:childTnLst>
                                </p:cTn>
                              </p:par>
                            </p:childTnLst>
                          </p:cTn>
                        </p:par>
                        <p:par>
                          <p:cTn id="40" fill="hold" nodeType="withGroup">
                            <p:stCondLst>
                              <p:cond delay="7000"/>
                            </p:stCondLst>
                            <p:childTnLst>
                              <p:par>
                                <p:cTn id="41" presetID="3" presetClass="entr" presetSubtype="1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linds(horizontal)">
                                      <p:cBhvr>
                                        <p:cTn id="43" dur="500"/>
                                        <p:tgtEl>
                                          <p:spTgt spid="20"/>
                                        </p:tgtEl>
                                      </p:cBhvr>
                                    </p:animEffect>
                                  </p:childTnLst>
                                </p:cTn>
                              </p:par>
                            </p:childTnLst>
                          </p:cTn>
                        </p:par>
                        <p:par>
                          <p:cTn id="44" fill="hold" nodeType="withGroup">
                            <p:stCondLst>
                              <p:cond delay="7500"/>
                            </p:stCondLst>
                            <p:childTnLst>
                              <p:par>
                                <p:cTn id="45" presetID="22" presetClass="entr" presetSubtype="4"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down)">
                                      <p:cBhvr>
                                        <p:cTn id="47" dur="1000"/>
                                        <p:tgtEl>
                                          <p:spTgt spid="6"/>
                                        </p:tgtEl>
                                      </p:cBhvr>
                                    </p:animEffect>
                                  </p:childTnLst>
                                </p:cTn>
                              </p:par>
                            </p:childTnLst>
                          </p:cTn>
                        </p:par>
                        <p:par>
                          <p:cTn id="48" fill="hold" nodeType="withGroup">
                            <p:stCondLst>
                              <p:cond delay="8500"/>
                            </p:stCondLst>
                            <p:childTnLst>
                              <p:par>
                                <p:cTn id="49" presetID="2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1000"/>
                                        <p:tgtEl>
                                          <p:spTgt spid="8"/>
                                        </p:tgtEl>
                                      </p:cBhvr>
                                    </p:animEffect>
                                  </p:childTnLst>
                                </p:cTn>
                              </p:par>
                            </p:childTnLst>
                          </p:cTn>
                        </p:par>
                        <p:par>
                          <p:cTn id="52" fill="hold" nodeType="withGroup">
                            <p:stCondLst>
                              <p:cond delay="9500"/>
                            </p:stCondLst>
                            <p:childTnLst>
                              <p:par>
                                <p:cTn id="53" presetID="22" presetClass="entr" presetSubtype="8"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1000"/>
                                        <p:tgtEl>
                                          <p:spTgt spid="9"/>
                                        </p:tgtEl>
                                      </p:cBhvr>
                                    </p:animEffect>
                                  </p:childTnLst>
                                </p:cTn>
                              </p:par>
                            </p:childTnLst>
                          </p:cTn>
                        </p:par>
                        <p:par>
                          <p:cTn id="56" fill="hold" nodeType="withGroup">
                            <p:stCondLst>
                              <p:cond delay="10500"/>
                            </p:stCondLst>
                            <p:childTnLst>
                              <p:par>
                                <p:cTn id="57" presetID="22" presetClass="entr" presetSubtype="1"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up)">
                                      <p:cBhvr>
                                        <p:cTn id="59" dur="1000"/>
                                        <p:tgtEl>
                                          <p:spTgt spid="7"/>
                                        </p:tgtEl>
                                      </p:cBhvr>
                                    </p:animEffect>
                                  </p:childTnLst>
                                </p:cTn>
                              </p:par>
                            </p:childTnLst>
                          </p:cTn>
                        </p:par>
                        <p:par>
                          <p:cTn id="60" fill="hold" nodeType="withGroup">
                            <p:stCondLst>
                              <p:cond delay="11500"/>
                            </p:stCondLst>
                            <p:childTnLst>
                              <p:par>
                                <p:cTn id="61" presetID="9" presetClass="entr" presetSubtype="0" fill="hold" grpId="0" nodeType="after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dissolve">
                                      <p:cBhvr>
                                        <p:cTn id="63"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5638800" y="1276290"/>
            <a:ext cx="1439818" cy="40011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000" b="1" u="sng"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Sub-store</a:t>
            </a:r>
          </a:p>
        </p:txBody>
      </p:sp>
      <p:grpSp>
        <p:nvGrpSpPr>
          <p:cNvPr id="2" name="Group 94"/>
          <p:cNvGrpSpPr>
            <a:grpSpLocks/>
          </p:cNvGrpSpPr>
          <p:nvPr/>
        </p:nvGrpSpPr>
        <p:grpSpPr bwMode="auto">
          <a:xfrm>
            <a:off x="4267200" y="2852738"/>
            <a:ext cx="4114800" cy="728662"/>
            <a:chOff x="457200" y="6121278"/>
            <a:chExt cx="3006080" cy="431922"/>
          </a:xfrm>
        </p:grpSpPr>
        <p:sp>
          <p:nvSpPr>
            <p:cNvPr id="37" name="Rectangle 36"/>
            <p:cNvSpPr/>
            <p:nvPr/>
          </p:nvSpPr>
          <p:spPr>
            <a:xfrm>
              <a:off x="796280" y="6121278"/>
              <a:ext cx="2667000" cy="369332"/>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b="1" spc="50" dirty="0">
                  <a:ln w="11430"/>
                  <a:solidFill>
                    <a:srgbClr val="FF0000"/>
                  </a:solidFill>
                  <a:effectLst>
                    <a:outerShdw blurRad="76200" dist="50800" dir="5400000" algn="tl" rotWithShape="0">
                      <a:srgbClr val="000000">
                        <a:alpha val="65000"/>
                      </a:srgbClr>
                    </a:outerShdw>
                  </a:effectLst>
                  <a:latin typeface="Arial" pitchFamily="34" charset="0"/>
                </a:rPr>
                <a:t>Drug distribution Centre</a:t>
              </a:r>
            </a:p>
          </p:txBody>
        </p:sp>
        <p:pic>
          <p:nvPicPr>
            <p:cNvPr id="21529" name="Picture 75" descr="drug.jpg"/>
            <p:cNvPicPr>
              <a:picLocks noChangeAspect="1"/>
            </p:cNvPicPr>
            <p:nvPr/>
          </p:nvPicPr>
          <p:blipFill>
            <a:blip r:embed="rId2"/>
            <a:srcRect/>
            <a:stretch>
              <a:fillRect/>
            </a:stretch>
          </p:blipFill>
          <p:spPr bwMode="auto">
            <a:xfrm>
              <a:off x="457200" y="6163974"/>
              <a:ext cx="373928" cy="389226"/>
            </a:xfrm>
            <a:prstGeom prst="rect">
              <a:avLst/>
            </a:prstGeom>
            <a:noFill/>
            <a:ln w="9525">
              <a:noFill/>
              <a:miter lim="800000"/>
              <a:headEnd/>
              <a:tailEnd/>
            </a:ln>
          </p:spPr>
        </p:pic>
      </p:grpSp>
      <p:grpSp>
        <p:nvGrpSpPr>
          <p:cNvPr id="4" name="Group 95"/>
          <p:cNvGrpSpPr>
            <a:grpSpLocks/>
          </p:cNvGrpSpPr>
          <p:nvPr/>
        </p:nvGrpSpPr>
        <p:grpSpPr bwMode="auto">
          <a:xfrm>
            <a:off x="6059488" y="3316288"/>
            <a:ext cx="1865312" cy="798512"/>
            <a:chOff x="4001988" y="5218205"/>
            <a:chExt cx="3313212" cy="1367314"/>
          </a:xfrm>
        </p:grpSpPr>
        <p:sp>
          <p:nvSpPr>
            <p:cNvPr id="62" name="Right Arrow 61"/>
            <p:cNvSpPr/>
            <p:nvPr/>
          </p:nvSpPr>
          <p:spPr>
            <a:xfrm rot="5400000">
              <a:off x="3507256" y="5712938"/>
              <a:ext cx="1367314" cy="377847"/>
            </a:xfrm>
            <a:prstGeom prst="right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525" name="TextBox 81"/>
            <p:cNvSpPr txBox="1">
              <a:spLocks noChangeArrowheads="1"/>
            </p:cNvSpPr>
            <p:nvPr/>
          </p:nvSpPr>
          <p:spPr bwMode="auto">
            <a:xfrm>
              <a:off x="4495800" y="5280891"/>
              <a:ext cx="2819400" cy="521852"/>
            </a:xfrm>
            <a:prstGeom prst="rect">
              <a:avLst/>
            </a:prstGeom>
            <a:noFill/>
            <a:ln w="9525">
              <a:noFill/>
              <a:miter lim="800000"/>
              <a:headEnd/>
              <a:tailEnd/>
            </a:ln>
          </p:spPr>
          <p:txBody>
            <a:bodyPr>
              <a:spAutoFit/>
            </a:bodyPr>
            <a:lstStyle/>
            <a:p>
              <a:r>
                <a:rPr lang="en-US" sz="1400" dirty="0"/>
                <a:t>Drugs distributed to patients</a:t>
              </a:r>
            </a:p>
          </p:txBody>
        </p:sp>
      </p:grpSp>
      <p:pic>
        <p:nvPicPr>
          <p:cNvPr id="66" name="Picture 2"/>
          <p:cNvPicPr>
            <a:picLocks noChangeAspect="1" noChangeArrowheads="1"/>
          </p:cNvPicPr>
          <p:nvPr/>
        </p:nvPicPr>
        <p:blipFill>
          <a:blip r:embed="rId3"/>
          <a:srcRect/>
          <a:stretch>
            <a:fillRect/>
          </a:stretch>
        </p:blipFill>
        <p:spPr bwMode="auto">
          <a:xfrm>
            <a:off x="609600" y="1066800"/>
            <a:ext cx="2114550" cy="485775"/>
          </a:xfrm>
          <a:prstGeom prst="rect">
            <a:avLst/>
          </a:prstGeom>
          <a:noFill/>
          <a:ln w="9525">
            <a:noFill/>
            <a:miter lim="800000"/>
            <a:headEnd/>
            <a:tailEnd/>
          </a:ln>
        </p:spPr>
      </p:pic>
      <p:grpSp>
        <p:nvGrpSpPr>
          <p:cNvPr id="5" name="Group 102"/>
          <p:cNvGrpSpPr>
            <a:grpSpLocks/>
          </p:cNvGrpSpPr>
          <p:nvPr/>
        </p:nvGrpSpPr>
        <p:grpSpPr bwMode="auto">
          <a:xfrm>
            <a:off x="3352800" y="1066800"/>
            <a:ext cx="2438400" cy="428625"/>
            <a:chOff x="-937946" y="2160180"/>
            <a:chExt cx="2438400" cy="429399"/>
          </a:xfrm>
        </p:grpSpPr>
        <p:sp>
          <p:nvSpPr>
            <p:cNvPr id="77" name="Down Arrow 76"/>
            <p:cNvSpPr/>
            <p:nvPr/>
          </p:nvSpPr>
          <p:spPr>
            <a:xfrm rot="5400000" flipH="1">
              <a:off x="-61852" y="1284086"/>
              <a:ext cx="229013" cy="1981200"/>
            </a:xfrm>
            <a:prstGeom prst="down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523" name="TextBox 74"/>
            <p:cNvSpPr txBox="1">
              <a:spLocks noChangeArrowheads="1"/>
            </p:cNvSpPr>
            <p:nvPr/>
          </p:nvSpPr>
          <p:spPr bwMode="auto">
            <a:xfrm>
              <a:off x="-556946" y="2312580"/>
              <a:ext cx="2057400" cy="276999"/>
            </a:xfrm>
            <a:prstGeom prst="rect">
              <a:avLst/>
            </a:prstGeom>
            <a:noFill/>
            <a:ln w="9525">
              <a:noFill/>
              <a:miter lim="800000"/>
              <a:headEnd/>
              <a:tailEnd/>
            </a:ln>
          </p:spPr>
          <p:txBody>
            <a:bodyPr>
              <a:spAutoFit/>
            </a:bodyPr>
            <a:lstStyle/>
            <a:p>
              <a:r>
                <a:rPr lang="en-US" sz="1200"/>
                <a:t>Indent for Issue</a:t>
              </a:r>
            </a:p>
          </p:txBody>
        </p:sp>
      </p:grpSp>
      <p:grpSp>
        <p:nvGrpSpPr>
          <p:cNvPr id="6" name="Group 102"/>
          <p:cNvGrpSpPr>
            <a:grpSpLocks/>
          </p:cNvGrpSpPr>
          <p:nvPr/>
        </p:nvGrpSpPr>
        <p:grpSpPr bwMode="auto">
          <a:xfrm>
            <a:off x="3352800" y="1524000"/>
            <a:ext cx="2057400" cy="533400"/>
            <a:chOff x="-937946" y="1931580"/>
            <a:chExt cx="2057400" cy="533400"/>
          </a:xfrm>
        </p:grpSpPr>
        <p:sp>
          <p:nvSpPr>
            <p:cNvPr id="18" name="Down Arrow 17"/>
            <p:cNvSpPr/>
            <p:nvPr/>
          </p:nvSpPr>
          <p:spPr>
            <a:xfrm rot="16200000">
              <a:off x="-23546" y="1017180"/>
              <a:ext cx="228600" cy="2057400"/>
            </a:xfrm>
            <a:prstGeom prst="down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521" name="TextBox 18"/>
            <p:cNvSpPr txBox="1">
              <a:spLocks noChangeArrowheads="1"/>
            </p:cNvSpPr>
            <p:nvPr/>
          </p:nvSpPr>
          <p:spPr bwMode="auto">
            <a:xfrm>
              <a:off x="-937946" y="2187981"/>
              <a:ext cx="2057400" cy="276999"/>
            </a:xfrm>
            <a:prstGeom prst="rect">
              <a:avLst/>
            </a:prstGeom>
            <a:noFill/>
            <a:ln w="9525">
              <a:noFill/>
              <a:miter lim="800000"/>
              <a:headEnd/>
              <a:tailEnd/>
            </a:ln>
          </p:spPr>
          <p:txBody>
            <a:bodyPr>
              <a:spAutoFit/>
            </a:bodyPr>
            <a:lstStyle/>
            <a:p>
              <a:r>
                <a:rPr lang="en-US" sz="1200" dirty="0"/>
                <a:t>Receive after approval</a:t>
              </a:r>
            </a:p>
          </p:txBody>
        </p:sp>
      </p:grpSp>
      <p:sp>
        <p:nvSpPr>
          <p:cNvPr id="20" name="TextBox 19"/>
          <p:cNvSpPr txBox="1">
            <a:spLocks noChangeArrowheads="1"/>
          </p:cNvSpPr>
          <p:nvPr/>
        </p:nvSpPr>
        <p:spPr bwMode="auto">
          <a:xfrm>
            <a:off x="7239000" y="1143000"/>
            <a:ext cx="1676400" cy="1846263"/>
          </a:xfrm>
          <a:prstGeom prst="rect">
            <a:avLst/>
          </a:prstGeom>
          <a:noFill/>
          <a:ln w="9525">
            <a:noFill/>
            <a:miter lim="800000"/>
            <a:headEnd/>
            <a:tailEnd/>
          </a:ln>
        </p:spPr>
        <p:txBody>
          <a:bodyPr>
            <a:spAutoFit/>
          </a:bodyPr>
          <a:lstStyle/>
          <a:p>
            <a:r>
              <a:rPr lang="en-US" sz="1600"/>
              <a:t>DH</a:t>
            </a:r>
          </a:p>
          <a:p>
            <a:r>
              <a:rPr lang="en-US" sz="1600"/>
              <a:t>SDH</a:t>
            </a:r>
          </a:p>
          <a:p>
            <a:r>
              <a:rPr lang="en-US" sz="1600"/>
              <a:t>CHC</a:t>
            </a:r>
          </a:p>
          <a:p>
            <a:r>
              <a:rPr lang="en-US" sz="1600"/>
              <a:t>PHC</a:t>
            </a:r>
          </a:p>
          <a:p>
            <a:r>
              <a:rPr lang="en-US" sz="1600"/>
              <a:t>Medical College</a:t>
            </a:r>
          </a:p>
          <a:p>
            <a:r>
              <a:rPr lang="en-US" sz="1600"/>
              <a:t>others</a:t>
            </a:r>
          </a:p>
          <a:p>
            <a:endParaRPr lang="en-US"/>
          </a:p>
        </p:txBody>
      </p:sp>
      <p:grpSp>
        <p:nvGrpSpPr>
          <p:cNvPr id="7" name="Group 95"/>
          <p:cNvGrpSpPr>
            <a:grpSpLocks/>
          </p:cNvGrpSpPr>
          <p:nvPr/>
        </p:nvGrpSpPr>
        <p:grpSpPr bwMode="auto">
          <a:xfrm>
            <a:off x="4343400" y="1905000"/>
            <a:ext cx="1981200" cy="798513"/>
            <a:chOff x="889145" y="5218205"/>
            <a:chExt cx="3518867" cy="1367314"/>
          </a:xfrm>
        </p:grpSpPr>
        <p:sp>
          <p:nvSpPr>
            <p:cNvPr id="22" name="Right Arrow 21"/>
            <p:cNvSpPr/>
            <p:nvPr/>
          </p:nvSpPr>
          <p:spPr>
            <a:xfrm rot="5400000">
              <a:off x="3507245" y="5712948"/>
              <a:ext cx="1367314" cy="377827"/>
            </a:xfrm>
            <a:prstGeom prst="right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519" name="TextBox 22"/>
            <p:cNvSpPr txBox="1">
              <a:spLocks noChangeArrowheads="1"/>
            </p:cNvSpPr>
            <p:nvPr/>
          </p:nvSpPr>
          <p:spPr bwMode="auto">
            <a:xfrm>
              <a:off x="889145" y="5740057"/>
              <a:ext cx="3518867" cy="526949"/>
            </a:xfrm>
            <a:prstGeom prst="rect">
              <a:avLst/>
            </a:prstGeom>
            <a:noFill/>
            <a:ln w="9525">
              <a:noFill/>
              <a:miter lim="800000"/>
              <a:headEnd/>
              <a:tailEnd/>
            </a:ln>
          </p:spPr>
          <p:txBody>
            <a:bodyPr>
              <a:spAutoFit/>
            </a:bodyPr>
            <a:lstStyle/>
            <a:p>
              <a:r>
                <a:rPr lang="en-US" sz="1400"/>
                <a:t>Drugs Issued to DDC</a:t>
              </a:r>
            </a:p>
          </p:txBody>
        </p:sp>
      </p:grpSp>
      <p:pic>
        <p:nvPicPr>
          <p:cNvPr id="26" name="Picture 48" descr="14.JPG"/>
          <p:cNvPicPr>
            <a:picLocks noChangeAspect="1" noChangeArrowheads="1"/>
          </p:cNvPicPr>
          <p:nvPr/>
        </p:nvPicPr>
        <p:blipFill>
          <a:blip r:embed="rId4"/>
          <a:srcRect/>
          <a:stretch>
            <a:fillRect/>
          </a:stretch>
        </p:blipFill>
        <p:spPr bwMode="auto">
          <a:xfrm>
            <a:off x="609600" y="1524000"/>
            <a:ext cx="2133600" cy="1362075"/>
          </a:xfrm>
          <a:prstGeom prst="rect">
            <a:avLst/>
          </a:prstGeom>
          <a:noFill/>
          <a:ln w="9525">
            <a:noFill/>
            <a:miter lim="800000"/>
            <a:headEnd/>
            <a:tailEnd/>
          </a:ln>
        </p:spPr>
      </p:pic>
      <p:sp>
        <p:nvSpPr>
          <p:cNvPr id="27" name="Rectangle 57"/>
          <p:cNvSpPr>
            <a:spLocks noChangeArrowheads="1"/>
          </p:cNvSpPr>
          <p:nvPr/>
        </p:nvSpPr>
        <p:spPr bwMode="auto">
          <a:xfrm>
            <a:off x="304800" y="2895600"/>
            <a:ext cx="2895599" cy="523220"/>
          </a:xfrm>
          <a:prstGeom prst="rect">
            <a:avLst/>
          </a:prstGeom>
          <a:noFill/>
          <a:ln w="9525">
            <a:noFill/>
            <a:miter lim="800000"/>
            <a:headEnd/>
            <a:tailEnd/>
          </a:ln>
        </p:spPr>
        <p:txBody>
          <a:bodyPr wrap="square">
            <a:spAutoFit/>
          </a:bodyPr>
          <a:lstStyle/>
          <a:p>
            <a:pPr algn="ctr" eaLnBrk="0" hangingPunct="0"/>
            <a:r>
              <a:rPr lang="en-US" sz="1400" b="1" dirty="0">
                <a:solidFill>
                  <a:srgbClr val="0070C0"/>
                </a:solidFill>
              </a:rPr>
              <a:t> 34 District Drug Warehouses</a:t>
            </a:r>
          </a:p>
          <a:p>
            <a:pPr algn="ctr" eaLnBrk="0" hangingPunct="0"/>
            <a:r>
              <a:rPr lang="en-US" sz="1400" b="1" dirty="0">
                <a:solidFill>
                  <a:srgbClr val="0070C0"/>
                </a:solidFill>
              </a:rPr>
              <a:t> 6 Medical College Drug Warehouses</a:t>
            </a:r>
          </a:p>
        </p:txBody>
      </p:sp>
      <p:sp>
        <p:nvSpPr>
          <p:cNvPr id="28" name="TextBox 38"/>
          <p:cNvSpPr txBox="1">
            <a:spLocks noChangeArrowheads="1"/>
          </p:cNvSpPr>
          <p:nvPr/>
        </p:nvSpPr>
        <p:spPr bwMode="auto">
          <a:xfrm>
            <a:off x="152401" y="3581400"/>
            <a:ext cx="3048000" cy="1862048"/>
          </a:xfrm>
          <a:prstGeom prst="rect">
            <a:avLst/>
          </a:prstGeom>
          <a:noFill/>
          <a:ln w="9525">
            <a:noFill/>
            <a:miter lim="800000"/>
            <a:headEnd/>
            <a:tailEnd/>
          </a:ln>
        </p:spPr>
        <p:txBody>
          <a:bodyPr wrap="square">
            <a:spAutoFit/>
          </a:bodyPr>
          <a:lstStyle/>
          <a:p>
            <a:r>
              <a:rPr lang="en-US" b="1" dirty="0">
                <a:solidFill>
                  <a:srgbClr val="0070C0"/>
                </a:solidFill>
              </a:rPr>
              <a:t>Manpower at DDW/MCDW</a:t>
            </a:r>
          </a:p>
          <a:p>
            <a:endParaRPr lang="en-US" sz="500" b="1" dirty="0">
              <a:solidFill>
                <a:srgbClr val="0070C0"/>
              </a:solidFill>
            </a:endParaRPr>
          </a:p>
          <a:p>
            <a:r>
              <a:rPr lang="en-US" dirty="0"/>
              <a:t>Officer in-charge-DDW </a:t>
            </a:r>
          </a:p>
          <a:p>
            <a:r>
              <a:rPr lang="en-US" dirty="0"/>
              <a:t>2 Pharmacists</a:t>
            </a:r>
          </a:p>
          <a:p>
            <a:r>
              <a:rPr lang="en-US" dirty="0"/>
              <a:t>2-3 Informatics Assistants</a:t>
            </a:r>
          </a:p>
          <a:p>
            <a:r>
              <a:rPr lang="en-US" dirty="0"/>
              <a:t>Helpers – need based</a:t>
            </a:r>
          </a:p>
          <a:p>
            <a:r>
              <a:rPr lang="en-US" dirty="0"/>
              <a:t>Security person – need based</a:t>
            </a:r>
          </a:p>
        </p:txBody>
      </p:sp>
      <p:sp>
        <p:nvSpPr>
          <p:cNvPr id="29" name="Title 1"/>
          <p:cNvSpPr txBox="1">
            <a:spLocks/>
          </p:cNvSpPr>
          <p:nvPr/>
        </p:nvSpPr>
        <p:spPr>
          <a:xfrm>
            <a:off x="0" y="0"/>
            <a:ext cx="9144000" cy="6858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Autofit/>
          </a:bodyPr>
          <a:lstStyle/>
          <a:p>
            <a:pPr algn="ctr">
              <a:defRPr/>
            </a:pPr>
            <a:r>
              <a:rPr lang="en-US" sz="2800" b="1" dirty="0" smtClean="0">
                <a:solidFill>
                  <a:schemeClr val="bg1"/>
                </a:solidFill>
                <a:latin typeface="Times New Roman" pitchFamily="18" charset="0"/>
                <a:cs typeface="Times New Roman" pitchFamily="18" charset="0"/>
              </a:rPr>
              <a:t>RMSC Work Flow</a:t>
            </a:r>
            <a:endParaRPr lang="en-US" sz="2800" b="1" dirty="0">
              <a:solidFill>
                <a:schemeClr val="bg1"/>
              </a:solidFill>
              <a:effectLst>
                <a:outerShdw blurRad="38100" dist="38100" dir="2700000" algn="tl">
                  <a:srgbClr val="000000"/>
                </a:outerShdw>
              </a:effectLst>
              <a:latin typeface="Times New Roman" pitchFamily="18" charset="0"/>
              <a:cs typeface="Times New Roman" pitchFamily="18" charset="0"/>
            </a:endParaRPr>
          </a:p>
        </p:txBody>
      </p:sp>
      <p:grpSp>
        <p:nvGrpSpPr>
          <p:cNvPr id="31" name="Group 30"/>
          <p:cNvGrpSpPr/>
          <p:nvPr/>
        </p:nvGrpSpPr>
        <p:grpSpPr>
          <a:xfrm>
            <a:off x="4676775" y="4126075"/>
            <a:ext cx="3267150" cy="2350925"/>
            <a:chOff x="4676775" y="4126075"/>
            <a:chExt cx="3267150" cy="2350925"/>
          </a:xfrm>
        </p:grpSpPr>
        <p:sp>
          <p:nvSpPr>
            <p:cNvPr id="38" name="Rectangle 37"/>
            <p:cNvSpPr/>
            <p:nvPr/>
          </p:nvSpPr>
          <p:spPr bwMode="auto">
            <a:xfrm>
              <a:off x="4676775" y="4126075"/>
              <a:ext cx="3267150" cy="36972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b="1" spc="50" dirty="0">
                  <a:ln w="11430"/>
                  <a:solidFill>
                    <a:srgbClr val="002060"/>
                  </a:solidFill>
                  <a:effectLst>
                    <a:outerShdw blurRad="76200" dist="50800" dir="5400000" algn="tl" rotWithShape="0">
                      <a:srgbClr val="000000">
                        <a:alpha val="65000"/>
                      </a:srgbClr>
                    </a:outerShdw>
                  </a:effectLst>
                  <a:latin typeface="Arial" pitchFamily="34" charset="0"/>
                </a:rPr>
                <a:t>Final Consumption by Patients</a:t>
              </a:r>
            </a:p>
          </p:txBody>
        </p:sp>
        <p:pic>
          <p:nvPicPr>
            <p:cNvPr id="27649" name="Picture 1" descr="D:\Rmsc\visit\photo\24.JPG"/>
            <p:cNvPicPr>
              <a:picLocks noChangeAspect="1" noChangeArrowheads="1"/>
            </p:cNvPicPr>
            <p:nvPr/>
          </p:nvPicPr>
          <p:blipFill>
            <a:blip r:embed="rId5" cstate="print"/>
            <a:srcRect b="5455"/>
            <a:stretch>
              <a:fillRect/>
            </a:stretch>
          </p:blipFill>
          <p:spPr bwMode="auto">
            <a:xfrm>
              <a:off x="4800600" y="4495800"/>
              <a:ext cx="2794000" cy="1981200"/>
            </a:xfrm>
            <a:prstGeom prst="rect">
              <a:avLst/>
            </a:prstGeom>
            <a:noFill/>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blinds(horizontal)">
                                      <p:cBhvr>
                                        <p:cTn id="7" dur="500"/>
                                        <p:tgtEl>
                                          <p:spTgt spid="66"/>
                                        </p:tgtEl>
                                      </p:cBhvr>
                                    </p:animEffect>
                                  </p:childTnLst>
                                </p:cTn>
                              </p:par>
                            </p:childTnLst>
                          </p:cTn>
                        </p:par>
                        <p:par>
                          <p:cTn id="8" fill="hold" nodeType="withGroup">
                            <p:stCondLst>
                              <p:cond delay="500"/>
                            </p:stCondLst>
                            <p:childTnLst>
                              <p:par>
                                <p:cTn id="9" presetID="5" presetClass="entr" presetSubtype="1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checkerboard(across)">
                                      <p:cBhvr>
                                        <p:cTn id="11" dur="500"/>
                                        <p:tgtEl>
                                          <p:spTgt spid="36"/>
                                        </p:tgtEl>
                                      </p:cBhvr>
                                    </p:animEffect>
                                  </p:childTnLst>
                                </p:cTn>
                              </p:par>
                            </p:childTnLst>
                          </p:cTn>
                        </p:par>
                        <p:par>
                          <p:cTn id="12" fill="hold" nodeType="withGroup">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linds(horizontal)">
                                      <p:cBhvr>
                                        <p:cTn id="15" dur="500"/>
                                        <p:tgtEl>
                                          <p:spTgt spid="20"/>
                                        </p:tgtEl>
                                      </p:cBhvr>
                                    </p:animEffect>
                                  </p:childTnLst>
                                </p:cTn>
                              </p:par>
                            </p:childTnLst>
                          </p:cTn>
                        </p:par>
                        <p:par>
                          <p:cTn id="16" fill="hold" nodeType="with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1000"/>
                                        <p:tgtEl>
                                          <p:spTgt spid="5"/>
                                        </p:tgtEl>
                                      </p:cBhvr>
                                    </p:animEffect>
                                  </p:childTnLst>
                                </p:cTn>
                              </p:par>
                            </p:childTnLst>
                          </p:cTn>
                        </p:par>
                        <p:par>
                          <p:cTn id="20" fill="hold" nodeType="withGroup">
                            <p:stCondLst>
                              <p:cond delay="25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1000"/>
                                        <p:tgtEl>
                                          <p:spTgt spid="6"/>
                                        </p:tgtEl>
                                      </p:cBhvr>
                                    </p:animEffect>
                                  </p:childTnLst>
                                </p:cTn>
                              </p:par>
                            </p:childTnLst>
                          </p:cTn>
                        </p:par>
                        <p:par>
                          <p:cTn id="24" fill="hold" nodeType="withGroup">
                            <p:stCondLst>
                              <p:cond delay="35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1000"/>
                                        <p:tgtEl>
                                          <p:spTgt spid="7"/>
                                        </p:tgtEl>
                                      </p:cBhvr>
                                    </p:animEffect>
                                  </p:childTnLst>
                                </p:cTn>
                              </p:par>
                            </p:childTnLst>
                          </p:cTn>
                        </p:par>
                        <p:par>
                          <p:cTn id="28" fill="hold" nodeType="withGroup">
                            <p:stCondLst>
                              <p:cond delay="4500"/>
                            </p:stCondLst>
                            <p:childTnLst>
                              <p:par>
                                <p:cTn id="29" presetID="22" presetClass="entr" presetSubtype="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1000"/>
                                        <p:tgtEl>
                                          <p:spTgt spid="2"/>
                                        </p:tgtEl>
                                      </p:cBhvr>
                                    </p:animEffect>
                                  </p:childTnLst>
                                </p:cTn>
                              </p:par>
                            </p:childTnLst>
                          </p:cTn>
                        </p:par>
                        <p:par>
                          <p:cTn id="32" fill="hold" nodeType="withGroup">
                            <p:stCondLst>
                              <p:cond delay="5500"/>
                            </p:stCondLst>
                            <p:childTnLst>
                              <p:par>
                                <p:cTn id="33" presetID="22" presetClass="entr" presetSubtype="8"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1000"/>
                                        <p:tgtEl>
                                          <p:spTgt spid="4"/>
                                        </p:tgtEl>
                                      </p:cBhvr>
                                    </p:animEffect>
                                  </p:childTnLst>
                                </p:cTn>
                              </p:par>
                            </p:childTnLst>
                          </p:cTn>
                        </p:par>
                        <p:par>
                          <p:cTn id="36" fill="hold">
                            <p:stCondLst>
                              <p:cond delay="6500"/>
                            </p:stCondLst>
                            <p:childTnLst>
                              <p:par>
                                <p:cTn id="37" presetID="22" presetClass="entr" presetSubtype="1"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up)">
                                      <p:cBhvr>
                                        <p:cTn id="3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srcRect l="17273" t="11144" r="22849" b="9337"/>
          <a:stretch>
            <a:fillRect/>
          </a:stretch>
        </p:blipFill>
        <p:spPr bwMode="auto">
          <a:xfrm>
            <a:off x="5638800" y="3352800"/>
            <a:ext cx="3505200" cy="2286000"/>
          </a:xfrm>
          <a:prstGeom prst="rect">
            <a:avLst/>
          </a:prstGeom>
          <a:noFill/>
          <a:ln w="9525">
            <a:noFill/>
            <a:miter lim="800000"/>
            <a:headEnd/>
            <a:tailEnd/>
          </a:ln>
          <a:effectLst/>
        </p:spPr>
      </p:pic>
      <p:sp>
        <p:nvSpPr>
          <p:cNvPr id="8" name="TextBox 7"/>
          <p:cNvSpPr txBox="1"/>
          <p:nvPr/>
        </p:nvSpPr>
        <p:spPr>
          <a:xfrm>
            <a:off x="304800" y="857845"/>
            <a:ext cx="8610600" cy="5847755"/>
          </a:xfrm>
          <a:prstGeom prst="rect">
            <a:avLst/>
          </a:prstGeom>
          <a:noFill/>
        </p:spPr>
        <p:txBody>
          <a:bodyPr wrap="square">
            <a:spAutoFit/>
          </a:bodyPr>
          <a:lstStyle/>
          <a:p>
            <a:pPr algn="just" fontAlgn="auto">
              <a:spcBef>
                <a:spcPts val="0"/>
              </a:spcBef>
              <a:spcAft>
                <a:spcPts val="0"/>
              </a:spcAft>
              <a:buFont typeface="Arial" pitchFamily="34" charset="0"/>
              <a:buChar char="•"/>
              <a:tabLst>
                <a:tab pos="174625" algn="l"/>
                <a:tab pos="1030288" algn="l"/>
              </a:tabLst>
              <a:defRPr/>
            </a:pPr>
            <a:r>
              <a:rPr lang="en-US" sz="2200" dirty="0">
                <a:latin typeface="+mn-lt"/>
                <a:ea typeface="+mn-ea"/>
              </a:rPr>
              <a:t> </a:t>
            </a:r>
            <a:r>
              <a:rPr lang="en-US" sz="2200" dirty="0">
                <a:solidFill>
                  <a:srgbClr val="0070C0"/>
                </a:solidFill>
                <a:latin typeface="+mn-lt"/>
                <a:ea typeface="+mn-ea"/>
              </a:rPr>
              <a:t>Complete Supply Chain Management Solution </a:t>
            </a:r>
            <a:r>
              <a:rPr lang="en-US" sz="2200" dirty="0">
                <a:latin typeface="+mn-lt"/>
                <a:ea typeface="+mn-ea"/>
              </a:rPr>
              <a:t>for drugs, surgical items and sutures, developed by CDAC.</a:t>
            </a:r>
          </a:p>
          <a:p>
            <a:pPr algn="just" fontAlgn="auto">
              <a:spcBef>
                <a:spcPts val="0"/>
              </a:spcBef>
              <a:spcAft>
                <a:spcPts val="0"/>
              </a:spcAft>
              <a:buFont typeface="Arial" pitchFamily="34" charset="0"/>
              <a:buChar char="•"/>
              <a:defRPr/>
            </a:pPr>
            <a:r>
              <a:rPr lang="en-US" sz="2200" dirty="0">
                <a:latin typeface="+mn-lt"/>
                <a:ea typeface="+mn-ea"/>
              </a:rPr>
              <a:t> Provides inventory management at all DDWs and at sub stores / DDCs of Medical college hospitals, District Hospitals, CHCs and PHCs.  </a:t>
            </a:r>
          </a:p>
          <a:p>
            <a:pPr algn="just" fontAlgn="auto">
              <a:spcBef>
                <a:spcPts val="0"/>
              </a:spcBef>
              <a:spcAft>
                <a:spcPts val="0"/>
              </a:spcAft>
              <a:buFont typeface="Arial" pitchFamily="34" charset="0"/>
              <a:buChar char="•"/>
              <a:defRPr/>
            </a:pPr>
            <a:r>
              <a:rPr lang="en-US" sz="2200" dirty="0">
                <a:latin typeface="+mn-lt"/>
                <a:ea typeface="+mn-ea"/>
              </a:rPr>
              <a:t> Implemented across 4397 locations (including DDCs) across the state.</a:t>
            </a:r>
          </a:p>
          <a:p>
            <a:pPr algn="just" fontAlgn="auto">
              <a:spcBef>
                <a:spcPts val="0"/>
              </a:spcBef>
              <a:spcAft>
                <a:spcPts val="0"/>
              </a:spcAft>
              <a:buFont typeface="Arial" pitchFamily="34" charset="0"/>
              <a:buChar char="•"/>
              <a:defRPr/>
            </a:pPr>
            <a:r>
              <a:rPr lang="en-US" sz="2200" dirty="0">
                <a:latin typeface="+mn-lt"/>
                <a:ea typeface="+mn-ea"/>
              </a:rPr>
              <a:t> Provides detailed information from the stage of procurement of the drug to its consumption by the end users.</a:t>
            </a:r>
          </a:p>
          <a:p>
            <a:pPr algn="just">
              <a:defRPr/>
            </a:pPr>
            <a:r>
              <a:rPr lang="en-US" sz="2200" dirty="0">
                <a:solidFill>
                  <a:srgbClr val="3AA854"/>
                </a:solidFill>
                <a:latin typeface="+mn-lt"/>
                <a:ea typeface="+mn-ea"/>
              </a:rPr>
              <a:t> </a:t>
            </a:r>
            <a:r>
              <a:rPr lang="en-US" sz="2200" b="1" u="sng" dirty="0">
                <a:solidFill>
                  <a:srgbClr val="3AA854"/>
                </a:solidFill>
              </a:rPr>
              <a:t>Key Features of e-</a:t>
            </a:r>
            <a:r>
              <a:rPr lang="en-US" sz="2200" b="1" u="sng" dirty="0" err="1">
                <a:solidFill>
                  <a:srgbClr val="3AA854"/>
                </a:solidFill>
              </a:rPr>
              <a:t>Aushadhi</a:t>
            </a:r>
            <a:endParaRPr lang="en-US" sz="2200" b="1" u="sng" dirty="0">
              <a:solidFill>
                <a:srgbClr val="3AA854"/>
              </a:solidFill>
            </a:endParaRPr>
          </a:p>
          <a:p>
            <a:pPr algn="just" fontAlgn="auto">
              <a:spcBef>
                <a:spcPts val="0"/>
              </a:spcBef>
              <a:spcAft>
                <a:spcPts val="0"/>
              </a:spcAft>
              <a:buFont typeface="Arial" pitchFamily="34" charset="0"/>
              <a:buChar char="•"/>
              <a:defRPr/>
            </a:pPr>
            <a:r>
              <a:rPr lang="en-US" sz="2200" b="1" dirty="0">
                <a:latin typeface="+mn-lt"/>
                <a:ea typeface="+mn-ea"/>
              </a:rPr>
              <a:t> </a:t>
            </a:r>
            <a:r>
              <a:rPr lang="en-US" sz="2200" dirty="0">
                <a:latin typeface="+mn-lt"/>
                <a:ea typeface="+mn-ea"/>
              </a:rPr>
              <a:t>Facilitates online annual demand submission</a:t>
            </a:r>
          </a:p>
          <a:p>
            <a:pPr algn="just" fontAlgn="auto">
              <a:spcBef>
                <a:spcPts val="0"/>
              </a:spcBef>
              <a:spcAft>
                <a:spcPts val="0"/>
              </a:spcAft>
              <a:buFont typeface="Arial" pitchFamily="34" charset="0"/>
              <a:buChar char="•"/>
              <a:defRPr/>
            </a:pPr>
            <a:r>
              <a:rPr lang="en-US" sz="2200" dirty="0">
                <a:latin typeface="+mn-lt"/>
                <a:ea typeface="+mn-ea"/>
              </a:rPr>
              <a:t> Online purchase order generation to suppliers</a:t>
            </a:r>
          </a:p>
          <a:p>
            <a:pPr algn="just" fontAlgn="auto">
              <a:spcBef>
                <a:spcPts val="0"/>
              </a:spcBef>
              <a:spcAft>
                <a:spcPts val="0"/>
              </a:spcAft>
              <a:buFont typeface="Arial" pitchFamily="34" charset="0"/>
              <a:buChar char="•"/>
              <a:defRPr/>
            </a:pPr>
            <a:r>
              <a:rPr lang="en-US" sz="2200" dirty="0">
                <a:latin typeface="+mn-lt"/>
                <a:ea typeface="+mn-ea"/>
              </a:rPr>
              <a:t> Provision to maintain expiry date/shelf life</a:t>
            </a:r>
          </a:p>
          <a:p>
            <a:pPr algn="just" fontAlgn="auto">
              <a:spcBef>
                <a:spcPts val="0"/>
              </a:spcBef>
              <a:spcAft>
                <a:spcPts val="0"/>
              </a:spcAft>
              <a:buFont typeface="Arial" pitchFamily="34" charset="0"/>
              <a:buChar char="•"/>
              <a:defRPr/>
            </a:pPr>
            <a:r>
              <a:rPr lang="en-US" sz="2200" dirty="0">
                <a:latin typeface="+mn-lt"/>
                <a:ea typeface="+mn-ea"/>
              </a:rPr>
              <a:t> Provides details of Quality control</a:t>
            </a:r>
          </a:p>
          <a:p>
            <a:pPr algn="just" fontAlgn="auto">
              <a:spcBef>
                <a:spcPts val="0"/>
              </a:spcBef>
              <a:spcAft>
                <a:spcPts val="0"/>
              </a:spcAft>
              <a:buFont typeface="Arial" pitchFamily="34" charset="0"/>
              <a:buChar char="•"/>
              <a:defRPr/>
            </a:pPr>
            <a:r>
              <a:rPr lang="en-US" sz="2200" dirty="0">
                <a:latin typeface="+mn-lt"/>
                <a:ea typeface="+mn-ea"/>
              </a:rPr>
              <a:t> Ability to track drug inventory online</a:t>
            </a:r>
          </a:p>
          <a:p>
            <a:pPr algn="just" fontAlgn="auto">
              <a:spcBef>
                <a:spcPts val="0"/>
              </a:spcBef>
              <a:spcAft>
                <a:spcPts val="0"/>
              </a:spcAft>
              <a:buFont typeface="Arial" pitchFamily="34" charset="0"/>
              <a:buChar char="•"/>
              <a:defRPr/>
            </a:pPr>
            <a:r>
              <a:rPr lang="en-US" sz="2200" dirty="0">
                <a:latin typeface="+mn-lt"/>
                <a:ea typeface="+mn-ea"/>
              </a:rPr>
              <a:t> Ability to generate customized reports</a:t>
            </a:r>
          </a:p>
          <a:p>
            <a:pPr algn="just" fontAlgn="auto">
              <a:spcBef>
                <a:spcPts val="0"/>
              </a:spcBef>
              <a:spcAft>
                <a:spcPts val="0"/>
              </a:spcAft>
              <a:buFont typeface="Arial" pitchFamily="34" charset="0"/>
              <a:buChar char="•"/>
              <a:defRPr/>
            </a:pPr>
            <a:r>
              <a:rPr lang="en-US" sz="2200" dirty="0">
                <a:latin typeface="+mn-lt"/>
                <a:ea typeface="+mn-ea"/>
              </a:rPr>
              <a:t> Facilitates inter ware house transfer of drugs</a:t>
            </a:r>
          </a:p>
          <a:p>
            <a:pPr algn="just" fontAlgn="auto">
              <a:spcBef>
                <a:spcPts val="0"/>
              </a:spcBef>
              <a:spcAft>
                <a:spcPts val="0"/>
              </a:spcAft>
              <a:buFont typeface="Arial" pitchFamily="34" charset="0"/>
              <a:buChar char="•"/>
              <a:defRPr/>
            </a:pPr>
            <a:r>
              <a:rPr lang="en-US" sz="2200" dirty="0">
                <a:latin typeface="+mn-lt"/>
                <a:ea typeface="+mn-ea"/>
              </a:rPr>
              <a:t> Alert generation in different </a:t>
            </a:r>
            <a:r>
              <a:rPr lang="en-US" sz="2200" dirty="0" err="1">
                <a:latin typeface="+mn-lt"/>
                <a:ea typeface="+mn-ea"/>
              </a:rPr>
              <a:t>colours</a:t>
            </a:r>
            <a:r>
              <a:rPr lang="en-US" sz="2200" dirty="0">
                <a:latin typeface="+mn-lt"/>
                <a:ea typeface="+mn-ea"/>
              </a:rPr>
              <a:t> for expired drugs, re-order level</a:t>
            </a:r>
          </a:p>
          <a:p>
            <a:pPr algn="just" fontAlgn="auto">
              <a:spcBef>
                <a:spcPts val="0"/>
              </a:spcBef>
              <a:spcAft>
                <a:spcPts val="0"/>
              </a:spcAft>
              <a:buFont typeface="Arial" pitchFamily="34" charset="0"/>
              <a:buChar char="•"/>
              <a:defRPr/>
            </a:pPr>
            <a:r>
              <a:rPr lang="en-US" sz="2200" dirty="0">
                <a:latin typeface="+mn-lt"/>
                <a:ea typeface="+mn-ea"/>
              </a:rPr>
              <a:t> Maintains daily stock ledger of drugs</a:t>
            </a:r>
          </a:p>
        </p:txBody>
      </p:sp>
      <p:sp>
        <p:nvSpPr>
          <p:cNvPr id="4" name="Title 1"/>
          <p:cNvSpPr txBox="1">
            <a:spLocks/>
          </p:cNvSpPr>
          <p:nvPr/>
        </p:nvSpPr>
        <p:spPr>
          <a:xfrm>
            <a:off x="0" y="0"/>
            <a:ext cx="9144000" cy="6858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Autofit/>
          </a:bodyPr>
          <a:lstStyle/>
          <a:p>
            <a:pPr algn="ctr"/>
            <a:r>
              <a:rPr lang="en-US" sz="2800" b="1" dirty="0" smtClean="0">
                <a:solidFill>
                  <a:schemeClr val="bg1"/>
                </a:solidFill>
                <a:latin typeface="Times New Roman" pitchFamily="18" charset="0"/>
                <a:cs typeface="Times New Roman" pitchFamily="18" charset="0"/>
              </a:rPr>
              <a:t>e-</a:t>
            </a:r>
            <a:r>
              <a:rPr lang="en-US" sz="2800" b="1" dirty="0" err="1" smtClean="0">
                <a:solidFill>
                  <a:schemeClr val="bg1"/>
                </a:solidFill>
                <a:latin typeface="Times New Roman" pitchFamily="18" charset="0"/>
                <a:cs typeface="Times New Roman" pitchFamily="18" charset="0"/>
              </a:rPr>
              <a:t>Aushadhi</a:t>
            </a:r>
            <a:r>
              <a:rPr lang="en-US" sz="2800" b="1" dirty="0" smtClean="0">
                <a:solidFill>
                  <a:schemeClr val="bg1"/>
                </a:solidFill>
                <a:latin typeface="Times New Roman" pitchFamily="18" charset="0"/>
                <a:cs typeface="Times New Roman" pitchFamily="18" charset="0"/>
              </a:rPr>
              <a:t> Software for Inventory management</a:t>
            </a:r>
            <a:endParaRPr lang="en-US" sz="28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srcRect l="17273" t="11144" r="22849" b="9337"/>
          <a:stretch>
            <a:fillRect/>
          </a:stretch>
        </p:blipFill>
        <p:spPr bwMode="auto">
          <a:xfrm>
            <a:off x="1295400" y="1066800"/>
            <a:ext cx="6776720" cy="4419600"/>
          </a:xfrm>
          <a:prstGeom prst="rect">
            <a:avLst/>
          </a:prstGeom>
          <a:noFill/>
          <a:ln w="9525">
            <a:noFill/>
            <a:miter lim="800000"/>
            <a:headEnd/>
            <a:tailEnd/>
          </a:ln>
          <a:effectLst/>
        </p:spPr>
      </p:pic>
      <p:sp>
        <p:nvSpPr>
          <p:cNvPr id="8" name="TextBox 7"/>
          <p:cNvSpPr txBox="1"/>
          <p:nvPr/>
        </p:nvSpPr>
        <p:spPr>
          <a:xfrm>
            <a:off x="304800" y="5715000"/>
            <a:ext cx="8610600" cy="461665"/>
          </a:xfrm>
          <a:prstGeom prst="rect">
            <a:avLst/>
          </a:prstGeom>
          <a:noFill/>
        </p:spPr>
        <p:txBody>
          <a:bodyPr wrap="square">
            <a:spAutoFit/>
          </a:bodyPr>
          <a:lstStyle/>
          <a:p>
            <a:pPr algn="ctr" fontAlgn="auto">
              <a:spcBef>
                <a:spcPts val="0"/>
              </a:spcBef>
              <a:spcAft>
                <a:spcPts val="0"/>
              </a:spcAft>
              <a:tabLst>
                <a:tab pos="174625" algn="l"/>
                <a:tab pos="1030288" algn="l"/>
              </a:tabLst>
              <a:defRPr/>
            </a:pPr>
            <a:r>
              <a:rPr lang="en-US" sz="2400" b="1" dirty="0" smtClean="0">
                <a:latin typeface="+mn-lt"/>
                <a:ea typeface="+mn-ea"/>
              </a:rPr>
              <a:t>Implemented </a:t>
            </a:r>
            <a:r>
              <a:rPr lang="en-US" sz="2400" b="1" dirty="0">
                <a:latin typeface="+mn-lt"/>
                <a:ea typeface="+mn-ea"/>
              </a:rPr>
              <a:t>across 4397 locations </a:t>
            </a:r>
            <a:r>
              <a:rPr lang="en-US" sz="2400" b="1" dirty="0" smtClean="0">
                <a:latin typeface="+mn-lt"/>
                <a:ea typeface="+mn-ea"/>
              </a:rPr>
              <a:t>across </a:t>
            </a:r>
            <a:r>
              <a:rPr lang="en-US" sz="2400" b="1" dirty="0">
                <a:latin typeface="+mn-lt"/>
                <a:ea typeface="+mn-ea"/>
              </a:rPr>
              <a:t>the state</a:t>
            </a:r>
            <a:r>
              <a:rPr lang="en-US" sz="2400" b="1" dirty="0" smtClean="0">
                <a:latin typeface="+mn-lt"/>
                <a:ea typeface="+mn-ea"/>
              </a:rPr>
              <a:t>.</a:t>
            </a:r>
            <a:endParaRPr lang="en-US" sz="2400" b="1" dirty="0">
              <a:latin typeface="+mn-lt"/>
              <a:ea typeface="+mn-ea"/>
            </a:endParaRPr>
          </a:p>
        </p:txBody>
      </p:sp>
      <p:sp>
        <p:nvSpPr>
          <p:cNvPr id="4" name="Title 1"/>
          <p:cNvSpPr txBox="1">
            <a:spLocks/>
          </p:cNvSpPr>
          <p:nvPr/>
        </p:nvSpPr>
        <p:spPr>
          <a:xfrm>
            <a:off x="0" y="0"/>
            <a:ext cx="9144000" cy="6858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Autofit/>
          </a:bodyPr>
          <a:lstStyle/>
          <a:p>
            <a:pPr algn="ctr"/>
            <a:r>
              <a:rPr lang="en-US" sz="2800" b="1" dirty="0" smtClean="0">
                <a:solidFill>
                  <a:schemeClr val="bg1"/>
                </a:solidFill>
                <a:latin typeface="Times New Roman" pitchFamily="18" charset="0"/>
                <a:cs typeface="Times New Roman" pitchFamily="18" charset="0"/>
              </a:rPr>
              <a:t>e-</a:t>
            </a:r>
            <a:r>
              <a:rPr lang="en-US" sz="2800" b="1" dirty="0" err="1" smtClean="0">
                <a:solidFill>
                  <a:schemeClr val="bg1"/>
                </a:solidFill>
                <a:latin typeface="Times New Roman" pitchFamily="18" charset="0"/>
                <a:cs typeface="Times New Roman" pitchFamily="18" charset="0"/>
              </a:rPr>
              <a:t>Aushadhi</a:t>
            </a:r>
            <a:r>
              <a:rPr lang="en-US" sz="2800" b="1" dirty="0" smtClean="0">
                <a:solidFill>
                  <a:schemeClr val="bg1"/>
                </a:solidFill>
                <a:latin typeface="Times New Roman" pitchFamily="18" charset="0"/>
                <a:cs typeface="Times New Roman" pitchFamily="18" charset="0"/>
              </a:rPr>
              <a:t> Inventory management</a:t>
            </a:r>
            <a:endParaRPr lang="en-US" sz="28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Related image"/>
          <p:cNvPicPr>
            <a:picLocks noChangeAspect="1" noChangeArrowheads="1"/>
          </p:cNvPicPr>
          <p:nvPr/>
        </p:nvPicPr>
        <p:blipFill>
          <a:blip r:embed="rId2">
            <a:clrChange>
              <a:clrFrom>
                <a:srgbClr val="ECD288"/>
              </a:clrFrom>
              <a:clrTo>
                <a:srgbClr val="ECD288">
                  <a:alpha val="0"/>
                </a:srgbClr>
              </a:clrTo>
            </a:clrChange>
            <a:duotone>
              <a:schemeClr val="accent3">
                <a:shade val="45000"/>
                <a:satMod val="135000"/>
              </a:schemeClr>
              <a:prstClr val="white"/>
            </a:duotone>
          </a:blip>
          <a:srcRect l="12725" t="14141" r="45450" b="13977"/>
          <a:stretch>
            <a:fillRect/>
          </a:stretch>
        </p:blipFill>
        <p:spPr bwMode="auto">
          <a:xfrm flipH="1">
            <a:off x="0" y="4114800"/>
            <a:ext cx="2891118" cy="2743200"/>
          </a:xfrm>
          <a:prstGeom prst="rect">
            <a:avLst/>
          </a:prstGeom>
          <a:noFill/>
        </p:spPr>
      </p:pic>
      <p:sp>
        <p:nvSpPr>
          <p:cNvPr id="4" name="Title 1"/>
          <p:cNvSpPr txBox="1">
            <a:spLocks/>
          </p:cNvSpPr>
          <p:nvPr/>
        </p:nvSpPr>
        <p:spPr>
          <a:xfrm>
            <a:off x="0" y="0"/>
            <a:ext cx="9144000" cy="13716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rmAutofit/>
          </a:bodyPr>
          <a:lstStyle/>
          <a:p>
            <a:pPr algn="ctr"/>
            <a:r>
              <a:rPr lang="en-US" sz="3600" b="1" dirty="0" smtClean="0">
                <a:solidFill>
                  <a:schemeClr val="bg1"/>
                </a:solidFill>
                <a:latin typeface="Times New Roman" panose="02020603050405020304" pitchFamily="18" charset="0"/>
                <a:cs typeface="Times New Roman" panose="02020603050405020304" pitchFamily="18" charset="0"/>
              </a:rPr>
              <a:t>State modified the list of EDL as per operational Guidelines for CPHC</a:t>
            </a:r>
            <a:endParaRPr lang="en-US" sz="3200" b="1" dirty="0" smtClean="0">
              <a:solidFill>
                <a:schemeClr val="bg1"/>
              </a:solidFill>
              <a:latin typeface="Times New Roman" panose="02020603050405020304" pitchFamily="18" charset="0"/>
              <a:cs typeface="Times New Roman" panose="02020603050405020304" pitchFamily="18" charset="0"/>
            </a:endParaRPr>
          </a:p>
        </p:txBody>
      </p:sp>
      <p:sp>
        <p:nvSpPr>
          <p:cNvPr id="31746" name="AutoShape 2" descr="Image result for health and wellness cent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457200" y="1981200"/>
            <a:ext cx="6248400" cy="2862322"/>
          </a:xfrm>
          <a:prstGeom prst="rect">
            <a:avLst/>
          </a:prstGeom>
          <a:noFill/>
        </p:spPr>
        <p:txBody>
          <a:bodyPr wrap="square" rtlCol="0">
            <a:spAutoFit/>
          </a:bodyPr>
          <a:lstStyle/>
          <a:p>
            <a:pPr marL="457200" indent="-457200" algn="just">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The current EDL of the state up-to PHC &amp; HWC PHC level, already includes all the medicines specified in operational guidelines</a:t>
            </a:r>
          </a:p>
          <a:p>
            <a:pPr marL="457200" indent="-457200" algn="just">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43 medicines / Surgical items are provided at SHC and HWC-SHCs.</a:t>
            </a:r>
          </a:p>
          <a:p>
            <a:pPr marL="457200" indent="-457200" algn="just">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130 HWC-SHCs functional</a:t>
            </a:r>
          </a:p>
          <a:p>
            <a:pPr marL="457200" indent="-457200" algn="just">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p:txBody>
      </p:sp>
      <p:pic>
        <p:nvPicPr>
          <p:cNvPr id="7" name="Picture 6" descr="edl.JPG"/>
          <p:cNvPicPr>
            <a:picLocks noChangeAspect="1"/>
          </p:cNvPicPr>
          <p:nvPr/>
        </p:nvPicPr>
        <p:blipFill>
          <a:blip r:embed="rId3"/>
          <a:srcRect l="28984" r="30282" b="10225"/>
          <a:stretch>
            <a:fillRect/>
          </a:stretch>
        </p:blipFill>
        <p:spPr>
          <a:xfrm>
            <a:off x="6781800" y="3124200"/>
            <a:ext cx="2176458" cy="3184877"/>
          </a:xfrm>
          <a:prstGeom prst="rect">
            <a:avLst/>
          </a:prstGeom>
        </p:spPr>
      </p:pic>
      <p:sp>
        <p:nvSpPr>
          <p:cNvPr id="8" name="Rectangle 7"/>
          <p:cNvSpPr/>
          <p:nvPr/>
        </p:nvSpPr>
        <p:spPr>
          <a:xfrm>
            <a:off x="7010400" y="3930650"/>
            <a:ext cx="381000" cy="107950"/>
          </a:xfrm>
          <a:prstGeom prst="rect">
            <a:avLst/>
          </a:prstGeom>
          <a:solidFill>
            <a:srgbClr val="78C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 xmlns:a16="http://schemas.microsoft.com/office/drawing/2014/main" id="{275DD681-8E4C-4B26-9518-720A2AB13EE2}"/>
              </a:ext>
            </a:extLst>
          </p:cNvPr>
          <p:cNvGraphicFramePr>
            <a:graphicFrameLocks noGrp="1"/>
          </p:cNvGraphicFramePr>
          <p:nvPr>
            <p:extLst>
              <p:ext uri="{D42A27DB-BD31-4B8C-83A1-F6EECF244321}">
                <p14:modId xmlns:p14="http://schemas.microsoft.com/office/powerpoint/2010/main" val="4192243215"/>
              </p:ext>
            </p:extLst>
          </p:nvPr>
        </p:nvGraphicFramePr>
        <p:xfrm>
          <a:off x="304800" y="990600"/>
          <a:ext cx="8501063" cy="5495383"/>
        </p:xfrm>
        <a:graphic>
          <a:graphicData uri="http://schemas.openxmlformats.org/drawingml/2006/table">
            <a:tbl>
              <a:tblPr>
                <a:tableStyleId>{69C7853C-536D-4A76-A0AE-DD22124D55A5}</a:tableStyleId>
              </a:tblPr>
              <a:tblGrid>
                <a:gridCol w="3143250">
                  <a:extLst>
                    <a:ext uri="{9D8B030D-6E8A-4147-A177-3AD203B41FA5}">
                      <a16:colId xmlns="" xmlns:a16="http://schemas.microsoft.com/office/drawing/2014/main" val="20000"/>
                    </a:ext>
                  </a:extLst>
                </a:gridCol>
                <a:gridCol w="1285875">
                  <a:extLst>
                    <a:ext uri="{9D8B030D-6E8A-4147-A177-3AD203B41FA5}">
                      <a16:colId xmlns="" xmlns:a16="http://schemas.microsoft.com/office/drawing/2014/main" val="20001"/>
                    </a:ext>
                  </a:extLst>
                </a:gridCol>
                <a:gridCol w="1616075">
                  <a:extLst>
                    <a:ext uri="{9D8B030D-6E8A-4147-A177-3AD203B41FA5}">
                      <a16:colId xmlns="" xmlns:a16="http://schemas.microsoft.com/office/drawing/2014/main" val="20002"/>
                    </a:ext>
                  </a:extLst>
                </a:gridCol>
                <a:gridCol w="1228725">
                  <a:extLst>
                    <a:ext uri="{9D8B030D-6E8A-4147-A177-3AD203B41FA5}">
                      <a16:colId xmlns="" xmlns:a16="http://schemas.microsoft.com/office/drawing/2014/main" val="20003"/>
                    </a:ext>
                  </a:extLst>
                </a:gridCol>
                <a:gridCol w="1227138">
                  <a:extLst>
                    <a:ext uri="{9D8B030D-6E8A-4147-A177-3AD203B41FA5}">
                      <a16:colId xmlns="" xmlns:a16="http://schemas.microsoft.com/office/drawing/2014/main" val="20004"/>
                    </a:ext>
                  </a:extLst>
                </a:gridCol>
              </a:tblGrid>
              <a:tr h="475298">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rPr>
                        <a:t>Category of Healthcare Institutions</a:t>
                      </a:r>
                      <a:endParaRPr kumimoji="0" lang="en-US" sz="2000" b="1" i="0" u="none" strike="noStrike" cap="none" normalizeH="0" baseline="0" dirty="0">
                        <a:ln>
                          <a:noFill/>
                        </a:ln>
                        <a:solidFill>
                          <a:srgbClr val="FFFFFF"/>
                        </a:solidFill>
                        <a:effectLst/>
                        <a:latin typeface="Arial" pitchFamily="34" charset="0"/>
                        <a:ea typeface="MS PGothic" pitchFamily="34" charset="-128"/>
                        <a:cs typeface="Arial" pitchFamily="34" charset="0"/>
                      </a:endParaRPr>
                    </a:p>
                  </a:txBody>
                  <a:tcPr marL="91439" marR="91439" marT="45714" marB="45714" anchor="ctr" horzOverflow="overflow">
                    <a:solidFill>
                      <a:srgbClr val="3AA854"/>
                    </a:solidFill>
                  </a:tcPr>
                </a:tc>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kern="1200" cap="none" normalizeH="0" baseline="0" dirty="0">
                          <a:ln>
                            <a:noFill/>
                          </a:ln>
                          <a:effectLst/>
                        </a:rPr>
                        <a:t>Numbers based on level of care</a:t>
                      </a:r>
                      <a:endParaRPr kumimoji="0" lang="en-US" sz="2000" b="1" i="0" u="none" strike="noStrike" kern="1200" cap="none" normalizeH="0" baseline="0" dirty="0">
                        <a:ln>
                          <a:noFill/>
                        </a:ln>
                        <a:solidFill>
                          <a:srgbClr val="FFFFFF"/>
                        </a:solidFill>
                        <a:effectLst/>
                        <a:latin typeface="Calibri" pitchFamily="34" charset="0"/>
                        <a:ea typeface="MS PGothic" pitchFamily="34" charset="-128"/>
                        <a:cs typeface="+mn-cs"/>
                      </a:endParaRPr>
                    </a:p>
                  </a:txBody>
                  <a:tcPr marL="91439" marR="91439" marT="45714" marB="45714" anchor="ctr" horzOverflow="overflow">
                    <a:solidFill>
                      <a:srgbClr val="3AA85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831783">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kern="1200" cap="none" normalizeH="0" baseline="0" dirty="0">
                          <a:ln>
                            <a:noFill/>
                          </a:ln>
                          <a:effectLst/>
                        </a:rPr>
                        <a:t>Medicines</a:t>
                      </a:r>
                      <a:endParaRPr kumimoji="0" lang="en-US" sz="2000" b="1" i="0" u="none" strike="noStrike" kern="1200" cap="none" normalizeH="0" baseline="0" dirty="0">
                        <a:ln>
                          <a:noFill/>
                        </a:ln>
                        <a:solidFill>
                          <a:srgbClr val="FFFFFF"/>
                        </a:solidFill>
                        <a:effectLst/>
                        <a:latin typeface="Calibri" pitchFamily="34" charset="0"/>
                        <a:ea typeface="MS PGothic" pitchFamily="34" charset="-128"/>
                        <a:cs typeface="+mn-cs"/>
                      </a:endParaRPr>
                    </a:p>
                  </a:txBody>
                  <a:tcPr marL="91439" marR="91439" marT="45714" marB="45714" anchor="ctr" horzOverflow="overflow">
                    <a:solidFill>
                      <a:srgbClr val="3AA85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kern="1200" cap="none" normalizeH="0" baseline="0" dirty="0">
                          <a:ln>
                            <a:noFill/>
                          </a:ln>
                          <a:effectLst/>
                        </a:rPr>
                        <a:t>Surgical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kern="1200" cap="none" normalizeH="0" baseline="0" dirty="0">
                          <a:ln>
                            <a:noFill/>
                          </a:ln>
                          <a:effectLst/>
                        </a:rPr>
                        <a:t>Items</a:t>
                      </a:r>
                      <a:endParaRPr kumimoji="0" lang="en-US" sz="2000" b="1" i="0" u="none" strike="noStrike" kern="1200" cap="none" normalizeH="0" baseline="0" dirty="0">
                        <a:ln>
                          <a:noFill/>
                        </a:ln>
                        <a:solidFill>
                          <a:srgbClr val="FFFFFF"/>
                        </a:solidFill>
                        <a:effectLst/>
                        <a:latin typeface="Calibri" pitchFamily="34" charset="0"/>
                        <a:ea typeface="MS PGothic" pitchFamily="34" charset="-128"/>
                        <a:cs typeface="+mn-cs"/>
                      </a:endParaRPr>
                    </a:p>
                  </a:txBody>
                  <a:tcPr marL="91439" marR="91439" marT="45714" marB="45714" anchor="ctr" horzOverflow="overflow">
                    <a:solidFill>
                      <a:srgbClr val="3AA85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kern="1200" cap="none" normalizeH="0" baseline="0" dirty="0">
                          <a:ln>
                            <a:noFill/>
                          </a:ln>
                          <a:effectLst/>
                        </a:rPr>
                        <a:t>Sutures</a:t>
                      </a:r>
                      <a:endParaRPr kumimoji="0" lang="en-US" sz="2000" b="1" i="0" u="none" strike="noStrike" kern="1200" cap="none" normalizeH="0" baseline="0" dirty="0">
                        <a:ln>
                          <a:noFill/>
                        </a:ln>
                        <a:solidFill>
                          <a:srgbClr val="FFFFFF"/>
                        </a:solidFill>
                        <a:effectLst/>
                        <a:latin typeface="Calibri" pitchFamily="34" charset="0"/>
                        <a:ea typeface="MS PGothic" pitchFamily="34" charset="-128"/>
                        <a:cs typeface="+mn-cs"/>
                      </a:endParaRPr>
                    </a:p>
                  </a:txBody>
                  <a:tcPr marL="91439" marR="91439" marT="45714" marB="45714" anchor="ctr" horzOverflow="overflow">
                    <a:solidFill>
                      <a:srgbClr val="3AA85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kern="1200" cap="none" normalizeH="0" baseline="0" dirty="0">
                          <a:ln>
                            <a:noFill/>
                          </a:ln>
                          <a:effectLst/>
                        </a:rPr>
                        <a:t>Total</a:t>
                      </a:r>
                      <a:endParaRPr kumimoji="0" lang="en-US" sz="2000" b="1" i="0" u="none" strike="noStrike" kern="1200" cap="none" normalizeH="0" baseline="0" dirty="0">
                        <a:ln>
                          <a:noFill/>
                        </a:ln>
                        <a:solidFill>
                          <a:srgbClr val="FFFFFF"/>
                        </a:solidFill>
                        <a:effectLst/>
                        <a:latin typeface="Calibri" pitchFamily="34" charset="0"/>
                        <a:ea typeface="MS PGothic" pitchFamily="34" charset="-128"/>
                        <a:cs typeface="+mn-cs"/>
                      </a:endParaRPr>
                    </a:p>
                  </a:txBody>
                  <a:tcPr marL="91439" marR="91439" marT="45714" marB="45714" anchor="ctr" horzOverflow="overflow">
                    <a:solidFill>
                      <a:srgbClr val="3AA854"/>
                    </a:solidFill>
                  </a:tcPr>
                </a:tc>
                <a:extLst>
                  <a:ext uri="{0D108BD9-81ED-4DB2-BD59-A6C34878D82A}">
                    <a16:rowId xmlns="" xmlns:a16="http://schemas.microsoft.com/office/drawing/2014/main" val="10001"/>
                  </a:ext>
                </a:extLst>
              </a:tr>
              <a:tr h="67960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rPr>
                        <a:t>Medical College Hospitals</a:t>
                      </a:r>
                      <a:endParaRPr kumimoji="0" lang="en-US" sz="2000" b="1" i="0" u="none" strike="noStrike" cap="none" normalizeH="0" baseline="0" dirty="0">
                        <a:ln>
                          <a:noFill/>
                        </a:ln>
                        <a:solidFill>
                          <a:srgbClr val="000000"/>
                        </a:solidFill>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608</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147</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a:ln>
                            <a:noFill/>
                          </a:ln>
                          <a:effectLst>
                            <a:outerShdw blurRad="38100" dist="38100" dir="2700000" algn="tl">
                              <a:srgbClr val="FFFFFF"/>
                            </a:outerShdw>
                          </a:effectLst>
                        </a:rPr>
                        <a:t>77</a:t>
                      </a:r>
                      <a:endParaRPr kumimoji="0" lang="en-US" sz="2000" b="1" i="0" u="none" strike="noStrike" cap="none" normalizeH="0" baseline="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832</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extLst>
                  <a:ext uri="{0D108BD9-81ED-4DB2-BD59-A6C34878D82A}">
                    <a16:rowId xmlns="" xmlns:a16="http://schemas.microsoft.com/office/drawing/2014/main" val="10002"/>
                  </a:ext>
                </a:extLst>
              </a:tr>
              <a:tr h="83178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rPr>
                        <a:t>District / Sub-dist / Satellite Hospitals</a:t>
                      </a:r>
                      <a:endParaRPr kumimoji="0" lang="en-US" sz="2000" b="1" i="0" u="none" strike="noStrike" cap="none" normalizeH="0" baseline="0" dirty="0">
                        <a:ln>
                          <a:noFill/>
                        </a:ln>
                        <a:solidFill>
                          <a:srgbClr val="000000"/>
                        </a:solidFill>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563</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142</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37</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742</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extLst>
                  <a:ext uri="{0D108BD9-81ED-4DB2-BD59-A6C34878D82A}">
                    <a16:rowId xmlns="" xmlns:a16="http://schemas.microsoft.com/office/drawing/2014/main" val="10003"/>
                  </a:ext>
                </a:extLst>
              </a:tr>
              <a:tr h="5480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rPr>
                        <a:t>CHCs</a:t>
                      </a:r>
                      <a:endParaRPr kumimoji="0" lang="en-US" sz="2000" b="1" i="0" u="none" strike="noStrike" cap="none" normalizeH="0" baseline="0" dirty="0">
                        <a:ln>
                          <a:noFill/>
                        </a:ln>
                        <a:solidFill>
                          <a:srgbClr val="000000"/>
                        </a:solidFill>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447</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111</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a:ln>
                            <a:noFill/>
                          </a:ln>
                          <a:effectLst>
                            <a:outerShdw blurRad="38100" dist="38100" dir="2700000" algn="tl">
                              <a:srgbClr val="FFFFFF"/>
                            </a:outerShdw>
                          </a:effectLst>
                        </a:rPr>
                        <a:t>11</a:t>
                      </a:r>
                      <a:endParaRPr kumimoji="0" lang="en-US" sz="2000" b="1" i="0" u="none" strike="noStrike" cap="none" normalizeH="0" baseline="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569</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extLst>
                  <a:ext uri="{0D108BD9-81ED-4DB2-BD59-A6C34878D82A}">
                    <a16:rowId xmlns="" xmlns:a16="http://schemas.microsoft.com/office/drawing/2014/main" val="10004"/>
                  </a:ext>
                </a:extLst>
              </a:tr>
              <a:tr h="5480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rPr>
                        <a:t>PHCs /Dispensaries/ PHC-HWCs</a:t>
                      </a:r>
                      <a:endParaRPr kumimoji="0" lang="en-US" sz="2000" b="1" i="0" u="none" strike="noStrike" cap="none" normalizeH="0" baseline="0" dirty="0">
                        <a:ln>
                          <a:noFill/>
                        </a:ln>
                        <a:solidFill>
                          <a:srgbClr val="000000"/>
                        </a:solidFill>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245</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73</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a:ln>
                            <a:noFill/>
                          </a:ln>
                          <a:effectLst>
                            <a:outerShdw blurRad="38100" dist="38100" dir="2700000" algn="tl">
                              <a:srgbClr val="FFFFFF"/>
                            </a:outerShdw>
                          </a:effectLst>
                        </a:rPr>
                        <a:t>2</a:t>
                      </a:r>
                      <a:endParaRPr kumimoji="0" lang="en-US" sz="2000" b="1" i="0" u="none" strike="noStrike" cap="none" normalizeH="0" baseline="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320</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extLst>
                  <a:ext uri="{0D108BD9-81ED-4DB2-BD59-A6C34878D82A}">
                    <a16:rowId xmlns="" xmlns:a16="http://schemas.microsoft.com/office/drawing/2014/main" val="10005"/>
                  </a:ext>
                </a:extLst>
              </a:tr>
              <a:tr h="7139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rPr>
                        <a:t>Sub Centers</a:t>
                      </a:r>
                      <a:endParaRPr kumimoji="0" lang="en-US" sz="2000" b="1" i="0" u="none" strike="noStrike" cap="none" normalizeH="0" baseline="0" dirty="0">
                        <a:ln>
                          <a:noFill/>
                        </a:ln>
                        <a:solidFill>
                          <a:srgbClr val="000000"/>
                        </a:solidFill>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33</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10</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0</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cap="none" normalizeH="0" baseline="0" dirty="0">
                          <a:ln>
                            <a:noFill/>
                          </a:ln>
                          <a:effectLst>
                            <a:outerShdw blurRad="38100" dist="38100" dir="2700000" algn="tl">
                              <a:srgbClr val="FFFFFF"/>
                            </a:outerShdw>
                          </a:effectLst>
                        </a:rPr>
                        <a:t>43</a:t>
                      </a:r>
                      <a:endParaRPr kumimoji="0" lang="en-US" sz="2000" b="1" i="0" u="none" strike="noStrike" cap="none" normalizeH="0" baseline="0" dirty="0">
                        <a:ln>
                          <a:noFill/>
                        </a:ln>
                        <a:solidFill>
                          <a:srgbClr val="000000"/>
                        </a:solidFill>
                        <a:effectLst>
                          <a:outerShdw blurRad="38100" dist="38100" dir="2700000" algn="tl">
                            <a:srgbClr val="FFFFFF"/>
                          </a:outerShdw>
                        </a:effectLst>
                        <a:latin typeface="Arial" pitchFamily="34" charset="0"/>
                        <a:ea typeface="MS PGothic" pitchFamily="34" charset="-128"/>
                        <a:cs typeface="Arial" pitchFamily="34" charset="0"/>
                      </a:endParaRPr>
                    </a:p>
                  </a:txBody>
                  <a:tcPr marL="91439" marR="91439" marT="45714" marB="45714" anchor="ctr" horzOverflow="overflow"/>
                </a:tc>
                <a:extLst>
                  <a:ext uri="{0D108BD9-81ED-4DB2-BD59-A6C34878D82A}">
                    <a16:rowId xmlns="" xmlns:a16="http://schemas.microsoft.com/office/drawing/2014/main" val="10006"/>
                  </a:ext>
                </a:extLst>
              </a:tr>
              <a:tr h="7139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u="none" strike="noStrike" kern="1200" cap="none" normalizeH="0" baseline="0" dirty="0">
                          <a:ln>
                            <a:noFill/>
                          </a:ln>
                          <a:solidFill>
                            <a:schemeClr val="dk1"/>
                          </a:solidFill>
                          <a:effectLst/>
                          <a:latin typeface="+mn-lt"/>
                          <a:ea typeface="+mn-ea"/>
                          <a:cs typeface="+mn-cs"/>
                        </a:rPr>
                        <a:t>SHC-HWCs</a:t>
                      </a: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kern="1200" cap="none" normalizeH="0" baseline="0" dirty="0">
                          <a:ln>
                            <a:noFill/>
                          </a:ln>
                          <a:solidFill>
                            <a:schemeClr val="dk1"/>
                          </a:solidFill>
                          <a:effectLst>
                            <a:outerShdw blurRad="38100" dist="38100" dir="2700000" algn="tl">
                              <a:srgbClr val="FFFFFF"/>
                            </a:outerShdw>
                          </a:effectLst>
                          <a:latin typeface="+mn-lt"/>
                          <a:ea typeface="+mn-ea"/>
                          <a:cs typeface="+mn-cs"/>
                        </a:rPr>
                        <a:t>91</a:t>
                      </a: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kern="1200" cap="none" normalizeH="0" baseline="0" dirty="0">
                          <a:ln>
                            <a:noFill/>
                          </a:ln>
                          <a:solidFill>
                            <a:schemeClr val="dk1"/>
                          </a:solidFill>
                          <a:effectLst>
                            <a:outerShdw blurRad="38100" dist="38100" dir="2700000" algn="tl">
                              <a:srgbClr val="FFFFFF"/>
                            </a:outerShdw>
                          </a:effectLst>
                          <a:latin typeface="+mn-lt"/>
                          <a:ea typeface="+mn-ea"/>
                          <a:cs typeface="+mn-cs"/>
                        </a:rPr>
                        <a:t>10</a:t>
                      </a: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kern="1200" cap="none" normalizeH="0" baseline="0" dirty="0">
                          <a:ln>
                            <a:noFill/>
                          </a:ln>
                          <a:solidFill>
                            <a:schemeClr val="dk1"/>
                          </a:solidFill>
                          <a:effectLst>
                            <a:outerShdw blurRad="38100" dist="38100" dir="2700000" algn="tl">
                              <a:srgbClr val="FFFFFF"/>
                            </a:outerShdw>
                          </a:effectLst>
                          <a:latin typeface="+mn-lt"/>
                          <a:ea typeface="+mn-ea"/>
                          <a:cs typeface="+mn-cs"/>
                        </a:rPr>
                        <a:t>0</a:t>
                      </a:r>
                    </a:p>
                  </a:txBody>
                  <a:tcPr marL="91439" marR="91439" marT="45714" marB="45714"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u="none" strike="noStrike" kern="1200" cap="none" normalizeH="0" baseline="0" dirty="0">
                          <a:ln>
                            <a:noFill/>
                          </a:ln>
                          <a:solidFill>
                            <a:schemeClr val="dk1"/>
                          </a:solidFill>
                          <a:effectLst>
                            <a:outerShdw blurRad="38100" dist="38100" dir="2700000" algn="tl">
                              <a:srgbClr val="FFFFFF"/>
                            </a:outerShdw>
                          </a:effectLst>
                          <a:latin typeface="+mn-lt"/>
                          <a:ea typeface="+mn-ea"/>
                          <a:cs typeface="+mn-cs"/>
                        </a:rPr>
                        <a:t>101</a:t>
                      </a:r>
                    </a:p>
                  </a:txBody>
                  <a:tcPr marL="91439" marR="91439" marT="45714" marB="45714" anchor="ctr" horzOverflow="overflow"/>
                </a:tc>
                <a:extLst>
                  <a:ext uri="{0D108BD9-81ED-4DB2-BD59-A6C34878D82A}">
                    <a16:rowId xmlns="" xmlns:a16="http://schemas.microsoft.com/office/drawing/2014/main" val="2917013240"/>
                  </a:ext>
                </a:extLst>
              </a:tr>
            </a:tbl>
          </a:graphicData>
        </a:graphic>
      </p:graphicFrame>
      <p:sp>
        <p:nvSpPr>
          <p:cNvPr id="4" name="Title 1"/>
          <p:cNvSpPr txBox="1">
            <a:spLocks/>
          </p:cNvSpPr>
          <p:nvPr/>
        </p:nvSpPr>
        <p:spPr>
          <a:xfrm>
            <a:off x="0" y="0"/>
            <a:ext cx="9144000" cy="8382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rmAutofit/>
          </a:bodyPr>
          <a:lstStyle/>
          <a:p>
            <a:pPr algn="ctr"/>
            <a:r>
              <a:rPr lang="en-IN" sz="3600" b="1" dirty="0" smtClean="0">
                <a:solidFill>
                  <a:schemeClr val="bg1"/>
                </a:solidFill>
                <a:latin typeface="Times New Roman" panose="02020603050405020304" pitchFamily="18" charset="0"/>
                <a:cs typeface="Times New Roman" panose="02020603050405020304" pitchFamily="18" charset="0"/>
              </a:rPr>
              <a:t>Present Status of the EDL</a:t>
            </a:r>
            <a:endParaRPr lang="en-IN" sz="36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4155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50" y="1143000"/>
            <a:ext cx="8572500" cy="5670550"/>
          </a:xfrm>
        </p:spPr>
        <p:txBody>
          <a:bodyPr wrap="square" tIns="45720" numCol="1" anchorCtr="0" compatLnSpc="1">
            <a:prstTxWarp prst="textNoShape">
              <a:avLst/>
            </a:prstTxWarp>
            <a:normAutofit/>
          </a:bodyPr>
          <a:lstStyle/>
          <a:p>
            <a:pPr algn="l">
              <a:defRPr/>
            </a:pPr>
            <a:r>
              <a:rPr lang="en-US" sz="4100" dirty="0">
                <a:solidFill>
                  <a:srgbClr val="FF8D3E"/>
                </a:solidFill>
                <a:effectLst>
                  <a:outerShdw blurRad="38100" dist="38100" dir="2700000" algn="tl">
                    <a:srgbClr val="000000"/>
                  </a:outerShdw>
                </a:effectLst>
                <a:latin typeface="Calibri" pitchFamily="34" charset="0"/>
                <a:ea typeface="ＭＳ Ｐゴシック" pitchFamily="34" charset="-128"/>
              </a:rPr>
              <a:t/>
            </a:r>
            <a:br>
              <a:rPr lang="en-US" sz="4100" dirty="0">
                <a:solidFill>
                  <a:srgbClr val="FF8D3E"/>
                </a:solidFill>
                <a:effectLst>
                  <a:outerShdw blurRad="38100" dist="38100" dir="2700000" algn="tl">
                    <a:srgbClr val="000000"/>
                  </a:outerShdw>
                </a:effectLst>
                <a:latin typeface="Calibri" pitchFamily="34" charset="0"/>
                <a:ea typeface="ＭＳ Ｐゴシック" pitchFamily="34" charset="-128"/>
              </a:rPr>
            </a:br>
            <a:endParaRPr lang="en-US" sz="4100" dirty="0">
              <a:solidFill>
                <a:srgbClr val="FF8D3E"/>
              </a:solidFill>
              <a:effectLst>
                <a:outerShdw blurRad="38100" dist="38100" dir="2700000" algn="tl">
                  <a:srgbClr val="000000"/>
                </a:outerShdw>
              </a:effectLst>
              <a:ea typeface="ＭＳ Ｐゴシック" pitchFamily="34" charset="-128"/>
            </a:endParaRPr>
          </a:p>
        </p:txBody>
      </p:sp>
      <p:sp>
        <p:nvSpPr>
          <p:cNvPr id="4" name="Title 1"/>
          <p:cNvSpPr txBox="1">
            <a:spLocks/>
          </p:cNvSpPr>
          <p:nvPr/>
        </p:nvSpPr>
        <p:spPr>
          <a:xfrm>
            <a:off x="0" y="-14288"/>
            <a:ext cx="9144000" cy="928688"/>
          </a:xfrm>
          <a:prstGeom prst="rect">
            <a:avLst/>
          </a:prstGeom>
          <a:noFill/>
        </p:spPr>
        <p:txBody>
          <a:bodyPr vert="horz" lIns="91440" tIns="45720" rIns="91440" bIns="45720" rtlCol="0" anchor="ctr">
            <a:noAutofit/>
          </a:bodyPr>
          <a:lstStyle/>
          <a:p>
            <a:pPr algn="ctr" fontAlgn="auto">
              <a:spcBef>
                <a:spcPct val="0"/>
              </a:spcBef>
              <a:spcAft>
                <a:spcPts val="0"/>
              </a:spcAft>
              <a:defRPr/>
            </a:pPr>
            <a:endParaRPr lang="en-IN" sz="2800" b="1" dirty="0">
              <a:solidFill>
                <a:srgbClr val="0070C0"/>
              </a:solidFill>
              <a:latin typeface="Arial" pitchFamily="34" charset="0"/>
              <a:ea typeface="ＭＳ Ｐゴシック" charset="0"/>
              <a:cs typeface="Arial"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909545643"/>
              </p:ext>
            </p:extLst>
          </p:nvPr>
        </p:nvGraphicFramePr>
        <p:xfrm>
          <a:off x="1066800" y="1295400"/>
          <a:ext cx="7010400" cy="5017224"/>
        </p:xfrm>
        <a:graphic>
          <a:graphicData uri="http://schemas.openxmlformats.org/drawingml/2006/table">
            <a:tbl>
              <a:tblPr firstRow="1" bandRow="1">
                <a:tableStyleId>{0505E3EF-67EA-436B-97B2-0124C06EBD24}</a:tableStyleId>
              </a:tblPr>
              <a:tblGrid>
                <a:gridCol w="1141177">
                  <a:extLst>
                    <a:ext uri="{9D8B030D-6E8A-4147-A177-3AD203B41FA5}">
                      <a16:colId xmlns="" xmlns:a16="http://schemas.microsoft.com/office/drawing/2014/main" val="20000"/>
                    </a:ext>
                  </a:extLst>
                </a:gridCol>
                <a:gridCol w="4058087">
                  <a:extLst>
                    <a:ext uri="{9D8B030D-6E8A-4147-A177-3AD203B41FA5}">
                      <a16:colId xmlns="" xmlns:a16="http://schemas.microsoft.com/office/drawing/2014/main" val="20002"/>
                    </a:ext>
                  </a:extLst>
                </a:gridCol>
                <a:gridCol w="1811136">
                  <a:extLst>
                    <a:ext uri="{9D8B030D-6E8A-4147-A177-3AD203B41FA5}">
                      <a16:colId xmlns="" xmlns:a16="http://schemas.microsoft.com/office/drawing/2014/main" val="20003"/>
                    </a:ext>
                  </a:extLst>
                </a:gridCol>
              </a:tblGrid>
              <a:tr h="690531">
                <a:tc>
                  <a:txBody>
                    <a:bodyPr/>
                    <a:lstStyle/>
                    <a:p>
                      <a:pPr algn="ctr"/>
                      <a:r>
                        <a:rPr lang="en-US" sz="2400" dirty="0">
                          <a:solidFill>
                            <a:schemeClr val="bg1"/>
                          </a:solidFill>
                        </a:rPr>
                        <a:t>S. No</a:t>
                      </a:r>
                    </a:p>
                  </a:txBody>
                  <a:tcPr>
                    <a:solidFill>
                      <a:srgbClr val="3AA854"/>
                    </a:solidFill>
                  </a:tcPr>
                </a:tc>
                <a:tc>
                  <a:txBody>
                    <a:bodyPr/>
                    <a:lstStyle/>
                    <a:p>
                      <a:pPr algn="ctr"/>
                      <a:r>
                        <a:rPr lang="en-US" sz="2400" dirty="0">
                          <a:solidFill>
                            <a:schemeClr val="bg1"/>
                          </a:solidFill>
                        </a:rPr>
                        <a:t>LEVEL OF CARE</a:t>
                      </a:r>
                    </a:p>
                  </a:txBody>
                  <a:tcPr>
                    <a:solidFill>
                      <a:srgbClr val="3AA854"/>
                    </a:solidFill>
                  </a:tcPr>
                </a:tc>
                <a:tc>
                  <a:txBody>
                    <a:bodyPr/>
                    <a:lstStyle/>
                    <a:p>
                      <a:pPr algn="ctr"/>
                      <a:r>
                        <a:rPr lang="en-US" sz="2400" dirty="0">
                          <a:solidFill>
                            <a:schemeClr val="bg1"/>
                          </a:solidFill>
                        </a:rPr>
                        <a:t>NUMBER</a:t>
                      </a:r>
                      <a:r>
                        <a:rPr lang="en-US" sz="2400" baseline="0" dirty="0">
                          <a:solidFill>
                            <a:schemeClr val="bg1"/>
                          </a:solidFill>
                        </a:rPr>
                        <a:t> OF TESTS</a:t>
                      </a:r>
                      <a:endParaRPr lang="en-US" sz="2400" dirty="0">
                        <a:solidFill>
                          <a:schemeClr val="bg1"/>
                        </a:solidFill>
                      </a:endParaRPr>
                    </a:p>
                  </a:txBody>
                  <a:tcPr>
                    <a:solidFill>
                      <a:srgbClr val="3AA854"/>
                    </a:solidFill>
                  </a:tcPr>
                </a:tc>
                <a:extLst>
                  <a:ext uri="{0D108BD9-81ED-4DB2-BD59-A6C34878D82A}">
                    <a16:rowId xmlns="" xmlns:a16="http://schemas.microsoft.com/office/drawing/2014/main" val="10000"/>
                  </a:ext>
                </a:extLst>
              </a:tr>
              <a:tr h="690531">
                <a:tc rowSpan="2">
                  <a:txBody>
                    <a:bodyPr/>
                    <a:lstStyle/>
                    <a:p>
                      <a:r>
                        <a:rPr lang="en-US" sz="2400" dirty="0"/>
                        <a:t>1</a:t>
                      </a:r>
                    </a:p>
                  </a:txBody>
                  <a:tcPr/>
                </a:tc>
                <a:tc>
                  <a:txBody>
                    <a:bodyPr/>
                    <a:lstStyle/>
                    <a:p>
                      <a:r>
                        <a:rPr lang="en-US" sz="2400" dirty="0"/>
                        <a:t>Medical Colleges Hospitals </a:t>
                      </a:r>
                    </a:p>
                  </a:txBody>
                  <a:tcPr/>
                </a:tc>
                <a:tc>
                  <a:txBody>
                    <a:bodyPr/>
                    <a:lstStyle/>
                    <a:p>
                      <a:pPr algn="ctr"/>
                      <a:r>
                        <a:rPr lang="en-US" sz="2400" dirty="0"/>
                        <a:t>70</a:t>
                      </a:r>
                    </a:p>
                  </a:txBody>
                  <a:tcPr/>
                </a:tc>
                <a:extLst>
                  <a:ext uri="{0D108BD9-81ED-4DB2-BD59-A6C34878D82A}">
                    <a16:rowId xmlns="" xmlns:a16="http://schemas.microsoft.com/office/drawing/2014/main" val="10001"/>
                  </a:ext>
                </a:extLst>
              </a:tr>
              <a:tr h="946174">
                <a:tc vMerge="1">
                  <a:txBody>
                    <a:bodyPr/>
                    <a:lstStyle/>
                    <a:p>
                      <a:endParaRPr lang="en-US" dirty="0"/>
                    </a:p>
                  </a:txBody>
                  <a:tcPr/>
                </a:tc>
                <a:tc>
                  <a:txBody>
                    <a:bodyPr/>
                    <a:lstStyle/>
                    <a:p>
                      <a:r>
                        <a:rPr lang="en-US" sz="2400" dirty="0"/>
                        <a:t>District /Sub-Divisional &amp; Satellite Hospitals</a:t>
                      </a:r>
                    </a:p>
                  </a:txBody>
                  <a:tcPr/>
                </a:tc>
                <a:tc>
                  <a:txBody>
                    <a:bodyPr/>
                    <a:lstStyle/>
                    <a:p>
                      <a:pPr algn="ctr"/>
                      <a:r>
                        <a:rPr lang="en-US" sz="2400" dirty="0"/>
                        <a:t>56</a:t>
                      </a:r>
                    </a:p>
                  </a:txBody>
                  <a:tcPr/>
                </a:tc>
                <a:extLst>
                  <a:ext uri="{0D108BD9-81ED-4DB2-BD59-A6C34878D82A}">
                    <a16:rowId xmlns="" xmlns:a16="http://schemas.microsoft.com/office/drawing/2014/main" val="10002"/>
                  </a:ext>
                </a:extLst>
              </a:tr>
              <a:tr h="857403">
                <a:tc>
                  <a:txBody>
                    <a:bodyPr/>
                    <a:lstStyle/>
                    <a:p>
                      <a:r>
                        <a:rPr lang="en-US" sz="2400" dirty="0"/>
                        <a:t>2</a:t>
                      </a:r>
                    </a:p>
                  </a:txBody>
                  <a:tcPr/>
                </a:tc>
                <a:tc>
                  <a:txBody>
                    <a:bodyPr/>
                    <a:lstStyle/>
                    <a:p>
                      <a:r>
                        <a:rPr lang="en-US" sz="2400" dirty="0"/>
                        <a:t>Community Health Centers</a:t>
                      </a:r>
                    </a:p>
                  </a:txBody>
                  <a:tcPr/>
                </a:tc>
                <a:tc>
                  <a:txBody>
                    <a:bodyPr/>
                    <a:lstStyle/>
                    <a:p>
                      <a:pPr algn="ctr"/>
                      <a:r>
                        <a:rPr lang="en-US" sz="2400" dirty="0"/>
                        <a:t>37</a:t>
                      </a:r>
                    </a:p>
                  </a:txBody>
                  <a:tcPr/>
                </a:tc>
                <a:extLst>
                  <a:ext uri="{0D108BD9-81ED-4DB2-BD59-A6C34878D82A}">
                    <a16:rowId xmlns="" xmlns:a16="http://schemas.microsoft.com/office/drawing/2014/main" val="10003"/>
                  </a:ext>
                </a:extLst>
              </a:tr>
              <a:tr h="1242956">
                <a:tc>
                  <a:txBody>
                    <a:bodyPr/>
                    <a:lstStyle/>
                    <a:p>
                      <a:r>
                        <a:rPr lang="en-US" sz="2400" dirty="0"/>
                        <a:t>3</a:t>
                      </a:r>
                    </a:p>
                  </a:txBody>
                  <a:tcPr/>
                </a:tc>
                <a:tc>
                  <a:txBody>
                    <a:bodyPr/>
                    <a:lstStyle/>
                    <a:p>
                      <a:r>
                        <a:rPr lang="en-US" sz="2400" dirty="0"/>
                        <a:t>Primary Health Centers &amp; City Dispensaries</a:t>
                      </a:r>
                    </a:p>
                  </a:txBody>
                  <a:tcPr/>
                </a:tc>
                <a:tc>
                  <a:txBody>
                    <a:bodyPr/>
                    <a:lstStyle/>
                    <a:p>
                      <a:pPr algn="ctr"/>
                      <a:r>
                        <a:rPr lang="en-US" sz="2400" dirty="0"/>
                        <a:t>15</a:t>
                      </a:r>
                    </a:p>
                  </a:txBody>
                  <a:tcPr/>
                </a:tc>
                <a:extLst>
                  <a:ext uri="{0D108BD9-81ED-4DB2-BD59-A6C34878D82A}">
                    <a16:rowId xmlns="" xmlns:a16="http://schemas.microsoft.com/office/drawing/2014/main" val="10004"/>
                  </a:ext>
                </a:extLst>
              </a:tr>
              <a:tr h="144405">
                <a:tc>
                  <a:txBody>
                    <a:bodyPr/>
                    <a:lstStyle/>
                    <a:p>
                      <a:r>
                        <a:rPr lang="en-US" sz="2400" dirty="0"/>
                        <a:t>4</a:t>
                      </a:r>
                    </a:p>
                  </a:txBody>
                  <a:tcPr/>
                </a:tc>
                <a:tc>
                  <a:txBody>
                    <a:bodyPr/>
                    <a:lstStyle/>
                    <a:p>
                      <a:r>
                        <a:rPr lang="en-US" sz="2400" dirty="0"/>
                        <a:t>Sub Health Centre </a:t>
                      </a:r>
                    </a:p>
                  </a:txBody>
                  <a:tcPr/>
                </a:tc>
                <a:tc>
                  <a:txBody>
                    <a:bodyPr/>
                    <a:lstStyle/>
                    <a:p>
                      <a:pPr algn="ctr"/>
                      <a:r>
                        <a:rPr lang="en-US" sz="2400" dirty="0"/>
                        <a:t>5</a:t>
                      </a:r>
                    </a:p>
                  </a:txBody>
                  <a:tcPr/>
                </a:tc>
                <a:extLst>
                  <a:ext uri="{0D108BD9-81ED-4DB2-BD59-A6C34878D82A}">
                    <a16:rowId xmlns="" xmlns:a16="http://schemas.microsoft.com/office/drawing/2014/main" val="2267617917"/>
                  </a:ext>
                </a:extLst>
              </a:tr>
            </a:tbl>
          </a:graphicData>
        </a:graphic>
      </p:graphicFrame>
      <p:sp>
        <p:nvSpPr>
          <p:cNvPr id="5" name="Title 1"/>
          <p:cNvSpPr txBox="1">
            <a:spLocks/>
          </p:cNvSpPr>
          <p:nvPr/>
        </p:nvSpPr>
        <p:spPr>
          <a:xfrm>
            <a:off x="0" y="0"/>
            <a:ext cx="9144000" cy="8382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rmAutofit/>
          </a:bodyPr>
          <a:lstStyle/>
          <a:p>
            <a:pPr algn="ctr" fontAlgn="auto">
              <a:spcBef>
                <a:spcPct val="0"/>
              </a:spcBef>
              <a:spcAft>
                <a:spcPts val="0"/>
              </a:spcAft>
              <a:defRPr/>
            </a:pPr>
            <a:r>
              <a:rPr lang="en-US" sz="3600" b="1" dirty="0" smtClean="0">
                <a:solidFill>
                  <a:schemeClr val="bg1"/>
                </a:solidFill>
                <a:latin typeface="Times New Roman" pitchFamily="18" charset="0"/>
                <a:ea typeface="ＭＳ Ｐゴシック" charset="0"/>
                <a:cs typeface="Times New Roman" pitchFamily="18" charset="0"/>
              </a:rPr>
              <a:t>Various Diagnostic Tests available presently</a:t>
            </a:r>
            <a:endParaRPr lang="en-IN" sz="3600" b="1" dirty="0">
              <a:solidFill>
                <a:schemeClr val="bg1"/>
              </a:solidFill>
              <a:latin typeface="Times New Roman" pitchFamily="18" charset="0"/>
              <a:ea typeface="ＭＳ Ｐゴシック"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8176682-detailed-vector-illustration-of-a-microscope-used-for-studies.jpg"/>
          <p:cNvPicPr>
            <a:picLocks noChangeAspect="1"/>
          </p:cNvPicPr>
          <p:nvPr/>
        </p:nvPicPr>
        <p:blipFill>
          <a:blip r:embed="rId2"/>
          <a:stretch>
            <a:fillRect/>
          </a:stretch>
        </p:blipFill>
        <p:spPr>
          <a:xfrm flipH="1">
            <a:off x="0" y="4419600"/>
            <a:ext cx="2438400" cy="2438400"/>
          </a:xfrm>
          <a:prstGeom prst="rect">
            <a:avLst/>
          </a:prstGeom>
        </p:spPr>
      </p:pic>
      <p:pic>
        <p:nvPicPr>
          <p:cNvPr id="31748" name="Picture 4" descr="Related image"/>
          <p:cNvPicPr>
            <a:picLocks noChangeAspect="1" noChangeArrowheads="1"/>
          </p:cNvPicPr>
          <p:nvPr/>
        </p:nvPicPr>
        <p:blipFill>
          <a:blip r:embed="rId3">
            <a:clrChange>
              <a:clrFrom>
                <a:srgbClr val="ECD288"/>
              </a:clrFrom>
              <a:clrTo>
                <a:srgbClr val="ECD288">
                  <a:alpha val="0"/>
                </a:srgbClr>
              </a:clrTo>
            </a:clrChange>
            <a:duotone>
              <a:schemeClr val="accent3">
                <a:shade val="45000"/>
                <a:satMod val="135000"/>
              </a:schemeClr>
              <a:prstClr val="white"/>
            </a:duotone>
          </a:blip>
          <a:srcRect l="12725" t="14141" r="45450" b="13977"/>
          <a:stretch>
            <a:fillRect/>
          </a:stretch>
        </p:blipFill>
        <p:spPr bwMode="auto">
          <a:xfrm>
            <a:off x="6252882" y="4114800"/>
            <a:ext cx="2891118" cy="2743200"/>
          </a:xfrm>
          <a:prstGeom prst="rect">
            <a:avLst/>
          </a:prstGeom>
          <a:noFill/>
        </p:spPr>
      </p:pic>
      <p:sp>
        <p:nvSpPr>
          <p:cNvPr id="4" name="Title 1"/>
          <p:cNvSpPr txBox="1">
            <a:spLocks/>
          </p:cNvSpPr>
          <p:nvPr/>
        </p:nvSpPr>
        <p:spPr>
          <a:xfrm>
            <a:off x="0" y="0"/>
            <a:ext cx="9144000" cy="8382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rmAutofit/>
          </a:bodyPr>
          <a:lstStyle/>
          <a:p>
            <a:pPr algn="ctr"/>
            <a:r>
              <a:rPr lang="en-IN" sz="3600" b="1" dirty="0" smtClean="0">
                <a:solidFill>
                  <a:schemeClr val="bg1"/>
                </a:solidFill>
                <a:latin typeface="Times New Roman" pitchFamily="18" charset="0"/>
                <a:cs typeface="Times New Roman" pitchFamily="18" charset="0"/>
              </a:rPr>
              <a:t>Diagnostic tests at HWC-SHCs/PHCs</a:t>
            </a:r>
            <a:endParaRPr lang="en-US" sz="3600" dirty="0">
              <a:solidFill>
                <a:schemeClr val="bg1"/>
              </a:solidFill>
              <a:latin typeface="Times New Roman" pitchFamily="18" charset="0"/>
              <a:cs typeface="Times New Roman" pitchFamily="18" charset="0"/>
            </a:endParaRPr>
          </a:p>
        </p:txBody>
      </p:sp>
      <p:sp>
        <p:nvSpPr>
          <p:cNvPr id="31746" name="AutoShape 2" descr="Image result for health and wellness cent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Rectangle 8">
            <a:extLst>
              <a:ext uri="{FF2B5EF4-FFF2-40B4-BE49-F238E27FC236}">
                <a16:creationId xmlns="" xmlns:a16="http://schemas.microsoft.com/office/drawing/2014/main" id="{C9C38DE6-E446-4659-BB64-B15511A6AC10}"/>
              </a:ext>
            </a:extLst>
          </p:cNvPr>
          <p:cNvSpPr/>
          <p:nvPr/>
        </p:nvSpPr>
        <p:spPr>
          <a:xfrm>
            <a:off x="533400" y="1066800"/>
            <a:ext cx="7924800" cy="3416320"/>
          </a:xfrm>
          <a:prstGeom prst="rect">
            <a:avLst/>
          </a:prstGeom>
        </p:spPr>
        <p:txBody>
          <a:bodyPr wrap="square">
            <a:spAutoFit/>
          </a:bodyPr>
          <a:lstStyle/>
          <a:p>
            <a:pPr>
              <a:buFont typeface="Wingdings" pitchFamily="2" charset="2"/>
              <a:buChar char="§"/>
            </a:pPr>
            <a:r>
              <a:rPr lang="en-US" sz="2400" b="1" dirty="0">
                <a:latin typeface="Times New Roman" panose="02020603050405020304" pitchFamily="18" charset="0"/>
                <a:cs typeface="Times New Roman" panose="02020603050405020304" pitchFamily="18" charset="0"/>
              </a:rPr>
              <a:t>At HWC-PHC and HWC-SHC state is providing tests as per operational guidelines i.e. 19 &amp; 8 </a:t>
            </a:r>
            <a:r>
              <a:rPr lang="en-US" sz="2400" b="1" dirty="0" smtClean="0">
                <a:latin typeface="Times New Roman" panose="02020603050405020304" pitchFamily="18" charset="0"/>
                <a:cs typeface="Times New Roman" panose="02020603050405020304" pitchFamily="18" charset="0"/>
              </a:rPr>
              <a:t>respectively</a:t>
            </a:r>
          </a:p>
          <a:p>
            <a:pPr>
              <a:buFont typeface="Wingdings" pitchFamily="2" charset="2"/>
              <a:buChar char="§"/>
            </a:pPr>
            <a:r>
              <a:rPr lang="en-US" sz="2400" b="1" dirty="0" smtClean="0">
                <a:latin typeface="Times New Roman" panose="02020603050405020304" pitchFamily="18" charset="0"/>
                <a:cs typeface="Times New Roman" panose="02020603050405020304" pitchFamily="18" charset="0"/>
              </a:rPr>
              <a:t> State plans </a:t>
            </a:r>
            <a:r>
              <a:rPr lang="en-US" sz="2400" b="1" dirty="0">
                <a:latin typeface="Times New Roman" panose="02020603050405020304" pitchFamily="18" charset="0"/>
                <a:cs typeface="Times New Roman" panose="02020603050405020304" pitchFamily="18" charset="0"/>
              </a:rPr>
              <a:t>to provide facility of 36 types of tests in financial year 2019-20 at all the </a:t>
            </a:r>
            <a:r>
              <a:rPr lang="en-US" sz="2400" b="1" dirty="0" smtClean="0">
                <a:latin typeface="Times New Roman" panose="02020603050405020304" pitchFamily="18" charset="0"/>
                <a:cs typeface="Times New Roman" panose="02020603050405020304" pitchFamily="18" charset="0"/>
              </a:rPr>
              <a:t>PHC-HWCs</a:t>
            </a:r>
          </a:p>
          <a:p>
            <a:pPr>
              <a:buFont typeface="Wingdings" pitchFamily="2" charset="2"/>
              <a:buChar char="§"/>
            </a:pPr>
            <a:r>
              <a:rPr lang="en-US" sz="2400" b="1" dirty="0" smtClean="0">
                <a:latin typeface="Times New Roman" panose="02020603050405020304" pitchFamily="18" charset="0"/>
                <a:cs typeface="Times New Roman" panose="02020603050405020304" pitchFamily="18" charset="0"/>
              </a:rPr>
              <a:t>For </a:t>
            </a:r>
            <a:r>
              <a:rPr lang="en-US" sz="2400" b="1" dirty="0">
                <a:latin typeface="Times New Roman" panose="02020603050405020304" pitchFamily="18" charset="0"/>
                <a:cs typeface="Times New Roman" panose="02020603050405020304" pitchFamily="18" charset="0"/>
              </a:rPr>
              <a:t>this process of procurement of equipment is under process </a:t>
            </a:r>
          </a:p>
          <a:p>
            <a:pPr marL="1828800" lvl="3" indent="-4572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Semi-auto </a:t>
            </a:r>
            <a:r>
              <a:rPr lang="en-US" sz="2400" dirty="0">
                <a:latin typeface="Times New Roman" panose="02020603050405020304" pitchFamily="18" charset="0"/>
                <a:cs typeface="Times New Roman" panose="02020603050405020304" pitchFamily="18" charset="0"/>
              </a:rPr>
              <a:t>analyzer </a:t>
            </a:r>
          </a:p>
          <a:p>
            <a:pPr marL="1828800" lvl="3" indent="-4572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3 part cell counter </a:t>
            </a:r>
          </a:p>
          <a:p>
            <a:pPr marL="1828800" lvl="3" indent="-4572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ECG machine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 xmlns:a16="http://schemas.microsoft.com/office/drawing/2014/main" id="{B098C9E7-0E2D-4D3F-86A4-233C1B136BC9}"/>
              </a:ext>
            </a:extLst>
          </p:cNvPr>
          <p:cNvGraphicFramePr>
            <a:graphicFrameLocks noGrp="1"/>
          </p:cNvGraphicFramePr>
          <p:nvPr>
            <p:ph idx="1"/>
            <p:extLst>
              <p:ext uri="{D42A27DB-BD31-4B8C-83A1-F6EECF244321}">
                <p14:modId xmlns:p14="http://schemas.microsoft.com/office/powerpoint/2010/main" val="744602264"/>
              </p:ext>
            </p:extLst>
          </p:nvPr>
        </p:nvGraphicFramePr>
        <p:xfrm>
          <a:off x="76201" y="990600"/>
          <a:ext cx="2895600" cy="5796832"/>
        </p:xfrm>
        <a:graphic>
          <a:graphicData uri="http://schemas.openxmlformats.org/drawingml/2006/table">
            <a:tbl>
              <a:tblPr firstRow="1" firstCol="1" bandRow="1">
                <a:tableStyleId>{F5AB1C69-6EDB-4FF4-983F-18BD219EF322}</a:tableStyleId>
              </a:tblPr>
              <a:tblGrid>
                <a:gridCol w="331337">
                  <a:extLst>
                    <a:ext uri="{9D8B030D-6E8A-4147-A177-3AD203B41FA5}">
                      <a16:colId xmlns="" xmlns:a16="http://schemas.microsoft.com/office/drawing/2014/main" val="3627818736"/>
                    </a:ext>
                  </a:extLst>
                </a:gridCol>
                <a:gridCol w="2564263">
                  <a:extLst>
                    <a:ext uri="{9D8B030D-6E8A-4147-A177-3AD203B41FA5}">
                      <a16:colId xmlns="" xmlns:a16="http://schemas.microsoft.com/office/drawing/2014/main" val="3905732517"/>
                    </a:ext>
                  </a:extLst>
                </a:gridCol>
              </a:tblGrid>
              <a:tr h="261347">
                <a:tc gridSpan="2">
                  <a:txBody>
                    <a:bodyPr/>
                    <a:lstStyle/>
                    <a:p>
                      <a:pPr algn="ctr">
                        <a:lnSpc>
                          <a:spcPct val="115000"/>
                        </a:lnSpc>
                        <a:spcAft>
                          <a:spcPts val="0"/>
                        </a:spcAft>
                      </a:pPr>
                      <a:r>
                        <a:rPr lang="en-US" sz="1400" dirty="0">
                          <a:effectLst/>
                        </a:rPr>
                        <a:t>Clinical Pathology</a:t>
                      </a:r>
                      <a:endParaRPr lang="en-IN" sz="14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tc hMerge="1">
                  <a:txBody>
                    <a:bodyPr/>
                    <a:lstStyle/>
                    <a:p>
                      <a:endParaRPr lang="en-IN"/>
                    </a:p>
                  </a:txBody>
                  <a:tcPr/>
                </a:tc>
                <a:extLst>
                  <a:ext uri="{0D108BD9-81ED-4DB2-BD59-A6C34878D82A}">
                    <a16:rowId xmlns="" xmlns:a16="http://schemas.microsoft.com/office/drawing/2014/main" val="3711434739"/>
                  </a:ext>
                </a:extLst>
              </a:tr>
              <a:tr h="487997">
                <a:tc>
                  <a:txBody>
                    <a:bodyPr/>
                    <a:lstStyle/>
                    <a:p>
                      <a:pPr>
                        <a:lnSpc>
                          <a:spcPct val="115000"/>
                        </a:lnSpc>
                      </a:pPr>
                      <a:r>
                        <a:rPr lang="en-IN" sz="1600" dirty="0">
                          <a:effectLst/>
                        </a:rPr>
                        <a:t>1</a:t>
                      </a:r>
                      <a:endParaRPr lang="en-IN" sz="1600" dirty="0">
                        <a:effectLst/>
                        <a:latin typeface="Calibri" panose="020F0502020204030204" pitchFamily="34" charset="0"/>
                        <a:cs typeface="Mangal" panose="02040503050203030202" pitchFamily="18" charset="0"/>
                      </a:endParaRPr>
                    </a:p>
                  </a:txBody>
                  <a:tcPr marL="27295" marR="27295" marT="0" marB="0"/>
                </a:tc>
                <a:tc>
                  <a:txBody>
                    <a:bodyPr/>
                    <a:lstStyle/>
                    <a:p>
                      <a:pPr>
                        <a:lnSpc>
                          <a:spcPct val="115000"/>
                        </a:lnSpc>
                        <a:spcAft>
                          <a:spcPts val="0"/>
                        </a:spcAft>
                      </a:pPr>
                      <a:r>
                        <a:rPr lang="en-US" sz="1800" dirty="0" err="1" smtClean="0">
                          <a:effectLst/>
                        </a:rPr>
                        <a:t>Haemoglobin</a:t>
                      </a:r>
                      <a:r>
                        <a:rPr lang="en-US" sz="1800" dirty="0" smtClean="0">
                          <a:effectLst/>
                        </a:rPr>
                        <a:t> </a:t>
                      </a:r>
                      <a:r>
                        <a:rPr lang="en-US" sz="1800" dirty="0">
                          <a:effectLst/>
                        </a:rPr>
                        <a:t>Estimation (Hb)</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969468460"/>
                  </a:ext>
                </a:extLst>
              </a:tr>
              <a:tr h="487997">
                <a:tc>
                  <a:txBody>
                    <a:bodyPr/>
                    <a:lstStyle/>
                    <a:p>
                      <a:pPr>
                        <a:lnSpc>
                          <a:spcPct val="115000"/>
                        </a:lnSpc>
                      </a:pPr>
                      <a:r>
                        <a:rPr lang="en-IN" sz="1600" dirty="0">
                          <a:effectLst/>
                        </a:rPr>
                        <a:t>2</a:t>
                      </a:r>
                      <a:endParaRPr lang="en-IN" sz="1600" dirty="0">
                        <a:effectLst/>
                        <a:latin typeface="Calibri" panose="020F0502020204030204" pitchFamily="34" charset="0"/>
                        <a:cs typeface="Mangal" panose="02040503050203030202" pitchFamily="18" charset="0"/>
                      </a:endParaRPr>
                    </a:p>
                  </a:txBody>
                  <a:tcPr marL="27295" marR="27295" marT="0" marB="0"/>
                </a:tc>
                <a:tc>
                  <a:txBody>
                    <a:bodyPr/>
                    <a:lstStyle/>
                    <a:p>
                      <a:pPr>
                        <a:lnSpc>
                          <a:spcPct val="115000"/>
                        </a:lnSpc>
                        <a:spcAft>
                          <a:spcPts val="0"/>
                        </a:spcAft>
                      </a:pPr>
                      <a:r>
                        <a:rPr lang="en-US" sz="1800" dirty="0">
                          <a:effectLst/>
                        </a:rPr>
                        <a:t>Total Leukocyte Count (TLC)</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3364141301"/>
                  </a:ext>
                </a:extLst>
              </a:tr>
              <a:tr h="487997">
                <a:tc>
                  <a:txBody>
                    <a:bodyPr/>
                    <a:lstStyle/>
                    <a:p>
                      <a:pPr>
                        <a:lnSpc>
                          <a:spcPct val="115000"/>
                        </a:lnSpc>
                      </a:pPr>
                      <a:r>
                        <a:rPr lang="en-IN" sz="1600" dirty="0">
                          <a:effectLst/>
                        </a:rPr>
                        <a:t>3</a:t>
                      </a:r>
                      <a:endParaRPr lang="en-IN" sz="1600" dirty="0">
                        <a:effectLst/>
                        <a:latin typeface="Calibri" panose="020F0502020204030204" pitchFamily="34" charset="0"/>
                        <a:cs typeface="Mangal" panose="02040503050203030202" pitchFamily="18" charset="0"/>
                      </a:endParaRPr>
                    </a:p>
                  </a:txBody>
                  <a:tcPr marL="27295" marR="27295" marT="0" marB="0"/>
                </a:tc>
                <a:tc>
                  <a:txBody>
                    <a:bodyPr/>
                    <a:lstStyle/>
                    <a:p>
                      <a:pPr>
                        <a:lnSpc>
                          <a:spcPct val="115000"/>
                        </a:lnSpc>
                        <a:spcAft>
                          <a:spcPts val="0"/>
                        </a:spcAft>
                      </a:pPr>
                      <a:r>
                        <a:rPr lang="en-US" sz="1800" dirty="0">
                          <a:effectLst/>
                        </a:rPr>
                        <a:t>Differential Leukocyte Count (DLC)</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2296215842"/>
                  </a:ext>
                </a:extLst>
              </a:tr>
              <a:tr h="270379">
                <a:tc>
                  <a:txBody>
                    <a:bodyPr/>
                    <a:lstStyle/>
                    <a:p>
                      <a:pPr>
                        <a:lnSpc>
                          <a:spcPct val="115000"/>
                        </a:lnSpc>
                      </a:pPr>
                      <a:r>
                        <a:rPr lang="en-IN" sz="1600" dirty="0">
                          <a:effectLst/>
                        </a:rPr>
                        <a:t>4</a:t>
                      </a:r>
                      <a:endParaRPr lang="en-IN" sz="1600" dirty="0">
                        <a:effectLst/>
                        <a:latin typeface="Calibri" panose="020F0502020204030204" pitchFamily="34" charset="0"/>
                        <a:cs typeface="Mangal" panose="02040503050203030202" pitchFamily="18" charset="0"/>
                      </a:endParaRPr>
                    </a:p>
                  </a:txBody>
                  <a:tcPr marL="27295" marR="27295" marT="0" marB="0"/>
                </a:tc>
                <a:tc>
                  <a:txBody>
                    <a:bodyPr/>
                    <a:lstStyle/>
                    <a:p>
                      <a:pPr>
                        <a:lnSpc>
                          <a:spcPct val="115000"/>
                        </a:lnSpc>
                        <a:spcAft>
                          <a:spcPts val="0"/>
                        </a:spcAft>
                      </a:pPr>
                      <a:r>
                        <a:rPr lang="en-US" sz="1800" dirty="0">
                          <a:effectLst/>
                        </a:rPr>
                        <a:t>MP (Slide Method)</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740175013"/>
                  </a:ext>
                </a:extLst>
              </a:tr>
              <a:tr h="270379">
                <a:tc>
                  <a:txBody>
                    <a:bodyPr/>
                    <a:lstStyle/>
                    <a:p>
                      <a:pPr>
                        <a:lnSpc>
                          <a:spcPct val="115000"/>
                        </a:lnSpc>
                      </a:pPr>
                      <a:r>
                        <a:rPr lang="en-IN" sz="1600" dirty="0">
                          <a:effectLst/>
                        </a:rPr>
                        <a:t>5</a:t>
                      </a:r>
                      <a:endParaRPr lang="en-IN" sz="1600" dirty="0">
                        <a:effectLst/>
                        <a:latin typeface="Calibri" panose="020F0502020204030204" pitchFamily="34" charset="0"/>
                        <a:cs typeface="Mangal" panose="02040503050203030202" pitchFamily="18" charset="0"/>
                      </a:endParaRPr>
                    </a:p>
                  </a:txBody>
                  <a:tcPr marL="27295" marR="27295" marT="0" marB="0"/>
                </a:tc>
                <a:tc>
                  <a:txBody>
                    <a:bodyPr/>
                    <a:lstStyle/>
                    <a:p>
                      <a:pPr>
                        <a:lnSpc>
                          <a:spcPct val="115000"/>
                        </a:lnSpc>
                        <a:spcAft>
                          <a:spcPts val="0"/>
                        </a:spcAft>
                      </a:pPr>
                      <a:r>
                        <a:rPr lang="en-US" sz="1800" dirty="0">
                          <a:effectLst/>
                        </a:rPr>
                        <a:t>ESR</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2447963654"/>
                  </a:ext>
                </a:extLst>
              </a:tr>
              <a:tr h="270379">
                <a:tc>
                  <a:txBody>
                    <a:bodyPr/>
                    <a:lstStyle/>
                    <a:p>
                      <a:pPr>
                        <a:lnSpc>
                          <a:spcPct val="115000"/>
                        </a:lnSpc>
                      </a:pPr>
                      <a:r>
                        <a:rPr lang="en-IN" sz="1600" dirty="0">
                          <a:effectLst/>
                        </a:rPr>
                        <a:t>6</a:t>
                      </a:r>
                      <a:endParaRPr lang="en-IN" sz="1600" dirty="0">
                        <a:effectLst/>
                        <a:latin typeface="Calibri" panose="020F0502020204030204" pitchFamily="34" charset="0"/>
                        <a:cs typeface="Mangal" panose="02040503050203030202" pitchFamily="18" charset="0"/>
                      </a:endParaRPr>
                    </a:p>
                  </a:txBody>
                  <a:tcPr marL="27295" marR="27295" marT="0" marB="0"/>
                </a:tc>
                <a:tc>
                  <a:txBody>
                    <a:bodyPr/>
                    <a:lstStyle/>
                    <a:p>
                      <a:pPr>
                        <a:lnSpc>
                          <a:spcPct val="115000"/>
                        </a:lnSpc>
                        <a:spcAft>
                          <a:spcPts val="0"/>
                        </a:spcAft>
                      </a:pPr>
                      <a:r>
                        <a:rPr lang="en-US" sz="1800" dirty="0">
                          <a:effectLst/>
                        </a:rPr>
                        <a:t>Bleeding Time (BT)</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3395998118"/>
                  </a:ext>
                </a:extLst>
              </a:tr>
              <a:tr h="270379">
                <a:tc>
                  <a:txBody>
                    <a:bodyPr/>
                    <a:lstStyle/>
                    <a:p>
                      <a:pPr>
                        <a:lnSpc>
                          <a:spcPct val="115000"/>
                        </a:lnSpc>
                      </a:pPr>
                      <a:r>
                        <a:rPr lang="en-IN" sz="1600" dirty="0">
                          <a:effectLst/>
                        </a:rPr>
                        <a:t>7</a:t>
                      </a:r>
                      <a:endParaRPr lang="en-IN" sz="1600" dirty="0">
                        <a:effectLst/>
                        <a:latin typeface="Calibri" panose="020F0502020204030204" pitchFamily="34" charset="0"/>
                        <a:cs typeface="Mangal" panose="02040503050203030202" pitchFamily="18" charset="0"/>
                      </a:endParaRPr>
                    </a:p>
                  </a:txBody>
                  <a:tcPr marL="27295" marR="27295" marT="0" marB="0"/>
                </a:tc>
                <a:tc>
                  <a:txBody>
                    <a:bodyPr/>
                    <a:lstStyle/>
                    <a:p>
                      <a:pPr>
                        <a:lnSpc>
                          <a:spcPct val="115000"/>
                        </a:lnSpc>
                        <a:spcAft>
                          <a:spcPts val="0"/>
                        </a:spcAft>
                      </a:pPr>
                      <a:r>
                        <a:rPr lang="en-US" sz="1800" dirty="0">
                          <a:effectLst/>
                        </a:rPr>
                        <a:t>Clotting Time (CT)</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3738001888"/>
                  </a:ext>
                </a:extLst>
              </a:tr>
              <a:tr h="270379">
                <a:tc>
                  <a:txBody>
                    <a:bodyPr/>
                    <a:lstStyle/>
                    <a:p>
                      <a:pPr>
                        <a:lnSpc>
                          <a:spcPct val="115000"/>
                        </a:lnSpc>
                      </a:pPr>
                      <a:r>
                        <a:rPr lang="en-IN" sz="1600" dirty="0">
                          <a:effectLst/>
                        </a:rPr>
                        <a:t>8</a:t>
                      </a:r>
                      <a:endParaRPr lang="en-IN" sz="1600" dirty="0">
                        <a:effectLst/>
                        <a:latin typeface="Calibri" panose="020F0502020204030204" pitchFamily="34" charset="0"/>
                        <a:cs typeface="Mangal" panose="02040503050203030202" pitchFamily="18" charset="0"/>
                      </a:endParaRPr>
                    </a:p>
                  </a:txBody>
                  <a:tcPr marL="27295" marR="27295" marT="0" marB="0"/>
                </a:tc>
                <a:tc>
                  <a:txBody>
                    <a:bodyPr/>
                    <a:lstStyle/>
                    <a:p>
                      <a:pPr>
                        <a:lnSpc>
                          <a:spcPct val="115000"/>
                        </a:lnSpc>
                        <a:spcAft>
                          <a:spcPts val="0"/>
                        </a:spcAft>
                      </a:pPr>
                      <a:r>
                        <a:rPr lang="en-US" sz="1800" dirty="0">
                          <a:effectLst/>
                        </a:rPr>
                        <a:t>CBC</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1996862423"/>
                  </a:ext>
                </a:extLst>
              </a:tr>
              <a:tr h="487997">
                <a:tc>
                  <a:txBody>
                    <a:bodyPr/>
                    <a:lstStyle/>
                    <a:p>
                      <a:pPr>
                        <a:lnSpc>
                          <a:spcPct val="115000"/>
                        </a:lnSpc>
                      </a:pPr>
                      <a:r>
                        <a:rPr lang="en-IN" sz="1600" dirty="0">
                          <a:effectLst/>
                        </a:rPr>
                        <a:t>9</a:t>
                      </a:r>
                      <a:endParaRPr lang="en-IN" sz="1600" dirty="0">
                        <a:effectLst/>
                        <a:latin typeface="Calibri" panose="020F0502020204030204" pitchFamily="34" charset="0"/>
                        <a:cs typeface="Mangal" panose="02040503050203030202" pitchFamily="18" charset="0"/>
                      </a:endParaRPr>
                    </a:p>
                  </a:txBody>
                  <a:tcPr marL="27295" marR="27295" marT="0" marB="0"/>
                </a:tc>
                <a:tc>
                  <a:txBody>
                    <a:bodyPr/>
                    <a:lstStyle/>
                    <a:p>
                      <a:pPr>
                        <a:lnSpc>
                          <a:spcPct val="115000"/>
                        </a:lnSpc>
                        <a:spcAft>
                          <a:spcPts val="0"/>
                        </a:spcAft>
                      </a:pPr>
                      <a:r>
                        <a:rPr lang="en-US" sz="1800" dirty="0">
                          <a:effectLst/>
                        </a:rPr>
                        <a:t>Blood Group (ABO-RH typing)</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1119745823"/>
                  </a:ext>
                </a:extLst>
              </a:tr>
              <a:tr h="487997">
                <a:tc>
                  <a:txBody>
                    <a:bodyPr/>
                    <a:lstStyle/>
                    <a:p>
                      <a:pPr>
                        <a:lnSpc>
                          <a:spcPct val="115000"/>
                        </a:lnSpc>
                      </a:pPr>
                      <a:r>
                        <a:rPr lang="en-IN" sz="1600" dirty="0">
                          <a:effectLst/>
                        </a:rPr>
                        <a:t>10</a:t>
                      </a:r>
                      <a:endParaRPr lang="en-IN" sz="1600" dirty="0">
                        <a:effectLst/>
                        <a:latin typeface="Calibri" panose="020F0502020204030204" pitchFamily="34" charset="0"/>
                        <a:cs typeface="Mangal" panose="02040503050203030202" pitchFamily="18" charset="0"/>
                      </a:endParaRPr>
                    </a:p>
                  </a:txBody>
                  <a:tcPr marL="27295" marR="27295" marT="0" marB="0"/>
                </a:tc>
                <a:tc>
                  <a:txBody>
                    <a:bodyPr/>
                    <a:lstStyle/>
                    <a:p>
                      <a:pPr>
                        <a:lnSpc>
                          <a:spcPct val="115000"/>
                        </a:lnSpc>
                        <a:spcAft>
                          <a:spcPts val="0"/>
                        </a:spcAft>
                      </a:pPr>
                      <a:r>
                        <a:rPr lang="en-US" sz="1800" dirty="0">
                          <a:effectLst/>
                        </a:rPr>
                        <a:t>Total Red Blood Cell Count</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nchor="b"/>
                </a:tc>
                <a:extLst>
                  <a:ext uri="{0D108BD9-81ED-4DB2-BD59-A6C34878D82A}">
                    <a16:rowId xmlns="" xmlns:a16="http://schemas.microsoft.com/office/drawing/2014/main" val="925139194"/>
                  </a:ext>
                </a:extLst>
              </a:tr>
              <a:tr h="487997">
                <a:tc>
                  <a:txBody>
                    <a:bodyPr/>
                    <a:lstStyle/>
                    <a:p>
                      <a:pPr>
                        <a:lnSpc>
                          <a:spcPct val="115000"/>
                        </a:lnSpc>
                      </a:pPr>
                      <a:r>
                        <a:rPr lang="en-IN" sz="1600" dirty="0">
                          <a:effectLst/>
                        </a:rPr>
                        <a:t>11</a:t>
                      </a:r>
                      <a:endParaRPr lang="en-IN" sz="1600" dirty="0">
                        <a:effectLst/>
                        <a:latin typeface="Calibri" panose="020F0502020204030204" pitchFamily="34" charset="0"/>
                        <a:cs typeface="Mangal" panose="02040503050203030202" pitchFamily="18" charset="0"/>
                      </a:endParaRPr>
                    </a:p>
                  </a:txBody>
                  <a:tcPr marL="27295" marR="27295" marT="0" marB="0"/>
                </a:tc>
                <a:tc>
                  <a:txBody>
                    <a:bodyPr/>
                    <a:lstStyle/>
                    <a:p>
                      <a:pPr>
                        <a:lnSpc>
                          <a:spcPct val="115000"/>
                        </a:lnSpc>
                        <a:spcAft>
                          <a:spcPts val="0"/>
                        </a:spcAft>
                      </a:pPr>
                      <a:r>
                        <a:rPr lang="en-US" sz="1800" dirty="0">
                          <a:effectLst/>
                        </a:rPr>
                        <a:t>Platelet count by cell counter</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nchor="b"/>
                </a:tc>
                <a:extLst>
                  <a:ext uri="{0D108BD9-81ED-4DB2-BD59-A6C34878D82A}">
                    <a16:rowId xmlns="" xmlns:a16="http://schemas.microsoft.com/office/drawing/2014/main" val="1616182098"/>
                  </a:ext>
                </a:extLst>
              </a:tr>
              <a:tr h="270379">
                <a:tc>
                  <a:txBody>
                    <a:bodyPr/>
                    <a:lstStyle/>
                    <a:p>
                      <a:pPr>
                        <a:lnSpc>
                          <a:spcPct val="115000"/>
                        </a:lnSpc>
                      </a:pPr>
                      <a:r>
                        <a:rPr lang="en-IN" sz="1600" dirty="0">
                          <a:effectLst/>
                        </a:rPr>
                        <a:t>12</a:t>
                      </a:r>
                      <a:endParaRPr lang="en-IN" sz="1600" dirty="0">
                        <a:effectLst/>
                        <a:latin typeface="Calibri" panose="020F0502020204030204" pitchFamily="34" charset="0"/>
                        <a:cs typeface="Mangal" panose="02040503050203030202" pitchFamily="18" charset="0"/>
                      </a:endParaRPr>
                    </a:p>
                  </a:txBody>
                  <a:tcPr marL="27295" marR="27295" marT="0" marB="0"/>
                </a:tc>
                <a:tc>
                  <a:txBody>
                    <a:bodyPr/>
                    <a:lstStyle/>
                    <a:p>
                      <a:pPr>
                        <a:lnSpc>
                          <a:spcPct val="115000"/>
                        </a:lnSpc>
                        <a:spcAft>
                          <a:spcPts val="0"/>
                        </a:spcAft>
                      </a:pPr>
                      <a:r>
                        <a:rPr lang="en-US" sz="1800" dirty="0">
                          <a:effectLst/>
                        </a:rPr>
                        <a:t>Packed cell volume (PCV)</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nchor="b"/>
                </a:tc>
                <a:extLst>
                  <a:ext uri="{0D108BD9-81ED-4DB2-BD59-A6C34878D82A}">
                    <a16:rowId xmlns="" xmlns:a16="http://schemas.microsoft.com/office/drawing/2014/main" val="259197717"/>
                  </a:ext>
                </a:extLst>
              </a:tr>
            </a:tbl>
          </a:graphicData>
        </a:graphic>
      </p:graphicFrame>
      <p:graphicFrame>
        <p:nvGraphicFramePr>
          <p:cNvPr id="9" name="Table 8">
            <a:extLst>
              <a:ext uri="{FF2B5EF4-FFF2-40B4-BE49-F238E27FC236}">
                <a16:creationId xmlns="" xmlns:a16="http://schemas.microsoft.com/office/drawing/2014/main" id="{5C44AABB-EF47-479F-B776-26A874CC0C28}"/>
              </a:ext>
            </a:extLst>
          </p:cNvPr>
          <p:cNvGraphicFramePr>
            <a:graphicFrameLocks noGrp="1"/>
          </p:cNvGraphicFramePr>
          <p:nvPr>
            <p:extLst>
              <p:ext uri="{D42A27DB-BD31-4B8C-83A1-F6EECF244321}">
                <p14:modId xmlns:p14="http://schemas.microsoft.com/office/powerpoint/2010/main" val="3473046486"/>
              </p:ext>
            </p:extLst>
          </p:nvPr>
        </p:nvGraphicFramePr>
        <p:xfrm>
          <a:off x="5791198" y="1002230"/>
          <a:ext cx="3276602" cy="5474771"/>
        </p:xfrm>
        <a:graphic>
          <a:graphicData uri="http://schemas.openxmlformats.org/drawingml/2006/table">
            <a:tbl>
              <a:tblPr firstRow="1" firstCol="1" bandRow="1">
                <a:tableStyleId>{F5AB1C69-6EDB-4FF4-983F-18BD219EF322}</a:tableStyleId>
              </a:tblPr>
              <a:tblGrid>
                <a:gridCol w="328679">
                  <a:extLst>
                    <a:ext uri="{9D8B030D-6E8A-4147-A177-3AD203B41FA5}">
                      <a16:colId xmlns="" xmlns:a16="http://schemas.microsoft.com/office/drawing/2014/main" val="3644026402"/>
                    </a:ext>
                  </a:extLst>
                </a:gridCol>
                <a:gridCol w="2947923">
                  <a:extLst>
                    <a:ext uri="{9D8B030D-6E8A-4147-A177-3AD203B41FA5}">
                      <a16:colId xmlns="" xmlns:a16="http://schemas.microsoft.com/office/drawing/2014/main" val="3069984549"/>
                    </a:ext>
                  </a:extLst>
                </a:gridCol>
              </a:tblGrid>
              <a:tr h="306240">
                <a:tc gridSpan="2">
                  <a:txBody>
                    <a:bodyPr/>
                    <a:lstStyle/>
                    <a:p>
                      <a:pPr algn="ctr">
                        <a:lnSpc>
                          <a:spcPct val="115000"/>
                        </a:lnSpc>
                        <a:spcAft>
                          <a:spcPts val="0"/>
                        </a:spcAft>
                      </a:pPr>
                      <a:r>
                        <a:rPr lang="en-US" sz="1600" dirty="0">
                          <a:effectLst/>
                        </a:rPr>
                        <a:t>Microbiology</a:t>
                      </a:r>
                      <a:endParaRPr lang="en-IN" sz="16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tc hMerge="1">
                  <a:txBody>
                    <a:bodyPr/>
                    <a:lstStyle/>
                    <a:p>
                      <a:endParaRPr lang="en-IN"/>
                    </a:p>
                  </a:txBody>
                  <a:tcPr/>
                </a:tc>
                <a:extLst>
                  <a:ext uri="{0D108BD9-81ED-4DB2-BD59-A6C34878D82A}">
                    <a16:rowId xmlns="" xmlns:a16="http://schemas.microsoft.com/office/drawing/2014/main" val="510450213"/>
                  </a:ext>
                </a:extLst>
              </a:tr>
              <a:tr h="318324">
                <a:tc>
                  <a:txBody>
                    <a:bodyPr/>
                    <a:lstStyle/>
                    <a:p>
                      <a:r>
                        <a:rPr lang="en-IN" dirty="0"/>
                        <a:t>27</a:t>
                      </a:r>
                    </a:p>
                  </a:txBody>
                  <a:tcPr marL="27295" marR="27295" marT="0" marB="0"/>
                </a:tc>
                <a:tc>
                  <a:txBody>
                    <a:bodyPr/>
                    <a:lstStyle/>
                    <a:p>
                      <a:pPr>
                        <a:lnSpc>
                          <a:spcPct val="115000"/>
                        </a:lnSpc>
                        <a:spcAft>
                          <a:spcPts val="0"/>
                        </a:spcAft>
                      </a:pPr>
                      <a:r>
                        <a:rPr lang="en-US" sz="1600" dirty="0">
                          <a:effectLst/>
                        </a:rPr>
                        <a:t>VDRL Rapid Test</a:t>
                      </a:r>
                      <a:endParaRPr lang="en-IN" sz="16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653428250"/>
                  </a:ext>
                </a:extLst>
              </a:tr>
              <a:tr h="318324">
                <a:tc>
                  <a:txBody>
                    <a:bodyPr/>
                    <a:lstStyle/>
                    <a:p>
                      <a:r>
                        <a:rPr lang="en-IN" dirty="0"/>
                        <a:t>28</a:t>
                      </a:r>
                    </a:p>
                  </a:txBody>
                  <a:tcPr marL="27295" marR="27295" marT="0" marB="0"/>
                </a:tc>
                <a:tc>
                  <a:txBody>
                    <a:bodyPr/>
                    <a:lstStyle/>
                    <a:p>
                      <a:pPr>
                        <a:lnSpc>
                          <a:spcPct val="115000"/>
                        </a:lnSpc>
                        <a:spcAft>
                          <a:spcPts val="0"/>
                        </a:spcAft>
                      </a:pPr>
                      <a:r>
                        <a:rPr lang="en-US" sz="1600" dirty="0">
                          <a:effectLst/>
                        </a:rPr>
                        <a:t>HIV Rapid Test</a:t>
                      </a:r>
                      <a:endParaRPr lang="en-IN" sz="16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2416718125"/>
                  </a:ext>
                </a:extLst>
              </a:tr>
              <a:tr h="318324">
                <a:tc>
                  <a:txBody>
                    <a:bodyPr/>
                    <a:lstStyle/>
                    <a:p>
                      <a:r>
                        <a:rPr lang="en-IN" dirty="0"/>
                        <a:t>29</a:t>
                      </a:r>
                    </a:p>
                  </a:txBody>
                  <a:tcPr marL="27295" marR="27295" marT="0" marB="0"/>
                </a:tc>
                <a:tc>
                  <a:txBody>
                    <a:bodyPr/>
                    <a:lstStyle/>
                    <a:p>
                      <a:pPr>
                        <a:lnSpc>
                          <a:spcPct val="115000"/>
                        </a:lnSpc>
                        <a:spcAft>
                          <a:spcPts val="0"/>
                        </a:spcAft>
                      </a:pPr>
                      <a:r>
                        <a:rPr lang="en-US" sz="1600" dirty="0">
                          <a:effectLst/>
                        </a:rPr>
                        <a:t>Sputum for AFB</a:t>
                      </a:r>
                      <a:endParaRPr lang="en-IN" sz="16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2918400569"/>
                  </a:ext>
                </a:extLst>
              </a:tr>
              <a:tr h="318324">
                <a:tc>
                  <a:txBody>
                    <a:bodyPr/>
                    <a:lstStyle/>
                    <a:p>
                      <a:r>
                        <a:rPr lang="en-IN" dirty="0"/>
                        <a:t>30</a:t>
                      </a:r>
                    </a:p>
                  </a:txBody>
                  <a:tcPr marL="27295" marR="27295" marT="0" marB="0"/>
                </a:tc>
                <a:tc>
                  <a:txBody>
                    <a:bodyPr/>
                    <a:lstStyle/>
                    <a:p>
                      <a:pPr>
                        <a:lnSpc>
                          <a:spcPct val="115000"/>
                        </a:lnSpc>
                        <a:spcAft>
                          <a:spcPts val="0"/>
                        </a:spcAft>
                      </a:pPr>
                      <a:r>
                        <a:rPr lang="en-US" sz="1600" dirty="0" err="1">
                          <a:effectLst/>
                        </a:rPr>
                        <a:t>Widal</a:t>
                      </a:r>
                      <a:r>
                        <a:rPr lang="en-US" sz="1600" dirty="0">
                          <a:effectLst/>
                        </a:rPr>
                        <a:t> </a:t>
                      </a:r>
                      <a:r>
                        <a:rPr lang="en-US" sz="1600" dirty="0" err="1">
                          <a:effectLst/>
                        </a:rPr>
                        <a:t>SlideTest</a:t>
                      </a:r>
                      <a:endParaRPr lang="en-IN" sz="16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446358707"/>
                  </a:ext>
                </a:extLst>
              </a:tr>
              <a:tr h="298908">
                <a:tc gridSpan="2">
                  <a:txBody>
                    <a:bodyPr/>
                    <a:lstStyle/>
                    <a:p>
                      <a:pPr algn="ctr">
                        <a:lnSpc>
                          <a:spcPct val="115000"/>
                        </a:lnSpc>
                        <a:spcAft>
                          <a:spcPts val="0"/>
                        </a:spcAft>
                      </a:pPr>
                      <a:r>
                        <a:rPr lang="en-US" sz="1600" dirty="0">
                          <a:effectLst/>
                        </a:rPr>
                        <a:t>Urine Analysis</a:t>
                      </a:r>
                      <a:endParaRPr lang="en-IN" sz="16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tc hMerge="1">
                  <a:txBody>
                    <a:bodyPr/>
                    <a:lstStyle/>
                    <a:p>
                      <a:endParaRPr lang="en-IN"/>
                    </a:p>
                  </a:txBody>
                  <a:tcPr/>
                </a:tc>
                <a:extLst>
                  <a:ext uri="{0D108BD9-81ED-4DB2-BD59-A6C34878D82A}">
                    <a16:rowId xmlns="" xmlns:a16="http://schemas.microsoft.com/office/drawing/2014/main" val="1670864078"/>
                  </a:ext>
                </a:extLst>
              </a:tr>
              <a:tr h="318324">
                <a:tc>
                  <a:txBody>
                    <a:bodyPr/>
                    <a:lstStyle/>
                    <a:p>
                      <a:r>
                        <a:rPr lang="en-IN" dirty="0"/>
                        <a:t>31</a:t>
                      </a:r>
                    </a:p>
                  </a:txBody>
                  <a:tcPr marL="27295" marR="27295" marT="0" marB="0"/>
                </a:tc>
                <a:tc>
                  <a:txBody>
                    <a:bodyPr/>
                    <a:lstStyle/>
                    <a:p>
                      <a:pPr>
                        <a:lnSpc>
                          <a:spcPct val="115000"/>
                        </a:lnSpc>
                        <a:spcAft>
                          <a:spcPts val="0"/>
                        </a:spcAft>
                      </a:pPr>
                      <a:r>
                        <a:rPr lang="en-US" sz="1600" dirty="0">
                          <a:effectLst/>
                        </a:rPr>
                        <a:t>Urine Sugar / Albumin</a:t>
                      </a:r>
                      <a:endParaRPr lang="en-IN" sz="16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2875898856"/>
                  </a:ext>
                </a:extLst>
              </a:tr>
              <a:tr h="318324">
                <a:tc>
                  <a:txBody>
                    <a:bodyPr/>
                    <a:lstStyle/>
                    <a:p>
                      <a:r>
                        <a:rPr lang="en-IN" dirty="0"/>
                        <a:t>32</a:t>
                      </a:r>
                    </a:p>
                  </a:txBody>
                  <a:tcPr marL="27295" marR="27295" marT="0" marB="0"/>
                </a:tc>
                <a:tc>
                  <a:txBody>
                    <a:bodyPr/>
                    <a:lstStyle/>
                    <a:p>
                      <a:pPr>
                        <a:lnSpc>
                          <a:spcPct val="115000"/>
                        </a:lnSpc>
                        <a:spcAft>
                          <a:spcPts val="0"/>
                        </a:spcAft>
                      </a:pPr>
                      <a:r>
                        <a:rPr lang="en-US" sz="1600" dirty="0">
                          <a:effectLst/>
                        </a:rPr>
                        <a:t>Urine Pregnancy test (UPT)</a:t>
                      </a:r>
                      <a:endParaRPr lang="en-IN" sz="16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700141465"/>
                  </a:ext>
                </a:extLst>
              </a:tr>
              <a:tr h="318324">
                <a:tc>
                  <a:txBody>
                    <a:bodyPr/>
                    <a:lstStyle/>
                    <a:p>
                      <a:r>
                        <a:rPr lang="en-IN" dirty="0"/>
                        <a:t>33</a:t>
                      </a:r>
                    </a:p>
                  </a:txBody>
                  <a:tcPr marL="27295" marR="27295" marT="0" marB="0"/>
                </a:tc>
                <a:tc>
                  <a:txBody>
                    <a:bodyPr/>
                    <a:lstStyle/>
                    <a:p>
                      <a:pPr>
                        <a:lnSpc>
                          <a:spcPct val="115000"/>
                        </a:lnSpc>
                        <a:spcAft>
                          <a:spcPts val="0"/>
                        </a:spcAft>
                      </a:pPr>
                      <a:r>
                        <a:rPr lang="en-US" sz="1600" dirty="0">
                          <a:effectLst/>
                        </a:rPr>
                        <a:t>Urine Microscopy</a:t>
                      </a:r>
                      <a:endParaRPr lang="en-IN" sz="16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3940198763"/>
                  </a:ext>
                </a:extLst>
              </a:tr>
              <a:tr h="1406891">
                <a:tc>
                  <a:txBody>
                    <a:bodyPr/>
                    <a:lstStyle/>
                    <a:p>
                      <a:r>
                        <a:rPr lang="en-IN" dirty="0"/>
                        <a:t>34</a:t>
                      </a:r>
                    </a:p>
                  </a:txBody>
                  <a:tcPr marL="27295" marR="27295" marT="0" marB="0"/>
                </a:tc>
                <a:tc>
                  <a:txBody>
                    <a:bodyPr/>
                    <a:lstStyle/>
                    <a:p>
                      <a:pPr>
                        <a:lnSpc>
                          <a:spcPct val="115000"/>
                        </a:lnSpc>
                        <a:spcAft>
                          <a:spcPts val="0"/>
                        </a:spcAft>
                      </a:pPr>
                      <a:r>
                        <a:rPr lang="en-US" sz="1600" dirty="0">
                          <a:effectLst/>
                        </a:rPr>
                        <a:t>Urine Complete by strip method (Bile Salts, Bile Pigment, Ketone bodies &amp; Occult blood, sugar, albumin, Ph, specific gravity)</a:t>
                      </a:r>
                      <a:endParaRPr lang="en-IN" sz="16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599754269"/>
                  </a:ext>
                </a:extLst>
              </a:tr>
              <a:tr h="298908">
                <a:tc gridSpan="2">
                  <a:txBody>
                    <a:bodyPr/>
                    <a:lstStyle/>
                    <a:p>
                      <a:pPr algn="ctr">
                        <a:lnSpc>
                          <a:spcPct val="115000"/>
                        </a:lnSpc>
                        <a:spcAft>
                          <a:spcPts val="0"/>
                        </a:spcAft>
                      </a:pPr>
                      <a:r>
                        <a:rPr lang="en-US" sz="1600" dirty="0">
                          <a:effectLst/>
                        </a:rPr>
                        <a:t>Stool Analysis</a:t>
                      </a:r>
                      <a:endParaRPr lang="en-IN" sz="16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tc hMerge="1">
                  <a:txBody>
                    <a:bodyPr/>
                    <a:lstStyle/>
                    <a:p>
                      <a:endParaRPr lang="en-IN"/>
                    </a:p>
                  </a:txBody>
                  <a:tcPr/>
                </a:tc>
                <a:extLst>
                  <a:ext uri="{0D108BD9-81ED-4DB2-BD59-A6C34878D82A}">
                    <a16:rowId xmlns="" xmlns:a16="http://schemas.microsoft.com/office/drawing/2014/main" val="3658128464"/>
                  </a:ext>
                </a:extLst>
              </a:tr>
              <a:tr h="318324">
                <a:tc>
                  <a:txBody>
                    <a:bodyPr/>
                    <a:lstStyle/>
                    <a:p>
                      <a:r>
                        <a:rPr lang="en-IN" dirty="0"/>
                        <a:t>35</a:t>
                      </a:r>
                    </a:p>
                  </a:txBody>
                  <a:tcPr marL="27295" marR="27295" marT="0" marB="0"/>
                </a:tc>
                <a:tc>
                  <a:txBody>
                    <a:bodyPr/>
                    <a:lstStyle/>
                    <a:p>
                      <a:pPr>
                        <a:lnSpc>
                          <a:spcPct val="115000"/>
                        </a:lnSpc>
                        <a:spcAft>
                          <a:spcPts val="0"/>
                        </a:spcAft>
                      </a:pPr>
                      <a:r>
                        <a:rPr lang="en-US" sz="1600" dirty="0">
                          <a:effectLst/>
                        </a:rPr>
                        <a:t>Stool for OVA and cyst</a:t>
                      </a:r>
                      <a:endParaRPr lang="en-IN" sz="16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2459075788"/>
                  </a:ext>
                </a:extLst>
              </a:tr>
              <a:tr h="298908">
                <a:tc gridSpan="2">
                  <a:txBody>
                    <a:bodyPr/>
                    <a:lstStyle/>
                    <a:p>
                      <a:pPr algn="ctr">
                        <a:lnSpc>
                          <a:spcPct val="115000"/>
                        </a:lnSpc>
                        <a:spcAft>
                          <a:spcPts val="0"/>
                        </a:spcAft>
                      </a:pPr>
                      <a:r>
                        <a:rPr lang="en-US" sz="1600" dirty="0">
                          <a:effectLst/>
                        </a:rPr>
                        <a:t>Cardiology</a:t>
                      </a:r>
                      <a:endParaRPr lang="en-IN" sz="16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tc hMerge="1">
                  <a:txBody>
                    <a:bodyPr/>
                    <a:lstStyle/>
                    <a:p>
                      <a:endParaRPr lang="en-IN"/>
                    </a:p>
                  </a:txBody>
                  <a:tcPr/>
                </a:tc>
                <a:extLst>
                  <a:ext uri="{0D108BD9-81ED-4DB2-BD59-A6C34878D82A}">
                    <a16:rowId xmlns="" xmlns:a16="http://schemas.microsoft.com/office/drawing/2014/main" val="1151815687"/>
                  </a:ext>
                </a:extLst>
              </a:tr>
              <a:tr h="318324">
                <a:tc>
                  <a:txBody>
                    <a:bodyPr/>
                    <a:lstStyle/>
                    <a:p>
                      <a:r>
                        <a:rPr lang="en-IN" dirty="0"/>
                        <a:t>36</a:t>
                      </a:r>
                    </a:p>
                  </a:txBody>
                  <a:tcPr marL="27295" marR="27295" marT="0" marB="0"/>
                </a:tc>
                <a:tc>
                  <a:txBody>
                    <a:bodyPr/>
                    <a:lstStyle/>
                    <a:p>
                      <a:pPr>
                        <a:lnSpc>
                          <a:spcPct val="115000"/>
                        </a:lnSpc>
                        <a:spcAft>
                          <a:spcPts val="0"/>
                        </a:spcAft>
                      </a:pPr>
                      <a:r>
                        <a:rPr lang="en-US" sz="1600" dirty="0">
                          <a:effectLst/>
                        </a:rPr>
                        <a:t>ECG</a:t>
                      </a:r>
                      <a:endParaRPr lang="en-IN" sz="16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3178400687"/>
                  </a:ext>
                </a:extLst>
              </a:tr>
            </a:tbl>
          </a:graphicData>
        </a:graphic>
      </p:graphicFrame>
      <p:graphicFrame>
        <p:nvGraphicFramePr>
          <p:cNvPr id="10" name="Table 9">
            <a:extLst>
              <a:ext uri="{FF2B5EF4-FFF2-40B4-BE49-F238E27FC236}">
                <a16:creationId xmlns="" xmlns:a16="http://schemas.microsoft.com/office/drawing/2014/main" id="{A4839F11-1F0F-45D4-8054-8C4ECFF1CF05}"/>
              </a:ext>
            </a:extLst>
          </p:cNvPr>
          <p:cNvGraphicFramePr>
            <a:graphicFrameLocks noGrp="1"/>
          </p:cNvGraphicFramePr>
          <p:nvPr>
            <p:extLst>
              <p:ext uri="{D42A27DB-BD31-4B8C-83A1-F6EECF244321}">
                <p14:modId xmlns:p14="http://schemas.microsoft.com/office/powerpoint/2010/main" val="1058571376"/>
              </p:ext>
            </p:extLst>
          </p:nvPr>
        </p:nvGraphicFramePr>
        <p:xfrm>
          <a:off x="3048000" y="1002231"/>
          <a:ext cx="2607329" cy="5398574"/>
        </p:xfrm>
        <a:graphic>
          <a:graphicData uri="http://schemas.openxmlformats.org/drawingml/2006/table">
            <a:tbl>
              <a:tblPr firstRow="1" firstCol="1" bandRow="1">
                <a:tableStyleId>{F5AB1C69-6EDB-4FF4-983F-18BD219EF322}</a:tableStyleId>
              </a:tblPr>
              <a:tblGrid>
                <a:gridCol w="288056">
                  <a:extLst>
                    <a:ext uri="{9D8B030D-6E8A-4147-A177-3AD203B41FA5}">
                      <a16:colId xmlns="" xmlns:a16="http://schemas.microsoft.com/office/drawing/2014/main" val="3459086020"/>
                    </a:ext>
                  </a:extLst>
                </a:gridCol>
                <a:gridCol w="2319273">
                  <a:extLst>
                    <a:ext uri="{9D8B030D-6E8A-4147-A177-3AD203B41FA5}">
                      <a16:colId xmlns="" xmlns:a16="http://schemas.microsoft.com/office/drawing/2014/main" val="3445435258"/>
                    </a:ext>
                  </a:extLst>
                </a:gridCol>
              </a:tblGrid>
              <a:tr h="329692">
                <a:tc gridSpan="2">
                  <a:txBody>
                    <a:bodyPr/>
                    <a:lstStyle/>
                    <a:p>
                      <a:pPr algn="ctr">
                        <a:lnSpc>
                          <a:spcPct val="115000"/>
                        </a:lnSpc>
                        <a:spcAft>
                          <a:spcPts val="0"/>
                        </a:spcAft>
                      </a:pPr>
                      <a:r>
                        <a:rPr lang="en-US" sz="1600" dirty="0">
                          <a:effectLst/>
                        </a:rPr>
                        <a:t>Bio Chemistry</a:t>
                      </a:r>
                      <a:endParaRPr lang="en-IN" sz="16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tc hMerge="1">
                  <a:txBody>
                    <a:bodyPr/>
                    <a:lstStyle/>
                    <a:p>
                      <a:endParaRPr lang="en-IN"/>
                    </a:p>
                  </a:txBody>
                  <a:tcPr/>
                </a:tc>
                <a:extLst>
                  <a:ext uri="{0D108BD9-81ED-4DB2-BD59-A6C34878D82A}">
                    <a16:rowId xmlns="" xmlns:a16="http://schemas.microsoft.com/office/drawing/2014/main" val="722673783"/>
                  </a:ext>
                </a:extLst>
              </a:tr>
              <a:tr h="362063">
                <a:tc>
                  <a:txBody>
                    <a:bodyPr/>
                    <a:lstStyle/>
                    <a:p>
                      <a:r>
                        <a:rPr lang="en-IN" dirty="0"/>
                        <a:t>13</a:t>
                      </a:r>
                    </a:p>
                  </a:txBody>
                  <a:tcPr marL="27295" marR="27295" marT="0" marB="0"/>
                </a:tc>
                <a:tc>
                  <a:txBody>
                    <a:bodyPr/>
                    <a:lstStyle/>
                    <a:p>
                      <a:pPr>
                        <a:lnSpc>
                          <a:spcPct val="115000"/>
                        </a:lnSpc>
                        <a:spcAft>
                          <a:spcPts val="0"/>
                        </a:spcAft>
                      </a:pPr>
                      <a:r>
                        <a:rPr lang="en-US" sz="1800" dirty="0">
                          <a:effectLst/>
                        </a:rPr>
                        <a:t>Blood sugar</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3370349697"/>
                  </a:ext>
                </a:extLst>
              </a:tr>
              <a:tr h="362063">
                <a:tc>
                  <a:txBody>
                    <a:bodyPr/>
                    <a:lstStyle/>
                    <a:p>
                      <a:r>
                        <a:rPr lang="en-IN" dirty="0"/>
                        <a:t>14</a:t>
                      </a:r>
                    </a:p>
                  </a:txBody>
                  <a:tcPr marL="27295" marR="27295" marT="0" marB="0"/>
                </a:tc>
                <a:tc>
                  <a:txBody>
                    <a:bodyPr/>
                    <a:lstStyle/>
                    <a:p>
                      <a:pPr>
                        <a:lnSpc>
                          <a:spcPct val="115000"/>
                        </a:lnSpc>
                        <a:spcAft>
                          <a:spcPts val="0"/>
                        </a:spcAft>
                      </a:pPr>
                      <a:r>
                        <a:rPr lang="en-US" sz="1800" dirty="0">
                          <a:effectLst/>
                        </a:rPr>
                        <a:t>Blood Urea</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3040034402"/>
                  </a:ext>
                </a:extLst>
              </a:tr>
              <a:tr h="362063">
                <a:tc>
                  <a:txBody>
                    <a:bodyPr/>
                    <a:lstStyle/>
                    <a:p>
                      <a:r>
                        <a:rPr lang="en-IN" dirty="0"/>
                        <a:t>15</a:t>
                      </a:r>
                    </a:p>
                  </a:txBody>
                  <a:tcPr marL="27295" marR="27295" marT="0" marB="0"/>
                </a:tc>
                <a:tc>
                  <a:txBody>
                    <a:bodyPr/>
                    <a:lstStyle/>
                    <a:p>
                      <a:pPr>
                        <a:lnSpc>
                          <a:spcPct val="115000"/>
                        </a:lnSpc>
                        <a:spcAft>
                          <a:spcPts val="0"/>
                        </a:spcAft>
                      </a:pPr>
                      <a:r>
                        <a:rPr lang="en-US" sz="1800" dirty="0">
                          <a:effectLst/>
                        </a:rPr>
                        <a:t>S. Creatinine</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1226576068"/>
                  </a:ext>
                </a:extLst>
              </a:tr>
              <a:tr h="362063">
                <a:tc>
                  <a:txBody>
                    <a:bodyPr/>
                    <a:lstStyle/>
                    <a:p>
                      <a:r>
                        <a:rPr lang="en-IN" dirty="0"/>
                        <a:t>16</a:t>
                      </a:r>
                    </a:p>
                  </a:txBody>
                  <a:tcPr marL="27295" marR="27295" marT="0" marB="0"/>
                </a:tc>
                <a:tc>
                  <a:txBody>
                    <a:bodyPr/>
                    <a:lstStyle/>
                    <a:p>
                      <a:pPr>
                        <a:lnSpc>
                          <a:spcPct val="115000"/>
                        </a:lnSpc>
                        <a:spcAft>
                          <a:spcPts val="0"/>
                        </a:spcAft>
                      </a:pPr>
                      <a:r>
                        <a:rPr lang="en-US" sz="1800" dirty="0">
                          <a:effectLst/>
                        </a:rPr>
                        <a:t>S. Bilirubin (T)</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3864739919"/>
                  </a:ext>
                </a:extLst>
              </a:tr>
              <a:tr h="362063">
                <a:tc>
                  <a:txBody>
                    <a:bodyPr/>
                    <a:lstStyle/>
                    <a:p>
                      <a:r>
                        <a:rPr lang="en-IN" dirty="0"/>
                        <a:t>17</a:t>
                      </a:r>
                    </a:p>
                  </a:txBody>
                  <a:tcPr marL="27295" marR="27295" marT="0" marB="0"/>
                </a:tc>
                <a:tc>
                  <a:txBody>
                    <a:bodyPr/>
                    <a:lstStyle/>
                    <a:p>
                      <a:pPr>
                        <a:lnSpc>
                          <a:spcPct val="115000"/>
                        </a:lnSpc>
                        <a:spcAft>
                          <a:spcPts val="0"/>
                        </a:spcAft>
                      </a:pPr>
                      <a:r>
                        <a:rPr lang="en-US" sz="1800" dirty="0">
                          <a:effectLst/>
                        </a:rPr>
                        <a:t>S. Bilirubin (D)</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529763332"/>
                  </a:ext>
                </a:extLst>
              </a:tr>
              <a:tr h="362063">
                <a:tc>
                  <a:txBody>
                    <a:bodyPr/>
                    <a:lstStyle/>
                    <a:p>
                      <a:r>
                        <a:rPr lang="en-IN" dirty="0"/>
                        <a:t>18</a:t>
                      </a:r>
                    </a:p>
                  </a:txBody>
                  <a:tcPr marL="27295" marR="27295" marT="0" marB="0"/>
                </a:tc>
                <a:tc>
                  <a:txBody>
                    <a:bodyPr/>
                    <a:lstStyle/>
                    <a:p>
                      <a:pPr>
                        <a:lnSpc>
                          <a:spcPct val="115000"/>
                        </a:lnSpc>
                        <a:spcAft>
                          <a:spcPts val="0"/>
                        </a:spcAft>
                      </a:pPr>
                      <a:r>
                        <a:rPr lang="en-US" sz="1800" dirty="0">
                          <a:effectLst/>
                        </a:rPr>
                        <a:t>SGOT</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2361037049"/>
                  </a:ext>
                </a:extLst>
              </a:tr>
              <a:tr h="362063">
                <a:tc>
                  <a:txBody>
                    <a:bodyPr/>
                    <a:lstStyle/>
                    <a:p>
                      <a:r>
                        <a:rPr lang="en-IN" dirty="0"/>
                        <a:t>19</a:t>
                      </a:r>
                    </a:p>
                  </a:txBody>
                  <a:tcPr marL="27295" marR="27295" marT="0" marB="0"/>
                </a:tc>
                <a:tc>
                  <a:txBody>
                    <a:bodyPr/>
                    <a:lstStyle/>
                    <a:p>
                      <a:pPr>
                        <a:lnSpc>
                          <a:spcPct val="115000"/>
                        </a:lnSpc>
                        <a:spcAft>
                          <a:spcPts val="0"/>
                        </a:spcAft>
                      </a:pPr>
                      <a:r>
                        <a:rPr lang="en-US" sz="1800" dirty="0">
                          <a:effectLst/>
                        </a:rPr>
                        <a:t>SGPT</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363932436"/>
                  </a:ext>
                </a:extLst>
              </a:tr>
              <a:tr h="362063">
                <a:tc>
                  <a:txBody>
                    <a:bodyPr/>
                    <a:lstStyle/>
                    <a:p>
                      <a:r>
                        <a:rPr lang="en-IN" dirty="0"/>
                        <a:t>20</a:t>
                      </a:r>
                    </a:p>
                  </a:txBody>
                  <a:tcPr marL="27295" marR="27295" marT="0" marB="0"/>
                </a:tc>
                <a:tc>
                  <a:txBody>
                    <a:bodyPr/>
                    <a:lstStyle/>
                    <a:p>
                      <a:pPr>
                        <a:lnSpc>
                          <a:spcPct val="115000"/>
                        </a:lnSpc>
                        <a:spcAft>
                          <a:spcPts val="0"/>
                        </a:spcAft>
                      </a:pPr>
                      <a:r>
                        <a:rPr lang="en-US" sz="1800" dirty="0">
                          <a:effectLst/>
                        </a:rPr>
                        <a:t>S. Alkaline Phosphates</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1759324087"/>
                  </a:ext>
                </a:extLst>
              </a:tr>
              <a:tr h="362063">
                <a:tc>
                  <a:txBody>
                    <a:bodyPr/>
                    <a:lstStyle/>
                    <a:p>
                      <a:r>
                        <a:rPr lang="en-IN" dirty="0"/>
                        <a:t>21</a:t>
                      </a:r>
                    </a:p>
                  </a:txBody>
                  <a:tcPr marL="27295" marR="27295" marT="0" marB="0"/>
                </a:tc>
                <a:tc>
                  <a:txBody>
                    <a:bodyPr/>
                    <a:lstStyle/>
                    <a:p>
                      <a:pPr>
                        <a:lnSpc>
                          <a:spcPct val="115000"/>
                        </a:lnSpc>
                        <a:spcAft>
                          <a:spcPts val="0"/>
                        </a:spcAft>
                      </a:pPr>
                      <a:r>
                        <a:rPr lang="en-US" sz="1800" dirty="0">
                          <a:effectLst/>
                        </a:rPr>
                        <a:t>S. Total Protein</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3047004464"/>
                  </a:ext>
                </a:extLst>
              </a:tr>
              <a:tr h="362063">
                <a:tc>
                  <a:txBody>
                    <a:bodyPr/>
                    <a:lstStyle/>
                    <a:p>
                      <a:r>
                        <a:rPr lang="en-IN" dirty="0"/>
                        <a:t>22</a:t>
                      </a:r>
                    </a:p>
                  </a:txBody>
                  <a:tcPr marL="27295" marR="27295" marT="0" marB="0"/>
                </a:tc>
                <a:tc>
                  <a:txBody>
                    <a:bodyPr/>
                    <a:lstStyle/>
                    <a:p>
                      <a:pPr>
                        <a:lnSpc>
                          <a:spcPct val="115000"/>
                        </a:lnSpc>
                        <a:spcAft>
                          <a:spcPts val="0"/>
                        </a:spcAft>
                      </a:pPr>
                      <a:r>
                        <a:rPr lang="en-US" sz="1800" dirty="0">
                          <a:effectLst/>
                        </a:rPr>
                        <a:t>S. Albumin</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2733227092"/>
                  </a:ext>
                </a:extLst>
              </a:tr>
              <a:tr h="362063">
                <a:tc>
                  <a:txBody>
                    <a:bodyPr/>
                    <a:lstStyle/>
                    <a:p>
                      <a:r>
                        <a:rPr lang="en-IN" dirty="0"/>
                        <a:t>23</a:t>
                      </a:r>
                    </a:p>
                  </a:txBody>
                  <a:tcPr marL="27295" marR="27295" marT="0" marB="0"/>
                </a:tc>
                <a:tc>
                  <a:txBody>
                    <a:bodyPr/>
                    <a:lstStyle/>
                    <a:p>
                      <a:pPr>
                        <a:lnSpc>
                          <a:spcPct val="115000"/>
                        </a:lnSpc>
                        <a:spcAft>
                          <a:spcPts val="0"/>
                        </a:spcAft>
                      </a:pPr>
                      <a:r>
                        <a:rPr lang="en-US" sz="1800" dirty="0">
                          <a:effectLst/>
                        </a:rPr>
                        <a:t>S. Total Cholesterol</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2130736660"/>
                  </a:ext>
                </a:extLst>
              </a:tr>
              <a:tr h="362063">
                <a:tc>
                  <a:txBody>
                    <a:bodyPr/>
                    <a:lstStyle/>
                    <a:p>
                      <a:r>
                        <a:rPr lang="en-IN" dirty="0"/>
                        <a:t>24</a:t>
                      </a:r>
                    </a:p>
                  </a:txBody>
                  <a:tcPr marL="27295" marR="27295" marT="0" marB="0"/>
                </a:tc>
                <a:tc>
                  <a:txBody>
                    <a:bodyPr/>
                    <a:lstStyle/>
                    <a:p>
                      <a:pPr>
                        <a:lnSpc>
                          <a:spcPct val="115000"/>
                        </a:lnSpc>
                        <a:spcAft>
                          <a:spcPts val="0"/>
                        </a:spcAft>
                      </a:pPr>
                      <a:r>
                        <a:rPr lang="en-US" sz="1800" dirty="0">
                          <a:effectLst/>
                        </a:rPr>
                        <a:t>S. Triglyceride</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759197530"/>
                  </a:ext>
                </a:extLst>
              </a:tr>
              <a:tr h="362063">
                <a:tc>
                  <a:txBody>
                    <a:bodyPr/>
                    <a:lstStyle/>
                    <a:p>
                      <a:r>
                        <a:rPr lang="en-IN" dirty="0"/>
                        <a:t>25</a:t>
                      </a:r>
                    </a:p>
                  </a:txBody>
                  <a:tcPr marL="27295" marR="27295" marT="0" marB="0"/>
                </a:tc>
                <a:tc>
                  <a:txBody>
                    <a:bodyPr/>
                    <a:lstStyle/>
                    <a:p>
                      <a:pPr>
                        <a:lnSpc>
                          <a:spcPct val="115000"/>
                        </a:lnSpc>
                        <a:spcAft>
                          <a:spcPts val="0"/>
                        </a:spcAft>
                      </a:pPr>
                      <a:r>
                        <a:rPr lang="en-US" sz="1800" dirty="0">
                          <a:effectLst/>
                        </a:rPr>
                        <a:t>S. VLDL</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2607779011"/>
                  </a:ext>
                </a:extLst>
              </a:tr>
              <a:tr h="362063">
                <a:tc>
                  <a:txBody>
                    <a:bodyPr/>
                    <a:lstStyle/>
                    <a:p>
                      <a:r>
                        <a:rPr lang="en-IN" dirty="0"/>
                        <a:t>26</a:t>
                      </a:r>
                    </a:p>
                  </a:txBody>
                  <a:tcPr marL="27295" marR="27295" marT="0" marB="0"/>
                </a:tc>
                <a:tc>
                  <a:txBody>
                    <a:bodyPr/>
                    <a:lstStyle/>
                    <a:p>
                      <a:pPr>
                        <a:lnSpc>
                          <a:spcPct val="115000"/>
                        </a:lnSpc>
                        <a:spcAft>
                          <a:spcPts val="0"/>
                        </a:spcAft>
                      </a:pPr>
                      <a:r>
                        <a:rPr lang="en-US" sz="1800" dirty="0">
                          <a:effectLst/>
                        </a:rPr>
                        <a:t>S. HDL</a:t>
                      </a:r>
                      <a:endParaRPr lang="en-IN" sz="1800" dirty="0">
                        <a:effectLst/>
                        <a:latin typeface="Calibri" panose="020F0502020204030204" pitchFamily="34" charset="0"/>
                        <a:ea typeface="Times New Roman" panose="02020603050405020304" pitchFamily="18" charset="0"/>
                        <a:cs typeface="Mangal" panose="02040503050203030202" pitchFamily="18" charset="0"/>
                      </a:endParaRPr>
                    </a:p>
                  </a:txBody>
                  <a:tcPr marL="27295" marR="27295" marT="0" marB="0"/>
                </a:tc>
                <a:extLst>
                  <a:ext uri="{0D108BD9-81ED-4DB2-BD59-A6C34878D82A}">
                    <a16:rowId xmlns="" xmlns:a16="http://schemas.microsoft.com/office/drawing/2014/main" val="2491078940"/>
                  </a:ext>
                </a:extLst>
              </a:tr>
            </a:tbl>
          </a:graphicData>
        </a:graphic>
      </p:graphicFrame>
      <p:sp>
        <p:nvSpPr>
          <p:cNvPr id="6" name="Title 1"/>
          <p:cNvSpPr txBox="1">
            <a:spLocks/>
          </p:cNvSpPr>
          <p:nvPr/>
        </p:nvSpPr>
        <p:spPr>
          <a:xfrm>
            <a:off x="0" y="0"/>
            <a:ext cx="9144000" cy="8382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Autofit/>
          </a:bodyPr>
          <a:lstStyle/>
          <a:p>
            <a:pPr algn="ctr" fontAlgn="auto">
              <a:spcBef>
                <a:spcPct val="0"/>
              </a:spcBef>
              <a:spcAft>
                <a:spcPts val="0"/>
              </a:spcAft>
              <a:defRPr/>
            </a:pPr>
            <a:r>
              <a:rPr lang="en-IN" sz="2800" b="1" dirty="0" smtClean="0">
                <a:solidFill>
                  <a:schemeClr val="bg1"/>
                </a:solidFill>
                <a:latin typeface="Times New Roman" panose="02020603050405020304" pitchFamily="18" charset="0"/>
                <a:cs typeface="Times New Roman" panose="02020603050405020304" pitchFamily="18" charset="0"/>
              </a:rPr>
              <a:t>List of Proposed 36 Diagnostic Tests at all PHC-HWCs</a:t>
            </a:r>
            <a:endParaRPr lang="en-IN" sz="2800" b="1" dirty="0">
              <a:solidFill>
                <a:schemeClr val="bg1"/>
              </a:solidFill>
              <a:latin typeface="Times New Roman" pitchFamily="18" charset="0"/>
              <a:ea typeface="ＭＳ Ｐゴシック" charset="0"/>
              <a:cs typeface="Times New Roman" pitchFamily="18" charset="0"/>
            </a:endParaRPr>
          </a:p>
        </p:txBody>
      </p:sp>
    </p:spTree>
    <p:extLst>
      <p:ext uri="{BB962C8B-B14F-4D97-AF65-F5344CB8AC3E}">
        <p14:creationId xmlns:p14="http://schemas.microsoft.com/office/powerpoint/2010/main" val="25893802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C9C38DE6-E446-4659-BB64-B15511A6AC10}"/>
              </a:ext>
            </a:extLst>
          </p:cNvPr>
          <p:cNvSpPr/>
          <p:nvPr/>
        </p:nvSpPr>
        <p:spPr>
          <a:xfrm>
            <a:off x="914400" y="2932093"/>
            <a:ext cx="7162800" cy="1384995"/>
          </a:xfrm>
          <a:prstGeom prst="rect">
            <a:avLst/>
          </a:prstGeom>
        </p:spPr>
        <p:txBody>
          <a:bodyPr wrap="square">
            <a:spAutoFit/>
          </a:bodyPr>
          <a:lstStyle/>
          <a:p>
            <a:pPr marL="457200" indent="-457200">
              <a:buFont typeface="Arial" panose="020B0604020202020204" pitchFamily="34" charset="0"/>
              <a:buChar char="•"/>
            </a:pPr>
            <a:r>
              <a:rPr lang="en-US" sz="2800" b="1" dirty="0">
                <a:solidFill>
                  <a:srgbClr val="0070C0"/>
                </a:solidFill>
              </a:rPr>
              <a:t>We are going to provide facility of 36 type of tests in financial year 2019-20 at all the PHC-HWCs</a:t>
            </a:r>
          </a:p>
        </p:txBody>
      </p:sp>
      <p:graphicFrame>
        <p:nvGraphicFramePr>
          <p:cNvPr id="2" name="Table 1">
            <a:extLst>
              <a:ext uri="{FF2B5EF4-FFF2-40B4-BE49-F238E27FC236}">
                <a16:creationId xmlns="" xmlns:a16="http://schemas.microsoft.com/office/drawing/2014/main" id="{D9707955-A151-45BE-92C9-0AC3E67DB6DC}"/>
              </a:ext>
            </a:extLst>
          </p:cNvPr>
          <p:cNvGraphicFramePr>
            <a:graphicFrameLocks noGrp="1"/>
          </p:cNvGraphicFramePr>
          <p:nvPr>
            <p:extLst>
              <p:ext uri="{D42A27DB-BD31-4B8C-83A1-F6EECF244321}">
                <p14:modId xmlns:p14="http://schemas.microsoft.com/office/powerpoint/2010/main" val="1009553770"/>
              </p:ext>
            </p:extLst>
          </p:nvPr>
        </p:nvGraphicFramePr>
        <p:xfrm>
          <a:off x="609600" y="1676400"/>
          <a:ext cx="8077200" cy="4461742"/>
        </p:xfrm>
        <a:graphic>
          <a:graphicData uri="http://schemas.openxmlformats.org/drawingml/2006/table">
            <a:tbl>
              <a:tblPr firstRow="1" bandRow="1">
                <a:tableStyleId>{F5AB1C69-6EDB-4FF4-983F-18BD219EF322}</a:tableStyleId>
              </a:tblPr>
              <a:tblGrid>
                <a:gridCol w="939208">
                  <a:extLst>
                    <a:ext uri="{9D8B030D-6E8A-4147-A177-3AD203B41FA5}">
                      <a16:colId xmlns="" xmlns:a16="http://schemas.microsoft.com/office/drawing/2014/main" val="1011099697"/>
                    </a:ext>
                  </a:extLst>
                </a:gridCol>
                <a:gridCol w="3099392">
                  <a:extLst>
                    <a:ext uri="{9D8B030D-6E8A-4147-A177-3AD203B41FA5}">
                      <a16:colId xmlns="" xmlns:a16="http://schemas.microsoft.com/office/drawing/2014/main" val="1894788969"/>
                    </a:ext>
                  </a:extLst>
                </a:gridCol>
                <a:gridCol w="2019300">
                  <a:extLst>
                    <a:ext uri="{9D8B030D-6E8A-4147-A177-3AD203B41FA5}">
                      <a16:colId xmlns="" xmlns:a16="http://schemas.microsoft.com/office/drawing/2014/main" val="2901536074"/>
                    </a:ext>
                  </a:extLst>
                </a:gridCol>
                <a:gridCol w="2019300">
                  <a:extLst>
                    <a:ext uri="{9D8B030D-6E8A-4147-A177-3AD203B41FA5}">
                      <a16:colId xmlns="" xmlns:a16="http://schemas.microsoft.com/office/drawing/2014/main" val="4155600354"/>
                    </a:ext>
                  </a:extLst>
                </a:gridCol>
              </a:tblGrid>
              <a:tr h="490971">
                <a:tc>
                  <a:txBody>
                    <a:bodyPr/>
                    <a:lstStyle/>
                    <a:p>
                      <a:r>
                        <a:rPr lang="en-IN" sz="2400" dirty="0"/>
                        <a:t>SN</a:t>
                      </a:r>
                      <a:endParaRPr lang="en-IN" sz="2400" dirty="0">
                        <a:latin typeface="Times New Roman" panose="02020603050405020304" pitchFamily="18" charset="0"/>
                        <a:cs typeface="Times New Roman" panose="02020603050405020304" pitchFamily="18" charset="0"/>
                      </a:endParaRPr>
                    </a:p>
                  </a:txBody>
                  <a:tcPr/>
                </a:tc>
                <a:tc>
                  <a:txBody>
                    <a:bodyPr/>
                    <a:lstStyle/>
                    <a:p>
                      <a:r>
                        <a:rPr lang="en-IN" sz="2400" dirty="0"/>
                        <a:t>Name of test </a:t>
                      </a:r>
                      <a:endParaRPr lang="en-IN" sz="2400" dirty="0">
                        <a:latin typeface="Times New Roman" panose="02020603050405020304" pitchFamily="18" charset="0"/>
                        <a:cs typeface="Times New Roman" panose="02020603050405020304" pitchFamily="18" charset="0"/>
                      </a:endParaRPr>
                    </a:p>
                  </a:txBody>
                  <a:tcPr/>
                </a:tc>
                <a:tc>
                  <a:txBody>
                    <a:bodyPr/>
                    <a:lstStyle/>
                    <a:p>
                      <a:r>
                        <a:rPr lang="en-IN" sz="2400" dirty="0"/>
                        <a:t>Available </a:t>
                      </a:r>
                      <a:endParaRPr lang="en-IN" sz="2400" dirty="0">
                        <a:latin typeface="Times New Roman" panose="02020603050405020304" pitchFamily="18" charset="0"/>
                        <a:cs typeface="Times New Roman" panose="02020603050405020304" pitchFamily="18" charset="0"/>
                      </a:endParaRPr>
                    </a:p>
                  </a:txBody>
                  <a:tcPr/>
                </a:tc>
                <a:tc>
                  <a:txBody>
                    <a:bodyPr/>
                    <a:lstStyle/>
                    <a:p>
                      <a:r>
                        <a:rPr lang="en-IN" sz="2400" dirty="0"/>
                        <a:t>Remark </a:t>
                      </a:r>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386457256"/>
                  </a:ext>
                </a:extLst>
              </a:tr>
              <a:tr h="490971">
                <a:tc>
                  <a:txBody>
                    <a:bodyPr/>
                    <a:lstStyle/>
                    <a:p>
                      <a:r>
                        <a:rPr lang="en-IN" sz="2400" dirty="0"/>
                        <a:t>1</a:t>
                      </a:r>
                      <a:endParaRPr lang="en-IN" sz="2400" dirty="0">
                        <a:latin typeface="Times New Roman" panose="02020603050405020304" pitchFamily="18" charset="0"/>
                        <a:cs typeface="Times New Roman" panose="02020603050405020304" pitchFamily="18" charset="0"/>
                      </a:endParaRPr>
                    </a:p>
                  </a:txBody>
                  <a:tcPr/>
                </a:tc>
                <a:tc>
                  <a:txBody>
                    <a:bodyPr/>
                    <a:lstStyle/>
                    <a:p>
                      <a:r>
                        <a:rPr lang="en-IN" sz="2400" dirty="0"/>
                        <a:t>UPT</a:t>
                      </a:r>
                      <a:endParaRPr lang="en-IN" sz="24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u="none" strike="noStrike" kern="1200" cap="none" spc="0" normalizeH="0" baseline="0" noProof="0" dirty="0">
                          <a:ln>
                            <a:noFill/>
                          </a:ln>
                          <a:effectLst/>
                          <a:uLnTx/>
                          <a:uFillTx/>
                        </a:rPr>
                        <a:t>All SHCs </a:t>
                      </a: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u="none" strike="noStrike" kern="1200" cap="none" spc="0" normalizeH="0" baseline="0" dirty="0">
                          <a:ln>
                            <a:noFill/>
                          </a:ln>
                          <a:effectLst/>
                          <a:uLnTx/>
                          <a:uFillTx/>
                        </a:rPr>
                        <a:t>State is going to </a:t>
                      </a:r>
                      <a:r>
                        <a:rPr kumimoji="0" lang="en-IN" sz="2400" u="none" strike="noStrike" kern="1200" cap="none" spc="0" normalizeH="0" baseline="0" dirty="0" smtClean="0">
                          <a:ln>
                            <a:noFill/>
                          </a:ln>
                          <a:effectLst/>
                          <a:uLnTx/>
                          <a:uFillTx/>
                        </a:rPr>
                        <a:t>make </a:t>
                      </a:r>
                      <a:r>
                        <a:rPr kumimoji="0" lang="en-IN" sz="2400" u="none" strike="noStrike" kern="1200" cap="none" spc="0" normalizeH="0" baseline="0" dirty="0">
                          <a:ln>
                            <a:noFill/>
                          </a:ln>
                          <a:effectLst/>
                          <a:uLnTx/>
                          <a:uFillTx/>
                        </a:rPr>
                        <a:t>it essential / available at all 13,547  SHCs.</a:t>
                      </a:r>
                      <a:endParaRPr kumimoji="0" lang="en-IN" sz="2400" b="0" i="0" u="none" strike="noStrike" kern="1200" cap="none" spc="0" normalizeH="0" baseline="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extLst>
                  <a:ext uri="{0D108BD9-81ED-4DB2-BD59-A6C34878D82A}">
                    <a16:rowId xmlns="" xmlns:a16="http://schemas.microsoft.com/office/drawing/2014/main" val="914181978"/>
                  </a:ext>
                </a:extLst>
              </a:tr>
              <a:tr h="490971">
                <a:tc>
                  <a:txBody>
                    <a:bodyPr/>
                    <a:lstStyle/>
                    <a:p>
                      <a:r>
                        <a:rPr lang="en-IN" sz="2400" dirty="0"/>
                        <a:t>2</a:t>
                      </a:r>
                      <a:endParaRPr lang="en-IN" sz="2400" dirty="0">
                        <a:latin typeface="Times New Roman" panose="02020603050405020304" pitchFamily="18" charset="0"/>
                        <a:cs typeface="Times New Roman" panose="02020603050405020304" pitchFamily="18" charset="0"/>
                      </a:endParaRPr>
                    </a:p>
                  </a:txBody>
                  <a:tcPr/>
                </a:tc>
                <a:tc>
                  <a:txBody>
                    <a:bodyPr/>
                    <a:lstStyle/>
                    <a:p>
                      <a:r>
                        <a:rPr lang="en-IN" sz="2400" dirty="0"/>
                        <a:t>Urine Albumin/ Sugar </a:t>
                      </a:r>
                      <a:endParaRPr lang="en-IN" sz="24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u="none" strike="noStrike" kern="1200" cap="none" spc="0" normalizeH="0" baseline="0" noProof="0">
                          <a:ln>
                            <a:noFill/>
                          </a:ln>
                          <a:effectLst/>
                          <a:uLnTx/>
                          <a:uFillTx/>
                        </a:rPr>
                        <a:t>All SHCs </a:t>
                      </a: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vMerge="1">
                  <a:txBody>
                    <a:bodyPr/>
                    <a:lstStyle/>
                    <a:p>
                      <a:endParaRPr lang="en-IN" dirty="0"/>
                    </a:p>
                  </a:txBody>
                  <a:tcPr/>
                </a:tc>
                <a:extLst>
                  <a:ext uri="{0D108BD9-81ED-4DB2-BD59-A6C34878D82A}">
                    <a16:rowId xmlns="" xmlns:a16="http://schemas.microsoft.com/office/drawing/2014/main" val="3689672301"/>
                  </a:ext>
                </a:extLst>
              </a:tr>
              <a:tr h="490971">
                <a:tc>
                  <a:txBody>
                    <a:bodyPr/>
                    <a:lstStyle/>
                    <a:p>
                      <a:r>
                        <a:rPr lang="en-IN" sz="2400" dirty="0"/>
                        <a:t>3</a:t>
                      </a:r>
                      <a:endParaRPr lang="en-IN" sz="2400" dirty="0">
                        <a:latin typeface="Times New Roman" panose="02020603050405020304" pitchFamily="18" charset="0"/>
                        <a:cs typeface="Times New Roman" panose="02020603050405020304" pitchFamily="18" charset="0"/>
                      </a:endParaRPr>
                    </a:p>
                  </a:txBody>
                  <a:tcPr/>
                </a:tc>
                <a:tc>
                  <a:txBody>
                    <a:bodyPr/>
                    <a:lstStyle/>
                    <a:p>
                      <a:r>
                        <a:rPr lang="en-IN" sz="2400" dirty="0"/>
                        <a:t>Hb </a:t>
                      </a:r>
                      <a:endParaRPr lang="en-IN" sz="24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u="none" strike="noStrike" kern="1200" cap="none" spc="0" normalizeH="0" baseline="0" noProof="0">
                          <a:ln>
                            <a:noFill/>
                          </a:ln>
                          <a:effectLst/>
                          <a:uLnTx/>
                          <a:uFillTx/>
                        </a:rPr>
                        <a:t>All SHCs </a:t>
                      </a: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vMerge="1">
                  <a:txBody>
                    <a:bodyPr/>
                    <a:lstStyle/>
                    <a:p>
                      <a:endParaRPr lang="en-IN" dirty="0"/>
                    </a:p>
                  </a:txBody>
                  <a:tcPr/>
                </a:tc>
                <a:extLst>
                  <a:ext uri="{0D108BD9-81ED-4DB2-BD59-A6C34878D82A}">
                    <a16:rowId xmlns="" xmlns:a16="http://schemas.microsoft.com/office/drawing/2014/main" val="3813129969"/>
                  </a:ext>
                </a:extLst>
              </a:tr>
              <a:tr h="490971">
                <a:tc>
                  <a:txBody>
                    <a:bodyPr/>
                    <a:lstStyle/>
                    <a:p>
                      <a:r>
                        <a:rPr lang="en-IN" sz="2400" dirty="0"/>
                        <a:t>4</a:t>
                      </a:r>
                      <a:endParaRPr lang="en-IN" sz="2400" dirty="0">
                        <a:latin typeface="Times New Roman" panose="02020603050405020304" pitchFamily="18" charset="0"/>
                        <a:cs typeface="Times New Roman" panose="02020603050405020304" pitchFamily="18" charset="0"/>
                      </a:endParaRPr>
                    </a:p>
                  </a:txBody>
                  <a:tcPr/>
                </a:tc>
                <a:tc>
                  <a:txBody>
                    <a:bodyPr/>
                    <a:lstStyle/>
                    <a:p>
                      <a:r>
                        <a:rPr lang="en-IN" sz="2400" dirty="0"/>
                        <a:t>Malaria smear test</a:t>
                      </a:r>
                      <a:endParaRPr lang="en-IN" sz="24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u="none" strike="noStrike" kern="1200" cap="none" spc="0" normalizeH="0" baseline="0" noProof="0">
                          <a:ln>
                            <a:noFill/>
                          </a:ln>
                          <a:effectLst/>
                          <a:uLnTx/>
                          <a:uFillTx/>
                        </a:rPr>
                        <a:t>All SHCs </a:t>
                      </a: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vMerge="1">
                  <a:txBody>
                    <a:bodyPr/>
                    <a:lstStyle/>
                    <a:p>
                      <a:endParaRPr lang="en-IN" dirty="0"/>
                    </a:p>
                  </a:txBody>
                  <a:tcPr/>
                </a:tc>
                <a:extLst>
                  <a:ext uri="{0D108BD9-81ED-4DB2-BD59-A6C34878D82A}">
                    <a16:rowId xmlns="" xmlns:a16="http://schemas.microsoft.com/office/drawing/2014/main" val="1314766263"/>
                  </a:ext>
                </a:extLst>
              </a:tr>
              <a:tr h="490971">
                <a:tc>
                  <a:txBody>
                    <a:bodyPr/>
                    <a:lstStyle/>
                    <a:p>
                      <a:r>
                        <a:rPr lang="en-IN" sz="2400" dirty="0"/>
                        <a:t>5</a:t>
                      </a:r>
                      <a:endParaRPr lang="en-IN" sz="2400" dirty="0">
                        <a:latin typeface="Times New Roman" panose="02020603050405020304" pitchFamily="18" charset="0"/>
                        <a:cs typeface="Times New Roman" panose="02020603050405020304" pitchFamily="18" charset="0"/>
                      </a:endParaRPr>
                    </a:p>
                  </a:txBody>
                  <a:tcPr/>
                </a:tc>
                <a:tc>
                  <a:txBody>
                    <a:bodyPr/>
                    <a:lstStyle/>
                    <a:p>
                      <a:r>
                        <a:rPr lang="en-IN" sz="2400" dirty="0"/>
                        <a:t>Sputum collection </a:t>
                      </a:r>
                      <a:endParaRPr lang="en-IN" sz="24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u="none" strike="noStrike" kern="1200" cap="none" spc="0" normalizeH="0" baseline="0" noProof="0" dirty="0">
                          <a:ln>
                            <a:noFill/>
                          </a:ln>
                          <a:effectLst/>
                          <a:uLnTx/>
                          <a:uFillTx/>
                        </a:rPr>
                        <a:t>All SHCs </a:t>
                      </a: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vMerge="1">
                  <a:txBody>
                    <a:bodyPr/>
                    <a:lstStyle/>
                    <a:p>
                      <a:endParaRPr lang="en-IN" dirty="0"/>
                    </a:p>
                  </a:txBody>
                  <a:tcPr/>
                </a:tc>
                <a:extLst>
                  <a:ext uri="{0D108BD9-81ED-4DB2-BD59-A6C34878D82A}">
                    <a16:rowId xmlns="" xmlns:a16="http://schemas.microsoft.com/office/drawing/2014/main" val="3186188017"/>
                  </a:ext>
                </a:extLst>
              </a:tr>
              <a:tr h="533974">
                <a:tc>
                  <a:txBody>
                    <a:bodyPr/>
                    <a:lstStyle/>
                    <a:p>
                      <a:r>
                        <a:rPr lang="en-IN" sz="2400" dirty="0"/>
                        <a:t>6</a:t>
                      </a:r>
                      <a:endParaRPr lang="en-IN" sz="24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dirty="0"/>
                        <a:t>Blood Sugar</a:t>
                      </a:r>
                      <a:endParaRPr lang="en-IN" sz="2400" b="1"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u="none" strike="noStrike" kern="1200" cap="none" spc="0" normalizeH="0" baseline="0" noProof="0" dirty="0">
                          <a:ln>
                            <a:noFill/>
                          </a:ln>
                          <a:effectLst/>
                          <a:uLnTx/>
                          <a:uFillTx/>
                        </a:rPr>
                        <a:t>SHC-H&amp;WCs</a:t>
                      </a: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270241100"/>
                  </a:ext>
                </a:extLst>
              </a:tr>
              <a:tr h="490971">
                <a:tc>
                  <a:txBody>
                    <a:bodyPr/>
                    <a:lstStyle/>
                    <a:p>
                      <a:r>
                        <a:rPr lang="en-IN" sz="2400" dirty="0"/>
                        <a:t>7</a:t>
                      </a:r>
                      <a:endParaRPr lang="en-IN" sz="2400" dirty="0">
                        <a:latin typeface="Times New Roman" panose="02020603050405020304" pitchFamily="18" charset="0"/>
                        <a:cs typeface="Times New Roman" panose="02020603050405020304" pitchFamily="18" charset="0"/>
                      </a:endParaRPr>
                    </a:p>
                  </a:txBody>
                  <a:tcPr/>
                </a:tc>
                <a:tc>
                  <a:txBody>
                    <a:bodyPr/>
                    <a:lstStyle/>
                    <a:p>
                      <a:r>
                        <a:rPr lang="en-IN" sz="2400" dirty="0"/>
                        <a:t>Malaria Rapid test </a:t>
                      </a:r>
                      <a:endParaRPr lang="en-IN" sz="24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u="none" strike="noStrike" kern="1200" cap="none" spc="0" normalizeH="0" baseline="0" noProof="0" dirty="0">
                          <a:ln>
                            <a:noFill/>
                          </a:ln>
                          <a:effectLst/>
                          <a:uLnTx/>
                          <a:uFillTx/>
                        </a:rPr>
                        <a:t>SHC-H&amp;WCs</a:t>
                      </a: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738229925"/>
                  </a:ext>
                </a:extLst>
              </a:tr>
              <a:tr h="490971">
                <a:tc>
                  <a:txBody>
                    <a:bodyPr/>
                    <a:lstStyle/>
                    <a:p>
                      <a:r>
                        <a:rPr lang="en-IN" sz="2400" dirty="0"/>
                        <a:t>8</a:t>
                      </a:r>
                      <a:endParaRPr lang="en-IN" sz="2400" dirty="0">
                        <a:latin typeface="Times New Roman" panose="02020603050405020304" pitchFamily="18" charset="0"/>
                        <a:cs typeface="Times New Roman" panose="02020603050405020304" pitchFamily="18" charset="0"/>
                      </a:endParaRPr>
                    </a:p>
                  </a:txBody>
                  <a:tcPr/>
                </a:tc>
                <a:tc>
                  <a:txBody>
                    <a:bodyPr/>
                    <a:lstStyle/>
                    <a:p>
                      <a:r>
                        <a:rPr lang="en-IN" sz="2400" dirty="0"/>
                        <a:t>Dengue test </a:t>
                      </a:r>
                      <a:endParaRPr lang="en-IN" sz="24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u="none" strike="noStrike" kern="1200" cap="none" spc="0" normalizeH="0" baseline="0" noProof="0" dirty="0">
                          <a:ln>
                            <a:noFill/>
                          </a:ln>
                          <a:effectLst/>
                          <a:uLnTx/>
                          <a:uFillTx/>
                        </a:rPr>
                        <a:t>SHC-H&amp;WCs</a:t>
                      </a: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2153570491"/>
                  </a:ext>
                </a:extLst>
              </a:tr>
            </a:tbl>
          </a:graphicData>
        </a:graphic>
      </p:graphicFrame>
      <p:sp>
        <p:nvSpPr>
          <p:cNvPr id="5" name="Title 1"/>
          <p:cNvSpPr txBox="1">
            <a:spLocks/>
          </p:cNvSpPr>
          <p:nvPr/>
        </p:nvSpPr>
        <p:spPr>
          <a:xfrm>
            <a:off x="0" y="0"/>
            <a:ext cx="9144000" cy="11430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Autofit/>
          </a:bodyPr>
          <a:lstStyle/>
          <a:p>
            <a:pPr algn="ctr"/>
            <a:r>
              <a:rPr lang="en-US" sz="3200" b="1" dirty="0" smtClean="0">
                <a:solidFill>
                  <a:schemeClr val="bg1"/>
                </a:solidFill>
                <a:latin typeface="Times New Roman" panose="02020603050405020304" pitchFamily="18" charset="0"/>
                <a:cs typeface="Times New Roman" panose="02020603050405020304" pitchFamily="18" charset="0"/>
              </a:rPr>
              <a:t>Proposed range of Diagnostic tests at H&amp;WC-SHCs</a:t>
            </a:r>
            <a:endParaRPr lang="en-US" sz="32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57041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899AD004-D577-4F64-974D-EDE3CB93102A}"/>
              </a:ext>
            </a:extLst>
          </p:cNvPr>
          <p:cNvSpPr/>
          <p:nvPr/>
        </p:nvSpPr>
        <p:spPr>
          <a:xfrm>
            <a:off x="381000" y="1447800"/>
            <a:ext cx="8153400" cy="3108543"/>
          </a:xfrm>
          <a:prstGeom prst="rect">
            <a:avLst/>
          </a:prstGeom>
        </p:spPr>
        <p:txBody>
          <a:bodyPr wrap="square">
            <a:spAutoFit/>
          </a:bodyPr>
          <a:lstStyle/>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“Drugs and </a:t>
            </a:r>
            <a:r>
              <a:rPr lang="en-US" sz="2800" dirty="0" smtClean="0">
                <a:latin typeface="Times New Roman" panose="02020603050405020304" pitchFamily="18" charset="0"/>
                <a:cs typeface="Times New Roman" panose="02020603050405020304" pitchFamily="18" charset="0"/>
              </a:rPr>
              <a:t>Therapeutic </a:t>
            </a:r>
            <a:r>
              <a:rPr lang="en-US" sz="2800" dirty="0">
                <a:latin typeface="Times New Roman" panose="02020603050405020304" pitchFamily="18" charset="0"/>
                <a:cs typeface="Times New Roman" panose="02020603050405020304" pitchFamily="18" charset="0"/>
              </a:rPr>
              <a:t>Committee” is mandated to audit the prescription as well as Test Requisition Form (TRF) </a:t>
            </a: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Maintaining proper record</a:t>
            </a:r>
          </a:p>
          <a:p>
            <a:pPr marL="914400" lvl="1"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Stock register</a:t>
            </a:r>
          </a:p>
          <a:p>
            <a:pPr marL="914400" lvl="1"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 proper record of investigations</a:t>
            </a:r>
          </a:p>
        </p:txBody>
      </p:sp>
      <p:sp>
        <p:nvSpPr>
          <p:cNvPr id="9" name="Title 1"/>
          <p:cNvSpPr txBox="1">
            <a:spLocks/>
          </p:cNvSpPr>
          <p:nvPr/>
        </p:nvSpPr>
        <p:spPr>
          <a:xfrm>
            <a:off x="0" y="0"/>
            <a:ext cx="9144000" cy="8382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rmAutofit/>
          </a:bodyPr>
          <a:lstStyle/>
          <a:p>
            <a:pPr algn="ctr"/>
            <a:r>
              <a:rPr lang="en-US" sz="3600" b="1" dirty="0" smtClean="0">
                <a:solidFill>
                  <a:schemeClr val="bg1"/>
                </a:solidFill>
                <a:latin typeface="Times New Roman" panose="02020603050405020304" pitchFamily="18" charset="0"/>
                <a:cs typeface="Times New Roman" panose="02020603050405020304" pitchFamily="18" charset="0"/>
              </a:rPr>
              <a:t>HWC – Rational use of diagnostics at all level</a:t>
            </a:r>
            <a:endParaRPr lang="en-US" sz="3600" b="1" dirty="0">
              <a:solidFill>
                <a:schemeClr val="bg1"/>
              </a:solidFill>
              <a:latin typeface="Times New Roman" panose="02020603050405020304" pitchFamily="18" charset="0"/>
              <a:cs typeface="Times New Roman" panose="02020603050405020304" pitchFamily="18" charset="0"/>
            </a:endParaRPr>
          </a:p>
        </p:txBody>
      </p:sp>
      <p:pic>
        <p:nvPicPr>
          <p:cNvPr id="11" name="Picture 2" descr="http://llifefacts.files.wordpress.com/2012/02/doctors_meeting_stethoscope_on_table_26ddl0038rf.jpg"/>
          <p:cNvPicPr>
            <a:picLocks noChangeAspect="1" noChangeArrowheads="1"/>
          </p:cNvPicPr>
          <p:nvPr/>
        </p:nvPicPr>
        <p:blipFill>
          <a:blip r:embed="rId3"/>
          <a:srcRect t="21482" b="5263"/>
          <a:stretch>
            <a:fillRect/>
          </a:stretch>
        </p:blipFill>
        <p:spPr bwMode="auto">
          <a:xfrm>
            <a:off x="5577572" y="5029200"/>
            <a:ext cx="3566428" cy="1828800"/>
          </a:xfrm>
          <a:prstGeom prst="rect">
            <a:avLst/>
          </a:prstGeom>
          <a:noFill/>
        </p:spPr>
      </p:pic>
    </p:spTree>
    <p:extLst>
      <p:ext uri="{BB962C8B-B14F-4D97-AF65-F5344CB8AC3E}">
        <p14:creationId xmlns:p14="http://schemas.microsoft.com/office/powerpoint/2010/main" val="17858988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5E36A5F2-9763-45A6-B097-524768268D12}"/>
              </a:ext>
            </a:extLst>
          </p:cNvPr>
          <p:cNvSpPr txBox="1"/>
          <p:nvPr/>
        </p:nvSpPr>
        <p:spPr>
          <a:xfrm>
            <a:off x="228600" y="1371600"/>
            <a:ext cx="5334000" cy="4524315"/>
          </a:xfrm>
          <a:prstGeom prst="rect">
            <a:avLst/>
          </a:prstGeom>
          <a:noFill/>
        </p:spPr>
        <p:txBody>
          <a:bodyPr wrap="square" rtlCol="0">
            <a:spAutoFit/>
          </a:bodyPr>
          <a:lstStyle/>
          <a:p>
            <a:pPr marL="342900" lvl="1" indent="-342900">
              <a:buAutoNum type="arabicPeriod"/>
            </a:pPr>
            <a:r>
              <a:rPr lang="en-US" sz="2400" b="1" dirty="0">
                <a:latin typeface="Times New Roman" panose="02020603050405020304" pitchFamily="18" charset="0"/>
                <a:cs typeface="Times New Roman" panose="02020603050405020304" pitchFamily="18" charset="0"/>
              </a:rPr>
              <a:t>Prescription by Generic Name</a:t>
            </a:r>
          </a:p>
          <a:p>
            <a:pPr marL="342900" lvl="1" indent="-342900">
              <a:buAutoNum type="arabicPeriod"/>
            </a:pPr>
            <a:r>
              <a:rPr lang="en-US" sz="2400" b="1" dirty="0">
                <a:latin typeface="Times New Roman" panose="02020603050405020304" pitchFamily="18" charset="0"/>
                <a:cs typeface="Times New Roman" panose="02020603050405020304" pitchFamily="18" charset="0"/>
              </a:rPr>
              <a:t>Prescription on Self Carbonated Slip</a:t>
            </a:r>
          </a:p>
          <a:p>
            <a:pPr marL="342900" lvl="1" indent="-342900">
              <a:buAutoNum type="arabicPeriod"/>
            </a:pPr>
            <a:r>
              <a:rPr lang="en-US" sz="2400" b="1" dirty="0">
                <a:latin typeface="Times New Roman" panose="02020603050405020304" pitchFamily="18" charset="0"/>
                <a:cs typeface="Times New Roman" panose="02020603050405020304" pitchFamily="18" charset="0"/>
              </a:rPr>
              <a:t>Second copy is retained by pharmacists</a:t>
            </a:r>
          </a:p>
          <a:p>
            <a:pPr marL="342900" lvl="1" indent="-342900">
              <a:buAutoNum type="arabicPeriod"/>
            </a:pPr>
            <a:r>
              <a:rPr lang="en-US" sz="2400" b="1" dirty="0">
                <a:latin typeface="Times New Roman" panose="02020603050405020304" pitchFamily="18" charset="0"/>
                <a:cs typeface="Times New Roman" panose="02020603050405020304" pitchFamily="18" charset="0"/>
              </a:rPr>
              <a:t>Use of EML</a:t>
            </a:r>
          </a:p>
          <a:p>
            <a:pPr marL="342900" lvl="1" indent="-342900">
              <a:buFontTx/>
              <a:buAutoNum type="arabicPeriod"/>
            </a:pPr>
            <a:r>
              <a:rPr lang="en-US" sz="2400" b="1" dirty="0">
                <a:latin typeface="Times New Roman" panose="02020603050405020304" pitchFamily="18" charset="0"/>
                <a:cs typeface="Times New Roman" panose="02020603050405020304" pitchFamily="18" charset="0"/>
              </a:rPr>
              <a:t>Copy of </a:t>
            </a:r>
            <a:r>
              <a:rPr lang="en-US" sz="2400" b="1" dirty="0" smtClean="0">
                <a:latin typeface="Times New Roman" panose="02020603050405020304" pitchFamily="18" charset="0"/>
                <a:cs typeface="Times New Roman" panose="02020603050405020304" pitchFamily="18" charset="0"/>
              </a:rPr>
              <a:t>Standard </a:t>
            </a:r>
            <a:r>
              <a:rPr lang="en-US" sz="2400" b="1" dirty="0">
                <a:latin typeface="Times New Roman" panose="02020603050405020304" pitchFamily="18" charset="0"/>
                <a:cs typeface="Times New Roman" panose="02020603050405020304" pitchFamily="18" charset="0"/>
              </a:rPr>
              <a:t>Treatment  Protocols were distributed to every Medical Officer.</a:t>
            </a:r>
          </a:p>
          <a:p>
            <a:pPr marL="342900" lvl="1" indent="-342900">
              <a:buFontTx/>
              <a:buAutoNum type="arabicPeriod"/>
            </a:pPr>
            <a:r>
              <a:rPr lang="en-US" sz="2400" b="1" dirty="0">
                <a:latin typeface="Times New Roman" panose="02020603050405020304" pitchFamily="18" charset="0"/>
                <a:cs typeface="Times New Roman" panose="02020603050405020304" pitchFamily="18" charset="0"/>
              </a:rPr>
              <a:t>Drug Therapeutic Committees at hospital level </a:t>
            </a:r>
            <a:r>
              <a:rPr lang="en-US" sz="2400" b="1" dirty="0" smtClean="0">
                <a:latin typeface="Times New Roman" panose="02020603050405020304" pitchFamily="18" charset="0"/>
                <a:cs typeface="Times New Roman" panose="02020603050405020304" pitchFamily="18" charset="0"/>
              </a:rPr>
              <a:t>constituted</a:t>
            </a:r>
          </a:p>
          <a:p>
            <a:pPr marL="342900" lvl="1" indent="-342900">
              <a:buFontTx/>
              <a:buAutoNum type="arabicPeriod"/>
            </a:pPr>
            <a:r>
              <a:rPr lang="en-US" sz="2400" b="1" dirty="0" smtClean="0">
                <a:latin typeface="Times New Roman" panose="02020603050405020304" pitchFamily="18" charset="0"/>
                <a:cs typeface="Times New Roman" panose="02020603050405020304" pitchFamily="18" charset="0"/>
              </a:rPr>
              <a:t>Sensitization and Orientation of MOs</a:t>
            </a:r>
            <a:endParaRPr lang="en-US" sz="2400" b="1" dirty="0">
              <a:latin typeface="Times New Roman" panose="02020603050405020304" pitchFamily="18" charset="0"/>
              <a:cs typeface="Times New Roman" panose="02020603050405020304" pitchFamily="18" charset="0"/>
            </a:endParaRPr>
          </a:p>
        </p:txBody>
      </p:sp>
      <p:pic>
        <p:nvPicPr>
          <p:cNvPr id="9" name="Picture 8" descr="stg 2012.JPG"/>
          <p:cNvPicPr>
            <a:picLocks noChangeAspect="1"/>
          </p:cNvPicPr>
          <p:nvPr/>
        </p:nvPicPr>
        <p:blipFill>
          <a:blip r:embed="rId3" cstate="print"/>
          <a:stretch>
            <a:fillRect/>
          </a:stretch>
        </p:blipFill>
        <p:spPr>
          <a:xfrm rot="20675183">
            <a:off x="6850286" y="2459634"/>
            <a:ext cx="1639109" cy="2457347"/>
          </a:xfrm>
          <a:prstGeom prst="rect">
            <a:avLst/>
          </a:prstGeom>
        </p:spPr>
      </p:pic>
      <p:pic>
        <p:nvPicPr>
          <p:cNvPr id="10" name="Picture 9" descr="indian prescription slip.jpg"/>
          <p:cNvPicPr>
            <a:picLocks noChangeAspect="1"/>
          </p:cNvPicPr>
          <p:nvPr/>
        </p:nvPicPr>
        <p:blipFill>
          <a:blip r:embed="rId4" cstate="print"/>
          <a:stretch>
            <a:fillRect/>
          </a:stretch>
        </p:blipFill>
        <p:spPr>
          <a:xfrm rot="916410">
            <a:off x="6855154" y="4127663"/>
            <a:ext cx="1519255" cy="21960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itle 1"/>
          <p:cNvSpPr txBox="1">
            <a:spLocks/>
          </p:cNvSpPr>
          <p:nvPr/>
        </p:nvSpPr>
        <p:spPr>
          <a:xfrm>
            <a:off x="0" y="0"/>
            <a:ext cx="9144000" cy="8382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rmAutofit/>
          </a:bodyPr>
          <a:lstStyle/>
          <a:p>
            <a:pPr algn="ctr"/>
            <a:r>
              <a:rPr lang="en-US" sz="3600" b="1" dirty="0" smtClean="0">
                <a:solidFill>
                  <a:schemeClr val="bg1"/>
                </a:solidFill>
                <a:latin typeface="Times New Roman" panose="02020603050405020304" pitchFamily="18" charset="0"/>
                <a:cs typeface="Times New Roman" panose="02020603050405020304" pitchFamily="18" charset="0"/>
              </a:rPr>
              <a:t>Strategy to prevent irrational use of medicine</a:t>
            </a:r>
            <a:endParaRPr lang="en-US" sz="36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1437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8.JPG"/>
          <p:cNvPicPr>
            <a:picLocks noChangeAspect="1"/>
          </p:cNvPicPr>
          <p:nvPr/>
        </p:nvPicPr>
        <p:blipFill>
          <a:blip r:embed="rId3"/>
          <a:srcRect r="36766"/>
          <a:stretch>
            <a:fillRect/>
          </a:stretch>
        </p:blipFill>
        <p:spPr>
          <a:xfrm>
            <a:off x="7010400" y="4617720"/>
            <a:ext cx="2133600" cy="2240280"/>
          </a:xfrm>
          <a:prstGeom prst="rect">
            <a:avLst/>
          </a:prstGeom>
        </p:spPr>
      </p:pic>
      <p:sp>
        <p:nvSpPr>
          <p:cNvPr id="6" name="TextBox 5">
            <a:extLst>
              <a:ext uri="{FF2B5EF4-FFF2-40B4-BE49-F238E27FC236}">
                <a16:creationId xmlns="" xmlns:a16="http://schemas.microsoft.com/office/drawing/2014/main" id="{5E36A5F2-9763-45A6-B097-524768268D12}"/>
              </a:ext>
            </a:extLst>
          </p:cNvPr>
          <p:cNvSpPr txBox="1"/>
          <p:nvPr/>
        </p:nvSpPr>
        <p:spPr>
          <a:xfrm>
            <a:off x="0" y="1981200"/>
            <a:ext cx="6934200" cy="3416320"/>
          </a:xfrm>
          <a:prstGeom prst="rect">
            <a:avLst/>
          </a:prstGeom>
          <a:noFill/>
        </p:spPr>
        <p:txBody>
          <a:bodyPr wrap="square" rtlCol="0">
            <a:spAutoFit/>
          </a:bodyPr>
          <a:lstStyle/>
          <a:p>
            <a:pPr marL="457200" indent="-45720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No authority of prescription writing.</a:t>
            </a:r>
          </a:p>
          <a:p>
            <a:pPr marL="457200" indent="-45720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Maintain proper record</a:t>
            </a:r>
          </a:p>
          <a:p>
            <a:pPr marL="914400" lvl="1" indent="-45720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Stock register</a:t>
            </a:r>
          </a:p>
          <a:p>
            <a:pPr marL="914400" lvl="1" indent="-45720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Of medicines supplied to the beneficiaries.</a:t>
            </a:r>
          </a:p>
          <a:p>
            <a:pPr marL="914400" lvl="1" indent="-45720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Signature of the beneficiary is mandatory</a:t>
            </a:r>
          </a:p>
          <a:p>
            <a:pPr marL="914400" lvl="1" indent="-45720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MRP is printed on packaging</a:t>
            </a:r>
          </a:p>
          <a:p>
            <a:pPr marL="914400" lvl="1" indent="-45720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Govt. of Rajasthan Supply - Not for sale is also printed </a:t>
            </a:r>
          </a:p>
          <a:p>
            <a:pPr marL="914400" lvl="1" indent="-45720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IEC – that medicines are available free of cost</a:t>
            </a:r>
            <a:endParaRPr lang="en-US" sz="2400" dirty="0">
              <a:latin typeface="Times New Roman" panose="02020603050405020304" pitchFamily="18" charset="0"/>
              <a:cs typeface="Times New Roman" panose="02020603050405020304" pitchFamily="18" charset="0"/>
            </a:endParaRPr>
          </a:p>
        </p:txBody>
      </p:sp>
      <p:sp>
        <p:nvSpPr>
          <p:cNvPr id="11" name="Title 1"/>
          <p:cNvSpPr txBox="1">
            <a:spLocks/>
          </p:cNvSpPr>
          <p:nvPr/>
        </p:nvSpPr>
        <p:spPr>
          <a:xfrm>
            <a:off x="0" y="0"/>
            <a:ext cx="9144000" cy="14478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rmAutofit fontScale="92500"/>
          </a:bodyPr>
          <a:lstStyle/>
          <a:p>
            <a:pPr algn="ctr"/>
            <a:r>
              <a:rPr lang="en-US" sz="3600" b="1" dirty="0" smtClean="0">
                <a:solidFill>
                  <a:schemeClr val="bg1"/>
                </a:solidFill>
                <a:latin typeface="Times New Roman" panose="02020603050405020304" pitchFamily="18" charset="0"/>
                <a:cs typeface="Times New Roman" panose="02020603050405020304" pitchFamily="18" charset="0"/>
              </a:rPr>
              <a:t>Strategy to prevent irrational use of medicine By Community Health Officers  at HWC-SHCs</a:t>
            </a:r>
            <a:endParaRPr lang="en-US" sz="36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1437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783655" y="2497655"/>
            <a:ext cx="6053691" cy="2667000"/>
          </a:xfrm>
          <a:prstGeom prst="rect">
            <a:avLst/>
          </a:prstGeom>
        </p:spPr>
      </p:pic>
      <p:sp>
        <p:nvSpPr>
          <p:cNvPr id="3" name="Content Placeholder 2"/>
          <p:cNvSpPr>
            <a:spLocks noGrp="1"/>
          </p:cNvSpPr>
          <p:nvPr>
            <p:ph idx="1"/>
          </p:nvPr>
        </p:nvSpPr>
        <p:spPr>
          <a:xfrm>
            <a:off x="228600" y="1828800"/>
            <a:ext cx="6172200" cy="2971800"/>
          </a:xfrm>
        </p:spPr>
        <p:txBody>
          <a:bodyPr>
            <a:normAutofit fontScale="92500" lnSpcReduction="10000"/>
          </a:bodyPr>
          <a:lstStyle/>
          <a:p>
            <a:pPr marL="514350" indent="-514350">
              <a:buFont typeface="+mj-lt"/>
              <a:buAutoNum type="arabicPeriod"/>
            </a:pPr>
            <a:r>
              <a:rPr lang="en-US" sz="2800" b="1" dirty="0" smtClean="0">
                <a:latin typeface="Times New Roman" panose="02020603050405020304" pitchFamily="18" charset="0"/>
                <a:cs typeface="Times New Roman" panose="02020603050405020304" pitchFamily="18" charset="0"/>
              </a:rPr>
              <a:t>Training &amp; Deployment of Community Health Officer</a:t>
            </a:r>
          </a:p>
          <a:p>
            <a:pPr marL="514350" indent="-514350">
              <a:buFont typeface="+mj-lt"/>
              <a:buAutoNum type="arabicPeriod"/>
            </a:pPr>
            <a:r>
              <a:rPr lang="en-US" sz="2800" b="1" dirty="0" smtClean="0">
                <a:latin typeface="Times New Roman" panose="02020603050405020304" pitchFamily="18" charset="0"/>
                <a:cs typeface="Times New Roman" panose="02020603050405020304" pitchFamily="18" charset="0"/>
              </a:rPr>
              <a:t>Diverse </a:t>
            </a:r>
            <a:r>
              <a:rPr lang="en-US" sz="2800" b="1" dirty="0" smtClean="0">
                <a:latin typeface="Times New Roman" panose="02020603050405020304" pitchFamily="18" charset="0"/>
                <a:cs typeface="Times New Roman" panose="02020603050405020304" pitchFamily="18" charset="0"/>
              </a:rPr>
              <a:t>geography</a:t>
            </a:r>
            <a:r>
              <a:rPr lang="mr-IN" sz="2800" b="1" dirty="0" smtClean="0">
                <a:latin typeface="Times New Roman" panose="02020603050405020304" pitchFamily="18" charset="0"/>
                <a:cs typeface="Times New Roman" panose="02020603050405020304" pitchFamily="18" charset="0"/>
              </a:rPr>
              <a:t>–</a:t>
            </a:r>
            <a:r>
              <a:rPr lang="en-US" sz="2800" b="1"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difficult logistics</a:t>
            </a:r>
          </a:p>
          <a:p>
            <a:pPr marL="514350" indent="-514350">
              <a:buFont typeface="+mj-lt"/>
              <a:buAutoNum type="arabicPeriod"/>
            </a:pPr>
            <a:r>
              <a:rPr lang="en-US" sz="2800" b="1" dirty="0" smtClean="0">
                <a:latin typeface="Times New Roman" panose="02020603050405020304" pitchFamily="18" charset="0"/>
                <a:cs typeface="Times New Roman" panose="02020603050405020304" pitchFamily="18" charset="0"/>
              </a:rPr>
              <a:t>Delivering drugs </a:t>
            </a:r>
            <a:r>
              <a:rPr lang="en-US" sz="2800" b="1" dirty="0" smtClean="0">
                <a:latin typeface="Times New Roman" panose="02020603050405020304" pitchFamily="18" charset="0"/>
                <a:cs typeface="Times New Roman" panose="02020603050405020304" pitchFamily="18" charset="0"/>
              </a:rPr>
              <a:t>to SHCs </a:t>
            </a:r>
            <a:r>
              <a:rPr lang="en-US" sz="2800" b="1" dirty="0" smtClean="0">
                <a:latin typeface="Times New Roman" panose="02020603050405020304" pitchFamily="18" charset="0"/>
                <a:cs typeface="Times New Roman" panose="02020603050405020304" pitchFamily="18" charset="0"/>
              </a:rPr>
              <a:t>is a challenge</a:t>
            </a:r>
          </a:p>
          <a:p>
            <a:pPr marL="514350" indent="-514350">
              <a:buFont typeface="+mj-lt"/>
              <a:buAutoNum type="arabicPeriod"/>
            </a:pPr>
            <a:r>
              <a:rPr lang="en-IN" sz="2800" b="1" dirty="0" smtClean="0">
                <a:latin typeface="Times New Roman" panose="02020603050405020304" pitchFamily="18" charset="0"/>
                <a:cs typeface="Times New Roman" panose="02020603050405020304" pitchFamily="18" charset="0"/>
              </a:rPr>
              <a:t>Human Resource </a:t>
            </a:r>
            <a:r>
              <a:rPr lang="en-IN" sz="2800" b="1" dirty="0" smtClean="0">
                <a:latin typeface="Times New Roman" panose="02020603050405020304" pitchFamily="18" charset="0"/>
                <a:cs typeface="Times New Roman" panose="02020603050405020304" pitchFamily="18" charset="0"/>
              </a:rPr>
              <a:t>Management </a:t>
            </a:r>
            <a:r>
              <a:rPr lang="mr-IN" sz="2800" b="1" dirty="0" smtClean="0">
                <a:latin typeface="Times New Roman" panose="02020603050405020304" pitchFamily="18" charset="0"/>
                <a:cs typeface="Times New Roman" panose="02020603050405020304" pitchFamily="18" charset="0"/>
              </a:rPr>
              <a:t>–</a:t>
            </a:r>
            <a:r>
              <a:rPr lang="en-IN" sz="2800" b="1" dirty="0" smtClean="0">
                <a:latin typeface="Times New Roman" panose="02020603050405020304" pitchFamily="18" charset="0"/>
                <a:cs typeface="Times New Roman" panose="02020603050405020304" pitchFamily="18" charset="0"/>
              </a:rPr>
              <a:t> Vacancies, Rational Deployment</a:t>
            </a:r>
            <a:endParaRPr lang="en-IN" sz="2800" b="1" dirty="0" smtClean="0">
              <a:latin typeface="Times New Roman" panose="02020603050405020304" pitchFamily="18" charset="0"/>
              <a:cs typeface="Times New Roman" panose="02020603050405020304" pitchFamily="18" charset="0"/>
            </a:endParaRPr>
          </a:p>
        </p:txBody>
      </p:sp>
      <p:sp>
        <p:nvSpPr>
          <p:cNvPr id="4" name="Title 1"/>
          <p:cNvSpPr txBox="1">
            <a:spLocks/>
          </p:cNvSpPr>
          <p:nvPr/>
        </p:nvSpPr>
        <p:spPr>
          <a:xfrm>
            <a:off x="0" y="0"/>
            <a:ext cx="9144000" cy="8382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rmAutofit/>
          </a:bodyPr>
          <a:lstStyle/>
          <a:p>
            <a:pPr lvl="0" algn="ctr">
              <a:spcBef>
                <a:spcPct val="0"/>
              </a:spcBef>
            </a:pPr>
            <a:r>
              <a:rPr lang="en-IN" sz="3600" b="1" dirty="0" smtClean="0">
                <a:solidFill>
                  <a:schemeClr val="bg1"/>
                </a:solidFill>
                <a:latin typeface="Times New Roman" panose="02020603050405020304" pitchFamily="18" charset="0"/>
                <a:cs typeface="Times New Roman" panose="02020603050405020304" pitchFamily="18" charset="0"/>
              </a:rPr>
              <a:t>Challenges &amp; Bottlenecks</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229600" cy="4525963"/>
          </a:xfrm>
        </p:spPr>
        <p:txBody>
          <a:bodyPr>
            <a:normAutofit/>
          </a:bodyPr>
          <a:lstStyle/>
          <a:p>
            <a:pPr marL="514350" indent="-514350">
              <a:buFont typeface="+mj-lt"/>
              <a:buAutoNum type="arabicPeriod"/>
            </a:pPr>
            <a:r>
              <a:rPr lang="en-US" sz="2800" dirty="0">
                <a:latin typeface="Times New Roman" panose="02020603050405020304" pitchFamily="18" charset="0"/>
                <a:cs typeface="Times New Roman" panose="02020603050405020304" pitchFamily="18" charset="0"/>
              </a:rPr>
              <a:t>A  robust supply and logistic management can help in ensuring </a:t>
            </a:r>
            <a:r>
              <a:rPr lang="en-US" sz="2800" dirty="0" smtClean="0">
                <a:latin typeface="Times New Roman" panose="02020603050405020304" pitchFamily="18" charset="0"/>
                <a:cs typeface="Times New Roman" panose="02020603050405020304" pitchFamily="18" charset="0"/>
              </a:rPr>
              <a:t>availability of quality drugs.</a:t>
            </a:r>
            <a:endParaRPr lang="en-US" sz="2800"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en-IN" sz="2800" dirty="0" smtClean="0">
                <a:latin typeface="Times New Roman" panose="02020603050405020304" pitchFamily="18" charset="0"/>
                <a:cs typeface="Times New Roman" panose="02020603050405020304" pitchFamily="18" charset="0"/>
              </a:rPr>
              <a:t>Capacity/Skills/Motivation at all levels - the </a:t>
            </a:r>
            <a:r>
              <a:rPr lang="en-IN" sz="2800" dirty="0">
                <a:latin typeface="Times New Roman" panose="02020603050405020304" pitchFamily="18" charset="0"/>
                <a:cs typeface="Times New Roman" panose="02020603050405020304" pitchFamily="18" charset="0"/>
              </a:rPr>
              <a:t>key.</a:t>
            </a:r>
          </a:p>
          <a:p>
            <a:pPr marL="514350" indent="-514350">
              <a:buFont typeface="+mj-lt"/>
              <a:buAutoNum type="arabicPeriod"/>
            </a:pPr>
            <a:r>
              <a:rPr lang="en-IN" sz="2800" dirty="0">
                <a:latin typeface="Times New Roman" panose="02020603050405020304" pitchFamily="18" charset="0"/>
                <a:cs typeface="Times New Roman" panose="02020603050405020304" pitchFamily="18" charset="0"/>
              </a:rPr>
              <a:t>Regular monitoring of availability of medicines and tracking mechanisms through </a:t>
            </a:r>
            <a:r>
              <a:rPr lang="en-IN" sz="2800" dirty="0" smtClean="0">
                <a:latin typeface="Times New Roman" panose="02020603050405020304" pitchFamily="18" charset="0"/>
                <a:cs typeface="Times New Roman" panose="02020603050405020304" pitchFamily="18" charset="0"/>
              </a:rPr>
              <a:t>e-AUSHADHI</a:t>
            </a:r>
            <a:r>
              <a:rPr lang="en-IN" sz="2800" dirty="0">
                <a:latin typeface="Times New Roman" panose="02020603050405020304" pitchFamily="18" charset="0"/>
                <a:cs typeface="Times New Roman" panose="02020603050405020304" pitchFamily="18" charset="0"/>
              </a:rPr>
              <a:t>.</a:t>
            </a:r>
          </a:p>
          <a:p>
            <a:pPr marL="514350" indent="-514350">
              <a:buFont typeface="+mj-lt"/>
              <a:buAutoNum type="arabicPeriod"/>
            </a:pPr>
            <a:r>
              <a:rPr lang="en-IN" sz="2800" dirty="0">
                <a:latin typeface="Times New Roman" panose="02020603050405020304" pitchFamily="18" charset="0"/>
                <a:cs typeface="Times New Roman" panose="02020603050405020304" pitchFamily="18" charset="0"/>
              </a:rPr>
              <a:t>Digitisation using mobile phone can help in improving efficiency.</a:t>
            </a:r>
            <a:endParaRPr lang="en-IN" sz="2800" dirty="0">
              <a:latin typeface="Times New Roman" panose="02020603050405020304" pitchFamily="18" charset="0"/>
              <a:cs typeface="Times New Roman" panose="02020603050405020304" pitchFamily="18" charset="0"/>
            </a:endParaRPr>
          </a:p>
        </p:txBody>
      </p:sp>
      <p:sp>
        <p:nvSpPr>
          <p:cNvPr id="4" name="Title 1"/>
          <p:cNvSpPr txBox="1">
            <a:spLocks/>
          </p:cNvSpPr>
          <p:nvPr/>
        </p:nvSpPr>
        <p:spPr>
          <a:xfrm>
            <a:off x="0" y="0"/>
            <a:ext cx="9144000" cy="838200"/>
          </a:xfrm>
          <a:prstGeom prst="rect">
            <a:avLst/>
          </a:prstGeom>
          <a:solidFill>
            <a:srgbClr val="3AA854"/>
          </a:solidFill>
          <a:effectLst>
            <a:innerShdw blurRad="63500" dist="50800" dir="5400000">
              <a:prstClr val="black">
                <a:alpha val="50000"/>
              </a:prstClr>
            </a:innerShdw>
          </a:effectLst>
        </p:spPr>
        <p:txBody>
          <a:bodyPr vert="horz" lIns="91440" tIns="45720" rIns="91440" bIns="45720" rtlCol="0" anchor="ctr">
            <a:normAutofit/>
          </a:bodyPr>
          <a:lstStyle/>
          <a:p>
            <a:pPr lvl="0" algn="ctr">
              <a:spcBef>
                <a:spcPct val="0"/>
              </a:spcBef>
            </a:pPr>
            <a:r>
              <a:rPr lang="en-IN" sz="3600" b="1" dirty="0" smtClean="0">
                <a:solidFill>
                  <a:schemeClr val="bg1"/>
                </a:solidFill>
                <a:latin typeface="Times New Roman" panose="02020603050405020304" pitchFamily="18" charset="0"/>
                <a:cs typeface="Times New Roman" panose="02020603050405020304" pitchFamily="18" charset="0"/>
              </a:rPr>
              <a:t>Key Learnings</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pic>
        <p:nvPicPr>
          <p:cNvPr id="5122" name="Picture 2" descr="Image result for Key learnings"/>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085132" y="4267200"/>
            <a:ext cx="3058868" cy="2412683"/>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962400"/>
            <a:ext cx="2514600" cy="990600"/>
          </a:xfrm>
        </p:spPr>
        <p:txBody>
          <a:bodyPr>
            <a:normAutofit fontScale="77500" lnSpcReduction="20000"/>
          </a:bodyPr>
          <a:lstStyle/>
          <a:p>
            <a:pPr algn="ctr">
              <a:buNone/>
            </a:pPr>
            <a:r>
              <a:rPr lang="en-US" sz="8000" b="1" dirty="0" smtClean="0">
                <a:solidFill>
                  <a:srgbClr val="00B050"/>
                </a:solidFill>
              </a:rPr>
              <a:t>Thanks</a:t>
            </a:r>
            <a:endParaRPr lang="en-US" sz="8000" b="1" dirty="0">
              <a:solidFill>
                <a:srgbClr val="00B050"/>
              </a:solidFill>
            </a:endParaRPr>
          </a:p>
        </p:txBody>
      </p:sp>
      <p:pic>
        <p:nvPicPr>
          <p:cNvPr id="4" name="Picture 3" descr="illustrations-05.png"/>
          <p:cNvPicPr>
            <a:picLocks noChangeAspect="1"/>
          </p:cNvPicPr>
          <p:nvPr/>
        </p:nvPicPr>
        <p:blipFill>
          <a:blip r:embed="rId2"/>
          <a:stretch>
            <a:fillRect/>
          </a:stretch>
        </p:blipFill>
        <p:spPr>
          <a:xfrm>
            <a:off x="609600" y="1904999"/>
            <a:ext cx="2323838" cy="2112580"/>
          </a:xfrm>
          <a:prstGeom prst="rect">
            <a:avLst/>
          </a:prstGeom>
        </p:spPr>
      </p:pic>
      <p:pic>
        <p:nvPicPr>
          <p:cNvPr id="5" name="Picture 4" descr="raj-5e909808-large.jpg"/>
          <p:cNvPicPr>
            <a:picLocks noChangeAspect="1"/>
          </p:cNvPicPr>
          <p:nvPr/>
        </p:nvPicPr>
        <p:blipFill>
          <a:blip r:embed="rId3"/>
          <a:srcRect r="17532"/>
          <a:stretch>
            <a:fillRect/>
          </a:stretch>
        </p:blipFill>
        <p:spPr>
          <a:xfrm>
            <a:off x="3284477" y="1828800"/>
            <a:ext cx="5859523" cy="31242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3809</TotalTime>
  <Words>1672</Words>
  <Application>Microsoft Macintosh PowerPoint</Application>
  <PresentationFormat>On-screen Show (4:3)</PresentationFormat>
  <Paragraphs>385</Paragraphs>
  <Slides>25</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Calibri</vt:lpstr>
      <vt:lpstr>Digital-7</vt:lpstr>
      <vt:lpstr>Mangal</vt:lpstr>
      <vt:lpstr>MS PGothic</vt:lpstr>
      <vt:lpstr>ＭＳ Ｐゴシック</vt:lpstr>
      <vt:lpstr>Times New Roman</vt:lpstr>
      <vt:lpstr>Wingdings</vt:lpstr>
      <vt:lpstr>Arial</vt:lpstr>
      <vt:lpstr>Office Theme</vt:lpstr>
      <vt:lpstr>PowerPoint Presentation</vt:lpstr>
      <vt:lpstr>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Logistics</dc:creator>
  <cp:lastModifiedBy>Microsoft Office User</cp:lastModifiedBy>
  <cp:revision>402</cp:revision>
  <dcterms:created xsi:type="dcterms:W3CDTF">2014-12-10T10:50:56Z</dcterms:created>
  <dcterms:modified xsi:type="dcterms:W3CDTF">2019-04-07T17:12:13Z</dcterms:modified>
</cp:coreProperties>
</file>