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607" r:id="rId3"/>
    <p:sldId id="608" r:id="rId4"/>
    <p:sldId id="609" r:id="rId5"/>
    <p:sldId id="610" r:id="rId6"/>
    <p:sldId id="611" r:id="rId7"/>
    <p:sldId id="612" r:id="rId8"/>
    <p:sldId id="613" r:id="rId9"/>
    <p:sldId id="614" r:id="rId10"/>
    <p:sldId id="351" r:id="rId11"/>
  </p:sldIdLst>
  <p:sldSz cx="12192000" cy="685800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21" autoAdjust="0"/>
  </p:normalViewPr>
  <p:slideViewPr>
    <p:cSldViewPr snapToGrid="0">
      <p:cViewPr varScale="1">
        <p:scale>
          <a:sx n="67" d="100"/>
          <a:sy n="67" d="100"/>
        </p:scale>
        <p:origin x="62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F166C-A9D6-4CEE-A62F-60020820E917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A125D-CD58-46B5-856B-C2E872961A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007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A125D-CD58-46B5-856B-C2E872961A61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59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652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64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92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25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694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213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074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093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5946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960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8697F-3628-4577-ACE8-9F4DC432F9B2}" type="datetimeFigureOut">
              <a:rPr lang="en-IN" smtClean="0"/>
              <a:pPr/>
              <a:t>07-04-2019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98633-3BB4-4E54-8035-FDBBDF3956A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2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A3405E-B015-4BBA-A98F-31359E8DD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1905" y="113823"/>
            <a:ext cx="1167946" cy="100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90809919-2DDD-4657-A722-600144F60E9A}"/>
              </a:ext>
            </a:extLst>
          </p:cNvPr>
          <p:cNvSpPr txBox="1"/>
          <p:nvPr/>
        </p:nvSpPr>
        <p:spPr>
          <a:xfrm>
            <a:off x="0" y="6366349"/>
            <a:ext cx="12191999" cy="498855"/>
          </a:xfrm>
          <a:prstGeom prst="rect">
            <a:avLst/>
          </a:prstGeom>
          <a:solidFill>
            <a:schemeClr val="accent2">
              <a:lumMod val="60000"/>
              <a:lumOff val="40000"/>
              <a:alpha val="85096"/>
            </a:schemeClr>
          </a:solidFill>
        </p:spPr>
        <p:txBody>
          <a:bodyPr vert="horz" wrap="square" lIns="0" tIns="36830" rIns="0" bIns="0" rtlCol="0">
            <a:spAutoFit/>
          </a:bodyPr>
          <a:lstStyle/>
          <a:p>
            <a:pPr marL="1054100" algn="ctr">
              <a:lnSpc>
                <a:spcPct val="100000"/>
              </a:lnSpc>
              <a:spcBef>
                <a:spcPts val="290"/>
              </a:spcBef>
            </a:pPr>
            <a:r>
              <a:rPr lang="en-US" sz="3000" b="1" spc="-5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  <a:cs typeface="Arial"/>
              </a:rPr>
              <a:t>April 8</a:t>
            </a:r>
            <a:r>
              <a:rPr lang="en-US" sz="3000" b="1" spc="-5" baseline="30000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  <a:cs typeface="Arial"/>
              </a:rPr>
              <a:t>th</a:t>
            </a:r>
            <a:r>
              <a:rPr lang="en-US" sz="3000" b="1" spc="-5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  <a:cs typeface="Arial"/>
              </a:rPr>
              <a:t> 2019</a:t>
            </a:r>
            <a:endParaRPr sz="3000" dirty="0">
              <a:solidFill>
                <a:schemeClr val="bg2">
                  <a:lumMod val="10000"/>
                </a:schemeClr>
              </a:solidFill>
              <a:latin typeface="Garamond" panose="02020404030301010803" pitchFamily="18" charset="0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C38E8A-68F1-4836-B4D2-35F4D11F9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49" y="107750"/>
            <a:ext cx="8223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1647C225-49A4-4707-B503-5F69A928E3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496" y="206633"/>
            <a:ext cx="2158103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3C87B048-3553-47F8-985B-24C536DE0D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512" y="206633"/>
            <a:ext cx="2158103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325243A5-AB0B-4060-8806-D1BA431410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279" y="206633"/>
            <a:ext cx="2188294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CF5D53A-BC75-4BD6-8506-DF052CA792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702" y="4074555"/>
            <a:ext cx="2134094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4">
            <a:extLst>
              <a:ext uri="{FF2B5EF4-FFF2-40B4-BE49-F238E27FC236}">
                <a16:creationId xmlns:a16="http://schemas.microsoft.com/office/drawing/2014/main" id="{AA9B1422-6404-48F2-97B2-1E8F0661BA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891" y="4074555"/>
            <a:ext cx="2219344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6">
            <a:extLst>
              <a:ext uri="{FF2B5EF4-FFF2-40B4-BE49-F238E27FC236}">
                <a16:creationId xmlns:a16="http://schemas.microsoft.com/office/drawing/2014/main" id="{E336C327-E440-4AF4-AE1F-6EDC8CD998E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577" y="4074555"/>
            <a:ext cx="2114328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8">
            <a:extLst>
              <a:ext uri="{FF2B5EF4-FFF2-40B4-BE49-F238E27FC236}">
                <a16:creationId xmlns:a16="http://schemas.microsoft.com/office/drawing/2014/main" id="{49C8F2FA-7784-4134-8964-03399B7AF64F}"/>
              </a:ext>
            </a:extLst>
          </p:cNvPr>
          <p:cNvSpPr txBox="1">
            <a:spLocks/>
          </p:cNvSpPr>
          <p:nvPr/>
        </p:nvSpPr>
        <p:spPr>
          <a:xfrm>
            <a:off x="885371" y="1912995"/>
            <a:ext cx="10348686" cy="2840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5400" b="1" dirty="0">
                <a:latin typeface="+mn-lt"/>
              </a:rPr>
              <a:t>Health and Wellness Centre</a:t>
            </a:r>
          </a:p>
          <a:p>
            <a:pPr algn="ctr"/>
            <a:r>
              <a:rPr lang="en-IN" sz="54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Ranking </a:t>
            </a:r>
            <a:endParaRPr lang="en-IN" sz="4800" b="1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74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44798FC3-B7FD-4E13-84CA-B9180858454F}"/>
              </a:ext>
            </a:extLst>
          </p:cNvPr>
          <p:cNvSpPr txBox="1">
            <a:spLocks/>
          </p:cNvSpPr>
          <p:nvPr/>
        </p:nvSpPr>
        <p:spPr>
          <a:xfrm>
            <a:off x="129370" y="0"/>
            <a:ext cx="9504960" cy="863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b="1" kern="1200" dirty="0">
                <a:latin typeface="+mn-lt"/>
              </a:rPr>
              <a:t>Functionality Criteria HWCs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835B4-2E01-4233-BC29-DCA10FFBE7D1}"/>
              </a:ext>
            </a:extLst>
          </p:cNvPr>
          <p:cNvSpPr/>
          <p:nvPr/>
        </p:nvSpPr>
        <p:spPr>
          <a:xfrm>
            <a:off x="371060" y="863532"/>
            <a:ext cx="1167516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0" indent="-457200">
              <a:buFont typeface="+mj-lt"/>
              <a:buAutoNum type="arabicPeriod"/>
            </a:pPr>
            <a:r>
              <a:rPr lang="en-US" sz="2300" dirty="0"/>
              <a:t>Availability of HR ( </a:t>
            </a:r>
            <a:r>
              <a:rPr lang="en-US" sz="2300" dirty="0" err="1"/>
              <a:t>i.e</a:t>
            </a:r>
            <a:r>
              <a:rPr lang="en-US" sz="2300" dirty="0"/>
              <a:t>, Trained CHO at SHC- HWC and MBBS MO at PHC – HWC/ UPHC- HWC)</a:t>
            </a:r>
          </a:p>
          <a:p>
            <a:pPr marL="742950" lvl="0" indent="-457200">
              <a:buFont typeface="+mj-lt"/>
              <a:buAutoNum type="arabicPeriod"/>
            </a:pPr>
            <a:r>
              <a:rPr lang="en-US" sz="2300" dirty="0"/>
              <a:t>Completion of training of Primary healthcare team on NCDs</a:t>
            </a:r>
          </a:p>
          <a:p>
            <a:pPr marL="742950" lvl="0" indent="-457200">
              <a:buFont typeface="+mj-lt"/>
              <a:buAutoNum type="arabicPeriod"/>
            </a:pPr>
            <a:r>
              <a:rPr lang="en-US" sz="2300" dirty="0"/>
              <a:t>Availability of essential medicines</a:t>
            </a:r>
          </a:p>
          <a:p>
            <a:pPr marL="742950" lvl="0" indent="-457200">
              <a:buFont typeface="+mj-lt"/>
              <a:buAutoNum type="arabicPeriod"/>
            </a:pPr>
            <a:r>
              <a:rPr lang="en-US" sz="2300" dirty="0"/>
              <a:t>Availability of essential diagnostics </a:t>
            </a:r>
          </a:p>
          <a:p>
            <a:pPr marL="742950" lvl="0" indent="-457200">
              <a:buFont typeface="+mj-lt"/>
              <a:buAutoNum type="arabicPeriod"/>
            </a:pPr>
            <a:r>
              <a:rPr lang="en-US" sz="2300" dirty="0"/>
              <a:t> Infrastructure strengthening including Branding</a:t>
            </a:r>
          </a:p>
          <a:p>
            <a:pPr marL="742950" indent="-457200">
              <a:buFont typeface="+mj-lt"/>
              <a:buAutoNum type="arabicPeriod"/>
            </a:pPr>
            <a:r>
              <a:rPr lang="en-US" sz="2300" dirty="0"/>
              <a:t>Initiation of screening of NCDs (Hypertension, Diabetes and three cancers – Oral and Breast) </a:t>
            </a:r>
          </a:p>
          <a:p>
            <a:pPr marL="742950" indent="-457200">
              <a:buFont typeface="+mj-lt"/>
              <a:buAutoNum type="arabicPeriod"/>
            </a:pPr>
            <a:r>
              <a:rPr lang="en-US" sz="2300" dirty="0">
                <a:solidFill>
                  <a:srgbClr val="FF0000"/>
                </a:solidFill>
              </a:rPr>
              <a:t>Initiation of Community Outreach (population enumeration and Community Based Assessment checklist filling) by ASHAs</a:t>
            </a:r>
          </a:p>
          <a:p>
            <a:pPr marL="742950" lvl="0" indent="-457200">
              <a:buFont typeface="+mj-lt"/>
              <a:buAutoNum type="arabicPeriod"/>
            </a:pPr>
            <a:r>
              <a:rPr lang="en-US" sz="2300" dirty="0">
                <a:solidFill>
                  <a:srgbClr val="FF0000"/>
                </a:solidFill>
              </a:rPr>
              <a:t>Use of CPHC IT application</a:t>
            </a:r>
          </a:p>
          <a:p>
            <a:pPr marL="742950" lvl="0" indent="-457200"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Wellness activity including yoga</a:t>
            </a:r>
          </a:p>
          <a:p>
            <a:pPr marL="742950" lvl="0" indent="-457200"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Tele-consultation</a:t>
            </a:r>
          </a:p>
          <a:p>
            <a:pPr marL="742950" indent="-457200"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Performance linked payment for  CHO </a:t>
            </a:r>
            <a:endParaRPr lang="en-US" sz="23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2CDE1F-C076-4849-9988-9E714A110329}"/>
              </a:ext>
            </a:extLst>
          </p:cNvPr>
          <p:cNvGrpSpPr/>
          <p:nvPr/>
        </p:nvGrpSpPr>
        <p:grpSpPr>
          <a:xfrm>
            <a:off x="599089" y="5994468"/>
            <a:ext cx="11219952" cy="859878"/>
            <a:chOff x="599089" y="5433356"/>
            <a:chExt cx="11219952" cy="1125715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D083CDD3-9208-45F9-BB4D-BDFA5DC50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CAAD8C-065C-4BFF-A013-8101369CA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992B48AA-F0DB-4247-B669-1F3D6C0A5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3EA48F9-34AF-475D-B872-027FD99F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id="{EBD86C9F-3803-4520-BF6F-5706C3759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0AE53A-EA84-4FF4-83AD-13B18D9EF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910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31E4160-DA8A-44E5-8A14-0453D1B9A353}"/>
              </a:ext>
            </a:extLst>
          </p:cNvPr>
          <p:cNvGrpSpPr/>
          <p:nvPr/>
        </p:nvGrpSpPr>
        <p:grpSpPr>
          <a:xfrm>
            <a:off x="486024" y="5817704"/>
            <a:ext cx="11219952" cy="1040296"/>
            <a:chOff x="599089" y="5433356"/>
            <a:chExt cx="11219952" cy="1125715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F579BFBD-BEAD-4442-AAB9-DFAB16201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FC8C9CDF-43B0-4BC9-82DE-2EE13500A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2604523D-B867-465B-BD40-4961B1928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65A5A75-ACC9-4ABA-AC27-2F58F42E4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5D5F160C-E3D4-4641-8093-F598C879B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F8072F5-37AB-4095-9208-650BB0B24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C31C8E-C76E-4E39-BA92-9C12B744F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682" y="592204"/>
            <a:ext cx="10946294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n-US" sz="2400" b="1" dirty="0"/>
              <a:t>Based on-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b="1" dirty="0"/>
              <a:t>Data entered on HWC Portal which reflects readiness and initial service delivery at HWCs.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b="1" dirty="0"/>
              <a:t>Combined score determined from weightage linked with seven criteria</a:t>
            </a:r>
          </a:p>
          <a:p>
            <a:pPr marL="0" algn="just"/>
            <a:r>
              <a:rPr lang="en-US" sz="2400" b="1" dirty="0"/>
              <a:t>Done on quarterly basis </a:t>
            </a:r>
          </a:p>
          <a:p>
            <a:pPr algn="just"/>
            <a:r>
              <a:rPr lang="en-US" sz="2400" b="1" dirty="0"/>
              <a:t>Overtime the scoring criteria will be refined to reflect service delivery ,quality and outcomes.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8D8A74-6FF6-4C21-9D8F-DD72A31F826D}"/>
              </a:ext>
            </a:extLst>
          </p:cNvPr>
          <p:cNvSpPr/>
          <p:nvPr/>
        </p:nvSpPr>
        <p:spPr>
          <a:xfrm>
            <a:off x="3041058" y="446430"/>
            <a:ext cx="5872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/>
              <a:t>Process for Ranking of HWCs  </a:t>
            </a:r>
          </a:p>
        </p:txBody>
      </p:sp>
    </p:spTree>
    <p:extLst>
      <p:ext uri="{BB962C8B-B14F-4D97-AF65-F5344CB8AC3E}">
        <p14:creationId xmlns:p14="http://schemas.microsoft.com/office/powerpoint/2010/main" val="99621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B685DA4-8F3F-43BD-984B-66FA342277E9}"/>
              </a:ext>
            </a:extLst>
          </p:cNvPr>
          <p:cNvGrpSpPr/>
          <p:nvPr/>
        </p:nvGrpSpPr>
        <p:grpSpPr>
          <a:xfrm>
            <a:off x="486024" y="5817704"/>
            <a:ext cx="11219952" cy="1040296"/>
            <a:chOff x="599089" y="5433356"/>
            <a:chExt cx="11219952" cy="1125715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8C607DAA-06DB-4680-A1E0-B9F85A84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B322B6DB-D2F8-4342-B7D6-4FB2F0265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DB621122-7A69-4117-BEB1-586330946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F6DC3FD-8431-4FB2-9D56-3A5CF41E3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1FFD483F-0562-4830-9F40-82D8EC87C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672D53-F86D-4CA3-989C-17116C927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7FA9684-3191-4B4C-9251-1D0F1CBD5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275375"/>
              </p:ext>
            </p:extLst>
          </p:nvPr>
        </p:nvGraphicFramePr>
        <p:xfrm>
          <a:off x="154675" y="75490"/>
          <a:ext cx="11882650" cy="57761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81429">
                  <a:extLst>
                    <a:ext uri="{9D8B030D-6E8A-4147-A177-3AD203B41FA5}">
                      <a16:colId xmlns:a16="http://schemas.microsoft.com/office/drawing/2014/main" val="3779363634"/>
                    </a:ext>
                  </a:extLst>
                </a:gridCol>
                <a:gridCol w="5579166">
                  <a:extLst>
                    <a:ext uri="{9D8B030D-6E8A-4147-A177-3AD203B41FA5}">
                      <a16:colId xmlns:a16="http://schemas.microsoft.com/office/drawing/2014/main" val="99921942"/>
                    </a:ext>
                  </a:extLst>
                </a:gridCol>
                <a:gridCol w="4625008">
                  <a:extLst>
                    <a:ext uri="{9D8B030D-6E8A-4147-A177-3AD203B41FA5}">
                      <a16:colId xmlns:a16="http://schemas.microsoft.com/office/drawing/2014/main" val="73338835"/>
                    </a:ext>
                  </a:extLst>
                </a:gridCol>
                <a:gridCol w="1197047">
                  <a:extLst>
                    <a:ext uri="{9D8B030D-6E8A-4147-A177-3AD203B41FA5}">
                      <a16:colId xmlns:a16="http://schemas.microsoft.com/office/drawing/2014/main" val="3997043630"/>
                    </a:ext>
                  </a:extLst>
                </a:gridCol>
              </a:tblGrid>
              <a:tr h="289738"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 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Criteria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Definition 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Weightage 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2991704"/>
                  </a:ext>
                </a:extLst>
              </a:tr>
              <a:tr h="815674">
                <a:tc>
                  <a:txBody>
                    <a:bodyPr/>
                    <a:lstStyle/>
                    <a:p>
                      <a:pPr marL="0" marR="0" indent="15748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0" marR="0" indent="15748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0" marR="0" indent="15748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1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% of SHCs, PHCs and UPHCs operationalized as HWCs out of total SHCs, PHCs and UPHCs in the state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HWC Portal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Numerator –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Number of SHCs/ PHCs and UPHCs indicated as progressive on HWC portal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Denominator -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Number of SHCs and PHCs</a:t>
                      </a:r>
                      <a:r>
                        <a:rPr lang="en-US" sz="1800" baseline="300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and UPHCs available in state 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25%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4957259"/>
                  </a:ext>
                </a:extLst>
              </a:tr>
              <a:tr h="39999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2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% of HWC functionality criteria met against the total target functionality criteria</a:t>
                      </a:r>
                      <a:r>
                        <a:rPr lang="en-US" sz="1800" baseline="30000" dirty="0">
                          <a:effectLst/>
                          <a:latin typeface="+mn-lt"/>
                        </a:rPr>
                        <a:t>3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Availability of HR,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Training completed,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Branding Completed,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Availability of Medicines,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Availability of Diagnostics,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Population Enumeration initiated,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Screening  initiated for all four NCDs (Hypertension, Diabetes, Oral and Breast Cancer)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 CPHC IT application is in use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Tele-consultation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AutoNum type="romanLcPeriod"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Wellness activity including yoga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romanLcPeriod"/>
                      </a:pPr>
                      <a:r>
                        <a:rPr lang="en-US" sz="180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Performance linked payment for </a:t>
                      </a:r>
                      <a:r>
                        <a:rPr lang="en-US" sz="18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 CHO</a:t>
                      </a:r>
                      <a:endParaRPr lang="en-US" sz="180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HWC Portal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Numerator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criteria met by the HWCs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Denominator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criteria estimated based on number of HWCs proposed on HWC portal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Each HWC can potentially achieve a score of 11 (</a:t>
                      </a:r>
                      <a:r>
                        <a:rPr lang="en-US" sz="1800" dirty="0" err="1">
                          <a:effectLst/>
                          <a:latin typeface="+mn-lt"/>
                        </a:rPr>
                        <a:t>i.e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, 1 per criterion) on meeting all 11 criteria.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20%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 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2253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31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C37AFAC-7141-4CC5-9B30-0D5CC127C0F7}"/>
              </a:ext>
            </a:extLst>
          </p:cNvPr>
          <p:cNvGrpSpPr/>
          <p:nvPr/>
        </p:nvGrpSpPr>
        <p:grpSpPr>
          <a:xfrm>
            <a:off x="486024" y="5617943"/>
            <a:ext cx="11219952" cy="1240057"/>
            <a:chOff x="599089" y="5433356"/>
            <a:chExt cx="11219952" cy="1125715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2FE1ABE-622B-4C8A-9C5B-A387274AB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336FEDB0-511F-4BF4-ADD9-A256ADF8F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0E0D593A-99F0-44E4-99FB-E10850F55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34C064-5157-4B34-B005-F426D4955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504671A8-8E07-4692-A2AC-8A3EA71B4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7A509E0-333F-479F-9D16-5E6807916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968C178-BD60-4B6A-8351-FBFC9696F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107925"/>
              </p:ext>
            </p:extLst>
          </p:nvPr>
        </p:nvGraphicFramePr>
        <p:xfrm>
          <a:off x="146244" y="42246"/>
          <a:ext cx="11899512" cy="557569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6022">
                  <a:extLst>
                    <a:ext uri="{9D8B030D-6E8A-4147-A177-3AD203B41FA5}">
                      <a16:colId xmlns:a16="http://schemas.microsoft.com/office/drawing/2014/main" val="3858204170"/>
                    </a:ext>
                  </a:extLst>
                </a:gridCol>
                <a:gridCol w="3991898">
                  <a:extLst>
                    <a:ext uri="{9D8B030D-6E8A-4147-A177-3AD203B41FA5}">
                      <a16:colId xmlns:a16="http://schemas.microsoft.com/office/drawing/2014/main" val="4143371663"/>
                    </a:ext>
                  </a:extLst>
                </a:gridCol>
                <a:gridCol w="6019296">
                  <a:extLst>
                    <a:ext uri="{9D8B030D-6E8A-4147-A177-3AD203B41FA5}">
                      <a16:colId xmlns:a16="http://schemas.microsoft.com/office/drawing/2014/main" val="2559283849"/>
                    </a:ext>
                  </a:extLst>
                </a:gridCol>
                <a:gridCol w="1322296">
                  <a:extLst>
                    <a:ext uri="{9D8B030D-6E8A-4147-A177-3AD203B41FA5}">
                      <a16:colId xmlns:a16="http://schemas.microsoft.com/office/drawing/2014/main" val="910481161"/>
                    </a:ext>
                  </a:extLst>
                </a:gridCol>
              </a:tblGrid>
              <a:tr h="3940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Criteria</a:t>
                      </a:r>
                      <a:endParaRPr lang="en-US" sz="20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Definition </a:t>
                      </a:r>
                      <a:endParaRPr lang="en-US" sz="20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Weightage </a:t>
                      </a:r>
                      <a:endParaRPr lang="en-US" sz="20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8381834"/>
                  </a:ext>
                </a:extLst>
              </a:tr>
              <a:tr h="90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% of population enumerated (against the target population) under HWCs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i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CPHC – NCD IT application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Numerator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–  Number of individuals reported under population enumeration for all HWCs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Denominator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– Total population under the health facility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15%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399898"/>
                  </a:ext>
                </a:extLst>
              </a:tr>
              <a:tr h="90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% of Pregnant Women who received full ANC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RCH portal / ANMOL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Numerator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– Number of pregnant women who received full ANC checkups (at least 4 ANC checkups)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Denominator-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Total number of pregnant women registered under the facility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5%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1180929"/>
                  </a:ext>
                </a:extLst>
              </a:tr>
              <a:tr h="12089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 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% of institutional deliveries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RCH portal / ANMOL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Numerator-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Number of pregnant women who delivered in a health care facility (public and private both)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Denominator-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Total number of pregnant women reported under the health facility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5%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0258150"/>
                  </a:ext>
                </a:extLst>
              </a:tr>
              <a:tr h="12089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 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% of Newborns who received HBNC visits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RCH portal / ANMOL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Numerator-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Number of newborn (0-28 days) who received HBNC visits as per the schedule (0, 3, 7, 14, 21 and 28 days).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</a:rPr>
                        <a:t>Denominator-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Total number of newborn reported under the health facility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5%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1276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28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5B0421-4D36-4E26-9505-F305CDDC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760050"/>
              </p:ext>
            </p:extLst>
          </p:nvPr>
        </p:nvGraphicFramePr>
        <p:xfrm>
          <a:off x="146244" y="442589"/>
          <a:ext cx="11899512" cy="4389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6022">
                  <a:extLst>
                    <a:ext uri="{9D8B030D-6E8A-4147-A177-3AD203B41FA5}">
                      <a16:colId xmlns:a16="http://schemas.microsoft.com/office/drawing/2014/main" val="1234934617"/>
                    </a:ext>
                  </a:extLst>
                </a:gridCol>
                <a:gridCol w="3991898">
                  <a:extLst>
                    <a:ext uri="{9D8B030D-6E8A-4147-A177-3AD203B41FA5}">
                      <a16:colId xmlns:a16="http://schemas.microsoft.com/office/drawing/2014/main" val="1321209926"/>
                    </a:ext>
                  </a:extLst>
                </a:gridCol>
                <a:gridCol w="5712045">
                  <a:extLst>
                    <a:ext uri="{9D8B030D-6E8A-4147-A177-3AD203B41FA5}">
                      <a16:colId xmlns:a16="http://schemas.microsoft.com/office/drawing/2014/main" val="3306911445"/>
                    </a:ext>
                  </a:extLst>
                </a:gridCol>
                <a:gridCol w="1629547">
                  <a:extLst>
                    <a:ext uri="{9D8B030D-6E8A-4147-A177-3AD203B41FA5}">
                      <a16:colId xmlns:a16="http://schemas.microsoft.com/office/drawing/2014/main" val="3939752032"/>
                    </a:ext>
                  </a:extLst>
                </a:gridCol>
              </a:tblGrid>
              <a:tr h="175453"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 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Criteria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Definition 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Weightage 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5554180"/>
                  </a:ext>
                </a:extLst>
              </a:tr>
              <a:tr h="5769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 7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% of Children up to 2 years of age who received full immunization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RCH portal / ANMOL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Numerator-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Number of children up to 2 years who received full immunization (BCG, measles, and 3 doses each of polio and DPT)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Denominator-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Total number of children up to 2 years reported under the health facility 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5%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766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8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% of Individuals over 30 screened for Hypertension  against the target under HWCs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CPHC – NCD IT application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Numerator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individuals screened for Hypertension 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Denominator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individuals over 30 (estimated using 37% of the total population reported under each health facility)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5%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9068637"/>
                  </a:ext>
                </a:extLst>
              </a:tr>
              <a:tr h="12089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% of Individuals over 30 screened for Diabetes  against the target under HWCs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CPHC – NCD IT application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Numerator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individuals screened for Diabetes 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Denominator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individuals over 30 (estimated using 37%</a:t>
                      </a:r>
                      <a:r>
                        <a:rPr lang="en-US" sz="1800" baseline="30000" dirty="0">
                          <a:effectLst/>
                          <a:latin typeface="+mn-lt"/>
                        </a:rPr>
                        <a:t>4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of the total population reported under each health facility) 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5%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8821503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F61F52F-34F5-4151-85C8-EB001CD6C293}"/>
              </a:ext>
            </a:extLst>
          </p:cNvPr>
          <p:cNvGrpSpPr/>
          <p:nvPr/>
        </p:nvGrpSpPr>
        <p:grpSpPr>
          <a:xfrm>
            <a:off x="486024" y="5732774"/>
            <a:ext cx="11219952" cy="1125226"/>
            <a:chOff x="599089" y="5433356"/>
            <a:chExt cx="11219952" cy="11257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DE6700-1FC4-42D1-AA1F-F17A2E7AE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E151F8CA-CC2D-4B9E-AB6E-5419B0C56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5294DB14-B07E-42FF-9618-3D81DDB38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65C476F-92F4-445F-A797-85AD59C86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4">
              <a:extLst>
                <a:ext uri="{FF2B5EF4-FFF2-40B4-BE49-F238E27FC236}">
                  <a16:creationId xmlns:a16="http://schemas.microsoft.com/office/drawing/2014/main" id="{E3321270-E616-43D0-8C4F-D59721B02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237B4B5-C0A5-4D91-A1F0-00ADC36D2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3843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5B0421-4D36-4E26-9505-F305CDDC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241785"/>
              </p:ext>
            </p:extLst>
          </p:nvPr>
        </p:nvGraphicFramePr>
        <p:xfrm>
          <a:off x="72887" y="659596"/>
          <a:ext cx="12046226" cy="27432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3001">
                  <a:extLst>
                    <a:ext uri="{9D8B030D-6E8A-4147-A177-3AD203B41FA5}">
                      <a16:colId xmlns:a16="http://schemas.microsoft.com/office/drawing/2014/main" val="1234934617"/>
                    </a:ext>
                  </a:extLst>
                </a:gridCol>
                <a:gridCol w="4041116">
                  <a:extLst>
                    <a:ext uri="{9D8B030D-6E8A-4147-A177-3AD203B41FA5}">
                      <a16:colId xmlns:a16="http://schemas.microsoft.com/office/drawing/2014/main" val="1321209926"/>
                    </a:ext>
                  </a:extLst>
                </a:gridCol>
                <a:gridCol w="5815344">
                  <a:extLst>
                    <a:ext uri="{9D8B030D-6E8A-4147-A177-3AD203B41FA5}">
                      <a16:colId xmlns:a16="http://schemas.microsoft.com/office/drawing/2014/main" val="3306911445"/>
                    </a:ext>
                  </a:extLst>
                </a:gridCol>
                <a:gridCol w="1616765">
                  <a:extLst>
                    <a:ext uri="{9D8B030D-6E8A-4147-A177-3AD203B41FA5}">
                      <a16:colId xmlns:a16="http://schemas.microsoft.com/office/drawing/2014/main" val="3939752032"/>
                    </a:ext>
                  </a:extLst>
                </a:gridCol>
              </a:tblGrid>
              <a:tr h="175453"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 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Criteria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Definition 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Weightage </a:t>
                      </a:r>
                      <a:endParaRPr lang="en-US" sz="1800" b="1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5554180"/>
                  </a:ext>
                </a:extLst>
              </a:tr>
              <a:tr h="12089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% of Individuals over 30 screened for oral cancer against the target under HWCs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CPHC – NCD IT application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Numerator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individuals screened for Oral Cancer 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Denominator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individuals over 30 (estimated using 37%</a:t>
                      </a:r>
                      <a:r>
                        <a:rPr lang="en-US" sz="1800" baseline="30000" dirty="0">
                          <a:effectLst/>
                          <a:latin typeface="+mn-lt"/>
                        </a:rPr>
                        <a:t>4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of the total population reported under each health facility) 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5%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4823701"/>
                  </a:ext>
                </a:extLst>
              </a:tr>
              <a:tr h="7957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% of  women over 30 screened for breast  cancer against the target under HWCs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i="0" dirty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Source – CPHC – NCD IT application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Numerator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women screened for Breast Cancer 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</a:rPr>
                        <a:t>Denominator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 – Total number of women over 30 (estimated using 49% of the total population over 30)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5%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388206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F61F52F-34F5-4151-85C8-EB001CD6C293}"/>
              </a:ext>
            </a:extLst>
          </p:cNvPr>
          <p:cNvGrpSpPr/>
          <p:nvPr/>
        </p:nvGrpSpPr>
        <p:grpSpPr>
          <a:xfrm>
            <a:off x="486024" y="5691508"/>
            <a:ext cx="11219952" cy="1013791"/>
            <a:chOff x="599089" y="5433356"/>
            <a:chExt cx="11219952" cy="11257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DE6700-1FC4-42D1-AA1F-F17A2E7AE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E151F8CA-CC2D-4B9E-AB6E-5419B0C56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5294DB14-B07E-42FF-9618-3D81DDB38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65C476F-92F4-445F-A797-85AD59C86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4">
              <a:extLst>
                <a:ext uri="{FF2B5EF4-FFF2-40B4-BE49-F238E27FC236}">
                  <a16:creationId xmlns:a16="http://schemas.microsoft.com/office/drawing/2014/main" id="{E3321270-E616-43D0-8C4F-D59721B02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237B4B5-C0A5-4D91-A1F0-00ADC36D2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4596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74C1DF0-BEDA-4EA4-B99B-05B7449953E5}"/>
              </a:ext>
            </a:extLst>
          </p:cNvPr>
          <p:cNvGrpSpPr/>
          <p:nvPr/>
        </p:nvGrpSpPr>
        <p:grpSpPr>
          <a:xfrm>
            <a:off x="486024" y="5791200"/>
            <a:ext cx="11219952" cy="914099"/>
            <a:chOff x="599089" y="5433356"/>
            <a:chExt cx="11219952" cy="11257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B2874B7-C2CD-4132-8078-DACFDD44E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A85458B1-97C1-44B7-9F62-725A1F888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BA8D168A-6677-4597-80BC-56078EF43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3CBD617-671F-486B-A2BF-048FC9C84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9BB3225C-EF0F-4D32-A13D-4126E6BE4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B07782-0E69-401E-9810-033F25DAD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F21F6A1-E1D0-421E-9F22-35B4E3B04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458434"/>
              </p:ext>
            </p:extLst>
          </p:nvPr>
        </p:nvGraphicFramePr>
        <p:xfrm>
          <a:off x="433947" y="923376"/>
          <a:ext cx="7338454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72">
                  <a:extLst>
                    <a:ext uri="{9D8B030D-6E8A-4147-A177-3AD203B41FA5}">
                      <a16:colId xmlns:a16="http://schemas.microsoft.com/office/drawing/2014/main" val="987412286"/>
                    </a:ext>
                  </a:extLst>
                </a:gridCol>
                <a:gridCol w="6475482">
                  <a:extLst>
                    <a:ext uri="{9D8B030D-6E8A-4147-A177-3AD203B41FA5}">
                      <a16:colId xmlns:a16="http://schemas.microsoft.com/office/drawing/2014/main" val="1649474910"/>
                    </a:ext>
                  </a:extLst>
                </a:gridCol>
              </a:tblGrid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State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32684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Andhra Pradesh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246801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Telangana, Punjab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949569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Arunachal Pradesh, Haryana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17277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Sikkim, Tamil Nadu, Gujarat, Chhattisgarh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249523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Jharkhand, Assam, Maharashtra, Odisha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41086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Meghalaya, Uttar Pradesh, Rajasthan, Karnataka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157291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Kerala, Manipur, Tripura, Goa, Mizoram, Jammu and Kashmir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23269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Bihar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117805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Himachal Pradesh, Uttarakhand, West Bengal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96362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Madhya Pradesh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466765"/>
                  </a:ext>
                </a:extLst>
              </a:tr>
              <a:tr h="396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Nagaland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35497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11C5F41-20E7-49B8-95F0-534ECA51D0C1}"/>
              </a:ext>
            </a:extLst>
          </p:cNvPr>
          <p:cNvSpPr/>
          <p:nvPr/>
        </p:nvSpPr>
        <p:spPr>
          <a:xfrm>
            <a:off x="7772401" y="945605"/>
            <a:ext cx="4182873" cy="2750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Ranking based on first two criteria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Percentage of SHCs, PHCs and UPHCs operationalized as HWCs out of total SHCs, PHCs and UPHCs in the state</a:t>
            </a:r>
          </a:p>
          <a:p>
            <a:pPr marL="285750" marR="0" lvl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Percentage of HWC functionality criteria met against the total target functionality criteria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FFEE-62FE-4F25-970C-F5D86011E0E8}"/>
              </a:ext>
            </a:extLst>
          </p:cNvPr>
          <p:cNvSpPr/>
          <p:nvPr/>
        </p:nvSpPr>
        <p:spPr>
          <a:xfrm>
            <a:off x="2067339" y="53150"/>
            <a:ext cx="6979533" cy="63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State Rank 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86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AC23E8C-A104-4C57-860E-697A5D294912}"/>
              </a:ext>
            </a:extLst>
          </p:cNvPr>
          <p:cNvGrpSpPr/>
          <p:nvPr/>
        </p:nvGrpSpPr>
        <p:grpSpPr>
          <a:xfrm>
            <a:off x="486024" y="5441312"/>
            <a:ext cx="11219952" cy="1263987"/>
            <a:chOff x="599089" y="5433356"/>
            <a:chExt cx="11219952" cy="11257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A3414EA-1024-429B-9B6E-E4504651F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34F5C567-0A4E-4815-ABEE-B3F7B8665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ACA3E435-CFD4-41D7-8090-D1C016B58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59B0B4E-6DF2-44FF-956D-0D9B85799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37E424D6-771E-4EC7-B73B-E304627D2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907DC5C-D951-437C-97CE-6DC355097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BCD6609-473A-4151-B31A-17151CF9CC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672093"/>
              </p:ext>
            </p:extLst>
          </p:nvPr>
        </p:nvGraphicFramePr>
        <p:xfrm>
          <a:off x="992543" y="1791390"/>
          <a:ext cx="5453720" cy="197967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30967">
                  <a:extLst>
                    <a:ext uri="{9D8B030D-6E8A-4147-A177-3AD203B41FA5}">
                      <a16:colId xmlns:a16="http://schemas.microsoft.com/office/drawing/2014/main" val="845258057"/>
                    </a:ext>
                  </a:extLst>
                </a:gridCol>
                <a:gridCol w="4122753">
                  <a:extLst>
                    <a:ext uri="{9D8B030D-6E8A-4147-A177-3AD203B41FA5}">
                      <a16:colId xmlns:a16="http://schemas.microsoft.com/office/drawing/2014/main" val="32565567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Rank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UT Name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0729718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Daman &amp; Diu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01498817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Chandigarh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68407781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Dadra &amp; Nagar Haveli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48124493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Puducherry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080631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Andaman &amp; Nicobar Islands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48072799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04EA823-235F-4731-A12A-C69CC7E307C4}"/>
              </a:ext>
            </a:extLst>
          </p:cNvPr>
          <p:cNvSpPr/>
          <p:nvPr/>
        </p:nvSpPr>
        <p:spPr>
          <a:xfrm>
            <a:off x="2067339" y="53150"/>
            <a:ext cx="6979533" cy="697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>
                <a:ea typeface="Calibri" panose="020F0502020204030204" pitchFamily="34" charset="0"/>
                <a:cs typeface="Times New Roman" panose="02020603050405020304" pitchFamily="18" charset="0"/>
              </a:rPr>
              <a:t>UT Rank 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501A13-6EA5-4D8A-84AA-7FD2EA961474}"/>
              </a:ext>
            </a:extLst>
          </p:cNvPr>
          <p:cNvSpPr/>
          <p:nvPr/>
        </p:nvSpPr>
        <p:spPr>
          <a:xfrm>
            <a:off x="6657976" y="1416688"/>
            <a:ext cx="4811524" cy="2431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Ranking based on first two criteria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Percentage of SHCs, PHCs and UPHCs operationalized as HWCs out of total SHCs, PHCs and UPHCs in the state</a:t>
            </a:r>
          </a:p>
          <a:p>
            <a:pPr marL="285750" marR="0" lvl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Percentage of HWC functionality criteria met against the total target functionality criteria </a:t>
            </a:r>
          </a:p>
        </p:txBody>
      </p:sp>
    </p:spTree>
    <p:extLst>
      <p:ext uri="{BB962C8B-B14F-4D97-AF65-F5344CB8AC3E}">
        <p14:creationId xmlns:p14="http://schemas.microsoft.com/office/powerpoint/2010/main" val="11467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17E6C0-FD13-46D8-819E-0461AC17E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51"/>
            <a:ext cx="3712396" cy="3095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5D9C37E-AF99-4D9D-A6DB-DF38C4105AF5}"/>
              </a:ext>
            </a:extLst>
          </p:cNvPr>
          <p:cNvSpPr txBox="1"/>
          <p:nvPr/>
        </p:nvSpPr>
        <p:spPr>
          <a:xfrm>
            <a:off x="0" y="3453261"/>
            <a:ext cx="12192000" cy="5416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 defTabSz="685800">
              <a:lnSpc>
                <a:spcPct val="90000"/>
              </a:lnSpc>
              <a:spcBef>
                <a:spcPct val="0"/>
              </a:spcBef>
              <a:buNone/>
              <a:defRPr sz="3800" b="1"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IN" dirty="0"/>
              <a:t>Thank You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A7272B-0CBA-4BC3-9397-15CF8D589103}"/>
              </a:ext>
            </a:extLst>
          </p:cNvPr>
          <p:cNvGrpSpPr/>
          <p:nvPr/>
        </p:nvGrpSpPr>
        <p:grpSpPr>
          <a:xfrm>
            <a:off x="8085908" y="4070582"/>
            <a:ext cx="4277707" cy="2763658"/>
            <a:chOff x="8167219" y="4046556"/>
            <a:chExt cx="4277707" cy="276365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A739ECC-A6AE-42C3-99FF-322A48141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7219" y="4046556"/>
              <a:ext cx="4074098" cy="231694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8503965" y="6348549"/>
              <a:ext cx="39409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IN" sz="2400" b="1" dirty="0">
                <a:latin typeface="Garamond" pitchFamily="18" charset="0"/>
              </a:endParaRPr>
            </a:p>
          </p:txBody>
        </p:sp>
      </p:grpSp>
      <p:pic>
        <p:nvPicPr>
          <p:cNvPr id="2050" name="Picture 2" descr="F:\NHSRC\work\CPHC_IT_HEALTH\HWC\HWC repository\To share\Siddharthnagar_PHC_UP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0593" y="-41145"/>
            <a:ext cx="4106092" cy="3154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79018-9B80-4E8D-B01D-65DBA61FE0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396" y="-65008"/>
            <a:ext cx="4373512" cy="3170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FCF790CE-CA71-4DFA-80B4-F12BB6AE80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8"/>
          <a:stretch/>
        </p:blipFill>
        <p:spPr>
          <a:xfrm>
            <a:off x="0" y="4070582"/>
            <a:ext cx="3915553" cy="2405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195F26-7061-4D71-981B-E188423DCDD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0"/>
          <a:stretch/>
        </p:blipFill>
        <p:spPr>
          <a:xfrm>
            <a:off x="4017546" y="3967913"/>
            <a:ext cx="3940961" cy="261036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34289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3739</TotalTime>
  <Words>947</Words>
  <Application>Microsoft Office PowerPoint</Application>
  <PresentationFormat>Widescreen</PresentationFormat>
  <Paragraphs>183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Garamond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shailey gokhale</dc:creator>
  <cp:lastModifiedBy>Garima Aditya</cp:lastModifiedBy>
  <cp:revision>519</cp:revision>
  <cp:lastPrinted>2019-04-06T12:49:49Z</cp:lastPrinted>
  <dcterms:created xsi:type="dcterms:W3CDTF">2019-04-03T16:01:36Z</dcterms:created>
  <dcterms:modified xsi:type="dcterms:W3CDTF">2019-04-07T12:37:39Z</dcterms:modified>
</cp:coreProperties>
</file>