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2" r:id="rId2"/>
    <p:sldId id="600" r:id="rId3"/>
    <p:sldId id="307" r:id="rId4"/>
    <p:sldId id="304" r:id="rId5"/>
    <p:sldId id="305" r:id="rId6"/>
    <p:sldId id="306" r:id="rId7"/>
    <p:sldId id="484" r:id="rId8"/>
    <p:sldId id="485" r:id="rId9"/>
    <p:sldId id="486" r:id="rId10"/>
    <p:sldId id="488" r:id="rId11"/>
    <p:sldId id="489" r:id="rId12"/>
    <p:sldId id="490" r:id="rId13"/>
    <p:sldId id="493" r:id="rId14"/>
    <p:sldId id="257" r:id="rId15"/>
    <p:sldId id="594" r:id="rId16"/>
    <p:sldId id="597" r:id="rId17"/>
    <p:sldId id="279" r:id="rId18"/>
    <p:sldId id="596" r:id="rId19"/>
    <p:sldId id="277" r:id="rId20"/>
    <p:sldId id="270" r:id="rId21"/>
    <p:sldId id="271" r:id="rId22"/>
    <p:sldId id="272" r:id="rId23"/>
    <p:sldId id="595" r:id="rId24"/>
    <p:sldId id="599" r:id="rId25"/>
    <p:sldId id="273" r:id="rId26"/>
    <p:sldId id="274" r:id="rId27"/>
    <p:sldId id="275" r:id="rId28"/>
    <p:sldId id="276" r:id="rId29"/>
    <p:sldId id="29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0" autoAdjust="0"/>
    <p:restoredTop sz="93738" autoAdjust="0"/>
  </p:normalViewPr>
  <p:slideViewPr>
    <p:cSldViewPr snapToGrid="0">
      <p:cViewPr>
        <p:scale>
          <a:sx n="60" d="100"/>
          <a:sy n="60" d="100"/>
        </p:scale>
        <p:origin x="992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%20PC\Desktop\Natoional%20Consultation\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%20PC\Desktop\Natoional%20Consultation\MLHP%20Phone%20survey%20FF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NHSRC\work\Miscellaneous\MLHP%20phone%20survey\File%20to%20be%20shared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%20PC\Desktop\Natoional%20Consultation\graph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%20PC\Desktop\Natoional%20Consultation\MLHP%20Phone%20survey%20FF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NHSRC\work\Miscellaneous\MLHP%20phone%20survey\File%20to%20be%20shared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F:\NHSRC\work\Miscellaneous\MLHP%20phone%20survey\File%20to%20be%20shared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%20PC\Desktop\Natoional%20Consultation\graph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%20PC\Desktop\Natoional%20Consultation\MLHP%20Phone%20survey%20FF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NHSRC\work\Miscellaneous\MLHP%20phone%20survey\File%20to%20be%20shared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NHSRC\work\Miscellaneous\MLHP%20phone%20survey\File%20to%20be%20shared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%20PC\Desktop\Natoional%20Consultation\graph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%20PC\Desktop\Natoional%20Consultation\graph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1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2D1-4398-B45E-5DE160D552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'call graph'!$C$9:$C$17</c:f>
              <c:strCache>
                <c:ptCount val="9"/>
                <c:pt idx="0">
                  <c:v>Call Disconnected by respondent </c:v>
                </c:pt>
                <c:pt idx="1">
                  <c:v>Out of coverage area</c:v>
                </c:pt>
                <c:pt idx="2">
                  <c:v>Switched off</c:v>
                </c:pt>
                <c:pt idx="3">
                  <c:v>Wrong number</c:v>
                </c:pt>
                <c:pt idx="4">
                  <c:v>Received and refused</c:v>
                </c:pt>
                <c:pt idx="5">
                  <c:v>Received and Disconnected/Incomplete survey </c:v>
                </c:pt>
                <c:pt idx="6">
                  <c:v>CHO Under training</c:v>
                </c:pt>
                <c:pt idx="7">
                  <c:v>Survey completed</c:v>
                </c:pt>
                <c:pt idx="8">
                  <c:v>Total CHOs called</c:v>
                </c:pt>
              </c:strCache>
            </c:strRef>
          </c:cat>
          <c:val>
            <c:numRef>
              <c:f>'call graph'!$D$9:$D$17</c:f>
              <c:numCache>
                <c:formatCode>General</c:formatCode>
                <c:ptCount val="9"/>
                <c:pt idx="0">
                  <c:v>123</c:v>
                </c:pt>
                <c:pt idx="1">
                  <c:v>359</c:v>
                </c:pt>
                <c:pt idx="2">
                  <c:v>127</c:v>
                </c:pt>
                <c:pt idx="3">
                  <c:v>55</c:v>
                </c:pt>
                <c:pt idx="4">
                  <c:v>253</c:v>
                </c:pt>
                <c:pt idx="5">
                  <c:v>1205</c:v>
                </c:pt>
                <c:pt idx="6">
                  <c:v>13</c:v>
                </c:pt>
                <c:pt idx="7">
                  <c:v>262</c:v>
                </c:pt>
                <c:pt idx="8">
                  <c:v>3070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D1-4398-B45E-5DE160D55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42318640"/>
        <c:axId val="642320280"/>
      </c:barChart>
      <c:catAx>
        <c:axId val="642318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2320280"/>
        <c:crosses val="autoZero"/>
        <c:auto val="1"/>
        <c:lblAlgn val="ctr"/>
        <c:lblOffset val="100"/>
        <c:noMultiLvlLbl val="0"/>
      </c:catAx>
      <c:valAx>
        <c:axId val="642320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231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365338069092267E-2"/>
          <c:y val="2.0946537598810079E-2"/>
          <c:w val="0.90034201309888262"/>
          <c:h val="0.718411361809828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Grand 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Sheet1!$B$3:$B$24</c:f>
              <c:strCache>
                <c:ptCount val="22"/>
                <c:pt idx="0">
                  <c:v>Arunachal Pradesh</c:v>
                </c:pt>
                <c:pt idx="1">
                  <c:v>Assam</c:v>
                </c:pt>
                <c:pt idx="2">
                  <c:v>Bihar</c:v>
                </c:pt>
                <c:pt idx="3">
                  <c:v>Chhattisgarh</c:v>
                </c:pt>
                <c:pt idx="4">
                  <c:v>Dadra &amp; Nagar Haveli</c:v>
                </c:pt>
                <c:pt idx="5">
                  <c:v>Gujarat</c:v>
                </c:pt>
                <c:pt idx="6">
                  <c:v>Haryana</c:v>
                </c:pt>
                <c:pt idx="7">
                  <c:v>Jammu &amp; Kashmir</c:v>
                </c:pt>
                <c:pt idx="8">
                  <c:v>Jharkhand</c:v>
                </c:pt>
                <c:pt idx="9">
                  <c:v>Karnataka</c:v>
                </c:pt>
                <c:pt idx="10">
                  <c:v>Maharashtra</c:v>
                </c:pt>
                <c:pt idx="11">
                  <c:v>Manipur</c:v>
                </c:pt>
                <c:pt idx="12">
                  <c:v>Meghalaya</c:v>
                </c:pt>
                <c:pt idx="13">
                  <c:v>Nagaland</c:v>
                </c:pt>
                <c:pt idx="14">
                  <c:v>Odisha</c:v>
                </c:pt>
                <c:pt idx="15">
                  <c:v>Punjab</c:v>
                </c:pt>
                <c:pt idx="16">
                  <c:v>Rajasthan</c:v>
                </c:pt>
                <c:pt idx="17">
                  <c:v>Tamil Nadu</c:v>
                </c:pt>
                <c:pt idx="18">
                  <c:v>Telengana</c:v>
                </c:pt>
                <c:pt idx="19">
                  <c:v>Uttar Pradesh</c:v>
                </c:pt>
                <c:pt idx="20">
                  <c:v>Uttarakhand</c:v>
                </c:pt>
                <c:pt idx="21">
                  <c:v>West Bengal</c:v>
                </c:pt>
              </c:strCache>
            </c:strRef>
          </c:cat>
          <c:val>
            <c:numRef>
              <c:f>Sheet1!$C$3:$C$24</c:f>
              <c:numCache>
                <c:formatCode>General</c:formatCode>
                <c:ptCount val="22"/>
                <c:pt idx="0">
                  <c:v>21</c:v>
                </c:pt>
                <c:pt idx="1">
                  <c:v>1061</c:v>
                </c:pt>
                <c:pt idx="2">
                  <c:v>55</c:v>
                </c:pt>
                <c:pt idx="3">
                  <c:v>260</c:v>
                </c:pt>
                <c:pt idx="4">
                  <c:v>9</c:v>
                </c:pt>
                <c:pt idx="5">
                  <c:v>665</c:v>
                </c:pt>
                <c:pt idx="6">
                  <c:v>65</c:v>
                </c:pt>
                <c:pt idx="7">
                  <c:v>64</c:v>
                </c:pt>
                <c:pt idx="8">
                  <c:v>65</c:v>
                </c:pt>
                <c:pt idx="9">
                  <c:v>152</c:v>
                </c:pt>
                <c:pt idx="10">
                  <c:v>72</c:v>
                </c:pt>
                <c:pt idx="11">
                  <c:v>15</c:v>
                </c:pt>
                <c:pt idx="12">
                  <c:v>29</c:v>
                </c:pt>
                <c:pt idx="13">
                  <c:v>1</c:v>
                </c:pt>
                <c:pt idx="14">
                  <c:v>30</c:v>
                </c:pt>
                <c:pt idx="15">
                  <c:v>70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399</c:v>
                </c:pt>
                <c:pt idx="20">
                  <c:v>29</c:v>
                </c:pt>
                <c:pt idx="2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D8-411E-B146-D4A8DC3A32FA}"/>
            </c:ext>
          </c:extLst>
        </c:ser>
        <c:ser>
          <c:idx val="1"/>
          <c:order val="1"/>
          <c:tx>
            <c:strRef>
              <c:f>Sheet1!$D$2</c:f>
              <c:strCache>
                <c:ptCount val="1"/>
                <c:pt idx="0">
                  <c:v>Call completed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Sheet1!$B$3:$B$24</c:f>
              <c:strCache>
                <c:ptCount val="22"/>
                <c:pt idx="0">
                  <c:v>Arunachal Pradesh</c:v>
                </c:pt>
                <c:pt idx="1">
                  <c:v>Assam</c:v>
                </c:pt>
                <c:pt idx="2">
                  <c:v>Bihar</c:v>
                </c:pt>
                <c:pt idx="3">
                  <c:v>Chhattisgarh</c:v>
                </c:pt>
                <c:pt idx="4">
                  <c:v>Dadra &amp; Nagar Haveli</c:v>
                </c:pt>
                <c:pt idx="5">
                  <c:v>Gujarat</c:v>
                </c:pt>
                <c:pt idx="6">
                  <c:v>Haryana</c:v>
                </c:pt>
                <c:pt idx="7">
                  <c:v>Jammu &amp; Kashmir</c:v>
                </c:pt>
                <c:pt idx="8">
                  <c:v>Jharkhand</c:v>
                </c:pt>
                <c:pt idx="9">
                  <c:v>Karnataka</c:v>
                </c:pt>
                <c:pt idx="10">
                  <c:v>Maharashtra</c:v>
                </c:pt>
                <c:pt idx="11">
                  <c:v>Manipur</c:v>
                </c:pt>
                <c:pt idx="12">
                  <c:v>Meghalaya</c:v>
                </c:pt>
                <c:pt idx="13">
                  <c:v>Nagaland</c:v>
                </c:pt>
                <c:pt idx="14">
                  <c:v>Odisha</c:v>
                </c:pt>
                <c:pt idx="15">
                  <c:v>Punjab</c:v>
                </c:pt>
                <c:pt idx="16">
                  <c:v>Rajasthan</c:v>
                </c:pt>
                <c:pt idx="17">
                  <c:v>Tamil Nadu</c:v>
                </c:pt>
                <c:pt idx="18">
                  <c:v>Telengana</c:v>
                </c:pt>
                <c:pt idx="19">
                  <c:v>Uttar Pradesh</c:v>
                </c:pt>
                <c:pt idx="20">
                  <c:v>Uttarakhand</c:v>
                </c:pt>
                <c:pt idx="21">
                  <c:v>West Bengal</c:v>
                </c:pt>
              </c:strCache>
            </c:strRef>
          </c:cat>
          <c:val>
            <c:numRef>
              <c:f>Sheet1!$D$3:$D$24</c:f>
              <c:numCache>
                <c:formatCode>General</c:formatCode>
                <c:ptCount val="22"/>
                <c:pt idx="0">
                  <c:v>1</c:v>
                </c:pt>
                <c:pt idx="1">
                  <c:v>73</c:v>
                </c:pt>
                <c:pt idx="2">
                  <c:v>9</c:v>
                </c:pt>
                <c:pt idx="3">
                  <c:v>16</c:v>
                </c:pt>
                <c:pt idx="4">
                  <c:v>4</c:v>
                </c:pt>
                <c:pt idx="5">
                  <c:v>61</c:v>
                </c:pt>
                <c:pt idx="6">
                  <c:v>11</c:v>
                </c:pt>
                <c:pt idx="7">
                  <c:v>12</c:v>
                </c:pt>
                <c:pt idx="8">
                  <c:v>15</c:v>
                </c:pt>
                <c:pt idx="9">
                  <c:v>8</c:v>
                </c:pt>
                <c:pt idx="10">
                  <c:v>13</c:v>
                </c:pt>
                <c:pt idx="11">
                  <c:v>1</c:v>
                </c:pt>
                <c:pt idx="12">
                  <c:v>4</c:v>
                </c:pt>
                <c:pt idx="15">
                  <c:v>6</c:v>
                </c:pt>
                <c:pt idx="16">
                  <c:v>1</c:v>
                </c:pt>
                <c:pt idx="19">
                  <c:v>25</c:v>
                </c:pt>
                <c:pt idx="2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D8-411E-B146-D4A8DC3A3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862072"/>
        <c:axId val="417863384"/>
      </c:barChart>
      <c:catAx>
        <c:axId val="41786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63384"/>
        <c:crosses val="autoZero"/>
        <c:auto val="1"/>
        <c:lblAlgn val="ctr"/>
        <c:lblOffset val="100"/>
        <c:noMultiLvlLbl val="0"/>
      </c:catAx>
      <c:valAx>
        <c:axId val="41786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6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 i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Sheet3!$H$29:$H$33</c:f>
              <c:strCache>
                <c:ptCount val="5"/>
                <c:pt idx="0">
                  <c:v>Under process</c:v>
                </c:pt>
                <c:pt idx="1">
                  <c:v>Planned to be upgarded</c:v>
                </c:pt>
                <c:pt idx="2">
                  <c:v>No</c:v>
                </c:pt>
                <c:pt idx="3">
                  <c:v>Yes</c:v>
                </c:pt>
                <c:pt idx="4">
                  <c:v>Total response</c:v>
                </c:pt>
              </c:strCache>
            </c:strRef>
          </c:cat>
          <c:val>
            <c:numRef>
              <c:f>Sheet3!$I$29:$I$33</c:f>
              <c:numCache>
                <c:formatCode>General</c:formatCode>
                <c:ptCount val="5"/>
                <c:pt idx="0">
                  <c:v>73</c:v>
                </c:pt>
                <c:pt idx="1">
                  <c:v>19</c:v>
                </c:pt>
                <c:pt idx="2">
                  <c:v>12</c:v>
                </c:pt>
                <c:pt idx="3">
                  <c:v>116</c:v>
                </c:pt>
                <c:pt idx="4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74-4AF2-BA8A-8E2E4CD71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154240"/>
        <c:axId val="90724992"/>
      </c:barChart>
      <c:catAx>
        <c:axId val="861542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90724992"/>
        <c:crosses val="autoZero"/>
        <c:auto val="1"/>
        <c:lblAlgn val="ctr"/>
        <c:lblOffset val="100"/>
        <c:noMultiLvlLbl val="0"/>
      </c:catAx>
      <c:valAx>
        <c:axId val="90724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61542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chemeClr val="tx1"/>
                </a:solidFill>
              </a:rPr>
              <a:t>NCD Training Status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graphs!$AW$29</c:f>
              <c:strCache>
                <c:ptCount val="1"/>
                <c:pt idx="0">
                  <c:v>ASHA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3.2965347190430949E-3"/>
                  <c:y val="2.6293622569096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9B-44E2-9FCB-17703F2ADA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graphs!$AV$30:$AV$34</c:f>
              <c:strCache>
                <c:ptCount val="5"/>
                <c:pt idx="0">
                  <c:v>ASHA/ANM not appointed</c:v>
                </c:pt>
                <c:pt idx="1">
                  <c:v>Do not know</c:v>
                </c:pt>
                <c:pt idx="2">
                  <c:v>Under process</c:v>
                </c:pt>
                <c:pt idx="3">
                  <c:v>Planned but not started</c:v>
                </c:pt>
                <c:pt idx="4">
                  <c:v>Completed</c:v>
                </c:pt>
              </c:strCache>
            </c:strRef>
          </c:cat>
          <c:val>
            <c:numRef>
              <c:f>graphs!$AW$30:$AW$34</c:f>
              <c:numCache>
                <c:formatCode>General</c:formatCode>
                <c:ptCount val="5"/>
                <c:pt idx="0">
                  <c:v>1</c:v>
                </c:pt>
                <c:pt idx="1">
                  <c:v>26</c:v>
                </c:pt>
                <c:pt idx="2">
                  <c:v>13</c:v>
                </c:pt>
                <c:pt idx="3">
                  <c:v>8</c:v>
                </c:pt>
                <c:pt idx="4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84-4F8B-9012-62FB8A04A611}"/>
            </c:ext>
          </c:extLst>
        </c:ser>
        <c:ser>
          <c:idx val="1"/>
          <c:order val="1"/>
          <c:tx>
            <c:strRef>
              <c:f>graphs!$AX$29</c:f>
              <c:strCache>
                <c:ptCount val="1"/>
                <c:pt idx="0">
                  <c:v>ANM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8866655689754033E-2"/>
                      <c:h val="0.106733474354697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09B-44E2-9FCB-17703F2ADAA3}"/>
                </c:ext>
              </c:extLst>
            </c:dLbl>
            <c:dLbl>
              <c:idx val="2"/>
              <c:layout>
                <c:manualLayout>
                  <c:x val="-4.0290514459954437E-17"/>
                  <c:y val="-1.878115897792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9B-44E2-9FCB-17703F2ADAA3}"/>
                </c:ext>
              </c:extLst>
            </c:dLbl>
            <c:dLbl>
              <c:idx val="4"/>
              <c:layout>
                <c:manualLayout>
                  <c:x val="0"/>
                  <c:y val="-3.75623179558527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9B-44E2-9FCB-17703F2ADA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graphs!$AV$30:$AV$34</c:f>
              <c:strCache>
                <c:ptCount val="5"/>
                <c:pt idx="0">
                  <c:v>ASHA/ANM not appointed</c:v>
                </c:pt>
                <c:pt idx="1">
                  <c:v>Do not know</c:v>
                </c:pt>
                <c:pt idx="2">
                  <c:v>Under process</c:v>
                </c:pt>
                <c:pt idx="3">
                  <c:v>Planned but not started</c:v>
                </c:pt>
                <c:pt idx="4">
                  <c:v>Completed</c:v>
                </c:pt>
              </c:strCache>
            </c:strRef>
          </c:cat>
          <c:val>
            <c:numRef>
              <c:f>graphs!$AX$30:$AX$34</c:f>
              <c:numCache>
                <c:formatCode>General</c:formatCode>
                <c:ptCount val="5"/>
                <c:pt idx="0">
                  <c:v>1</c:v>
                </c:pt>
                <c:pt idx="1">
                  <c:v>20</c:v>
                </c:pt>
                <c:pt idx="2">
                  <c:v>16</c:v>
                </c:pt>
                <c:pt idx="3">
                  <c:v>6</c:v>
                </c:pt>
                <c:pt idx="4">
                  <c:v>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84-4F8B-9012-62FB8A04A6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0556472"/>
        <c:axId val="670557784"/>
      </c:barChart>
      <c:catAx>
        <c:axId val="670556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557784"/>
        <c:crosses val="autoZero"/>
        <c:auto val="1"/>
        <c:lblAlgn val="ctr"/>
        <c:lblOffset val="100"/>
        <c:noMultiLvlLbl val="0"/>
      </c:catAx>
      <c:valAx>
        <c:axId val="670557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55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chemeClr val="tx1"/>
                </a:solidFill>
              </a:rPr>
              <a:t>CHO completed</a:t>
            </a:r>
            <a:r>
              <a:rPr lang="en-US" sz="2000" b="1" baseline="0">
                <a:solidFill>
                  <a:schemeClr val="tx1"/>
                </a:solidFill>
              </a:rPr>
              <a:t> C</a:t>
            </a:r>
            <a:r>
              <a:rPr lang="en-US" sz="2000" b="1">
                <a:solidFill>
                  <a:schemeClr val="tx1"/>
                </a:solidFill>
              </a:rPr>
              <a:t>PCH  Training </a:t>
            </a:r>
          </a:p>
        </c:rich>
      </c:tx>
      <c:layout>
        <c:manualLayout>
          <c:xMode val="edge"/>
          <c:yMode val="edge"/>
          <c:x val="0.69792336441815739"/>
          <c:y val="8.92324403174702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Analysis!$E$27:$E$29</c:f>
              <c:strCache>
                <c:ptCount val="3"/>
                <c:pt idx="0">
                  <c:v>Total excluding Assam and CG</c:v>
                </c:pt>
                <c:pt idx="1">
                  <c:v>Completed training </c:v>
                </c:pt>
                <c:pt idx="2">
                  <c:v>Training not completed </c:v>
                </c:pt>
              </c:strCache>
            </c:strRef>
          </c:cat>
          <c:val>
            <c:numRef>
              <c:f>Analysis!$F$27:$F$29</c:f>
              <c:numCache>
                <c:formatCode>General</c:formatCode>
                <c:ptCount val="3"/>
                <c:pt idx="0">
                  <c:v>146</c:v>
                </c:pt>
                <c:pt idx="1">
                  <c:v>130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6A-4A7C-A085-6D75B87C3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14532640"/>
        <c:axId val="542221040"/>
      </c:barChart>
      <c:catAx>
        <c:axId val="41453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221040"/>
        <c:crosses val="autoZero"/>
        <c:auto val="1"/>
        <c:lblAlgn val="ctr"/>
        <c:lblOffset val="100"/>
        <c:noMultiLvlLbl val="0"/>
      </c:catAx>
      <c:valAx>
        <c:axId val="542221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32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Sheet3!$BG$28:$BG$30</c:f>
              <c:strCache>
                <c:ptCount val="3"/>
                <c:pt idx="0">
                  <c:v>Don't know</c:v>
                </c:pt>
                <c:pt idx="1">
                  <c:v>No</c:v>
                </c:pt>
                <c:pt idx="2">
                  <c:v>Yes</c:v>
                </c:pt>
              </c:strCache>
            </c:strRef>
          </c:cat>
          <c:val>
            <c:numRef>
              <c:f>Sheet3!$BH$28:$BH$30</c:f>
              <c:numCache>
                <c:formatCode>General</c:formatCode>
                <c:ptCount val="3"/>
                <c:pt idx="0">
                  <c:v>2</c:v>
                </c:pt>
                <c:pt idx="1">
                  <c:v>48</c:v>
                </c:pt>
                <c:pt idx="2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37-454E-AEF9-A8652F389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50528"/>
        <c:axId val="84162432"/>
      </c:barChart>
      <c:catAx>
        <c:axId val="84150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84162432"/>
        <c:crosses val="autoZero"/>
        <c:auto val="1"/>
        <c:lblAlgn val="ctr"/>
        <c:lblOffset val="100"/>
        <c:noMultiLvlLbl val="0"/>
      </c:catAx>
      <c:valAx>
        <c:axId val="841624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4150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Sheet3!$BJ$28:$BJ$35</c:f>
              <c:strCache>
                <c:ptCount val="8"/>
                <c:pt idx="0">
                  <c:v>Not given</c:v>
                </c:pt>
                <c:pt idx="1">
                  <c:v>Medicines not available</c:v>
                </c:pt>
                <c:pt idx="2">
                  <c:v>less than a week</c:v>
                </c:pt>
                <c:pt idx="3">
                  <c:v>1 week</c:v>
                </c:pt>
                <c:pt idx="4">
                  <c:v>10 days</c:v>
                </c:pt>
                <c:pt idx="5">
                  <c:v>15 days</c:v>
                </c:pt>
                <c:pt idx="6">
                  <c:v>20 days</c:v>
                </c:pt>
                <c:pt idx="7">
                  <c:v>1 month</c:v>
                </c:pt>
              </c:strCache>
            </c:strRef>
          </c:cat>
          <c:val>
            <c:numRef>
              <c:f>Sheet3!$BK$28:$BK$35</c:f>
              <c:numCache>
                <c:formatCode>General</c:formatCode>
                <c:ptCount val="8"/>
                <c:pt idx="0">
                  <c:v>6</c:v>
                </c:pt>
                <c:pt idx="1">
                  <c:v>1</c:v>
                </c:pt>
                <c:pt idx="2">
                  <c:v>55</c:v>
                </c:pt>
                <c:pt idx="3">
                  <c:v>38</c:v>
                </c:pt>
                <c:pt idx="4">
                  <c:v>14</c:v>
                </c:pt>
                <c:pt idx="5">
                  <c:v>11</c:v>
                </c:pt>
                <c:pt idx="6">
                  <c:v>1</c:v>
                </c:pt>
                <c:pt idx="7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CA-4867-90B5-BC78C7CB8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059520"/>
        <c:axId val="94064000"/>
      </c:barChart>
      <c:catAx>
        <c:axId val="940595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94064000"/>
        <c:crosses val="autoZero"/>
        <c:auto val="1"/>
        <c:lblAlgn val="ctr"/>
        <c:lblOffset val="100"/>
        <c:noMultiLvlLbl val="0"/>
      </c:catAx>
      <c:valAx>
        <c:axId val="94064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40595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graphs!$BY$29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graphs!$BX$30:$BX$37</c:f>
              <c:strCache>
                <c:ptCount val="8"/>
                <c:pt idx="0">
                  <c:v>Haemoglobin</c:v>
                </c:pt>
                <c:pt idx="1">
                  <c:v>Urine pregnancy tests</c:v>
                </c:pt>
                <c:pt idx="2">
                  <c:v>Urine dipstik</c:v>
                </c:pt>
                <c:pt idx="3">
                  <c:v>Blood sugar</c:v>
                </c:pt>
                <c:pt idx="4">
                  <c:v>Malaria RDK kit</c:v>
                </c:pt>
                <c:pt idx="5">
                  <c:v>Dengue rapid diagnoistic kit</c:v>
                </c:pt>
                <c:pt idx="6">
                  <c:v>Sickle cell kit</c:v>
                </c:pt>
                <c:pt idx="7">
                  <c:v>Sputum collection</c:v>
                </c:pt>
              </c:strCache>
            </c:strRef>
          </c:cat>
          <c:val>
            <c:numRef>
              <c:f>graphs!$BY$30:$BY$37</c:f>
              <c:numCache>
                <c:formatCode>General</c:formatCode>
                <c:ptCount val="8"/>
                <c:pt idx="0">
                  <c:v>184</c:v>
                </c:pt>
                <c:pt idx="1">
                  <c:v>197</c:v>
                </c:pt>
                <c:pt idx="2">
                  <c:v>158</c:v>
                </c:pt>
                <c:pt idx="3">
                  <c:v>157</c:v>
                </c:pt>
                <c:pt idx="4">
                  <c:v>139</c:v>
                </c:pt>
                <c:pt idx="5">
                  <c:v>35</c:v>
                </c:pt>
                <c:pt idx="6">
                  <c:v>44</c:v>
                </c:pt>
                <c:pt idx="7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54-42C6-8C20-D628ADD35009}"/>
            </c:ext>
          </c:extLst>
        </c:ser>
        <c:ser>
          <c:idx val="1"/>
          <c:order val="1"/>
          <c:tx>
            <c:strRef>
              <c:f>graphs!$BZ$29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graphs!$BX$30:$BX$37</c:f>
              <c:strCache>
                <c:ptCount val="8"/>
                <c:pt idx="0">
                  <c:v>Haemoglobin</c:v>
                </c:pt>
                <c:pt idx="1">
                  <c:v>Urine pregnancy tests</c:v>
                </c:pt>
                <c:pt idx="2">
                  <c:v>Urine dipstik</c:v>
                </c:pt>
                <c:pt idx="3">
                  <c:v>Blood sugar</c:v>
                </c:pt>
                <c:pt idx="4">
                  <c:v>Malaria RDK kit</c:v>
                </c:pt>
                <c:pt idx="5">
                  <c:v>Dengue rapid diagnoistic kit</c:v>
                </c:pt>
                <c:pt idx="6">
                  <c:v>Sickle cell kit</c:v>
                </c:pt>
                <c:pt idx="7">
                  <c:v>Sputum collection</c:v>
                </c:pt>
              </c:strCache>
            </c:strRef>
          </c:cat>
          <c:val>
            <c:numRef>
              <c:f>graphs!$BZ$30:$BZ$37</c:f>
              <c:numCache>
                <c:formatCode>General</c:formatCode>
                <c:ptCount val="8"/>
                <c:pt idx="0">
                  <c:v>36</c:v>
                </c:pt>
                <c:pt idx="1">
                  <c:v>23</c:v>
                </c:pt>
                <c:pt idx="2">
                  <c:v>62</c:v>
                </c:pt>
                <c:pt idx="3">
                  <c:v>32</c:v>
                </c:pt>
                <c:pt idx="4">
                  <c:v>81</c:v>
                </c:pt>
                <c:pt idx="5">
                  <c:v>185</c:v>
                </c:pt>
                <c:pt idx="6">
                  <c:v>176</c:v>
                </c:pt>
                <c:pt idx="7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54-42C6-8C20-D628ADD350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7812544"/>
        <c:axId val="417812872"/>
      </c:barChart>
      <c:catAx>
        <c:axId val="417812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12872"/>
        <c:crosses val="autoZero"/>
        <c:auto val="1"/>
        <c:lblAlgn val="ctr"/>
        <c:lblOffset val="100"/>
        <c:noMultiLvlLbl val="0"/>
      </c:catAx>
      <c:valAx>
        <c:axId val="4178128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1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</a:rPr>
              <a:t>Average</a:t>
            </a:r>
            <a:r>
              <a:rPr lang="en-US" sz="2000" b="1" baseline="0" dirty="0">
                <a:solidFill>
                  <a:schemeClr val="tx1"/>
                </a:solidFill>
              </a:rPr>
              <a:t> Monthly OPD </a:t>
            </a:r>
          </a:p>
          <a:p>
            <a:pPr>
              <a:defRPr sz="2000" b="1">
                <a:solidFill>
                  <a:schemeClr val="tx1"/>
                </a:solidFill>
              </a:defRPr>
            </a:pPr>
            <a:r>
              <a:rPr lang="en-US" sz="2000" b="1" baseline="0" dirty="0">
                <a:solidFill>
                  <a:schemeClr val="tx1"/>
                </a:solidFill>
              </a:rPr>
              <a:t>N- 170</a:t>
            </a:r>
            <a:endParaRPr lang="en-US" sz="20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7E5-4851-AA4F-92400CE012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Sheet2!$B$5:$B$12</c:f>
              <c:strCache>
                <c:ptCount val="8"/>
                <c:pt idx="0">
                  <c:v>100-150</c:v>
                </c:pt>
                <c:pt idx="1">
                  <c:v>150-200</c:v>
                </c:pt>
                <c:pt idx="2">
                  <c:v>200-300</c:v>
                </c:pt>
                <c:pt idx="3">
                  <c:v>301-400</c:v>
                </c:pt>
                <c:pt idx="4">
                  <c:v>401-500</c:v>
                </c:pt>
                <c:pt idx="5">
                  <c:v>501-600</c:v>
                </c:pt>
                <c:pt idx="6">
                  <c:v>601-700</c:v>
                </c:pt>
                <c:pt idx="7">
                  <c:v>&gt;700</c:v>
                </c:pt>
              </c:strCache>
            </c:strRef>
          </c:cat>
          <c:val>
            <c:numRef>
              <c:f>Sheet2!$C$5:$C$12</c:f>
              <c:numCache>
                <c:formatCode>General</c:formatCode>
                <c:ptCount val="8"/>
                <c:pt idx="0">
                  <c:v>24</c:v>
                </c:pt>
                <c:pt idx="1">
                  <c:v>14</c:v>
                </c:pt>
                <c:pt idx="2">
                  <c:v>52</c:v>
                </c:pt>
                <c:pt idx="3">
                  <c:v>25</c:v>
                </c:pt>
                <c:pt idx="4">
                  <c:v>21</c:v>
                </c:pt>
                <c:pt idx="5">
                  <c:v>15</c:v>
                </c:pt>
                <c:pt idx="6">
                  <c:v>3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D-4CB3-AF36-6BA4A4EAB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70645688"/>
        <c:axId val="670648312"/>
        <c:axId val="0"/>
      </c:bar3DChart>
      <c:catAx>
        <c:axId val="67064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648312"/>
        <c:crosses val="autoZero"/>
        <c:auto val="1"/>
        <c:lblAlgn val="ctr"/>
        <c:lblOffset val="100"/>
        <c:noMultiLvlLbl val="0"/>
      </c:catAx>
      <c:valAx>
        <c:axId val="67064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645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Sheet3!$DA$28:$DA$32</c:f>
              <c:strCache>
                <c:ptCount val="5"/>
                <c:pt idx="0">
                  <c:v>Did not respond</c:v>
                </c:pt>
                <c:pt idx="1">
                  <c:v>Data not available</c:v>
                </c:pt>
                <c:pt idx="2">
                  <c:v>Not aware</c:v>
                </c:pt>
                <c:pt idx="3">
                  <c:v>No</c:v>
                </c:pt>
                <c:pt idx="4">
                  <c:v>Yes</c:v>
                </c:pt>
              </c:strCache>
            </c:strRef>
          </c:cat>
          <c:val>
            <c:numRef>
              <c:f>Sheet3!$DB$28:$DB$32</c:f>
              <c:numCache>
                <c:formatCode>General</c:formatCode>
                <c:ptCount val="5"/>
                <c:pt idx="0">
                  <c:v>1</c:v>
                </c:pt>
                <c:pt idx="1">
                  <c:v>8</c:v>
                </c:pt>
                <c:pt idx="2">
                  <c:v>72</c:v>
                </c:pt>
                <c:pt idx="3">
                  <c:v>23</c:v>
                </c:pt>
                <c:pt idx="4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A8-446D-B885-9A9CA99B25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947328"/>
        <c:axId val="109756800"/>
      </c:barChart>
      <c:catAx>
        <c:axId val="1089473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109756800"/>
        <c:crosses val="autoZero"/>
        <c:auto val="1"/>
        <c:lblAlgn val="ctr"/>
        <c:lblOffset val="100"/>
        <c:noMultiLvlLbl val="0"/>
      </c:catAx>
      <c:valAx>
        <c:axId val="109756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8947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Sheet3!$DE$28:$DE$33</c:f>
              <c:strCache>
                <c:ptCount val="6"/>
                <c:pt idx="0">
                  <c:v>Refused to respond</c:v>
                </c:pt>
                <c:pt idx="1">
                  <c:v>Data not available</c:v>
                </c:pt>
                <c:pt idx="2">
                  <c:v>Forms not available</c:v>
                </c:pt>
                <c:pt idx="3">
                  <c:v>Not aware</c:v>
                </c:pt>
                <c:pt idx="4">
                  <c:v>No </c:v>
                </c:pt>
                <c:pt idx="5">
                  <c:v>Yes</c:v>
                </c:pt>
              </c:strCache>
            </c:strRef>
          </c:cat>
          <c:val>
            <c:numRef>
              <c:f>Sheet3!$DF$28:$DF$33</c:f>
              <c:numCache>
                <c:formatCode>General</c:formatCode>
                <c:ptCount val="6"/>
                <c:pt idx="0">
                  <c:v>1</c:v>
                </c:pt>
                <c:pt idx="1">
                  <c:v>5</c:v>
                </c:pt>
                <c:pt idx="2">
                  <c:v>3</c:v>
                </c:pt>
                <c:pt idx="3">
                  <c:v>42</c:v>
                </c:pt>
                <c:pt idx="4">
                  <c:v>37</c:v>
                </c:pt>
                <c:pt idx="5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F-4E6C-87B1-51A263AF70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209792"/>
        <c:axId val="84050688"/>
      </c:barChart>
      <c:catAx>
        <c:axId val="822097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84050688"/>
        <c:crosses val="autoZero"/>
        <c:auto val="1"/>
        <c:lblAlgn val="ctr"/>
        <c:lblOffset val="100"/>
        <c:noMultiLvlLbl val="0"/>
      </c:catAx>
      <c:valAx>
        <c:axId val="84050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2209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graphs!$DY$29</c:f>
              <c:strCache>
                <c:ptCount val="1"/>
                <c:pt idx="0">
                  <c:v>Started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graphs!$DZ$28:$ED$28</c:f>
              <c:strCache>
                <c:ptCount val="5"/>
                <c:pt idx="0">
                  <c:v>Health and wellness activity started</c:v>
                </c:pt>
                <c:pt idx="1">
                  <c:v>Breast Cancer</c:v>
                </c:pt>
                <c:pt idx="2">
                  <c:v>Oral Cancer</c:v>
                </c:pt>
                <c:pt idx="3">
                  <c:v>Diabetes</c:v>
                </c:pt>
                <c:pt idx="4">
                  <c:v>Hypertension</c:v>
                </c:pt>
              </c:strCache>
            </c:strRef>
          </c:cat>
          <c:val>
            <c:numRef>
              <c:f>graphs!$DZ$29:$ED$29</c:f>
              <c:numCache>
                <c:formatCode>General</c:formatCode>
                <c:ptCount val="5"/>
                <c:pt idx="0">
                  <c:v>62</c:v>
                </c:pt>
                <c:pt idx="1">
                  <c:v>52</c:v>
                </c:pt>
                <c:pt idx="2">
                  <c:v>62</c:v>
                </c:pt>
                <c:pt idx="3">
                  <c:v>164</c:v>
                </c:pt>
                <c:pt idx="4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DD-48E2-A105-881CF4489C47}"/>
            </c:ext>
          </c:extLst>
        </c:ser>
        <c:ser>
          <c:idx val="1"/>
          <c:order val="1"/>
          <c:tx>
            <c:strRef>
              <c:f>graphs!$DY$30</c:f>
              <c:strCache>
                <c:ptCount val="1"/>
                <c:pt idx="0">
                  <c:v>Not started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graphs!$DZ$28:$ED$28</c:f>
              <c:strCache>
                <c:ptCount val="5"/>
                <c:pt idx="0">
                  <c:v>Health and wellness activity started</c:v>
                </c:pt>
                <c:pt idx="1">
                  <c:v>Breast Cancer</c:v>
                </c:pt>
                <c:pt idx="2">
                  <c:v>Oral Cancer</c:v>
                </c:pt>
                <c:pt idx="3">
                  <c:v>Diabetes</c:v>
                </c:pt>
                <c:pt idx="4">
                  <c:v>Hypertension</c:v>
                </c:pt>
              </c:strCache>
            </c:strRef>
          </c:cat>
          <c:val>
            <c:numRef>
              <c:f>graphs!$DZ$30:$ED$30</c:f>
              <c:numCache>
                <c:formatCode>General</c:formatCode>
                <c:ptCount val="5"/>
                <c:pt idx="0">
                  <c:v>138</c:v>
                </c:pt>
                <c:pt idx="1">
                  <c:v>149</c:v>
                </c:pt>
                <c:pt idx="2">
                  <c:v>141</c:v>
                </c:pt>
                <c:pt idx="3">
                  <c:v>42</c:v>
                </c:pt>
                <c:pt idx="4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DD-48E2-A105-881CF4489C47}"/>
            </c:ext>
          </c:extLst>
        </c:ser>
        <c:ser>
          <c:idx val="2"/>
          <c:order val="2"/>
          <c:tx>
            <c:strRef>
              <c:f>graphs!$DY$31</c:f>
              <c:strCache>
                <c:ptCount val="1"/>
                <c:pt idx="0">
                  <c:v>Not  aware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graphs!$DZ$28:$ED$28</c:f>
              <c:strCache>
                <c:ptCount val="5"/>
                <c:pt idx="0">
                  <c:v>Health and wellness activity started</c:v>
                </c:pt>
                <c:pt idx="1">
                  <c:v>Breast Cancer</c:v>
                </c:pt>
                <c:pt idx="2">
                  <c:v>Oral Cancer</c:v>
                </c:pt>
                <c:pt idx="3">
                  <c:v>Diabetes</c:v>
                </c:pt>
                <c:pt idx="4">
                  <c:v>Hypertension</c:v>
                </c:pt>
              </c:strCache>
            </c:strRef>
          </c:cat>
          <c:val>
            <c:numRef>
              <c:f>graphs!$DZ$31:$ED$31</c:f>
              <c:numCache>
                <c:formatCode>General</c:formatCode>
                <c:ptCount val="5"/>
                <c:pt idx="0">
                  <c:v>2</c:v>
                </c:pt>
                <c:pt idx="1">
                  <c:v>10</c:v>
                </c:pt>
                <c:pt idx="2">
                  <c:v>11</c:v>
                </c:pt>
                <c:pt idx="3">
                  <c:v>9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DD-48E2-A105-881CF4489C47}"/>
            </c:ext>
          </c:extLst>
        </c:ser>
        <c:ser>
          <c:idx val="3"/>
          <c:order val="3"/>
          <c:tx>
            <c:strRef>
              <c:f>graphs!$DY$32</c:f>
              <c:strCache>
                <c:ptCount val="1"/>
                <c:pt idx="0">
                  <c:v>Data not available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graphs!$DZ$28:$ED$28</c:f>
              <c:strCache>
                <c:ptCount val="5"/>
                <c:pt idx="0">
                  <c:v>Health and wellness activity started</c:v>
                </c:pt>
                <c:pt idx="1">
                  <c:v>Breast Cancer</c:v>
                </c:pt>
                <c:pt idx="2">
                  <c:v>Oral Cancer</c:v>
                </c:pt>
                <c:pt idx="3">
                  <c:v>Diabetes</c:v>
                </c:pt>
                <c:pt idx="4">
                  <c:v>Hypertension</c:v>
                </c:pt>
              </c:strCache>
            </c:strRef>
          </c:cat>
          <c:val>
            <c:numRef>
              <c:f>graphs!$DZ$32:$ED$32</c:f>
              <c:numCache>
                <c:formatCode>General</c:formatCode>
                <c:ptCount val="5"/>
                <c:pt idx="0">
                  <c:v>18</c:v>
                </c:pt>
                <c:pt idx="1">
                  <c:v>9</c:v>
                </c:pt>
                <c:pt idx="2">
                  <c:v>6</c:v>
                </c:pt>
                <c:pt idx="3">
                  <c:v>5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DD-48E2-A105-881CF4489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0600096"/>
        <c:axId val="670598784"/>
      </c:barChart>
      <c:catAx>
        <c:axId val="670600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598784"/>
        <c:crosses val="autoZero"/>
        <c:auto val="1"/>
        <c:lblAlgn val="ctr"/>
        <c:lblOffset val="100"/>
        <c:noMultiLvlLbl val="0"/>
      </c:catAx>
      <c:valAx>
        <c:axId val="670598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60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graphs!$EI$29</c:f>
              <c:strCache>
                <c:ptCount val="1"/>
                <c:pt idx="0">
                  <c:v>Refused to answer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graphs!$EJ$28:$EL$28</c:f>
              <c:strCache>
                <c:ptCount val="3"/>
                <c:pt idx="0">
                  <c:v>Attended review meeting in last 3 months</c:v>
                </c:pt>
                <c:pt idx="1">
                  <c:v>Block/district officials visited HWC in last 3 months</c:v>
                </c:pt>
                <c:pt idx="2">
                  <c:v>PHC MO visited HWC in last 3 months</c:v>
                </c:pt>
              </c:strCache>
            </c:strRef>
          </c:cat>
          <c:val>
            <c:numRef>
              <c:f>graphs!$EJ$29:$EL$29</c:f>
              <c:numCache>
                <c:formatCode>General</c:formatCode>
                <c:ptCount val="3"/>
                <c:pt idx="0">
                  <c:v>7</c:v>
                </c:pt>
                <c:pt idx="1">
                  <c:v>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29-495D-8D37-6E1EEE254E7A}"/>
            </c:ext>
          </c:extLst>
        </c:ser>
        <c:ser>
          <c:idx val="1"/>
          <c:order val="1"/>
          <c:tx>
            <c:strRef>
              <c:f>graphs!$EI$30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graphs!$EJ$28:$EL$28</c:f>
              <c:strCache>
                <c:ptCount val="3"/>
                <c:pt idx="0">
                  <c:v>Attended review meeting in last 3 months</c:v>
                </c:pt>
                <c:pt idx="1">
                  <c:v>Block/district officials visited HWC in last 3 months</c:v>
                </c:pt>
                <c:pt idx="2">
                  <c:v>PHC MO visited HWC in last 3 months</c:v>
                </c:pt>
              </c:strCache>
            </c:strRef>
          </c:cat>
          <c:val>
            <c:numRef>
              <c:f>graphs!$EJ$30:$EL$30</c:f>
              <c:numCache>
                <c:formatCode>General</c:formatCode>
                <c:ptCount val="3"/>
                <c:pt idx="0">
                  <c:v>57</c:v>
                </c:pt>
                <c:pt idx="1">
                  <c:v>72</c:v>
                </c:pt>
                <c:pt idx="2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29-495D-8D37-6E1EEE254E7A}"/>
            </c:ext>
          </c:extLst>
        </c:ser>
        <c:ser>
          <c:idx val="2"/>
          <c:order val="2"/>
          <c:tx>
            <c:strRef>
              <c:f>graphs!$EI$31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graphs!$EJ$28:$EL$28</c:f>
              <c:strCache>
                <c:ptCount val="3"/>
                <c:pt idx="0">
                  <c:v>Attended review meeting in last 3 months</c:v>
                </c:pt>
                <c:pt idx="1">
                  <c:v>Block/district officials visited HWC in last 3 months</c:v>
                </c:pt>
                <c:pt idx="2">
                  <c:v>PHC MO visited HWC in last 3 months</c:v>
                </c:pt>
              </c:strCache>
            </c:strRef>
          </c:cat>
          <c:val>
            <c:numRef>
              <c:f>graphs!$EJ$31:$EL$31</c:f>
              <c:numCache>
                <c:formatCode>General</c:formatCode>
                <c:ptCount val="3"/>
                <c:pt idx="0">
                  <c:v>156</c:v>
                </c:pt>
                <c:pt idx="1">
                  <c:v>142</c:v>
                </c:pt>
                <c:pt idx="2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29-495D-8D37-6E1EEE254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35660472"/>
        <c:axId val="535653912"/>
      </c:barChart>
      <c:catAx>
        <c:axId val="535660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653912"/>
        <c:crosses val="autoZero"/>
        <c:auto val="1"/>
        <c:lblAlgn val="ctr"/>
        <c:lblOffset val="100"/>
        <c:noMultiLvlLbl val="0"/>
      </c:catAx>
      <c:valAx>
        <c:axId val="535653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66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0760CD-8416-446D-8929-135C44EC8047}" type="doc">
      <dgm:prSet loTypeId="urn:microsoft.com/office/officeart/2005/8/layout/pyramid2" loCatId="list" qsTypeId="urn:microsoft.com/office/officeart/2005/8/quickstyle/simple1" qsCatId="simple" csTypeId="urn:microsoft.com/office/officeart/2005/8/colors/accent2_1" csCatId="accent2" phldr="1"/>
      <dgm:spPr/>
    </dgm:pt>
    <dgm:pt modelId="{574D218B-9944-4431-9DFA-0E2F36342AD4}">
      <dgm:prSet phldrT="[Text]"/>
      <dgm:spPr/>
      <dgm:t>
        <a:bodyPr/>
        <a:lstStyle/>
        <a:p>
          <a:r>
            <a:rPr lang="en-US" dirty="0"/>
            <a:t>Service Providers at Secondary Facilities  </a:t>
          </a:r>
          <a:endParaRPr lang="en-IN" dirty="0"/>
        </a:p>
      </dgm:t>
    </dgm:pt>
    <dgm:pt modelId="{3F3876BE-5886-4202-9E8B-4068719099D7}" type="parTrans" cxnId="{99E7F0DB-0C60-4297-988F-579DDC476645}">
      <dgm:prSet/>
      <dgm:spPr/>
      <dgm:t>
        <a:bodyPr/>
        <a:lstStyle/>
        <a:p>
          <a:endParaRPr lang="en-IN"/>
        </a:p>
      </dgm:t>
    </dgm:pt>
    <dgm:pt modelId="{5B2C19DA-CBA6-49A4-90D9-9534D78FF2D6}" type="sibTrans" cxnId="{99E7F0DB-0C60-4297-988F-579DDC476645}">
      <dgm:prSet/>
      <dgm:spPr/>
      <dgm:t>
        <a:bodyPr/>
        <a:lstStyle/>
        <a:p>
          <a:endParaRPr lang="en-IN"/>
        </a:p>
      </dgm:t>
    </dgm:pt>
    <dgm:pt modelId="{D14C14FE-379C-456C-9166-81AEB45EBD4D}">
      <dgm:prSet phldrT="[Text]"/>
      <dgm:spPr/>
      <dgm:t>
        <a:bodyPr/>
        <a:lstStyle/>
        <a:p>
          <a:r>
            <a:rPr lang="en-US" dirty="0"/>
            <a:t>HWC-PHC : HR as per IPHS: PHC Medical Officer as Lead of SHC-HWC cluster</a:t>
          </a:r>
          <a:endParaRPr lang="en-IN" dirty="0"/>
        </a:p>
      </dgm:t>
    </dgm:pt>
    <dgm:pt modelId="{D38F0A3D-E551-4F3A-95DE-A1716FBBD40C}" type="parTrans" cxnId="{8477574A-26D1-4862-B8A2-459CF9416C3C}">
      <dgm:prSet/>
      <dgm:spPr/>
      <dgm:t>
        <a:bodyPr/>
        <a:lstStyle/>
        <a:p>
          <a:endParaRPr lang="en-IN"/>
        </a:p>
      </dgm:t>
    </dgm:pt>
    <dgm:pt modelId="{08053FCC-32FD-4F63-A555-667488931198}" type="sibTrans" cxnId="{8477574A-26D1-4862-B8A2-459CF9416C3C}">
      <dgm:prSet/>
      <dgm:spPr/>
      <dgm:t>
        <a:bodyPr/>
        <a:lstStyle/>
        <a:p>
          <a:endParaRPr lang="en-IN"/>
        </a:p>
      </dgm:t>
    </dgm:pt>
    <dgm:pt modelId="{5CF2CE61-1F8C-4514-80AA-7D2308F59139}">
      <dgm:prSet phldrT="[Text]"/>
      <dgm:spPr/>
      <dgm:t>
        <a:bodyPr/>
        <a:lstStyle/>
        <a:p>
          <a:r>
            <a:rPr lang="en-US" dirty="0"/>
            <a:t> HWC-SHC-: ASHAs, MPWs CHO, </a:t>
          </a:r>
          <a:endParaRPr lang="en-IN" dirty="0"/>
        </a:p>
      </dgm:t>
    </dgm:pt>
    <dgm:pt modelId="{BC05FF85-02F5-484F-9F04-4920ACCAB607}" type="parTrans" cxnId="{15720B94-FA81-4F63-974A-E92AD8990647}">
      <dgm:prSet/>
      <dgm:spPr/>
      <dgm:t>
        <a:bodyPr/>
        <a:lstStyle/>
        <a:p>
          <a:endParaRPr lang="en-IN"/>
        </a:p>
      </dgm:t>
    </dgm:pt>
    <dgm:pt modelId="{965028AE-82F3-4380-A5CF-AD0AA884B7CF}" type="sibTrans" cxnId="{15720B94-FA81-4F63-974A-E92AD8990647}">
      <dgm:prSet/>
      <dgm:spPr/>
      <dgm:t>
        <a:bodyPr/>
        <a:lstStyle/>
        <a:p>
          <a:endParaRPr lang="en-IN"/>
        </a:p>
      </dgm:t>
    </dgm:pt>
    <dgm:pt modelId="{54E7C369-053F-456D-84B1-9EB9C94CF7BC}" type="pres">
      <dgm:prSet presAssocID="{990760CD-8416-446D-8929-135C44EC8047}" presName="compositeShape" presStyleCnt="0">
        <dgm:presLayoutVars>
          <dgm:dir/>
          <dgm:resizeHandles/>
        </dgm:presLayoutVars>
      </dgm:prSet>
      <dgm:spPr/>
    </dgm:pt>
    <dgm:pt modelId="{D4C8E959-DDF8-4198-9F57-7A60A27D97AE}" type="pres">
      <dgm:prSet presAssocID="{990760CD-8416-446D-8929-135C44EC8047}" presName="pyramid" presStyleLbl="node1" presStyleIdx="0" presStyleCnt="1" custLinFactNeighborX="12164"/>
      <dgm:spPr>
        <a:solidFill>
          <a:schemeClr val="accent4">
            <a:lumMod val="20000"/>
            <a:lumOff val="80000"/>
          </a:schemeClr>
        </a:solidFill>
      </dgm:spPr>
    </dgm:pt>
    <dgm:pt modelId="{AF28465D-A571-4D0B-B272-3E7A0487E42F}" type="pres">
      <dgm:prSet presAssocID="{990760CD-8416-446D-8929-135C44EC8047}" presName="theList" presStyleCnt="0"/>
      <dgm:spPr/>
    </dgm:pt>
    <dgm:pt modelId="{C34F8656-ED71-4501-90BC-469A99AC5B99}" type="pres">
      <dgm:prSet presAssocID="{574D218B-9944-4431-9DFA-0E2F36342AD4}" presName="aNode" presStyleLbl="fgAcc1" presStyleIdx="0" presStyleCnt="3">
        <dgm:presLayoutVars>
          <dgm:bulletEnabled val="1"/>
        </dgm:presLayoutVars>
      </dgm:prSet>
      <dgm:spPr/>
    </dgm:pt>
    <dgm:pt modelId="{B1EA8C33-6F93-455B-B3F1-F96277972760}" type="pres">
      <dgm:prSet presAssocID="{574D218B-9944-4431-9DFA-0E2F36342AD4}" presName="aSpace" presStyleCnt="0"/>
      <dgm:spPr/>
    </dgm:pt>
    <dgm:pt modelId="{95620508-45A7-49DB-8622-2C945AEC69D3}" type="pres">
      <dgm:prSet presAssocID="{D14C14FE-379C-456C-9166-81AEB45EBD4D}" presName="aNode" presStyleLbl="fgAcc1" presStyleIdx="1" presStyleCnt="3">
        <dgm:presLayoutVars>
          <dgm:bulletEnabled val="1"/>
        </dgm:presLayoutVars>
      </dgm:prSet>
      <dgm:spPr/>
    </dgm:pt>
    <dgm:pt modelId="{F92D8E7A-779B-417A-B64A-BD16562BE1F4}" type="pres">
      <dgm:prSet presAssocID="{D14C14FE-379C-456C-9166-81AEB45EBD4D}" presName="aSpace" presStyleCnt="0"/>
      <dgm:spPr/>
    </dgm:pt>
    <dgm:pt modelId="{62D39200-F542-4988-A831-C7FA17546549}" type="pres">
      <dgm:prSet presAssocID="{5CF2CE61-1F8C-4514-80AA-7D2308F59139}" presName="aNode" presStyleLbl="fgAcc1" presStyleIdx="2" presStyleCnt="3">
        <dgm:presLayoutVars>
          <dgm:bulletEnabled val="1"/>
        </dgm:presLayoutVars>
      </dgm:prSet>
      <dgm:spPr/>
    </dgm:pt>
    <dgm:pt modelId="{209C2894-2DDD-4349-ACD8-E2949BF96BFD}" type="pres">
      <dgm:prSet presAssocID="{5CF2CE61-1F8C-4514-80AA-7D2308F59139}" presName="aSpace" presStyleCnt="0"/>
      <dgm:spPr/>
    </dgm:pt>
  </dgm:ptLst>
  <dgm:cxnLst>
    <dgm:cxn modelId="{A8DA5C30-D0BA-49F1-B771-8754CFC245D7}" type="presOf" srcId="{D14C14FE-379C-456C-9166-81AEB45EBD4D}" destId="{95620508-45A7-49DB-8622-2C945AEC69D3}" srcOrd="0" destOrd="0" presId="urn:microsoft.com/office/officeart/2005/8/layout/pyramid2"/>
    <dgm:cxn modelId="{8477574A-26D1-4862-B8A2-459CF9416C3C}" srcId="{990760CD-8416-446D-8929-135C44EC8047}" destId="{D14C14FE-379C-456C-9166-81AEB45EBD4D}" srcOrd="1" destOrd="0" parTransId="{D38F0A3D-E551-4F3A-95DE-A1716FBBD40C}" sibTransId="{08053FCC-32FD-4F63-A555-667488931198}"/>
    <dgm:cxn modelId="{15720B94-FA81-4F63-974A-E92AD8990647}" srcId="{990760CD-8416-446D-8929-135C44EC8047}" destId="{5CF2CE61-1F8C-4514-80AA-7D2308F59139}" srcOrd="2" destOrd="0" parTransId="{BC05FF85-02F5-484F-9F04-4920ACCAB607}" sibTransId="{965028AE-82F3-4380-A5CF-AD0AA884B7CF}"/>
    <dgm:cxn modelId="{D4AD6299-500C-4F9D-90D9-A80926C07591}" type="presOf" srcId="{990760CD-8416-446D-8929-135C44EC8047}" destId="{54E7C369-053F-456D-84B1-9EB9C94CF7BC}" srcOrd="0" destOrd="0" presId="urn:microsoft.com/office/officeart/2005/8/layout/pyramid2"/>
    <dgm:cxn modelId="{AD8D9DAE-186F-4B66-8910-DFBD54458ED1}" type="presOf" srcId="{574D218B-9944-4431-9DFA-0E2F36342AD4}" destId="{C34F8656-ED71-4501-90BC-469A99AC5B99}" srcOrd="0" destOrd="0" presId="urn:microsoft.com/office/officeart/2005/8/layout/pyramid2"/>
    <dgm:cxn modelId="{99E7F0DB-0C60-4297-988F-579DDC476645}" srcId="{990760CD-8416-446D-8929-135C44EC8047}" destId="{574D218B-9944-4431-9DFA-0E2F36342AD4}" srcOrd="0" destOrd="0" parTransId="{3F3876BE-5886-4202-9E8B-4068719099D7}" sibTransId="{5B2C19DA-CBA6-49A4-90D9-9534D78FF2D6}"/>
    <dgm:cxn modelId="{6B6711F6-D36C-465E-AD2A-8435BB117624}" type="presOf" srcId="{5CF2CE61-1F8C-4514-80AA-7D2308F59139}" destId="{62D39200-F542-4988-A831-C7FA17546549}" srcOrd="0" destOrd="0" presId="urn:microsoft.com/office/officeart/2005/8/layout/pyramid2"/>
    <dgm:cxn modelId="{504EB86A-951D-4085-ABAC-3F4EAA4FAF2B}" type="presParOf" srcId="{54E7C369-053F-456D-84B1-9EB9C94CF7BC}" destId="{D4C8E959-DDF8-4198-9F57-7A60A27D97AE}" srcOrd="0" destOrd="0" presId="urn:microsoft.com/office/officeart/2005/8/layout/pyramid2"/>
    <dgm:cxn modelId="{FEEDCE96-D6B9-4B8E-9363-8A586140B873}" type="presParOf" srcId="{54E7C369-053F-456D-84B1-9EB9C94CF7BC}" destId="{AF28465D-A571-4D0B-B272-3E7A0487E42F}" srcOrd="1" destOrd="0" presId="urn:microsoft.com/office/officeart/2005/8/layout/pyramid2"/>
    <dgm:cxn modelId="{91035AB0-9FF5-41A3-930A-421F83A10AF1}" type="presParOf" srcId="{AF28465D-A571-4D0B-B272-3E7A0487E42F}" destId="{C34F8656-ED71-4501-90BC-469A99AC5B99}" srcOrd="0" destOrd="0" presId="urn:microsoft.com/office/officeart/2005/8/layout/pyramid2"/>
    <dgm:cxn modelId="{234FF9E6-9093-48CC-B6EA-400B366538C3}" type="presParOf" srcId="{AF28465D-A571-4D0B-B272-3E7A0487E42F}" destId="{B1EA8C33-6F93-455B-B3F1-F96277972760}" srcOrd="1" destOrd="0" presId="urn:microsoft.com/office/officeart/2005/8/layout/pyramid2"/>
    <dgm:cxn modelId="{CC98CD83-1BAC-421D-891E-5170E0E25E89}" type="presParOf" srcId="{AF28465D-A571-4D0B-B272-3E7A0487E42F}" destId="{95620508-45A7-49DB-8622-2C945AEC69D3}" srcOrd="2" destOrd="0" presId="urn:microsoft.com/office/officeart/2005/8/layout/pyramid2"/>
    <dgm:cxn modelId="{17E63494-2F8E-4731-8448-844F8D8F0A58}" type="presParOf" srcId="{AF28465D-A571-4D0B-B272-3E7A0487E42F}" destId="{F92D8E7A-779B-417A-B64A-BD16562BE1F4}" srcOrd="3" destOrd="0" presId="urn:microsoft.com/office/officeart/2005/8/layout/pyramid2"/>
    <dgm:cxn modelId="{97682F9B-EB73-41EA-ABBB-1674734A0A1C}" type="presParOf" srcId="{AF28465D-A571-4D0B-B272-3E7A0487E42F}" destId="{62D39200-F542-4988-A831-C7FA17546549}" srcOrd="4" destOrd="0" presId="urn:microsoft.com/office/officeart/2005/8/layout/pyramid2"/>
    <dgm:cxn modelId="{87E2C2EA-9A48-4195-9DAD-2706D7236D45}" type="presParOf" srcId="{AF28465D-A571-4D0B-B272-3E7A0487E42F}" destId="{209C2894-2DDD-4349-ACD8-E2949BF96BF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8FC91E-724E-4E01-B78D-9EFF6C6BF8CB}" type="doc">
      <dgm:prSet loTypeId="urn:microsoft.com/office/officeart/2008/layout/VerticalAccentList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28AB8AE6-C64F-4339-BCD5-AF0F0A8FB47A}">
      <dgm:prSet phldrT="[Text]" custT="1"/>
      <dgm:spPr/>
      <dgm:t>
        <a:bodyPr/>
        <a:lstStyle/>
        <a:p>
          <a:r>
            <a:rPr lang="en-US" sz="1800" b="1" dirty="0"/>
            <a:t>Programme Management HR </a:t>
          </a:r>
          <a:r>
            <a:rPr lang="en-US" sz="1800" dirty="0"/>
            <a:t>at State, District and Block Level-SPMU, DPM, DCM, BPM, BCM </a:t>
          </a:r>
        </a:p>
        <a:p>
          <a:r>
            <a:rPr lang="en-US" sz="1800" dirty="0"/>
            <a:t>Programme Officers for National Health Programmes </a:t>
          </a:r>
          <a:endParaRPr lang="en-IN" sz="1800" dirty="0"/>
        </a:p>
      </dgm:t>
    </dgm:pt>
    <dgm:pt modelId="{C090119E-796C-4569-BD3B-315CDEE3C4B6}" type="parTrans" cxnId="{1CDFE4E9-171F-4FF9-B122-409E10C2B6BE}">
      <dgm:prSet/>
      <dgm:spPr/>
      <dgm:t>
        <a:bodyPr/>
        <a:lstStyle/>
        <a:p>
          <a:endParaRPr lang="en-IN" sz="1600"/>
        </a:p>
      </dgm:t>
    </dgm:pt>
    <dgm:pt modelId="{E2DE25E9-F9CB-4157-8CF4-662181153F1B}" type="sibTrans" cxnId="{1CDFE4E9-171F-4FF9-B122-409E10C2B6BE}">
      <dgm:prSet/>
      <dgm:spPr/>
      <dgm:t>
        <a:bodyPr/>
        <a:lstStyle/>
        <a:p>
          <a:endParaRPr lang="en-IN" sz="1600"/>
        </a:p>
      </dgm:t>
    </dgm:pt>
    <dgm:pt modelId="{98AEDBF6-0B26-433D-BDA4-A9CFB7441019}">
      <dgm:prSet phldrT="[Text]" phldr="1" custT="1"/>
      <dgm:spPr/>
      <dgm:t>
        <a:bodyPr/>
        <a:lstStyle/>
        <a:p>
          <a:endParaRPr lang="en-IN" sz="1600" dirty="0"/>
        </a:p>
      </dgm:t>
    </dgm:pt>
    <dgm:pt modelId="{99C04E5E-E2D6-431C-8239-1E5D53829DEF}" type="parTrans" cxnId="{CDB7E149-1C71-470A-BB39-72E6B1C52F42}">
      <dgm:prSet/>
      <dgm:spPr/>
      <dgm:t>
        <a:bodyPr/>
        <a:lstStyle/>
        <a:p>
          <a:endParaRPr lang="en-IN" sz="1600"/>
        </a:p>
      </dgm:t>
    </dgm:pt>
    <dgm:pt modelId="{77807C25-AB9C-44D3-91C9-294192F6FD96}" type="sibTrans" cxnId="{CDB7E149-1C71-470A-BB39-72E6B1C52F42}">
      <dgm:prSet/>
      <dgm:spPr/>
      <dgm:t>
        <a:bodyPr/>
        <a:lstStyle/>
        <a:p>
          <a:endParaRPr lang="en-IN" sz="1600"/>
        </a:p>
      </dgm:t>
    </dgm:pt>
    <dgm:pt modelId="{FCAE0475-572A-4011-B0FF-A566433DDE31}">
      <dgm:prSet phldrT="[Text]" custT="1"/>
      <dgm:spPr/>
      <dgm:t>
        <a:bodyPr/>
        <a:lstStyle/>
        <a:p>
          <a:r>
            <a:rPr lang="en-US" sz="1800" b="1" dirty="0"/>
            <a:t>Technical Support agency </a:t>
          </a:r>
          <a:r>
            <a:rPr lang="en-US" sz="1800" dirty="0"/>
            <a:t>at state, district and block levels : SHSRC, SIHFW, Public Health Schools, Medical Colleges, ILCs, DPs, </a:t>
          </a:r>
          <a:endParaRPr lang="en-IN" sz="1800" dirty="0"/>
        </a:p>
      </dgm:t>
    </dgm:pt>
    <dgm:pt modelId="{2449A9DC-9305-43C0-AA2B-2D87EDD2C63F}" type="parTrans" cxnId="{D605DDC4-9257-47C9-8AE8-4BD932E184DE}">
      <dgm:prSet/>
      <dgm:spPr/>
      <dgm:t>
        <a:bodyPr/>
        <a:lstStyle/>
        <a:p>
          <a:endParaRPr lang="en-IN" sz="1600"/>
        </a:p>
      </dgm:t>
    </dgm:pt>
    <dgm:pt modelId="{37208E31-E1BB-4E3D-8066-2926D18D74CB}" type="sibTrans" cxnId="{D605DDC4-9257-47C9-8AE8-4BD932E184DE}">
      <dgm:prSet/>
      <dgm:spPr/>
      <dgm:t>
        <a:bodyPr/>
        <a:lstStyle/>
        <a:p>
          <a:endParaRPr lang="en-IN" sz="1600"/>
        </a:p>
      </dgm:t>
    </dgm:pt>
    <dgm:pt modelId="{5240DE3B-0D4F-4D85-BE4A-04E77F441707}">
      <dgm:prSet phldrT="[Text]" phldr="1" custT="1"/>
      <dgm:spPr/>
      <dgm:t>
        <a:bodyPr/>
        <a:lstStyle/>
        <a:p>
          <a:endParaRPr lang="en-IN" sz="1600" dirty="0"/>
        </a:p>
      </dgm:t>
    </dgm:pt>
    <dgm:pt modelId="{5A964158-230D-484E-9516-E7E57D548D2F}" type="sibTrans" cxnId="{765C555E-4B04-4B5F-BE9C-C94BE26F6CFD}">
      <dgm:prSet/>
      <dgm:spPr/>
      <dgm:t>
        <a:bodyPr/>
        <a:lstStyle/>
        <a:p>
          <a:endParaRPr lang="en-IN" sz="1600"/>
        </a:p>
      </dgm:t>
    </dgm:pt>
    <dgm:pt modelId="{A4230D61-3ABB-4074-823D-26F4351E5DAC}" type="parTrans" cxnId="{765C555E-4B04-4B5F-BE9C-C94BE26F6CFD}">
      <dgm:prSet/>
      <dgm:spPr/>
      <dgm:t>
        <a:bodyPr/>
        <a:lstStyle/>
        <a:p>
          <a:endParaRPr lang="en-IN" sz="1600"/>
        </a:p>
      </dgm:t>
    </dgm:pt>
    <dgm:pt modelId="{1C0F612F-9499-4374-95BC-70929B248BF5}" type="pres">
      <dgm:prSet presAssocID="{8E8FC91E-724E-4E01-B78D-9EFF6C6BF8CB}" presName="Name0" presStyleCnt="0">
        <dgm:presLayoutVars>
          <dgm:chMax/>
          <dgm:chPref/>
          <dgm:dir/>
        </dgm:presLayoutVars>
      </dgm:prSet>
      <dgm:spPr/>
    </dgm:pt>
    <dgm:pt modelId="{5D35B51C-9E6F-4B4E-8F16-E4499DB2815F}" type="pres">
      <dgm:prSet presAssocID="{5240DE3B-0D4F-4D85-BE4A-04E77F441707}" presName="parenttextcomposite" presStyleCnt="0"/>
      <dgm:spPr/>
    </dgm:pt>
    <dgm:pt modelId="{5BD03DAA-BD0A-42FE-9AA3-7C147E3FCFD6}" type="pres">
      <dgm:prSet presAssocID="{5240DE3B-0D4F-4D85-BE4A-04E77F441707}" presName="parenttext" presStyleLbl="revTx" presStyleIdx="0" presStyleCnt="2" custScaleX="97957" custScaleY="99692">
        <dgm:presLayoutVars>
          <dgm:chMax/>
          <dgm:chPref val="2"/>
          <dgm:bulletEnabled val="1"/>
        </dgm:presLayoutVars>
      </dgm:prSet>
      <dgm:spPr/>
    </dgm:pt>
    <dgm:pt modelId="{D18F5AA3-9CCC-49CB-AA46-7DE130F1858A}" type="pres">
      <dgm:prSet presAssocID="{5240DE3B-0D4F-4D85-BE4A-04E77F441707}" presName="composite" presStyleCnt="0"/>
      <dgm:spPr/>
    </dgm:pt>
    <dgm:pt modelId="{C4613A84-0AF7-4BC0-AA31-314ACF3F2F85}" type="pres">
      <dgm:prSet presAssocID="{5240DE3B-0D4F-4D85-BE4A-04E77F441707}" presName="chevron1" presStyleLbl="alignNode1" presStyleIdx="0" presStyleCnt="14"/>
      <dgm:spPr/>
    </dgm:pt>
    <dgm:pt modelId="{8E5AC328-9DFB-4B65-A458-439CEF68837E}" type="pres">
      <dgm:prSet presAssocID="{5240DE3B-0D4F-4D85-BE4A-04E77F441707}" presName="chevron2" presStyleLbl="alignNode1" presStyleIdx="1" presStyleCnt="14"/>
      <dgm:spPr/>
    </dgm:pt>
    <dgm:pt modelId="{39C85468-153E-4124-B86D-6F34D635E017}" type="pres">
      <dgm:prSet presAssocID="{5240DE3B-0D4F-4D85-BE4A-04E77F441707}" presName="chevron3" presStyleLbl="alignNode1" presStyleIdx="2" presStyleCnt="14"/>
      <dgm:spPr/>
    </dgm:pt>
    <dgm:pt modelId="{746D51B9-29B4-49E8-A498-D37A07CD2C03}" type="pres">
      <dgm:prSet presAssocID="{5240DE3B-0D4F-4D85-BE4A-04E77F441707}" presName="chevron4" presStyleLbl="alignNode1" presStyleIdx="3" presStyleCnt="14"/>
      <dgm:spPr/>
    </dgm:pt>
    <dgm:pt modelId="{3FA3EF84-E6B0-46B9-A5A6-ADE2D7EB0D68}" type="pres">
      <dgm:prSet presAssocID="{5240DE3B-0D4F-4D85-BE4A-04E77F441707}" presName="chevron5" presStyleLbl="alignNode1" presStyleIdx="4" presStyleCnt="14"/>
      <dgm:spPr/>
    </dgm:pt>
    <dgm:pt modelId="{5713FEE0-B605-49B9-B9BA-787E4DE56B8D}" type="pres">
      <dgm:prSet presAssocID="{5240DE3B-0D4F-4D85-BE4A-04E77F441707}" presName="chevron6" presStyleLbl="alignNode1" presStyleIdx="5" presStyleCnt="14"/>
      <dgm:spPr/>
    </dgm:pt>
    <dgm:pt modelId="{EB37E051-E220-4869-8989-51F866C886F6}" type="pres">
      <dgm:prSet presAssocID="{5240DE3B-0D4F-4D85-BE4A-04E77F441707}" presName="chevron7" presStyleLbl="alignNode1" presStyleIdx="6" presStyleCnt="14"/>
      <dgm:spPr/>
    </dgm:pt>
    <dgm:pt modelId="{4546CB27-63C7-4ADE-8DC4-6A561C3547AB}" type="pres">
      <dgm:prSet presAssocID="{5240DE3B-0D4F-4D85-BE4A-04E77F441707}" presName="childtext" presStyleLbl="solidFgAcc1" presStyleIdx="0" presStyleCnt="2" custScaleX="109792" custScaleY="310220" custLinFactNeighborX="-957" custLinFactNeighborY="24355">
        <dgm:presLayoutVars>
          <dgm:chMax/>
          <dgm:chPref val="0"/>
          <dgm:bulletEnabled val="1"/>
        </dgm:presLayoutVars>
      </dgm:prSet>
      <dgm:spPr/>
    </dgm:pt>
    <dgm:pt modelId="{51E60A04-2741-486E-9449-726D21C621A5}" type="pres">
      <dgm:prSet presAssocID="{5A964158-230D-484E-9516-E7E57D548D2F}" presName="sibTrans" presStyleCnt="0"/>
      <dgm:spPr/>
    </dgm:pt>
    <dgm:pt modelId="{1A3A5E8D-5AF1-45B7-8068-F94F5F2F1C4B}" type="pres">
      <dgm:prSet presAssocID="{98AEDBF6-0B26-433D-BDA4-A9CFB7441019}" presName="parenttextcomposite" presStyleCnt="0"/>
      <dgm:spPr/>
    </dgm:pt>
    <dgm:pt modelId="{F028CA6A-A53A-4628-AE07-535604049303}" type="pres">
      <dgm:prSet presAssocID="{98AEDBF6-0B26-433D-BDA4-A9CFB7441019}" presName="parenttext" presStyleLbl="revTx" presStyleIdx="1" presStyleCnt="2">
        <dgm:presLayoutVars>
          <dgm:chMax/>
          <dgm:chPref val="2"/>
          <dgm:bulletEnabled val="1"/>
        </dgm:presLayoutVars>
      </dgm:prSet>
      <dgm:spPr/>
    </dgm:pt>
    <dgm:pt modelId="{446724B0-44BF-4723-B8F7-08889C7CD1FD}" type="pres">
      <dgm:prSet presAssocID="{98AEDBF6-0B26-433D-BDA4-A9CFB7441019}" presName="composite" presStyleCnt="0"/>
      <dgm:spPr/>
    </dgm:pt>
    <dgm:pt modelId="{28C222CA-7003-4F08-B1D4-AAFF51870626}" type="pres">
      <dgm:prSet presAssocID="{98AEDBF6-0B26-433D-BDA4-A9CFB7441019}" presName="chevron1" presStyleLbl="alignNode1" presStyleIdx="7" presStyleCnt="14" custLinFactNeighborX="-7378"/>
      <dgm:spPr/>
    </dgm:pt>
    <dgm:pt modelId="{527FBC47-27F0-4933-9024-8D48BE29B035}" type="pres">
      <dgm:prSet presAssocID="{98AEDBF6-0B26-433D-BDA4-A9CFB7441019}" presName="chevron2" presStyleLbl="alignNode1" presStyleIdx="8" presStyleCnt="14"/>
      <dgm:spPr/>
    </dgm:pt>
    <dgm:pt modelId="{11E1BEDA-D6B0-4B7C-ACEB-C12FB2288196}" type="pres">
      <dgm:prSet presAssocID="{98AEDBF6-0B26-433D-BDA4-A9CFB7441019}" presName="chevron3" presStyleLbl="alignNode1" presStyleIdx="9" presStyleCnt="14"/>
      <dgm:spPr/>
    </dgm:pt>
    <dgm:pt modelId="{617B3E02-EC70-4C16-87E2-E0CA59861ACE}" type="pres">
      <dgm:prSet presAssocID="{98AEDBF6-0B26-433D-BDA4-A9CFB7441019}" presName="chevron4" presStyleLbl="alignNode1" presStyleIdx="10" presStyleCnt="14" custLinFactNeighborX="-8064"/>
      <dgm:spPr/>
    </dgm:pt>
    <dgm:pt modelId="{3DAFBBA3-A189-414E-BF8F-647D2C90CBA6}" type="pres">
      <dgm:prSet presAssocID="{98AEDBF6-0B26-433D-BDA4-A9CFB7441019}" presName="chevron5" presStyleLbl="alignNode1" presStyleIdx="11" presStyleCnt="14"/>
      <dgm:spPr/>
    </dgm:pt>
    <dgm:pt modelId="{2C9A8128-6A21-43EF-8818-59B7B4D5E023}" type="pres">
      <dgm:prSet presAssocID="{98AEDBF6-0B26-433D-BDA4-A9CFB7441019}" presName="chevron6" presStyleLbl="alignNode1" presStyleIdx="12" presStyleCnt="14"/>
      <dgm:spPr/>
    </dgm:pt>
    <dgm:pt modelId="{DC1C17AD-A8CB-4BB6-B8C0-B01AE0FD7D93}" type="pres">
      <dgm:prSet presAssocID="{98AEDBF6-0B26-433D-BDA4-A9CFB7441019}" presName="chevron7" presStyleLbl="alignNode1" presStyleIdx="13" presStyleCnt="14"/>
      <dgm:spPr/>
    </dgm:pt>
    <dgm:pt modelId="{B1ECBE94-D11A-4515-A521-5428CEAB32CC}" type="pres">
      <dgm:prSet presAssocID="{98AEDBF6-0B26-433D-BDA4-A9CFB7441019}" presName="childtext" presStyleLbl="solidFgAcc1" presStyleIdx="1" presStyleCnt="2" custScaleX="107200" custScaleY="221761">
        <dgm:presLayoutVars>
          <dgm:chMax/>
          <dgm:chPref val="0"/>
          <dgm:bulletEnabled val="1"/>
        </dgm:presLayoutVars>
      </dgm:prSet>
      <dgm:spPr/>
    </dgm:pt>
  </dgm:ptLst>
  <dgm:cxnLst>
    <dgm:cxn modelId="{E9423E3E-01AC-49B1-8A00-1832CFED6DF0}" type="presOf" srcId="{28AB8AE6-C64F-4339-BCD5-AF0F0A8FB47A}" destId="{4546CB27-63C7-4ADE-8DC4-6A561C3547AB}" srcOrd="0" destOrd="0" presId="urn:microsoft.com/office/officeart/2008/layout/VerticalAccentList"/>
    <dgm:cxn modelId="{765C555E-4B04-4B5F-BE9C-C94BE26F6CFD}" srcId="{8E8FC91E-724E-4E01-B78D-9EFF6C6BF8CB}" destId="{5240DE3B-0D4F-4D85-BE4A-04E77F441707}" srcOrd="0" destOrd="0" parTransId="{A4230D61-3ABB-4074-823D-26F4351E5DAC}" sibTransId="{5A964158-230D-484E-9516-E7E57D548D2F}"/>
    <dgm:cxn modelId="{CDB7E149-1C71-470A-BB39-72E6B1C52F42}" srcId="{8E8FC91E-724E-4E01-B78D-9EFF6C6BF8CB}" destId="{98AEDBF6-0B26-433D-BDA4-A9CFB7441019}" srcOrd="1" destOrd="0" parTransId="{99C04E5E-E2D6-431C-8239-1E5D53829DEF}" sibTransId="{77807C25-AB9C-44D3-91C9-294192F6FD96}"/>
    <dgm:cxn modelId="{67BE8FA3-30F0-4D17-9F70-0D346761B611}" type="presOf" srcId="{FCAE0475-572A-4011-B0FF-A566433DDE31}" destId="{B1ECBE94-D11A-4515-A521-5428CEAB32CC}" srcOrd="0" destOrd="0" presId="urn:microsoft.com/office/officeart/2008/layout/VerticalAccentList"/>
    <dgm:cxn modelId="{ED29C7B7-3CFA-4491-9164-0A7E89001450}" type="presOf" srcId="{98AEDBF6-0B26-433D-BDA4-A9CFB7441019}" destId="{F028CA6A-A53A-4628-AE07-535604049303}" srcOrd="0" destOrd="0" presId="urn:microsoft.com/office/officeart/2008/layout/VerticalAccentList"/>
    <dgm:cxn modelId="{D605DDC4-9257-47C9-8AE8-4BD932E184DE}" srcId="{98AEDBF6-0B26-433D-BDA4-A9CFB7441019}" destId="{FCAE0475-572A-4011-B0FF-A566433DDE31}" srcOrd="0" destOrd="0" parTransId="{2449A9DC-9305-43C0-AA2B-2D87EDD2C63F}" sibTransId="{37208E31-E1BB-4E3D-8066-2926D18D74CB}"/>
    <dgm:cxn modelId="{64DB69E9-38A1-433A-91DB-1B132DC373AA}" type="presOf" srcId="{5240DE3B-0D4F-4D85-BE4A-04E77F441707}" destId="{5BD03DAA-BD0A-42FE-9AA3-7C147E3FCFD6}" srcOrd="0" destOrd="0" presId="urn:microsoft.com/office/officeart/2008/layout/VerticalAccentList"/>
    <dgm:cxn modelId="{1CDFE4E9-171F-4FF9-B122-409E10C2B6BE}" srcId="{5240DE3B-0D4F-4D85-BE4A-04E77F441707}" destId="{28AB8AE6-C64F-4339-BCD5-AF0F0A8FB47A}" srcOrd="0" destOrd="0" parTransId="{C090119E-796C-4569-BD3B-315CDEE3C4B6}" sibTransId="{E2DE25E9-F9CB-4157-8CF4-662181153F1B}"/>
    <dgm:cxn modelId="{B9DF7BEC-053C-4C79-889A-BA6E30658900}" type="presOf" srcId="{8E8FC91E-724E-4E01-B78D-9EFF6C6BF8CB}" destId="{1C0F612F-9499-4374-95BC-70929B248BF5}" srcOrd="0" destOrd="0" presId="urn:microsoft.com/office/officeart/2008/layout/VerticalAccentList"/>
    <dgm:cxn modelId="{CF988BAD-536B-47DB-852F-609464BAA709}" type="presParOf" srcId="{1C0F612F-9499-4374-95BC-70929B248BF5}" destId="{5D35B51C-9E6F-4B4E-8F16-E4499DB2815F}" srcOrd="0" destOrd="0" presId="urn:microsoft.com/office/officeart/2008/layout/VerticalAccentList"/>
    <dgm:cxn modelId="{FDE0A00B-63C0-4569-912C-CC152EC349B8}" type="presParOf" srcId="{5D35B51C-9E6F-4B4E-8F16-E4499DB2815F}" destId="{5BD03DAA-BD0A-42FE-9AA3-7C147E3FCFD6}" srcOrd="0" destOrd="0" presId="urn:microsoft.com/office/officeart/2008/layout/VerticalAccentList"/>
    <dgm:cxn modelId="{4FA2825E-FF37-4AB1-B198-E529B94E1D55}" type="presParOf" srcId="{1C0F612F-9499-4374-95BC-70929B248BF5}" destId="{D18F5AA3-9CCC-49CB-AA46-7DE130F1858A}" srcOrd="1" destOrd="0" presId="urn:microsoft.com/office/officeart/2008/layout/VerticalAccentList"/>
    <dgm:cxn modelId="{CA71E0E7-78C4-458F-8FA3-FA8523AC04E3}" type="presParOf" srcId="{D18F5AA3-9CCC-49CB-AA46-7DE130F1858A}" destId="{C4613A84-0AF7-4BC0-AA31-314ACF3F2F85}" srcOrd="0" destOrd="0" presId="urn:microsoft.com/office/officeart/2008/layout/VerticalAccentList"/>
    <dgm:cxn modelId="{E0553A41-06D1-4078-BCC0-65B039B48A82}" type="presParOf" srcId="{D18F5AA3-9CCC-49CB-AA46-7DE130F1858A}" destId="{8E5AC328-9DFB-4B65-A458-439CEF68837E}" srcOrd="1" destOrd="0" presId="urn:microsoft.com/office/officeart/2008/layout/VerticalAccentList"/>
    <dgm:cxn modelId="{4A8C105F-0673-4D49-AC8C-47D0FC136326}" type="presParOf" srcId="{D18F5AA3-9CCC-49CB-AA46-7DE130F1858A}" destId="{39C85468-153E-4124-B86D-6F34D635E017}" srcOrd="2" destOrd="0" presId="urn:microsoft.com/office/officeart/2008/layout/VerticalAccentList"/>
    <dgm:cxn modelId="{0EF59A11-3B98-41E0-BC6C-386031CDDF8B}" type="presParOf" srcId="{D18F5AA3-9CCC-49CB-AA46-7DE130F1858A}" destId="{746D51B9-29B4-49E8-A498-D37A07CD2C03}" srcOrd="3" destOrd="0" presId="urn:microsoft.com/office/officeart/2008/layout/VerticalAccentList"/>
    <dgm:cxn modelId="{4C59EB35-DF1C-4A2E-8701-5C765C494C50}" type="presParOf" srcId="{D18F5AA3-9CCC-49CB-AA46-7DE130F1858A}" destId="{3FA3EF84-E6B0-46B9-A5A6-ADE2D7EB0D68}" srcOrd="4" destOrd="0" presId="urn:microsoft.com/office/officeart/2008/layout/VerticalAccentList"/>
    <dgm:cxn modelId="{B593FBD8-C9AB-4ABC-B286-3604821E8A8F}" type="presParOf" srcId="{D18F5AA3-9CCC-49CB-AA46-7DE130F1858A}" destId="{5713FEE0-B605-49B9-B9BA-787E4DE56B8D}" srcOrd="5" destOrd="0" presId="urn:microsoft.com/office/officeart/2008/layout/VerticalAccentList"/>
    <dgm:cxn modelId="{6F481EA0-D94F-4982-A9C8-06A99E0AECE7}" type="presParOf" srcId="{D18F5AA3-9CCC-49CB-AA46-7DE130F1858A}" destId="{EB37E051-E220-4869-8989-51F866C886F6}" srcOrd="6" destOrd="0" presId="urn:microsoft.com/office/officeart/2008/layout/VerticalAccentList"/>
    <dgm:cxn modelId="{5C244E30-CB81-43A8-9C06-1063838230B4}" type="presParOf" srcId="{D18F5AA3-9CCC-49CB-AA46-7DE130F1858A}" destId="{4546CB27-63C7-4ADE-8DC4-6A561C3547AB}" srcOrd="7" destOrd="0" presId="urn:microsoft.com/office/officeart/2008/layout/VerticalAccentList"/>
    <dgm:cxn modelId="{0B1A3A5F-D66B-47ED-B798-33885630322A}" type="presParOf" srcId="{1C0F612F-9499-4374-95BC-70929B248BF5}" destId="{51E60A04-2741-486E-9449-726D21C621A5}" srcOrd="2" destOrd="0" presId="urn:microsoft.com/office/officeart/2008/layout/VerticalAccentList"/>
    <dgm:cxn modelId="{0101DF6D-DEA0-4A9F-BBE6-26F03C94ACF5}" type="presParOf" srcId="{1C0F612F-9499-4374-95BC-70929B248BF5}" destId="{1A3A5E8D-5AF1-45B7-8068-F94F5F2F1C4B}" srcOrd="3" destOrd="0" presId="urn:microsoft.com/office/officeart/2008/layout/VerticalAccentList"/>
    <dgm:cxn modelId="{BE154046-3768-427F-ADDA-902754390B49}" type="presParOf" srcId="{1A3A5E8D-5AF1-45B7-8068-F94F5F2F1C4B}" destId="{F028CA6A-A53A-4628-AE07-535604049303}" srcOrd="0" destOrd="0" presId="urn:microsoft.com/office/officeart/2008/layout/VerticalAccentList"/>
    <dgm:cxn modelId="{6EDD8D75-5DF0-4534-BAD9-88225251B4A3}" type="presParOf" srcId="{1C0F612F-9499-4374-95BC-70929B248BF5}" destId="{446724B0-44BF-4723-B8F7-08889C7CD1FD}" srcOrd="4" destOrd="0" presId="urn:microsoft.com/office/officeart/2008/layout/VerticalAccentList"/>
    <dgm:cxn modelId="{9F69938F-8066-4959-B2C2-096A0B1FC81A}" type="presParOf" srcId="{446724B0-44BF-4723-B8F7-08889C7CD1FD}" destId="{28C222CA-7003-4F08-B1D4-AAFF51870626}" srcOrd="0" destOrd="0" presId="urn:microsoft.com/office/officeart/2008/layout/VerticalAccentList"/>
    <dgm:cxn modelId="{AD7BD6A5-CD06-4BE4-87CC-BE1FE8803843}" type="presParOf" srcId="{446724B0-44BF-4723-B8F7-08889C7CD1FD}" destId="{527FBC47-27F0-4933-9024-8D48BE29B035}" srcOrd="1" destOrd="0" presId="urn:microsoft.com/office/officeart/2008/layout/VerticalAccentList"/>
    <dgm:cxn modelId="{3F2F9860-1D0A-41C5-B9F1-1829E24181AD}" type="presParOf" srcId="{446724B0-44BF-4723-B8F7-08889C7CD1FD}" destId="{11E1BEDA-D6B0-4B7C-ACEB-C12FB2288196}" srcOrd="2" destOrd="0" presId="urn:microsoft.com/office/officeart/2008/layout/VerticalAccentList"/>
    <dgm:cxn modelId="{E3B58931-9066-4C16-B4BF-2DA95B7A3F19}" type="presParOf" srcId="{446724B0-44BF-4723-B8F7-08889C7CD1FD}" destId="{617B3E02-EC70-4C16-87E2-E0CA59861ACE}" srcOrd="3" destOrd="0" presId="urn:microsoft.com/office/officeart/2008/layout/VerticalAccentList"/>
    <dgm:cxn modelId="{C3218848-A16A-45FF-980D-DA7C81D66A4B}" type="presParOf" srcId="{446724B0-44BF-4723-B8F7-08889C7CD1FD}" destId="{3DAFBBA3-A189-414E-BF8F-647D2C90CBA6}" srcOrd="4" destOrd="0" presId="urn:microsoft.com/office/officeart/2008/layout/VerticalAccentList"/>
    <dgm:cxn modelId="{03D2CDDA-BF22-4002-AE33-8A4A551F4005}" type="presParOf" srcId="{446724B0-44BF-4723-B8F7-08889C7CD1FD}" destId="{2C9A8128-6A21-43EF-8818-59B7B4D5E023}" srcOrd="5" destOrd="0" presId="urn:microsoft.com/office/officeart/2008/layout/VerticalAccentList"/>
    <dgm:cxn modelId="{5DA480F0-2D21-4A2D-BF68-7FA5043B46AA}" type="presParOf" srcId="{446724B0-44BF-4723-B8F7-08889C7CD1FD}" destId="{DC1C17AD-A8CB-4BB6-B8C0-B01AE0FD7D93}" srcOrd="6" destOrd="0" presId="urn:microsoft.com/office/officeart/2008/layout/VerticalAccentList"/>
    <dgm:cxn modelId="{1EC8BEF1-5430-4301-BDA0-409F67A55F0B}" type="presParOf" srcId="{446724B0-44BF-4723-B8F7-08889C7CD1FD}" destId="{B1ECBE94-D11A-4515-A521-5428CEAB32CC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130721-C4BD-41A8-9B94-CA9F6ADFEFCB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IN"/>
        </a:p>
      </dgm:t>
    </dgm:pt>
    <dgm:pt modelId="{5BEFBC0C-FE1D-440D-8251-F9A3EB414195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000" b="0" dirty="0"/>
        </a:p>
        <a:p>
          <a:endParaRPr lang="en-US" sz="2000" b="0" dirty="0"/>
        </a:p>
        <a:p>
          <a:r>
            <a:rPr lang="en-US" sz="2000" b="1" i="1" dirty="0">
              <a:solidFill>
                <a:schemeClr val="tx1"/>
              </a:solidFill>
            </a:rPr>
            <a:t>HWC-PHC</a:t>
          </a:r>
        </a:p>
        <a:p>
          <a:r>
            <a:rPr lang="en-US" sz="1800" b="1" i="1" dirty="0">
              <a:solidFill>
                <a:schemeClr val="tx1"/>
              </a:solidFill>
            </a:rPr>
            <a:t>- 11,881 MBBS Medical Officers in position across 9376 PHC HWCs approved in FY 2018-19</a:t>
          </a:r>
        </a:p>
        <a:p>
          <a:r>
            <a:rPr lang="en-US" sz="1800" b="1" i="1" dirty="0">
              <a:solidFill>
                <a:schemeClr val="tx1"/>
              </a:solidFill>
            </a:rPr>
            <a:t>- 1904 MBBS MOs in position in 1612 UPHC-HWCs approve</a:t>
          </a:r>
        </a:p>
        <a:p>
          <a:r>
            <a:rPr lang="en-US" sz="1800" b="1" i="1" dirty="0">
              <a:solidFill>
                <a:schemeClr val="tx1"/>
              </a:solidFill>
            </a:rPr>
            <a:t>- 13,056 Staff Nurses in position across 9376 PHC-HWCs </a:t>
          </a:r>
        </a:p>
        <a:p>
          <a:endParaRPr lang="en-US" sz="1800" b="0" dirty="0">
            <a:solidFill>
              <a:schemeClr val="tx1"/>
            </a:solidFill>
          </a:endParaRPr>
        </a:p>
        <a:p>
          <a:r>
            <a:rPr lang="en-US" sz="2000" b="0" dirty="0">
              <a:solidFill>
                <a:schemeClr val="tx1"/>
              </a:solidFill>
            </a:rPr>
            <a:t> </a:t>
          </a:r>
          <a:endParaRPr lang="en-IN" sz="2000" b="0" dirty="0">
            <a:solidFill>
              <a:schemeClr val="tx1"/>
            </a:solidFill>
          </a:endParaRPr>
        </a:p>
      </dgm:t>
    </dgm:pt>
    <dgm:pt modelId="{9DFB9E82-9951-4DC9-B2AB-B805C541EF12}" type="parTrans" cxnId="{40B50139-0817-475E-B6A1-0568228B895F}">
      <dgm:prSet/>
      <dgm:spPr/>
      <dgm:t>
        <a:bodyPr/>
        <a:lstStyle/>
        <a:p>
          <a:endParaRPr lang="en-IN" sz="2000" b="0">
            <a:solidFill>
              <a:schemeClr val="tx1"/>
            </a:solidFill>
          </a:endParaRPr>
        </a:p>
      </dgm:t>
    </dgm:pt>
    <dgm:pt modelId="{B2DAF36C-DA35-4EA8-9DAC-BC647DD13E4F}" type="sibTrans" cxnId="{40B50139-0817-475E-B6A1-0568228B895F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IN" sz="2000" b="0">
            <a:solidFill>
              <a:schemeClr val="tx1"/>
            </a:solidFill>
          </a:endParaRPr>
        </a:p>
      </dgm:t>
    </dgm:pt>
    <dgm:pt modelId="{64A21979-B540-4CC2-B933-0FB992764444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b="1" i="1" dirty="0"/>
            <a:t> </a:t>
          </a:r>
        </a:p>
        <a:p>
          <a:r>
            <a:rPr lang="en-US" sz="1800" b="1" i="1" dirty="0">
              <a:solidFill>
                <a:schemeClr val="tx1"/>
              </a:solidFill>
            </a:rPr>
            <a:t>- </a:t>
          </a:r>
          <a:r>
            <a:rPr lang="en-US" sz="1800" b="1" i="0" dirty="0">
              <a:solidFill>
                <a:schemeClr val="tx1"/>
              </a:solidFill>
            </a:rPr>
            <a:t>HWC-SHC (14,447 approved but Data reported from 10,521) </a:t>
          </a:r>
        </a:p>
        <a:p>
          <a:r>
            <a:rPr lang="en-US" sz="1800" b="1" i="0" dirty="0">
              <a:solidFill>
                <a:schemeClr val="tx1"/>
              </a:solidFill>
            </a:rPr>
            <a:t>- 12,568 MPW(F) available across 10,521 Centres</a:t>
          </a:r>
        </a:p>
        <a:p>
          <a:r>
            <a:rPr lang="en-US" sz="1800" b="1" i="0" dirty="0">
              <a:solidFill>
                <a:schemeClr val="tx1"/>
              </a:solidFill>
            </a:rPr>
            <a:t>-  7543 CHO trained and positioned against  11,202 Targeted for FY 2018-19*</a:t>
          </a:r>
        </a:p>
        <a:p>
          <a:r>
            <a:rPr lang="en-US" sz="1800" b="1" i="0" dirty="0">
              <a:solidFill>
                <a:schemeClr val="tx1"/>
              </a:solidFill>
            </a:rPr>
            <a:t>- 59,749 ASHAs available across 10521 HWC-SC</a:t>
          </a:r>
        </a:p>
        <a:p>
          <a:r>
            <a:rPr lang="en-US" sz="1800" b="1" i="0" dirty="0">
              <a:solidFill>
                <a:schemeClr val="tx1"/>
              </a:solidFill>
            </a:rPr>
            <a:t>- </a:t>
          </a:r>
          <a:r>
            <a:rPr lang="en-US" sz="1800" b="1" i="1" dirty="0">
              <a:solidFill>
                <a:schemeClr val="tx1"/>
              </a:solidFill>
            </a:rPr>
            <a:t>Average Population Density 1018</a:t>
          </a:r>
          <a:r>
            <a:rPr lang="en-US" sz="1800" b="0" dirty="0">
              <a:solidFill>
                <a:schemeClr val="tx1"/>
              </a:solidFill>
            </a:rPr>
            <a:t> </a:t>
          </a:r>
          <a:endParaRPr lang="en-US" sz="1800" b="1" i="1" dirty="0">
            <a:solidFill>
              <a:schemeClr val="tx1"/>
            </a:solidFill>
          </a:endParaRPr>
        </a:p>
        <a:p>
          <a:endParaRPr lang="en-IN" sz="2000" b="0" dirty="0"/>
        </a:p>
      </dgm:t>
    </dgm:pt>
    <dgm:pt modelId="{F466BDD3-2955-4B14-8E44-51C58B2689BB}" type="parTrans" cxnId="{D7D83F60-AAE2-4CD4-B013-E630DAD201F6}">
      <dgm:prSet/>
      <dgm:spPr/>
      <dgm:t>
        <a:bodyPr/>
        <a:lstStyle/>
        <a:p>
          <a:endParaRPr lang="en-IN" sz="2000" b="0">
            <a:solidFill>
              <a:schemeClr val="tx1"/>
            </a:solidFill>
          </a:endParaRPr>
        </a:p>
      </dgm:t>
    </dgm:pt>
    <dgm:pt modelId="{61CDEFFE-9BCC-4BD9-9868-0FB2DF1DCC4F}" type="sibTrans" cxnId="{D7D83F60-AAE2-4CD4-B013-E630DAD201F6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IN" sz="2000" b="0">
            <a:solidFill>
              <a:schemeClr val="tx1"/>
            </a:solidFill>
          </a:endParaRPr>
        </a:p>
      </dgm:t>
    </dgm:pt>
    <dgm:pt modelId="{4F81CF0B-C943-4651-A12C-7F6C717E2BF2}" type="pres">
      <dgm:prSet presAssocID="{35130721-C4BD-41A8-9B94-CA9F6ADFEFCB}" presName="outerComposite" presStyleCnt="0">
        <dgm:presLayoutVars>
          <dgm:chMax val="5"/>
          <dgm:dir/>
          <dgm:resizeHandles val="exact"/>
        </dgm:presLayoutVars>
      </dgm:prSet>
      <dgm:spPr/>
    </dgm:pt>
    <dgm:pt modelId="{E1FC44D7-B60E-43ED-A2FB-075664F6FD7A}" type="pres">
      <dgm:prSet presAssocID="{35130721-C4BD-41A8-9B94-CA9F6ADFEFCB}" presName="dummyMaxCanvas" presStyleCnt="0">
        <dgm:presLayoutVars/>
      </dgm:prSet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AB61D78E-6DFF-49F1-AD5A-F638384D471B}" type="pres">
      <dgm:prSet presAssocID="{35130721-C4BD-41A8-9B94-CA9F6ADFEFCB}" presName="TwoNodes_1" presStyleLbl="node1" presStyleIdx="0" presStyleCnt="2" custScaleX="105212" custScaleY="118393">
        <dgm:presLayoutVars>
          <dgm:bulletEnabled val="1"/>
        </dgm:presLayoutVars>
      </dgm:prSet>
      <dgm:spPr/>
    </dgm:pt>
    <dgm:pt modelId="{2CD80E06-A236-4EA6-A4A4-CA1AE43BDF98}" type="pres">
      <dgm:prSet presAssocID="{35130721-C4BD-41A8-9B94-CA9F6ADFEFCB}" presName="TwoNodes_2" presStyleLbl="node1" presStyleIdx="1" presStyleCnt="2" custScaleX="97968" custScaleY="131867">
        <dgm:presLayoutVars>
          <dgm:bulletEnabled val="1"/>
        </dgm:presLayoutVars>
      </dgm:prSet>
      <dgm:spPr/>
    </dgm:pt>
    <dgm:pt modelId="{A1B1DA9C-D843-49E2-BC20-E0D7B3B8A79F}" type="pres">
      <dgm:prSet presAssocID="{35130721-C4BD-41A8-9B94-CA9F6ADFEFCB}" presName="TwoConn_1-2" presStyleLbl="fgAccFollowNode1" presStyleIdx="0" presStyleCnt="1">
        <dgm:presLayoutVars>
          <dgm:bulletEnabled val="1"/>
        </dgm:presLayoutVars>
      </dgm:prSet>
      <dgm:spPr/>
    </dgm:pt>
    <dgm:pt modelId="{53F32960-BE07-4634-BF09-F317D5E78AF3}" type="pres">
      <dgm:prSet presAssocID="{35130721-C4BD-41A8-9B94-CA9F6ADFEFCB}" presName="TwoNodes_1_text" presStyleLbl="node1" presStyleIdx="1" presStyleCnt="2">
        <dgm:presLayoutVars>
          <dgm:bulletEnabled val="1"/>
        </dgm:presLayoutVars>
      </dgm:prSet>
      <dgm:spPr/>
    </dgm:pt>
    <dgm:pt modelId="{39CDD280-21FA-47B8-88CC-9BFE860DD8B5}" type="pres">
      <dgm:prSet presAssocID="{35130721-C4BD-41A8-9B94-CA9F6ADFEFCB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E4DCF11C-C098-4737-9EA6-5EC8A4EDF0FA}" type="presOf" srcId="{B2DAF36C-DA35-4EA8-9DAC-BC647DD13E4F}" destId="{A1B1DA9C-D843-49E2-BC20-E0D7B3B8A79F}" srcOrd="0" destOrd="0" presId="urn:microsoft.com/office/officeart/2005/8/layout/vProcess5"/>
    <dgm:cxn modelId="{DC8DAB28-8309-494F-9661-40D315303331}" type="presOf" srcId="{64A21979-B540-4CC2-B933-0FB992764444}" destId="{2CD80E06-A236-4EA6-A4A4-CA1AE43BDF98}" srcOrd="0" destOrd="0" presId="urn:microsoft.com/office/officeart/2005/8/layout/vProcess5"/>
    <dgm:cxn modelId="{40B50139-0817-475E-B6A1-0568228B895F}" srcId="{35130721-C4BD-41A8-9B94-CA9F6ADFEFCB}" destId="{5BEFBC0C-FE1D-440D-8251-F9A3EB414195}" srcOrd="0" destOrd="0" parTransId="{9DFB9E82-9951-4DC9-B2AB-B805C541EF12}" sibTransId="{B2DAF36C-DA35-4EA8-9DAC-BC647DD13E4F}"/>
    <dgm:cxn modelId="{D7D83F60-AAE2-4CD4-B013-E630DAD201F6}" srcId="{35130721-C4BD-41A8-9B94-CA9F6ADFEFCB}" destId="{64A21979-B540-4CC2-B933-0FB992764444}" srcOrd="1" destOrd="0" parTransId="{F466BDD3-2955-4B14-8E44-51C58B2689BB}" sibTransId="{61CDEFFE-9BCC-4BD9-9868-0FB2DF1DCC4F}"/>
    <dgm:cxn modelId="{91D6C271-E9D9-40A2-9E5C-6F41714C7716}" type="presOf" srcId="{64A21979-B540-4CC2-B933-0FB992764444}" destId="{39CDD280-21FA-47B8-88CC-9BFE860DD8B5}" srcOrd="1" destOrd="0" presId="urn:microsoft.com/office/officeart/2005/8/layout/vProcess5"/>
    <dgm:cxn modelId="{D413E792-DC7A-47EA-BB62-14201750CCD6}" type="presOf" srcId="{5BEFBC0C-FE1D-440D-8251-F9A3EB414195}" destId="{53F32960-BE07-4634-BF09-F317D5E78AF3}" srcOrd="1" destOrd="0" presId="urn:microsoft.com/office/officeart/2005/8/layout/vProcess5"/>
    <dgm:cxn modelId="{CF5F50A3-4B5B-4295-99F9-0E368627623C}" type="presOf" srcId="{35130721-C4BD-41A8-9B94-CA9F6ADFEFCB}" destId="{4F81CF0B-C943-4651-A12C-7F6C717E2BF2}" srcOrd="0" destOrd="0" presId="urn:microsoft.com/office/officeart/2005/8/layout/vProcess5"/>
    <dgm:cxn modelId="{8FE86DC1-AD9B-44F0-943D-480CE29D37AC}" type="presOf" srcId="{5BEFBC0C-FE1D-440D-8251-F9A3EB414195}" destId="{AB61D78E-6DFF-49F1-AD5A-F638384D471B}" srcOrd="0" destOrd="0" presId="urn:microsoft.com/office/officeart/2005/8/layout/vProcess5"/>
    <dgm:cxn modelId="{DFAFA55C-E91A-40F5-9C0C-7ACE77BA6DF6}" type="presParOf" srcId="{4F81CF0B-C943-4651-A12C-7F6C717E2BF2}" destId="{E1FC44D7-B60E-43ED-A2FB-075664F6FD7A}" srcOrd="0" destOrd="0" presId="urn:microsoft.com/office/officeart/2005/8/layout/vProcess5"/>
    <dgm:cxn modelId="{CA2639DD-70FE-4564-96B3-C427A0B709A3}" type="presParOf" srcId="{4F81CF0B-C943-4651-A12C-7F6C717E2BF2}" destId="{AB61D78E-6DFF-49F1-AD5A-F638384D471B}" srcOrd="1" destOrd="0" presId="urn:microsoft.com/office/officeart/2005/8/layout/vProcess5"/>
    <dgm:cxn modelId="{D5D0D0F1-3BED-429F-B427-8CC0F201A5B0}" type="presParOf" srcId="{4F81CF0B-C943-4651-A12C-7F6C717E2BF2}" destId="{2CD80E06-A236-4EA6-A4A4-CA1AE43BDF98}" srcOrd="2" destOrd="0" presId="urn:microsoft.com/office/officeart/2005/8/layout/vProcess5"/>
    <dgm:cxn modelId="{72DAC521-3AEC-4B7D-B391-9E4E14C0194A}" type="presParOf" srcId="{4F81CF0B-C943-4651-A12C-7F6C717E2BF2}" destId="{A1B1DA9C-D843-49E2-BC20-E0D7B3B8A79F}" srcOrd="3" destOrd="0" presId="urn:microsoft.com/office/officeart/2005/8/layout/vProcess5"/>
    <dgm:cxn modelId="{677A1188-E7B2-461F-A4B8-AC10047BEB34}" type="presParOf" srcId="{4F81CF0B-C943-4651-A12C-7F6C717E2BF2}" destId="{53F32960-BE07-4634-BF09-F317D5E78AF3}" srcOrd="4" destOrd="0" presId="urn:microsoft.com/office/officeart/2005/8/layout/vProcess5"/>
    <dgm:cxn modelId="{5D52A2D1-A6AB-47CE-912C-BC20937682A8}" type="presParOf" srcId="{4F81CF0B-C943-4651-A12C-7F6C717E2BF2}" destId="{39CDD280-21FA-47B8-88CC-9BFE860DD8B5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130721-C4BD-41A8-9B94-CA9F6ADFEFCB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IN"/>
        </a:p>
      </dgm:t>
    </dgm:pt>
    <dgm:pt modelId="{5BEFBC0C-FE1D-440D-8251-F9A3EB414195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000" b="0" dirty="0">
            <a:solidFill>
              <a:schemeClr val="tx1"/>
            </a:solidFill>
          </a:endParaRPr>
        </a:p>
        <a:p>
          <a:endParaRPr lang="en-US" sz="2000" b="0" dirty="0">
            <a:solidFill>
              <a:schemeClr val="tx1"/>
            </a:solidFill>
          </a:endParaRPr>
        </a:p>
        <a:p>
          <a:endParaRPr lang="en-US" sz="2000" b="1" i="1" dirty="0">
            <a:solidFill>
              <a:schemeClr val="tx1"/>
            </a:solidFill>
          </a:endParaRPr>
        </a:p>
        <a:p>
          <a:endParaRPr lang="en-US" sz="2000" b="1" i="1" dirty="0">
            <a:solidFill>
              <a:schemeClr val="tx1"/>
            </a:solidFill>
          </a:endParaRPr>
        </a:p>
        <a:p>
          <a:endParaRPr lang="en-US" sz="2000" b="1" i="1" dirty="0">
            <a:solidFill>
              <a:schemeClr val="tx1"/>
            </a:solidFill>
          </a:endParaRPr>
        </a:p>
        <a:p>
          <a:r>
            <a:rPr lang="en-US" sz="2000" b="1" i="1" dirty="0">
              <a:solidFill>
                <a:schemeClr val="tx1"/>
              </a:solidFill>
            </a:rPr>
            <a:t>HWC-PHC- </a:t>
          </a:r>
          <a:r>
            <a:rPr lang="en-US" sz="2000" b="1" dirty="0">
              <a:solidFill>
                <a:schemeClr val="tx1"/>
              </a:solidFill>
            </a:rPr>
            <a:t>9376</a:t>
          </a:r>
          <a:r>
            <a:rPr lang="en-US" sz="2000" b="1" i="1" dirty="0">
              <a:solidFill>
                <a:schemeClr val="tx1"/>
              </a:solidFill>
            </a:rPr>
            <a:t>, </a:t>
          </a:r>
          <a:r>
            <a:rPr lang="en-US" sz="2000" b="1" dirty="0">
              <a:solidFill>
                <a:schemeClr val="tx1"/>
              </a:solidFill>
            </a:rPr>
            <a:t>1612</a:t>
          </a:r>
          <a:r>
            <a:rPr lang="en-US" sz="2000" b="1" i="1" dirty="0">
              <a:solidFill>
                <a:schemeClr val="tx1"/>
              </a:solidFill>
            </a:rPr>
            <a:t> Urban PHC </a:t>
          </a:r>
        </a:p>
        <a:p>
          <a:r>
            <a:rPr lang="en-US" sz="2000" b="1" i="1" dirty="0">
              <a:solidFill>
                <a:schemeClr val="tx1"/>
              </a:solidFill>
            </a:rPr>
            <a:t>1. MBBS MOs completed for 80-85% in urban and rural areas-5 states show training achievement 70% or below</a:t>
          </a:r>
        </a:p>
        <a:p>
          <a:r>
            <a:rPr lang="en-US" sz="2000" b="1" i="1" dirty="0">
              <a:solidFill>
                <a:schemeClr val="tx1"/>
              </a:solidFill>
            </a:rPr>
            <a:t>2. Staff Nurses  62% in rural and urban areas-below 50% in 12 states</a:t>
          </a:r>
        </a:p>
        <a:p>
          <a:endParaRPr lang="en-US" sz="2000" b="1" i="1" dirty="0">
            <a:solidFill>
              <a:schemeClr val="tx1"/>
            </a:solidFill>
          </a:endParaRPr>
        </a:p>
        <a:p>
          <a:endParaRPr lang="en-US" sz="2000" b="1" i="1" dirty="0">
            <a:solidFill>
              <a:schemeClr val="tx1"/>
            </a:solidFill>
          </a:endParaRPr>
        </a:p>
        <a:p>
          <a:r>
            <a:rPr lang="en-US" sz="2000" b="0" dirty="0">
              <a:solidFill>
                <a:schemeClr val="tx1"/>
              </a:solidFill>
            </a:rPr>
            <a:t> </a:t>
          </a:r>
        </a:p>
        <a:p>
          <a:endParaRPr lang="en-US" sz="2000" b="0" dirty="0">
            <a:solidFill>
              <a:schemeClr val="tx1"/>
            </a:solidFill>
          </a:endParaRPr>
        </a:p>
        <a:p>
          <a:r>
            <a:rPr lang="en-US" sz="2000" b="0" dirty="0">
              <a:solidFill>
                <a:schemeClr val="tx1"/>
              </a:solidFill>
            </a:rPr>
            <a:t> -</a:t>
          </a:r>
          <a:endParaRPr lang="en-IN" sz="2000" b="0" dirty="0">
            <a:solidFill>
              <a:schemeClr val="tx1"/>
            </a:solidFill>
          </a:endParaRPr>
        </a:p>
      </dgm:t>
    </dgm:pt>
    <dgm:pt modelId="{9DFB9E82-9951-4DC9-B2AB-B805C541EF12}" type="parTrans" cxnId="{40B50139-0817-475E-B6A1-0568228B895F}">
      <dgm:prSet/>
      <dgm:spPr/>
      <dgm:t>
        <a:bodyPr/>
        <a:lstStyle/>
        <a:p>
          <a:endParaRPr lang="en-IN" sz="2000" b="0">
            <a:solidFill>
              <a:schemeClr val="tx1"/>
            </a:solidFill>
          </a:endParaRPr>
        </a:p>
      </dgm:t>
    </dgm:pt>
    <dgm:pt modelId="{B2DAF36C-DA35-4EA8-9DAC-BC647DD13E4F}" type="sibTrans" cxnId="{40B50139-0817-475E-B6A1-0568228B895F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IN" sz="2000" b="0">
            <a:solidFill>
              <a:schemeClr val="tx1"/>
            </a:solidFill>
          </a:endParaRPr>
        </a:p>
      </dgm:t>
    </dgm:pt>
    <dgm:pt modelId="{64A21979-B540-4CC2-B933-0FB992764444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IN" sz="2000" b="1" i="1" dirty="0">
            <a:solidFill>
              <a:schemeClr val="tx1"/>
            </a:solidFill>
          </a:endParaRPr>
        </a:p>
        <a:p>
          <a:endParaRPr lang="en-IN" sz="2000" b="1" i="1" dirty="0">
            <a:solidFill>
              <a:schemeClr val="tx1"/>
            </a:solidFill>
          </a:endParaRPr>
        </a:p>
        <a:p>
          <a:endParaRPr lang="en-IN" sz="2000" b="1" i="1" dirty="0">
            <a:solidFill>
              <a:schemeClr val="tx1"/>
            </a:solidFill>
          </a:endParaRPr>
        </a:p>
        <a:p>
          <a:r>
            <a:rPr lang="en-IN" sz="2000" b="1" i="1" dirty="0">
              <a:solidFill>
                <a:schemeClr val="tx1"/>
              </a:solidFill>
            </a:rPr>
            <a:t>MPW-Fs</a:t>
          </a:r>
        </a:p>
        <a:p>
          <a:r>
            <a:rPr lang="en-IN" sz="2000" b="1" i="1" dirty="0">
              <a:solidFill>
                <a:schemeClr val="tx1"/>
              </a:solidFill>
            </a:rPr>
            <a:t>77% rural HWC-PHC; 68 % urban HWC-PHC</a:t>
          </a:r>
        </a:p>
        <a:p>
          <a:r>
            <a:rPr lang="en-IN" sz="2000" b="1" i="1" dirty="0">
              <a:solidFill>
                <a:schemeClr val="tx1"/>
              </a:solidFill>
            </a:rPr>
            <a:t>86% -HWC-SC</a:t>
          </a:r>
        </a:p>
        <a:p>
          <a:endParaRPr lang="en-IN" sz="2000" b="1" i="1" dirty="0">
            <a:solidFill>
              <a:schemeClr val="tx1"/>
            </a:solidFill>
          </a:endParaRPr>
        </a:p>
        <a:p>
          <a:endParaRPr lang="en-IN" sz="2000" b="1" i="1" dirty="0">
            <a:solidFill>
              <a:schemeClr val="tx1"/>
            </a:solidFill>
          </a:endParaRPr>
        </a:p>
        <a:p>
          <a:endParaRPr lang="en-IN" sz="2000" b="0" dirty="0">
            <a:solidFill>
              <a:schemeClr val="tx1"/>
            </a:solidFill>
          </a:endParaRPr>
        </a:p>
      </dgm:t>
    </dgm:pt>
    <dgm:pt modelId="{F466BDD3-2955-4B14-8E44-51C58B2689BB}" type="parTrans" cxnId="{D7D83F60-AAE2-4CD4-B013-E630DAD201F6}">
      <dgm:prSet/>
      <dgm:spPr/>
      <dgm:t>
        <a:bodyPr/>
        <a:lstStyle/>
        <a:p>
          <a:endParaRPr lang="en-IN" sz="2000" b="0">
            <a:solidFill>
              <a:schemeClr val="tx1"/>
            </a:solidFill>
          </a:endParaRPr>
        </a:p>
      </dgm:t>
    </dgm:pt>
    <dgm:pt modelId="{61CDEFFE-9BCC-4BD9-9868-0FB2DF1DCC4F}" type="sibTrans" cxnId="{D7D83F60-AAE2-4CD4-B013-E630DAD201F6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IN" sz="2000" b="0">
            <a:solidFill>
              <a:schemeClr val="tx1"/>
            </a:solidFill>
          </a:endParaRPr>
        </a:p>
      </dgm:t>
    </dgm:pt>
    <dgm:pt modelId="{A77E8534-D8D5-45FB-ABD2-AD713B9928A3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000" b="0" dirty="0">
            <a:solidFill>
              <a:schemeClr val="tx1"/>
            </a:solidFill>
          </a:endParaRPr>
        </a:p>
        <a:p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1" dirty="0">
              <a:solidFill>
                <a:schemeClr val="tx1"/>
              </a:solidFill>
            </a:rPr>
            <a:t>ASHAs-77</a:t>
          </a:r>
          <a:r>
            <a:rPr lang="en-IN" sz="2000" b="1" i="1" dirty="0">
              <a:solidFill>
                <a:schemeClr val="tx1"/>
              </a:solidFill>
            </a:rPr>
            <a:t>% rural HWC-PHC and 65% urban HWC-PHC</a:t>
          </a:r>
        </a:p>
        <a:p>
          <a:r>
            <a:rPr lang="en-IN" sz="2000" b="1" i="1" dirty="0">
              <a:solidFill>
                <a:schemeClr val="tx1"/>
              </a:solidFill>
            </a:rPr>
            <a:t>81% -HWC-SC</a:t>
          </a:r>
          <a:endParaRPr lang="en-IN" sz="2000" b="0" dirty="0">
            <a:solidFill>
              <a:schemeClr val="tx1"/>
            </a:solidFill>
          </a:endParaRPr>
        </a:p>
      </dgm:t>
    </dgm:pt>
    <dgm:pt modelId="{CDD03F44-1A54-4D98-BADC-5D09A852B400}" type="parTrans" cxnId="{C571F3BC-A48E-487B-8C7E-F62FC60774FA}">
      <dgm:prSet/>
      <dgm:spPr/>
      <dgm:t>
        <a:bodyPr/>
        <a:lstStyle/>
        <a:p>
          <a:endParaRPr lang="en-IN" sz="2000" b="0">
            <a:solidFill>
              <a:schemeClr val="tx1"/>
            </a:solidFill>
          </a:endParaRPr>
        </a:p>
      </dgm:t>
    </dgm:pt>
    <dgm:pt modelId="{B4CE0DC9-C62E-49C8-8490-BAE396D5EE07}" type="sibTrans" cxnId="{C571F3BC-A48E-487B-8C7E-F62FC60774FA}">
      <dgm:prSet/>
      <dgm:spPr/>
      <dgm:t>
        <a:bodyPr/>
        <a:lstStyle/>
        <a:p>
          <a:endParaRPr lang="en-IN" sz="2000" b="0">
            <a:solidFill>
              <a:schemeClr val="tx1"/>
            </a:solidFill>
          </a:endParaRPr>
        </a:p>
      </dgm:t>
    </dgm:pt>
    <dgm:pt modelId="{4F81CF0B-C943-4651-A12C-7F6C717E2BF2}" type="pres">
      <dgm:prSet presAssocID="{35130721-C4BD-41A8-9B94-CA9F6ADFEFCB}" presName="outerComposite" presStyleCnt="0">
        <dgm:presLayoutVars>
          <dgm:chMax val="5"/>
          <dgm:dir/>
          <dgm:resizeHandles val="exact"/>
        </dgm:presLayoutVars>
      </dgm:prSet>
      <dgm:spPr/>
    </dgm:pt>
    <dgm:pt modelId="{E1FC44D7-B60E-43ED-A2FB-075664F6FD7A}" type="pres">
      <dgm:prSet presAssocID="{35130721-C4BD-41A8-9B94-CA9F6ADFEFCB}" presName="dummyMaxCanvas" presStyleCnt="0">
        <dgm:presLayoutVars/>
      </dgm:prSet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0D383D8C-8B1B-4243-9213-C7F7A88D9877}" type="pres">
      <dgm:prSet presAssocID="{35130721-C4BD-41A8-9B94-CA9F6ADFEFCB}" presName="ThreeNodes_1" presStyleLbl="node1" presStyleIdx="0" presStyleCnt="3" custScaleX="103813" custScaleY="140740" custLinFactNeighborX="2761" custLinFactNeighborY="-13471">
        <dgm:presLayoutVars>
          <dgm:bulletEnabled val="1"/>
        </dgm:presLayoutVars>
      </dgm:prSet>
      <dgm:spPr/>
    </dgm:pt>
    <dgm:pt modelId="{C2533F85-A953-4F42-A6ED-9A812ECA480C}" type="pres">
      <dgm:prSet presAssocID="{35130721-C4BD-41A8-9B94-CA9F6ADFEFCB}" presName="ThreeNodes_2" presStyleLbl="node1" presStyleIdx="1" presStyleCnt="3" custScaleX="112470" custScaleY="89184" custLinFactNeighborX="-726" custLinFactNeighborY="10226">
        <dgm:presLayoutVars>
          <dgm:bulletEnabled val="1"/>
        </dgm:presLayoutVars>
      </dgm:prSet>
      <dgm:spPr/>
    </dgm:pt>
    <dgm:pt modelId="{9FC66A9F-4C48-431E-9889-7E4E0BBDF0EE}" type="pres">
      <dgm:prSet presAssocID="{35130721-C4BD-41A8-9B94-CA9F6ADFEFCB}" presName="ThreeNodes_3" presStyleLbl="node1" presStyleIdx="2" presStyleCnt="3" custScaleX="111475" custScaleY="71732" custLinFactNeighborX="-6201" custLinFactNeighborY="-3620">
        <dgm:presLayoutVars>
          <dgm:bulletEnabled val="1"/>
        </dgm:presLayoutVars>
      </dgm:prSet>
      <dgm:spPr/>
    </dgm:pt>
    <dgm:pt modelId="{7677AF75-6243-4F4A-A33B-CD5EF89AE466}" type="pres">
      <dgm:prSet presAssocID="{35130721-C4BD-41A8-9B94-CA9F6ADFEFCB}" presName="ThreeConn_1-2" presStyleLbl="fgAccFollowNode1" presStyleIdx="0" presStyleCnt="2">
        <dgm:presLayoutVars>
          <dgm:bulletEnabled val="1"/>
        </dgm:presLayoutVars>
      </dgm:prSet>
      <dgm:spPr/>
    </dgm:pt>
    <dgm:pt modelId="{5A69F0EB-563E-4358-9016-D98298B62F85}" type="pres">
      <dgm:prSet presAssocID="{35130721-C4BD-41A8-9B94-CA9F6ADFEFCB}" presName="ThreeConn_2-3" presStyleLbl="fgAccFollowNode1" presStyleIdx="1" presStyleCnt="2">
        <dgm:presLayoutVars>
          <dgm:bulletEnabled val="1"/>
        </dgm:presLayoutVars>
      </dgm:prSet>
      <dgm:spPr/>
    </dgm:pt>
    <dgm:pt modelId="{A115DCAE-02DF-4D05-B585-700429FFE938}" type="pres">
      <dgm:prSet presAssocID="{35130721-C4BD-41A8-9B94-CA9F6ADFEFCB}" presName="ThreeNodes_1_text" presStyleLbl="node1" presStyleIdx="2" presStyleCnt="3">
        <dgm:presLayoutVars>
          <dgm:bulletEnabled val="1"/>
        </dgm:presLayoutVars>
      </dgm:prSet>
      <dgm:spPr/>
    </dgm:pt>
    <dgm:pt modelId="{FF2DE16D-B1B4-4F35-8D25-0C0032ABB909}" type="pres">
      <dgm:prSet presAssocID="{35130721-C4BD-41A8-9B94-CA9F6ADFEFCB}" presName="ThreeNodes_2_text" presStyleLbl="node1" presStyleIdx="2" presStyleCnt="3">
        <dgm:presLayoutVars>
          <dgm:bulletEnabled val="1"/>
        </dgm:presLayoutVars>
      </dgm:prSet>
      <dgm:spPr/>
    </dgm:pt>
    <dgm:pt modelId="{732D889A-EB94-4BE0-B8D4-B704F410B27F}" type="pres">
      <dgm:prSet presAssocID="{35130721-C4BD-41A8-9B94-CA9F6ADFEFC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6761200E-0B0E-4E15-9FC5-C91BB08A2AC4}" type="presOf" srcId="{A77E8534-D8D5-45FB-ABD2-AD713B9928A3}" destId="{9FC66A9F-4C48-431E-9889-7E4E0BBDF0EE}" srcOrd="0" destOrd="0" presId="urn:microsoft.com/office/officeart/2005/8/layout/vProcess5"/>
    <dgm:cxn modelId="{40B50139-0817-475E-B6A1-0568228B895F}" srcId="{35130721-C4BD-41A8-9B94-CA9F6ADFEFCB}" destId="{5BEFBC0C-FE1D-440D-8251-F9A3EB414195}" srcOrd="0" destOrd="0" parTransId="{9DFB9E82-9951-4DC9-B2AB-B805C541EF12}" sibTransId="{B2DAF36C-DA35-4EA8-9DAC-BC647DD13E4F}"/>
    <dgm:cxn modelId="{D7D83F60-AAE2-4CD4-B013-E630DAD201F6}" srcId="{35130721-C4BD-41A8-9B94-CA9F6ADFEFCB}" destId="{64A21979-B540-4CC2-B933-0FB992764444}" srcOrd="1" destOrd="0" parTransId="{F466BDD3-2955-4B14-8E44-51C58B2689BB}" sibTransId="{61CDEFFE-9BCC-4BD9-9868-0FB2DF1DCC4F}"/>
    <dgm:cxn modelId="{9D04CD46-6353-439E-91B4-647A34F5DE3E}" type="presOf" srcId="{A77E8534-D8D5-45FB-ABD2-AD713B9928A3}" destId="{732D889A-EB94-4BE0-B8D4-B704F410B27F}" srcOrd="1" destOrd="0" presId="urn:microsoft.com/office/officeart/2005/8/layout/vProcess5"/>
    <dgm:cxn modelId="{459DDE77-0E93-4E6F-AF3C-619A9AE92F76}" type="presOf" srcId="{B2DAF36C-DA35-4EA8-9DAC-BC647DD13E4F}" destId="{7677AF75-6243-4F4A-A33B-CD5EF89AE466}" srcOrd="0" destOrd="0" presId="urn:microsoft.com/office/officeart/2005/8/layout/vProcess5"/>
    <dgm:cxn modelId="{403B887C-4CF1-4A75-8F58-56175EA5177A}" type="presOf" srcId="{5BEFBC0C-FE1D-440D-8251-F9A3EB414195}" destId="{0D383D8C-8B1B-4243-9213-C7F7A88D9877}" srcOrd="0" destOrd="0" presId="urn:microsoft.com/office/officeart/2005/8/layout/vProcess5"/>
    <dgm:cxn modelId="{CF5F50A3-4B5B-4295-99F9-0E368627623C}" type="presOf" srcId="{35130721-C4BD-41A8-9B94-CA9F6ADFEFCB}" destId="{4F81CF0B-C943-4651-A12C-7F6C717E2BF2}" srcOrd="0" destOrd="0" presId="urn:microsoft.com/office/officeart/2005/8/layout/vProcess5"/>
    <dgm:cxn modelId="{73F459AC-20A6-434F-AD87-DD11AA6860E7}" type="presOf" srcId="{5BEFBC0C-FE1D-440D-8251-F9A3EB414195}" destId="{A115DCAE-02DF-4D05-B585-700429FFE938}" srcOrd="1" destOrd="0" presId="urn:microsoft.com/office/officeart/2005/8/layout/vProcess5"/>
    <dgm:cxn modelId="{4A0CCDB4-C7C4-42A0-9A8F-48504407B1F0}" type="presOf" srcId="{64A21979-B540-4CC2-B933-0FB992764444}" destId="{C2533F85-A953-4F42-A6ED-9A812ECA480C}" srcOrd="0" destOrd="0" presId="urn:microsoft.com/office/officeart/2005/8/layout/vProcess5"/>
    <dgm:cxn modelId="{C571F3BC-A48E-487B-8C7E-F62FC60774FA}" srcId="{35130721-C4BD-41A8-9B94-CA9F6ADFEFCB}" destId="{A77E8534-D8D5-45FB-ABD2-AD713B9928A3}" srcOrd="2" destOrd="0" parTransId="{CDD03F44-1A54-4D98-BADC-5D09A852B400}" sibTransId="{B4CE0DC9-C62E-49C8-8490-BAE396D5EE07}"/>
    <dgm:cxn modelId="{1DAA6BC1-C0F4-47E9-8302-3FCFEC3316AF}" type="presOf" srcId="{64A21979-B540-4CC2-B933-0FB992764444}" destId="{FF2DE16D-B1B4-4F35-8D25-0C0032ABB909}" srcOrd="1" destOrd="0" presId="urn:microsoft.com/office/officeart/2005/8/layout/vProcess5"/>
    <dgm:cxn modelId="{E16652EC-0D9E-44F0-8999-0A1445323979}" type="presOf" srcId="{61CDEFFE-9BCC-4BD9-9868-0FB2DF1DCC4F}" destId="{5A69F0EB-563E-4358-9016-D98298B62F85}" srcOrd="0" destOrd="0" presId="urn:microsoft.com/office/officeart/2005/8/layout/vProcess5"/>
    <dgm:cxn modelId="{DFAFA55C-E91A-40F5-9C0C-7ACE77BA6DF6}" type="presParOf" srcId="{4F81CF0B-C943-4651-A12C-7F6C717E2BF2}" destId="{E1FC44D7-B60E-43ED-A2FB-075664F6FD7A}" srcOrd="0" destOrd="0" presId="urn:microsoft.com/office/officeart/2005/8/layout/vProcess5"/>
    <dgm:cxn modelId="{A08E51D6-F67C-45C9-9052-4AA551BB44D0}" type="presParOf" srcId="{4F81CF0B-C943-4651-A12C-7F6C717E2BF2}" destId="{0D383D8C-8B1B-4243-9213-C7F7A88D9877}" srcOrd="1" destOrd="0" presId="urn:microsoft.com/office/officeart/2005/8/layout/vProcess5"/>
    <dgm:cxn modelId="{AAD8D165-79EC-40F7-89D4-C0FF09B84164}" type="presParOf" srcId="{4F81CF0B-C943-4651-A12C-7F6C717E2BF2}" destId="{C2533F85-A953-4F42-A6ED-9A812ECA480C}" srcOrd="2" destOrd="0" presId="urn:microsoft.com/office/officeart/2005/8/layout/vProcess5"/>
    <dgm:cxn modelId="{AEA7F1EF-613C-4164-AC32-66B89553C7B8}" type="presParOf" srcId="{4F81CF0B-C943-4651-A12C-7F6C717E2BF2}" destId="{9FC66A9F-4C48-431E-9889-7E4E0BBDF0EE}" srcOrd="3" destOrd="0" presId="urn:microsoft.com/office/officeart/2005/8/layout/vProcess5"/>
    <dgm:cxn modelId="{C9B48F46-05E4-4236-B1CA-98A0A1658E0B}" type="presParOf" srcId="{4F81CF0B-C943-4651-A12C-7F6C717E2BF2}" destId="{7677AF75-6243-4F4A-A33B-CD5EF89AE466}" srcOrd="4" destOrd="0" presId="urn:microsoft.com/office/officeart/2005/8/layout/vProcess5"/>
    <dgm:cxn modelId="{4A7EC249-0F42-44BE-8CE7-7EA535E84A5E}" type="presParOf" srcId="{4F81CF0B-C943-4651-A12C-7F6C717E2BF2}" destId="{5A69F0EB-563E-4358-9016-D98298B62F85}" srcOrd="5" destOrd="0" presId="urn:microsoft.com/office/officeart/2005/8/layout/vProcess5"/>
    <dgm:cxn modelId="{B70778EB-E666-4ABB-9BF2-28F29C32C1F9}" type="presParOf" srcId="{4F81CF0B-C943-4651-A12C-7F6C717E2BF2}" destId="{A115DCAE-02DF-4D05-B585-700429FFE938}" srcOrd="6" destOrd="0" presId="urn:microsoft.com/office/officeart/2005/8/layout/vProcess5"/>
    <dgm:cxn modelId="{2EBD802C-0DEC-405F-BF2C-DC9D2CD3C155}" type="presParOf" srcId="{4F81CF0B-C943-4651-A12C-7F6C717E2BF2}" destId="{FF2DE16D-B1B4-4F35-8D25-0C0032ABB909}" srcOrd="7" destOrd="0" presId="urn:microsoft.com/office/officeart/2005/8/layout/vProcess5"/>
    <dgm:cxn modelId="{B850038A-2C04-4E8E-A038-9F9C627336CB}" type="presParOf" srcId="{4F81CF0B-C943-4651-A12C-7F6C717E2BF2}" destId="{732D889A-EB94-4BE0-B8D4-B704F410B27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C8E959-DDF8-4198-9F57-7A60A27D97AE}">
      <dsp:nvSpPr>
        <dsp:cNvPr id="0" name=""/>
        <dsp:cNvSpPr/>
      </dsp:nvSpPr>
      <dsp:spPr>
        <a:xfrm>
          <a:off x="714384" y="0"/>
          <a:ext cx="4391025" cy="4391025"/>
        </a:xfrm>
        <a:prstGeom prst="triangl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4F8656-ED71-4501-90BC-469A99AC5B99}">
      <dsp:nvSpPr>
        <dsp:cNvPr id="0" name=""/>
        <dsp:cNvSpPr/>
      </dsp:nvSpPr>
      <dsp:spPr>
        <a:xfrm>
          <a:off x="2375773" y="441460"/>
          <a:ext cx="2854166" cy="1039437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Service Providers at Secondary Facilities  </a:t>
          </a:r>
          <a:endParaRPr lang="en-IN" sz="1800" kern="1200" dirty="0"/>
        </a:p>
      </dsp:txBody>
      <dsp:txXfrm>
        <a:off x="2426514" y="492201"/>
        <a:ext cx="2752684" cy="937955"/>
      </dsp:txXfrm>
    </dsp:sp>
    <dsp:sp modelId="{95620508-45A7-49DB-8622-2C945AEC69D3}">
      <dsp:nvSpPr>
        <dsp:cNvPr id="0" name=""/>
        <dsp:cNvSpPr/>
      </dsp:nvSpPr>
      <dsp:spPr>
        <a:xfrm>
          <a:off x="2375773" y="1610828"/>
          <a:ext cx="2854166" cy="1039437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HWC-PHC : HR as per IPHS: PHC Medical Officer as Lead of SHC-HWC cluster</a:t>
          </a:r>
          <a:endParaRPr lang="en-IN" sz="1800" kern="1200" dirty="0"/>
        </a:p>
      </dsp:txBody>
      <dsp:txXfrm>
        <a:off x="2426514" y="1661569"/>
        <a:ext cx="2752684" cy="937955"/>
      </dsp:txXfrm>
    </dsp:sp>
    <dsp:sp modelId="{62D39200-F542-4988-A831-C7FA17546549}">
      <dsp:nvSpPr>
        <dsp:cNvPr id="0" name=""/>
        <dsp:cNvSpPr/>
      </dsp:nvSpPr>
      <dsp:spPr>
        <a:xfrm>
          <a:off x="2375773" y="2780196"/>
          <a:ext cx="2854166" cy="1039437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HWC-SHC-: ASHAs, MPWs CHO, </a:t>
          </a:r>
          <a:endParaRPr lang="en-IN" sz="1800" kern="1200" dirty="0"/>
        </a:p>
      </dsp:txBody>
      <dsp:txXfrm>
        <a:off x="2426514" y="2830937"/>
        <a:ext cx="2752684" cy="9379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03DAA-BD0A-42FE-9AA3-7C147E3FCFD6}">
      <dsp:nvSpPr>
        <dsp:cNvPr id="0" name=""/>
        <dsp:cNvSpPr/>
      </dsp:nvSpPr>
      <dsp:spPr>
        <a:xfrm>
          <a:off x="59987" y="827"/>
          <a:ext cx="3610454" cy="334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600" kern="1200" dirty="0"/>
        </a:p>
      </dsp:txBody>
      <dsp:txXfrm>
        <a:off x="59987" y="827"/>
        <a:ext cx="3610454" cy="334036"/>
      </dsp:txXfrm>
    </dsp:sp>
    <dsp:sp modelId="{C4613A84-0AF7-4BC0-AA31-314ACF3F2F85}">
      <dsp:nvSpPr>
        <dsp:cNvPr id="0" name=""/>
        <dsp:cNvSpPr/>
      </dsp:nvSpPr>
      <dsp:spPr>
        <a:xfrm>
          <a:off x="242788" y="840549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5AC328-9DFB-4B65-A458-439CEF68837E}">
      <dsp:nvSpPr>
        <dsp:cNvPr id="0" name=""/>
        <dsp:cNvSpPr/>
      </dsp:nvSpPr>
      <dsp:spPr>
        <a:xfrm>
          <a:off x="760841" y="840549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9C85468-153E-4124-B86D-6F34D635E017}">
      <dsp:nvSpPr>
        <dsp:cNvPr id="0" name=""/>
        <dsp:cNvSpPr/>
      </dsp:nvSpPr>
      <dsp:spPr>
        <a:xfrm>
          <a:off x="1279304" y="840549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6D51B9-29B4-49E8-A498-D37A07CD2C03}">
      <dsp:nvSpPr>
        <dsp:cNvPr id="0" name=""/>
        <dsp:cNvSpPr/>
      </dsp:nvSpPr>
      <dsp:spPr>
        <a:xfrm>
          <a:off x="1797357" y="840549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FA3EF84-E6B0-46B9-A5A6-ADE2D7EB0D68}">
      <dsp:nvSpPr>
        <dsp:cNvPr id="0" name=""/>
        <dsp:cNvSpPr/>
      </dsp:nvSpPr>
      <dsp:spPr>
        <a:xfrm>
          <a:off x="2315819" y="840549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713FEE0-B605-49B9-B9BA-787E4DE56B8D}">
      <dsp:nvSpPr>
        <dsp:cNvPr id="0" name=""/>
        <dsp:cNvSpPr/>
      </dsp:nvSpPr>
      <dsp:spPr>
        <a:xfrm>
          <a:off x="2833873" y="840549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37E051-E220-4869-8989-51F866C886F6}">
      <dsp:nvSpPr>
        <dsp:cNvPr id="0" name=""/>
        <dsp:cNvSpPr/>
      </dsp:nvSpPr>
      <dsp:spPr>
        <a:xfrm>
          <a:off x="3352335" y="840549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546CB27-63C7-4ADE-8DC4-6A561C3547AB}">
      <dsp:nvSpPr>
        <dsp:cNvPr id="0" name=""/>
        <dsp:cNvSpPr/>
      </dsp:nvSpPr>
      <dsp:spPr>
        <a:xfrm>
          <a:off x="24256" y="467851"/>
          <a:ext cx="4099269" cy="16939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Programme Management HR </a:t>
          </a:r>
          <a:r>
            <a:rPr lang="en-US" sz="1800" kern="1200" dirty="0"/>
            <a:t>at State, District and Block Level-SPMU, DPM, DCM, BPM, BCM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Programme Officers for National Health Programmes </a:t>
          </a:r>
          <a:endParaRPr lang="en-IN" sz="1800" kern="1200" dirty="0"/>
        </a:p>
      </dsp:txBody>
      <dsp:txXfrm>
        <a:off x="24256" y="467851"/>
        <a:ext cx="4099269" cy="1693917"/>
      </dsp:txXfrm>
    </dsp:sp>
    <dsp:sp modelId="{F028CA6A-A53A-4628-AE07-535604049303}">
      <dsp:nvSpPr>
        <dsp:cNvPr id="0" name=""/>
        <dsp:cNvSpPr/>
      </dsp:nvSpPr>
      <dsp:spPr>
        <a:xfrm>
          <a:off x="59987" y="2098628"/>
          <a:ext cx="3685753" cy="335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600" kern="1200" dirty="0"/>
        </a:p>
      </dsp:txBody>
      <dsp:txXfrm>
        <a:off x="59987" y="2098628"/>
        <a:ext cx="3685753" cy="335068"/>
      </dsp:txXfrm>
    </dsp:sp>
    <dsp:sp modelId="{28C222CA-7003-4F08-B1D4-AAFF51870626}">
      <dsp:nvSpPr>
        <dsp:cNvPr id="0" name=""/>
        <dsp:cNvSpPr/>
      </dsp:nvSpPr>
      <dsp:spPr>
        <a:xfrm>
          <a:off x="130766" y="2697872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7FBC47-27F0-4933-9024-8D48BE29B035}">
      <dsp:nvSpPr>
        <dsp:cNvPr id="0" name=""/>
        <dsp:cNvSpPr/>
      </dsp:nvSpPr>
      <dsp:spPr>
        <a:xfrm>
          <a:off x="712452" y="2697872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1E1BEDA-D6B0-4B7C-ACEB-C12FB2288196}">
      <dsp:nvSpPr>
        <dsp:cNvPr id="0" name=""/>
        <dsp:cNvSpPr/>
      </dsp:nvSpPr>
      <dsp:spPr>
        <a:xfrm>
          <a:off x="1230915" y="2697872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7B3E02-EC70-4C16-87E2-E0CA59861ACE}">
      <dsp:nvSpPr>
        <dsp:cNvPr id="0" name=""/>
        <dsp:cNvSpPr/>
      </dsp:nvSpPr>
      <dsp:spPr>
        <a:xfrm>
          <a:off x="1679419" y="2697872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AFBBA3-A189-414E-BF8F-647D2C90CBA6}">
      <dsp:nvSpPr>
        <dsp:cNvPr id="0" name=""/>
        <dsp:cNvSpPr/>
      </dsp:nvSpPr>
      <dsp:spPr>
        <a:xfrm>
          <a:off x="2267431" y="2697872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C9A8128-6A21-43EF-8818-59B7B4D5E023}">
      <dsp:nvSpPr>
        <dsp:cNvPr id="0" name=""/>
        <dsp:cNvSpPr/>
      </dsp:nvSpPr>
      <dsp:spPr>
        <a:xfrm>
          <a:off x="2785484" y="2697872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C1C17AD-A8CB-4BB6-B8C0-B01AE0FD7D93}">
      <dsp:nvSpPr>
        <dsp:cNvPr id="0" name=""/>
        <dsp:cNvSpPr/>
      </dsp:nvSpPr>
      <dsp:spPr>
        <a:xfrm>
          <a:off x="3303947" y="2697872"/>
          <a:ext cx="862466" cy="682547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1ECBE94-D11A-4515-A521-5428CEAB32CC}">
      <dsp:nvSpPr>
        <dsp:cNvPr id="0" name=""/>
        <dsp:cNvSpPr/>
      </dsp:nvSpPr>
      <dsp:spPr>
        <a:xfrm>
          <a:off x="59987" y="2433697"/>
          <a:ext cx="4002492" cy="12108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Technical Support agency </a:t>
          </a:r>
          <a:r>
            <a:rPr lang="en-US" sz="1800" kern="1200" dirty="0"/>
            <a:t>at state, district and block levels : SHSRC, SIHFW, Public Health Schools, Medical Colleges, ILCs, DPs, </a:t>
          </a:r>
          <a:endParaRPr lang="en-IN" sz="1800" kern="1200" dirty="0"/>
        </a:p>
      </dsp:txBody>
      <dsp:txXfrm>
        <a:off x="59987" y="2433697"/>
        <a:ext cx="4002492" cy="12108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1D78E-6DFF-49F1-AD5A-F638384D471B}">
      <dsp:nvSpPr>
        <dsp:cNvPr id="0" name=""/>
        <dsp:cNvSpPr/>
      </dsp:nvSpPr>
      <dsp:spPr>
        <a:xfrm>
          <a:off x="-105100" y="-294129"/>
          <a:ext cx="8486425" cy="277141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>
              <a:solidFill>
                <a:schemeClr val="tx1"/>
              </a:solidFill>
            </a:rPr>
            <a:t>HWC-PHC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 dirty="0">
              <a:solidFill>
                <a:schemeClr val="tx1"/>
              </a:solidFill>
            </a:rPr>
            <a:t>- 11,881 MBBS Medical Officers in position across 9376 PHC HWCs approved in FY 2018-19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 dirty="0">
              <a:solidFill>
                <a:schemeClr val="tx1"/>
              </a:solidFill>
            </a:rPr>
            <a:t>- 1904 MBBS MOs in position in 1612 UPHC-HWCs approve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 dirty="0">
              <a:solidFill>
                <a:schemeClr val="tx1"/>
              </a:solidFill>
            </a:rPr>
            <a:t>- 13,056 Staff Nurses in position across 9376 PHC-HWCs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1"/>
              </a:solidFill>
            </a:rPr>
            <a:t> </a:t>
          </a:r>
          <a:endParaRPr lang="en-IN" sz="2000" b="0" kern="1200" dirty="0">
            <a:solidFill>
              <a:schemeClr val="tx1"/>
            </a:solidFill>
          </a:endParaRPr>
        </a:p>
      </dsp:txBody>
      <dsp:txXfrm>
        <a:off x="-23928" y="-212957"/>
        <a:ext cx="5922783" cy="2609074"/>
      </dsp:txXfrm>
    </dsp:sp>
    <dsp:sp modelId="{2CD80E06-A236-4EA6-A4A4-CA1AE43BDF98}">
      <dsp:nvSpPr>
        <dsp:cNvPr id="0" name=""/>
        <dsp:cNvSpPr/>
      </dsp:nvSpPr>
      <dsp:spPr>
        <a:xfrm>
          <a:off x="1610467" y="2409221"/>
          <a:ext cx="7902122" cy="3086826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/>
            <a:t>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 dirty="0">
              <a:solidFill>
                <a:schemeClr val="tx1"/>
              </a:solidFill>
            </a:rPr>
            <a:t>- </a:t>
          </a:r>
          <a:r>
            <a:rPr lang="en-US" sz="1800" b="1" i="0" kern="1200" dirty="0">
              <a:solidFill>
                <a:schemeClr val="tx1"/>
              </a:solidFill>
            </a:rPr>
            <a:t>HWC-SHC (14,447 approved but Data reported from 10,521)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tx1"/>
              </a:solidFill>
            </a:rPr>
            <a:t>- 12,568 MPW(F) available across 10,521 Centres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tx1"/>
              </a:solidFill>
            </a:rPr>
            <a:t>-  7543 CHO trained and positioned against  11,202 Targeted for FY 2018-19*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tx1"/>
              </a:solidFill>
            </a:rPr>
            <a:t>- 59,749 ASHAs available across 10521 HWC-SC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tx1"/>
              </a:solidFill>
            </a:rPr>
            <a:t>- </a:t>
          </a:r>
          <a:r>
            <a:rPr lang="en-US" sz="1800" b="1" i="1" kern="1200" dirty="0">
              <a:solidFill>
                <a:schemeClr val="tx1"/>
              </a:solidFill>
            </a:rPr>
            <a:t>Average Population Density 1018</a:t>
          </a:r>
          <a:r>
            <a:rPr lang="en-US" sz="1800" b="0" kern="1200" dirty="0">
              <a:solidFill>
                <a:schemeClr val="tx1"/>
              </a:solidFill>
            </a:rPr>
            <a:t> </a:t>
          </a:r>
          <a:endParaRPr lang="en-US" sz="1800" b="1" i="1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b="0" kern="1200" dirty="0"/>
        </a:p>
      </dsp:txBody>
      <dsp:txXfrm>
        <a:off x="1700877" y="2499631"/>
        <a:ext cx="4836167" cy="2906006"/>
      </dsp:txXfrm>
    </dsp:sp>
    <dsp:sp modelId="{A1B1DA9C-D843-49E2-BC20-E0D7B3B8A79F}">
      <dsp:nvSpPr>
        <dsp:cNvPr id="0" name=""/>
        <dsp:cNvSpPr/>
      </dsp:nvSpPr>
      <dsp:spPr>
        <a:xfrm>
          <a:off x="6649562" y="1761326"/>
          <a:ext cx="1521561" cy="152156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b="0" kern="1200">
            <a:solidFill>
              <a:schemeClr val="tx1"/>
            </a:solidFill>
          </a:endParaRPr>
        </a:p>
      </dsp:txBody>
      <dsp:txXfrm>
        <a:off x="6991913" y="1761326"/>
        <a:ext cx="836859" cy="11449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83D8C-8B1B-4243-9213-C7F7A88D9877}">
      <dsp:nvSpPr>
        <dsp:cNvPr id="0" name=""/>
        <dsp:cNvSpPr/>
      </dsp:nvSpPr>
      <dsp:spPr>
        <a:xfrm>
          <a:off x="-93202" y="-153085"/>
          <a:ext cx="9119316" cy="211539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0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0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1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1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1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>
              <a:solidFill>
                <a:schemeClr val="tx1"/>
              </a:solidFill>
            </a:rPr>
            <a:t>HWC-PHC- </a:t>
          </a:r>
          <a:r>
            <a:rPr lang="en-US" sz="2000" b="1" kern="1200" dirty="0">
              <a:solidFill>
                <a:schemeClr val="tx1"/>
              </a:solidFill>
            </a:rPr>
            <a:t>9376</a:t>
          </a:r>
          <a:r>
            <a:rPr lang="en-US" sz="2000" b="1" i="1" kern="1200" dirty="0">
              <a:solidFill>
                <a:schemeClr val="tx1"/>
              </a:solidFill>
            </a:rPr>
            <a:t>, </a:t>
          </a:r>
          <a:r>
            <a:rPr lang="en-US" sz="2000" b="1" kern="1200" dirty="0">
              <a:solidFill>
                <a:schemeClr val="tx1"/>
              </a:solidFill>
            </a:rPr>
            <a:t>1612</a:t>
          </a:r>
          <a:r>
            <a:rPr lang="en-US" sz="2000" b="1" i="1" kern="1200" dirty="0">
              <a:solidFill>
                <a:schemeClr val="tx1"/>
              </a:solidFill>
            </a:rPr>
            <a:t> Urban PHC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>
              <a:solidFill>
                <a:schemeClr val="tx1"/>
              </a:solidFill>
            </a:rPr>
            <a:t>1. MBBS MOs completed for 80-85% in urban and rural areas-5 states show training achievement 70% or below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>
              <a:solidFill>
                <a:schemeClr val="tx1"/>
              </a:solidFill>
            </a:rPr>
            <a:t>2. Staff Nurses  62% in rural and urban areas-below 50% in 12 states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1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1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1"/>
              </a:solidFill>
            </a:rPr>
            <a:t>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0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1"/>
              </a:solidFill>
            </a:rPr>
            <a:t> -</a:t>
          </a:r>
          <a:endParaRPr lang="en-IN" sz="2000" b="0" kern="1200" dirty="0">
            <a:solidFill>
              <a:schemeClr val="tx1"/>
            </a:solidFill>
          </a:endParaRPr>
        </a:p>
      </dsp:txBody>
      <dsp:txXfrm>
        <a:off x="-31244" y="-91127"/>
        <a:ext cx="7403050" cy="1991477"/>
      </dsp:txXfrm>
    </dsp:sp>
    <dsp:sp modelId="{C2533F85-A953-4F42-A6ED-9A812ECA480C}">
      <dsp:nvSpPr>
        <dsp:cNvPr id="0" name=""/>
        <dsp:cNvSpPr/>
      </dsp:nvSpPr>
      <dsp:spPr>
        <a:xfrm>
          <a:off x="0" y="2141632"/>
          <a:ext cx="9879779" cy="1340481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b="1" i="1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b="1" i="1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b="1" i="1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1" kern="1200" dirty="0">
              <a:solidFill>
                <a:schemeClr val="tx1"/>
              </a:solidFill>
            </a:rPr>
            <a:t>MPW-Fs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1" kern="1200" dirty="0">
              <a:solidFill>
                <a:schemeClr val="tx1"/>
              </a:solidFill>
            </a:rPr>
            <a:t>77% rural HWC-PHC; 68 % urban HWC-PHC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1" kern="1200" dirty="0">
              <a:solidFill>
                <a:schemeClr val="tx1"/>
              </a:solidFill>
            </a:rPr>
            <a:t>86% -HWC-SC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b="1" i="1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b="1" i="1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b="0" kern="1200" dirty="0">
            <a:solidFill>
              <a:schemeClr val="tx1"/>
            </a:solidFill>
          </a:endParaRPr>
        </a:p>
      </dsp:txBody>
      <dsp:txXfrm>
        <a:off x="39261" y="2180893"/>
        <a:ext cx="7830698" cy="1261959"/>
      </dsp:txXfrm>
    </dsp:sp>
    <dsp:sp modelId="{9FC66A9F-4C48-431E-9889-7E4E0BBDF0EE}">
      <dsp:nvSpPr>
        <dsp:cNvPr id="0" name=""/>
        <dsp:cNvSpPr/>
      </dsp:nvSpPr>
      <dsp:spPr>
        <a:xfrm>
          <a:off x="333196" y="3818235"/>
          <a:ext cx="9792374" cy="1078168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0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1" kern="1200" dirty="0">
              <a:solidFill>
                <a:schemeClr val="tx1"/>
              </a:solidFill>
            </a:rPr>
            <a:t>ASHAs-77</a:t>
          </a:r>
          <a:r>
            <a:rPr lang="en-IN" sz="2000" b="1" i="1" kern="1200" dirty="0">
              <a:solidFill>
                <a:schemeClr val="tx1"/>
              </a:solidFill>
            </a:rPr>
            <a:t>% rural HWC-PHC and 65% urban HWC-PHC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1" kern="1200" dirty="0">
              <a:solidFill>
                <a:schemeClr val="tx1"/>
              </a:solidFill>
            </a:rPr>
            <a:t>81% -HWC-SC</a:t>
          </a:r>
          <a:endParaRPr lang="en-IN" sz="2000" b="0" kern="1200" dirty="0">
            <a:solidFill>
              <a:schemeClr val="tx1"/>
            </a:solidFill>
          </a:endParaRPr>
        </a:p>
      </dsp:txBody>
      <dsp:txXfrm>
        <a:off x="364774" y="3849813"/>
        <a:ext cx="7776093" cy="1015012"/>
      </dsp:txXfrm>
    </dsp:sp>
    <dsp:sp modelId="{7677AF75-6243-4F4A-A33B-CD5EF89AE466}">
      <dsp:nvSpPr>
        <dsp:cNvPr id="0" name=""/>
        <dsp:cNvSpPr/>
      </dsp:nvSpPr>
      <dsp:spPr>
        <a:xfrm>
          <a:off x="7639120" y="1292899"/>
          <a:ext cx="976983" cy="97698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b="0" kern="1200">
            <a:solidFill>
              <a:schemeClr val="tx1"/>
            </a:solidFill>
          </a:endParaRPr>
        </a:p>
      </dsp:txBody>
      <dsp:txXfrm>
        <a:off x="7858941" y="1292899"/>
        <a:ext cx="537341" cy="735180"/>
      </dsp:txXfrm>
    </dsp:sp>
    <dsp:sp modelId="{5A69F0EB-563E-4358-9016-D98298B62F85}">
      <dsp:nvSpPr>
        <dsp:cNvPr id="0" name=""/>
        <dsp:cNvSpPr/>
      </dsp:nvSpPr>
      <dsp:spPr>
        <a:xfrm>
          <a:off x="8414211" y="3036438"/>
          <a:ext cx="976983" cy="97698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b="0" kern="1200">
            <a:solidFill>
              <a:schemeClr val="tx1"/>
            </a:solidFill>
          </a:endParaRPr>
        </a:p>
      </dsp:txBody>
      <dsp:txXfrm>
        <a:off x="8634032" y="3036438"/>
        <a:ext cx="537341" cy="7351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0.51168</cdr:x>
      <cdr:y>0.22807</cdr:y>
    </cdr:from>
    <cdr:to>
      <cdr:x>0.70858</cdr:x>
      <cdr:y>0.45085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76264" y="93610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IN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A519D-155B-4CF1-BF32-629BF90D779A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4729A-71D9-4660-9ECB-F2F288C3D5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3697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73C0E-FDC4-44EE-A68D-799B314B27F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4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4729A-71D9-4660-9ECB-F2F288C3D525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2110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4729A-71D9-4660-9ECB-F2F288C3D525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8150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 Structured Clinical Examination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4729A-71D9-4660-9ECB-F2F288C3D525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4914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MO Training Urban </a:t>
            </a:r>
          </a:p>
          <a:p>
            <a:r>
              <a:rPr lang="en-IN" dirty="0"/>
              <a:t>&lt;70%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Himachal Pradesh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Jammu &amp; Kashmir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Madhya Pradesh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Meghalaya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Mizoram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IN" dirty="0"/>
              <a:t>MO Training Rural </a:t>
            </a:r>
          </a:p>
          <a:p>
            <a:r>
              <a:rPr lang="en-IN" dirty="0"/>
              <a:t>&lt;70%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Chhattisgarh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Himachal Pradesh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Jammu &amp; Kashmir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Madhya Pradesh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Manipur</a:t>
            </a:r>
            <a:r>
              <a:rPr lang="en-US" dirty="0"/>
              <a:t> 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Staff Nurse &lt; 50%</a:t>
            </a:r>
          </a:p>
          <a:p>
            <a:endParaRPr lang="en-IN" dirty="0"/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Andhra Pradesh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Chandigarh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Goa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Gujarat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Himachal Pradesh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Jammu &amp; Kashmir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Jharkhand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Madhya Pradesh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Meghalaya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Mizoram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Tripura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Uttar Pradesh</a:t>
            </a:r>
            <a:r>
              <a:rPr lang="en-US" dirty="0"/>
              <a:t>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4729A-71D9-4660-9ECB-F2F288C3D525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0123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D6824-C577-4D07-A521-0A901E944039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920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D6824-C577-4D07-A521-0A901E944039}" type="slidenum">
              <a:rPr lang="en-IN" smtClean="0"/>
              <a:pPr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399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F6E5B-B2A4-41EB-8B21-B11112E06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EDD867-7F46-4B29-B9FB-D8DF255D2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759DD-512C-4A42-9E10-B632D8672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A0E83-B50D-4079-A1F6-FDB3E12E6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05981-9016-4376-AEA9-81674382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7366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7870E-B378-4C53-A945-5913113E7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10796-1CDF-4FC8-A72D-36344C920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9837D-A8F0-41CB-9A0B-E914958E2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0F2D-68EA-4D91-8D3C-3172E0FF3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A29C9-1864-4946-98FF-5B18BF243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58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EB27F-8B77-498E-9D26-D8E447A77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772EF-930F-46BC-AA4C-32750BE71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62F73-37B3-4A52-99CE-893EBA075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4D512-4BBC-43FE-A034-4FED76069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9274F-1C52-478B-90F4-279FEFF4C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065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C652D-71AD-4DAB-9C9A-CE855AD03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9D56B-2E45-4875-98CF-012F0C8AD6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714AE-99CE-48ED-BD55-58BFBDF9E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971802-6219-4AA6-B528-90E415A38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A78302-BFF0-4DCA-BE4C-326A2B7E1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D1C55E-E13E-44DA-A3B1-5053B6F88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7024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22D06-07D2-4714-9C8D-6E6B28934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18751-3966-455A-8DA0-2276CEA6E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67F230-9279-461F-B8F5-D641181DF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7C93F5-D767-4EDD-AEAB-BA2C6282F1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FA469-A8F6-4786-901C-F7DA2DD581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B09E22-2612-4117-9574-E534E3396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1152DC-CE4D-4F43-A460-5635C6B22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A087AE-E44C-4DA8-80B0-3A6966A7D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710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6077D-1080-494F-9DE9-180DFFDD3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8FF4B-3E80-4AC3-AA2A-2B84AC30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9C5836-E439-44AD-83E5-FF1592508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893572-A4A9-444A-9A5D-848C46764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9539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D03A0-9128-459E-8177-148E6F282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CA3EED-D8D6-4D29-AE59-58CF78480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2A291-22C6-4F3A-B673-FFC5F715E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952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4FCA1-DFF4-4E50-BB33-C6FB69831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13133-3610-4D39-9A9A-56FCE8BB4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89A64-28BB-4831-BF7E-F17D2BC39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E9515-7B7C-4CE9-B94E-7B3A336BB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3C4DAB-F386-4118-B111-830808B0E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921C6C-1BD2-4D63-93EE-D76337D9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761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FED9-7545-4F16-B0E4-E5D68D5DA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4B42FE-0CE0-4BCA-851C-EBC5312FE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F8462-34E9-40B7-867B-E5195A15B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B199C5-C85C-4018-BE75-E51F061FF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0D0263-F58F-41A2-884F-70B7E1D57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8E94A7-37D9-474F-A118-331F34BF4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6691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13DCD-7AD6-4004-B57F-0D78AE2DA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913988-D6FE-45A0-AADD-DDC27C76B6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CCB87-3943-4F2B-ADFE-904EF188D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066DD-9E96-4734-AB0C-19FAD22B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0EF22-4698-4782-82E3-2406F8B1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4575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5FF4E9-DDFC-4B7D-9C2E-A4789D353A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C07897-2E6F-45A8-BEA8-DEBEA06C5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CF0B1-6D95-46AB-AF92-63696DE27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BE72B-9D6D-422D-8114-1257AB43E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F7BD1-47F7-4C34-85F5-2C3D12F3A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4539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1D48B4-FE3A-4349-9241-D5058E281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5DEF6-160A-40A6-AC27-A4E28CC2B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CF788-02A9-43C2-9A9C-78CF05732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98C04-BC65-4D31-89CC-C2ED825A3059}" type="datetimeFigureOut">
              <a:rPr lang="en-IN" smtClean="0"/>
              <a:t>08-04-2019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3C897-9446-4FC7-BE07-5B580B2305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5A153-C586-45E5-80F6-79210007B9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7B70F-11DB-4F63-9B71-10553BA686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365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ab-hwc.nhp.gov.in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ab-hwc.nhp.gov.in/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B7656DC-AA6D-475A-A1F3-441B5845BB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4080" y="2733040"/>
            <a:ext cx="8122448" cy="1789747"/>
          </a:xfrm>
          <a:solidFill>
            <a:schemeClr val="accent4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>
              <a:defRPr/>
            </a:pPr>
            <a:r>
              <a:rPr lang="en-GB" sz="3200" b="1" dirty="0"/>
              <a:t>CONSTITUTING PRIMARY HEALTHCARE TEAMS: EXPERIENCE SO FAR</a:t>
            </a:r>
          </a:p>
          <a:p>
            <a:pPr>
              <a:defRPr/>
            </a:pPr>
            <a:endParaRPr lang="en-GB" sz="2800" b="1" dirty="0"/>
          </a:p>
        </p:txBody>
      </p:sp>
      <p:sp>
        <p:nvSpPr>
          <p:cNvPr id="3076" name="AutoShape 2" descr="Image result for logo of government of india"/>
          <p:cNvSpPr>
            <a:spLocks noChangeAspect="1" noChangeArrowheads="1"/>
          </p:cNvSpPr>
          <p:nvPr/>
        </p:nvSpPr>
        <p:spPr bwMode="auto">
          <a:xfrm>
            <a:off x="6527800" y="31623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altLang="en-US">
              <a:latin typeface="Calibri" pitchFamily="34" charset="0"/>
            </a:endParaRPr>
          </a:p>
        </p:txBody>
      </p:sp>
      <p:pic>
        <p:nvPicPr>
          <p:cNvPr id="307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2226"/>
            <a:ext cx="2398713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5" y="36514"/>
            <a:ext cx="2274888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5" y="36514"/>
            <a:ext cx="2274888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6" y="4570413"/>
            <a:ext cx="2265363" cy="226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6" y="4570414"/>
            <a:ext cx="23098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3" y="4583113"/>
            <a:ext cx="2309812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19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6"/>
          <p:cNvSpPr txBox="1">
            <a:spLocks noChangeArrowheads="1"/>
          </p:cNvSpPr>
          <p:nvPr/>
        </p:nvSpPr>
        <p:spPr bwMode="gray">
          <a:xfrm>
            <a:off x="2781301" y="1775459"/>
            <a:ext cx="13335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169863" indent="-169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Health</a:t>
            </a: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gray">
          <a:xfrm>
            <a:off x="8725947" y="1886492"/>
            <a:ext cx="269557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169863" indent="-169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Immunization</a:t>
            </a: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gray">
          <a:xfrm>
            <a:off x="7104726" y="4739054"/>
            <a:ext cx="206647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 Health &amp; Nutrition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gray">
          <a:xfrm>
            <a:off x="2514881" y="5646738"/>
            <a:ext cx="182851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Systems Strengthening</a:t>
            </a: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gray">
          <a:xfrm>
            <a:off x="1780132" y="3388392"/>
            <a:ext cx="177439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&amp; Wellness Center</a:t>
            </a:r>
          </a:p>
        </p:txBody>
      </p:sp>
      <p:sp>
        <p:nvSpPr>
          <p:cNvPr id="18" name="Text Box 17">
            <a:extLst>
              <a:ext uri="{FF2B5EF4-FFF2-40B4-BE49-F238E27FC236}">
                <a16:creationId xmlns:a16="http://schemas.microsoft.com/office/drawing/2014/main" id="{FB5BF76C-18AE-4F58-BCEF-D06970B891A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321041" y="2936240"/>
            <a:ext cx="2143759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169863" indent="-169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Revised National Tuberculosis Control Programme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786EA9-EDF1-4801-906C-AA092F1AB48F}"/>
              </a:ext>
            </a:extLst>
          </p:cNvPr>
          <p:cNvSpPr txBox="1"/>
          <p:nvPr/>
        </p:nvSpPr>
        <p:spPr>
          <a:xfrm>
            <a:off x="5162550" y="2095500"/>
            <a:ext cx="23241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Rashtriya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Bal </a:t>
            </a:r>
            <a:r>
              <a:rPr lang="en-I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Swasthya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Karyakram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588111-762F-4EFA-A4B0-48A482A7D389}"/>
              </a:ext>
            </a:extLst>
          </p:cNvPr>
          <p:cNvSpPr txBox="1"/>
          <p:nvPr/>
        </p:nvSpPr>
        <p:spPr>
          <a:xfrm flipH="1">
            <a:off x="6513194" y="3676650"/>
            <a:ext cx="131635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Planning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13A89E-2760-40CF-AA4D-15E4DF4B0227}"/>
              </a:ext>
            </a:extLst>
          </p:cNvPr>
          <p:cNvSpPr txBox="1"/>
          <p:nvPr/>
        </p:nvSpPr>
        <p:spPr>
          <a:xfrm flipH="1">
            <a:off x="4371974" y="4343400"/>
            <a:ext cx="1971675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Screening for Chronic Diseases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6A16F81-37EC-466A-951E-C7E00D688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365125"/>
            <a:ext cx="10866120" cy="772795"/>
          </a:xfrm>
        </p:spPr>
        <p:txBody>
          <a:bodyPr>
            <a:noAutofit/>
          </a:bodyPr>
          <a:lstStyle/>
          <a:p>
            <a:r>
              <a:rPr lang="en-IN" sz="3600" b="1" dirty="0"/>
              <a:t>What is not right about this conceptualization? And how do we correct this understanding? </a:t>
            </a:r>
          </a:p>
        </p:txBody>
      </p:sp>
    </p:spTree>
    <p:extLst>
      <p:ext uri="{BB962C8B-B14F-4D97-AF65-F5344CB8AC3E}">
        <p14:creationId xmlns:p14="http://schemas.microsoft.com/office/powerpoint/2010/main" val="612122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420E4C1-E6DF-4C9F-A8EF-AF970CDF7A80}"/>
              </a:ext>
            </a:extLst>
          </p:cNvPr>
          <p:cNvGrpSpPr/>
          <p:nvPr/>
        </p:nvGrpSpPr>
        <p:grpSpPr>
          <a:xfrm>
            <a:off x="0" y="2503616"/>
            <a:ext cx="5995932" cy="4099217"/>
            <a:chOff x="2853765" y="2134252"/>
            <a:chExt cx="6599423" cy="4099217"/>
          </a:xfrm>
        </p:grpSpPr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BE25BC0C-EF09-4DA7-BD62-E46A3D1885E9}"/>
                </a:ext>
              </a:extLst>
            </p:cNvPr>
            <p:cNvSpPr/>
            <p:nvPr/>
          </p:nvSpPr>
          <p:spPr>
            <a:xfrm>
              <a:off x="5702968" y="2134252"/>
              <a:ext cx="703156" cy="523145"/>
            </a:xfrm>
            <a:prstGeom prst="triangle">
              <a:avLst>
                <a:gd name="adj" fmla="val 49405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600" dirty="0">
                <a:solidFill>
                  <a:prstClr val="white"/>
                </a:solidFill>
              </a:endParaRPr>
            </a:p>
          </p:txBody>
        </p:sp>
        <p:sp>
          <p:nvSpPr>
            <p:cNvPr id="8" name="Trapezoid 7">
              <a:extLst>
                <a:ext uri="{FF2B5EF4-FFF2-40B4-BE49-F238E27FC236}">
                  <a16:creationId xmlns:a16="http://schemas.microsoft.com/office/drawing/2014/main" id="{D39CFE3C-3238-4353-ACC4-0C37BEC2264F}"/>
                </a:ext>
              </a:extLst>
            </p:cNvPr>
            <p:cNvSpPr/>
            <p:nvPr/>
          </p:nvSpPr>
          <p:spPr>
            <a:xfrm>
              <a:off x="5173355" y="2670371"/>
              <a:ext cx="1762383" cy="768350"/>
            </a:xfrm>
            <a:prstGeom prst="trapezoid">
              <a:avLst>
                <a:gd name="adj" fmla="val 69843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600" dirty="0">
                <a:solidFill>
                  <a:prstClr val="white"/>
                </a:solidFill>
              </a:endParaRPr>
            </a:p>
          </p:txBody>
        </p:sp>
        <p:sp>
          <p:nvSpPr>
            <p:cNvPr id="9" name="Trapezoid 8">
              <a:extLst>
                <a:ext uri="{FF2B5EF4-FFF2-40B4-BE49-F238E27FC236}">
                  <a16:creationId xmlns:a16="http://schemas.microsoft.com/office/drawing/2014/main" id="{D1C6C192-45F3-462B-B73B-AE85E38D13CD}"/>
                </a:ext>
              </a:extLst>
            </p:cNvPr>
            <p:cNvSpPr/>
            <p:nvPr/>
          </p:nvSpPr>
          <p:spPr>
            <a:xfrm>
              <a:off x="3338727" y="3634768"/>
              <a:ext cx="5411509" cy="2233570"/>
            </a:xfrm>
            <a:prstGeom prst="trapezoid">
              <a:avLst>
                <a:gd name="adj" fmla="val 68292"/>
              </a:avLst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600" dirty="0">
                <a:solidFill>
                  <a:prstClr val="white"/>
                </a:solidFill>
              </a:endParaRP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FE67CDC3-F644-467C-BF5E-1EAE943F86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5227" y="4051084"/>
              <a:ext cx="946150" cy="56169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68579" tIns="34289" rIns="68579" bIns="34289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1600" b="1" dirty="0">
                  <a:solidFill>
                    <a:srgbClr val="000000"/>
                  </a:solidFill>
                  <a:latin typeface="+mn-lt"/>
                </a:rPr>
                <a:t>PRIMARY-HWCs</a:t>
              </a:r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D0BED60E-F2B2-46CE-98FD-E4698BF84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7164" y="2847975"/>
              <a:ext cx="1368425" cy="315469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79" tIns="34289" rIns="68579" bIns="34289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1600" b="1">
                  <a:solidFill>
                    <a:srgbClr val="000000"/>
                  </a:solidFill>
                  <a:latin typeface="+mn-lt"/>
                </a:rPr>
                <a:t>SECONDARY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DECF6206-C805-408B-856C-FDCF9FFA0C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3289" y="2182813"/>
              <a:ext cx="1087437" cy="315469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79" tIns="34289" rIns="68579" bIns="34289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r>
                <a:rPr lang="en-US" altLang="en-US" sz="1600" b="1">
                  <a:solidFill>
                    <a:srgbClr val="000000"/>
                  </a:solidFill>
                  <a:latin typeface="+mn-lt"/>
                </a:rPr>
                <a:t>TERTIARY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BC0C5E3-438A-494A-8EA4-1F7EC819AFFD}"/>
                </a:ext>
              </a:extLst>
            </p:cNvPr>
            <p:cNvSpPr txBox="1"/>
            <p:nvPr/>
          </p:nvSpPr>
          <p:spPr>
            <a:xfrm>
              <a:off x="2962417" y="5918000"/>
              <a:ext cx="6490771" cy="31546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lIns="68579" tIns="34289" rIns="68579" bIns="34289">
              <a:spAutoFit/>
            </a:bodyPr>
            <a:lstStyle/>
            <a:p>
              <a:pPr algn="ctr">
                <a:defRPr/>
              </a:pPr>
              <a:r>
                <a:rPr lang="en-US" sz="1600" b="1" dirty="0"/>
                <a:t>AYUSHMAN BHARAT – HWC &amp; PMJAY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8ED8AD-F264-4FFD-821A-AD1269EA49C8}"/>
                </a:ext>
              </a:extLst>
            </p:cNvPr>
            <p:cNvSpPr txBox="1"/>
            <p:nvPr/>
          </p:nvSpPr>
          <p:spPr>
            <a:xfrm>
              <a:off x="5173356" y="4761854"/>
              <a:ext cx="1619250" cy="105413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lIns="68579" tIns="34289" rIns="68579" bIns="34289"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prstClr val="black"/>
                  </a:solidFill>
                </a:rPr>
                <a:t>Unmet need: NCDs/other Chronic Diseases</a:t>
              </a:r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43584DED-F711-496C-B283-6E6C96CB337C}"/>
                </a:ext>
              </a:extLst>
            </p:cNvPr>
            <p:cNvSpPr/>
            <p:nvPr/>
          </p:nvSpPr>
          <p:spPr>
            <a:xfrm>
              <a:off x="6975178" y="4451661"/>
              <a:ext cx="1748711" cy="1419838"/>
            </a:xfrm>
            <a:prstGeom prst="triangle">
              <a:avLst>
                <a:gd name="adj" fmla="val 41847"/>
              </a:avLst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4DA535E-8A59-4253-9AD2-1886ECB0E2E3}"/>
                </a:ext>
              </a:extLst>
            </p:cNvPr>
            <p:cNvSpPr txBox="1"/>
            <p:nvPr/>
          </p:nvSpPr>
          <p:spPr>
            <a:xfrm>
              <a:off x="7370762" y="5095083"/>
              <a:ext cx="1004827" cy="715578"/>
            </a:xfrm>
            <a:prstGeom prst="rect">
              <a:avLst/>
            </a:prstGeom>
            <a:noFill/>
          </p:spPr>
          <p:txBody>
            <a:bodyPr wrap="square" lIns="68579" tIns="34289" rIns="68579" bIns="34289">
              <a:spAutoFit/>
            </a:bodyPr>
            <a:lstStyle/>
            <a:p>
              <a:pPr>
                <a:defRPr/>
              </a:pPr>
              <a:r>
                <a:rPr lang="en-US" sz="1400" b="1" dirty="0">
                  <a:solidFill>
                    <a:prstClr val="black"/>
                  </a:solidFill>
                </a:rPr>
                <a:t>Existing services: RMNCHA</a:t>
              </a:r>
            </a:p>
          </p:txBody>
        </p:sp>
        <p:sp>
          <p:nvSpPr>
            <p:cNvPr id="17" name="Right Brace 16">
              <a:extLst>
                <a:ext uri="{FF2B5EF4-FFF2-40B4-BE49-F238E27FC236}">
                  <a16:creationId xmlns:a16="http://schemas.microsoft.com/office/drawing/2014/main" id="{AD4B9DE6-3A51-4AEC-B019-202C5E87FCA7}"/>
                </a:ext>
              </a:extLst>
            </p:cNvPr>
            <p:cNvSpPr/>
            <p:nvPr/>
          </p:nvSpPr>
          <p:spPr>
            <a:xfrm rot="19610238">
              <a:off x="6764188" y="2195885"/>
              <a:ext cx="119362" cy="1056531"/>
            </a:xfrm>
            <a:prstGeom prst="rightBrac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/>
            </a:p>
          </p:txBody>
        </p:sp>
        <p:sp>
          <p:nvSpPr>
            <p:cNvPr id="18" name="Trapezoid 17">
              <a:extLst>
                <a:ext uri="{FF2B5EF4-FFF2-40B4-BE49-F238E27FC236}">
                  <a16:creationId xmlns:a16="http://schemas.microsoft.com/office/drawing/2014/main" id="{0E276FD6-BBD8-4916-94E2-EDB20CB4DF0E}"/>
                </a:ext>
              </a:extLst>
            </p:cNvPr>
            <p:cNvSpPr/>
            <p:nvPr/>
          </p:nvSpPr>
          <p:spPr>
            <a:xfrm>
              <a:off x="5013234" y="3440479"/>
              <a:ext cx="2062496" cy="192943"/>
            </a:xfrm>
            <a:prstGeom prst="trapezoid">
              <a:avLst>
                <a:gd name="adj" fmla="val 69843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600" dirty="0">
                <a:solidFill>
                  <a:prstClr val="white"/>
                </a:solidFill>
              </a:endParaRPr>
            </a:p>
          </p:txBody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78F4B9BA-FC7A-46AB-8581-2B36352890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8325" y="3398839"/>
              <a:ext cx="114428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+mn-lt"/>
                </a:rPr>
                <a:t>Referral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F3B41A-6496-4AC8-976E-BD4FF812E4B1}"/>
                </a:ext>
              </a:extLst>
            </p:cNvPr>
            <p:cNvSpPr txBox="1"/>
            <p:nvPr/>
          </p:nvSpPr>
          <p:spPr>
            <a:xfrm>
              <a:off x="2853765" y="3438721"/>
              <a:ext cx="790039" cy="3385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00" b="1" dirty="0"/>
                <a:t>NHM</a:t>
              </a:r>
            </a:p>
          </p:txBody>
        </p:sp>
      </p:grpSp>
      <p:graphicFrame>
        <p:nvGraphicFramePr>
          <p:cNvPr id="22" name="Content Placeholder 3">
            <a:extLst>
              <a:ext uri="{FF2B5EF4-FFF2-40B4-BE49-F238E27FC236}">
                <a16:creationId xmlns:a16="http://schemas.microsoft.com/office/drawing/2014/main" id="{EF0A0C06-B832-40CA-A0B3-075EFAE814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9762576"/>
              </p:ext>
            </p:extLst>
          </p:nvPr>
        </p:nvGraphicFramePr>
        <p:xfrm>
          <a:off x="6923696" y="1989505"/>
          <a:ext cx="5410200" cy="4391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6" name="Diagram 25">
            <a:extLst>
              <a:ext uri="{FF2B5EF4-FFF2-40B4-BE49-F238E27FC236}">
                <a16:creationId xmlns:a16="http://schemas.microsoft.com/office/drawing/2014/main" id="{664E0ED6-BFFB-4EE6-89EA-D3599AAB92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6971699"/>
              </p:ext>
            </p:extLst>
          </p:nvPr>
        </p:nvGraphicFramePr>
        <p:xfrm>
          <a:off x="5106634" y="2552177"/>
          <a:ext cx="4274790" cy="3645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EB503EB0-9062-4A89-9B27-06592381AA1C}"/>
              </a:ext>
            </a:extLst>
          </p:cNvPr>
          <p:cNvSpPr/>
          <p:nvPr/>
        </p:nvSpPr>
        <p:spPr>
          <a:xfrm>
            <a:off x="3826381" y="2675061"/>
            <a:ext cx="822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PMJAY</a:t>
            </a:r>
            <a:endParaRPr lang="en-US" dirty="0"/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D677257D-E64E-4096-B3CB-465648DDD676}"/>
              </a:ext>
            </a:extLst>
          </p:cNvPr>
          <p:cNvSpPr/>
          <p:nvPr/>
        </p:nvSpPr>
        <p:spPr>
          <a:xfrm>
            <a:off x="595696" y="3169567"/>
            <a:ext cx="487480" cy="149488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E764304-1DE1-44D1-8249-24C3B6E6A8D8}"/>
              </a:ext>
            </a:extLst>
          </p:cNvPr>
          <p:cNvSpPr/>
          <p:nvPr/>
        </p:nvSpPr>
        <p:spPr>
          <a:xfrm>
            <a:off x="2192710" y="4077048"/>
            <a:ext cx="18265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400" b="1" i="1" dirty="0"/>
              <a:t>Preventive, Promotive, Curative, Rehabilitative &amp; Palliative Care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3C01BC3C-6096-43E4-BAC0-D9EE690CF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6329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Human Resource Requirements for Effective Delivery of CPHC through HWCs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522708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69E3A-0DB9-478B-8258-D2C7EE6CD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“</a:t>
            </a:r>
            <a:r>
              <a:rPr lang="en-US" b="1" dirty="0"/>
              <a:t>The Four S Approach” for effective PHC teams 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866EF-F61B-45BF-A880-998DED88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2300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b="1" i="1" dirty="0">
                <a:solidFill>
                  <a:schemeClr val="accent1"/>
                </a:solidFill>
              </a:rPr>
              <a:t>Selection-  </a:t>
            </a:r>
            <a:r>
              <a:rPr lang="en-US" b="1" i="1" dirty="0"/>
              <a:t>A set of transparent processes aimed at picking the “right” candidate</a:t>
            </a:r>
          </a:p>
          <a:p>
            <a:pPr marL="514350" indent="-514350">
              <a:buFont typeface="+mj-lt"/>
              <a:buAutoNum type="arabicParenR"/>
            </a:pPr>
            <a:r>
              <a:rPr lang="en-US" b="1" i="1" dirty="0">
                <a:solidFill>
                  <a:schemeClr val="accent1"/>
                </a:solidFill>
              </a:rPr>
              <a:t>Skills- </a:t>
            </a:r>
            <a:r>
              <a:rPr lang="en-US" b="1" i="1" dirty="0"/>
              <a:t>Build competencies and  ensure that all personnel are fit for purpose </a:t>
            </a:r>
          </a:p>
          <a:p>
            <a:pPr marL="514350" indent="-514350">
              <a:buFont typeface="+mj-lt"/>
              <a:buAutoNum type="arabicParenR"/>
            </a:pPr>
            <a:r>
              <a:rPr lang="en-US" b="1" i="1" dirty="0">
                <a:solidFill>
                  <a:schemeClr val="accent1"/>
                </a:solidFill>
              </a:rPr>
              <a:t>Support- </a:t>
            </a:r>
            <a:r>
              <a:rPr lang="en-US" b="1" i="1" dirty="0"/>
              <a:t> Mentoring, Continuing Education, Performance Linked Payments for motivation, and enabling quality outputs</a:t>
            </a:r>
          </a:p>
          <a:p>
            <a:pPr marL="514350" indent="-514350">
              <a:buFont typeface="+mj-lt"/>
              <a:buAutoNum type="arabicParenR"/>
            </a:pPr>
            <a:r>
              <a:rPr lang="en-US" b="1" i="1" dirty="0">
                <a:solidFill>
                  <a:schemeClr val="accent1"/>
                </a:solidFill>
              </a:rPr>
              <a:t>Supervision- </a:t>
            </a:r>
            <a:r>
              <a:rPr lang="en-US" b="1" i="1" dirty="0"/>
              <a:t>Using standardized tools to improve efficiency, service coverage and quality</a:t>
            </a:r>
          </a:p>
          <a:p>
            <a:pPr marL="0" indent="0">
              <a:buNone/>
            </a:pPr>
            <a:endParaRPr lang="en-IN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919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CF191-193C-448E-8819-31407D1F5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-137699"/>
            <a:ext cx="11020425" cy="676275"/>
          </a:xfrm>
        </p:spPr>
        <p:txBody>
          <a:bodyPr>
            <a:noAutofit/>
          </a:bodyPr>
          <a:lstStyle/>
          <a:p>
            <a:br>
              <a:rPr lang="en-US" sz="3200" b="1" i="1" dirty="0"/>
            </a:br>
            <a:r>
              <a:rPr lang="en-US" sz="3200" b="1" i="1" dirty="0"/>
              <a:t> </a:t>
            </a:r>
            <a:br>
              <a:rPr lang="en-US" sz="3200" b="1" i="1" dirty="0"/>
            </a:br>
            <a:r>
              <a:rPr lang="en-US" sz="3200" b="1" i="1" dirty="0"/>
              <a:t>Selection</a:t>
            </a:r>
            <a:br>
              <a:rPr lang="en-US" sz="3200" b="1" i="1" dirty="0"/>
            </a:br>
            <a:endParaRPr lang="en-IN" sz="32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1C07B08-9DBB-409E-8562-FD6D627351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837793"/>
              </p:ext>
            </p:extLst>
          </p:nvPr>
        </p:nvGraphicFramePr>
        <p:xfrm>
          <a:off x="152400" y="904239"/>
          <a:ext cx="9489440" cy="5201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F43AF74-214A-4D30-A28C-45FEDFD3656D}"/>
              </a:ext>
            </a:extLst>
          </p:cNvPr>
          <p:cNvSpPr txBox="1"/>
          <p:nvPr/>
        </p:nvSpPr>
        <p:spPr>
          <a:xfrm>
            <a:off x="9408160" y="904239"/>
            <a:ext cx="25855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least one MBBS MO/ staff nurse ensured as of now in all PHC-HWC .  66 MOs in HWC-SHC in </a:t>
            </a:r>
            <a:r>
              <a:rPr lang="en-US" dirty="0" err="1"/>
              <a:t>Telengana</a:t>
            </a:r>
            <a:r>
              <a:rPr lang="en-US" dirty="0"/>
              <a:t>, Goa and Chandigarh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Only Rajasthan and Uttarakhand- MPWs fewer than HWCs approved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States where Population /ASHA exceeds 1200 are Bihar, Punjab, Rajasthan, Telangana and West Bengal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2DCDE2-6B1B-40A7-9587-F1A5C49283C9}"/>
              </a:ext>
            </a:extLst>
          </p:cNvPr>
          <p:cNvSpPr txBox="1"/>
          <p:nvPr/>
        </p:nvSpPr>
        <p:spPr>
          <a:xfrm>
            <a:off x="152400" y="6431280"/>
            <a:ext cx="11841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 </a:t>
            </a:r>
            <a:r>
              <a:rPr lang="en-US" sz="1400" dirty="0">
                <a:hlinkClick r:id="rId8"/>
              </a:rPr>
              <a:t>https://ab-hwc.nhp.gov.in</a:t>
            </a:r>
            <a:r>
              <a:rPr lang="en-US" sz="1400" dirty="0"/>
              <a:t>  as reported on 31</a:t>
            </a:r>
            <a:r>
              <a:rPr lang="en-US" sz="1400" baseline="30000" dirty="0"/>
              <a:t>st</a:t>
            </a:r>
            <a:r>
              <a:rPr lang="en-US" sz="1400" dirty="0"/>
              <a:t> March 2019 accessed on April 1, 2019 </a:t>
            </a:r>
          </a:p>
        </p:txBody>
      </p:sp>
    </p:spTree>
    <p:extLst>
      <p:ext uri="{BB962C8B-B14F-4D97-AF65-F5344CB8AC3E}">
        <p14:creationId xmlns:p14="http://schemas.microsoft.com/office/powerpoint/2010/main" val="3021541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79A2D-891A-47A9-AB70-05092C2B4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20" y="355601"/>
            <a:ext cx="10520680" cy="792480"/>
          </a:xfrm>
        </p:spPr>
        <p:txBody>
          <a:bodyPr>
            <a:normAutofit/>
          </a:bodyPr>
          <a:lstStyle/>
          <a:p>
            <a:r>
              <a:rPr lang="en-US" sz="3200" b="1" i="1" dirty="0"/>
              <a:t>Selection of Programme Management Personnel </a:t>
            </a:r>
            <a:endParaRPr lang="en-IN" sz="32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45A86-3B1F-4939-9BD1-B02F2BF6D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" y="1249680"/>
            <a:ext cx="11059160" cy="5435600"/>
          </a:xfrm>
        </p:spPr>
        <p:txBody>
          <a:bodyPr>
            <a:noAutofit/>
          </a:bodyPr>
          <a:lstStyle/>
          <a:p>
            <a:r>
              <a:rPr lang="en-US" sz="2200" dirty="0"/>
              <a:t>State Level</a:t>
            </a:r>
          </a:p>
          <a:p>
            <a:pPr lvl="1"/>
            <a:r>
              <a:rPr lang="en-US" sz="2200" dirty="0"/>
              <a:t>CPHC Specific Programme Management HR at state/regional  level one to seven consultants approved in 15 states</a:t>
            </a:r>
          </a:p>
          <a:p>
            <a:pPr lvl="1"/>
            <a:r>
              <a:rPr lang="en-US" sz="2200" dirty="0"/>
              <a:t>Recruitment pending in most states</a:t>
            </a:r>
          </a:p>
          <a:p>
            <a:r>
              <a:rPr lang="en-IN" sz="2200" dirty="0"/>
              <a:t>District Level</a:t>
            </a:r>
          </a:p>
          <a:p>
            <a:pPr lvl="1"/>
            <a:r>
              <a:rPr lang="en-IN" sz="2200" dirty="0"/>
              <a:t>District Nodal Officers for NCDs, DPM, DPMU designated as programme support for CPHC</a:t>
            </a:r>
          </a:p>
          <a:p>
            <a:pPr lvl="1"/>
            <a:r>
              <a:rPr lang="en-IN" sz="2200" dirty="0"/>
              <a:t>CPHC specific District Coordinators in Karnataka </a:t>
            </a:r>
          </a:p>
          <a:p>
            <a:r>
              <a:rPr lang="en-IN" sz="2200" dirty="0"/>
              <a:t>Technical Support</a:t>
            </a:r>
          </a:p>
          <a:p>
            <a:pPr lvl="1"/>
            <a:r>
              <a:rPr lang="en-IN" sz="2200" dirty="0"/>
              <a:t>Technical Support Agencies- JHPIEGO-17 states, IIPH in Gujarat and Karnataka, WISH Foundation in MP-Urban, WHO in Chhattisgarh/Assam, Piramal and others in Assam</a:t>
            </a:r>
          </a:p>
          <a:p>
            <a:pPr lvl="1"/>
            <a:r>
              <a:rPr lang="en-IN" sz="2200" dirty="0"/>
              <a:t>SHSRC serving technical needs in three states; role of SIHFWs not yet articulated</a:t>
            </a:r>
          </a:p>
          <a:p>
            <a:pPr lvl="1"/>
            <a:r>
              <a:rPr lang="en-IN" sz="2200" dirty="0"/>
              <a:t>Innovation and Learning Centres: Gujarat, Haryana, Uttar Pradesh, </a:t>
            </a:r>
            <a:r>
              <a:rPr lang="en-IN" sz="2200" dirty="0" err="1"/>
              <a:t>Telengana</a:t>
            </a:r>
            <a:r>
              <a:rPr lang="en-IN" sz="2200" dirty="0"/>
              <a:t>, Punjab.</a:t>
            </a:r>
          </a:p>
          <a:p>
            <a:pPr marL="457200" lvl="1" indent="0">
              <a:buNone/>
            </a:pP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713272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FDCBC-0562-4F97-916F-1BDCD6CFD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-13325"/>
            <a:ext cx="11277599" cy="713516"/>
          </a:xfrm>
        </p:spPr>
        <p:txBody>
          <a:bodyPr>
            <a:normAutofit fontScale="90000"/>
          </a:bodyPr>
          <a:lstStyle/>
          <a:p>
            <a:br>
              <a:rPr lang="en-IN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IN" sz="3600" b="1" dirty="0">
                <a:solidFill>
                  <a:schemeClr val="accent1">
                    <a:lumMod val="50000"/>
                  </a:schemeClr>
                </a:solidFill>
              </a:rPr>
              <a:t>Skill Building : Training of Community Health Officers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A3CC575-A1A0-44BE-8EF3-B32D87F5B4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390420"/>
              </p:ext>
            </p:extLst>
          </p:nvPr>
        </p:nvGraphicFramePr>
        <p:xfrm>
          <a:off x="1110283" y="977200"/>
          <a:ext cx="9196733" cy="143117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538473">
                  <a:extLst>
                    <a:ext uri="{9D8B030D-6E8A-4147-A177-3AD203B41FA5}">
                      <a16:colId xmlns:a16="http://schemas.microsoft.com/office/drawing/2014/main" val="3882931875"/>
                    </a:ext>
                  </a:extLst>
                </a:gridCol>
                <a:gridCol w="1491954">
                  <a:extLst>
                    <a:ext uri="{9D8B030D-6E8A-4147-A177-3AD203B41FA5}">
                      <a16:colId xmlns:a16="http://schemas.microsoft.com/office/drawing/2014/main" val="2391999696"/>
                    </a:ext>
                  </a:extLst>
                </a:gridCol>
                <a:gridCol w="1882553">
                  <a:extLst>
                    <a:ext uri="{9D8B030D-6E8A-4147-A177-3AD203B41FA5}">
                      <a16:colId xmlns:a16="http://schemas.microsoft.com/office/drawing/2014/main" val="188328747"/>
                    </a:ext>
                  </a:extLst>
                </a:gridCol>
                <a:gridCol w="2283753">
                  <a:extLst>
                    <a:ext uri="{9D8B030D-6E8A-4147-A177-3AD203B41FA5}">
                      <a16:colId xmlns:a16="http://schemas.microsoft.com/office/drawing/2014/main" val="2309441506"/>
                    </a:ext>
                  </a:extLst>
                </a:gridCol>
              </a:tblGrid>
              <a:tr h="449268">
                <a:tc>
                  <a:txBody>
                    <a:bodyPr/>
                    <a:lstStyle/>
                    <a:p>
                      <a:pPr algn="l" fontAlgn="b"/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u="none" strike="noStrike" dirty="0">
                          <a:effectLst/>
                        </a:rPr>
                        <a:t>Staff Nurses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u="none" strike="noStrike" dirty="0">
                          <a:effectLst/>
                        </a:rPr>
                        <a:t>Ayurveda Practitioners 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</a:rPr>
                        <a:t>BSc-Community Health 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875433561"/>
                  </a:ext>
                </a:extLst>
              </a:tr>
              <a:tr h="313310"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u="none" strike="noStrike" dirty="0">
                          <a:effectLst/>
                        </a:rPr>
                        <a:t>CHOs Trained  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</a:rPr>
                        <a:t>1424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</a:rPr>
                        <a:t>280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</a:rPr>
                        <a:t>787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2079404"/>
                  </a:ext>
                </a:extLst>
              </a:tr>
              <a:tr h="50064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CHOs enrolled in CPCH (July 2018)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</a:rPr>
                        <a:t>4215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</a:rPr>
                        <a:t>2115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</a:rPr>
                        <a:t>146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fornian FB" panose="0207040306080B0302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371606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0C7AB85-3FCB-43FE-8802-1B546E847FDA}"/>
              </a:ext>
            </a:extLst>
          </p:cNvPr>
          <p:cNvSpPr txBox="1"/>
          <p:nvPr/>
        </p:nvSpPr>
        <p:spPr>
          <a:xfrm>
            <a:off x="317499" y="2699569"/>
            <a:ext cx="11112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4429 candidates completed Term End Examination July 2018 session  : ( 77% pass rate lower than previous three sessions)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5214 candidates enrolled in January 2019 session</a:t>
            </a:r>
            <a:endParaRPr lang="en-IN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874C0-CF00-48FD-B095-C8D2E08CA705}"/>
              </a:ext>
            </a:extLst>
          </p:cNvPr>
          <p:cNvSpPr txBox="1"/>
          <p:nvPr/>
        </p:nvSpPr>
        <p:spPr>
          <a:xfrm>
            <a:off x="203212" y="3914096"/>
            <a:ext cx="114490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223 PSCs</a:t>
            </a:r>
            <a:r>
              <a:rPr lang="en-US" sz="2000" dirty="0"/>
              <a:t> across the country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Programme also offered through State Public/Health Universities/Nursing Councils across five states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IGNOU Model in remaining 26 States and UTs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All basic and post-basic nursing colleges and universities have been to integrate CHO training in existing nursing curriculum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Will enable production of 1,12,546 potential candidates annually to serve as CHOs</a:t>
            </a:r>
          </a:p>
          <a:p>
            <a:endParaRPr lang="en-US" sz="2000" dirty="0"/>
          </a:p>
          <a:p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20542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BCC0F-56D5-4050-B4ED-688085208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20" y="172085"/>
            <a:ext cx="10515600" cy="1325563"/>
          </a:xfrm>
        </p:spPr>
        <p:txBody>
          <a:bodyPr/>
          <a:lstStyle/>
          <a:p>
            <a:r>
              <a:rPr lang="en-US" b="1" i="1" dirty="0"/>
              <a:t>CHO training - lessons</a:t>
            </a:r>
            <a:endParaRPr lang="en-IN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CD69C-D620-4AC4-A178-D3F2F992C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977" y="1362075"/>
            <a:ext cx="11629183" cy="5130800"/>
          </a:xfrm>
        </p:spPr>
        <p:txBody>
          <a:bodyPr>
            <a:noAutofit/>
          </a:bodyPr>
          <a:lstStyle/>
          <a:p>
            <a:r>
              <a:rPr lang="en-US" sz="2200" dirty="0">
                <a:cs typeface="Times New Roman" panose="02020603050405020304" pitchFamily="18" charset="0"/>
              </a:rPr>
              <a:t>Structured lessons/</a:t>
            </a:r>
            <a:r>
              <a:rPr lang="en-US" sz="2200" dirty="0" err="1">
                <a:cs typeface="Times New Roman" panose="02020603050405020304" pitchFamily="18" charset="0"/>
              </a:rPr>
              <a:t>powerpoint</a:t>
            </a:r>
            <a:r>
              <a:rPr lang="en-US" sz="2200" dirty="0">
                <a:cs typeface="Times New Roman" panose="02020603050405020304" pitchFamily="18" charset="0"/>
              </a:rPr>
              <a:t> presentations for faculty improves training</a:t>
            </a:r>
          </a:p>
          <a:p>
            <a:r>
              <a:rPr lang="en-US" sz="2200" dirty="0">
                <a:cs typeface="Times New Roman" panose="02020603050405020304" pitchFamily="18" charset="0"/>
              </a:rPr>
              <a:t>Delays in selection, admission, and commencement of classes-results in reduced teaching hours and compromises </a:t>
            </a:r>
            <a:r>
              <a:rPr lang="en-IN" sz="2200" dirty="0">
                <a:cs typeface="Times New Roman" panose="02020603050405020304" pitchFamily="18" charset="0"/>
              </a:rPr>
              <a:t>skill demonstration and hands on practice</a:t>
            </a:r>
          </a:p>
          <a:p>
            <a:r>
              <a:rPr lang="en-US" sz="2200" dirty="0">
                <a:cs typeface="Times New Roman" panose="02020603050405020304" pitchFamily="18" charset="0"/>
              </a:rPr>
              <a:t>Lack of availability of course material- A challenge even for non IGNOU training programmes</a:t>
            </a:r>
          </a:p>
          <a:p>
            <a:r>
              <a:rPr lang="en-US" sz="2200" dirty="0">
                <a:cs typeface="Times New Roman" panose="02020603050405020304" pitchFamily="18" charset="0"/>
              </a:rPr>
              <a:t>Faculty and counselor inputs need strengthening-full quantum to be engaged, feedback of assignments, clinical handholding</a:t>
            </a:r>
          </a:p>
          <a:p>
            <a:r>
              <a:rPr lang="en-US" sz="2200" dirty="0">
                <a:cs typeface="Times New Roman" panose="02020603050405020304" pitchFamily="18" charset="0"/>
              </a:rPr>
              <a:t>CHO not clear on : Role clarity in HWCs, Remuneration after training, Posting in rural HWC-SHCs</a:t>
            </a:r>
          </a:p>
          <a:p>
            <a:r>
              <a:rPr lang="en-US" sz="2200" dirty="0">
                <a:cs typeface="Times New Roman" panose="02020603050405020304" pitchFamily="18" charset="0"/>
              </a:rPr>
              <a:t>Skill Testing in exam limited only to maternal and newborn care; skills for new service packages-NCD, minor injuries and trauma, eye, ENT not covered</a:t>
            </a:r>
          </a:p>
          <a:p>
            <a:r>
              <a:rPr lang="en-US" sz="2200" dirty="0">
                <a:cs typeface="Times New Roman" panose="02020603050405020304" pitchFamily="18" charset="0"/>
              </a:rPr>
              <a:t>Practical Training more observational than hands on (findings from 16 states): consequence is more severe given the quality of pre-service training of fresh candidates.</a:t>
            </a:r>
          </a:p>
          <a:p>
            <a:r>
              <a:rPr lang="en-IN" sz="2200" dirty="0">
                <a:cs typeface="Times New Roman" panose="02020603050405020304" pitchFamily="18" charset="0"/>
              </a:rPr>
              <a:t>Student demands- more inputs for National health Programs; Management protocols for common conditions, maintenance of electronic health records </a:t>
            </a:r>
          </a:p>
          <a:p>
            <a:endParaRPr lang="en-US" sz="2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200" dirty="0"/>
          </a:p>
          <a:p>
            <a:pPr marL="0" indent="0">
              <a:buNone/>
            </a:pPr>
            <a:endParaRPr lang="en-IN" sz="2200" dirty="0"/>
          </a:p>
          <a:p>
            <a:pPr marL="0" indent="0">
              <a:buNone/>
            </a:pPr>
            <a:endParaRPr lang="en-IN" sz="2200" dirty="0"/>
          </a:p>
          <a:p>
            <a:pPr marL="0" indent="0">
              <a:buNone/>
            </a:pPr>
            <a:r>
              <a:rPr lang="en-IN" sz="2200" dirty="0"/>
              <a:t>Source-External Observer visits across 15 Sites in FY 2018-19 </a:t>
            </a:r>
          </a:p>
        </p:txBody>
      </p:sp>
    </p:spTree>
    <p:extLst>
      <p:ext uri="{BB962C8B-B14F-4D97-AF65-F5344CB8AC3E}">
        <p14:creationId xmlns:p14="http://schemas.microsoft.com/office/powerpoint/2010/main" val="1185377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0E34EC-8728-42A7-A95A-78DE5BD4E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75285"/>
            <a:ext cx="10866120" cy="843915"/>
          </a:xfrm>
        </p:spPr>
        <p:txBody>
          <a:bodyPr>
            <a:noAutofit/>
          </a:bodyPr>
          <a:lstStyle/>
          <a:p>
            <a:br>
              <a:rPr lang="en-IN" sz="3200" b="1" i="1" dirty="0"/>
            </a:br>
            <a:r>
              <a:rPr lang="en-IN" sz="3200" b="1" i="1" dirty="0"/>
              <a:t>What is being planned?</a:t>
            </a:r>
            <a:br>
              <a:rPr lang="en-IN" sz="3200" b="1" i="1" dirty="0"/>
            </a:br>
            <a:endParaRPr lang="en-IN" sz="32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14A97-58DF-4337-A86A-FF00EDE94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520" y="1500504"/>
            <a:ext cx="10866120" cy="4646295"/>
          </a:xfrm>
        </p:spPr>
        <p:txBody>
          <a:bodyPr>
            <a:noAutofit/>
          </a:bodyPr>
          <a:lstStyle/>
          <a:p>
            <a:r>
              <a:rPr lang="en-IN" sz="2400" dirty="0">
                <a:cs typeface="Times New Roman" panose="02020603050405020304" pitchFamily="18" charset="0"/>
              </a:rPr>
              <a:t>Induction training for MLHPs already trained and positioned at HWCs - on role clarity, functioning of HWCs </a:t>
            </a:r>
          </a:p>
          <a:p>
            <a:r>
              <a:rPr lang="en-IN" sz="2400" dirty="0">
                <a:cs typeface="Times New Roman" panose="02020603050405020304" pitchFamily="18" charset="0"/>
              </a:rPr>
              <a:t>Supplementary Modules for Packages 1-7 to build capacities on management protocols </a:t>
            </a:r>
          </a:p>
          <a:p>
            <a:r>
              <a:rPr lang="en-IN" sz="2400" dirty="0">
                <a:cs typeface="Times New Roman" panose="02020603050405020304" pitchFamily="18" charset="0"/>
              </a:rPr>
              <a:t>National Mentors being empanelled for PSC visits to monitor and improve training quality </a:t>
            </a:r>
          </a:p>
          <a:p>
            <a:r>
              <a:rPr lang="en-IN" sz="2400" dirty="0">
                <a:cs typeface="Times New Roman" panose="02020603050405020304" pitchFamily="18" charset="0"/>
              </a:rPr>
              <a:t>State to identify State Mentors, joint visits with National Mentors and bi-annual meetings at national level  </a:t>
            </a:r>
          </a:p>
          <a:p>
            <a:r>
              <a:rPr lang="en-IN" sz="2400" dirty="0">
                <a:cs typeface="Times New Roman" panose="02020603050405020304" pitchFamily="18" charset="0"/>
              </a:rPr>
              <a:t>Guidelines for recruitment of BSc Nurses directly as CHOs to be developed in consultation with Task Force</a:t>
            </a:r>
          </a:p>
          <a:p>
            <a:r>
              <a:rPr lang="en-IN" sz="2400" dirty="0">
                <a:cs typeface="Times New Roman" panose="02020603050405020304" pitchFamily="18" charset="0"/>
              </a:rPr>
              <a:t>States to explore the feasibility of conducting OSCE </a:t>
            </a:r>
          </a:p>
          <a:p>
            <a:endParaRPr lang="en-IN" sz="2400" dirty="0">
              <a:cs typeface="Times New Roman" panose="02020603050405020304" pitchFamily="18" charset="0"/>
            </a:endParaRPr>
          </a:p>
          <a:p>
            <a:endParaRPr lang="en-IN" sz="2400" dirty="0">
              <a:cs typeface="Times New Roman" panose="02020603050405020304" pitchFamily="18" charset="0"/>
            </a:endParaRPr>
          </a:p>
          <a:p>
            <a:endParaRPr lang="en-IN" sz="2400" dirty="0">
              <a:cs typeface="Times New Roman" panose="02020603050405020304" pitchFamily="18" charset="0"/>
            </a:endParaRPr>
          </a:p>
          <a:p>
            <a:endParaRPr lang="en-IN" sz="2400" dirty="0">
              <a:cs typeface="Times New Roman" panose="02020603050405020304" pitchFamily="18" charset="0"/>
            </a:endParaRPr>
          </a:p>
          <a:p>
            <a:endParaRPr lang="en-IN" sz="2400" dirty="0">
              <a:cs typeface="Times New Roman" panose="02020603050405020304" pitchFamily="18" charset="0"/>
            </a:endParaRPr>
          </a:p>
          <a:p>
            <a:endParaRPr lang="en-IN" sz="2400" dirty="0">
              <a:cs typeface="Times New Roman" panose="02020603050405020304" pitchFamily="18" charset="0"/>
            </a:endParaRPr>
          </a:p>
          <a:p>
            <a:endParaRPr lang="en-IN" sz="2400" dirty="0">
              <a:cs typeface="Times New Roman" panose="02020603050405020304" pitchFamily="18" charset="0"/>
            </a:endParaRPr>
          </a:p>
          <a:p>
            <a:endParaRPr lang="en-IN" sz="2400" dirty="0">
              <a:cs typeface="Times New Roman" panose="02020603050405020304" pitchFamily="18" charset="0"/>
            </a:endParaRPr>
          </a:p>
          <a:p>
            <a:r>
              <a:rPr lang="en-IN" sz="2400" dirty="0">
                <a:cs typeface="Times New Roman" panose="02020603050405020304" pitchFamily="18" charset="0"/>
              </a:rPr>
              <a:t>Source-External Observer visits across 16 Sites in FY 2018-19 </a:t>
            </a:r>
          </a:p>
          <a:p>
            <a:r>
              <a:rPr lang="en-IN" sz="2400" dirty="0"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658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CF191-193C-448E-8819-31407D1F5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133350"/>
            <a:ext cx="11470640" cy="676275"/>
          </a:xfrm>
        </p:spPr>
        <p:txBody>
          <a:bodyPr>
            <a:noAutofit/>
          </a:bodyPr>
          <a:lstStyle/>
          <a:p>
            <a:r>
              <a:rPr lang="en-US" sz="3200" b="1" i="1" dirty="0"/>
              <a:t>Training of other members of Primary Health Care Team in Package 7</a:t>
            </a:r>
            <a:endParaRPr lang="en-IN" sz="32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1C07B08-9DBB-409E-8562-FD6D627351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0068852"/>
              </p:ext>
            </p:extLst>
          </p:nvPr>
        </p:nvGraphicFramePr>
        <p:xfrm>
          <a:off x="393699" y="1155700"/>
          <a:ext cx="10334551" cy="5010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52DCDE2-6B1B-40A7-9587-F1A5C49283C9}"/>
              </a:ext>
            </a:extLst>
          </p:cNvPr>
          <p:cNvSpPr txBox="1"/>
          <p:nvPr/>
        </p:nvSpPr>
        <p:spPr>
          <a:xfrm>
            <a:off x="120015" y="6488668"/>
            <a:ext cx="946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 </a:t>
            </a:r>
            <a:r>
              <a:rPr lang="en-US" dirty="0">
                <a:hlinkClick r:id="rId8"/>
              </a:rPr>
              <a:t>https://ab-hwc.nhp.gov.in</a:t>
            </a:r>
            <a:r>
              <a:rPr lang="en-US" dirty="0"/>
              <a:t>  as reported on 31</a:t>
            </a:r>
            <a:r>
              <a:rPr lang="en-US" baseline="30000" dirty="0"/>
              <a:t>st</a:t>
            </a:r>
            <a:r>
              <a:rPr lang="en-US" dirty="0"/>
              <a:t> March 2019 accessed on 1</a:t>
            </a:r>
            <a:r>
              <a:rPr lang="en-US" baseline="30000" dirty="0"/>
              <a:t>st</a:t>
            </a:r>
            <a:r>
              <a:rPr lang="en-US" dirty="0"/>
              <a:t>  April 2019 </a:t>
            </a:r>
          </a:p>
        </p:txBody>
      </p:sp>
    </p:spTree>
    <p:extLst>
      <p:ext uri="{BB962C8B-B14F-4D97-AF65-F5344CB8AC3E}">
        <p14:creationId xmlns:p14="http://schemas.microsoft.com/office/powerpoint/2010/main" val="2464521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52B4-A610-4DC4-86FE-6517A0847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5153"/>
          </a:xfrm>
        </p:spPr>
        <p:txBody>
          <a:bodyPr>
            <a:normAutofit/>
          </a:bodyPr>
          <a:lstStyle/>
          <a:p>
            <a:r>
              <a:rPr lang="en-US" sz="3600" b="1" i="1" dirty="0">
                <a:latin typeface="+mn-lt"/>
              </a:rPr>
              <a:t>Lessons: Training of Primary Health Care Team </a:t>
            </a:r>
            <a:endParaRPr lang="en-IN" sz="3600" b="1" i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71B5C-3968-4A62-A306-A0CA57B4F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05" y="1328286"/>
            <a:ext cx="11829449" cy="5164589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>
                <a:cs typeface="Times New Roman" panose="02020603050405020304" pitchFamily="18" charset="0"/>
              </a:rPr>
              <a:t>Training for ASHAs reduced to one or two days-focused on CBAC but limited sensitization of ASHAs on further steps of mobilization for screening, health promotion, follow up care </a:t>
            </a:r>
          </a:p>
          <a:p>
            <a:pPr marL="0" indent="0">
              <a:buNone/>
            </a:pPr>
            <a:endParaRPr lang="en-US" sz="9600" dirty="0">
              <a:cs typeface="Times New Roman" panose="02020603050405020304" pitchFamily="18" charset="0"/>
            </a:endParaRPr>
          </a:p>
          <a:p>
            <a:r>
              <a:rPr lang="en-IN" sz="9600" dirty="0">
                <a:cs typeface="Times New Roman" panose="02020603050405020304" pitchFamily="18" charset="0"/>
              </a:rPr>
              <a:t>MPWs trained but ASHAs not trained that delayed the process of population enumeration and community-based risk assessment</a:t>
            </a:r>
          </a:p>
          <a:p>
            <a:pPr marL="0" indent="0">
              <a:buNone/>
            </a:pPr>
            <a:endParaRPr lang="en-IN" sz="9600" dirty="0">
              <a:cs typeface="Times New Roman" panose="02020603050405020304" pitchFamily="18" charset="0"/>
            </a:endParaRPr>
          </a:p>
          <a:p>
            <a:r>
              <a:rPr lang="en-IN" sz="9600" dirty="0">
                <a:cs typeface="Times New Roman" panose="02020603050405020304" pitchFamily="18" charset="0"/>
              </a:rPr>
              <a:t>Lack of distribution of Family Folders and CBAC to ASHAs immediately after training leading to skill attrition</a:t>
            </a:r>
          </a:p>
          <a:p>
            <a:pPr marL="0" indent="0">
              <a:buNone/>
            </a:pPr>
            <a:endParaRPr lang="en-IN" sz="9600" dirty="0">
              <a:cs typeface="Times New Roman" panose="02020603050405020304" pitchFamily="18" charset="0"/>
            </a:endParaRPr>
          </a:p>
          <a:p>
            <a:r>
              <a:rPr lang="en-IN" sz="9600" dirty="0">
                <a:cs typeface="Times New Roman" panose="02020603050405020304" pitchFamily="18" charset="0"/>
              </a:rPr>
              <a:t>Training inputs did not emphasize that process of population enumeration and CBAC is an opportunity for demand generation, health promotion and active IEC for HWCs </a:t>
            </a:r>
          </a:p>
          <a:p>
            <a:endParaRPr lang="en-IN" sz="12300" dirty="0"/>
          </a:p>
          <a:p>
            <a:r>
              <a:rPr lang="en-IN" sz="6400" dirty="0"/>
              <a:t>Source Findings Twelfth CRM 2018  and NHSRC field trip reports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9776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59572-0AB0-4265-ACCB-5D0D756A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1" dirty="0"/>
              <a:t>Orientation of </a:t>
            </a:r>
            <a:r>
              <a:rPr lang="en-US" sz="3200" b="1" i="1" dirty="0" err="1"/>
              <a:t>Programme</a:t>
            </a:r>
            <a:r>
              <a:rPr lang="en-US" sz="3200" b="1" i="1" dirty="0"/>
              <a:t> Management Staff </a:t>
            </a:r>
            <a:endParaRPr lang="en-IN" sz="32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73DCD-A429-4A11-A127-834369249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464" y="1825625"/>
            <a:ext cx="11042975" cy="4351338"/>
          </a:xfrm>
        </p:spPr>
        <p:txBody>
          <a:bodyPr>
            <a:normAutofit/>
          </a:bodyPr>
          <a:lstStyle/>
          <a:p>
            <a:r>
              <a:rPr lang="en-US" sz="2400" dirty="0"/>
              <a:t>One time orientation  undertaken for DPMU staff but insufficient </a:t>
            </a:r>
          </a:p>
          <a:p>
            <a:r>
              <a:rPr lang="en-US" sz="2400" dirty="0"/>
              <a:t>Training related to Roles and clarifying mission of paradigm shift involved in CPHC needed</a:t>
            </a:r>
          </a:p>
          <a:p>
            <a:r>
              <a:rPr lang="en-US" sz="2400" dirty="0"/>
              <a:t>Sensitization of Programme Officers of National Health Programmes to HWC, serving primary health care component</a:t>
            </a:r>
          </a:p>
          <a:p>
            <a:r>
              <a:rPr lang="en-US" sz="2400" dirty="0"/>
              <a:t>Working with states to schedule Orientation Workshops for state and districts via zoom</a:t>
            </a:r>
          </a:p>
        </p:txBody>
      </p:sp>
    </p:spTree>
    <p:extLst>
      <p:ext uri="{BB962C8B-B14F-4D97-AF65-F5344CB8AC3E}">
        <p14:creationId xmlns:p14="http://schemas.microsoft.com/office/powerpoint/2010/main" val="838239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0F4CF-5881-47E8-B77F-B0EB1DB46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Supervision</a:t>
            </a:r>
            <a:r>
              <a:rPr lang="en-US" dirty="0"/>
              <a:t> 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794F81-8313-4A21-8E47-429B2B14CCE0}"/>
              </a:ext>
            </a:extLst>
          </p:cNvPr>
          <p:cNvSpPr txBox="1"/>
          <p:nvPr/>
        </p:nvSpPr>
        <p:spPr>
          <a:xfrm>
            <a:off x="914400" y="1440046"/>
            <a:ext cx="1108456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 </a:t>
            </a:r>
            <a:r>
              <a:rPr lang="en-US" sz="2400" b="1" i="1" dirty="0"/>
              <a:t>Quick Surveys –phone surveys</a:t>
            </a:r>
          </a:p>
          <a:p>
            <a:endParaRPr lang="en-US" sz="2400" b="1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i="1" dirty="0"/>
              <a:t>Concurrent monitoring Checklist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Planning and Preparedness of  Programme Managers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Facility Based Survey to assess service delivery: coverage/quality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Community  Feedback for satisfaction</a:t>
            </a:r>
            <a:endParaRPr lang="en-US" sz="24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5157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7D2FE03-1250-47F8-81DA-978F50D50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283864"/>
              </p:ext>
            </p:extLst>
          </p:nvPr>
        </p:nvGraphicFramePr>
        <p:xfrm>
          <a:off x="172720" y="111760"/>
          <a:ext cx="11866880" cy="6836834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341120">
                  <a:extLst>
                    <a:ext uri="{9D8B030D-6E8A-4147-A177-3AD203B41FA5}">
                      <a16:colId xmlns:a16="http://schemas.microsoft.com/office/drawing/2014/main" val="2189016510"/>
                    </a:ext>
                  </a:extLst>
                </a:gridCol>
                <a:gridCol w="5161280">
                  <a:extLst>
                    <a:ext uri="{9D8B030D-6E8A-4147-A177-3AD203B41FA5}">
                      <a16:colId xmlns:a16="http://schemas.microsoft.com/office/drawing/2014/main" val="447704698"/>
                    </a:ext>
                  </a:extLst>
                </a:gridCol>
                <a:gridCol w="5364480">
                  <a:extLst>
                    <a:ext uri="{9D8B030D-6E8A-4147-A177-3AD203B41FA5}">
                      <a16:colId xmlns:a16="http://schemas.microsoft.com/office/drawing/2014/main" val="3382028567"/>
                    </a:ext>
                  </a:extLst>
                </a:gridCol>
              </a:tblGrid>
              <a:tr h="28013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Illustrative weekly calendar for primary health care team at HSC-HWC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312286"/>
                  </a:ext>
                </a:extLst>
              </a:tr>
              <a:tr h="2801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9-1 pm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2-4 pm 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extLst>
                  <a:ext uri="{0D108BD9-81ED-4DB2-BD59-A6C34878D82A}">
                    <a16:rowId xmlns:a16="http://schemas.microsoft.com/office/drawing/2014/main" val="2480215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extLst>
                  <a:ext uri="{0D108BD9-81ED-4DB2-BD59-A6C34878D82A}">
                    <a16:rowId xmlns:a16="http://schemas.microsoft.com/office/drawing/2014/main" val="592799118"/>
                  </a:ext>
                </a:extLst>
              </a:tr>
              <a:tr h="280136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Monday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Immunization Day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367918"/>
                  </a:ext>
                </a:extLst>
              </a:tr>
              <a:tr h="660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OPD by CHO + MPW -1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Home visits by MPW-2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OPD by CHO + MPW-1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Home visits by MPW-2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extLst>
                  <a:ext uri="{0D108BD9-81ED-4DB2-BD59-A6C34878D82A}">
                    <a16:rowId xmlns:a16="http://schemas.microsoft.com/office/drawing/2014/main" val="4119670213"/>
                  </a:ext>
                </a:extLst>
              </a:tr>
              <a:tr h="280136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Tuesday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ANC Day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886275"/>
                  </a:ext>
                </a:extLst>
              </a:tr>
              <a:tr h="660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OPD by CHO and MPW-2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Home visits by MPW-1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OPD by CHO and MPW-2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Home visits by MPW-1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extLst>
                  <a:ext uri="{0D108BD9-81ED-4DB2-BD59-A6C34878D82A}">
                    <a16:rowId xmlns:a16="http://schemas.microsoft.com/office/drawing/2014/main" val="1731281280"/>
                  </a:ext>
                </a:extLst>
              </a:tr>
              <a:tr h="280136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Wednesday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NCD screening Day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877109"/>
                  </a:ext>
                </a:extLst>
              </a:tr>
              <a:tr h="660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OPD by CHO + MPW -1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Home visits by MPW -2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OPD by CHO + MPW -1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Home visits by MPW -2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extLst>
                  <a:ext uri="{0D108BD9-81ED-4DB2-BD59-A6C34878D82A}">
                    <a16:rowId xmlns:a16="http://schemas.microsoft.com/office/drawing/2014/main" val="1988991489"/>
                  </a:ext>
                </a:extLst>
              </a:tr>
              <a:tr h="6603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Thursday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OPD by CHO/ MPW- 1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Two VHND by two MPWs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Two VHND by  MPW -1 and CHO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OPD by CHO/ MPW- 1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Home Visits by two MPWs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Home Visits by MPW-1 and CHO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extLst>
                  <a:ext uri="{0D108BD9-81ED-4DB2-BD59-A6C34878D82A}">
                    <a16:rowId xmlns:a16="http://schemas.microsoft.com/office/drawing/2014/main" val="2134522853"/>
                  </a:ext>
                </a:extLst>
              </a:tr>
              <a:tr h="148151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Friday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Outreach activities by CHO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(NCD screening camp or participation in RBSK camps and school/ AWC visit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etc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may be planned based on roll out of new service packages and local requirements)</a:t>
                      </a:r>
                    </a:p>
                  </a:txBody>
                  <a:tcPr marL="51843" marR="518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OPD by MPW-1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aseline="30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Friday- VHSNC meeting by CHO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baseline="30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Friday- VHSNC meeting Patient Support Group meeting by CHO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904365" algn="ctr"/>
                        </a:tabLs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baseline="30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Friday- SHC monthly meeting by CHO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600" baseline="30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Friday- PHC Monthly meeting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extLst>
                  <a:ext uri="{0D108BD9-81ED-4DB2-BD59-A6C34878D82A}">
                    <a16:rowId xmlns:a16="http://schemas.microsoft.com/office/drawing/2014/main" val="2937054248"/>
                  </a:ext>
                </a:extLst>
              </a:tr>
              <a:tr h="8808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Saturday 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Wellness Activity – (</a:t>
                      </a:r>
                      <a:r>
                        <a:rPr lang="en-US" sz="16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eg</a:t>
                      </a: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-Yoga supported by two MPWs and ASHAs 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OPD by CHO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Weekly review meeting at SHC team 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43" marR="51843" marT="0" marB="0"/>
                </a:tc>
                <a:extLst>
                  <a:ext uri="{0D108BD9-81ED-4DB2-BD59-A6C34878D82A}">
                    <a16:rowId xmlns:a16="http://schemas.microsoft.com/office/drawing/2014/main" val="3219356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652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D923727-9F25-4320-9F5B-62B8C322BEAE}"/>
              </a:ext>
            </a:extLst>
          </p:cNvPr>
          <p:cNvGrpSpPr/>
          <p:nvPr/>
        </p:nvGrpSpPr>
        <p:grpSpPr>
          <a:xfrm>
            <a:off x="1888518" y="5589240"/>
            <a:ext cx="8414964" cy="844286"/>
            <a:chOff x="599089" y="5433356"/>
            <a:chExt cx="11219952" cy="1125715"/>
          </a:xfrm>
        </p:grpSpPr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AE5A14D7-EF9A-489C-8C9B-F071FB683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8">
              <a:extLst>
                <a:ext uri="{FF2B5EF4-FFF2-40B4-BE49-F238E27FC236}">
                  <a16:creationId xmlns:a16="http://schemas.microsoft.com/office/drawing/2014/main" id="{6AF14590-4895-4EE2-99E4-D1EE4B22F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0">
              <a:extLst>
                <a:ext uri="{FF2B5EF4-FFF2-40B4-BE49-F238E27FC236}">
                  <a16:creationId xmlns:a16="http://schemas.microsoft.com/office/drawing/2014/main" id="{AE7BE416-0473-4A17-BF62-48498715B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B2FD31A-6120-4ABA-B94F-134540E17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14">
              <a:extLst>
                <a:ext uri="{FF2B5EF4-FFF2-40B4-BE49-F238E27FC236}">
                  <a16:creationId xmlns:a16="http://schemas.microsoft.com/office/drawing/2014/main" id="{A8EAC6C5-50B8-4CE1-BE90-CD06AFD81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A9FBB64-1661-4DC7-A866-AACDA67EC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B6596236-91A1-47B1-B3D8-A8E4C5F8DC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951" y="1515600"/>
            <a:ext cx="4074098" cy="2316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object 3">
            <a:extLst>
              <a:ext uri="{FF2B5EF4-FFF2-40B4-BE49-F238E27FC236}">
                <a16:creationId xmlns:a16="http://schemas.microsoft.com/office/drawing/2014/main" id="{2045FC34-3E5E-4A7C-996F-8C6C2A589D48}"/>
              </a:ext>
            </a:extLst>
          </p:cNvPr>
          <p:cNvSpPr txBox="1"/>
          <p:nvPr/>
        </p:nvSpPr>
        <p:spPr>
          <a:xfrm>
            <a:off x="1459082" y="4060710"/>
            <a:ext cx="9799229" cy="529632"/>
          </a:xfrm>
          <a:prstGeom prst="rect">
            <a:avLst/>
          </a:prstGeom>
          <a:solidFill>
            <a:schemeClr val="accent6">
              <a:alpha val="85096"/>
            </a:schemeClr>
          </a:solidFill>
        </p:spPr>
        <p:txBody>
          <a:bodyPr vert="horz" wrap="square" lIns="0" tIns="36830" rIns="0" bIns="0" rtlCol="0">
            <a:spAutoFit/>
          </a:bodyPr>
          <a:lstStyle/>
          <a:p>
            <a:pPr marL="1054100" algn="ctr">
              <a:spcBef>
                <a:spcPts val="290"/>
              </a:spcBef>
            </a:pPr>
            <a:r>
              <a:rPr lang="en-IN" sz="3200" b="1" spc="-5" dirty="0">
                <a:solidFill>
                  <a:schemeClr val="bg2">
                    <a:lumMod val="10000"/>
                  </a:schemeClr>
                </a:solidFill>
                <a:cs typeface="Arial"/>
              </a:rPr>
              <a:t>Preliminary Findings from Phone Survey with CHOs </a:t>
            </a:r>
          </a:p>
        </p:txBody>
      </p:sp>
    </p:spTree>
    <p:extLst>
      <p:ext uri="{BB962C8B-B14F-4D97-AF65-F5344CB8AC3E}">
        <p14:creationId xmlns:p14="http://schemas.microsoft.com/office/powerpoint/2010/main" val="2625809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44E9F4A-6E51-47F6-844F-3F5FA05FCC65}"/>
              </a:ext>
            </a:extLst>
          </p:cNvPr>
          <p:cNvSpPr txBox="1">
            <a:spLocks/>
          </p:cNvSpPr>
          <p:nvPr/>
        </p:nvSpPr>
        <p:spPr>
          <a:xfrm>
            <a:off x="2135560" y="363445"/>
            <a:ext cx="8075240" cy="7612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2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States not included in phase 1 survey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114108" y="2286796"/>
            <a:ext cx="4040188" cy="384929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Chandigarh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Delhi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Himachal Pradesh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Kerala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Lakshadweep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169026" y="2204865"/>
            <a:ext cx="4041775" cy="392129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Andhra Pradesh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 Goa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Madhya Pradesh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Mizoram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 Sikkim 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Tripura 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Andaman and Nicobar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Daman and Diu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err="1"/>
              <a:t>Puducherry</a:t>
            </a:r>
            <a:endParaRPr lang="en-IN" dirty="0"/>
          </a:p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8D054-DE8B-49E4-BE44-18910A152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4108" y="1293615"/>
            <a:ext cx="5157787" cy="823912"/>
          </a:xfrm>
        </p:spPr>
        <p:txBody>
          <a:bodyPr/>
          <a:lstStyle/>
          <a:p>
            <a:r>
              <a:rPr lang="en-IN" dirty="0"/>
              <a:t>States with no CHOs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431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44E9F4A-6E51-47F6-844F-3F5FA05FCC65}"/>
              </a:ext>
            </a:extLst>
          </p:cNvPr>
          <p:cNvSpPr txBox="1">
            <a:spLocks/>
          </p:cNvSpPr>
          <p:nvPr/>
        </p:nvSpPr>
        <p:spPr>
          <a:xfrm>
            <a:off x="1921667" y="119401"/>
            <a:ext cx="8169155" cy="6451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dirty="0">
                <a:latin typeface="+mn-lt"/>
              </a:rPr>
              <a:t>Status of Calls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D6DDFAE-BBDB-4BFB-B9AD-BB41B38EED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7628959"/>
              </p:ext>
            </p:extLst>
          </p:nvPr>
        </p:nvGraphicFramePr>
        <p:xfrm>
          <a:off x="116958" y="764534"/>
          <a:ext cx="11961628" cy="5974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0029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79E70D6-71F3-490C-A871-C5CFFA6D8B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278634"/>
              </p:ext>
            </p:extLst>
          </p:nvPr>
        </p:nvGraphicFramePr>
        <p:xfrm>
          <a:off x="0" y="188640"/>
          <a:ext cx="12192000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845DF621-5275-443C-9197-7DD84ACB039A}"/>
              </a:ext>
            </a:extLst>
          </p:cNvPr>
          <p:cNvSpPr txBox="1">
            <a:spLocks/>
          </p:cNvSpPr>
          <p:nvPr/>
        </p:nvSpPr>
        <p:spPr>
          <a:xfrm>
            <a:off x="3290934" y="178521"/>
            <a:ext cx="7269563" cy="6451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dirty="0">
                <a:latin typeface="+mn-lt"/>
              </a:rPr>
              <a:t>State wise call status </a:t>
            </a:r>
          </a:p>
        </p:txBody>
      </p:sp>
    </p:spTree>
    <p:extLst>
      <p:ext uri="{BB962C8B-B14F-4D97-AF65-F5344CB8AC3E}">
        <p14:creationId xmlns:p14="http://schemas.microsoft.com/office/powerpoint/2010/main" val="4192697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44E9F4A-6E51-47F6-844F-3F5FA05FCC65}"/>
              </a:ext>
            </a:extLst>
          </p:cNvPr>
          <p:cNvSpPr txBox="1">
            <a:spLocks/>
          </p:cNvSpPr>
          <p:nvPr/>
        </p:nvSpPr>
        <p:spPr>
          <a:xfrm>
            <a:off x="2319334" y="171936"/>
            <a:ext cx="7521083" cy="66477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200" b="1" dirty="0">
                <a:latin typeface="+mn-lt"/>
              </a:rPr>
              <a:t>Status of Upgrading of SHC to HWCs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073664530"/>
              </p:ext>
            </p:extLst>
          </p:nvPr>
        </p:nvGraphicFramePr>
        <p:xfrm>
          <a:off x="670560" y="1056640"/>
          <a:ext cx="10454640" cy="5468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02165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44E9F4A-6E51-47F6-844F-3F5FA05FCC65}"/>
              </a:ext>
            </a:extLst>
          </p:cNvPr>
          <p:cNvSpPr txBox="1">
            <a:spLocks/>
          </p:cNvSpPr>
          <p:nvPr/>
        </p:nvSpPr>
        <p:spPr>
          <a:xfrm>
            <a:off x="2011423" y="928"/>
            <a:ext cx="8025139" cy="5207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2800" b="1" dirty="0">
                <a:latin typeface="+mn-lt"/>
              </a:rPr>
              <a:t>Training of Primary Healthcare Team on NCDs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2D38994-B516-494D-9B92-9CB552F0C7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4505934"/>
              </p:ext>
            </p:extLst>
          </p:nvPr>
        </p:nvGraphicFramePr>
        <p:xfrm>
          <a:off x="308343" y="3288312"/>
          <a:ext cx="11557591" cy="338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E29290D-93C6-429F-AAE0-74500CCECE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2417635"/>
              </p:ext>
            </p:extLst>
          </p:nvPr>
        </p:nvGraphicFramePr>
        <p:xfrm>
          <a:off x="308343" y="629920"/>
          <a:ext cx="11721097" cy="255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3661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44E9F4A-6E51-47F6-844F-3F5FA05FCC65}"/>
              </a:ext>
            </a:extLst>
          </p:cNvPr>
          <p:cNvSpPr txBox="1">
            <a:spLocks/>
          </p:cNvSpPr>
          <p:nvPr/>
        </p:nvSpPr>
        <p:spPr>
          <a:xfrm>
            <a:off x="2191443" y="59084"/>
            <a:ext cx="7809115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200" b="1" dirty="0">
                <a:latin typeface="+mn-lt"/>
              </a:rPr>
              <a:t>Availability of Medicines 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039868215"/>
              </p:ext>
            </p:extLst>
          </p:nvPr>
        </p:nvGraphicFramePr>
        <p:xfrm>
          <a:off x="650240" y="1844824"/>
          <a:ext cx="4509656" cy="4809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33305967"/>
              </p:ext>
            </p:extLst>
          </p:nvPr>
        </p:nvGraphicFramePr>
        <p:xfrm>
          <a:off x="4880344" y="1705574"/>
          <a:ext cx="7098296" cy="5152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19936" y="997686"/>
            <a:ext cx="5615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/>
              <a:t>Duration for which medicine is dispensed by CHO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056640" y="1052736"/>
            <a:ext cx="4103256" cy="115212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b="1" dirty="0"/>
              <a:t>Availability of  medicines for Hypertension and Diabetes</a:t>
            </a:r>
          </a:p>
        </p:txBody>
      </p:sp>
    </p:spTree>
    <p:extLst>
      <p:ext uri="{BB962C8B-B14F-4D97-AF65-F5344CB8AC3E}">
        <p14:creationId xmlns:p14="http://schemas.microsoft.com/office/powerpoint/2010/main" val="2881171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44E9F4A-6E51-47F6-844F-3F5FA05FCC65}"/>
              </a:ext>
            </a:extLst>
          </p:cNvPr>
          <p:cNvSpPr txBox="1">
            <a:spLocks/>
          </p:cNvSpPr>
          <p:nvPr/>
        </p:nvSpPr>
        <p:spPr>
          <a:xfrm>
            <a:off x="2319334" y="171936"/>
            <a:ext cx="7449075" cy="5207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200" b="1" dirty="0">
                <a:latin typeface="+mn-lt"/>
              </a:rPr>
              <a:t>Diagnostic services available at HWCs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9B2581F-5E16-46F3-9C48-B9972B67E8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9421588"/>
              </p:ext>
            </p:extLst>
          </p:nvPr>
        </p:nvGraphicFramePr>
        <p:xfrm>
          <a:off x="182880" y="692696"/>
          <a:ext cx="11917680" cy="5993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2286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4BE5-D630-4D89-BB9C-401C59D71463}"/>
              </a:ext>
            </a:extLst>
          </p:cNvPr>
          <p:cNvSpPr txBox="1">
            <a:spLocks/>
          </p:cNvSpPr>
          <p:nvPr/>
        </p:nvSpPr>
        <p:spPr>
          <a:xfrm>
            <a:off x="2319334" y="171936"/>
            <a:ext cx="7737107" cy="592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200" b="1" dirty="0">
                <a:latin typeface="+mn-lt"/>
              </a:rPr>
              <a:t>OPD at HWCs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CFB62FD-1051-4B8C-AF2E-485107CDB7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546812"/>
              </p:ext>
            </p:extLst>
          </p:nvPr>
        </p:nvGraphicFramePr>
        <p:xfrm>
          <a:off x="304800" y="836712"/>
          <a:ext cx="11785600" cy="5645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0062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44E9F4A-6E51-47F6-844F-3F5FA05FCC65}"/>
              </a:ext>
            </a:extLst>
          </p:cNvPr>
          <p:cNvSpPr txBox="1">
            <a:spLocks/>
          </p:cNvSpPr>
          <p:nvPr/>
        </p:nvSpPr>
        <p:spPr>
          <a:xfrm>
            <a:off x="2319334" y="171936"/>
            <a:ext cx="8097147" cy="736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dirty="0">
                <a:latin typeface="+mn-lt"/>
              </a:rPr>
              <a:t>Top five conditions - OPD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510201" y="1648101"/>
            <a:ext cx="7906280" cy="252028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sz="2400" b="1" dirty="0"/>
              <a:t>Fever 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b="1" dirty="0"/>
              <a:t>Hypertension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b="1" dirty="0"/>
              <a:t>Cold and cough 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b="1" dirty="0"/>
              <a:t>Skin diseases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b="1" dirty="0"/>
              <a:t>Diabetes </a:t>
            </a:r>
          </a:p>
        </p:txBody>
      </p:sp>
    </p:spTree>
    <p:extLst>
      <p:ext uri="{BB962C8B-B14F-4D97-AF65-F5344CB8AC3E}">
        <p14:creationId xmlns:p14="http://schemas.microsoft.com/office/powerpoint/2010/main" val="1819400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44E9F4A-6E51-47F6-844F-3F5FA05FCC65}"/>
              </a:ext>
            </a:extLst>
          </p:cNvPr>
          <p:cNvSpPr txBox="1">
            <a:spLocks/>
          </p:cNvSpPr>
          <p:nvPr/>
        </p:nvSpPr>
        <p:spPr>
          <a:xfrm>
            <a:off x="2191951" y="55503"/>
            <a:ext cx="7737107" cy="592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200" b="1" dirty="0">
                <a:latin typeface="+mn-lt"/>
              </a:rPr>
              <a:t>Community Outreach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63552" y="879104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CBAC form filling started</a:t>
            </a: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440665204"/>
              </p:ext>
            </p:extLst>
          </p:nvPr>
        </p:nvGraphicFramePr>
        <p:xfrm>
          <a:off x="6060504" y="1455167"/>
          <a:ext cx="5938456" cy="5230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68008" y="879104"/>
            <a:ext cx="449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Population enumeration started</a:t>
            </a: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030142521"/>
              </p:ext>
            </p:extLst>
          </p:nvPr>
        </p:nvGraphicFramePr>
        <p:xfrm>
          <a:off x="193040" y="1340769"/>
          <a:ext cx="5686936" cy="5345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510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44E9F4A-6E51-47F6-844F-3F5FA05FCC65}"/>
              </a:ext>
            </a:extLst>
          </p:cNvPr>
          <p:cNvSpPr txBox="1">
            <a:spLocks/>
          </p:cNvSpPr>
          <p:nvPr/>
        </p:nvSpPr>
        <p:spPr>
          <a:xfrm>
            <a:off x="2319334" y="171936"/>
            <a:ext cx="7074869" cy="66477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200" b="1" dirty="0">
                <a:latin typeface="+mn-lt"/>
              </a:rPr>
              <a:t>Screening of Common NCDs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D955773-21A9-4263-85D6-164FA9A36E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8704473"/>
              </p:ext>
            </p:extLst>
          </p:nvPr>
        </p:nvGraphicFramePr>
        <p:xfrm>
          <a:off x="0" y="836712"/>
          <a:ext cx="12192000" cy="5849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1819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44E9F4A-6E51-47F6-844F-3F5FA05FCC65}"/>
              </a:ext>
            </a:extLst>
          </p:cNvPr>
          <p:cNvSpPr txBox="1">
            <a:spLocks/>
          </p:cNvSpPr>
          <p:nvPr/>
        </p:nvSpPr>
        <p:spPr>
          <a:xfrm>
            <a:off x="2351585" y="44624"/>
            <a:ext cx="7737107" cy="592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200" b="1" dirty="0">
                <a:latin typeface="+mn-lt"/>
              </a:rPr>
              <a:t>Support and Supervision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F7CC3FB-8F11-4A57-A126-C5986C4AF5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1710242"/>
              </p:ext>
            </p:extLst>
          </p:nvPr>
        </p:nvGraphicFramePr>
        <p:xfrm>
          <a:off x="0" y="637392"/>
          <a:ext cx="12100560" cy="6071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5900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44E9F4A-6E51-47F6-844F-3F5FA05FCC65}"/>
              </a:ext>
            </a:extLst>
          </p:cNvPr>
          <p:cNvSpPr txBox="1">
            <a:spLocks/>
          </p:cNvSpPr>
          <p:nvPr/>
        </p:nvSpPr>
        <p:spPr>
          <a:xfrm>
            <a:off x="2319334" y="171936"/>
            <a:ext cx="8097147" cy="7367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dirty="0">
                <a:latin typeface="+mn-lt"/>
              </a:rPr>
              <a:t>Concerns shared by CHOs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36880" y="1124746"/>
            <a:ext cx="11460953" cy="5148464"/>
          </a:xfrm>
        </p:spPr>
        <p:txBody>
          <a:bodyPr>
            <a:normAutofit/>
          </a:bodyPr>
          <a:lstStyle/>
          <a:p>
            <a:r>
              <a:rPr lang="en-IN" sz="2000" dirty="0"/>
              <a:t>Lack of proper infrastructure (69) – </a:t>
            </a:r>
          </a:p>
          <a:p>
            <a:pPr marL="0" indent="0">
              <a:buNone/>
            </a:pPr>
            <a:r>
              <a:rPr lang="en-IN" sz="2000" dirty="0"/>
              <a:t>poor building condition (35), requirement for regular water (29) and electricity (15) supply, toilet facilities (2) and examination room (4)</a:t>
            </a:r>
          </a:p>
          <a:p>
            <a:r>
              <a:rPr lang="en-IN" sz="2000" dirty="0"/>
              <a:t>Lack of medicines (61)</a:t>
            </a:r>
          </a:p>
          <a:p>
            <a:r>
              <a:rPr lang="en-IN" sz="2000" dirty="0"/>
              <a:t>Shortage of human resource (19)</a:t>
            </a:r>
          </a:p>
          <a:p>
            <a:r>
              <a:rPr lang="en-IN" sz="2000" dirty="0"/>
              <a:t>Non availability of IT tools (10)</a:t>
            </a:r>
          </a:p>
          <a:p>
            <a:r>
              <a:rPr lang="en-IN" sz="2000" dirty="0"/>
              <a:t>Lack of equipment / consumables for diagnostic (8)</a:t>
            </a:r>
          </a:p>
          <a:p>
            <a:r>
              <a:rPr lang="en-IN" sz="2000" dirty="0"/>
              <a:t>Salary and incentives not received (8)</a:t>
            </a:r>
          </a:p>
          <a:p>
            <a:r>
              <a:rPr lang="en-IN" sz="2000" dirty="0"/>
              <a:t>Ambulance services in some areas  (4)</a:t>
            </a:r>
          </a:p>
          <a:p>
            <a:r>
              <a:rPr lang="en-IN" sz="2000" dirty="0"/>
              <a:t>Lack of role clarity (2)</a:t>
            </a:r>
          </a:p>
          <a:p>
            <a:r>
              <a:rPr lang="en-IN" sz="2000" dirty="0"/>
              <a:t>Poor coordination with ASHAs and ANMs (2)</a:t>
            </a:r>
          </a:p>
          <a:p>
            <a:r>
              <a:rPr lang="en-IN" sz="2000" dirty="0"/>
              <a:t>Requirement of security (4) </a:t>
            </a:r>
          </a:p>
          <a:p>
            <a:r>
              <a:rPr lang="en-IN" sz="2000" dirty="0"/>
              <a:t>Requirement of vehicle for field visit (2)</a:t>
            </a:r>
          </a:p>
        </p:txBody>
      </p:sp>
    </p:spTree>
    <p:extLst>
      <p:ext uri="{BB962C8B-B14F-4D97-AF65-F5344CB8AC3E}">
        <p14:creationId xmlns:p14="http://schemas.microsoft.com/office/powerpoint/2010/main" val="10122203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F6DAEC4-9A67-4B9E-82AE-FBA8703DC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589" y="2708275"/>
            <a:ext cx="8366125" cy="1441450"/>
          </a:xfr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 fontScale="92500" lnSpcReduction="20000"/>
          </a:bodyPr>
          <a:lstStyle/>
          <a:p>
            <a:pPr>
              <a:defRPr/>
            </a:pPr>
            <a:endParaRPr lang="en-GB" sz="54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GB" sz="5400" b="1" dirty="0">
                <a:solidFill>
                  <a:schemeClr val="accent2">
                    <a:lumMod val="50000"/>
                  </a:schemeClr>
                </a:solidFill>
              </a:rPr>
              <a:t>Thank-you</a:t>
            </a:r>
          </a:p>
        </p:txBody>
      </p:sp>
      <p:sp>
        <p:nvSpPr>
          <p:cNvPr id="49155" name="AutoShape 2" descr="Image result for logo of government of india">
            <a:extLst>
              <a:ext uri="{FF2B5EF4-FFF2-40B4-BE49-F238E27FC236}">
                <a16:creationId xmlns:a16="http://schemas.microsoft.com/office/drawing/2014/main" id="{4E4A9F3A-E0C6-4733-AE76-D2B6A612F2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27800" y="31623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1800"/>
          </a:p>
        </p:txBody>
      </p:sp>
      <p:pic>
        <p:nvPicPr>
          <p:cNvPr id="49156" name="Picture 6">
            <a:extLst>
              <a:ext uri="{FF2B5EF4-FFF2-40B4-BE49-F238E27FC236}">
                <a16:creationId xmlns:a16="http://schemas.microsoft.com/office/drawing/2014/main" id="{1ACBBF21-9265-4AF8-BDCF-4AB36C563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2226"/>
            <a:ext cx="2398713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8">
            <a:extLst>
              <a:ext uri="{FF2B5EF4-FFF2-40B4-BE49-F238E27FC236}">
                <a16:creationId xmlns:a16="http://schemas.microsoft.com/office/drawing/2014/main" id="{81DE8271-DDFB-46A3-B8E5-FF28DCEC1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5" y="36514"/>
            <a:ext cx="2274888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10">
            <a:extLst>
              <a:ext uri="{FF2B5EF4-FFF2-40B4-BE49-F238E27FC236}">
                <a16:creationId xmlns:a16="http://schemas.microsoft.com/office/drawing/2014/main" id="{4904AF97-381A-435A-84BF-FADA556EDC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5" y="36514"/>
            <a:ext cx="2274888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12">
            <a:extLst>
              <a:ext uri="{FF2B5EF4-FFF2-40B4-BE49-F238E27FC236}">
                <a16:creationId xmlns:a16="http://schemas.microsoft.com/office/drawing/2014/main" id="{5AD09952-B162-4BF3-956F-59E949C8F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6" y="4570413"/>
            <a:ext cx="2265363" cy="226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14">
            <a:extLst>
              <a:ext uri="{FF2B5EF4-FFF2-40B4-BE49-F238E27FC236}">
                <a16:creationId xmlns:a16="http://schemas.microsoft.com/office/drawing/2014/main" id="{D5243192-7F1D-496B-B1EF-4686C37BEE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6" y="4570414"/>
            <a:ext cx="23098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16">
            <a:extLst>
              <a:ext uri="{FF2B5EF4-FFF2-40B4-BE49-F238E27FC236}">
                <a16:creationId xmlns:a16="http://schemas.microsoft.com/office/drawing/2014/main" id="{5ACBB5BC-AAEE-4694-BDE9-8538AA7460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3" y="4583113"/>
            <a:ext cx="2309812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859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1715</Words>
  <Application>Microsoft Office PowerPoint</Application>
  <PresentationFormat>Widescreen</PresentationFormat>
  <Paragraphs>287</Paragraphs>
  <Slides>29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Californian FB</vt:lpstr>
      <vt:lpstr>Times New Roman</vt:lpstr>
      <vt:lpstr>Wingdings</vt:lpstr>
      <vt:lpstr>Office Theme</vt:lpstr>
      <vt:lpstr>PowerPoint Presentation</vt:lpstr>
      <vt:lpstr>What is not right about this conceptualization? And how do we correct this understanding? </vt:lpstr>
      <vt:lpstr>Human Resource Requirements for Effective Delivery of CPHC through HWCs </vt:lpstr>
      <vt:lpstr>“The Four S Approach” for effective PHC teams </vt:lpstr>
      <vt:lpstr>   Selection </vt:lpstr>
      <vt:lpstr>Selection of Programme Management Personnel </vt:lpstr>
      <vt:lpstr> Skill Building : Training of Community Health Officers</vt:lpstr>
      <vt:lpstr>CHO training - lessons</vt:lpstr>
      <vt:lpstr> What is being planned? </vt:lpstr>
      <vt:lpstr>Training of other members of Primary Health Care Team in Package 7</vt:lpstr>
      <vt:lpstr>Lessons: Training of Primary Health Care Team </vt:lpstr>
      <vt:lpstr>Orientation of Programme Management Staff </vt:lpstr>
      <vt:lpstr>Supervision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AYUSHMAN BHARAT</dc:title>
  <dc:creator>Ritesh Kumar</dc:creator>
  <cp:lastModifiedBy>Garima Aditya</cp:lastModifiedBy>
  <cp:revision>88</cp:revision>
  <dcterms:created xsi:type="dcterms:W3CDTF">2019-03-12T11:48:00Z</dcterms:created>
  <dcterms:modified xsi:type="dcterms:W3CDTF">2019-04-08T08:03:28Z</dcterms:modified>
</cp:coreProperties>
</file>