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7" r:id="rId1"/>
    <p:sldMasterId id="2147483999" r:id="rId2"/>
  </p:sldMasterIdLst>
  <p:notesMasterIdLst>
    <p:notesMasterId r:id="rId30"/>
  </p:notesMasterIdLst>
  <p:sldIdLst>
    <p:sldId id="257" r:id="rId3"/>
    <p:sldId id="258" r:id="rId4"/>
    <p:sldId id="315" r:id="rId5"/>
    <p:sldId id="261" r:id="rId6"/>
    <p:sldId id="299" r:id="rId7"/>
    <p:sldId id="296" r:id="rId8"/>
    <p:sldId id="305" r:id="rId9"/>
    <p:sldId id="295" r:id="rId10"/>
    <p:sldId id="259" r:id="rId11"/>
    <p:sldId id="297" r:id="rId12"/>
    <p:sldId id="298" r:id="rId13"/>
    <p:sldId id="307" r:id="rId14"/>
    <p:sldId id="318" r:id="rId15"/>
    <p:sldId id="320" r:id="rId16"/>
    <p:sldId id="321" r:id="rId17"/>
    <p:sldId id="306" r:id="rId18"/>
    <p:sldId id="314" r:id="rId19"/>
    <p:sldId id="290" r:id="rId20"/>
    <p:sldId id="323" r:id="rId21"/>
    <p:sldId id="301" r:id="rId22"/>
    <p:sldId id="304" r:id="rId23"/>
    <p:sldId id="271" r:id="rId24"/>
    <p:sldId id="285" r:id="rId25"/>
    <p:sldId id="286" r:id="rId26"/>
    <p:sldId id="292" r:id="rId27"/>
    <p:sldId id="287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42"/>
    <p:restoredTop sz="86531"/>
  </p:normalViewPr>
  <p:slideViewPr>
    <p:cSldViewPr>
      <p:cViewPr varScale="1">
        <p:scale>
          <a:sx n="109" d="100"/>
          <a:sy n="109" d="100"/>
        </p:scale>
        <p:origin x="136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5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akshitakhanijou/Downloads/Drugs_AvgME_Pub%20(1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akshitakhanijou/Desktop/DRUGS%20DEC%202018/Updated%20Status%20on%201st%20March%202018%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Average medical expenditure (medicines</a:t>
            </a:r>
            <a:r>
              <a:rPr lang="en-US" sz="1800" b="1" baseline="0" dirty="0"/>
              <a:t>) on out patient care</a:t>
            </a:r>
            <a:r>
              <a:rPr lang="en-US" sz="1800" b="1" dirty="0"/>
              <a:t> in </a:t>
            </a:r>
            <a:r>
              <a:rPr lang="en-US" sz="1800" b="1" dirty="0" err="1"/>
              <a:t>Rs</a:t>
            </a:r>
            <a:r>
              <a:rPr lang="en-US" sz="1800" b="1" dirty="0"/>
              <a:t>.</a:t>
            </a:r>
          </a:p>
        </c:rich>
      </c:tx>
      <c:layout>
        <c:manualLayout>
          <c:xMode val="edge"/>
          <c:yMode val="edge"/>
          <c:x val="0.14917705599300088"/>
          <c:y val="1.13611152857991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7946642211892189E-2"/>
          <c:y val="6.8583734725467013E-2"/>
          <c:w val="0.93732778884567136"/>
          <c:h val="0.743281320604155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Sheet1!$A$3:$A$39</c:f>
              <c:strCache>
                <c:ptCount val="37"/>
                <c:pt idx="0">
                  <c:v>DAMAN&amp;DIU</c:v>
                </c:pt>
                <c:pt idx="1">
                  <c:v>A&amp;NISLANDS</c:v>
                </c:pt>
                <c:pt idx="2">
                  <c:v>LAKSHADWEEP</c:v>
                </c:pt>
                <c:pt idx="3">
                  <c:v>TAMILNADU</c:v>
                </c:pt>
                <c:pt idx="4">
                  <c:v>PUDUCHERRY</c:v>
                </c:pt>
                <c:pt idx="5">
                  <c:v>D&amp;NHAVELI</c:v>
                </c:pt>
                <c:pt idx="6">
                  <c:v>GUJARAT</c:v>
                </c:pt>
                <c:pt idx="7">
                  <c:v>SIKKIM</c:v>
                </c:pt>
                <c:pt idx="8">
                  <c:v>KERALA</c:v>
                </c:pt>
                <c:pt idx="9">
                  <c:v>ANDHRAPRADESH</c:v>
                </c:pt>
                <c:pt idx="10">
                  <c:v>MEGHALAYA</c:v>
                </c:pt>
                <c:pt idx="11">
                  <c:v>MAHARASHTRA</c:v>
                </c:pt>
                <c:pt idx="12">
                  <c:v>CHHATTISGARH</c:v>
                </c:pt>
                <c:pt idx="13">
                  <c:v>GOA</c:v>
                </c:pt>
                <c:pt idx="14">
                  <c:v>RAJASTHAN</c:v>
                </c:pt>
                <c:pt idx="15">
                  <c:v>DELHI</c:v>
                </c:pt>
                <c:pt idx="16">
                  <c:v>Telangana</c:v>
                </c:pt>
                <c:pt idx="17">
                  <c:v>KARNATAKA</c:v>
                </c:pt>
                <c:pt idx="18">
                  <c:v>India</c:v>
                </c:pt>
                <c:pt idx="19">
                  <c:v>WESTBENGAL</c:v>
                </c:pt>
                <c:pt idx="20">
                  <c:v>JHARKHAND</c:v>
                </c:pt>
                <c:pt idx="21">
                  <c:v>ASSAM</c:v>
                </c:pt>
                <c:pt idx="22">
                  <c:v>MADHYAPRADESH</c:v>
                </c:pt>
                <c:pt idx="23">
                  <c:v>UTTARANCHAL</c:v>
                </c:pt>
                <c:pt idx="24">
                  <c:v>TRIPURA</c:v>
                </c:pt>
                <c:pt idx="25">
                  <c:v>CHANDIGARH</c:v>
                </c:pt>
                <c:pt idx="26">
                  <c:v>NAGALAND</c:v>
                </c:pt>
                <c:pt idx="27">
                  <c:v>HARYANA</c:v>
                </c:pt>
                <c:pt idx="28">
                  <c:v>ODISHA</c:v>
                </c:pt>
                <c:pt idx="29">
                  <c:v>PUNJAB</c:v>
                </c:pt>
                <c:pt idx="30">
                  <c:v>HIMACHALPRADESH</c:v>
                </c:pt>
                <c:pt idx="31">
                  <c:v>UTTARPRADESH</c:v>
                </c:pt>
                <c:pt idx="32">
                  <c:v>JAMMU&amp;KASHMIR</c:v>
                </c:pt>
                <c:pt idx="33">
                  <c:v>ARUNACHALPRADESH</c:v>
                </c:pt>
                <c:pt idx="34">
                  <c:v>MIZORAM</c:v>
                </c:pt>
                <c:pt idx="35">
                  <c:v>MANIPUR</c:v>
                </c:pt>
                <c:pt idx="36">
                  <c:v>BIHAR</c:v>
                </c:pt>
              </c:strCache>
            </c:strRef>
          </c:cat>
          <c:val>
            <c:numRef>
              <c:f>Sheet1!$B$3:$B$39</c:f>
            </c:numRef>
          </c:val>
          <c:extLst>
            <c:ext xmlns:c16="http://schemas.microsoft.com/office/drawing/2014/chart" uri="{C3380CC4-5D6E-409C-BE32-E72D297353CC}">
              <c16:uniqueId val="{00000000-1BE9-324B-8C6C-4AF06EEE8D24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Urban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Sheet1!$A$3:$A$39</c:f>
              <c:strCache>
                <c:ptCount val="37"/>
                <c:pt idx="0">
                  <c:v>DAMAN&amp;DIU</c:v>
                </c:pt>
                <c:pt idx="1">
                  <c:v>A&amp;NISLANDS</c:v>
                </c:pt>
                <c:pt idx="2">
                  <c:v>LAKSHADWEEP</c:v>
                </c:pt>
                <c:pt idx="3">
                  <c:v>TAMILNADU</c:v>
                </c:pt>
                <c:pt idx="4">
                  <c:v>PUDUCHERRY</c:v>
                </c:pt>
                <c:pt idx="5">
                  <c:v>D&amp;NHAVELI</c:v>
                </c:pt>
                <c:pt idx="6">
                  <c:v>GUJARAT</c:v>
                </c:pt>
                <c:pt idx="7">
                  <c:v>SIKKIM</c:v>
                </c:pt>
                <c:pt idx="8">
                  <c:v>KERALA</c:v>
                </c:pt>
                <c:pt idx="9">
                  <c:v>ANDHRAPRADESH</c:v>
                </c:pt>
                <c:pt idx="10">
                  <c:v>MEGHALAYA</c:v>
                </c:pt>
                <c:pt idx="11">
                  <c:v>MAHARASHTRA</c:v>
                </c:pt>
                <c:pt idx="12">
                  <c:v>CHHATTISGARH</c:v>
                </c:pt>
                <c:pt idx="13">
                  <c:v>GOA</c:v>
                </c:pt>
                <c:pt idx="14">
                  <c:v>RAJASTHAN</c:v>
                </c:pt>
                <c:pt idx="15">
                  <c:v>DELHI</c:v>
                </c:pt>
                <c:pt idx="16">
                  <c:v>Telangana</c:v>
                </c:pt>
                <c:pt idx="17">
                  <c:v>KARNATAKA</c:v>
                </c:pt>
                <c:pt idx="18">
                  <c:v>India</c:v>
                </c:pt>
                <c:pt idx="19">
                  <c:v>WESTBENGAL</c:v>
                </c:pt>
                <c:pt idx="20">
                  <c:v>JHARKHAND</c:v>
                </c:pt>
                <c:pt idx="21">
                  <c:v>ASSAM</c:v>
                </c:pt>
                <c:pt idx="22">
                  <c:v>MADHYAPRADESH</c:v>
                </c:pt>
                <c:pt idx="23">
                  <c:v>UTTARANCHAL</c:v>
                </c:pt>
                <c:pt idx="24">
                  <c:v>TRIPURA</c:v>
                </c:pt>
                <c:pt idx="25">
                  <c:v>CHANDIGARH</c:v>
                </c:pt>
                <c:pt idx="26">
                  <c:v>NAGALAND</c:v>
                </c:pt>
                <c:pt idx="27">
                  <c:v>HARYANA</c:v>
                </c:pt>
                <c:pt idx="28">
                  <c:v>ODISHA</c:v>
                </c:pt>
                <c:pt idx="29">
                  <c:v>PUNJAB</c:v>
                </c:pt>
                <c:pt idx="30">
                  <c:v>HIMACHALPRADESH</c:v>
                </c:pt>
                <c:pt idx="31">
                  <c:v>UTTARPRADESH</c:v>
                </c:pt>
                <c:pt idx="32">
                  <c:v>JAMMU&amp;KASHMIR</c:v>
                </c:pt>
                <c:pt idx="33">
                  <c:v>ARUNACHALPRADESH</c:v>
                </c:pt>
                <c:pt idx="34">
                  <c:v>MIZORAM</c:v>
                </c:pt>
                <c:pt idx="35">
                  <c:v>MANIPUR</c:v>
                </c:pt>
                <c:pt idx="36">
                  <c:v>BIHAR</c:v>
                </c:pt>
              </c:strCache>
            </c:strRef>
          </c:cat>
          <c:val>
            <c:numRef>
              <c:f>Sheet1!$C$3:$C$39</c:f>
            </c:numRef>
          </c:val>
          <c:extLst>
            <c:ext xmlns:c16="http://schemas.microsoft.com/office/drawing/2014/chart" uri="{C3380CC4-5D6E-409C-BE32-E72D297353CC}">
              <c16:uniqueId val="{00000001-1BE9-324B-8C6C-4AF06EEE8D24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Avg medical expenditure - Drugs in 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BE9-324B-8C6C-4AF06EEE8D24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BE9-324B-8C6C-4AF06EEE8D24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BE9-324B-8C6C-4AF06EEE8D24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BE9-324B-8C6C-4AF06EEE8D24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BE9-324B-8C6C-4AF06EEE8D24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BE9-324B-8C6C-4AF06EEE8D24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BE9-324B-8C6C-4AF06EEE8D24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BE9-324B-8C6C-4AF06EEE8D24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BE9-324B-8C6C-4AF06EEE8D24}"/>
              </c:ext>
            </c:extLst>
          </c:dPt>
          <c:dPt>
            <c:idx val="1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BE9-324B-8C6C-4AF06EEE8D24}"/>
              </c:ext>
            </c:extLst>
          </c:dPt>
          <c:dPt>
            <c:idx val="1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BE9-324B-8C6C-4AF06EEE8D24}"/>
              </c:ext>
            </c:extLst>
          </c:dPt>
          <c:dPt>
            <c:idx val="1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1BE9-324B-8C6C-4AF06EEE8D24}"/>
              </c:ext>
            </c:extLst>
          </c:dPt>
          <c:dPt>
            <c:idx val="1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1BE9-324B-8C6C-4AF06EEE8D24}"/>
              </c:ext>
            </c:extLst>
          </c:dPt>
          <c:dPt>
            <c:idx val="1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1BE9-324B-8C6C-4AF06EEE8D24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  <a:ln w="31750" cap="rnd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1BE9-324B-8C6C-4AF06EEE8D24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1BE9-324B-8C6C-4AF06EEE8D24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1BE9-324B-8C6C-4AF06EEE8D24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1BE9-324B-8C6C-4AF06EEE8D24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1BE9-324B-8C6C-4AF06EEE8D24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1BE9-324B-8C6C-4AF06EEE8D24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1BE9-324B-8C6C-4AF06EEE8D24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1BE9-324B-8C6C-4AF06EEE8D24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F-1BE9-324B-8C6C-4AF06EEE8D24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1-1BE9-324B-8C6C-4AF06EEE8D24}"/>
              </c:ext>
            </c:extLst>
          </c:dPt>
          <c:dPt>
            <c:idx val="2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3-1BE9-324B-8C6C-4AF06EEE8D24}"/>
              </c:ext>
            </c:extLst>
          </c:dPt>
          <c:dPt>
            <c:idx val="29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5-1BE9-324B-8C6C-4AF06EEE8D24}"/>
              </c:ext>
            </c:extLst>
          </c:dPt>
          <c:dPt>
            <c:idx val="3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7-1BE9-324B-8C6C-4AF06EEE8D24}"/>
              </c:ext>
            </c:extLst>
          </c:dPt>
          <c:dPt>
            <c:idx val="3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9-1BE9-324B-8C6C-4AF06EEE8D24}"/>
              </c:ext>
            </c:extLst>
          </c:dPt>
          <c:dPt>
            <c:idx val="3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B-1BE9-324B-8C6C-4AF06EEE8D24}"/>
              </c:ext>
            </c:extLst>
          </c:dPt>
          <c:dPt>
            <c:idx val="33"/>
            <c:invertIfNegative val="0"/>
            <c:bubble3D val="0"/>
            <c:spPr>
              <a:solidFill>
                <a:srgbClr val="E6000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D-1BE9-324B-8C6C-4AF06EEE8D24}"/>
              </c:ext>
            </c:extLst>
          </c:dPt>
          <c:dPt>
            <c:idx val="34"/>
            <c:invertIfNegative val="0"/>
            <c:bubble3D val="0"/>
            <c:spPr>
              <a:solidFill>
                <a:srgbClr val="E6000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F-1BE9-324B-8C6C-4AF06EEE8D24}"/>
              </c:ext>
            </c:extLst>
          </c:dPt>
          <c:dPt>
            <c:idx val="35"/>
            <c:invertIfNegative val="0"/>
            <c:bubble3D val="0"/>
            <c:spPr>
              <a:solidFill>
                <a:srgbClr val="E6000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1-1BE9-324B-8C6C-4AF06EEE8D24}"/>
              </c:ext>
            </c:extLst>
          </c:dPt>
          <c:dPt>
            <c:idx val="36"/>
            <c:invertIfNegative val="0"/>
            <c:bubble3D val="0"/>
            <c:spPr>
              <a:solidFill>
                <a:srgbClr val="E6000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3-1BE9-324B-8C6C-4AF06EEE8D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Sheet1!$A$3:$A$39</c:f>
              <c:strCache>
                <c:ptCount val="37"/>
                <c:pt idx="0">
                  <c:v>DAMAN&amp;DIU</c:v>
                </c:pt>
                <c:pt idx="1">
                  <c:v>A&amp;NISLANDS</c:v>
                </c:pt>
                <c:pt idx="2">
                  <c:v>LAKSHADWEEP</c:v>
                </c:pt>
                <c:pt idx="3">
                  <c:v>TAMILNADU</c:v>
                </c:pt>
                <c:pt idx="4">
                  <c:v>PUDUCHERRY</c:v>
                </c:pt>
                <c:pt idx="5">
                  <c:v>D&amp;NHAVELI</c:v>
                </c:pt>
                <c:pt idx="6">
                  <c:v>GUJARAT</c:v>
                </c:pt>
                <c:pt idx="7">
                  <c:v>SIKKIM</c:v>
                </c:pt>
                <c:pt idx="8">
                  <c:v>KERALA</c:v>
                </c:pt>
                <c:pt idx="9">
                  <c:v>ANDHRAPRADESH</c:v>
                </c:pt>
                <c:pt idx="10">
                  <c:v>MEGHALAYA</c:v>
                </c:pt>
                <c:pt idx="11">
                  <c:v>MAHARASHTRA</c:v>
                </c:pt>
                <c:pt idx="12">
                  <c:v>CHHATTISGARH</c:v>
                </c:pt>
                <c:pt idx="13">
                  <c:v>GOA</c:v>
                </c:pt>
                <c:pt idx="14">
                  <c:v>RAJASTHAN</c:v>
                </c:pt>
                <c:pt idx="15">
                  <c:v>DELHI</c:v>
                </c:pt>
                <c:pt idx="16">
                  <c:v>Telangana</c:v>
                </c:pt>
                <c:pt idx="17">
                  <c:v>KARNATAKA</c:v>
                </c:pt>
                <c:pt idx="18">
                  <c:v>India</c:v>
                </c:pt>
                <c:pt idx="19">
                  <c:v>WESTBENGAL</c:v>
                </c:pt>
                <c:pt idx="20">
                  <c:v>JHARKHAND</c:v>
                </c:pt>
                <c:pt idx="21">
                  <c:v>ASSAM</c:v>
                </c:pt>
                <c:pt idx="22">
                  <c:v>MADHYAPRADESH</c:v>
                </c:pt>
                <c:pt idx="23">
                  <c:v>UTTARANCHAL</c:v>
                </c:pt>
                <c:pt idx="24">
                  <c:v>TRIPURA</c:v>
                </c:pt>
                <c:pt idx="25">
                  <c:v>CHANDIGARH</c:v>
                </c:pt>
                <c:pt idx="26">
                  <c:v>NAGALAND</c:v>
                </c:pt>
                <c:pt idx="27">
                  <c:v>HARYANA</c:v>
                </c:pt>
                <c:pt idx="28">
                  <c:v>ODISHA</c:v>
                </c:pt>
                <c:pt idx="29">
                  <c:v>PUNJAB</c:v>
                </c:pt>
                <c:pt idx="30">
                  <c:v>HIMACHALPRADESH</c:v>
                </c:pt>
                <c:pt idx="31">
                  <c:v>UTTARPRADESH</c:v>
                </c:pt>
                <c:pt idx="32">
                  <c:v>JAMMU&amp;KASHMIR</c:v>
                </c:pt>
                <c:pt idx="33">
                  <c:v>ARUNACHALPRADESH</c:v>
                </c:pt>
                <c:pt idx="34">
                  <c:v>MIZORAM</c:v>
                </c:pt>
                <c:pt idx="35">
                  <c:v>MANIPUR</c:v>
                </c:pt>
                <c:pt idx="36">
                  <c:v>BIHAR</c:v>
                </c:pt>
              </c:strCache>
            </c:strRef>
          </c:cat>
          <c:val>
            <c:numRef>
              <c:f>Sheet1!$D$3:$D$39</c:f>
              <c:numCache>
                <c:formatCode>0</c:formatCode>
                <c:ptCount val="37"/>
                <c:pt idx="0">
                  <c:v>0</c:v>
                </c:pt>
                <c:pt idx="1">
                  <c:v>3.7348400000000002</c:v>
                </c:pt>
                <c:pt idx="2">
                  <c:v>18.70027</c:v>
                </c:pt>
                <c:pt idx="3">
                  <c:v>25.371262999999999</c:v>
                </c:pt>
                <c:pt idx="4">
                  <c:v>46.702804999999998</c:v>
                </c:pt>
                <c:pt idx="5">
                  <c:v>80.861260000000001</c:v>
                </c:pt>
                <c:pt idx="6">
                  <c:v>102.402069</c:v>
                </c:pt>
                <c:pt idx="7">
                  <c:v>111.9589</c:v>
                </c:pt>
                <c:pt idx="8">
                  <c:v>126.20603</c:v>
                </c:pt>
                <c:pt idx="9">
                  <c:v>126.50420399999999</c:v>
                </c:pt>
                <c:pt idx="10">
                  <c:v>126.93471</c:v>
                </c:pt>
                <c:pt idx="11">
                  <c:v>139.73723000000001</c:v>
                </c:pt>
                <c:pt idx="12">
                  <c:v>143.56299799999999</c:v>
                </c:pt>
                <c:pt idx="13">
                  <c:v>165.17403999999999</c:v>
                </c:pt>
                <c:pt idx="14">
                  <c:v>177.692126</c:v>
                </c:pt>
                <c:pt idx="15">
                  <c:v>200.24051699999998</c:v>
                </c:pt>
                <c:pt idx="16">
                  <c:v>251.88669999999999</c:v>
                </c:pt>
                <c:pt idx="17">
                  <c:v>256.821282</c:v>
                </c:pt>
                <c:pt idx="18">
                  <c:v>291.35025999999999</c:v>
                </c:pt>
                <c:pt idx="19">
                  <c:v>297.98601600000001</c:v>
                </c:pt>
                <c:pt idx="20">
                  <c:v>298.49725900000004</c:v>
                </c:pt>
                <c:pt idx="21">
                  <c:v>302.30426</c:v>
                </c:pt>
                <c:pt idx="22">
                  <c:v>321.67776600000002</c:v>
                </c:pt>
                <c:pt idx="23">
                  <c:v>323.36926</c:v>
                </c:pt>
                <c:pt idx="24">
                  <c:v>357.11376000000001</c:v>
                </c:pt>
                <c:pt idx="25">
                  <c:v>367.65523999999999</c:v>
                </c:pt>
                <c:pt idx="26">
                  <c:v>391.99127999999996</c:v>
                </c:pt>
                <c:pt idx="27">
                  <c:v>404.73700999999994</c:v>
                </c:pt>
                <c:pt idx="28">
                  <c:v>465.93281000000002</c:v>
                </c:pt>
                <c:pt idx="29">
                  <c:v>473.28887000000003</c:v>
                </c:pt>
                <c:pt idx="30">
                  <c:v>553.93939999999998</c:v>
                </c:pt>
                <c:pt idx="31">
                  <c:v>572.09179000000006</c:v>
                </c:pt>
                <c:pt idx="32">
                  <c:v>612.03645700000004</c:v>
                </c:pt>
                <c:pt idx="33">
                  <c:v>662.14051999999992</c:v>
                </c:pt>
                <c:pt idx="34">
                  <c:v>975.54048999999998</c:v>
                </c:pt>
                <c:pt idx="35">
                  <c:v>1039.826</c:v>
                </c:pt>
                <c:pt idx="36">
                  <c:v>1807.5830999999998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1BE9-324B-8C6C-4AF06EEE8D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100"/>
        <c:axId val="577767840"/>
        <c:axId val="530734688"/>
      </c:barChart>
      <c:catAx>
        <c:axId val="577767840"/>
        <c:scaling>
          <c:orientation val="minMax"/>
        </c:scaling>
        <c:delete val="0"/>
        <c:axPos val="b"/>
        <c:numFmt formatCode="#,##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734688"/>
        <c:crosses val="autoZero"/>
        <c:auto val="1"/>
        <c:lblAlgn val="ctr"/>
        <c:lblOffset val="100"/>
        <c:noMultiLvlLbl val="0"/>
      </c:catAx>
      <c:valAx>
        <c:axId val="53073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alpha val="67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7678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406807565505979E-2"/>
          <c:y val="1.2781177940548082E-2"/>
          <c:w val="0.94262560218503388"/>
          <c:h val="0.757571907989010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Sheet5!$N$3</c:f>
              <c:strCache>
                <c:ptCount val="1"/>
                <c:pt idx="0">
                  <c:v>EML -  DVDMS Dashboard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C262-FC4E-B8B4-27DA48DD296A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C262-FC4E-B8B4-27DA48DD296A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C262-FC4E-B8B4-27DA48DD296A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C262-FC4E-B8B4-27DA48DD296A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C262-FC4E-B8B4-27DA48DD296A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B-C262-FC4E-B8B4-27DA48DD296A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D-C262-FC4E-B8B4-27DA48DD296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F-C262-FC4E-B8B4-27DA48DD296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1-C262-FC4E-B8B4-27DA48DD296A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3-C262-FC4E-B8B4-27DA48DD296A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5-C262-FC4E-B8B4-27DA48DD29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Sheet5!$M$4:$M$20</c:f>
              <c:strCache>
                <c:ptCount val="17"/>
                <c:pt idx="0">
                  <c:v>Jharkhand</c:v>
                </c:pt>
                <c:pt idx="1">
                  <c:v>Uttar Pradesh</c:v>
                </c:pt>
                <c:pt idx="2">
                  <c:v>Punjab</c:v>
                </c:pt>
                <c:pt idx="3">
                  <c:v>Madhya Pradesh</c:v>
                </c:pt>
                <c:pt idx="4">
                  <c:v>Manipur</c:v>
                </c:pt>
                <c:pt idx="5">
                  <c:v>Tripura</c:v>
                </c:pt>
                <c:pt idx="6">
                  <c:v>J&amp;K</c:v>
                </c:pt>
                <c:pt idx="7">
                  <c:v>Meghalaya</c:v>
                </c:pt>
                <c:pt idx="8">
                  <c:v>Bihar</c:v>
                </c:pt>
                <c:pt idx="9">
                  <c:v>Himachal Pradesh</c:v>
                </c:pt>
                <c:pt idx="10">
                  <c:v>Chhattisgarh</c:v>
                </c:pt>
                <c:pt idx="11">
                  <c:v>Andhra Pradesh</c:v>
                </c:pt>
                <c:pt idx="12">
                  <c:v>Gujarat</c:v>
                </c:pt>
                <c:pt idx="13">
                  <c:v>Uttarakhand</c:v>
                </c:pt>
                <c:pt idx="14">
                  <c:v>Telangana</c:v>
                </c:pt>
                <c:pt idx="15">
                  <c:v>Maharashtra</c:v>
                </c:pt>
                <c:pt idx="16">
                  <c:v>Rajasthan</c:v>
                </c:pt>
              </c:strCache>
            </c:strRef>
          </c:cat>
          <c:val>
            <c:numRef>
              <c:f>Sheet5!$N$4:$N$20</c:f>
              <c:numCache>
                <c:formatCode>General</c:formatCode>
                <c:ptCount val="17"/>
                <c:pt idx="0">
                  <c:v>54</c:v>
                </c:pt>
                <c:pt idx="1">
                  <c:v>115</c:v>
                </c:pt>
                <c:pt idx="2">
                  <c:v>169</c:v>
                </c:pt>
                <c:pt idx="3">
                  <c:v>221</c:v>
                </c:pt>
                <c:pt idx="4">
                  <c:v>225</c:v>
                </c:pt>
                <c:pt idx="5">
                  <c:v>262</c:v>
                </c:pt>
                <c:pt idx="6">
                  <c:v>266</c:v>
                </c:pt>
                <c:pt idx="7">
                  <c:v>291</c:v>
                </c:pt>
                <c:pt idx="8">
                  <c:v>306</c:v>
                </c:pt>
                <c:pt idx="9">
                  <c:v>338</c:v>
                </c:pt>
                <c:pt idx="10">
                  <c:v>450</c:v>
                </c:pt>
                <c:pt idx="11">
                  <c:v>516</c:v>
                </c:pt>
                <c:pt idx="12">
                  <c:v>564</c:v>
                </c:pt>
                <c:pt idx="13">
                  <c:v>573</c:v>
                </c:pt>
                <c:pt idx="14">
                  <c:v>618</c:v>
                </c:pt>
                <c:pt idx="15">
                  <c:v>633</c:v>
                </c:pt>
                <c:pt idx="16">
                  <c:v>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C262-FC4E-B8B4-27DA48DD29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62371312"/>
        <c:axId val="468651456"/>
      </c:barChart>
      <c:catAx>
        <c:axId val="46237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651456"/>
        <c:crosses val="autoZero"/>
        <c:auto val="1"/>
        <c:lblAlgn val="ctr"/>
        <c:lblOffset val="100"/>
        <c:noMultiLvlLbl val="0"/>
      </c:catAx>
      <c:valAx>
        <c:axId val="46865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71312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424181-7C8B-4711-BD15-E29CF9F9570A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362FB645-3BD1-48E5-9658-FE9EFBF87EF0}">
      <dgm:prSet phldrT="[Text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19050">
          <a:solidFill>
            <a:schemeClr val="accent1"/>
          </a:solidFill>
        </a:ln>
      </dgm:spPr>
      <dgm:t>
        <a:bodyPr/>
        <a:lstStyle/>
        <a:p>
          <a:pPr algn="l"/>
          <a:r>
            <a:rPr lang="en-US" sz="2000" b="1" dirty="0">
              <a:latin typeface="Batang" panose="02030600000101010101" pitchFamily="18" charset="-127"/>
              <a:ea typeface="Batang" panose="02030600000101010101" pitchFamily="18" charset="-127"/>
            </a:rPr>
            <a:t>India is one of the largest manufacturers &amp; suppliers of generic medicines to the world</a:t>
          </a:r>
          <a:endParaRPr lang="en-US" sz="2000" dirty="0">
            <a:latin typeface="Batang" panose="02030600000101010101" pitchFamily="18" charset="-127"/>
            <a:ea typeface="Batang" panose="02030600000101010101" pitchFamily="18" charset="-127"/>
          </a:endParaRPr>
        </a:p>
        <a:p>
          <a:pPr algn="l"/>
          <a:r>
            <a:rPr lang="en-US" sz="2000" b="1" dirty="0">
              <a:latin typeface="Batang" panose="02030600000101010101" pitchFamily="18" charset="-127"/>
              <a:ea typeface="Batang" panose="02030600000101010101" pitchFamily="18" charset="-127"/>
            </a:rPr>
            <a:t>Considered ‘Pharmacy of the Global South</a:t>
          </a:r>
          <a:r>
            <a:rPr lang="en-US" sz="2400" b="1" dirty="0">
              <a:latin typeface="Batang" panose="02030600000101010101" pitchFamily="18" charset="-127"/>
              <a:ea typeface="Batang" panose="02030600000101010101" pitchFamily="18" charset="-127"/>
            </a:rPr>
            <a:t>’</a:t>
          </a:r>
          <a:endParaRPr lang="en-IN" sz="2400" b="1" dirty="0">
            <a:latin typeface="Batang" panose="02030600000101010101" pitchFamily="18" charset="-127"/>
            <a:ea typeface="Batang" panose="02030600000101010101" pitchFamily="18" charset="-127"/>
          </a:endParaRPr>
        </a:p>
      </dgm:t>
    </dgm:pt>
    <dgm:pt modelId="{533F15BD-0048-4389-BCF1-49A4FE532544}" type="parTrans" cxnId="{E50056FE-508C-456F-86B1-7CB73C46782A}">
      <dgm:prSet/>
      <dgm:spPr/>
      <dgm:t>
        <a:bodyPr/>
        <a:lstStyle/>
        <a:p>
          <a:endParaRPr lang="en-IN"/>
        </a:p>
      </dgm:t>
    </dgm:pt>
    <dgm:pt modelId="{F5D06810-B951-46CC-BFF7-39043395DEED}" type="sibTrans" cxnId="{E50056FE-508C-456F-86B1-7CB73C46782A}">
      <dgm:prSet/>
      <dgm:spPr/>
      <dgm:t>
        <a:bodyPr/>
        <a:lstStyle/>
        <a:p>
          <a:endParaRPr lang="en-IN"/>
        </a:p>
      </dgm:t>
    </dgm:pt>
    <dgm:pt modelId="{A013D6DB-B7C8-4FD3-84A0-9DA4A1E87AD0}">
      <dgm:prSet phldrT="[Text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19050">
          <a:solidFill>
            <a:schemeClr val="accent1"/>
          </a:solidFill>
        </a:ln>
      </dgm:spPr>
      <dgm:t>
        <a:bodyPr/>
        <a:lstStyle/>
        <a:p>
          <a:pPr algn="just"/>
          <a:r>
            <a:rPr lang="en-US" sz="1800" b="1" kern="1200" dirty="0">
              <a:latin typeface="Batang" panose="02030600000101010101" pitchFamily="18" charset="-127"/>
              <a:ea typeface="Batang" panose="02030600000101010101" pitchFamily="18" charset="-127"/>
            </a:rPr>
            <a:t>18%  Households faced Catastrophic Expenditure on health care.</a:t>
          </a:r>
        </a:p>
        <a:p>
          <a:pPr algn="just"/>
          <a:r>
            <a:rPr lang="en-US" sz="1800" b="1" kern="1200" dirty="0">
              <a:latin typeface="Batang" panose="02030600000101010101" pitchFamily="18" charset="-127"/>
              <a:ea typeface="Batang" panose="02030600000101010101" pitchFamily="18" charset="-127"/>
            </a:rPr>
            <a:t>India is amongst countries with the highest OOPE on health care . (Rank 182 / 191)</a:t>
          </a:r>
        </a:p>
        <a:p>
          <a:pPr algn="just"/>
          <a:r>
            <a:rPr lang="en-US" sz="1800" b="1" kern="1200" dirty="0">
              <a:latin typeface="Batang" panose="02030600000101010101" pitchFamily="18" charset="-127"/>
              <a:ea typeface="Batang" panose="02030600000101010101" pitchFamily="18" charset="-127"/>
            </a:rPr>
            <a:t>64.2 % is OOPE as a % of Total Health Expenditure (2015-16). </a:t>
          </a:r>
        </a:p>
        <a:p>
          <a:pPr algn="just"/>
          <a:r>
            <a:rPr lang="en-US" sz="1800" b="1" kern="1200" dirty="0">
              <a:latin typeface="Batang" panose="02030600000101010101" pitchFamily="18" charset="-127"/>
              <a:ea typeface="Batang" panose="02030600000101010101" pitchFamily="18" charset="-127"/>
            </a:rPr>
            <a:t>Further, as per NSSO (71st Round), 70% of OOPE is on Medicines and around 10% is on Diagnostics. </a:t>
          </a:r>
        </a:p>
      </dgm:t>
    </dgm:pt>
    <dgm:pt modelId="{8FF0BA62-DCEB-4FCB-BBE6-4596D9BD65FB}" type="parTrans" cxnId="{5FF97D3C-C7F7-4E5C-86DD-E6314E2D7BE8}">
      <dgm:prSet/>
      <dgm:spPr/>
      <dgm:t>
        <a:bodyPr/>
        <a:lstStyle/>
        <a:p>
          <a:endParaRPr lang="en-IN"/>
        </a:p>
      </dgm:t>
    </dgm:pt>
    <dgm:pt modelId="{2309D2AF-7891-4C40-8D51-717193FC674E}" type="sibTrans" cxnId="{5FF97D3C-C7F7-4E5C-86DD-E6314E2D7BE8}">
      <dgm:prSet/>
      <dgm:spPr/>
      <dgm:t>
        <a:bodyPr/>
        <a:lstStyle/>
        <a:p>
          <a:endParaRPr lang="en-IN"/>
        </a:p>
      </dgm:t>
    </dgm:pt>
    <dgm:pt modelId="{F51C1D66-17F5-487F-8AA3-5D1C00295C01}" type="pres">
      <dgm:prSet presAssocID="{7E424181-7C8B-4711-BD15-E29CF9F9570A}" presName="compositeShape" presStyleCnt="0">
        <dgm:presLayoutVars>
          <dgm:chMax val="2"/>
          <dgm:dir/>
          <dgm:resizeHandles val="exact"/>
        </dgm:presLayoutVars>
      </dgm:prSet>
      <dgm:spPr/>
    </dgm:pt>
    <dgm:pt modelId="{DA681FEB-7050-4F23-96C9-496CBEBA8029}" type="pres">
      <dgm:prSet presAssocID="{7E424181-7C8B-4711-BD15-E29CF9F9570A}" presName="divider" presStyleLbl="fgShp" presStyleIdx="0" presStyleCnt="1" custAng="535775" custLinFactNeighborX="-1223" custLinFactNeighborY="-11399"/>
      <dgm:spPr/>
    </dgm:pt>
    <dgm:pt modelId="{CE815DA0-D90F-4982-BCF5-4AB0614BF978}" type="pres">
      <dgm:prSet presAssocID="{362FB645-3BD1-48E5-9658-FE9EFBF87EF0}" presName="downArrow" presStyleLbl="node1" presStyleIdx="0" presStyleCnt="2" custAng="10800000" custLinFactNeighborX="-24063" custLinFactNeighborY="-9725"/>
      <dgm:spPr/>
    </dgm:pt>
    <dgm:pt modelId="{A5BFFC81-C33D-4678-8520-18478AE53829}" type="pres">
      <dgm:prSet presAssocID="{362FB645-3BD1-48E5-9658-FE9EFBF87EF0}" presName="downArrowText" presStyleLbl="revTx" presStyleIdx="0" presStyleCnt="2" custScaleX="195233" custScaleY="80375" custLinFactNeighborX="-741" custLinFactNeighborY="-5130">
        <dgm:presLayoutVars>
          <dgm:bulletEnabled val="1"/>
        </dgm:presLayoutVars>
      </dgm:prSet>
      <dgm:spPr/>
    </dgm:pt>
    <dgm:pt modelId="{A2EEF991-5FE6-494E-851A-E24B2AD4AC10}" type="pres">
      <dgm:prSet presAssocID="{A013D6DB-B7C8-4FD3-84A0-9DA4A1E87AD0}" presName="upArrow" presStyleLbl="node1" presStyleIdx="1" presStyleCnt="2" custAng="10800000" custLinFactNeighborX="40000" custLinFactNeighborY="-5647"/>
      <dgm:spPr/>
    </dgm:pt>
    <dgm:pt modelId="{5FE37AD7-240D-4165-A40C-8B676FC8347F}" type="pres">
      <dgm:prSet presAssocID="{A013D6DB-B7C8-4FD3-84A0-9DA4A1E87AD0}" presName="upArrowText" presStyleLbl="revTx" presStyleIdx="1" presStyleCnt="2" custScaleX="224120" custScaleY="134323" custLinFactNeighborX="12053" custLinFactNeighborY="4640">
        <dgm:presLayoutVars>
          <dgm:bulletEnabled val="1"/>
        </dgm:presLayoutVars>
      </dgm:prSet>
      <dgm:spPr/>
    </dgm:pt>
  </dgm:ptLst>
  <dgm:cxnLst>
    <dgm:cxn modelId="{5FF97D3C-C7F7-4E5C-86DD-E6314E2D7BE8}" srcId="{7E424181-7C8B-4711-BD15-E29CF9F9570A}" destId="{A013D6DB-B7C8-4FD3-84A0-9DA4A1E87AD0}" srcOrd="1" destOrd="0" parTransId="{8FF0BA62-DCEB-4FCB-BBE6-4596D9BD65FB}" sibTransId="{2309D2AF-7891-4C40-8D51-717193FC674E}"/>
    <dgm:cxn modelId="{993DCA71-2335-4FB8-88EA-B28A0FA47CF8}" type="presOf" srcId="{A013D6DB-B7C8-4FD3-84A0-9DA4A1E87AD0}" destId="{5FE37AD7-240D-4165-A40C-8B676FC8347F}" srcOrd="0" destOrd="0" presId="urn:microsoft.com/office/officeart/2005/8/layout/arrow3"/>
    <dgm:cxn modelId="{4BFCAC91-BBE6-445B-8299-31C21AD3D3E0}" type="presOf" srcId="{362FB645-3BD1-48E5-9658-FE9EFBF87EF0}" destId="{A5BFFC81-C33D-4678-8520-18478AE53829}" srcOrd="0" destOrd="0" presId="urn:microsoft.com/office/officeart/2005/8/layout/arrow3"/>
    <dgm:cxn modelId="{664501F2-9B2E-4FE2-BCA4-2676FAD4028D}" type="presOf" srcId="{7E424181-7C8B-4711-BD15-E29CF9F9570A}" destId="{F51C1D66-17F5-487F-8AA3-5D1C00295C01}" srcOrd="0" destOrd="0" presId="urn:microsoft.com/office/officeart/2005/8/layout/arrow3"/>
    <dgm:cxn modelId="{E50056FE-508C-456F-86B1-7CB73C46782A}" srcId="{7E424181-7C8B-4711-BD15-E29CF9F9570A}" destId="{362FB645-3BD1-48E5-9658-FE9EFBF87EF0}" srcOrd="0" destOrd="0" parTransId="{533F15BD-0048-4389-BCF1-49A4FE532544}" sibTransId="{F5D06810-B951-46CC-BFF7-39043395DEED}"/>
    <dgm:cxn modelId="{24BDDDFD-2DAF-4219-9D5E-99692871CF1D}" type="presParOf" srcId="{F51C1D66-17F5-487F-8AA3-5D1C00295C01}" destId="{DA681FEB-7050-4F23-96C9-496CBEBA8029}" srcOrd="0" destOrd="0" presId="urn:microsoft.com/office/officeart/2005/8/layout/arrow3"/>
    <dgm:cxn modelId="{FCB08D59-28B1-43C5-8413-62517A990E55}" type="presParOf" srcId="{F51C1D66-17F5-487F-8AA3-5D1C00295C01}" destId="{CE815DA0-D90F-4982-BCF5-4AB0614BF978}" srcOrd="1" destOrd="0" presId="urn:microsoft.com/office/officeart/2005/8/layout/arrow3"/>
    <dgm:cxn modelId="{8789403F-4A10-43F8-B9DB-BF82461432D4}" type="presParOf" srcId="{F51C1D66-17F5-487F-8AA3-5D1C00295C01}" destId="{A5BFFC81-C33D-4678-8520-18478AE53829}" srcOrd="2" destOrd="0" presId="urn:microsoft.com/office/officeart/2005/8/layout/arrow3"/>
    <dgm:cxn modelId="{A02A8353-A2D2-4937-B35B-46442FF70FA0}" type="presParOf" srcId="{F51C1D66-17F5-487F-8AA3-5D1C00295C01}" destId="{A2EEF991-5FE6-494E-851A-E24B2AD4AC10}" srcOrd="3" destOrd="0" presId="urn:microsoft.com/office/officeart/2005/8/layout/arrow3"/>
    <dgm:cxn modelId="{FE15E6E2-4EC5-48BC-9B70-C0CAE16961E4}" type="presParOf" srcId="{F51C1D66-17F5-487F-8AA3-5D1C00295C01}" destId="{5FE37AD7-240D-4165-A40C-8B676FC8347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81FEB-7050-4F23-96C9-496CBEBA8029}">
      <dsp:nvSpPr>
        <dsp:cNvPr id="0" name=""/>
        <dsp:cNvSpPr/>
      </dsp:nvSpPr>
      <dsp:spPr>
        <a:xfrm rot="235775">
          <a:off x="-82785" y="2010377"/>
          <a:ext cx="8981035" cy="1028464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815DA0-D90F-4982-BCF5-4AB0614BF978}">
      <dsp:nvSpPr>
        <dsp:cNvPr id="0" name=""/>
        <dsp:cNvSpPr/>
      </dsp:nvSpPr>
      <dsp:spPr>
        <a:xfrm rot="10800000">
          <a:off x="432043" y="60619"/>
          <a:ext cx="2710948" cy="2184499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FFC81-C33D-4678-8520-18478AE53829}">
      <dsp:nvSpPr>
        <dsp:cNvPr id="0" name=""/>
        <dsp:cNvSpPr/>
      </dsp:nvSpPr>
      <dsp:spPr>
        <a:xfrm>
          <a:off x="3390999" y="107403"/>
          <a:ext cx="5645511" cy="1843580"/>
        </a:xfrm>
        <a:prstGeom prst="rect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19050"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Batang" panose="02030600000101010101" pitchFamily="18" charset="-127"/>
              <a:ea typeface="Batang" panose="02030600000101010101" pitchFamily="18" charset="-127"/>
            </a:rPr>
            <a:t>India is one of the largest manufacturers &amp; suppliers of generic medicines to the world</a:t>
          </a:r>
          <a:endParaRPr lang="en-US" sz="2000" kern="1200" dirty="0">
            <a:latin typeface="Batang" panose="02030600000101010101" pitchFamily="18" charset="-127"/>
            <a:ea typeface="Batang" panose="02030600000101010101" pitchFamily="18" charset="-127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Batang" panose="02030600000101010101" pitchFamily="18" charset="-127"/>
              <a:ea typeface="Batang" panose="02030600000101010101" pitchFamily="18" charset="-127"/>
            </a:rPr>
            <a:t>Considered ‘Pharmacy of the Global South</a:t>
          </a:r>
          <a:r>
            <a:rPr lang="en-US" sz="2400" b="1" kern="1200" dirty="0">
              <a:latin typeface="Batang" panose="02030600000101010101" pitchFamily="18" charset="-127"/>
              <a:ea typeface="Batang" panose="02030600000101010101" pitchFamily="18" charset="-127"/>
            </a:rPr>
            <a:t>’</a:t>
          </a:r>
          <a:endParaRPr lang="en-IN" sz="2400" b="1" kern="1200" dirty="0">
            <a:latin typeface="Batang" panose="02030600000101010101" pitchFamily="18" charset="-127"/>
            <a:ea typeface="Batang" panose="02030600000101010101" pitchFamily="18" charset="-127"/>
          </a:endParaRPr>
        </a:p>
      </dsp:txBody>
      <dsp:txXfrm>
        <a:off x="3390999" y="107403"/>
        <a:ext cx="5645511" cy="1843580"/>
      </dsp:txXfrm>
    </dsp:sp>
    <dsp:sp modelId="{A2EEF991-5FE6-494E-851A-E24B2AD4AC10}">
      <dsp:nvSpPr>
        <dsp:cNvPr id="0" name=""/>
        <dsp:cNvSpPr/>
      </dsp:nvSpPr>
      <dsp:spPr>
        <a:xfrm rot="10800000">
          <a:off x="6325547" y="2880327"/>
          <a:ext cx="2710948" cy="2184499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E37AD7-240D-4165-A40C-8B676FC8347F}">
      <dsp:nvSpPr>
        <dsp:cNvPr id="0" name=""/>
        <dsp:cNvSpPr/>
      </dsp:nvSpPr>
      <dsp:spPr>
        <a:xfrm>
          <a:off x="-90567" y="2773886"/>
          <a:ext cx="6480830" cy="3080999"/>
        </a:xfrm>
        <a:prstGeom prst="rect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19050"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Batang" panose="02030600000101010101" pitchFamily="18" charset="-127"/>
              <a:ea typeface="Batang" panose="02030600000101010101" pitchFamily="18" charset="-127"/>
            </a:rPr>
            <a:t>18%  Households faced Catastrophic Expenditure on health care.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Batang" panose="02030600000101010101" pitchFamily="18" charset="-127"/>
              <a:ea typeface="Batang" panose="02030600000101010101" pitchFamily="18" charset="-127"/>
            </a:rPr>
            <a:t>India is amongst countries with the highest OOPE on health care . (Rank 182 / 191)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Batang" panose="02030600000101010101" pitchFamily="18" charset="-127"/>
              <a:ea typeface="Batang" panose="02030600000101010101" pitchFamily="18" charset="-127"/>
            </a:rPr>
            <a:t>64.2 % is OOPE as a % of Total Health Expenditure (2015-16). 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Batang" panose="02030600000101010101" pitchFamily="18" charset="-127"/>
              <a:ea typeface="Batang" panose="02030600000101010101" pitchFamily="18" charset="-127"/>
            </a:rPr>
            <a:t>Further, as per NSSO (71st Round), 70% of OOPE is on Medicines and around 10% is on Diagnostics. </a:t>
          </a:r>
        </a:p>
      </dsp:txBody>
      <dsp:txXfrm>
        <a:off x="-90567" y="2773886"/>
        <a:ext cx="6480830" cy="30809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0.12201</cdr:x>
      <cdr:y>0.65705</cdr:y>
    </cdr:from>
    <cdr:to>
      <cdr:x>0.14563</cdr:x>
      <cdr:y>0.73435</cdr:y>
    </cdr:to>
    <cdr:sp macro="" textlink="">
      <cdr:nvSpPr>
        <cdr:cNvPr id="2" name="Down Arrow 1">
          <a:extLst xmlns:a="http://schemas.openxmlformats.org/drawingml/2006/main">
            <a:ext uri="{FF2B5EF4-FFF2-40B4-BE49-F238E27FC236}">
              <a16:creationId xmlns:a16="http://schemas.microsoft.com/office/drawing/2014/main" id="{9D0C2ED3-F7C0-AD43-9CF7-7801CDDBDEE7}"/>
            </a:ext>
          </a:extLst>
        </cdr:cNvPr>
        <cdr:cNvSpPr/>
      </cdr:nvSpPr>
      <cdr:spPr>
        <a:xfrm xmlns:a="http://schemas.openxmlformats.org/drawingml/2006/main">
          <a:off x="1115616" y="3672408"/>
          <a:ext cx="216024" cy="432048"/>
        </a:xfrm>
        <a:prstGeom xmlns:a="http://schemas.openxmlformats.org/drawingml/2006/main" prst="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D7755-ED18-4D35-89A5-8F74D4C30B42}" type="datetimeFigureOut">
              <a:rPr lang="en-IN" smtClean="0"/>
              <a:t>07/04/19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5E060-F64D-4995-AE51-6DD6CA7C81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395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184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*18% CHE - </a:t>
            </a:r>
            <a:r>
              <a:rPr lang="en-US" sz="1200" kern="1200" dirty="0"/>
              <a:t>NSSO 71</a:t>
            </a:r>
            <a:r>
              <a:rPr lang="en-US" sz="1200" kern="1200" baseline="30000" dirty="0"/>
              <a:t>st</a:t>
            </a:r>
            <a:r>
              <a:rPr lang="en-US" sz="1200" kern="1200" dirty="0"/>
              <a:t> Round : NHSRC factsheet (2014)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latin typeface="Batang" panose="02030600000101010101" pitchFamily="18" charset="-127"/>
                <a:ea typeface="Batang" panose="02030600000101010101" pitchFamily="18" charset="-127"/>
              </a:rPr>
              <a:t>64.2 % is Out of Pocket Expenditure as a % of Total Health Expenditure (NHA 2015-16).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0886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010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SDG 3 : Ensuring healthy lives and promote wellbeing for all at all ages.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512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1604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Rajasthan Go Live with DVDMS in Oct 2010. </a:t>
            </a:r>
          </a:p>
          <a:p>
            <a:r>
              <a:rPr lang="en-US" dirty="0">
                <a:latin typeface="Baghdad" pitchFamily="2" charset="-78"/>
                <a:cs typeface="Baghdad" pitchFamily="2" charset="-78"/>
              </a:rPr>
              <a:t>Central DVDMS dashboard – percentage of active users out of total registered facilities.</a:t>
            </a:r>
          </a:p>
          <a:p>
            <a:endParaRPr lang="en-US" dirty="0">
              <a:latin typeface="Baghdad" pitchFamily="2" charset="-78"/>
              <a:cs typeface="Baghda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E8ADA2-9652-CE41-AA5C-97A7593B13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182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4254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8518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5422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7247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5E060-F64D-4995-AE51-6DD6CA7C817D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2816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94EE-099A-474F-8C25-BA13F323E44D}" type="datetime1">
              <a:rPr lang="en-US" smtClean="0"/>
              <a:t>4/7/19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971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2E668-BBA9-1547-8095-15A5E48BF3EA}" type="datetime1">
              <a:rPr lang="en-US" smtClean="0"/>
              <a:t>4/7/19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560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E3B-976B-9A47-B8A6-82FEE8F97B16}" type="datetime1">
              <a:rPr lang="en-US" smtClean="0"/>
              <a:t>4/7/19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6462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D3350-1C90-6F4B-8727-CEABC476ADB3}" type="datetime1">
              <a:rPr lang="en-US" smtClean="0"/>
              <a:t>4/7/19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340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CA2A-AEC4-7F45-A0F9-B94A4719FC81}" type="datetime1">
              <a:rPr lang="en-US" smtClean="0"/>
              <a:t>4/7/19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519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5DCF-3759-EE4D-9B8A-660803A2685E}" type="datetime1">
              <a:rPr lang="en-US" smtClean="0"/>
              <a:t>4/7/19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51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EB82F-24A6-2445-A2D7-45F451E5337A}" type="datetime1">
              <a:rPr lang="en-US" smtClean="0"/>
              <a:t>4/7/19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1522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06E8-AF3B-3045-B1E8-DA0D35CFD73E}" type="datetime1">
              <a:rPr lang="en-US" smtClean="0"/>
              <a:t>4/7/19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23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EC00-4666-BB46-BA38-C88DC9347E1C}" type="datetime1">
              <a:rPr lang="en-US" smtClean="0"/>
              <a:t>4/7/19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1630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3F9DF-4732-3840-B30A-1955F173A75E}" type="datetime1">
              <a:rPr lang="en-US" smtClean="0"/>
              <a:t>4/7/19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412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971D-422D-2242-87DB-B160C3A889FD}" type="datetime1">
              <a:rPr lang="en-US" smtClean="0"/>
              <a:t>4/7/19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090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08767-03C7-7944-A3AB-BE3A87A70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B53795-95FE-0848-86C5-347937600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AD04E-287A-254F-942D-7BF8316CB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60063-84CB-464D-AD4F-1221DE59D68B}" type="datetime1">
              <a:rPr lang="en-US" smtClean="0"/>
              <a:t>4/7/19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09485-93BC-5B42-8F4D-3EBA2264D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AFD42-5457-C446-AE59-7F823F2BB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60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BC061-8C8D-F847-9AB1-97834DBA0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6E8B5-3459-A749-AA6D-C8C00BC24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8DB34-6BD1-2D45-B05E-0780B0FAB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F4FD-B915-C04C-839E-EFB51966D9B9}" type="datetime1">
              <a:rPr lang="en-US" smtClean="0"/>
              <a:t>4/7/19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A2837-31BD-0C43-9096-A5A324265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C85E6-81FA-9A4A-964B-24512F26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73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3F8C6-33C8-8248-9391-6DFBC9E83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631FD-59CA-EF4D-8C53-5F866CCFE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2B6A3-7921-4743-8993-38CC4F14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264F-0106-754F-BDE3-40FAE4B46F36}" type="datetime1">
              <a:rPr lang="en-US" smtClean="0"/>
              <a:t>4/7/19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0D70B-C734-D84C-A948-47EB5939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B7BC2-EE2A-A947-B784-E55A56578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17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C3760-0F36-F04B-ABAA-BD1544C7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46CB2-8F2C-9045-A2CA-D12C96C8E5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0A3832-1F13-644C-908E-4852E2A86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6D1A2A-F5C5-0E49-A9FC-CC80BE5E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885A-8B8C-B345-96E5-5AE9B8BB4DEC}" type="datetime1">
              <a:rPr lang="en-US" smtClean="0"/>
              <a:t>4/7/19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F8C520-185B-F44D-A282-E8073D666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39365-7630-1546-9AC5-61AEA1C48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17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13156-81A3-FE4C-B36D-2DA2AAE2E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34EFF-B534-7E4E-841D-96DD689A8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96E352-DE46-8049-87EC-2ED2A9F1C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8248E-E455-3047-B385-51106448B0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567350-7316-904C-8628-C0AB4E34C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2BA87F-1AF0-4846-9FC2-71E36B11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87A20-BB0F-064B-9D15-CEDD2EFBD1D3}" type="datetime1">
              <a:rPr lang="en-US" smtClean="0"/>
              <a:t>4/7/19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1FF00E-4151-3E45-93E5-58DFBF2C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4180F2-D2B0-FB4B-AD5B-33851684B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11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360C7-7477-F746-B56E-50D3C96D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6C77DC-B3FC-9241-8D25-A5D918527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5AB5-2F03-5144-8D82-859CABD99EFB}" type="datetime1">
              <a:rPr lang="en-US" smtClean="0"/>
              <a:t>4/7/19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1E07CC-74F5-2442-8E5F-EA36F4398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A423A-A452-9540-A737-ED00AEAE9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78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F7E744-2209-6A4F-898A-5885FAB4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D09F-4C6F-0041-92C9-6D16168C9F63}" type="datetime1">
              <a:rPr lang="en-US" smtClean="0"/>
              <a:t>4/7/19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05B270-C3F6-5345-BFD6-CA252F487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0989A-8772-144B-807A-1DB163913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99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C04EB-E15A-314A-8B42-0BCA67585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A2FC1-7438-7D4C-97C7-1A610C04A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378A3-99AC-124D-8B06-9CCBEC8E1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D7F9A-FD73-1E4D-96A7-472F39D52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C7E7-1899-2C41-A098-526ACD34C0A9}" type="datetime1">
              <a:rPr lang="en-US" smtClean="0"/>
              <a:t>4/7/19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D1618-41BF-3448-8DB1-58DB408EB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5EC5A-697B-8E4C-9BBE-0BE724F0A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84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6A311-7269-4442-96EF-8CE1117BE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DB9B07-F0CC-7149-B2E0-A60718F68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6D9C2-0E15-3B40-AA72-83904BD9C2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7AAB10-0E3C-2A46-826C-0194F0DA3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65F12-61BC-4245-A3ED-8328D7621B41}" type="datetime1">
              <a:rPr lang="en-US" smtClean="0"/>
              <a:t>4/7/19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2AB87-F4F1-AE46-A4F6-6517D7947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251A2-6CDD-104E-BDC6-C836B1F7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18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AAA73-9B3C-544B-B665-8AE60FCD1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F9F67-8C72-1F48-9910-584B1F7A6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A0FA5-943D-AB48-AC6C-199CB7E9B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D3C84-EEB9-1649-A1B5-8537F5A36EA8}" type="datetime1">
              <a:rPr lang="en-US" smtClean="0"/>
              <a:t>4/7/19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1B773-5C17-1641-8AA9-1D34B4135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EAC66-A7A2-C448-BE3C-656B8779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1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59880-3334-4C4E-9D84-82ADB941C8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08FC0-206A-2640-AF84-BFB94794C7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DFEDB-2B88-6D46-9271-978C0912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83A0-0699-494E-8AF5-329FD0B83D03}" type="datetime1">
              <a:rPr lang="en-US" smtClean="0"/>
              <a:t>4/7/19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15C35-8869-9E46-B921-D2B7B149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363C2-F947-4D43-AADF-7FE9FE037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86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CD7AB-E305-854F-8A0B-D45C4D8258C0}" type="datetime1">
              <a:rPr lang="en-US" smtClean="0"/>
              <a:t>4/7/19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88C1C-DED5-4318-9235-6DB0321394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50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1E95B-4EAE-9443-9AC8-F3D870D4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72CF6-793E-5F4B-B14D-A8B1B3284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33E51-5EF9-BB4D-98D2-BA97CC2D8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81CAE-AECC-6C42-B799-7131727E15C5}" type="datetime1">
              <a:rPr lang="en-US" smtClean="0"/>
              <a:t>4/7/19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47C36-0B7C-6B46-B62A-0B183973A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AE08A-9E41-9344-9DC4-6217D796B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99CEC-DBF7-6141-95EF-4D8C96770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3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8.04.2019/2.PHC_HWC_Final_state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8.04.2019/hwc-shc_nedl_final_states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700D48D-C9AA-4000-A912-29A4FEA98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1353" y="394887"/>
            <a:ext cx="4290647" cy="606822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4104456" cy="403244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latin typeface="Baghdad" pitchFamily="2" charset="-78"/>
                <a:cs typeface="Baghdad" pitchFamily="2" charset="-78"/>
              </a:rPr>
              <a:t>Streamlining Logistics for Medicines and Diagnostics</a:t>
            </a:r>
            <a:br>
              <a:rPr lang="en-US" sz="3300" b="1" dirty="0">
                <a:solidFill>
                  <a:srgbClr val="FFFFFF"/>
                </a:solidFill>
                <a:latin typeface="Baghdad" pitchFamily="2" charset="-78"/>
                <a:cs typeface="Baghdad" pitchFamily="2" charset="-78"/>
              </a:rPr>
            </a:br>
            <a:endParaRPr lang="en-US" sz="3300" b="1" dirty="0">
              <a:solidFill>
                <a:srgbClr val="FFFFFF"/>
              </a:solidFill>
              <a:latin typeface="Baghdad" pitchFamily="2" charset="-78"/>
              <a:cs typeface="Baghdad" pitchFamily="2" charset="-78"/>
            </a:endParaRPr>
          </a:p>
        </p:txBody>
      </p:sp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3AFDEDF8-53BF-724A-AF1C-F7927CD06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21733"/>
            <a:ext cx="2592288" cy="2891237"/>
          </a:xfrm>
          <a:prstGeom prst="rect">
            <a:avLst/>
          </a:prstGeom>
          <a:ln w="31750">
            <a:solidFill>
              <a:schemeClr val="accent1"/>
            </a:solidFill>
          </a:ln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05E69BC-D844-4AB5-9E35-ED458EE29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6888134" y="2263140"/>
            <a:ext cx="0" cy="233172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312C673-8179-457E-AD2A-D1FAE4CC9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5506" y="4201833"/>
            <a:ext cx="2550319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5D8BF8F-4D9C-5F4F-A810-FAC259C0A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750733"/>
            <a:ext cx="2592288" cy="289123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5438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0" y="2133600"/>
            <a:ext cx="403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385"/>
            <a:ext cx="8625136" cy="95834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latin typeface="Baghdad" pitchFamily="2" charset="-78"/>
                <a:cs typeface="Baghdad" pitchFamily="2" charset="-78"/>
              </a:rPr>
              <a:t>Medicines</a:t>
            </a:r>
            <a:r>
              <a:rPr lang="en-US" sz="4000" b="1" dirty="0">
                <a:solidFill>
                  <a:schemeClr val="tx1"/>
                </a:solidFill>
                <a:latin typeface="Baghdad" pitchFamily="2" charset="-78"/>
                <a:cs typeface="Baghdad" pitchFamily="2" charset="-78"/>
              </a:rPr>
              <a:t> in India: A Paradox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7813787"/>
              </p:ext>
            </p:extLst>
          </p:nvPr>
        </p:nvGraphicFramePr>
        <p:xfrm>
          <a:off x="107504" y="980728"/>
          <a:ext cx="9036496" cy="54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9B77A5-E40B-A54A-BDF8-9E00EB7E7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2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AA0427-E703-6541-8A5F-418787219AE5}"/>
              </a:ext>
            </a:extLst>
          </p:cNvPr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082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DE27940-DE51-4D4F-B0B9-E8C518AECD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355834"/>
              </p:ext>
            </p:extLst>
          </p:nvPr>
        </p:nvGraphicFramePr>
        <p:xfrm>
          <a:off x="0" y="1268760"/>
          <a:ext cx="914400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2547A69-154D-B84D-A90E-E0465DF6D242}"/>
              </a:ext>
            </a:extLst>
          </p:cNvPr>
          <p:cNvSpPr/>
          <p:nvPr/>
        </p:nvSpPr>
        <p:spPr>
          <a:xfrm>
            <a:off x="0" y="0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Baghdad" pitchFamily="2" charset="-78"/>
                <a:ea typeface="+mj-ea"/>
                <a:cs typeface="Baghdad" pitchFamily="2" charset="-78"/>
              </a:rPr>
              <a:t>OOPE on medicines in public health facilities (Rural and Urban)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04DD15-5227-8D4B-A741-1A94219A2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3092" y="6460010"/>
            <a:ext cx="2057400" cy="365125"/>
          </a:xfrm>
        </p:spPr>
        <p:txBody>
          <a:bodyPr/>
          <a:lstStyle/>
          <a:p>
            <a:fld id="{91C88C1C-DED5-4318-9235-6DB032139449}" type="slidenum">
              <a:rPr lang="en-IN" smtClean="0"/>
              <a:t>3</a:t>
            </a:fld>
            <a:endParaRPr lang="en-IN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872918-0775-1645-BB7F-67ECC3013A39}"/>
              </a:ext>
            </a:extLst>
          </p:cNvPr>
          <p:cNvCxnSpPr/>
          <p:nvPr/>
        </p:nvCxnSpPr>
        <p:spPr>
          <a:xfrm>
            <a:off x="0" y="112474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452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52" y="11124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aghdad" pitchFamily="2" charset="-78"/>
                <a:cs typeface="Baghdad" pitchFamily="2" charset="-78"/>
                <a:hlinkClick r:id="rId3" action="ppaction://hlinksldjump"/>
              </a:rPr>
              <a:t>SDG 3.8 </a:t>
            </a:r>
            <a:r>
              <a:rPr lang="en-US" b="1" dirty="0">
                <a:latin typeface="Baghdad" pitchFamily="2" charset="-78"/>
                <a:cs typeface="Baghdad" pitchFamily="2" charset="-78"/>
              </a:rPr>
              <a:t>: </a:t>
            </a:r>
            <a:r>
              <a:rPr lang="en-US" sz="4000" b="1" dirty="0">
                <a:latin typeface="Baghdad" pitchFamily="2" charset="-78"/>
                <a:cs typeface="Baghdad" pitchFamily="2" charset="-78"/>
              </a:rPr>
              <a:t>Overarching Umbrella of SDG 3</a:t>
            </a:r>
            <a:endParaRPr lang="en-US" b="1" dirty="0">
              <a:latin typeface="Baghdad" pitchFamily="2" charset="-78"/>
              <a:cs typeface="Baghdad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94444"/>
            <a:ext cx="8496944" cy="39495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 algn="just">
              <a:buNone/>
            </a:pPr>
            <a:r>
              <a:rPr lang="en-US" sz="32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“</a:t>
            </a:r>
            <a:r>
              <a:rPr lang="en-US" sz="36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achieve universal health coverage, including financial risk protections, access to quality essential health care services, </a:t>
            </a:r>
            <a:r>
              <a:rPr lang="en-US" sz="3600" b="1" u="sng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and access to safe, effective, quality and affordable, essential medicines and vaccines for all</a:t>
            </a:r>
            <a:r>
              <a:rPr lang="en-US" sz="36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”.</a:t>
            </a:r>
            <a:endParaRPr lang="en-US" sz="32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782206-9ED5-FC47-8CAD-5271B2819A35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008499-5F68-7840-948C-D3A8BEFC6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4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021017-D74A-F542-BB04-521D4FD52E9A}"/>
              </a:ext>
            </a:extLst>
          </p:cNvPr>
          <p:cNvSpPr txBox="1"/>
          <p:nvPr/>
        </p:nvSpPr>
        <p:spPr>
          <a:xfrm>
            <a:off x="323528" y="5123230"/>
            <a:ext cx="8496944" cy="120032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SDG 3 : Ensuring healthy lives and promote wellbeing for all at all ages. </a:t>
            </a:r>
          </a:p>
        </p:txBody>
      </p:sp>
    </p:spTree>
    <p:extLst>
      <p:ext uri="{BB962C8B-B14F-4D97-AF65-F5344CB8AC3E}">
        <p14:creationId xmlns:p14="http://schemas.microsoft.com/office/powerpoint/2010/main" val="3171917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2ED66-11C1-1F47-A952-5F478EC6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5709"/>
          </a:xfrm>
        </p:spPr>
        <p:txBody>
          <a:bodyPr>
            <a:normAutofit fontScale="90000"/>
          </a:bodyPr>
          <a:lstStyle/>
          <a:p>
            <a:r>
              <a:rPr lang="en-IN" sz="4000" b="1" dirty="0">
                <a:latin typeface="Baghdad" pitchFamily="2" charset="-78"/>
                <a:cs typeface="Baghdad" pitchFamily="2" charset="-78"/>
              </a:rPr>
              <a:t>Rationale for Free Drugs Service Initiative </a:t>
            </a:r>
            <a:endParaRPr lang="en-US" sz="4000" b="1" dirty="0">
              <a:latin typeface="Baghdad" pitchFamily="2" charset="-78"/>
              <a:cs typeface="Baghdad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DDE15B-44AD-E641-BDC2-384BB89F675D}"/>
              </a:ext>
            </a:extLst>
          </p:cNvPr>
          <p:cNvSpPr/>
          <p:nvPr/>
        </p:nvSpPr>
        <p:spPr>
          <a:xfrm>
            <a:off x="18020" y="1055729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IN" sz="2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WHO study - about 65% of the Indian population lacks regular access to essential medicines.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133B49-2788-6346-B079-84358B0FEE11}"/>
              </a:ext>
            </a:extLst>
          </p:cNvPr>
          <p:cNvSpPr txBox="1"/>
          <p:nvPr/>
        </p:nvSpPr>
        <p:spPr>
          <a:xfrm>
            <a:off x="18020" y="2136920"/>
            <a:ext cx="89544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en-IN" sz="2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Provision of free essential medicines in public health facilities, therefore: </a:t>
            </a:r>
          </a:p>
          <a:p>
            <a:pPr lvl="0" algn="just">
              <a:spcBef>
                <a:spcPct val="0"/>
              </a:spcBef>
              <a:defRPr/>
            </a:pPr>
            <a:r>
              <a:rPr lang="en-IN" sz="2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          -improves care</a:t>
            </a:r>
          </a:p>
          <a:p>
            <a:pPr lvl="0" algn="just">
              <a:spcBef>
                <a:spcPct val="0"/>
              </a:spcBef>
              <a:defRPr/>
            </a:pPr>
            <a:r>
              <a:rPr lang="en-US" sz="2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          -improves footfalls</a:t>
            </a:r>
          </a:p>
          <a:p>
            <a:pPr lvl="0" algn="just">
              <a:spcBef>
                <a:spcPct val="0"/>
              </a:spcBef>
              <a:defRPr/>
            </a:pPr>
            <a:r>
              <a:rPr lang="en-US" sz="2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          -provides substantial reduction in OOPE.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DE3554-2170-6B4E-B1A2-9BCE692F510A}"/>
              </a:ext>
            </a:extLst>
          </p:cNvPr>
          <p:cNvSpPr txBox="1"/>
          <p:nvPr/>
        </p:nvSpPr>
        <p:spPr>
          <a:xfrm>
            <a:off x="189562" y="4221017"/>
            <a:ext cx="87648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IN" sz="2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Generic medicines are </a:t>
            </a:r>
            <a:r>
              <a:rPr lang="en-US" sz="2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priced at 1.5% to 40% of their branded counter part.</a:t>
            </a:r>
          </a:p>
          <a:p>
            <a:pPr algn="just">
              <a:spcBef>
                <a:spcPct val="0"/>
              </a:spcBef>
              <a:defRPr/>
            </a:pPr>
            <a:endParaRPr lang="en-US" sz="2400" b="1" dirty="0">
              <a:solidFill>
                <a:srgbClr val="FF00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>
              <a:spcBef>
                <a:spcPct val="0"/>
              </a:spcBef>
              <a:defRPr/>
            </a:pPr>
            <a:r>
              <a:rPr lang="en-US" sz="2400" b="1" dirty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Low hanging fruit.</a:t>
            </a:r>
            <a:endParaRPr lang="en-IN" sz="2400" b="1" dirty="0">
              <a:solidFill>
                <a:srgbClr val="FF00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7D7B3A-FF25-1C4C-B8A8-45CCD9157047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2CCF66-6858-0A41-B333-C2709D3F6D14}"/>
              </a:ext>
            </a:extLst>
          </p:cNvPr>
          <p:cNvCxnSpPr/>
          <p:nvPr/>
        </p:nvCxnSpPr>
        <p:spPr>
          <a:xfrm>
            <a:off x="0" y="198884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4A9DBC-BD8F-D54A-998A-62114FEC6EC2}"/>
              </a:ext>
            </a:extLst>
          </p:cNvPr>
          <p:cNvCxnSpPr/>
          <p:nvPr/>
        </p:nvCxnSpPr>
        <p:spPr>
          <a:xfrm>
            <a:off x="0" y="420013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85D88A-ACAA-D348-AEFA-D87536D67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343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70714-A51B-B140-96E9-AA554BCBC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67" y="227089"/>
            <a:ext cx="8925866" cy="6403821"/>
          </a:xfrm>
        </p:spPr>
        <p:txBody>
          <a:bodyPr>
            <a:normAutofit/>
          </a:bodyPr>
          <a:lstStyle/>
          <a:p>
            <a:pPr marL="0" lvl="0" indent="0">
              <a:spcBef>
                <a:spcPct val="0"/>
              </a:spcBef>
              <a:buNone/>
              <a:defRPr/>
            </a:pPr>
            <a:r>
              <a:rPr lang="en-IN" sz="4000" b="1" dirty="0">
                <a:latin typeface="Baghdad" pitchFamily="2" charset="-78"/>
                <a:ea typeface="+mj-ea"/>
                <a:cs typeface="Baghdad" pitchFamily="2" charset="-78"/>
              </a:rPr>
              <a:t>Facility wise Essential Medicine List : </a:t>
            </a:r>
          </a:p>
          <a:p>
            <a:pPr lvl="0" algn="just">
              <a:spcBef>
                <a:spcPts val="0"/>
              </a:spcBef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lv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lv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IN" sz="2400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Flexibility with the State / UT to increase the number of medicines in EML as per disease burden.</a:t>
            </a:r>
          </a:p>
          <a:p>
            <a:pPr marL="0" lv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IN" sz="2400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  <a:hlinkClick r:id="rId2" action="ppaction://hlinksldjump"/>
              </a:rPr>
              <a:t>31 States / UTs </a:t>
            </a:r>
            <a:r>
              <a:rPr lang="en-IN" sz="2400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have facility wise EML.</a:t>
            </a:r>
          </a:p>
          <a:p>
            <a:pPr marL="0" lv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0" algn="just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IN" sz="2400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FDSI guidelines suggests EML to be displayed at each facility.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0D1301-85C3-474D-AC20-30E4AAE32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605024"/>
              </p:ext>
            </p:extLst>
          </p:nvPr>
        </p:nvGraphicFramePr>
        <p:xfrm>
          <a:off x="628650" y="1266346"/>
          <a:ext cx="7886700" cy="2162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1321313442"/>
                    </a:ext>
                  </a:extLst>
                </a:gridCol>
                <a:gridCol w="3782244">
                  <a:extLst>
                    <a:ext uri="{9D8B030D-6E8A-4147-A177-3AD203B41FA5}">
                      <a16:colId xmlns:a16="http://schemas.microsoft.com/office/drawing/2014/main" val="1437940346"/>
                    </a:ext>
                  </a:extLst>
                </a:gridCol>
              </a:tblGrid>
              <a:tr h="69351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Type of Facility</a:t>
                      </a:r>
                      <a:endParaRPr lang="en-IN" sz="20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Indicative number of Medicines / Formulations </a:t>
                      </a:r>
                      <a:endParaRPr lang="en-IN" sz="20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146442"/>
                  </a:ext>
                </a:extLst>
              </a:tr>
              <a:tr h="29309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SHC</a:t>
                      </a:r>
                      <a:endParaRPr lang="en-IN" sz="24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57</a:t>
                      </a:r>
                      <a:endParaRPr lang="en-IN" sz="24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245750"/>
                  </a:ext>
                </a:extLst>
              </a:tr>
              <a:tr h="29309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PHC</a:t>
                      </a:r>
                      <a:endParaRPr lang="en-IN" sz="24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285</a:t>
                      </a:r>
                      <a:endParaRPr lang="en-IN" sz="24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346720"/>
                  </a:ext>
                </a:extLst>
              </a:tr>
              <a:tr h="29309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CHC </a:t>
                      </a:r>
                      <a:endParaRPr lang="en-IN" sz="24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455</a:t>
                      </a:r>
                      <a:endParaRPr lang="en-IN" sz="24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096131"/>
                  </a:ext>
                </a:extLst>
              </a:tr>
              <a:tr h="29309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DH</a:t>
                      </a:r>
                      <a:endParaRPr lang="en-IN" sz="24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544</a:t>
                      </a:r>
                      <a:endParaRPr lang="en-IN" sz="2400" b="1" dirty="0"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898891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0E733B8-3D09-654B-9773-B7111738E0AC}"/>
              </a:ext>
            </a:extLst>
          </p:cNvPr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29F29E-2800-C248-AA3C-7E8350865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6808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B89F7F-7C91-9649-851B-3E5B5D65894F}"/>
              </a:ext>
            </a:extLst>
          </p:cNvPr>
          <p:cNvSpPr txBox="1"/>
          <p:nvPr/>
        </p:nvSpPr>
        <p:spPr>
          <a:xfrm>
            <a:off x="-1" y="6238450"/>
            <a:ext cx="9011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Tripura &amp; Chhattisgarh are sharing the data on Central DVDMS Dashboard</a:t>
            </a:r>
          </a:p>
          <a:p>
            <a:r>
              <a:rPr lang="en-US" dirty="0"/>
              <a:t>Source : Central DVDMS portal as on 6.04.2019.</a:t>
            </a:r>
            <a:endParaRPr lang="en-US" b="1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DDCF46D-B4BF-4840-A67C-F10A2C24CB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755741"/>
              </p:ext>
            </p:extLst>
          </p:nvPr>
        </p:nvGraphicFramePr>
        <p:xfrm>
          <a:off x="215516" y="1236318"/>
          <a:ext cx="8820980" cy="5105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408FC6-92CA-6B43-A8B0-2D326852586E}"/>
              </a:ext>
            </a:extLst>
          </p:cNvPr>
          <p:cNvCxnSpPr/>
          <p:nvPr/>
        </p:nvCxnSpPr>
        <p:spPr>
          <a:xfrm>
            <a:off x="0" y="1077899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56EA8A3-E23F-4144-A484-91300A18701A}"/>
              </a:ext>
            </a:extLst>
          </p:cNvPr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dirty="0">
                <a:latin typeface="Baghdad" pitchFamily="2" charset="-78"/>
                <a:ea typeface="+mj-ea"/>
                <a:cs typeface="Baghdad" pitchFamily="2" charset="-78"/>
              </a:rPr>
              <a:t>Number of Medicines in EML – as reported on DVDMS dashboard </a:t>
            </a:r>
            <a:endParaRPr lang="en-US" sz="3600" b="1" dirty="0">
              <a:latin typeface="Baghdad" pitchFamily="2" charset="-78"/>
              <a:ea typeface="+mj-ea"/>
              <a:cs typeface="Baghdad" pitchFamily="2" charset="-7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CA4C6B-74F6-5445-A592-2AD59F88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799" y="6464292"/>
            <a:ext cx="2057400" cy="365125"/>
          </a:xfrm>
        </p:spPr>
        <p:txBody>
          <a:bodyPr/>
          <a:lstStyle/>
          <a:p>
            <a:fld id="{D2399CEC-DBF7-6141-95EF-4D8C96770D0F}" type="slidenum">
              <a:rPr lang="en-US" sz="1050" smtClean="0"/>
              <a:t>7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041153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E0579-F64F-0547-851A-AC2A4CB33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279471"/>
            <a:ext cx="8640960" cy="622868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r>
              <a:rPr lang="en-IN" sz="4000" b="1" dirty="0">
                <a:latin typeface="Baghdad" pitchFamily="2" charset="-78"/>
                <a:ea typeface="+mj-ea"/>
                <a:cs typeface="Baghdad" pitchFamily="2" charset="-78"/>
              </a:rPr>
              <a:t>As on today :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endParaRPr lang="en-US" sz="2000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GB" b="1" u="sng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  <a:hlinkClick r:id="rId2" action="ppaction://hlinksldjump"/>
              </a:rPr>
              <a:t>15 States </a:t>
            </a:r>
            <a:r>
              <a:rPr lang="en-GB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have implemented DVDMS (CDAC)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GB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3 States are in the process of implementing DVDMS -Sikkim, Arunachal Pradesh and Assam.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GB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  <a:hlinkClick r:id="rId3" action="ppaction://hlinksldjump"/>
              </a:rPr>
              <a:t>9 States and 1 UT </a:t>
            </a:r>
            <a:r>
              <a:rPr lang="en-US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have systems other than DVDMS.</a:t>
            </a:r>
          </a:p>
          <a:p>
            <a:pPr lvl="1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GB" sz="2800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Tamil Nadu, Odisha, Karnataka, Haryana, Kerala, West Bengal and Goa are yet to integrate data with the Central DVDMS Dashboard.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US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One common application has been proposed for the remaining 6 UTs.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en-GB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Only 2 States without an IT backed medicine supply chain system - Mizoram &amp; Nagaland.</a:t>
            </a:r>
            <a:endParaRPr lang="en-GB" sz="24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EA4B89E-2DD5-B049-A350-9CD746798283}"/>
              </a:ext>
            </a:extLst>
          </p:cNvPr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1FA923-5AB1-CF47-B95D-FA3DDAF3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5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7310C-8BC8-BF42-83F0-F88FDE733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8" y="132472"/>
            <a:ext cx="8989422" cy="632231"/>
          </a:xfrm>
        </p:spPr>
        <p:txBody>
          <a:bodyPr>
            <a:noAutofit/>
          </a:bodyPr>
          <a:lstStyle/>
          <a:p>
            <a:pPr defTabSz="914400">
              <a:defRPr/>
            </a:pPr>
            <a:r>
              <a:rPr lang="en-US" sz="3800" b="1" dirty="0">
                <a:latin typeface="Baghdad" pitchFamily="2" charset="-78"/>
                <a:cs typeface="Baghdad" pitchFamily="2" charset="-78"/>
              </a:rPr>
              <a:t>Status of 15 states on DVDMS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86CD7AC-1D93-ED42-AF35-52F3333E0AF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40820411"/>
              </p:ext>
            </p:extLst>
          </p:nvPr>
        </p:nvGraphicFramePr>
        <p:xfrm>
          <a:off x="176645" y="764703"/>
          <a:ext cx="4539371" cy="593163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539371">
                  <a:extLst>
                    <a:ext uri="{9D8B030D-6E8A-4147-A177-3AD203B41FA5}">
                      <a16:colId xmlns:a16="http://schemas.microsoft.com/office/drawing/2014/main" val="514184690"/>
                    </a:ext>
                  </a:extLst>
                </a:gridCol>
              </a:tblGrid>
              <a:tr h="34634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State </a:t>
                      </a:r>
                      <a:r>
                        <a:rPr lang="en-US" sz="18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                       Active User at PHCs %* </a:t>
                      </a:r>
                      <a:endParaRPr lang="en-US" sz="1800" b="1" dirty="0">
                        <a:effectLst/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789449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Rajasthan                                       91.90</a:t>
                      </a:r>
                      <a:endParaRPr lang="en-US" sz="2000" b="1" dirty="0">
                        <a:effectLst/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68900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Andhra Pradesh                            99.34</a:t>
                      </a:r>
                      <a:endParaRPr lang="en-US" sz="2000" b="1" dirty="0">
                        <a:effectLst/>
                        <a:highlight>
                          <a:srgbClr val="FFFF00"/>
                        </a:highlight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313132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Maharashtra                                  99.34</a:t>
                      </a:r>
                      <a:endParaRPr lang="en-US" sz="2000" b="1" dirty="0">
                        <a:effectLst/>
                        <a:highlight>
                          <a:srgbClr val="FFFF00"/>
                        </a:highlight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639251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Telangana                                      85.39</a:t>
                      </a:r>
                      <a:endParaRPr lang="en-US" sz="2000" b="1" dirty="0">
                        <a:effectLst/>
                        <a:highlight>
                          <a:srgbClr val="FFFF00"/>
                        </a:highlight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305620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Madhya Pradesh                           60.92</a:t>
                      </a:r>
                      <a:endParaRPr lang="en-US" sz="2000" b="1" dirty="0">
                        <a:effectLst/>
                        <a:highlight>
                          <a:srgbClr val="FFFF00"/>
                        </a:highlight>
                        <a:latin typeface="Baghdad" pitchFamily="2" charset="-78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427593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Gujarat                                          41.54 </a:t>
                      </a:r>
                      <a:endParaRPr lang="en-US" sz="2000" b="1" dirty="0">
                        <a:effectLst/>
                        <a:highlight>
                          <a:srgbClr val="FFFF00"/>
                        </a:highlight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383733"/>
                  </a:ext>
                </a:extLst>
              </a:tr>
              <a:tr h="3472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Bihar                                             24.65</a:t>
                      </a:r>
                      <a:endParaRPr lang="en-US" sz="2000" dirty="0">
                        <a:effectLst/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048149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Himachal Pradesh                        14.14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071585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Uttarakhand                                  9.09</a:t>
                      </a:r>
                      <a:endParaRPr lang="en-US" sz="2000" dirty="0">
                        <a:effectLst/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411528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Punjab                                           6.12</a:t>
                      </a:r>
                      <a:endParaRPr lang="en-US" sz="2000" dirty="0">
                        <a:effectLst/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491222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Uttar Pradesh                               0.97</a:t>
                      </a:r>
                      <a:endParaRPr lang="en-US" sz="2000" dirty="0">
                        <a:effectLst/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798342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ea typeface="Batang" panose="02030600000101010101" pitchFamily="18" charset="-127"/>
                          <a:cs typeface="Baghdad" pitchFamily="2" charset="-78"/>
                        </a:rPr>
                        <a:t>Jharkhand                                     0.29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713748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ea typeface="Batang" panose="02030600000101010101" pitchFamily="18" charset="-127"/>
                          <a:cs typeface="Baghdad" pitchFamily="2" charset="-78"/>
                        </a:rPr>
                        <a:t>Meghalaya                                     6.4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823967"/>
                  </a:ext>
                </a:extLst>
              </a:tr>
              <a:tr h="376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cs typeface="Baghdad" pitchFamily="2" charset="-78"/>
                        </a:rPr>
                        <a:t>Jammu &amp; Kashmir                           0</a:t>
                      </a:r>
                      <a:endParaRPr lang="en-US" sz="2000" dirty="0">
                        <a:effectLst/>
                        <a:latin typeface="Baghdad" pitchFamily="2" charset="-78"/>
                        <a:ea typeface="Batang" panose="02030600000101010101" pitchFamily="18" charset="-127"/>
                        <a:cs typeface="Baghdad" pitchFamily="2" charset="-78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400975"/>
                  </a:ext>
                </a:extLst>
              </a:tr>
              <a:tr h="3441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Baghdad" pitchFamily="2" charset="-78"/>
                          <a:ea typeface="Batang" panose="02030600000101010101" pitchFamily="18" charset="-127"/>
                          <a:cs typeface="Baghdad" pitchFamily="2" charset="-78"/>
                        </a:rPr>
                        <a:t>Manipur                                          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95843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D07FA6A-D709-CB46-9150-3A464370F0DE}"/>
              </a:ext>
            </a:extLst>
          </p:cNvPr>
          <p:cNvSpPr txBox="1"/>
          <p:nvPr/>
        </p:nvSpPr>
        <p:spPr>
          <a:xfrm>
            <a:off x="5220072" y="5839585"/>
            <a:ext cx="37156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*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Percentage of Active Users at the registered PHCs/CHCs/DH facilities on DVDMS – CDAC portal in the last 30 days. (Feb 2019)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E584FBC-8B88-7C40-A779-037271C2A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065110"/>
              </p:ext>
            </p:extLst>
          </p:nvPr>
        </p:nvGraphicFramePr>
        <p:xfrm>
          <a:off x="5220072" y="764703"/>
          <a:ext cx="3729172" cy="3114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9172">
                  <a:extLst>
                    <a:ext uri="{9D8B030D-6E8A-4147-A177-3AD203B41FA5}">
                      <a16:colId xmlns:a16="http://schemas.microsoft.com/office/drawing/2014/main" val="2504164646"/>
                    </a:ext>
                  </a:extLst>
                </a:gridCol>
              </a:tblGrid>
              <a:tr h="38356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State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             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Active User at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CHC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 %*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Baghdad" pitchFamily="2" charset="-78"/>
                        <a:ea typeface="+mn-ea"/>
                        <a:cs typeface="Baghdad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528853"/>
                  </a:ext>
                </a:extLst>
              </a:tr>
              <a:tr h="4530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Uttar Pradesh                           0.97</a:t>
                      </a:r>
                      <a:endParaRPr lang="en-US" sz="1800" kern="1200" noProof="0" dirty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Baghdad" pitchFamily="2" charset="-78"/>
                        <a:ea typeface="+mn-ea"/>
                        <a:cs typeface="Baghdad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968431"/>
                  </a:ext>
                </a:extLst>
              </a:tr>
              <a:tr h="4530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Jammu Kashmir                         Nil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05481"/>
                  </a:ext>
                </a:extLst>
              </a:tr>
              <a:tr h="4530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Manipur                                      Nil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784503"/>
                  </a:ext>
                </a:extLst>
              </a:tr>
              <a:tr h="4530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Meghalaya                                11.11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054866"/>
                  </a:ext>
                </a:extLst>
              </a:tr>
              <a:tr h="4530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Bihar                                        12.50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333555"/>
                  </a:ext>
                </a:extLst>
              </a:tr>
              <a:tr h="4530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Jharkhand                                31.84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008972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A7338B8-807A-0343-972E-91C8063692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906520"/>
              </p:ext>
            </p:extLst>
          </p:nvPr>
        </p:nvGraphicFramePr>
        <p:xfrm>
          <a:off x="5220072" y="4010785"/>
          <a:ext cx="3729172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9172">
                  <a:extLst>
                    <a:ext uri="{9D8B030D-6E8A-4147-A177-3AD203B41FA5}">
                      <a16:colId xmlns:a16="http://schemas.microsoft.com/office/drawing/2014/main" val="2504164646"/>
                    </a:ext>
                  </a:extLst>
                </a:gridCol>
              </a:tblGrid>
              <a:tr h="28421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State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                  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Active User at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DH*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528853"/>
                  </a:ext>
                </a:extLst>
              </a:tr>
              <a:tr h="3357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Manipur                                    0 / 9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968431"/>
                  </a:ext>
                </a:extLst>
              </a:tr>
              <a:tr h="3357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Meghalaya                               1 / 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05481"/>
                  </a:ext>
                </a:extLst>
              </a:tr>
              <a:tr h="3357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Jammu Kashmir                      3 / 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784503"/>
                  </a:ext>
                </a:extLst>
              </a:tr>
              <a:tr h="3357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noProof="0" dirty="0">
                          <a:solidFill>
                            <a:schemeClr val="dk1"/>
                          </a:solidFill>
                          <a:effectLst/>
                          <a:latin typeface="Baghdad" pitchFamily="2" charset="-78"/>
                          <a:ea typeface="+mn-ea"/>
                          <a:cs typeface="Baghdad" pitchFamily="2" charset="-78"/>
                        </a:rPr>
                        <a:t>Bihar                                      35 / 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054866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51C806D-45EE-E048-9980-4FF9708B53B2}"/>
              </a:ext>
            </a:extLst>
          </p:cNvPr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F80AC3-0CF1-3E40-9CE7-8B47AEDA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7553" y="6483457"/>
            <a:ext cx="2057400" cy="365125"/>
          </a:xfrm>
        </p:spPr>
        <p:txBody>
          <a:bodyPr/>
          <a:lstStyle/>
          <a:p>
            <a:fld id="{D2399CEC-DBF7-6141-95EF-4D8C96770D0F}" type="slidenum">
              <a:rPr lang="en-US" sz="1050" smtClean="0"/>
              <a:t>9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76810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F91BB-1D65-2742-99E1-C4FD12693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92" y="136524"/>
            <a:ext cx="8981215" cy="6858000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IN" sz="3500" b="1" dirty="0">
                <a:latin typeface="Baghdad" pitchFamily="2" charset="-78"/>
                <a:ea typeface="+mj-ea"/>
                <a:cs typeface="Baghdad" pitchFamily="2" charset="-78"/>
              </a:rPr>
              <a:t>Setting up a system for Prescription Audit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n-IN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IN" b="1" u="sng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en-US" b="1" u="sng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14 States </a:t>
            </a:r>
            <a:r>
              <a:rPr lang="en-US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  <a:hlinkClick r:id="rId3" action="ppaction://hlinksldjump"/>
              </a:rPr>
              <a:t>/ UTs </a:t>
            </a:r>
            <a:r>
              <a:rPr lang="en-US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have initiated the process.</a:t>
            </a:r>
          </a:p>
          <a:p>
            <a:pPr marL="0" indent="0">
              <a:buNone/>
            </a:pPr>
            <a:endParaRPr lang="en-IN" b="1" dirty="0"/>
          </a:p>
          <a:p>
            <a:pPr algn="just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IN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“</a:t>
            </a:r>
            <a:r>
              <a:rPr lang="en-US" b="1" u="sng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Every physician should prescribe drugs with generic names legibly and preferably in capital letters and he/she shall ensure that there is a rational prescription and use of drugs </a:t>
            </a:r>
            <a:r>
              <a:rPr lang="en-US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.</a:t>
            </a:r>
            <a:r>
              <a:rPr lang="en-IN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”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endParaRPr lang="en-IN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lvl="1" algn="just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IN" sz="2000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Code of (Professional Conduct, Etiquette and Ethics) Regulations 2002.</a:t>
            </a:r>
          </a:p>
          <a:p>
            <a:pPr marL="457200" lvl="1" indent="0" algn="just">
              <a:spcBef>
                <a:spcPts val="0"/>
              </a:spcBef>
              <a:buNone/>
              <a:defRPr/>
            </a:pPr>
            <a:endParaRPr lang="en-IN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IN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Advisory issued by </a:t>
            </a:r>
            <a:r>
              <a:rPr lang="en-IN" b="1" dirty="0" err="1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MoHFW</a:t>
            </a:r>
            <a:r>
              <a:rPr lang="en-IN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to both central Government facilities/institutions and to States/UTs for compliance.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02D792A-5991-744B-93B4-2B7FDA819C5B}"/>
              </a:ext>
            </a:extLst>
          </p:cNvPr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3119A2-3AF9-8D43-9D72-12251E7E9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2822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1B926-CDC4-1348-BD00-3437ADEE0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6524"/>
            <a:ext cx="8712968" cy="6444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000" b="1" dirty="0">
                <a:latin typeface="Baghdad" pitchFamily="2" charset="-78"/>
                <a:ea typeface="+mj-ea"/>
                <a:cs typeface="Baghdad" pitchFamily="2" charset="-78"/>
              </a:rPr>
              <a:t>Grievance Redressal System:</a:t>
            </a:r>
          </a:p>
          <a:p>
            <a:pPr marL="693738" indent="-58738" algn="just">
              <a:buFont typeface="Wingdings" pitchFamily="2" charset="2"/>
              <a:buChar char="ü"/>
            </a:pPr>
            <a:r>
              <a:rPr lang="en-IN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  <a:hlinkClick r:id="rId2" action="ppaction://hlinksldjump"/>
              </a:rPr>
              <a:t>19 States / UTs </a:t>
            </a:r>
            <a:r>
              <a:rPr lang="en-IN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have a mechanism in place.</a:t>
            </a:r>
          </a:p>
          <a:p>
            <a:pPr marL="635000" indent="0" algn="just">
              <a:buNone/>
            </a:pPr>
            <a:endParaRPr lang="en-IN" sz="32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IN" sz="4000" b="1" dirty="0">
                <a:latin typeface="Baghdad" pitchFamily="2" charset="-78"/>
                <a:ea typeface="+mj-ea"/>
                <a:cs typeface="Baghdad" pitchFamily="2" charset="-78"/>
              </a:rPr>
              <a:t>Quality Assurance:</a:t>
            </a:r>
          </a:p>
          <a:p>
            <a:pPr marL="0" indent="0">
              <a:buNone/>
            </a:pPr>
            <a:r>
              <a:rPr lang="en-IN" b="1" u="sng" dirty="0">
                <a:latin typeface="Batang" panose="02030600000101010101" pitchFamily="18" charset="-127"/>
                <a:ea typeface="Batang" panose="02030600000101010101" pitchFamily="18" charset="-127"/>
              </a:rPr>
              <a:t>Results of National Drug Survey 2014-16 : </a:t>
            </a:r>
          </a:p>
          <a:p>
            <a:pPr algn="just"/>
            <a:r>
              <a:rPr lang="en-IN" b="1" dirty="0">
                <a:latin typeface="Batang" panose="02030600000101010101" pitchFamily="18" charset="-127"/>
                <a:ea typeface="Batang" panose="02030600000101010101" pitchFamily="18" charset="-127"/>
              </a:rPr>
              <a:t>Not of Standard Quality (NSQ) medicines in retail outlets : 3%.</a:t>
            </a:r>
          </a:p>
          <a:p>
            <a:pPr algn="just"/>
            <a:r>
              <a:rPr lang="en-IN" b="1" dirty="0">
                <a:latin typeface="Batang" panose="02030600000101010101" pitchFamily="18" charset="-127"/>
                <a:ea typeface="Batang" panose="02030600000101010101" pitchFamily="18" charset="-127"/>
              </a:rPr>
              <a:t>NSQ in public health facilities : 10%.</a:t>
            </a:r>
          </a:p>
          <a:p>
            <a:pPr algn="just"/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  <a:hlinkClick r:id="rId3" action="ppaction://hlinksldjump"/>
              </a:rPr>
              <a:t>14 States</a:t>
            </a: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 with NSQ % greater than the national average.</a:t>
            </a:r>
          </a:p>
          <a:p>
            <a:pPr marL="693738" indent="-58738" algn="just">
              <a:buFont typeface="Wingdings" pitchFamily="2" charset="2"/>
              <a:buChar char="ü"/>
            </a:pPr>
            <a:r>
              <a:rPr lang="en-US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Quality testing by NABL accredited lab is available in 28 </a:t>
            </a:r>
            <a:r>
              <a:rPr lang="en-US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  <a:hlinkClick r:id="rId4" action="ppaction://hlinksldjump"/>
              </a:rPr>
              <a:t>States</a:t>
            </a:r>
            <a:r>
              <a:rPr lang="en-US" b="1" dirty="0">
                <a:solidFill>
                  <a:srgbClr val="0070C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/ UTs.</a:t>
            </a:r>
            <a:endParaRPr lang="en-IN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D929A18-9D70-F34B-81AE-7E9E82B10383}"/>
              </a:ext>
            </a:extLst>
          </p:cNvPr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220DD0-164B-714F-8CA2-F65E4E7BFD32}"/>
              </a:ext>
            </a:extLst>
          </p:cNvPr>
          <p:cNvCxnSpPr/>
          <p:nvPr/>
        </p:nvCxnSpPr>
        <p:spPr>
          <a:xfrm>
            <a:off x="0" y="249289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A80254-F79C-7441-AAAB-D0FFB6FF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1378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62000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4000" b="1" dirty="0">
                <a:latin typeface="Baghdad" pitchFamily="2" charset="-78"/>
                <a:cs typeface="Baghdad" pitchFamily="2" charset="-78"/>
              </a:rPr>
              <a:t>Free Diagnostics Service Initiative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15480"/>
            <a:ext cx="8640960" cy="524252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>
              <a:spcBef>
                <a:spcPts val="624"/>
              </a:spcBef>
            </a:pPr>
            <a:endParaRPr lang="en-US" sz="2600" dirty="0">
              <a:latin typeface="Baghdad" pitchFamily="2" charset="-78"/>
              <a:cs typeface="Baghdad" pitchFamily="2" charset="-78"/>
            </a:endParaRPr>
          </a:p>
          <a:p>
            <a:pPr algn="just">
              <a:spcBef>
                <a:spcPts val="624"/>
              </a:spcBef>
            </a:pPr>
            <a:endParaRPr lang="en-US" sz="2600" dirty="0">
              <a:latin typeface="Baghdad" pitchFamily="2" charset="-78"/>
              <a:cs typeface="Baghdad" pitchFamily="2" charset="-78"/>
            </a:endParaRPr>
          </a:p>
          <a:p>
            <a:pPr marL="0" indent="0" algn="just">
              <a:spcBef>
                <a:spcPts val="624"/>
              </a:spcBef>
              <a:buNone/>
            </a:pPr>
            <a:endParaRPr lang="en-US" sz="2600" dirty="0">
              <a:latin typeface="Baghdad" pitchFamily="2" charset="-78"/>
              <a:cs typeface="Baghdad" pitchFamily="2" charset="-78"/>
            </a:endParaRPr>
          </a:p>
          <a:p>
            <a:pPr algn="just">
              <a:spcBef>
                <a:spcPts val="624"/>
              </a:spcBef>
            </a:pPr>
            <a:r>
              <a:rPr lang="en-US" sz="2400" dirty="0">
                <a:latin typeface="Baghdad" pitchFamily="2" charset="-78"/>
                <a:cs typeface="Baghdad" pitchFamily="2" charset="-78"/>
              </a:rPr>
              <a:t>Gujarat, Rajasthan and Andhra Pradesh are providing all tests listed in the FDI guidelines.</a:t>
            </a:r>
          </a:p>
          <a:p>
            <a:pPr algn="just">
              <a:spcBef>
                <a:spcPts val="624"/>
              </a:spcBef>
            </a:pPr>
            <a:r>
              <a:rPr lang="en-US" sz="2400" dirty="0">
                <a:latin typeface="Baghdad" pitchFamily="2" charset="-78"/>
                <a:cs typeface="Baghdad" pitchFamily="2" charset="-78"/>
              </a:rPr>
              <a:t>Andhra Pradesh (under PPP) and Telangana (in-house) have a hub and spoke model. </a:t>
            </a:r>
          </a:p>
          <a:p>
            <a:pPr algn="just">
              <a:spcBef>
                <a:spcPts val="624"/>
              </a:spcBef>
            </a:pPr>
            <a:r>
              <a:rPr lang="en-US" sz="2400" dirty="0">
                <a:latin typeface="Baghdad" pitchFamily="2" charset="-78"/>
                <a:cs typeface="Baghdad" pitchFamily="2" charset="-78"/>
              </a:rPr>
              <a:t>Rajasthan has hub and spoke outsource model for advanced tests. </a:t>
            </a:r>
          </a:p>
          <a:p>
            <a:pPr algn="just">
              <a:spcBef>
                <a:spcPts val="624"/>
              </a:spcBef>
            </a:pPr>
            <a:r>
              <a:rPr lang="en-US" sz="2400" dirty="0">
                <a:latin typeface="Baghdad" pitchFamily="2" charset="-78"/>
                <a:cs typeface="Baghdad" pitchFamily="2" charset="-78"/>
              </a:rPr>
              <a:t>In Gujarat, samples for few tests are transported to the district central laboratory from all health facilities.</a:t>
            </a:r>
          </a:p>
          <a:p>
            <a:pPr algn="just">
              <a:spcBef>
                <a:spcPts val="624"/>
              </a:spcBef>
            </a:pPr>
            <a:r>
              <a:rPr lang="en-US" sz="2400" dirty="0">
                <a:solidFill>
                  <a:srgbClr val="FF0000"/>
                </a:solidFill>
                <a:latin typeface="Baghdad" pitchFamily="2" charset="-78"/>
                <a:cs typeface="Baghdad" pitchFamily="2" charset="-78"/>
              </a:rPr>
              <a:t>Nagaland, Uttarakhand, Mizoram and Arunachal Pradesh are yet to implement Free Diagnostics Service Initiative. </a:t>
            </a:r>
          </a:p>
          <a:p>
            <a:pPr algn="just">
              <a:spcBef>
                <a:spcPts val="624"/>
              </a:spcBef>
            </a:pPr>
            <a:endParaRPr lang="en-US" sz="2400" dirty="0">
              <a:latin typeface="Baghdad" pitchFamily="2" charset="-78"/>
              <a:cs typeface="Baghdad" pitchFamily="2" charset="-78"/>
            </a:endParaRPr>
          </a:p>
          <a:p>
            <a:pPr algn="just">
              <a:spcBef>
                <a:spcPts val="624"/>
              </a:spcBef>
            </a:pPr>
            <a:endParaRPr lang="en-US" sz="2600" dirty="0">
              <a:latin typeface="Baghdad" pitchFamily="2" charset="-78"/>
              <a:cs typeface="Baghdad" pitchFamily="2" charset="-78"/>
            </a:endParaRPr>
          </a:p>
          <a:p>
            <a:pPr algn="just">
              <a:spcBef>
                <a:spcPts val="624"/>
              </a:spcBef>
            </a:pPr>
            <a:endParaRPr lang="en-US" sz="2600" dirty="0">
              <a:latin typeface="Arial Narrow" pitchFamily="34" charset="0"/>
            </a:endParaRPr>
          </a:p>
          <a:p>
            <a:pPr algn="just">
              <a:spcBef>
                <a:spcPts val="624"/>
              </a:spcBef>
            </a:pPr>
            <a:endParaRPr lang="en-US" sz="2600" dirty="0">
              <a:latin typeface="Arial Narrow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1BFED2-E045-644F-A274-20B84032F8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841447"/>
              </p:ext>
            </p:extLst>
          </p:nvPr>
        </p:nvGraphicFramePr>
        <p:xfrm>
          <a:off x="1524000" y="7620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96921301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17755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ghdad" pitchFamily="2" charset="-78"/>
                          <a:cs typeface="Baghdad" pitchFamily="2" charset="-78"/>
                        </a:rPr>
                        <a:t>Type of Facility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Baghdad" pitchFamily="2" charset="-78"/>
                          <a:cs typeface="Baghdad" pitchFamily="2" charset="-78"/>
                        </a:rPr>
                        <a:t>Indicative number of Tests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95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effectLst/>
                          <a:latin typeface="Baghdad" pitchFamily="2" charset="-78"/>
                          <a:ea typeface="Batang" panose="02030600000101010101" pitchFamily="18" charset="-127"/>
                          <a:cs typeface="Baghdad" pitchFamily="2" charset="-78"/>
                        </a:rPr>
                        <a:t>SHC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ghdad" pitchFamily="2" charset="-78"/>
                          <a:cs typeface="Baghdad" pitchFamily="2" charset="-78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02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effectLst/>
                          <a:latin typeface="Baghdad" pitchFamily="2" charset="-78"/>
                          <a:ea typeface="Batang" panose="02030600000101010101" pitchFamily="18" charset="-127"/>
                          <a:cs typeface="Baghdad" pitchFamily="2" charset="-78"/>
                        </a:rPr>
                        <a:t>PHC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ghdad" pitchFamily="2" charset="-78"/>
                          <a:cs typeface="Baghdad" pitchFamily="2" charset="-78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21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effectLst/>
                          <a:latin typeface="Baghdad" pitchFamily="2" charset="-78"/>
                          <a:ea typeface="Batang" panose="02030600000101010101" pitchFamily="18" charset="-127"/>
                          <a:cs typeface="Baghdad" pitchFamily="2" charset="-78"/>
                        </a:rPr>
                        <a:t>CHC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ghdad" pitchFamily="2" charset="-78"/>
                          <a:cs typeface="Baghdad" pitchFamily="2" charset="-78"/>
                        </a:rPr>
                        <a:t>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152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effectLst/>
                          <a:latin typeface="Baghdad" pitchFamily="2" charset="-78"/>
                          <a:ea typeface="Batang" panose="02030600000101010101" pitchFamily="18" charset="-127"/>
                          <a:cs typeface="Baghdad" pitchFamily="2" charset="-78"/>
                        </a:rPr>
                        <a:t>DH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ghdad" pitchFamily="2" charset="-78"/>
                          <a:cs typeface="Baghdad" pitchFamily="2" charset="-78"/>
                        </a:rPr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890169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A9327E-F7E2-1F4F-BCA0-B7E45E0CBBEC}"/>
              </a:ext>
            </a:extLst>
          </p:cNvPr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5285E-2EEC-F043-9817-F62FB68F1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6792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F91BB-1D65-2742-99E1-C4FD12693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964234" cy="90872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endParaRPr lang="en-IN" sz="45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IN" sz="4500" b="1" dirty="0">
                <a:latin typeface="Baghdad" pitchFamily="2" charset="-78"/>
                <a:ea typeface="+mj-ea"/>
                <a:cs typeface="Baghdad" pitchFamily="2" charset="-78"/>
              </a:rPr>
              <a:t>Diagnostic Tests available : SHC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n-IN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02D792A-5991-744B-93B4-2B7FDA819C5B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AF69A2-0445-CD49-B518-3A518F2EB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068147"/>
              </p:ext>
            </p:extLst>
          </p:nvPr>
        </p:nvGraphicFramePr>
        <p:xfrm>
          <a:off x="251520" y="1268761"/>
          <a:ext cx="8712714" cy="482453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169044">
                  <a:extLst>
                    <a:ext uri="{9D8B030D-6E8A-4147-A177-3AD203B41FA5}">
                      <a16:colId xmlns:a16="http://schemas.microsoft.com/office/drawing/2014/main" val="1530317188"/>
                    </a:ext>
                  </a:extLst>
                </a:gridCol>
                <a:gridCol w="4543670">
                  <a:extLst>
                    <a:ext uri="{9D8B030D-6E8A-4147-A177-3AD203B41FA5}">
                      <a16:colId xmlns:a16="http://schemas.microsoft.com/office/drawing/2014/main" val="3867798560"/>
                    </a:ext>
                  </a:extLst>
                </a:gridCol>
              </a:tblGrid>
              <a:tr h="127294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ghdad" pitchFamily="2" charset="-78"/>
                          <a:cs typeface="Baghdad" pitchFamily="2" charset="-78"/>
                        </a:rPr>
                        <a:t>States / UTs providing tests as per indicative list at the facility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ghdad" pitchFamily="2" charset="-78"/>
                          <a:cs typeface="Baghdad" pitchFamily="2" charset="-78"/>
                        </a:rPr>
                        <a:t>States / UTs providing less number of tests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985487"/>
                  </a:ext>
                </a:extLst>
              </a:tr>
              <a:tr h="3551590">
                <a:tc>
                  <a:txBody>
                    <a:bodyPr/>
                    <a:lstStyle/>
                    <a:p>
                      <a:pPr algn="just"/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7 States / UTs providing 7 tests or more</a:t>
                      </a:r>
                      <a:endParaRPr lang="en-US" sz="2400" i="0" dirty="0">
                        <a:solidFill>
                          <a:schemeClr val="tx1"/>
                        </a:solidFill>
                        <a:latin typeface="Baghdad" pitchFamily="2" charset="-78"/>
                        <a:cs typeface="Baghdad" pitchFamily="2" charset="-78"/>
                      </a:endParaRPr>
                    </a:p>
                    <a:p>
                      <a:pPr algn="just"/>
                      <a:endParaRPr lang="en-US" sz="2400" i="0" dirty="0">
                        <a:solidFill>
                          <a:schemeClr val="tx1"/>
                        </a:solidFill>
                        <a:latin typeface="Baghdad" pitchFamily="2" charset="-78"/>
                        <a:cs typeface="Baghdad" pitchFamily="2" charset="-78"/>
                      </a:endParaRPr>
                    </a:p>
                    <a:p>
                      <a:pPr algn="just"/>
                      <a:r>
                        <a:rPr lang="en-US" sz="2400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Andhra Pradesh, Delhi, Himachal Pradesh, Maharashtra, Punjab, Odisha, Telangana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1" i="0" dirty="0">
                          <a:solidFill>
                            <a:srgbClr val="FF0000"/>
                          </a:solidFill>
                          <a:latin typeface="Baghdad" pitchFamily="2" charset="-78"/>
                          <a:cs typeface="Baghdad" pitchFamily="2" charset="-78"/>
                        </a:rPr>
                        <a:t>14 States providing &lt; 4 tests </a:t>
                      </a:r>
                    </a:p>
                    <a:p>
                      <a:pPr algn="just"/>
                      <a:endParaRPr lang="en-US" sz="2400" i="0" dirty="0">
                        <a:solidFill>
                          <a:schemeClr val="tx1"/>
                        </a:solidFill>
                        <a:latin typeface="Baghdad" pitchFamily="2" charset="-78"/>
                        <a:cs typeface="Baghdad" pitchFamily="2" charset="-78"/>
                      </a:endParaRPr>
                    </a:p>
                    <a:p>
                      <a:pPr algn="just"/>
                      <a:r>
                        <a:rPr lang="en-US" sz="2400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Arunachal Pradesh , Dadra &amp; Nagar Haveli, Daman &amp; Diu, Goa, Lakshadweep, Manipur, Meghalaya,  Mizoram, Nagaland, Puducherry, Sikkim, Tamil Nadu, Tripura, Uttarakhand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405690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860AD5-6F93-8943-82C5-5CD48C71F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8765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F91BB-1D65-2742-99E1-C4FD12693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933656" cy="1052736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IN" sz="3800" b="1" dirty="0">
                <a:latin typeface="Baghdad" pitchFamily="2" charset="-78"/>
                <a:ea typeface="+mj-ea"/>
                <a:cs typeface="Baghdad" pitchFamily="2" charset="-78"/>
              </a:rPr>
              <a:t>Diagnostic Tests available : PHC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n-IN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02D792A-5991-744B-93B4-2B7FDA819C5B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AF69A2-0445-CD49-B518-3A518F2EB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672734"/>
              </p:ext>
            </p:extLst>
          </p:nvPr>
        </p:nvGraphicFramePr>
        <p:xfrm>
          <a:off x="359532" y="1268760"/>
          <a:ext cx="8424936" cy="520058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068452">
                  <a:extLst>
                    <a:ext uri="{9D8B030D-6E8A-4147-A177-3AD203B41FA5}">
                      <a16:colId xmlns:a16="http://schemas.microsoft.com/office/drawing/2014/main" val="1530317188"/>
                    </a:ext>
                  </a:extLst>
                </a:gridCol>
                <a:gridCol w="4356484">
                  <a:extLst>
                    <a:ext uri="{9D8B030D-6E8A-4147-A177-3AD203B41FA5}">
                      <a16:colId xmlns:a16="http://schemas.microsoft.com/office/drawing/2014/main" val="3867798560"/>
                    </a:ext>
                  </a:extLst>
                </a:gridCol>
              </a:tblGrid>
              <a:tr h="67497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ghdad" pitchFamily="2" charset="-78"/>
                          <a:cs typeface="Baghdad" pitchFamily="2" charset="-78"/>
                        </a:rPr>
                        <a:t>States / UTs providing tests as per indicative list at the facility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ghdad" pitchFamily="2" charset="-78"/>
                          <a:cs typeface="Baghdad" pitchFamily="2" charset="-78"/>
                        </a:rPr>
                        <a:t>States / UTs providing less number of tests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985487"/>
                  </a:ext>
                </a:extLst>
              </a:tr>
              <a:tr h="401186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12 States / UTs providing 19 tests or more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dirty="0">
                        <a:solidFill>
                          <a:schemeClr val="tx1"/>
                        </a:solidFill>
                        <a:latin typeface="Baghdad" pitchFamily="2" charset="-78"/>
                        <a:cs typeface="Baghdad" pitchFamily="2" charset="-78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Andaman &amp; Nicobar Island, Assam, Gujarat, Himachal Pradesh, Sikkim, Andhra Pradesh, Delhi, Lakshadweep, Puducherry, Maharashtra, Manipur, Meghalaya.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rgbClr val="FF0000"/>
                          </a:solidFill>
                          <a:latin typeface="Baghdad" pitchFamily="2" charset="-78"/>
                          <a:cs typeface="Baghdad" pitchFamily="2" charset="-78"/>
                        </a:rPr>
                        <a:t>12 States providing &lt; 15 tests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dirty="0">
                        <a:solidFill>
                          <a:srgbClr val="FF0000"/>
                        </a:solidFill>
                        <a:latin typeface="Baghdad" pitchFamily="2" charset="-78"/>
                        <a:cs typeface="Baghdad" pitchFamily="2" charset="-78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Arunachal Pradesh, Dadra &amp; Nagar Haveli, Daman &amp; Diu, Goa, Jammu &amp; Kashmir, Jharkhand, Kerala, Nagaland, Rajasthan, Tamil Nadu, Telangana, West Bengal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405690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DDDF2-011B-B245-847F-D93B0938B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6401699"/>
            <a:ext cx="2057400" cy="365125"/>
          </a:xfrm>
        </p:spPr>
        <p:txBody>
          <a:bodyPr/>
          <a:lstStyle/>
          <a:p>
            <a:fld id="{91C88C1C-DED5-4318-9235-6DB032139449}" type="slidenum">
              <a:rPr lang="en-IN" smtClean="0"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6525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F91BB-1D65-2742-99E1-C4FD12693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72" y="0"/>
            <a:ext cx="8773797" cy="908714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IN" sz="3800" b="1" dirty="0">
                <a:latin typeface="Baghdad" pitchFamily="2" charset="-78"/>
                <a:ea typeface="+mj-ea"/>
                <a:cs typeface="Baghdad" pitchFamily="2" charset="-78"/>
              </a:rPr>
              <a:t>Diagnostic Tests available : DH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n-IN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 algn="just">
              <a:spcBef>
                <a:spcPts val="0"/>
              </a:spcBef>
              <a:buNone/>
              <a:defRPr/>
            </a:pPr>
            <a:endParaRPr lang="en-IN" sz="2400" b="1" dirty="0">
              <a:solidFill>
                <a:srgbClr val="0070C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02D792A-5991-744B-93B4-2B7FDA819C5B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AF69A2-0445-CD49-B518-3A518F2EB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786066"/>
              </p:ext>
            </p:extLst>
          </p:nvPr>
        </p:nvGraphicFramePr>
        <p:xfrm>
          <a:off x="341530" y="1268760"/>
          <a:ext cx="8460940" cy="511255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048570">
                  <a:extLst>
                    <a:ext uri="{9D8B030D-6E8A-4147-A177-3AD203B41FA5}">
                      <a16:colId xmlns:a16="http://schemas.microsoft.com/office/drawing/2014/main" val="1530317188"/>
                    </a:ext>
                  </a:extLst>
                </a:gridCol>
                <a:gridCol w="4412370">
                  <a:extLst>
                    <a:ext uri="{9D8B030D-6E8A-4147-A177-3AD203B41FA5}">
                      <a16:colId xmlns:a16="http://schemas.microsoft.com/office/drawing/2014/main" val="3867798560"/>
                    </a:ext>
                  </a:extLst>
                </a:gridCol>
              </a:tblGrid>
              <a:tr h="158245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ghdad" pitchFamily="2" charset="-78"/>
                          <a:cs typeface="Baghdad" pitchFamily="2" charset="-78"/>
                        </a:rPr>
                        <a:t>States / UTs providing tests as per indicative list at the facility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ghdad" pitchFamily="2" charset="-78"/>
                          <a:cs typeface="Baghdad" pitchFamily="2" charset="-78"/>
                        </a:rPr>
                        <a:t>States / UTs providing less number of tests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985487"/>
                  </a:ext>
                </a:extLst>
              </a:tr>
              <a:tr h="353009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10 States / UTs providing 56 tests or more</a:t>
                      </a:r>
                      <a:endParaRPr lang="en-US" sz="2400" i="0" dirty="0">
                        <a:solidFill>
                          <a:schemeClr val="tx1"/>
                        </a:solidFill>
                        <a:latin typeface="Baghdad" pitchFamily="2" charset="-78"/>
                        <a:cs typeface="Baghdad" pitchFamily="2" charset="-78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Himachal Pradesh, Rajasthan, Sikkim, Andhra Pradesh, Dadra &amp; Nagar Haveli, Delhi, Goa, Gujarat, Odisha, West Bengal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rgbClr val="FF0000"/>
                          </a:solidFill>
                          <a:latin typeface="Baghdad" pitchFamily="2" charset="-78"/>
                          <a:cs typeface="Baghdad" pitchFamily="2" charset="-78"/>
                        </a:rPr>
                        <a:t>8 States are providing &lt; 40 tests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i="0" dirty="0">
                        <a:solidFill>
                          <a:schemeClr val="tx1"/>
                        </a:solidFill>
                        <a:latin typeface="Baghdad" pitchFamily="2" charset="-78"/>
                        <a:cs typeface="Baghdad" pitchFamily="2" charset="-78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Arunachal Pradesh, Jammu </a:t>
                      </a:r>
                      <a:r>
                        <a:rPr lang="en-US" sz="2800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&amp;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latin typeface="Baghdad" pitchFamily="2" charset="-78"/>
                          <a:cs typeface="Baghdad" pitchFamily="2" charset="-78"/>
                        </a:rPr>
                        <a:t> Kashmir, Jharkhand, Nagaland, Telangana, Tripura,  Uttarakhand, West Bengal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405690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15DFDA-40E3-9146-AA8E-AFA6CBA4C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6376231"/>
            <a:ext cx="2057400" cy="365125"/>
          </a:xfrm>
        </p:spPr>
        <p:txBody>
          <a:bodyPr/>
          <a:lstStyle/>
          <a:p>
            <a:fld id="{91C88C1C-DED5-4318-9235-6DB032139449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7879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EFB0C-4C56-EF4E-BEC8-A2913B47B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0"/>
            <a:ext cx="7886700" cy="11521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latin typeface="Baghdad" pitchFamily="2" charset="-78"/>
                <a:cs typeface="Baghdad" pitchFamily="2" charset="-78"/>
              </a:rPr>
              <a:t>Way forward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38670-D70A-014C-8AF7-11ECDD5F6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60212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DVDMS to be used for planning and monitoring of medicine stock-out. </a:t>
            </a:r>
            <a:r>
              <a:rPr lang="en-US" sz="2000" b="1" dirty="0">
                <a:solidFill>
                  <a:schemeClr val="accent4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(https://</a:t>
            </a:r>
            <a:r>
              <a:rPr lang="en-US" sz="2000" b="1" dirty="0" err="1">
                <a:solidFill>
                  <a:schemeClr val="accent4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cdashboard.dcservices.in</a:t>
            </a:r>
            <a:r>
              <a:rPr lang="en-US" sz="2000" b="1" dirty="0">
                <a:solidFill>
                  <a:schemeClr val="accent4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/CDDB/</a:t>
            </a:r>
            <a:r>
              <a:rPr lang="en-US" sz="2000" b="1" dirty="0" err="1">
                <a:solidFill>
                  <a:schemeClr val="accent4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hissso</a:t>
            </a:r>
            <a:r>
              <a:rPr lang="en-US" sz="2000" b="1" dirty="0">
                <a:solidFill>
                  <a:schemeClr val="accent4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/</a:t>
            </a:r>
            <a:r>
              <a:rPr lang="en-US" sz="2000" b="1" dirty="0" err="1">
                <a:solidFill>
                  <a:schemeClr val="accent4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logoutLogin.cwh</a:t>
            </a:r>
            <a:r>
              <a:rPr lang="en-US" sz="2000" b="1" dirty="0">
                <a:solidFill>
                  <a:schemeClr val="accent4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)</a:t>
            </a:r>
          </a:p>
          <a:p>
            <a:pPr algn="just">
              <a:lnSpc>
                <a:spcPct val="120000"/>
              </a:lnSpc>
            </a:pP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All States to fast-track implementation of DVDMS – </a:t>
            </a:r>
            <a:r>
              <a:rPr lang="en-US" b="1" dirty="0" err="1">
                <a:latin typeface="Batang" panose="02030600000101010101" pitchFamily="18" charset="-127"/>
                <a:ea typeface="Batang" panose="02030600000101010101" pitchFamily="18" charset="-127"/>
              </a:rPr>
              <a:t>upto</a:t>
            </a: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 HWC – PHC / SHC level.</a:t>
            </a:r>
          </a:p>
          <a:p>
            <a:pPr algn="just">
              <a:lnSpc>
                <a:spcPct val="120000"/>
              </a:lnSpc>
            </a:pP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Nagaland and Mizoram to implement both IT enabled Supply Chain Management System and FDSI.</a:t>
            </a:r>
          </a:p>
          <a:p>
            <a:pPr algn="just">
              <a:lnSpc>
                <a:spcPct val="120000"/>
              </a:lnSpc>
            </a:pP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Uttarakhand and Arunachal Pradesh to implement FDSI.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B5825B-EF19-494D-99F7-BB8B79EA6C9F}"/>
              </a:ext>
            </a:extLst>
          </p:cNvPr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2C438-7C8C-1148-B407-94B7B984D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3158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EFB0C-4C56-EF4E-BEC8-A2913B47B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0"/>
            <a:ext cx="7886700" cy="1152128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latin typeface="Baghdad" pitchFamily="2" charset="-78"/>
                <a:cs typeface="Baghdad" pitchFamily="2" charset="-78"/>
              </a:rPr>
              <a:t>Way forward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38670-D70A-014C-8AF7-11ECDD5F6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76304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Expansion of facility level EML : Include medicines for expanded service packages.</a:t>
            </a:r>
            <a:r>
              <a:rPr lang="en-GB" b="1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</a:p>
          <a:p>
            <a:pPr lvl="1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en-GB" b="1" dirty="0">
                <a:latin typeface="Batang" panose="02030600000101010101" pitchFamily="18" charset="-127"/>
                <a:ea typeface="Batang" panose="02030600000101010101" pitchFamily="18" charset="-127"/>
              </a:rPr>
              <a:t>Same medicines to be made available at all levels of care (i.e. SHC-PHC-CHC-DH) to improve treatment compliance.</a:t>
            </a:r>
            <a:endParaRPr lang="en-US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Ensure Point of Care Diagnostics at </a:t>
            </a: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  <a:hlinkClick r:id="rId3"/>
              </a:rPr>
              <a:t>HWC-PHC: 50 tests</a:t>
            </a: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 and </a:t>
            </a: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  <a:hlinkClick r:id="rId4"/>
              </a:rPr>
              <a:t>HWC-SHC:15 tests</a:t>
            </a: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en-US" b="1" dirty="0">
                <a:latin typeface="Batang" panose="02030600000101010101" pitchFamily="18" charset="-127"/>
                <a:ea typeface="Batang" panose="02030600000101010101" pitchFamily="18" charset="-127"/>
              </a:rPr>
              <a:t>Ensure Rational use of medicines and diagnostics at all levels of care. </a:t>
            </a:r>
          </a:p>
          <a:p>
            <a:pPr algn="just">
              <a:lnSpc>
                <a:spcPct val="120000"/>
              </a:lnSpc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A4AF74B-A5CB-ED49-B61C-5DD4F27F0527}"/>
              </a:ext>
            </a:extLst>
          </p:cNvPr>
          <p:cNvCxnSpPr>
            <a:cxnSpLocks/>
          </p:cNvCxnSpPr>
          <p:nvPr/>
        </p:nvCxnSpPr>
        <p:spPr>
          <a:xfrm flipV="1">
            <a:off x="0" y="800708"/>
            <a:ext cx="9144000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6BB77F-B916-704C-9FD3-C2D3480EC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018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184" y="2420888"/>
            <a:ext cx="2842187" cy="1296136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latin typeface="Baghdad" pitchFamily="2" charset="-78"/>
                <a:cs typeface="Baghdad" pitchFamily="2" charset="-78"/>
              </a:rPr>
              <a:t>Thank-you</a:t>
            </a:r>
            <a:r>
              <a:rPr lang="en-US" sz="6600" b="1" dirty="0">
                <a:latin typeface="Baghdad" pitchFamily="2" charset="-78"/>
                <a:cs typeface="Baghdad" pitchFamily="2" charset="-78"/>
              </a:rPr>
              <a:t>!</a:t>
            </a:r>
            <a:r>
              <a:rPr lang="en-US" sz="3200" b="1" kern="1200" dirty="0">
                <a:latin typeface="+mj-lt"/>
                <a:ea typeface="+mj-ea"/>
                <a:cs typeface="+mj-cs"/>
              </a:rPr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group of people looking at each other&#10;&#10;Description automatically generated">
            <a:extLst>
              <a:ext uri="{FF2B5EF4-FFF2-40B4-BE49-F238E27FC236}">
                <a16:creationId xmlns:a16="http://schemas.microsoft.com/office/drawing/2014/main" id="{054085BB-E1A0-2849-BCAB-6AFD0E547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66" y="321178"/>
            <a:ext cx="5025971" cy="6179552"/>
          </a:xfrm>
          <a:prstGeom prst="rect">
            <a:avLst/>
          </a:prstGeom>
          <a:ln w="53975" cmpd="sng">
            <a:solidFill>
              <a:schemeClr val="accent1"/>
            </a:solidFill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DE9FAE-7D09-C742-9534-57169D742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3937" y="6471733"/>
            <a:ext cx="2057400" cy="365125"/>
          </a:xfrm>
        </p:spPr>
        <p:txBody>
          <a:bodyPr/>
          <a:lstStyle/>
          <a:p>
            <a:fld id="{91C88C1C-DED5-4318-9235-6DB032139449}" type="slidenum">
              <a:rPr lang="en-IN" smtClean="0"/>
              <a:t>18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2410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77948-A25E-EC4B-9B0B-07EF04CAE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6" y="27412"/>
            <a:ext cx="8964488" cy="555349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fontAlgn="ctr"/>
            <a:r>
              <a:rPr lang="en-US" b="1" dirty="0">
                <a:latin typeface="Baghdad" pitchFamily="2" charset="-78"/>
                <a:cs typeface="Baghdad" pitchFamily="2" charset="-78"/>
              </a:rPr>
              <a:t>State / UT with Facility wise EML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24A8F60-3512-3F47-9838-31FCBEDB33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282671"/>
              </p:ext>
            </p:extLst>
          </p:nvPr>
        </p:nvGraphicFramePr>
        <p:xfrm>
          <a:off x="89756" y="692695"/>
          <a:ext cx="8964488" cy="6158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7000">
                  <a:extLst>
                    <a:ext uri="{9D8B030D-6E8A-4147-A177-3AD203B41FA5}">
                      <a16:colId xmlns:a16="http://schemas.microsoft.com/office/drawing/2014/main" val="3732330778"/>
                    </a:ext>
                  </a:extLst>
                </a:gridCol>
                <a:gridCol w="3917488">
                  <a:extLst>
                    <a:ext uri="{9D8B030D-6E8A-4147-A177-3AD203B41FA5}">
                      <a16:colId xmlns:a16="http://schemas.microsoft.com/office/drawing/2014/main" val="1244697251"/>
                    </a:ext>
                  </a:extLst>
                </a:gridCol>
              </a:tblGrid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State / UT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State / UT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8369233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Andhra Pradesh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Madhya Pradesh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6606612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Arunachal Pradesh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Maharashtra</a:t>
                      </a:r>
                      <a:endParaRPr lang="en-US" sz="1600" b="1" i="0" u="none" strike="noStrike" kern="120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1928480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Assam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Meghalaya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5485549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Bihar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Mizoram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6934516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Chhattisgarh</a:t>
                      </a:r>
                      <a:endParaRPr lang="en-US" sz="1600" b="1" i="0" u="none" strike="noStrike" kern="120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Nagaland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5943836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D &amp; N Haveli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Odisha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36538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Daman &amp; Diu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Puducherry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838348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Delhi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Punjab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62600050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Goa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Rajasthan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5880110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Gujarat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Telangana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8053109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Haryana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Tripura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4926709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Himachal Pradesh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Uttar Pradesh</a:t>
                      </a:r>
                      <a:endParaRPr lang="en-US" sz="1600" b="1" i="0" u="none" strike="noStrike" kern="120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5412048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Jammu &amp; Kashmir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Uttarakhand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649280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Jharkhand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West Bengal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9611059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Karnataka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Tamil Nadu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17875506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Kerala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2495511"/>
                  </a:ext>
                </a:extLst>
              </a:tr>
            </a:tbl>
          </a:graphicData>
        </a:graphic>
      </p:graphicFrame>
      <p:sp>
        <p:nvSpPr>
          <p:cNvPr id="5" name="Right Arrow 4">
            <a:hlinkClick r:id="rId2" action="ppaction://hlinksldjump"/>
          </p:cNvPr>
          <p:cNvSpPr/>
          <p:nvPr/>
        </p:nvSpPr>
        <p:spPr>
          <a:xfrm rot="10800000">
            <a:off x="7596336" y="6068318"/>
            <a:ext cx="1008112" cy="365125"/>
          </a:xfrm>
          <a:prstGeom prst="rightArrow">
            <a:avLst>
              <a:gd name="adj1" fmla="val 6284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78B6A8-6776-3641-973C-A395464F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829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BDDEA7-261B-BE49-85DA-7AD8F492B6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805170"/>
              </p:ext>
            </p:extLst>
          </p:nvPr>
        </p:nvGraphicFramePr>
        <p:xfrm>
          <a:off x="25332" y="908721"/>
          <a:ext cx="9118667" cy="592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8667">
                  <a:extLst>
                    <a:ext uri="{9D8B030D-6E8A-4147-A177-3AD203B41FA5}">
                      <a16:colId xmlns:a16="http://schemas.microsoft.com/office/drawing/2014/main" val="426384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059091"/>
                  </a:ext>
                </a:extLst>
              </a:tr>
              <a:tr h="171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Andhra Pradesh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04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Bihar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3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Gujarat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24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Himachal Pradesh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18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Jammu &amp; Kashmir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39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Jharkhand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18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Madhya Pradesh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82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Maharashtra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52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Manipur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0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Meghalaya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63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Punjab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41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Rajasthan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31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Telangana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42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Uttar Pradesh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313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Uttarakhand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24734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8793908A-EB08-7A45-95F6-F52ED95F7690}"/>
              </a:ext>
            </a:extLst>
          </p:cNvPr>
          <p:cNvSpPr txBox="1">
            <a:spLocks/>
          </p:cNvSpPr>
          <p:nvPr/>
        </p:nvSpPr>
        <p:spPr>
          <a:xfrm>
            <a:off x="0" y="32229"/>
            <a:ext cx="9144000" cy="79208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Baghdad" pitchFamily="2" charset="-78"/>
                <a:cs typeface="Baghdad" pitchFamily="2" charset="-78"/>
              </a:rPr>
              <a:t>States on-boarded on central DVDMS dashboard</a:t>
            </a:r>
          </a:p>
        </p:txBody>
      </p:sp>
      <p:sp>
        <p:nvSpPr>
          <p:cNvPr id="6" name="Right Arrow 5">
            <a:hlinkClick r:id="rId2" action="ppaction://hlinksldjump"/>
          </p:cNvPr>
          <p:cNvSpPr/>
          <p:nvPr/>
        </p:nvSpPr>
        <p:spPr>
          <a:xfrm rot="10800000">
            <a:off x="7648310" y="6070266"/>
            <a:ext cx="1008112" cy="383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1DEEE4-319C-7347-9D92-71B7364A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510" y="6453336"/>
            <a:ext cx="2057400" cy="365125"/>
          </a:xfrm>
        </p:spPr>
        <p:txBody>
          <a:bodyPr/>
          <a:lstStyle/>
          <a:p>
            <a:fld id="{91C88C1C-DED5-4318-9235-6DB032139449}" type="slidenum">
              <a:rPr lang="en-IN" smtClean="0"/>
              <a:t>20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1684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DDC07-4601-5E47-BE73-12C8BFB07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66" y="0"/>
            <a:ext cx="9144000" cy="836710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en-US" sz="3200" b="1" dirty="0">
                <a:latin typeface="Baghdad" pitchFamily="2" charset="-78"/>
                <a:cs typeface="Baghdad" pitchFamily="2" charset="-78"/>
              </a:rPr>
              <a:t>State / UT : Grievance Redressal Mechanism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FDB2431-F2A4-C04A-9E8F-4BD0426CD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059349"/>
              </p:ext>
            </p:extLst>
          </p:nvPr>
        </p:nvGraphicFramePr>
        <p:xfrm>
          <a:off x="0" y="836710"/>
          <a:ext cx="9144000" cy="5760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258409617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4294366809"/>
                    </a:ext>
                  </a:extLst>
                </a:gridCol>
              </a:tblGrid>
              <a:tr h="613649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State / 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State / 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60190"/>
                  </a:ext>
                </a:extLst>
              </a:tr>
              <a:tr h="503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Andhra Pradesh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Kerala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2537959"/>
                  </a:ext>
                </a:extLst>
              </a:tr>
              <a:tr h="503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Assam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Lakshadweep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7112267"/>
                  </a:ext>
                </a:extLst>
              </a:tr>
              <a:tr h="503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Bihar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Madhya Pradesh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7804296"/>
                  </a:ext>
                </a:extLst>
              </a:tr>
              <a:tr h="503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Chhattisgarh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Maharashtra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850011"/>
                  </a:ext>
                </a:extLst>
              </a:tr>
              <a:tr h="503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D &amp; N Haveli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4798025"/>
                  </a:ext>
                </a:extLst>
              </a:tr>
              <a:tr h="503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Daman &amp; Diu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Rajasthan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8579598"/>
                  </a:ext>
                </a:extLst>
              </a:tr>
              <a:tr h="503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Delhi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Tamil Nadu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01145783"/>
                  </a:ext>
                </a:extLst>
              </a:tr>
              <a:tr h="503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Himachal Pradesh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Telangana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3744007"/>
                  </a:ext>
                </a:extLst>
              </a:tr>
              <a:tr h="503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Jharkhand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Uttarakhand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4304437"/>
                  </a:ext>
                </a:extLst>
              </a:tr>
              <a:tr h="6136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Karnataka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821281"/>
                  </a:ext>
                </a:extLst>
              </a:tr>
            </a:tbl>
          </a:graphicData>
        </a:graphic>
      </p:graphicFrame>
      <p:sp>
        <p:nvSpPr>
          <p:cNvPr id="5" name="Right Arrow 4">
            <a:hlinkClick r:id="rId2" action="ppaction://hlinksldjump"/>
          </p:cNvPr>
          <p:cNvSpPr/>
          <p:nvPr/>
        </p:nvSpPr>
        <p:spPr>
          <a:xfrm rot="10800000">
            <a:off x="7380312" y="6068318"/>
            <a:ext cx="1008112" cy="365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728827-9049-AB4E-A14F-527B2F129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035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909670"/>
              </p:ext>
            </p:extLst>
          </p:nvPr>
        </p:nvGraphicFramePr>
        <p:xfrm>
          <a:off x="0" y="-1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9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S.no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State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NSQ %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Andhra Pradesh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10.64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Arunachal Pradesh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13.46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Gujarat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10.3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Jharkhand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10.58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Madhya Pradesh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10.53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Manipur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10.14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Meghalaya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17.39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Mizoram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13.75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Nagaland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13.21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11.39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Sikkim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33.33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Telangana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12.57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Uttar Pradesh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11.9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Uttarakhand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12.1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" name="Right Arrow 6">
            <a:hlinkClick r:id="rId2" action="ppaction://hlinksldjump"/>
          </p:cNvPr>
          <p:cNvSpPr/>
          <p:nvPr/>
        </p:nvSpPr>
        <p:spPr>
          <a:xfrm rot="10800000">
            <a:off x="7363503" y="6088211"/>
            <a:ext cx="1008112" cy="365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82669F-A10E-A146-AF28-C0AB3DB21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0357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7737162"/>
              </p:ext>
            </p:extLst>
          </p:nvPr>
        </p:nvGraphicFramePr>
        <p:xfrm>
          <a:off x="0" y="6"/>
          <a:ext cx="9144000" cy="6857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51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State / UTs with NABL Accredited labs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Andhra Pradesh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Madhya Pradesh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Arunachal Pradesh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Maharashtra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Assam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Mizoram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Bihar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Nagaland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Chhattisgarh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Odisha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D &amp; N Haveli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Puducherry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Delhi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Gujarat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Rajasthan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Haryana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Sikkim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Jammu &amp; Kashmir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Tamil Nadu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Jharkhand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Telangana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Karnataka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Tripura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Kerala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Uttarakhand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780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Lakshadweep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West Bengal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Right Arrow 4">
            <a:hlinkClick r:id="rId2" action="ppaction://hlinksldjump"/>
          </p:cNvPr>
          <p:cNvSpPr/>
          <p:nvPr/>
        </p:nvSpPr>
        <p:spPr>
          <a:xfrm rot="10800000">
            <a:off x="7339029" y="6100748"/>
            <a:ext cx="1008112" cy="3921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4BA2A6-A3BC-1C43-BC8D-5EFE02CB3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0556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148973"/>
              </p:ext>
            </p:extLst>
          </p:nvPr>
        </p:nvGraphicFramePr>
        <p:xfrm>
          <a:off x="0" y="-1"/>
          <a:ext cx="9144000" cy="6858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4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9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DVDMS Implemented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Under progress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Rajasthan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Arunachal Pradesh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Maharashtra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Sikkim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Punjab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Assam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Manipur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Andhra Pradesh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62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Telangana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Gujarat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Madhya Pradesh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Jammu &amp; Kashmir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Uttarakhand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Bihar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Uttar Pradesh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Jharkhand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Himachal Pradesh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314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Meghalaya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Right Arrow 5">
            <a:hlinkClick r:id="rId2" action="ppaction://hlinksldjump"/>
          </p:cNvPr>
          <p:cNvSpPr/>
          <p:nvPr/>
        </p:nvSpPr>
        <p:spPr>
          <a:xfrm rot="10800000">
            <a:off x="7380312" y="6453336"/>
            <a:ext cx="100811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A6F873-65C3-1245-91F9-9A92FE50E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2690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1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b="1" dirty="0">
                <a:latin typeface="Baghdad" pitchFamily="2" charset="-78"/>
                <a:cs typeface="Baghdad" pitchFamily="2" charset="-78"/>
              </a:rPr>
              <a:t>Prescription audit </a:t>
            </a:r>
            <a:endParaRPr lang="en-IN" b="1" dirty="0">
              <a:latin typeface="Baghdad" pitchFamily="2" charset="-78"/>
              <a:cs typeface="Baghdad" pitchFamily="2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932440"/>
              </p:ext>
            </p:extLst>
          </p:nvPr>
        </p:nvGraphicFramePr>
        <p:xfrm>
          <a:off x="0" y="764710"/>
          <a:ext cx="9144000" cy="588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784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States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Assam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Bihar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D &amp; N Haveli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Delhi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Jammu &amp; Kashmir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Lakshadweep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Mizoram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Odisha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Rajasthan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Telangana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Tripura (</a:t>
                      </a: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Under Process</a:t>
                      </a: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Uttarakhand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West Bengal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99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Tamil Nadu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Right Arrow 4">
            <a:hlinkClick r:id="rId2" action="ppaction://hlinksldjump"/>
          </p:cNvPr>
          <p:cNvSpPr/>
          <p:nvPr/>
        </p:nvSpPr>
        <p:spPr>
          <a:xfrm rot="10800000">
            <a:off x="6993471" y="6004008"/>
            <a:ext cx="1224136" cy="384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A964BE-03A0-614A-9541-8C8A3D92A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8298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454609"/>
              </p:ext>
            </p:extLst>
          </p:nvPr>
        </p:nvGraphicFramePr>
        <p:xfrm>
          <a:off x="0" y="-30776"/>
          <a:ext cx="9144000" cy="688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8882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1200" dirty="0">
                          <a:solidFill>
                            <a:schemeClr val="tx1"/>
                          </a:solidFill>
                          <a:latin typeface="Baghdad" pitchFamily="2" charset="-78"/>
                          <a:ea typeface="+mj-ea"/>
                          <a:cs typeface="Baghdad" pitchFamily="2" charset="-78"/>
                        </a:rPr>
                        <a:t>States with their own IT enabled system </a:t>
                      </a:r>
                      <a:endParaRPr lang="en-IN" sz="4400" b="1" kern="1200" dirty="0">
                        <a:solidFill>
                          <a:schemeClr val="tx1"/>
                        </a:solidFill>
                        <a:latin typeface="Baghdad" pitchFamily="2" charset="-78"/>
                        <a:ea typeface="+mj-ea"/>
                        <a:cs typeface="Baghdad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68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Haryana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26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Karnataka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0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Kerala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15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Tamil Nadu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1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Tripura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15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West Bengal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15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Chhattisgarh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589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Odisha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15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Goa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090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Dadra and Nagar Haveli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8726032"/>
                  </a:ext>
                </a:extLst>
              </a:tr>
            </a:tbl>
          </a:graphicData>
        </a:graphic>
      </p:graphicFrame>
      <p:sp>
        <p:nvSpPr>
          <p:cNvPr id="5" name="Right Arrow 4">
            <a:hlinkClick r:id="rId2" action="ppaction://hlinksldjump"/>
          </p:cNvPr>
          <p:cNvSpPr/>
          <p:nvPr/>
        </p:nvSpPr>
        <p:spPr>
          <a:xfrm rot="10800000">
            <a:off x="7380312" y="5965975"/>
            <a:ext cx="1008112" cy="3903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DD9386-8BBA-4547-8BBC-695A5CF2C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8C1C-DED5-4318-9235-6DB032139449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1733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 l="1562" t="3120" r="1538" b="117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ight Arrow 4">
            <a:hlinkClick r:id="rId3" action="ppaction://hlinksldjump"/>
            <a:extLst>
              <a:ext uri="{FF2B5EF4-FFF2-40B4-BE49-F238E27FC236}">
                <a16:creationId xmlns:a16="http://schemas.microsoft.com/office/drawing/2014/main" id="{5E8D845C-58FF-374A-95A2-3A9A65C26053}"/>
              </a:ext>
            </a:extLst>
          </p:cNvPr>
          <p:cNvSpPr/>
          <p:nvPr/>
        </p:nvSpPr>
        <p:spPr>
          <a:xfrm rot="10800000">
            <a:off x="7452320" y="6309320"/>
            <a:ext cx="1008112" cy="3903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1224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1645</Words>
  <Application>Microsoft Macintosh PowerPoint</Application>
  <PresentationFormat>On-screen Show (4:3)</PresentationFormat>
  <Paragraphs>404</Paragraphs>
  <Slides>27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Batang</vt:lpstr>
      <vt:lpstr>Arial</vt:lpstr>
      <vt:lpstr>Arial Narrow</vt:lpstr>
      <vt:lpstr>Baghdad</vt:lpstr>
      <vt:lpstr>Calibri</vt:lpstr>
      <vt:lpstr>Calibri Light</vt:lpstr>
      <vt:lpstr>Courier New</vt:lpstr>
      <vt:lpstr>Wingdings</vt:lpstr>
      <vt:lpstr>Office Theme</vt:lpstr>
      <vt:lpstr>1_Office Theme</vt:lpstr>
      <vt:lpstr>Streamlining Logistics for Medicines and Diagnostics </vt:lpstr>
      <vt:lpstr>Medicines in India: A Paradox</vt:lpstr>
      <vt:lpstr>PowerPoint Presentation</vt:lpstr>
      <vt:lpstr>SDG 3.8 : Overarching Umbrella of SDG 3</vt:lpstr>
      <vt:lpstr>Rationale for Free Drugs Service Initiative </vt:lpstr>
      <vt:lpstr>PowerPoint Presentation</vt:lpstr>
      <vt:lpstr>PowerPoint Presentation</vt:lpstr>
      <vt:lpstr>PowerPoint Presentation</vt:lpstr>
      <vt:lpstr>Status of 15 states on DVDMS</vt:lpstr>
      <vt:lpstr>PowerPoint Presentation</vt:lpstr>
      <vt:lpstr>PowerPoint Presentation</vt:lpstr>
      <vt:lpstr>Free Diagnostics Service Initiative</vt:lpstr>
      <vt:lpstr>PowerPoint Presentation</vt:lpstr>
      <vt:lpstr>PowerPoint Presentation</vt:lpstr>
      <vt:lpstr>PowerPoint Presentation</vt:lpstr>
      <vt:lpstr>Way forward :</vt:lpstr>
      <vt:lpstr>Way forward :</vt:lpstr>
      <vt:lpstr>Thank-you! </vt:lpstr>
      <vt:lpstr>State / UT with Facility wise EML</vt:lpstr>
      <vt:lpstr>PowerPoint Presentation</vt:lpstr>
      <vt:lpstr>State / UT : Grievance Redressal Mechanism</vt:lpstr>
      <vt:lpstr>PowerPoint Presentation</vt:lpstr>
      <vt:lpstr>PowerPoint Presentation</vt:lpstr>
      <vt:lpstr>PowerPoint Presentation</vt:lpstr>
      <vt:lpstr>Prescription audit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Streamlining Logistics for Medicines and Diagnostics </dc:title>
  <dc:creator>Microsoft Office User</dc:creator>
  <cp:lastModifiedBy>Microsoft Office User</cp:lastModifiedBy>
  <cp:revision>16</cp:revision>
  <dcterms:created xsi:type="dcterms:W3CDTF">2019-04-07T07:31:51Z</dcterms:created>
  <dcterms:modified xsi:type="dcterms:W3CDTF">2019-04-07T12:33:15Z</dcterms:modified>
</cp:coreProperties>
</file>