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1096" r:id="rId2"/>
    <p:sldId id="1097" r:id="rId3"/>
    <p:sldId id="1167" r:id="rId4"/>
    <p:sldId id="1168" r:id="rId5"/>
    <p:sldId id="1169" r:id="rId6"/>
    <p:sldId id="1158" r:id="rId7"/>
    <p:sldId id="256" r:id="rId8"/>
    <p:sldId id="1157" r:id="rId9"/>
    <p:sldId id="716" r:id="rId10"/>
    <p:sldId id="1170" r:id="rId11"/>
    <p:sldId id="1103" r:id="rId12"/>
    <p:sldId id="1173" r:id="rId13"/>
    <p:sldId id="1104" r:id="rId14"/>
    <p:sldId id="1101" r:id="rId15"/>
    <p:sldId id="1106" r:id="rId16"/>
    <p:sldId id="258" r:id="rId17"/>
    <p:sldId id="259" r:id="rId18"/>
    <p:sldId id="1160" r:id="rId19"/>
    <p:sldId id="671" r:id="rId20"/>
    <p:sldId id="298" r:id="rId21"/>
    <p:sldId id="700" r:id="rId22"/>
    <p:sldId id="289" r:id="rId23"/>
    <p:sldId id="1174" r:id="rId24"/>
    <p:sldId id="1171" r:id="rId25"/>
    <p:sldId id="690" r:id="rId26"/>
    <p:sldId id="736" r:id="rId27"/>
    <p:sldId id="261" r:id="rId28"/>
    <p:sldId id="72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BD"/>
    <a:srgbClr val="EDC948"/>
    <a:srgbClr val="D7E6C8"/>
    <a:srgbClr val="59A14F"/>
    <a:srgbClr val="E15759"/>
    <a:srgbClr val="E77F7E"/>
    <a:srgbClr val="E5F3D9"/>
    <a:srgbClr val="B5B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584" autoAdjust="0"/>
    <p:restoredTop sz="91089" autoAdjust="0"/>
  </p:normalViewPr>
  <p:slideViewPr>
    <p:cSldViewPr snapToGrid="0">
      <p:cViewPr>
        <p:scale>
          <a:sx n="61" d="100"/>
          <a:sy n="61" d="100"/>
        </p:scale>
        <p:origin x="216" y="28"/>
      </p:cViewPr>
      <p:guideLst>
        <p:guide orient="horz" pos="2160"/>
        <p:guide pos="3840"/>
      </p:guideLst>
    </p:cSldViewPr>
  </p:slideViewPr>
  <p:notesTextViewPr>
    <p:cViewPr>
      <p:scale>
        <a:sx n="1" d="1"/>
        <a:sy n="1" d="1"/>
      </p:scale>
      <p:origin x="0" y="0"/>
    </p:cViewPr>
  </p:notesTextViewPr>
  <p:sorterViewPr>
    <p:cViewPr>
      <p:scale>
        <a:sx n="50" d="100"/>
        <a:sy n="50" d="100"/>
      </p:scale>
      <p:origin x="0" y="-22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Population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7B8-4949-9EF8-811CAC5036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7B8-4949-9EF8-811CAC503645}"/>
              </c:ext>
            </c:extLst>
          </c:dPt>
          <c:dLbls>
            <c:dLbl>
              <c:idx val="0"/>
              <c:layout>
                <c:manualLayout>
                  <c:x val="0.20004535327769443"/>
                  <c:y val="-0.1859118423662085"/>
                </c:manualLayout>
              </c:layout>
              <c:showLegendKey val="0"/>
              <c:showVal val="1"/>
              <c:showCatName val="0"/>
              <c:showSerName val="0"/>
              <c:showPercent val="0"/>
              <c:showBubbleSize val="0"/>
              <c:extLst>
                <c:ext xmlns:c15="http://schemas.microsoft.com/office/drawing/2012/chart" uri="{CE6537A1-D6FC-4f65-9D91-7224C49458BB}">
                  <c15:layout>
                    <c:manualLayout>
                      <c:w val="0.22097078572179085"/>
                      <c:h val="0.2322326760465491"/>
                    </c:manualLayout>
                  </c15:layout>
                </c:ext>
                <c:ext xmlns:c16="http://schemas.microsoft.com/office/drawing/2014/chart" uri="{C3380CC4-5D6E-409C-BE32-E72D297353CC}">
                  <c16:uniqueId val="{00000001-07B8-4949-9EF8-811CAC50364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Rural</c:v>
                </c:pt>
                <c:pt idx="1">
                  <c:v>Urban</c:v>
                </c:pt>
              </c:strCache>
            </c:strRef>
          </c:cat>
          <c:val>
            <c:numRef>
              <c:f>Sheet1!$B$2:$B$3</c:f>
              <c:numCache>
                <c:formatCode>0%</c:formatCode>
                <c:ptCount val="2"/>
                <c:pt idx="0">
                  <c:v>0.73000000000000009</c:v>
                </c:pt>
                <c:pt idx="1">
                  <c:v>0.27</c:v>
                </c:pt>
              </c:numCache>
            </c:numRef>
          </c:val>
          <c:extLst>
            <c:ext xmlns:c16="http://schemas.microsoft.com/office/drawing/2014/chart" uri="{C3380CC4-5D6E-409C-BE32-E72D297353CC}">
              <c16:uniqueId val="{00000004-07B8-4949-9EF8-811CAC50364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mn-lt"/>
                <a:ea typeface="+mn-ea"/>
                <a:cs typeface="+mn-cs"/>
              </a:defRPr>
            </a:pPr>
            <a:r>
              <a:rPr lang="en-US" sz="1100" b="0" dirty="0">
                <a:solidFill>
                  <a:schemeClr val="tx1"/>
                </a:solidFill>
              </a:rPr>
              <a:t>Malaria: PV+ Predicted</a:t>
            </a:r>
            <a:r>
              <a:rPr lang="en-US" sz="1100" b="0" baseline="0" dirty="0">
                <a:solidFill>
                  <a:schemeClr val="tx1"/>
                </a:solidFill>
              </a:rPr>
              <a:t> vs Actual</a:t>
            </a:r>
            <a:endParaRPr lang="en-US" sz="1100" b="0" dirty="0">
              <a:solidFill>
                <a:schemeClr val="tx1"/>
              </a:solidFill>
            </a:endParaRPr>
          </a:p>
        </c:rich>
      </c:tx>
      <c:layout>
        <c:manualLayout>
          <c:xMode val="edge"/>
          <c:yMode val="edge"/>
          <c:x val="0.27257748568713785"/>
          <c:y val="2.403743843276103E-2"/>
        </c:manualLayout>
      </c:layout>
      <c:overlay val="1"/>
      <c:spPr>
        <a:noFill/>
        <a:ln>
          <a:noFill/>
        </a:ln>
        <a:effectLst/>
      </c:spPr>
    </c:title>
    <c:autoTitleDeleted val="0"/>
    <c:plotArea>
      <c:layout>
        <c:manualLayout>
          <c:layoutTarget val="inner"/>
          <c:xMode val="edge"/>
          <c:yMode val="edge"/>
          <c:x val="5.9195666101009292E-2"/>
          <c:y val="0.15041489456851276"/>
          <c:w val="0.91854661049286768"/>
          <c:h val="0.75176760044288349"/>
        </c:manualLayout>
      </c:layout>
      <c:lineChart>
        <c:grouping val="standard"/>
        <c:varyColors val="0"/>
        <c:ser>
          <c:idx val="0"/>
          <c:order val="0"/>
          <c:tx>
            <c:strRef>
              <c:f>Sheet5!$A$2</c:f>
              <c:strCache>
                <c:ptCount val="1"/>
                <c:pt idx="0">
                  <c:v>PV+ Predicted</c:v>
                </c:pt>
              </c:strCache>
            </c:strRef>
          </c:tx>
          <c:spPr>
            <a:ln w="38100" cap="rnd">
              <a:solidFill>
                <a:schemeClr val="accent1"/>
              </a:solidFill>
              <a:prstDash val="sysDot"/>
              <a:round/>
            </a:ln>
            <a:effectLst/>
          </c:spPr>
          <c:marker>
            <c:symbol val="none"/>
          </c:marker>
          <c:cat>
            <c:strRef>
              <c:f>Sheet5!$B$1:$U$1</c:f>
              <c:strCache>
                <c:ptCount val="20"/>
                <c:pt idx="0">
                  <c:v>W28</c:v>
                </c:pt>
                <c:pt idx="1">
                  <c:v>W29</c:v>
                </c:pt>
                <c:pt idx="2">
                  <c:v>W30</c:v>
                </c:pt>
                <c:pt idx="3">
                  <c:v>W31</c:v>
                </c:pt>
                <c:pt idx="4">
                  <c:v>W32</c:v>
                </c:pt>
                <c:pt idx="5">
                  <c:v>W33</c:v>
                </c:pt>
                <c:pt idx="6">
                  <c:v>W34</c:v>
                </c:pt>
                <c:pt idx="7">
                  <c:v>W35</c:v>
                </c:pt>
                <c:pt idx="8">
                  <c:v>W36</c:v>
                </c:pt>
                <c:pt idx="9">
                  <c:v>W37</c:v>
                </c:pt>
                <c:pt idx="10">
                  <c:v>W38</c:v>
                </c:pt>
                <c:pt idx="11">
                  <c:v>W39</c:v>
                </c:pt>
                <c:pt idx="12">
                  <c:v>W40</c:v>
                </c:pt>
                <c:pt idx="13">
                  <c:v>W41</c:v>
                </c:pt>
                <c:pt idx="14">
                  <c:v>W42</c:v>
                </c:pt>
                <c:pt idx="15">
                  <c:v>W43</c:v>
                </c:pt>
                <c:pt idx="16">
                  <c:v>W44</c:v>
                </c:pt>
                <c:pt idx="17">
                  <c:v>W45</c:v>
                </c:pt>
                <c:pt idx="18">
                  <c:v>W46</c:v>
                </c:pt>
                <c:pt idx="19">
                  <c:v>W47</c:v>
                </c:pt>
              </c:strCache>
            </c:strRef>
          </c:cat>
          <c:val>
            <c:numRef>
              <c:f>Sheet5!$B$2:$U$2</c:f>
              <c:numCache>
                <c:formatCode>General</c:formatCode>
                <c:ptCount val="20"/>
                <c:pt idx="0">
                  <c:v>249</c:v>
                </c:pt>
                <c:pt idx="1">
                  <c:v>243</c:v>
                </c:pt>
                <c:pt idx="2">
                  <c:v>214</c:v>
                </c:pt>
                <c:pt idx="3">
                  <c:v>155</c:v>
                </c:pt>
                <c:pt idx="4">
                  <c:v>221</c:v>
                </c:pt>
                <c:pt idx="5">
                  <c:v>226</c:v>
                </c:pt>
                <c:pt idx="6">
                  <c:v>295</c:v>
                </c:pt>
                <c:pt idx="7">
                  <c:v>202</c:v>
                </c:pt>
                <c:pt idx="8">
                  <c:v>211</c:v>
                </c:pt>
                <c:pt idx="9">
                  <c:v>329</c:v>
                </c:pt>
                <c:pt idx="10">
                  <c:v>274</c:v>
                </c:pt>
                <c:pt idx="11">
                  <c:v>227</c:v>
                </c:pt>
                <c:pt idx="12">
                  <c:v>207</c:v>
                </c:pt>
                <c:pt idx="13">
                  <c:v>204</c:v>
                </c:pt>
                <c:pt idx="14">
                  <c:v>177</c:v>
                </c:pt>
                <c:pt idx="15">
                  <c:v>187</c:v>
                </c:pt>
                <c:pt idx="16">
                  <c:v>177</c:v>
                </c:pt>
                <c:pt idx="17">
                  <c:v>201</c:v>
                </c:pt>
                <c:pt idx="18">
                  <c:v>163</c:v>
                </c:pt>
                <c:pt idx="19">
                  <c:v>131</c:v>
                </c:pt>
              </c:numCache>
            </c:numRef>
          </c:val>
          <c:smooth val="0"/>
          <c:extLst>
            <c:ext xmlns:c16="http://schemas.microsoft.com/office/drawing/2014/chart" uri="{C3380CC4-5D6E-409C-BE32-E72D297353CC}">
              <c16:uniqueId val="{00000000-EFD7-43E2-93E9-474AD59045F4}"/>
            </c:ext>
          </c:extLst>
        </c:ser>
        <c:ser>
          <c:idx val="1"/>
          <c:order val="1"/>
          <c:tx>
            <c:strRef>
              <c:f>Sheet5!$A$3</c:f>
              <c:strCache>
                <c:ptCount val="1"/>
                <c:pt idx="0">
                  <c:v>Actual PV+</c:v>
                </c:pt>
              </c:strCache>
            </c:strRef>
          </c:tx>
          <c:spPr>
            <a:ln w="28575" cap="rnd">
              <a:solidFill>
                <a:schemeClr val="accent2"/>
              </a:solidFill>
              <a:round/>
            </a:ln>
            <a:effectLst/>
          </c:spPr>
          <c:marker>
            <c:symbol val="none"/>
          </c:marker>
          <c:cat>
            <c:strRef>
              <c:f>Sheet5!$B$1:$U$1</c:f>
              <c:strCache>
                <c:ptCount val="20"/>
                <c:pt idx="0">
                  <c:v>W28</c:v>
                </c:pt>
                <c:pt idx="1">
                  <c:v>W29</c:v>
                </c:pt>
                <c:pt idx="2">
                  <c:v>W30</c:v>
                </c:pt>
                <c:pt idx="3">
                  <c:v>W31</c:v>
                </c:pt>
                <c:pt idx="4">
                  <c:v>W32</c:v>
                </c:pt>
                <c:pt idx="5">
                  <c:v>W33</c:v>
                </c:pt>
                <c:pt idx="6">
                  <c:v>W34</c:v>
                </c:pt>
                <c:pt idx="7">
                  <c:v>W35</c:v>
                </c:pt>
                <c:pt idx="8">
                  <c:v>W36</c:v>
                </c:pt>
                <c:pt idx="9">
                  <c:v>W37</c:v>
                </c:pt>
                <c:pt idx="10">
                  <c:v>W38</c:v>
                </c:pt>
                <c:pt idx="11">
                  <c:v>W39</c:v>
                </c:pt>
                <c:pt idx="12">
                  <c:v>W40</c:v>
                </c:pt>
                <c:pt idx="13">
                  <c:v>W41</c:v>
                </c:pt>
                <c:pt idx="14">
                  <c:v>W42</c:v>
                </c:pt>
                <c:pt idx="15">
                  <c:v>W43</c:v>
                </c:pt>
                <c:pt idx="16">
                  <c:v>W44</c:v>
                </c:pt>
                <c:pt idx="17">
                  <c:v>W45</c:v>
                </c:pt>
                <c:pt idx="18">
                  <c:v>W46</c:v>
                </c:pt>
                <c:pt idx="19">
                  <c:v>W47</c:v>
                </c:pt>
              </c:strCache>
            </c:strRef>
          </c:cat>
          <c:val>
            <c:numRef>
              <c:f>Sheet5!$B$3:$U$3</c:f>
              <c:numCache>
                <c:formatCode>General</c:formatCode>
                <c:ptCount val="20"/>
                <c:pt idx="0">
                  <c:v>181</c:v>
                </c:pt>
                <c:pt idx="1">
                  <c:v>161</c:v>
                </c:pt>
                <c:pt idx="2">
                  <c:v>208</c:v>
                </c:pt>
                <c:pt idx="3">
                  <c:v>223</c:v>
                </c:pt>
                <c:pt idx="4">
                  <c:v>156</c:v>
                </c:pt>
                <c:pt idx="5">
                  <c:v>102</c:v>
                </c:pt>
                <c:pt idx="6">
                  <c:v>113</c:v>
                </c:pt>
                <c:pt idx="7">
                  <c:v>131</c:v>
                </c:pt>
                <c:pt idx="8">
                  <c:v>162</c:v>
                </c:pt>
                <c:pt idx="9">
                  <c:v>204</c:v>
                </c:pt>
                <c:pt idx="10">
                  <c:v>187</c:v>
                </c:pt>
                <c:pt idx="11">
                  <c:v>101</c:v>
                </c:pt>
                <c:pt idx="12">
                  <c:v>102</c:v>
                </c:pt>
                <c:pt idx="13">
                  <c:v>100</c:v>
                </c:pt>
                <c:pt idx="14">
                  <c:v>103</c:v>
                </c:pt>
                <c:pt idx="15">
                  <c:v>146</c:v>
                </c:pt>
                <c:pt idx="16">
                  <c:v>129</c:v>
                </c:pt>
                <c:pt idx="17">
                  <c:v>82</c:v>
                </c:pt>
                <c:pt idx="18">
                  <c:v>81</c:v>
                </c:pt>
                <c:pt idx="19">
                  <c:v>16</c:v>
                </c:pt>
              </c:numCache>
            </c:numRef>
          </c:val>
          <c:smooth val="0"/>
          <c:extLst>
            <c:ext xmlns:c16="http://schemas.microsoft.com/office/drawing/2014/chart" uri="{C3380CC4-5D6E-409C-BE32-E72D297353CC}">
              <c16:uniqueId val="{00000001-EFD7-43E2-93E9-474AD59045F4}"/>
            </c:ext>
          </c:extLst>
        </c:ser>
        <c:dLbls>
          <c:showLegendKey val="0"/>
          <c:showVal val="0"/>
          <c:showCatName val="0"/>
          <c:showSerName val="0"/>
          <c:showPercent val="0"/>
          <c:showBubbleSize val="0"/>
        </c:dLbls>
        <c:upDownBars>
          <c:gapWidth val="150"/>
          <c:upBars>
            <c:spPr>
              <a:solidFill>
                <a:schemeClr val="lt1"/>
              </a:solidFill>
              <a:ln w="9525">
                <a:solidFill>
                  <a:schemeClr val="tx1">
                    <a:lumMod val="15000"/>
                    <a:lumOff val="85000"/>
                  </a:schemeClr>
                </a:solidFill>
              </a:ln>
              <a:effectLst/>
            </c:spPr>
          </c:upBars>
          <c:downBars>
            <c:spPr>
              <a:solidFill>
                <a:schemeClr val="dk1">
                  <a:lumMod val="65000"/>
                  <a:lumOff val="35000"/>
                </a:schemeClr>
              </a:solidFill>
              <a:ln w="9525">
                <a:solidFill>
                  <a:schemeClr val="tx1">
                    <a:lumMod val="65000"/>
                    <a:lumOff val="35000"/>
                  </a:schemeClr>
                </a:solidFill>
              </a:ln>
              <a:effectLst/>
            </c:spPr>
          </c:downBars>
        </c:upDownBars>
        <c:smooth val="0"/>
        <c:axId val="154284800"/>
        <c:axId val="154286336"/>
      </c:lineChart>
      <c:catAx>
        <c:axId val="15428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54286336"/>
        <c:crosses val="autoZero"/>
        <c:auto val="1"/>
        <c:lblAlgn val="ctr"/>
        <c:lblOffset val="100"/>
        <c:noMultiLvlLbl val="0"/>
      </c:catAx>
      <c:valAx>
        <c:axId val="154286336"/>
        <c:scaling>
          <c:orientation val="minMax"/>
        </c:scaling>
        <c:delete val="0"/>
        <c:axPos val="l"/>
        <c:numFmt formatCode="General"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284800"/>
        <c:crosses val="autoZero"/>
        <c:crossBetween val="between"/>
      </c:valAx>
      <c:spPr>
        <a:noFill/>
        <a:ln>
          <a:noFill/>
        </a:ln>
        <a:effectLst/>
      </c:spPr>
    </c:plotArea>
    <c:legend>
      <c:legendPos val="b"/>
      <c:layout>
        <c:manualLayout>
          <c:xMode val="edge"/>
          <c:yMode val="edge"/>
          <c:x val="0.57822713488929212"/>
          <c:y val="0.18765309479022624"/>
          <c:w val="0.40201224477505126"/>
          <c:h val="7.455703018919455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EC5E29-1953-41C6-BD3F-2D2265E162CB}" type="doc">
      <dgm:prSet loTypeId="urn:microsoft.com/office/officeart/2005/8/layout/radial6" loCatId="cycle" qsTypeId="urn:microsoft.com/office/officeart/2005/8/quickstyle/simple1" qsCatId="simple" csTypeId="urn:microsoft.com/office/officeart/2005/8/colors/colorful2" csCatId="colorful" phldr="1"/>
      <dgm:spPr/>
      <dgm:t>
        <a:bodyPr/>
        <a:lstStyle/>
        <a:p>
          <a:endParaRPr lang="en-US"/>
        </a:p>
      </dgm:t>
    </dgm:pt>
    <dgm:pt modelId="{B46D85D3-D5C9-49D7-8055-F3C3AA6D2195}">
      <dgm:prSet phldrT="[Text]"/>
      <dgm:spPr/>
      <dgm:t>
        <a:bodyPr/>
        <a:lstStyle/>
        <a:p>
          <a:r>
            <a:rPr lang="en-US" dirty="0"/>
            <a:t>Approach</a:t>
          </a:r>
        </a:p>
      </dgm:t>
    </dgm:pt>
    <dgm:pt modelId="{D6B61303-965A-4DCA-AAC4-58A425F6EEF9}" type="parTrans" cxnId="{E3DC9B23-7D09-469E-A5F7-554C7D254D76}">
      <dgm:prSet/>
      <dgm:spPr/>
      <dgm:t>
        <a:bodyPr/>
        <a:lstStyle/>
        <a:p>
          <a:endParaRPr lang="en-US"/>
        </a:p>
      </dgm:t>
    </dgm:pt>
    <dgm:pt modelId="{98AC9EFD-3D48-4158-9791-E946BC9F5433}" type="sibTrans" cxnId="{E3DC9B23-7D09-469E-A5F7-554C7D254D76}">
      <dgm:prSet/>
      <dgm:spPr/>
      <dgm:t>
        <a:bodyPr/>
        <a:lstStyle/>
        <a:p>
          <a:endParaRPr lang="en-US"/>
        </a:p>
      </dgm:t>
    </dgm:pt>
    <dgm:pt modelId="{9D6C58D6-F6BF-4ED3-B68D-ECD1E17B7AF5}">
      <dgm:prSet phldrT="[Text]"/>
      <dgm:spPr/>
      <dgm:t>
        <a:bodyPr/>
        <a:lstStyle/>
        <a:p>
          <a:r>
            <a:rPr lang="en-US" dirty="0"/>
            <a:t>Coverage</a:t>
          </a:r>
        </a:p>
      </dgm:t>
    </dgm:pt>
    <dgm:pt modelId="{D6737FB9-709F-44D9-99C7-FF0ED74EA93B}" type="parTrans" cxnId="{CAE0597D-AE6E-4B8F-BA0A-959042B298F0}">
      <dgm:prSet/>
      <dgm:spPr/>
      <dgm:t>
        <a:bodyPr/>
        <a:lstStyle/>
        <a:p>
          <a:endParaRPr lang="en-US"/>
        </a:p>
      </dgm:t>
    </dgm:pt>
    <dgm:pt modelId="{6CC97EFF-11B6-48B4-AA45-8A5DE3A1ABBA}" type="sibTrans" cxnId="{CAE0597D-AE6E-4B8F-BA0A-959042B298F0}">
      <dgm:prSet/>
      <dgm:spPr/>
      <dgm:t>
        <a:bodyPr/>
        <a:lstStyle/>
        <a:p>
          <a:endParaRPr lang="en-US"/>
        </a:p>
      </dgm:t>
    </dgm:pt>
    <dgm:pt modelId="{962A8D9F-9792-4A22-8210-A8DA07848501}">
      <dgm:prSet phldrT="[Text]"/>
      <dgm:spPr/>
      <dgm:t>
        <a:bodyPr/>
        <a:lstStyle/>
        <a:p>
          <a:r>
            <a:rPr lang="en-US" dirty="0"/>
            <a:t>Efficiency</a:t>
          </a:r>
        </a:p>
      </dgm:t>
    </dgm:pt>
    <dgm:pt modelId="{9656C07E-AADC-478F-B5D2-7055E2756DB1}" type="parTrans" cxnId="{C67F155E-530F-4CFA-B71D-81D68EFF3AAD}">
      <dgm:prSet/>
      <dgm:spPr/>
      <dgm:t>
        <a:bodyPr/>
        <a:lstStyle/>
        <a:p>
          <a:endParaRPr lang="en-US"/>
        </a:p>
      </dgm:t>
    </dgm:pt>
    <dgm:pt modelId="{3A9522EF-D299-4DC5-B5E6-5740AB7334DC}" type="sibTrans" cxnId="{C67F155E-530F-4CFA-B71D-81D68EFF3AAD}">
      <dgm:prSet/>
      <dgm:spPr/>
      <dgm:t>
        <a:bodyPr/>
        <a:lstStyle/>
        <a:p>
          <a:endParaRPr lang="en-US"/>
        </a:p>
      </dgm:t>
    </dgm:pt>
    <dgm:pt modelId="{1787E81B-B23D-4E37-8A75-830B853C4AA4}">
      <dgm:prSet phldrT="[Text]"/>
      <dgm:spPr/>
      <dgm:t>
        <a:bodyPr/>
        <a:lstStyle/>
        <a:p>
          <a:r>
            <a:rPr lang="en-US" dirty="0"/>
            <a:t>Quality</a:t>
          </a:r>
        </a:p>
      </dgm:t>
    </dgm:pt>
    <dgm:pt modelId="{BC27E809-FBD3-48FA-AEB7-8E533E7BE6E9}" type="parTrans" cxnId="{313B4064-D398-4AD3-BEA3-72AE3CC5BD32}">
      <dgm:prSet/>
      <dgm:spPr/>
      <dgm:t>
        <a:bodyPr/>
        <a:lstStyle/>
        <a:p>
          <a:endParaRPr lang="en-US"/>
        </a:p>
      </dgm:t>
    </dgm:pt>
    <dgm:pt modelId="{B9EC168F-0C2D-4C61-BF41-81396A86E376}" type="sibTrans" cxnId="{313B4064-D398-4AD3-BEA3-72AE3CC5BD32}">
      <dgm:prSet/>
      <dgm:spPr/>
      <dgm:t>
        <a:bodyPr/>
        <a:lstStyle/>
        <a:p>
          <a:endParaRPr lang="en-US"/>
        </a:p>
      </dgm:t>
    </dgm:pt>
    <dgm:pt modelId="{FC1AE257-225A-44D0-95F0-0B87D8A9EE64}">
      <dgm:prSet phldrT="[Text]"/>
      <dgm:spPr/>
      <dgm:t>
        <a:bodyPr/>
        <a:lstStyle/>
        <a:p>
          <a:r>
            <a:rPr lang="en-US" dirty="0"/>
            <a:t>Cross program correlations</a:t>
          </a:r>
        </a:p>
      </dgm:t>
    </dgm:pt>
    <dgm:pt modelId="{E1B08FAD-2890-4169-9EE0-86A7604C883C}" type="parTrans" cxnId="{EA181BA4-2C83-4D23-AFF6-6DD8A942B0F8}">
      <dgm:prSet/>
      <dgm:spPr/>
      <dgm:t>
        <a:bodyPr/>
        <a:lstStyle/>
        <a:p>
          <a:endParaRPr lang="en-US"/>
        </a:p>
      </dgm:t>
    </dgm:pt>
    <dgm:pt modelId="{D14A40A6-6D22-4CD0-8B3D-DF51E6B7FD57}" type="sibTrans" cxnId="{EA181BA4-2C83-4D23-AFF6-6DD8A942B0F8}">
      <dgm:prSet/>
      <dgm:spPr/>
      <dgm:t>
        <a:bodyPr/>
        <a:lstStyle/>
        <a:p>
          <a:endParaRPr lang="en-US"/>
        </a:p>
      </dgm:t>
    </dgm:pt>
    <dgm:pt modelId="{56F9D97F-F80A-4DB9-8F90-232E9E601DDB}" type="pres">
      <dgm:prSet presAssocID="{C9EC5E29-1953-41C6-BD3F-2D2265E162CB}" presName="Name0" presStyleCnt="0">
        <dgm:presLayoutVars>
          <dgm:chMax val="1"/>
          <dgm:dir/>
          <dgm:animLvl val="ctr"/>
          <dgm:resizeHandles val="exact"/>
        </dgm:presLayoutVars>
      </dgm:prSet>
      <dgm:spPr/>
    </dgm:pt>
    <dgm:pt modelId="{6D64BFCF-912D-412C-B4D8-3D2D1499A563}" type="pres">
      <dgm:prSet presAssocID="{B46D85D3-D5C9-49D7-8055-F3C3AA6D2195}" presName="centerShape" presStyleLbl="node0" presStyleIdx="0" presStyleCnt="1"/>
      <dgm:spPr/>
    </dgm:pt>
    <dgm:pt modelId="{F4030530-79F9-42C8-9EF2-1A4D13527278}" type="pres">
      <dgm:prSet presAssocID="{9D6C58D6-F6BF-4ED3-B68D-ECD1E17B7AF5}" presName="node" presStyleLbl="node1" presStyleIdx="0" presStyleCnt="4">
        <dgm:presLayoutVars>
          <dgm:bulletEnabled val="1"/>
        </dgm:presLayoutVars>
      </dgm:prSet>
      <dgm:spPr/>
    </dgm:pt>
    <dgm:pt modelId="{F3DFEBF7-296B-4ED4-B8E3-D01ED8BDFDD0}" type="pres">
      <dgm:prSet presAssocID="{9D6C58D6-F6BF-4ED3-B68D-ECD1E17B7AF5}" presName="dummy" presStyleCnt="0"/>
      <dgm:spPr/>
    </dgm:pt>
    <dgm:pt modelId="{5CC31FE7-1E99-4688-846C-EC7FFBB3973C}" type="pres">
      <dgm:prSet presAssocID="{6CC97EFF-11B6-48B4-AA45-8A5DE3A1ABBA}" presName="sibTrans" presStyleLbl="sibTrans2D1" presStyleIdx="0" presStyleCnt="4"/>
      <dgm:spPr/>
    </dgm:pt>
    <dgm:pt modelId="{236FF31D-8F86-45A8-A3A1-8A428D0512BF}" type="pres">
      <dgm:prSet presAssocID="{962A8D9F-9792-4A22-8210-A8DA07848501}" presName="node" presStyleLbl="node1" presStyleIdx="1" presStyleCnt="4">
        <dgm:presLayoutVars>
          <dgm:bulletEnabled val="1"/>
        </dgm:presLayoutVars>
      </dgm:prSet>
      <dgm:spPr/>
    </dgm:pt>
    <dgm:pt modelId="{9B25F782-B0DE-4178-A91C-16EC5EA83661}" type="pres">
      <dgm:prSet presAssocID="{962A8D9F-9792-4A22-8210-A8DA07848501}" presName="dummy" presStyleCnt="0"/>
      <dgm:spPr/>
    </dgm:pt>
    <dgm:pt modelId="{CD9D8D87-931C-4DA0-A94F-DD9F7E601898}" type="pres">
      <dgm:prSet presAssocID="{3A9522EF-D299-4DC5-B5E6-5740AB7334DC}" presName="sibTrans" presStyleLbl="sibTrans2D1" presStyleIdx="1" presStyleCnt="4"/>
      <dgm:spPr/>
    </dgm:pt>
    <dgm:pt modelId="{38FB11B1-093A-46B2-AA4B-F49440076321}" type="pres">
      <dgm:prSet presAssocID="{1787E81B-B23D-4E37-8A75-830B853C4AA4}" presName="node" presStyleLbl="node1" presStyleIdx="2" presStyleCnt="4">
        <dgm:presLayoutVars>
          <dgm:bulletEnabled val="1"/>
        </dgm:presLayoutVars>
      </dgm:prSet>
      <dgm:spPr/>
    </dgm:pt>
    <dgm:pt modelId="{7F98F1D0-9344-4779-9626-C5BF042292EA}" type="pres">
      <dgm:prSet presAssocID="{1787E81B-B23D-4E37-8A75-830B853C4AA4}" presName="dummy" presStyleCnt="0"/>
      <dgm:spPr/>
    </dgm:pt>
    <dgm:pt modelId="{C469986B-46A3-4AF1-8EE5-0A5E11B8D2E1}" type="pres">
      <dgm:prSet presAssocID="{B9EC168F-0C2D-4C61-BF41-81396A86E376}" presName="sibTrans" presStyleLbl="sibTrans2D1" presStyleIdx="2" presStyleCnt="4"/>
      <dgm:spPr/>
    </dgm:pt>
    <dgm:pt modelId="{A5BC98B2-05C6-44ED-8E8E-C94ABE106094}" type="pres">
      <dgm:prSet presAssocID="{FC1AE257-225A-44D0-95F0-0B87D8A9EE64}" presName="node" presStyleLbl="node1" presStyleIdx="3" presStyleCnt="4" custScaleX="111710" custScaleY="108302">
        <dgm:presLayoutVars>
          <dgm:bulletEnabled val="1"/>
        </dgm:presLayoutVars>
      </dgm:prSet>
      <dgm:spPr/>
    </dgm:pt>
    <dgm:pt modelId="{97B4484A-0A9E-4516-8C3D-4AFEE43200AD}" type="pres">
      <dgm:prSet presAssocID="{FC1AE257-225A-44D0-95F0-0B87D8A9EE64}" presName="dummy" presStyleCnt="0"/>
      <dgm:spPr/>
    </dgm:pt>
    <dgm:pt modelId="{43AEDB53-4556-4861-B179-68159B0D4C28}" type="pres">
      <dgm:prSet presAssocID="{D14A40A6-6D22-4CD0-8B3D-DF51E6B7FD57}" presName="sibTrans" presStyleLbl="sibTrans2D1" presStyleIdx="3" presStyleCnt="4"/>
      <dgm:spPr/>
    </dgm:pt>
  </dgm:ptLst>
  <dgm:cxnLst>
    <dgm:cxn modelId="{12110F1D-BB15-4378-9DED-80AC0DBA2451}" type="presOf" srcId="{9D6C58D6-F6BF-4ED3-B68D-ECD1E17B7AF5}" destId="{F4030530-79F9-42C8-9EF2-1A4D13527278}" srcOrd="0" destOrd="0" presId="urn:microsoft.com/office/officeart/2005/8/layout/radial6"/>
    <dgm:cxn modelId="{E3DC9B23-7D09-469E-A5F7-554C7D254D76}" srcId="{C9EC5E29-1953-41C6-BD3F-2D2265E162CB}" destId="{B46D85D3-D5C9-49D7-8055-F3C3AA6D2195}" srcOrd="0" destOrd="0" parTransId="{D6B61303-965A-4DCA-AAC4-58A425F6EEF9}" sibTransId="{98AC9EFD-3D48-4158-9791-E946BC9F5433}"/>
    <dgm:cxn modelId="{8CA71139-C0C2-4DD2-BA5B-9C47E949BB67}" type="presOf" srcId="{B46D85D3-D5C9-49D7-8055-F3C3AA6D2195}" destId="{6D64BFCF-912D-412C-B4D8-3D2D1499A563}" srcOrd="0" destOrd="0" presId="urn:microsoft.com/office/officeart/2005/8/layout/radial6"/>
    <dgm:cxn modelId="{C67F155E-530F-4CFA-B71D-81D68EFF3AAD}" srcId="{B46D85D3-D5C9-49D7-8055-F3C3AA6D2195}" destId="{962A8D9F-9792-4A22-8210-A8DA07848501}" srcOrd="1" destOrd="0" parTransId="{9656C07E-AADC-478F-B5D2-7055E2756DB1}" sibTransId="{3A9522EF-D299-4DC5-B5E6-5740AB7334DC}"/>
    <dgm:cxn modelId="{313B4064-D398-4AD3-BEA3-72AE3CC5BD32}" srcId="{B46D85D3-D5C9-49D7-8055-F3C3AA6D2195}" destId="{1787E81B-B23D-4E37-8A75-830B853C4AA4}" srcOrd="2" destOrd="0" parTransId="{BC27E809-FBD3-48FA-AEB7-8E533E7BE6E9}" sibTransId="{B9EC168F-0C2D-4C61-BF41-81396A86E376}"/>
    <dgm:cxn modelId="{CF5AA046-03B8-4A01-9388-CCCC65ECAEA0}" type="presOf" srcId="{962A8D9F-9792-4A22-8210-A8DA07848501}" destId="{236FF31D-8F86-45A8-A3A1-8A428D0512BF}" srcOrd="0" destOrd="0" presId="urn:microsoft.com/office/officeart/2005/8/layout/radial6"/>
    <dgm:cxn modelId="{7462D26E-ECE4-47C3-A2F3-645616D72BC3}" type="presOf" srcId="{1787E81B-B23D-4E37-8A75-830B853C4AA4}" destId="{38FB11B1-093A-46B2-AA4B-F49440076321}" srcOrd="0" destOrd="0" presId="urn:microsoft.com/office/officeart/2005/8/layout/radial6"/>
    <dgm:cxn modelId="{67102778-D450-4DBC-A5EA-892B7A889877}" type="presOf" srcId="{C9EC5E29-1953-41C6-BD3F-2D2265E162CB}" destId="{56F9D97F-F80A-4DB9-8F90-232E9E601DDB}" srcOrd="0" destOrd="0" presId="urn:microsoft.com/office/officeart/2005/8/layout/radial6"/>
    <dgm:cxn modelId="{CAE0597D-AE6E-4B8F-BA0A-959042B298F0}" srcId="{B46D85D3-D5C9-49D7-8055-F3C3AA6D2195}" destId="{9D6C58D6-F6BF-4ED3-B68D-ECD1E17B7AF5}" srcOrd="0" destOrd="0" parTransId="{D6737FB9-709F-44D9-99C7-FF0ED74EA93B}" sibTransId="{6CC97EFF-11B6-48B4-AA45-8A5DE3A1ABBA}"/>
    <dgm:cxn modelId="{62CFA281-BFFC-418F-AA88-32DA99D8FF57}" type="presOf" srcId="{FC1AE257-225A-44D0-95F0-0B87D8A9EE64}" destId="{A5BC98B2-05C6-44ED-8E8E-C94ABE106094}" srcOrd="0" destOrd="0" presId="urn:microsoft.com/office/officeart/2005/8/layout/radial6"/>
    <dgm:cxn modelId="{DE94A58A-CF9A-496D-B8A5-1E3A407E3352}" type="presOf" srcId="{D14A40A6-6D22-4CD0-8B3D-DF51E6B7FD57}" destId="{43AEDB53-4556-4861-B179-68159B0D4C28}" srcOrd="0" destOrd="0" presId="urn:microsoft.com/office/officeart/2005/8/layout/radial6"/>
    <dgm:cxn modelId="{F69FFD9E-2334-4DDA-A2B4-AB019BEC8392}" type="presOf" srcId="{3A9522EF-D299-4DC5-B5E6-5740AB7334DC}" destId="{CD9D8D87-931C-4DA0-A94F-DD9F7E601898}" srcOrd="0" destOrd="0" presId="urn:microsoft.com/office/officeart/2005/8/layout/radial6"/>
    <dgm:cxn modelId="{EA181BA4-2C83-4D23-AFF6-6DD8A942B0F8}" srcId="{B46D85D3-D5C9-49D7-8055-F3C3AA6D2195}" destId="{FC1AE257-225A-44D0-95F0-0B87D8A9EE64}" srcOrd="3" destOrd="0" parTransId="{E1B08FAD-2890-4169-9EE0-86A7604C883C}" sibTransId="{D14A40A6-6D22-4CD0-8B3D-DF51E6B7FD57}"/>
    <dgm:cxn modelId="{542B3FB5-9F84-4922-BF13-0529CC712664}" type="presOf" srcId="{6CC97EFF-11B6-48B4-AA45-8A5DE3A1ABBA}" destId="{5CC31FE7-1E99-4688-846C-EC7FFBB3973C}" srcOrd="0" destOrd="0" presId="urn:microsoft.com/office/officeart/2005/8/layout/radial6"/>
    <dgm:cxn modelId="{3E3832F6-49E2-4F85-91E8-91F8C37127B6}" type="presOf" srcId="{B9EC168F-0C2D-4C61-BF41-81396A86E376}" destId="{C469986B-46A3-4AF1-8EE5-0A5E11B8D2E1}" srcOrd="0" destOrd="0" presId="urn:microsoft.com/office/officeart/2005/8/layout/radial6"/>
    <dgm:cxn modelId="{420E9639-2BE3-42D7-AA87-5F775ED4BE54}" type="presParOf" srcId="{56F9D97F-F80A-4DB9-8F90-232E9E601DDB}" destId="{6D64BFCF-912D-412C-B4D8-3D2D1499A563}" srcOrd="0" destOrd="0" presId="urn:microsoft.com/office/officeart/2005/8/layout/radial6"/>
    <dgm:cxn modelId="{B427AAF2-20ED-421A-ADEC-4375DB7744E6}" type="presParOf" srcId="{56F9D97F-F80A-4DB9-8F90-232E9E601DDB}" destId="{F4030530-79F9-42C8-9EF2-1A4D13527278}" srcOrd="1" destOrd="0" presId="urn:microsoft.com/office/officeart/2005/8/layout/radial6"/>
    <dgm:cxn modelId="{B65CD843-82F1-4897-A5BA-EDA7ABCF7B22}" type="presParOf" srcId="{56F9D97F-F80A-4DB9-8F90-232E9E601DDB}" destId="{F3DFEBF7-296B-4ED4-B8E3-D01ED8BDFDD0}" srcOrd="2" destOrd="0" presId="urn:microsoft.com/office/officeart/2005/8/layout/radial6"/>
    <dgm:cxn modelId="{C165148F-1D20-4DFF-9668-F1F942123C6D}" type="presParOf" srcId="{56F9D97F-F80A-4DB9-8F90-232E9E601DDB}" destId="{5CC31FE7-1E99-4688-846C-EC7FFBB3973C}" srcOrd="3" destOrd="0" presId="urn:microsoft.com/office/officeart/2005/8/layout/radial6"/>
    <dgm:cxn modelId="{AD93BDB6-24A3-4C23-9821-20CEF6E01547}" type="presParOf" srcId="{56F9D97F-F80A-4DB9-8F90-232E9E601DDB}" destId="{236FF31D-8F86-45A8-A3A1-8A428D0512BF}" srcOrd="4" destOrd="0" presId="urn:microsoft.com/office/officeart/2005/8/layout/radial6"/>
    <dgm:cxn modelId="{B311573E-9C56-4E86-A5D1-215D2032B26D}" type="presParOf" srcId="{56F9D97F-F80A-4DB9-8F90-232E9E601DDB}" destId="{9B25F782-B0DE-4178-A91C-16EC5EA83661}" srcOrd="5" destOrd="0" presId="urn:microsoft.com/office/officeart/2005/8/layout/radial6"/>
    <dgm:cxn modelId="{BBFFB182-9B48-4B8A-8BE8-56F1F0CFE144}" type="presParOf" srcId="{56F9D97F-F80A-4DB9-8F90-232E9E601DDB}" destId="{CD9D8D87-931C-4DA0-A94F-DD9F7E601898}" srcOrd="6" destOrd="0" presId="urn:microsoft.com/office/officeart/2005/8/layout/radial6"/>
    <dgm:cxn modelId="{27E23B95-BF36-4F10-9ECB-75F2F0D557D0}" type="presParOf" srcId="{56F9D97F-F80A-4DB9-8F90-232E9E601DDB}" destId="{38FB11B1-093A-46B2-AA4B-F49440076321}" srcOrd="7" destOrd="0" presId="urn:microsoft.com/office/officeart/2005/8/layout/radial6"/>
    <dgm:cxn modelId="{A2885B8A-8054-4516-92D2-0BF17DFED511}" type="presParOf" srcId="{56F9D97F-F80A-4DB9-8F90-232E9E601DDB}" destId="{7F98F1D0-9344-4779-9626-C5BF042292EA}" srcOrd="8" destOrd="0" presId="urn:microsoft.com/office/officeart/2005/8/layout/radial6"/>
    <dgm:cxn modelId="{38EB96E0-DB74-456F-A42D-A1ECA5A9CA06}" type="presParOf" srcId="{56F9D97F-F80A-4DB9-8F90-232E9E601DDB}" destId="{C469986B-46A3-4AF1-8EE5-0A5E11B8D2E1}" srcOrd="9" destOrd="0" presId="urn:microsoft.com/office/officeart/2005/8/layout/radial6"/>
    <dgm:cxn modelId="{B061832B-D600-4D32-B5B1-0E6F6E55D2E4}" type="presParOf" srcId="{56F9D97F-F80A-4DB9-8F90-232E9E601DDB}" destId="{A5BC98B2-05C6-44ED-8E8E-C94ABE106094}" srcOrd="10" destOrd="0" presId="urn:microsoft.com/office/officeart/2005/8/layout/radial6"/>
    <dgm:cxn modelId="{CE399C2F-F1C1-4001-A1A4-ACFBB43D4629}" type="presParOf" srcId="{56F9D97F-F80A-4DB9-8F90-232E9E601DDB}" destId="{97B4484A-0A9E-4516-8C3D-4AFEE43200AD}" srcOrd="11" destOrd="0" presId="urn:microsoft.com/office/officeart/2005/8/layout/radial6"/>
    <dgm:cxn modelId="{4A44DC13-637E-48E5-8137-80BC1C7A5721}" type="presParOf" srcId="{56F9D97F-F80A-4DB9-8F90-232E9E601DDB}" destId="{43AEDB53-4556-4861-B179-68159B0D4C28}"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EDB53-4556-4861-B179-68159B0D4C28}">
      <dsp:nvSpPr>
        <dsp:cNvPr id="0" name=""/>
        <dsp:cNvSpPr/>
      </dsp:nvSpPr>
      <dsp:spPr>
        <a:xfrm>
          <a:off x="445331" y="369531"/>
          <a:ext cx="2470604" cy="2470604"/>
        </a:xfrm>
        <a:prstGeom prst="blockArc">
          <a:avLst>
            <a:gd name="adj1" fmla="val 10800000"/>
            <a:gd name="adj2" fmla="val 16200000"/>
            <a:gd name="adj3" fmla="val 4636"/>
          </a:avLst>
        </a:prstGeom>
        <a:solidFill>
          <a:schemeClr val="accent2">
            <a:hueOff val="6894250"/>
            <a:satOff val="-42977"/>
            <a:lumOff val="-607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69986B-46A3-4AF1-8EE5-0A5E11B8D2E1}">
      <dsp:nvSpPr>
        <dsp:cNvPr id="0" name=""/>
        <dsp:cNvSpPr/>
      </dsp:nvSpPr>
      <dsp:spPr>
        <a:xfrm>
          <a:off x="445331" y="369531"/>
          <a:ext cx="2470604" cy="2470604"/>
        </a:xfrm>
        <a:prstGeom prst="blockArc">
          <a:avLst>
            <a:gd name="adj1" fmla="val 5400000"/>
            <a:gd name="adj2" fmla="val 10800000"/>
            <a:gd name="adj3" fmla="val 4636"/>
          </a:avLst>
        </a:prstGeom>
        <a:solidFill>
          <a:schemeClr val="accent2">
            <a:hueOff val="4596167"/>
            <a:satOff val="-28651"/>
            <a:lumOff val="-40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9D8D87-931C-4DA0-A94F-DD9F7E601898}">
      <dsp:nvSpPr>
        <dsp:cNvPr id="0" name=""/>
        <dsp:cNvSpPr/>
      </dsp:nvSpPr>
      <dsp:spPr>
        <a:xfrm>
          <a:off x="445331" y="369531"/>
          <a:ext cx="2470604" cy="2470604"/>
        </a:xfrm>
        <a:prstGeom prst="blockArc">
          <a:avLst>
            <a:gd name="adj1" fmla="val 0"/>
            <a:gd name="adj2" fmla="val 5400000"/>
            <a:gd name="adj3" fmla="val 4636"/>
          </a:avLst>
        </a:prstGeom>
        <a:solidFill>
          <a:schemeClr val="accent2">
            <a:hueOff val="2298083"/>
            <a:satOff val="-14326"/>
            <a:lumOff val="-202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C31FE7-1E99-4688-846C-EC7FFBB3973C}">
      <dsp:nvSpPr>
        <dsp:cNvPr id="0" name=""/>
        <dsp:cNvSpPr/>
      </dsp:nvSpPr>
      <dsp:spPr>
        <a:xfrm>
          <a:off x="445331" y="369531"/>
          <a:ext cx="2470604" cy="2470604"/>
        </a:xfrm>
        <a:prstGeom prst="blockArc">
          <a:avLst>
            <a:gd name="adj1" fmla="val 16200000"/>
            <a:gd name="adj2" fmla="val 0"/>
            <a:gd name="adj3" fmla="val 463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64BFCF-912D-412C-B4D8-3D2D1499A563}">
      <dsp:nvSpPr>
        <dsp:cNvPr id="0" name=""/>
        <dsp:cNvSpPr/>
      </dsp:nvSpPr>
      <dsp:spPr>
        <a:xfrm>
          <a:off x="1112537" y="1036738"/>
          <a:ext cx="1136191" cy="1136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Approach</a:t>
          </a:r>
        </a:p>
      </dsp:txBody>
      <dsp:txXfrm>
        <a:off x="1278928" y="1203129"/>
        <a:ext cx="803409" cy="803409"/>
      </dsp:txXfrm>
    </dsp:sp>
    <dsp:sp modelId="{F4030530-79F9-42C8-9EF2-1A4D13527278}">
      <dsp:nvSpPr>
        <dsp:cNvPr id="0" name=""/>
        <dsp:cNvSpPr/>
      </dsp:nvSpPr>
      <dsp:spPr>
        <a:xfrm>
          <a:off x="1282966" y="496"/>
          <a:ext cx="795333" cy="79533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Coverage</a:t>
          </a:r>
        </a:p>
      </dsp:txBody>
      <dsp:txXfrm>
        <a:off x="1399440" y="116970"/>
        <a:ext cx="562385" cy="562385"/>
      </dsp:txXfrm>
    </dsp:sp>
    <dsp:sp modelId="{236FF31D-8F86-45A8-A3A1-8A428D0512BF}">
      <dsp:nvSpPr>
        <dsp:cNvPr id="0" name=""/>
        <dsp:cNvSpPr/>
      </dsp:nvSpPr>
      <dsp:spPr>
        <a:xfrm>
          <a:off x="2489636" y="1207167"/>
          <a:ext cx="795333" cy="795333"/>
        </a:xfrm>
        <a:prstGeom prst="ellipse">
          <a:avLst/>
        </a:prstGeom>
        <a:solidFill>
          <a:schemeClr val="accent2">
            <a:hueOff val="2298083"/>
            <a:satOff val="-14326"/>
            <a:lumOff val="-20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Efficiency</a:t>
          </a:r>
        </a:p>
      </dsp:txBody>
      <dsp:txXfrm>
        <a:off x="2606110" y="1323641"/>
        <a:ext cx="562385" cy="562385"/>
      </dsp:txXfrm>
    </dsp:sp>
    <dsp:sp modelId="{38FB11B1-093A-46B2-AA4B-F49440076321}">
      <dsp:nvSpPr>
        <dsp:cNvPr id="0" name=""/>
        <dsp:cNvSpPr/>
      </dsp:nvSpPr>
      <dsp:spPr>
        <a:xfrm>
          <a:off x="1282966" y="2413837"/>
          <a:ext cx="795333" cy="795333"/>
        </a:xfrm>
        <a:prstGeom prst="ellipse">
          <a:avLst/>
        </a:prstGeom>
        <a:solidFill>
          <a:schemeClr val="accent2">
            <a:hueOff val="4596167"/>
            <a:satOff val="-28651"/>
            <a:lumOff val="-40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Quality</a:t>
          </a:r>
        </a:p>
      </dsp:txBody>
      <dsp:txXfrm>
        <a:off x="1399440" y="2530311"/>
        <a:ext cx="562385" cy="562385"/>
      </dsp:txXfrm>
    </dsp:sp>
    <dsp:sp modelId="{A5BC98B2-05C6-44ED-8E8E-C94ABE106094}">
      <dsp:nvSpPr>
        <dsp:cNvPr id="0" name=""/>
        <dsp:cNvSpPr/>
      </dsp:nvSpPr>
      <dsp:spPr>
        <a:xfrm>
          <a:off x="29729" y="1174152"/>
          <a:ext cx="888467" cy="861362"/>
        </a:xfrm>
        <a:prstGeom prst="ellipse">
          <a:avLst/>
        </a:prstGeom>
        <a:solidFill>
          <a:schemeClr val="accent2">
            <a:hueOff val="6894250"/>
            <a:satOff val="-42977"/>
            <a:lumOff val="-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Cross program correlations</a:t>
          </a:r>
        </a:p>
      </dsp:txBody>
      <dsp:txXfrm>
        <a:off x="159842" y="1300296"/>
        <a:ext cx="628241" cy="60907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596824-8E7F-45F2-8910-5388C19B3931}" type="datetimeFigureOut">
              <a:rPr lang="en-US" smtClean="0"/>
              <a:pPr/>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0A583-6638-4537-B728-7592DEA3129C}" type="slidenum">
              <a:rPr lang="en-US" smtClean="0"/>
              <a:pPr/>
              <a:t>‹#›</a:t>
            </a:fld>
            <a:endParaRPr lang="en-US"/>
          </a:p>
        </p:txBody>
      </p:sp>
    </p:spTree>
    <p:extLst>
      <p:ext uri="{BB962C8B-B14F-4D97-AF65-F5344CB8AC3E}">
        <p14:creationId xmlns:p14="http://schemas.microsoft.com/office/powerpoint/2010/main" val="2491069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430A583-6638-4537-B728-7592DEA3129C}" type="slidenum">
              <a:rPr lang="en-US" smtClean="0"/>
              <a:pPr/>
              <a:t>1</a:t>
            </a:fld>
            <a:endParaRPr lang="en-US"/>
          </a:p>
        </p:txBody>
      </p:sp>
    </p:spTree>
    <p:extLst>
      <p:ext uri="{BB962C8B-B14F-4D97-AF65-F5344CB8AC3E}">
        <p14:creationId xmlns:p14="http://schemas.microsoft.com/office/powerpoint/2010/main" val="1689118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Pregnant woman – 9.8 lakh</a:t>
            </a:r>
          </a:p>
          <a:p>
            <a:r>
              <a:rPr lang="en-US" sz="1200" kern="1200" baseline="0" dirty="0">
                <a:solidFill>
                  <a:schemeClr val="tx1"/>
                </a:solidFill>
                <a:effectLst/>
                <a:latin typeface="+mn-lt"/>
                <a:ea typeface="+mn-ea"/>
                <a:cs typeface="+mn-cs"/>
              </a:rPr>
              <a:t>DH 8, AH 34, 194 CHC</a:t>
            </a:r>
          </a:p>
          <a:p>
            <a:r>
              <a:rPr lang="en-US" sz="1200" kern="1200" baseline="0" dirty="0">
                <a:solidFill>
                  <a:schemeClr val="tx1"/>
                </a:solidFill>
                <a:effectLst/>
                <a:latin typeface="+mn-lt"/>
                <a:ea typeface="+mn-ea"/>
                <a:cs typeface="+mn-cs"/>
              </a:rPr>
              <a:t>OP . IP</a:t>
            </a:r>
          </a:p>
          <a:p>
            <a:endParaRPr lang="en-US" sz="1200" kern="1200" baseline="0" dirty="0">
              <a:solidFill>
                <a:schemeClr val="tx1"/>
              </a:solidFill>
              <a:effectLst/>
              <a:latin typeface="+mn-lt"/>
              <a:ea typeface="+mn-ea"/>
              <a:cs typeface="+mn-cs"/>
            </a:endParaRPr>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3719389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of launch – e Sub center</a:t>
            </a:r>
          </a:p>
          <a:p>
            <a:endParaRPr lang="en-US" dirty="0"/>
          </a:p>
        </p:txBody>
      </p:sp>
      <p:sp>
        <p:nvSpPr>
          <p:cNvPr id="4" name="Slide Number Placeholder 3"/>
          <p:cNvSpPr>
            <a:spLocks noGrp="1"/>
          </p:cNvSpPr>
          <p:nvPr>
            <p:ph type="sldNum" sz="quarter" idx="10"/>
          </p:nvPr>
        </p:nvSpPr>
        <p:spPr/>
        <p:txBody>
          <a:bodyPr/>
          <a:lstStyle/>
          <a:p>
            <a:fld id="{0672F5BE-54D0-438A-86B9-45B30694CDFB}" type="slidenum">
              <a:rPr lang="en-US" smtClean="0"/>
              <a:pPr/>
              <a:t>6</a:t>
            </a:fld>
            <a:endParaRPr lang="en-US"/>
          </a:p>
        </p:txBody>
      </p:sp>
    </p:spTree>
    <p:extLst>
      <p:ext uri="{BB962C8B-B14F-4D97-AF65-F5344CB8AC3E}">
        <p14:creationId xmlns:p14="http://schemas.microsoft.com/office/powerpoint/2010/main" val="903766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2E205A-79BB-4642-9BA4-09087BDD13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FE3BA29A-9FD1-4500-9785-4E24186FC4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registers</a:t>
            </a:r>
          </a:p>
        </p:txBody>
      </p:sp>
      <p:sp>
        <p:nvSpPr>
          <p:cNvPr id="26628" name="Slide Number Placeholder 3">
            <a:extLst>
              <a:ext uri="{FF2B5EF4-FFF2-40B4-BE49-F238E27FC236}">
                <a16:creationId xmlns:a16="http://schemas.microsoft.com/office/drawing/2014/main" id="{6674E66E-AA6F-40FA-B851-A7FFE98E93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DE63188-8A3F-4F8C-81FC-79B08CE4FDBB}" type="slidenum">
              <a:rPr lang="en-US" altLang="en-US">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2949974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2E205A-79BB-4642-9BA4-09087BDD13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FE3BA29A-9FD1-4500-9785-4E24186FC4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registers</a:t>
            </a:r>
          </a:p>
        </p:txBody>
      </p:sp>
      <p:sp>
        <p:nvSpPr>
          <p:cNvPr id="26628" name="Slide Number Placeholder 3">
            <a:extLst>
              <a:ext uri="{FF2B5EF4-FFF2-40B4-BE49-F238E27FC236}">
                <a16:creationId xmlns:a16="http://schemas.microsoft.com/office/drawing/2014/main" id="{6674E66E-AA6F-40FA-B851-A7FFE98E93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DE63188-8A3F-4F8C-81FC-79B08CE4FDBB}" type="slidenum">
              <a:rPr lang="en-US" altLang="en-US">
                <a:latin typeface="Calibri" panose="020F0502020204030204" pitchFamily="34" charset="0"/>
              </a:rPr>
              <a:pPr fontAlgn="base">
                <a:spcBef>
                  <a:spcPct val="0"/>
                </a:spcBef>
                <a:spcAft>
                  <a:spcPct val="0"/>
                </a:spcAft>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2949974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2E205A-79BB-4642-9BA4-09087BDD13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FE3BA29A-9FD1-4500-9785-4E24186FC4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registers</a:t>
            </a:r>
          </a:p>
        </p:txBody>
      </p:sp>
      <p:sp>
        <p:nvSpPr>
          <p:cNvPr id="26628" name="Slide Number Placeholder 3">
            <a:extLst>
              <a:ext uri="{FF2B5EF4-FFF2-40B4-BE49-F238E27FC236}">
                <a16:creationId xmlns:a16="http://schemas.microsoft.com/office/drawing/2014/main" id="{6674E66E-AA6F-40FA-B851-A7FFE98E93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DE63188-8A3F-4F8C-81FC-79B08CE4FDBB}" type="slidenum">
              <a:rPr lang="en-US" altLang="en-US">
                <a:latin typeface="Calibri" panose="020F0502020204030204" pitchFamily="34" charset="0"/>
              </a:rPr>
              <a:pPr fontAlgn="base">
                <a:spcBef>
                  <a:spcPct val="0"/>
                </a:spcBef>
                <a:spcAft>
                  <a:spcPct val="0"/>
                </a:spcAft>
              </a:pPr>
              <a:t>13</a:t>
            </a:fld>
            <a:endParaRPr lang="en-US" altLang="en-US">
              <a:latin typeface="Calibri" panose="020F0502020204030204" pitchFamily="34" charset="0"/>
            </a:endParaRPr>
          </a:p>
        </p:txBody>
      </p:sp>
    </p:spTree>
    <p:extLst>
      <p:ext uri="{BB962C8B-B14F-4D97-AF65-F5344CB8AC3E}">
        <p14:creationId xmlns:p14="http://schemas.microsoft.com/office/powerpoint/2010/main" val="2949974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2E205A-79BB-4642-9BA4-09087BDD13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FE3BA29A-9FD1-4500-9785-4E24186FC4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registers</a:t>
            </a:r>
          </a:p>
        </p:txBody>
      </p:sp>
      <p:sp>
        <p:nvSpPr>
          <p:cNvPr id="26628" name="Slide Number Placeholder 3">
            <a:extLst>
              <a:ext uri="{FF2B5EF4-FFF2-40B4-BE49-F238E27FC236}">
                <a16:creationId xmlns:a16="http://schemas.microsoft.com/office/drawing/2014/main" id="{6674E66E-AA6F-40FA-B851-A7FFE98E93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DE63188-8A3F-4F8C-81FC-79B08CE4FDBB}" type="slidenum">
              <a:rPr lang="en-US" altLang="en-US">
                <a:latin typeface="Calibri" panose="020F0502020204030204" pitchFamily="34" charset="0"/>
              </a:rPr>
              <a:pPr fontAlgn="base">
                <a:spcBef>
                  <a:spcPct val="0"/>
                </a:spcBef>
                <a:spcAft>
                  <a:spcPct val="0"/>
                </a:spcAft>
              </a:pPr>
              <a:t>14</a:t>
            </a:fld>
            <a:endParaRPr lang="en-US" altLang="en-US">
              <a:latin typeface="Calibri" panose="020F0502020204030204" pitchFamily="34" charset="0"/>
            </a:endParaRPr>
          </a:p>
        </p:txBody>
      </p:sp>
    </p:spTree>
    <p:extLst>
      <p:ext uri="{BB962C8B-B14F-4D97-AF65-F5344CB8AC3E}">
        <p14:creationId xmlns:p14="http://schemas.microsoft.com/office/powerpoint/2010/main" val="2949974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2E205A-79BB-4642-9BA4-09087BDD13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FE3BA29A-9FD1-4500-9785-4E24186FC4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registers</a:t>
            </a:r>
          </a:p>
        </p:txBody>
      </p:sp>
      <p:sp>
        <p:nvSpPr>
          <p:cNvPr id="26628" name="Slide Number Placeholder 3">
            <a:extLst>
              <a:ext uri="{FF2B5EF4-FFF2-40B4-BE49-F238E27FC236}">
                <a16:creationId xmlns:a16="http://schemas.microsoft.com/office/drawing/2014/main" id="{6674E66E-AA6F-40FA-B851-A7FFE98E93D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DE63188-8A3F-4F8C-81FC-79B08CE4FDBB}" type="slidenum">
              <a:rPr lang="en-US" altLang="en-US">
                <a:latin typeface="Calibri" panose="020F0502020204030204" pitchFamily="34" charset="0"/>
              </a:rPr>
              <a:pPr fontAlgn="base">
                <a:spcBef>
                  <a:spcPct val="0"/>
                </a:spcBef>
                <a:spcAft>
                  <a:spcPct val="0"/>
                </a:spcAft>
              </a:pPr>
              <a:t>15</a:t>
            </a:fld>
            <a:endParaRPr lang="en-US" altLang="en-US">
              <a:latin typeface="Calibri" panose="020F0502020204030204" pitchFamily="34" charset="0"/>
            </a:endParaRPr>
          </a:p>
        </p:txBody>
      </p:sp>
    </p:spTree>
    <p:extLst>
      <p:ext uri="{BB962C8B-B14F-4D97-AF65-F5344CB8AC3E}">
        <p14:creationId xmlns:p14="http://schemas.microsoft.com/office/powerpoint/2010/main" val="2949974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0A583-6638-4537-B728-7592DEA3129C}" type="slidenum">
              <a:rPr lang="en-US" smtClean="0"/>
              <a:pPr/>
              <a:t>17</a:t>
            </a:fld>
            <a:endParaRPr lang="en-US"/>
          </a:p>
        </p:txBody>
      </p:sp>
    </p:spTree>
    <p:extLst>
      <p:ext uri="{BB962C8B-B14F-4D97-AF65-F5344CB8AC3E}">
        <p14:creationId xmlns:p14="http://schemas.microsoft.com/office/powerpoint/2010/main" val="150095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a:t>
            </a:r>
          </a:p>
          <a:p>
            <a:r>
              <a:rPr lang="en-US" dirty="0"/>
              <a:t>5a – diabetes</a:t>
            </a:r>
          </a:p>
          <a:p>
            <a:r>
              <a:rPr lang="en-US" dirty="0"/>
              <a:t>5b – </a:t>
            </a:r>
            <a:r>
              <a:rPr lang="en-US" dirty="0" err="1"/>
              <a:t>htn</a:t>
            </a:r>
            <a:endParaRPr lang="en-US" dirty="0"/>
          </a:p>
        </p:txBody>
      </p:sp>
      <p:sp>
        <p:nvSpPr>
          <p:cNvPr id="4" name="Slide Number Placeholder 3"/>
          <p:cNvSpPr>
            <a:spLocks noGrp="1"/>
          </p:cNvSpPr>
          <p:nvPr>
            <p:ph type="sldNum" sz="quarter" idx="10"/>
          </p:nvPr>
        </p:nvSpPr>
        <p:spPr/>
        <p:txBody>
          <a:bodyPr/>
          <a:lstStyle/>
          <a:p>
            <a:fld id="{6430A583-6638-4537-B728-7592DEA3129C}" type="slidenum">
              <a:rPr lang="en-US" smtClean="0"/>
              <a:pPr/>
              <a:t>19</a:t>
            </a:fld>
            <a:endParaRPr lang="en-US"/>
          </a:p>
        </p:txBody>
      </p:sp>
    </p:spTree>
    <p:extLst>
      <p:ext uri="{BB962C8B-B14F-4D97-AF65-F5344CB8AC3E}">
        <p14:creationId xmlns:p14="http://schemas.microsoft.com/office/powerpoint/2010/main" val="3388391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a:t>
            </a:r>
          </a:p>
          <a:p>
            <a:r>
              <a:rPr lang="en-US" dirty="0"/>
              <a:t>15,16 Benefits, Challenges</a:t>
            </a:r>
          </a:p>
        </p:txBody>
      </p:sp>
      <p:sp>
        <p:nvSpPr>
          <p:cNvPr id="4" name="Slide Number Placeholder 3"/>
          <p:cNvSpPr>
            <a:spLocks noGrp="1"/>
          </p:cNvSpPr>
          <p:nvPr>
            <p:ph type="sldNum" sz="quarter" idx="10"/>
          </p:nvPr>
        </p:nvSpPr>
        <p:spPr/>
        <p:txBody>
          <a:bodyPr/>
          <a:lstStyle/>
          <a:p>
            <a:fld id="{6430A583-6638-4537-B728-7592DEA3129C}" type="slidenum">
              <a:rPr lang="en-US" smtClean="0"/>
              <a:pPr/>
              <a:t>22</a:t>
            </a:fld>
            <a:endParaRPr lang="en-US"/>
          </a:p>
        </p:txBody>
      </p:sp>
    </p:spTree>
    <p:extLst>
      <p:ext uri="{BB962C8B-B14F-4D97-AF65-F5344CB8AC3E}">
        <p14:creationId xmlns:p14="http://schemas.microsoft.com/office/powerpoint/2010/main" val="1694528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6a – Ashwin</a:t>
            </a:r>
          </a:p>
          <a:p>
            <a:r>
              <a:rPr lang="en-US" dirty="0"/>
              <a:t>6b - current</a:t>
            </a:r>
          </a:p>
          <a:p>
            <a:r>
              <a:rPr lang="en-US" dirty="0"/>
              <a:t>6c – </a:t>
            </a:r>
          </a:p>
          <a:p>
            <a:r>
              <a:rPr lang="en-US" dirty="0"/>
              <a:t>6d – </a:t>
            </a:r>
          </a:p>
        </p:txBody>
      </p:sp>
      <p:sp>
        <p:nvSpPr>
          <p:cNvPr id="4" name="Slide Number Placeholder 3"/>
          <p:cNvSpPr>
            <a:spLocks noGrp="1"/>
          </p:cNvSpPr>
          <p:nvPr>
            <p:ph type="sldNum" sz="quarter" idx="10"/>
          </p:nvPr>
        </p:nvSpPr>
        <p:spPr/>
        <p:txBody>
          <a:bodyPr/>
          <a:lstStyle/>
          <a:p>
            <a:fld id="{6430A583-6638-4537-B728-7592DEA3129C}" type="slidenum">
              <a:rPr lang="en-US" smtClean="0"/>
              <a:pPr/>
              <a:t>26</a:t>
            </a:fld>
            <a:endParaRPr lang="en-US"/>
          </a:p>
        </p:txBody>
      </p:sp>
    </p:spTree>
    <p:extLst>
      <p:ext uri="{BB962C8B-B14F-4D97-AF65-F5344CB8AC3E}">
        <p14:creationId xmlns:p14="http://schemas.microsoft.com/office/powerpoint/2010/main" val="1900890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 no images">
    <p:spTree>
      <p:nvGrpSpPr>
        <p:cNvPr id="1" name=""/>
        <p:cNvGrpSpPr/>
        <p:nvPr/>
      </p:nvGrpSpPr>
      <p:grpSpPr>
        <a:xfrm>
          <a:off x="0" y="0"/>
          <a:ext cx="0" cy="0"/>
          <a:chOff x="0" y="0"/>
          <a:chExt cx="0" cy="0"/>
        </a:xfrm>
      </p:grpSpPr>
      <p:pic>
        <p:nvPicPr>
          <p:cNvPr id="2" name="Picture 6"/>
          <p:cNvPicPr preferRelativeResize="0">
            <a:picLocks/>
          </p:cNvPicPr>
          <p:nvPr/>
        </p:nvPicPr>
        <p:blipFill rotWithShape="1">
          <a:blip r:embed="rId2">
            <a:extLst>
              <a:ext uri="{28A0092B-C50C-407E-A947-70E740481C1C}">
                <a14:useLocalDpi xmlns:a14="http://schemas.microsoft.com/office/drawing/2010/main" val="0"/>
              </a:ext>
            </a:extLst>
          </a:blip>
          <a:srcRect r="996" b="970"/>
          <a:stretch/>
        </p:blipFill>
        <p:spPr bwMode="auto">
          <a:xfrm>
            <a:off x="1" y="-4953"/>
            <a:ext cx="12192000" cy="690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3"/>
          <p:cNvSpPr>
            <a:spLocks noGrp="1"/>
          </p:cNvSpPr>
          <p:nvPr>
            <p:ph type="body" sz="quarter" idx="10" hasCustomPrompt="1"/>
          </p:nvPr>
        </p:nvSpPr>
        <p:spPr>
          <a:xfrm>
            <a:off x="414867" y="5300253"/>
            <a:ext cx="7397751" cy="417164"/>
          </a:xfrm>
          <a:prstGeom prst="rect">
            <a:avLst/>
          </a:prstGeom>
        </p:spPr>
        <p:txBody>
          <a:bodyPr/>
          <a:lstStyle>
            <a:lvl1pPr marL="0" indent="0">
              <a:buNone/>
              <a:defRPr sz="2200" baseline="0">
                <a:solidFill>
                  <a:schemeClr val="bg1"/>
                </a:solidFill>
                <a:latin typeface="Arial" pitchFamily="34" charset="0"/>
                <a:cs typeface="Arial" pitchFamily="34" charset="0"/>
              </a:defRPr>
            </a:lvl1pPr>
          </a:lstStyle>
          <a:p>
            <a:pPr lvl="0"/>
            <a:r>
              <a:rPr lang="en-US" dirty="0"/>
              <a:t>Presenter Name</a:t>
            </a:r>
          </a:p>
        </p:txBody>
      </p:sp>
      <p:sp>
        <p:nvSpPr>
          <p:cNvPr id="11" name="Text Placeholder 13"/>
          <p:cNvSpPr>
            <a:spLocks noGrp="1"/>
          </p:cNvSpPr>
          <p:nvPr>
            <p:ph type="body" sz="quarter" idx="12" hasCustomPrompt="1"/>
          </p:nvPr>
        </p:nvSpPr>
        <p:spPr>
          <a:xfrm>
            <a:off x="414867" y="5728919"/>
            <a:ext cx="7397751" cy="287257"/>
          </a:xfrm>
          <a:prstGeom prst="rect">
            <a:avLst/>
          </a:prstGeom>
        </p:spPr>
        <p:txBody>
          <a:bodyPr>
            <a:noAutofit/>
          </a:bodyPr>
          <a:lstStyle>
            <a:lvl1pPr marL="0" indent="0">
              <a:buNone/>
              <a:defRPr sz="1600" i="1" baseline="0">
                <a:solidFill>
                  <a:schemeClr val="bg1"/>
                </a:solidFill>
                <a:latin typeface="Arial" pitchFamily="34" charset="0"/>
                <a:cs typeface="Arial" pitchFamily="34" charset="0"/>
              </a:defRPr>
            </a:lvl1pPr>
          </a:lstStyle>
          <a:p>
            <a:pPr lvl="0"/>
            <a:r>
              <a:rPr lang="en-US" dirty="0"/>
              <a:t>Presenter Title</a:t>
            </a:r>
          </a:p>
        </p:txBody>
      </p:sp>
      <p:sp>
        <p:nvSpPr>
          <p:cNvPr id="9" name="Text Placeholder 13"/>
          <p:cNvSpPr>
            <a:spLocks noGrp="1"/>
          </p:cNvSpPr>
          <p:nvPr>
            <p:ph type="body" sz="quarter" idx="13" hasCustomPrompt="1"/>
          </p:nvPr>
        </p:nvSpPr>
        <p:spPr>
          <a:xfrm>
            <a:off x="414867" y="6359334"/>
            <a:ext cx="7397751" cy="287257"/>
          </a:xfrm>
          <a:prstGeom prst="rect">
            <a:avLst/>
          </a:prstGeom>
        </p:spPr>
        <p:txBody>
          <a:bodyPr>
            <a:normAutofit/>
          </a:bodyPr>
          <a:lstStyle>
            <a:lvl1pPr marL="0" indent="0">
              <a:buNone/>
              <a:defRPr sz="1400" i="0" baseline="0">
                <a:solidFill>
                  <a:schemeClr val="bg1"/>
                </a:solidFill>
                <a:latin typeface="Arial" pitchFamily="34" charset="0"/>
                <a:cs typeface="Arial" pitchFamily="34" charset="0"/>
              </a:defRPr>
            </a:lvl1pPr>
          </a:lstStyle>
          <a:p>
            <a:pPr lvl="0"/>
            <a:r>
              <a:rPr lang="en-US" dirty="0"/>
              <a:t>Date</a:t>
            </a:r>
          </a:p>
        </p:txBody>
      </p:sp>
      <p:sp>
        <p:nvSpPr>
          <p:cNvPr id="3" name="Rectangle 7"/>
          <p:cNvSpPr>
            <a:spLocks/>
          </p:cNvSpPr>
          <p:nvPr/>
        </p:nvSpPr>
        <p:spPr bwMode="auto">
          <a:xfrm>
            <a:off x="1" y="2252755"/>
            <a:ext cx="12192000" cy="23656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3608" tIns="21804" rIns="43608" bIns="21804" anchor="ctr"/>
          <a:lstStyle/>
          <a:p>
            <a:pPr algn="ctr" defTabSz="215900"/>
            <a:endParaRPr lang="en-US" sz="1800" dirty="0">
              <a:solidFill>
                <a:srgbClr val="FFFFFF"/>
              </a:solidFill>
              <a:latin typeface="Franklin Gothic Book" pitchFamily="34" charset="0"/>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9760" y="4159869"/>
            <a:ext cx="1348820" cy="305693"/>
          </a:xfrm>
          <a:prstGeom prst="rect">
            <a:avLst/>
          </a:prstGeom>
        </p:spPr>
      </p:pic>
      <p:sp>
        <p:nvSpPr>
          <p:cNvPr id="12" name="Parallelogram 11"/>
          <p:cNvSpPr/>
          <p:nvPr userDrawn="1"/>
        </p:nvSpPr>
        <p:spPr bwMode="auto">
          <a:xfrm>
            <a:off x="-5355" y="2250764"/>
            <a:ext cx="8388579" cy="2367666"/>
          </a:xfrm>
          <a:custGeom>
            <a:avLst/>
            <a:gdLst>
              <a:gd name="connsiteX0" fmla="*/ 0 w 7110584"/>
              <a:gd name="connsiteY0" fmla="*/ 2367666 h 2367666"/>
              <a:gd name="connsiteX1" fmla="*/ 775198 w 7110584"/>
              <a:gd name="connsiteY1" fmla="*/ 0 h 2367666"/>
              <a:gd name="connsiteX2" fmla="*/ 7110584 w 7110584"/>
              <a:gd name="connsiteY2" fmla="*/ 0 h 2367666"/>
              <a:gd name="connsiteX3" fmla="*/ 6335386 w 7110584"/>
              <a:gd name="connsiteY3" fmla="*/ 2367666 h 2367666"/>
              <a:gd name="connsiteX4" fmla="*/ 0 w 7110584"/>
              <a:gd name="connsiteY4" fmla="*/ 2367666 h 2367666"/>
              <a:gd name="connsiteX0" fmla="*/ 0 w 7110584"/>
              <a:gd name="connsiteY0" fmla="*/ 2367666 h 2367666"/>
              <a:gd name="connsiteX1" fmla="*/ 820442 w 7110584"/>
              <a:gd name="connsiteY1" fmla="*/ 0 h 2367666"/>
              <a:gd name="connsiteX2" fmla="*/ 7110584 w 7110584"/>
              <a:gd name="connsiteY2" fmla="*/ 0 h 2367666"/>
              <a:gd name="connsiteX3" fmla="*/ 6335386 w 7110584"/>
              <a:gd name="connsiteY3" fmla="*/ 2367666 h 2367666"/>
              <a:gd name="connsiteX4" fmla="*/ 0 w 7110584"/>
              <a:gd name="connsiteY4" fmla="*/ 2367666 h 2367666"/>
              <a:gd name="connsiteX0" fmla="*/ 0 w 6291434"/>
              <a:gd name="connsiteY0" fmla="*/ 2367666 h 2367666"/>
              <a:gd name="connsiteX1" fmla="*/ 1292 w 6291434"/>
              <a:gd name="connsiteY1" fmla="*/ 0 h 2367666"/>
              <a:gd name="connsiteX2" fmla="*/ 6291434 w 6291434"/>
              <a:gd name="connsiteY2" fmla="*/ 0 h 2367666"/>
              <a:gd name="connsiteX3" fmla="*/ 5516236 w 6291434"/>
              <a:gd name="connsiteY3" fmla="*/ 2367666 h 2367666"/>
              <a:gd name="connsiteX4" fmla="*/ 0 w 6291434"/>
              <a:gd name="connsiteY4" fmla="*/ 2367666 h 2367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1434" h="2367666">
                <a:moveTo>
                  <a:pt x="0" y="2367666"/>
                </a:moveTo>
                <a:cubicBezTo>
                  <a:pt x="431" y="1578444"/>
                  <a:pt x="861" y="789222"/>
                  <a:pt x="1292" y="0"/>
                </a:cubicBezTo>
                <a:lnTo>
                  <a:pt x="6291434" y="0"/>
                </a:lnTo>
                <a:lnTo>
                  <a:pt x="5516236" y="2367666"/>
                </a:lnTo>
                <a:lnTo>
                  <a:pt x="0" y="2367666"/>
                </a:lnTo>
                <a:close/>
              </a:path>
            </a:pathLst>
          </a:custGeom>
          <a:solidFill>
            <a:schemeClr val="accent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sp>
        <p:nvSpPr>
          <p:cNvPr id="4" name="Title 3"/>
          <p:cNvSpPr>
            <a:spLocks noGrp="1"/>
          </p:cNvSpPr>
          <p:nvPr userDrawn="1">
            <p:ph type="title"/>
          </p:nvPr>
        </p:nvSpPr>
        <p:spPr>
          <a:xfrm>
            <a:off x="414868" y="2259017"/>
            <a:ext cx="6447705" cy="2370667"/>
          </a:xfrm>
          <a:prstGeom prst="rect">
            <a:avLst/>
          </a:prstGeom>
        </p:spPr>
        <p:txBody>
          <a:bodyPr/>
          <a:lstStyle>
            <a:lvl1pPr>
              <a:lnSpc>
                <a:spcPct val="90000"/>
              </a:lnSpc>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552091284"/>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one image">
    <p:spTree>
      <p:nvGrpSpPr>
        <p:cNvPr id="1" name=""/>
        <p:cNvGrpSpPr/>
        <p:nvPr/>
      </p:nvGrpSpPr>
      <p:grpSpPr>
        <a:xfrm>
          <a:off x="0" y="0"/>
          <a:ext cx="0" cy="0"/>
          <a:chOff x="0" y="0"/>
          <a:chExt cx="0" cy="0"/>
        </a:xfrm>
      </p:grpSpPr>
      <p:grpSp>
        <p:nvGrpSpPr>
          <p:cNvPr id="4" name="Group 3"/>
          <p:cNvGrpSpPr/>
          <p:nvPr userDrawn="1"/>
        </p:nvGrpSpPr>
        <p:grpSpPr>
          <a:xfrm>
            <a:off x="-12699" y="1426873"/>
            <a:ext cx="12204699" cy="3070517"/>
            <a:chOff x="-9524" y="1426872"/>
            <a:chExt cx="9153524" cy="3070517"/>
          </a:xfrm>
        </p:grpSpPr>
        <p:pic>
          <p:nvPicPr>
            <p:cNvPr id="2" name="Picture 1" descr="FAN901690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41711" y="1466071"/>
              <a:ext cx="4102289" cy="2734859"/>
            </a:xfrm>
            <a:prstGeom prst="rect">
              <a:avLst/>
            </a:prstGeom>
          </p:spPr>
        </p:pic>
        <p:grpSp>
          <p:nvGrpSpPr>
            <p:cNvPr id="10" name="Group 9"/>
            <p:cNvGrpSpPr/>
            <p:nvPr userDrawn="1"/>
          </p:nvGrpSpPr>
          <p:grpSpPr>
            <a:xfrm>
              <a:off x="-8597" y="1426872"/>
              <a:ext cx="6234000" cy="2853743"/>
              <a:chOff x="-8597" y="1426872"/>
              <a:chExt cx="6234000" cy="2853743"/>
            </a:xfrm>
          </p:grpSpPr>
          <p:sp>
            <p:nvSpPr>
              <p:cNvPr id="23" name="Parallelogram 22"/>
              <p:cNvSpPr/>
              <p:nvPr userDrawn="1"/>
            </p:nvSpPr>
            <p:spPr bwMode="auto">
              <a:xfrm>
                <a:off x="-8597" y="1426872"/>
                <a:ext cx="6234000" cy="2853743"/>
              </a:xfrm>
              <a:custGeom>
                <a:avLst/>
                <a:gdLst>
                  <a:gd name="connsiteX0" fmla="*/ 0 w 7305563"/>
                  <a:gd name="connsiteY0" fmla="*/ 2853743 h 2853743"/>
                  <a:gd name="connsiteX1" fmla="*/ 934344 w 7305563"/>
                  <a:gd name="connsiteY1" fmla="*/ 0 h 2853743"/>
                  <a:gd name="connsiteX2" fmla="*/ 7305563 w 7305563"/>
                  <a:gd name="connsiteY2" fmla="*/ 0 h 2853743"/>
                  <a:gd name="connsiteX3" fmla="*/ 6371219 w 7305563"/>
                  <a:gd name="connsiteY3" fmla="*/ 2853743 h 2853743"/>
                  <a:gd name="connsiteX4" fmla="*/ 0 w 7305563"/>
                  <a:gd name="connsiteY4" fmla="*/ 2853743 h 2853743"/>
                  <a:gd name="connsiteX0" fmla="*/ 137219 w 6371219"/>
                  <a:gd name="connsiteY0" fmla="*/ 2853743 h 2853743"/>
                  <a:gd name="connsiteX1" fmla="*/ 0 w 6371219"/>
                  <a:gd name="connsiteY1" fmla="*/ 0 h 2853743"/>
                  <a:gd name="connsiteX2" fmla="*/ 6371219 w 6371219"/>
                  <a:gd name="connsiteY2" fmla="*/ 0 h 2853743"/>
                  <a:gd name="connsiteX3" fmla="*/ 5436875 w 6371219"/>
                  <a:gd name="connsiteY3" fmla="*/ 2853743 h 2853743"/>
                  <a:gd name="connsiteX4" fmla="*/ 137219 w 6371219"/>
                  <a:gd name="connsiteY4" fmla="*/ 2853743 h 2853743"/>
                  <a:gd name="connsiteX0" fmla="*/ 0 w 6234000"/>
                  <a:gd name="connsiteY0" fmla="*/ 2853743 h 2853743"/>
                  <a:gd name="connsiteX1" fmla="*/ 3275 w 6234000"/>
                  <a:gd name="connsiteY1" fmla="*/ 0 h 2853743"/>
                  <a:gd name="connsiteX2" fmla="*/ 6234000 w 6234000"/>
                  <a:gd name="connsiteY2" fmla="*/ 0 h 2853743"/>
                  <a:gd name="connsiteX3" fmla="*/ 5299656 w 6234000"/>
                  <a:gd name="connsiteY3" fmla="*/ 2853743 h 2853743"/>
                  <a:gd name="connsiteX4" fmla="*/ 0 w 6234000"/>
                  <a:gd name="connsiteY4" fmla="*/ 2853743 h 2853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000" h="2853743">
                    <a:moveTo>
                      <a:pt x="0" y="2853743"/>
                    </a:moveTo>
                    <a:cubicBezTo>
                      <a:pt x="1092" y="1902495"/>
                      <a:pt x="2183" y="951248"/>
                      <a:pt x="3275" y="0"/>
                    </a:cubicBezTo>
                    <a:lnTo>
                      <a:pt x="6234000" y="0"/>
                    </a:lnTo>
                    <a:lnTo>
                      <a:pt x="5299656" y="2853743"/>
                    </a:lnTo>
                    <a:lnTo>
                      <a:pt x="0" y="2853743"/>
                    </a:lnTo>
                    <a:close/>
                  </a:path>
                </a:pathLst>
              </a:cu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lang="en-US" sz="3600"/>
              </a:p>
            </p:txBody>
          </p:sp>
          <p:sp>
            <p:nvSpPr>
              <p:cNvPr id="22" name="Parallelogram 21"/>
              <p:cNvSpPr/>
              <p:nvPr userDrawn="1"/>
            </p:nvSpPr>
            <p:spPr bwMode="auto">
              <a:xfrm>
                <a:off x="-7316" y="1469926"/>
                <a:ext cx="6052516" cy="2724249"/>
              </a:xfrm>
              <a:custGeom>
                <a:avLst/>
                <a:gdLst>
                  <a:gd name="connsiteX0" fmla="*/ 0 w 6974060"/>
                  <a:gd name="connsiteY0" fmla="*/ 2724249 h 2724249"/>
                  <a:gd name="connsiteX1" fmla="*/ 891946 w 6974060"/>
                  <a:gd name="connsiteY1" fmla="*/ 0 h 2724249"/>
                  <a:gd name="connsiteX2" fmla="*/ 6974060 w 6974060"/>
                  <a:gd name="connsiteY2" fmla="*/ 0 h 2724249"/>
                  <a:gd name="connsiteX3" fmla="*/ 6082114 w 6974060"/>
                  <a:gd name="connsiteY3" fmla="*/ 2724249 h 2724249"/>
                  <a:gd name="connsiteX4" fmla="*/ 0 w 6974060"/>
                  <a:gd name="connsiteY4" fmla="*/ 2724249 h 2724249"/>
                  <a:gd name="connsiteX0" fmla="*/ 0 w 6974060"/>
                  <a:gd name="connsiteY0" fmla="*/ 2724249 h 2724249"/>
                  <a:gd name="connsiteX1" fmla="*/ 922902 w 6974060"/>
                  <a:gd name="connsiteY1" fmla="*/ 0 h 2724249"/>
                  <a:gd name="connsiteX2" fmla="*/ 6974060 w 6974060"/>
                  <a:gd name="connsiteY2" fmla="*/ 0 h 2724249"/>
                  <a:gd name="connsiteX3" fmla="*/ 6082114 w 6974060"/>
                  <a:gd name="connsiteY3" fmla="*/ 2724249 h 2724249"/>
                  <a:gd name="connsiteX4" fmla="*/ 0 w 6974060"/>
                  <a:gd name="connsiteY4" fmla="*/ 2724249 h 2724249"/>
                  <a:gd name="connsiteX0" fmla="*/ 0 w 6052516"/>
                  <a:gd name="connsiteY0" fmla="*/ 2724249 h 2724249"/>
                  <a:gd name="connsiteX1" fmla="*/ 1358 w 6052516"/>
                  <a:gd name="connsiteY1" fmla="*/ 0 h 2724249"/>
                  <a:gd name="connsiteX2" fmla="*/ 6052516 w 6052516"/>
                  <a:gd name="connsiteY2" fmla="*/ 0 h 2724249"/>
                  <a:gd name="connsiteX3" fmla="*/ 5160570 w 6052516"/>
                  <a:gd name="connsiteY3" fmla="*/ 2724249 h 2724249"/>
                  <a:gd name="connsiteX4" fmla="*/ 0 w 6052516"/>
                  <a:gd name="connsiteY4" fmla="*/ 2724249 h 272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16" h="2724249">
                    <a:moveTo>
                      <a:pt x="0" y="2724249"/>
                    </a:moveTo>
                    <a:cubicBezTo>
                      <a:pt x="453" y="1816166"/>
                      <a:pt x="905" y="908083"/>
                      <a:pt x="1358" y="0"/>
                    </a:cubicBezTo>
                    <a:lnTo>
                      <a:pt x="6052516" y="0"/>
                    </a:lnTo>
                    <a:lnTo>
                      <a:pt x="5160570" y="2724249"/>
                    </a:lnTo>
                    <a:lnTo>
                      <a:pt x="0" y="2724249"/>
                    </a:lnTo>
                    <a:close/>
                  </a:path>
                </a:pathLst>
              </a:custGeom>
              <a:solidFill>
                <a:srgbClr val="0D94D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grpSp>
        <p:sp>
          <p:nvSpPr>
            <p:cNvPr id="25" name="Parallelogram 24"/>
            <p:cNvSpPr/>
            <p:nvPr userDrawn="1"/>
          </p:nvSpPr>
          <p:spPr bwMode="auto">
            <a:xfrm>
              <a:off x="-9524" y="3808793"/>
              <a:ext cx="4579143" cy="688596"/>
            </a:xfrm>
            <a:custGeom>
              <a:avLst/>
              <a:gdLst>
                <a:gd name="connsiteX0" fmla="*/ 0 w 4800600"/>
                <a:gd name="connsiteY0" fmla="*/ 688596 h 688596"/>
                <a:gd name="connsiteX1" fmla="*/ 225453 w 4800600"/>
                <a:gd name="connsiteY1" fmla="*/ 0 h 688596"/>
                <a:gd name="connsiteX2" fmla="*/ 4800600 w 4800600"/>
                <a:gd name="connsiteY2" fmla="*/ 0 h 688596"/>
                <a:gd name="connsiteX3" fmla="*/ 4575147 w 4800600"/>
                <a:gd name="connsiteY3" fmla="*/ 688596 h 688596"/>
                <a:gd name="connsiteX4" fmla="*/ 0 w 4800600"/>
                <a:gd name="connsiteY4" fmla="*/ 688596 h 688596"/>
                <a:gd name="connsiteX0" fmla="*/ 0 w 4583906"/>
                <a:gd name="connsiteY0" fmla="*/ 688596 h 688596"/>
                <a:gd name="connsiteX1" fmla="*/ 8759 w 4583906"/>
                <a:gd name="connsiteY1" fmla="*/ 0 h 688596"/>
                <a:gd name="connsiteX2" fmla="*/ 4583906 w 4583906"/>
                <a:gd name="connsiteY2" fmla="*/ 0 h 688596"/>
                <a:gd name="connsiteX3" fmla="*/ 4358453 w 4583906"/>
                <a:gd name="connsiteY3" fmla="*/ 688596 h 688596"/>
                <a:gd name="connsiteX4" fmla="*/ 0 w 4583906"/>
                <a:gd name="connsiteY4" fmla="*/ 688596 h 688596"/>
                <a:gd name="connsiteX0" fmla="*/ 0 w 4579143"/>
                <a:gd name="connsiteY0" fmla="*/ 688596 h 688596"/>
                <a:gd name="connsiteX1" fmla="*/ 3996 w 4579143"/>
                <a:gd name="connsiteY1" fmla="*/ 0 h 688596"/>
                <a:gd name="connsiteX2" fmla="*/ 4579143 w 4579143"/>
                <a:gd name="connsiteY2" fmla="*/ 0 h 688596"/>
                <a:gd name="connsiteX3" fmla="*/ 4353690 w 4579143"/>
                <a:gd name="connsiteY3" fmla="*/ 688596 h 688596"/>
                <a:gd name="connsiteX4" fmla="*/ 0 w 4579143"/>
                <a:gd name="connsiteY4" fmla="*/ 688596 h 688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9143" h="688596">
                  <a:moveTo>
                    <a:pt x="0" y="688596"/>
                  </a:moveTo>
                  <a:lnTo>
                    <a:pt x="3996" y="0"/>
                  </a:lnTo>
                  <a:lnTo>
                    <a:pt x="4579143" y="0"/>
                  </a:lnTo>
                  <a:lnTo>
                    <a:pt x="4353690" y="688596"/>
                  </a:lnTo>
                  <a:lnTo>
                    <a:pt x="0" y="688596"/>
                  </a:lnTo>
                  <a:close/>
                </a:path>
              </a:pathLst>
            </a:custGeom>
            <a:solidFill>
              <a:schemeClr val="accent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grpSp>
      <p:sp>
        <p:nvSpPr>
          <p:cNvPr id="6" name="Text Placeholder 13"/>
          <p:cNvSpPr>
            <a:spLocks noGrp="1"/>
          </p:cNvSpPr>
          <p:nvPr userDrawn="1">
            <p:ph type="body" sz="quarter" idx="10" hasCustomPrompt="1"/>
          </p:nvPr>
        </p:nvSpPr>
        <p:spPr>
          <a:xfrm>
            <a:off x="414867" y="4943092"/>
            <a:ext cx="5681132" cy="417164"/>
          </a:xfrm>
          <a:prstGeom prst="rect">
            <a:avLst/>
          </a:prstGeom>
        </p:spPr>
        <p:txBody>
          <a:bodyPr/>
          <a:lstStyle>
            <a:lvl1pPr marL="0" indent="0">
              <a:buNone/>
              <a:defRPr sz="2200" baseline="0">
                <a:solidFill>
                  <a:srgbClr val="4C5257"/>
                </a:solidFill>
                <a:latin typeface="+mj-lt"/>
              </a:defRPr>
            </a:lvl1pPr>
          </a:lstStyle>
          <a:p>
            <a:pPr lvl="0"/>
            <a:r>
              <a:rPr lang="en-US" dirty="0"/>
              <a:t>Presenter Name</a:t>
            </a:r>
          </a:p>
        </p:txBody>
      </p:sp>
      <p:sp>
        <p:nvSpPr>
          <p:cNvPr id="7" name="Text Placeholder 13"/>
          <p:cNvSpPr>
            <a:spLocks noGrp="1"/>
          </p:cNvSpPr>
          <p:nvPr userDrawn="1">
            <p:ph type="body" sz="quarter" idx="12" hasCustomPrompt="1"/>
          </p:nvPr>
        </p:nvSpPr>
        <p:spPr>
          <a:xfrm>
            <a:off x="414867" y="5369614"/>
            <a:ext cx="5020732" cy="253865"/>
          </a:xfrm>
          <a:prstGeom prst="rect">
            <a:avLst/>
          </a:prstGeom>
        </p:spPr>
        <p:txBody>
          <a:bodyPr/>
          <a:lstStyle>
            <a:lvl1pPr marL="0" indent="0">
              <a:buNone/>
              <a:defRPr sz="1600" i="1" baseline="0">
                <a:solidFill>
                  <a:srgbClr val="4C5257"/>
                </a:solidFill>
                <a:latin typeface="+mj-lt"/>
              </a:defRPr>
            </a:lvl1pPr>
          </a:lstStyle>
          <a:p>
            <a:pPr lvl="0"/>
            <a:r>
              <a:rPr lang="en-US" dirty="0"/>
              <a:t>Presenter Title</a:t>
            </a:r>
          </a:p>
        </p:txBody>
      </p:sp>
      <p:sp>
        <p:nvSpPr>
          <p:cNvPr id="8" name="Text Placeholder 13"/>
          <p:cNvSpPr>
            <a:spLocks noGrp="1"/>
          </p:cNvSpPr>
          <p:nvPr userDrawn="1">
            <p:ph type="body" sz="quarter" idx="13" hasCustomPrompt="1"/>
          </p:nvPr>
        </p:nvSpPr>
        <p:spPr>
          <a:xfrm>
            <a:off x="414868" y="6361810"/>
            <a:ext cx="2888249" cy="285471"/>
          </a:xfrm>
          <a:prstGeom prst="rect">
            <a:avLst/>
          </a:prstGeom>
        </p:spPr>
        <p:txBody>
          <a:bodyPr/>
          <a:lstStyle>
            <a:lvl1pPr marL="0" indent="0">
              <a:buNone/>
              <a:defRPr sz="1400" i="0" baseline="0">
                <a:solidFill>
                  <a:srgbClr val="4C5257"/>
                </a:solidFill>
                <a:latin typeface="+mj-lt"/>
              </a:defRPr>
            </a:lvl1pPr>
          </a:lstStyle>
          <a:p>
            <a:pPr lvl="0"/>
            <a:r>
              <a:rPr lang="en-US" dirty="0"/>
              <a:t>Date</a:t>
            </a:r>
          </a:p>
        </p:txBody>
      </p:sp>
      <p:sp>
        <p:nvSpPr>
          <p:cNvPr id="5" name="Title 4"/>
          <p:cNvSpPr>
            <a:spLocks noGrp="1"/>
          </p:cNvSpPr>
          <p:nvPr userDrawn="1">
            <p:ph type="title"/>
          </p:nvPr>
        </p:nvSpPr>
        <p:spPr>
          <a:xfrm>
            <a:off x="414866" y="1481752"/>
            <a:ext cx="6453604" cy="2320627"/>
          </a:xfrm>
          <a:prstGeom prst="rect">
            <a:avLst/>
          </a:prstGeom>
        </p:spPr>
        <p:txBody>
          <a:bodyPr/>
          <a:lstStyle>
            <a:lvl1pPr>
              <a:lnSpc>
                <a:spcPct val="90000"/>
              </a:lnSpc>
              <a:spcAft>
                <a:spcPts val="0"/>
              </a:spcAft>
              <a:defRPr>
                <a:solidFill>
                  <a:schemeClr val="bg1"/>
                </a:solidFill>
              </a:defRPr>
            </a:lvl1pPr>
          </a:lstStyle>
          <a:p>
            <a:r>
              <a:rPr lang="en-US"/>
              <a:t>Click to edit Master title style</a:t>
            </a:r>
            <a:endParaRPr lang="en-US" dirty="0"/>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3787" y="6133731"/>
            <a:ext cx="2760716" cy="510194"/>
          </a:xfrm>
          <a:prstGeom prst="rect">
            <a:avLst/>
          </a:prstGeom>
        </p:spPr>
      </p:pic>
      <p:sp>
        <p:nvSpPr>
          <p:cNvPr id="16" name="Text Placeholder 13"/>
          <p:cNvSpPr>
            <a:spLocks noGrp="1"/>
          </p:cNvSpPr>
          <p:nvPr userDrawn="1">
            <p:ph type="body" sz="quarter" idx="14" hasCustomPrompt="1"/>
          </p:nvPr>
        </p:nvSpPr>
        <p:spPr>
          <a:xfrm>
            <a:off x="414867" y="3810220"/>
            <a:ext cx="5336779" cy="687169"/>
          </a:xfrm>
          <a:prstGeom prst="rect">
            <a:avLst/>
          </a:prstGeom>
        </p:spPr>
        <p:txBody>
          <a:bodyPr anchor="ctr"/>
          <a:lstStyle>
            <a:lvl1pPr marL="0" indent="0">
              <a:buNone/>
              <a:defRPr sz="2200" baseline="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3414145112"/>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grpSp>
        <p:nvGrpSpPr>
          <p:cNvPr id="2" name="Group 1"/>
          <p:cNvGrpSpPr/>
          <p:nvPr userDrawn="1"/>
        </p:nvGrpSpPr>
        <p:grpSpPr>
          <a:xfrm>
            <a:off x="-13594" y="2354263"/>
            <a:ext cx="10033895" cy="1881002"/>
            <a:chOff x="-10196" y="2354263"/>
            <a:chExt cx="7525421" cy="1881002"/>
          </a:xfrm>
        </p:grpSpPr>
        <p:sp>
          <p:nvSpPr>
            <p:cNvPr id="16" name="Parallelogram 15"/>
            <p:cNvSpPr/>
            <p:nvPr userDrawn="1"/>
          </p:nvSpPr>
          <p:spPr bwMode="auto">
            <a:xfrm>
              <a:off x="-10196" y="2354263"/>
              <a:ext cx="7525421" cy="1671727"/>
            </a:xfrm>
            <a:custGeom>
              <a:avLst/>
              <a:gdLst>
                <a:gd name="connsiteX0" fmla="*/ 0 w 8100837"/>
                <a:gd name="connsiteY0" fmla="*/ 1671727 h 1671727"/>
                <a:gd name="connsiteX1" fmla="*/ 547340 w 8100837"/>
                <a:gd name="connsiteY1" fmla="*/ 0 h 1671727"/>
                <a:gd name="connsiteX2" fmla="*/ 8100837 w 8100837"/>
                <a:gd name="connsiteY2" fmla="*/ 0 h 1671727"/>
                <a:gd name="connsiteX3" fmla="*/ 7553497 w 8100837"/>
                <a:gd name="connsiteY3" fmla="*/ 1671727 h 1671727"/>
                <a:gd name="connsiteX4" fmla="*/ 0 w 8100837"/>
                <a:gd name="connsiteY4" fmla="*/ 1671727 h 1671727"/>
                <a:gd name="connsiteX0" fmla="*/ 0 w 8100837"/>
                <a:gd name="connsiteY0" fmla="*/ 1671727 h 1671727"/>
                <a:gd name="connsiteX1" fmla="*/ 584372 w 8100837"/>
                <a:gd name="connsiteY1" fmla="*/ 0 h 1671727"/>
                <a:gd name="connsiteX2" fmla="*/ 8100837 w 8100837"/>
                <a:gd name="connsiteY2" fmla="*/ 0 h 1671727"/>
                <a:gd name="connsiteX3" fmla="*/ 7553497 w 8100837"/>
                <a:gd name="connsiteY3" fmla="*/ 1671727 h 1671727"/>
                <a:gd name="connsiteX4" fmla="*/ 0 w 8100837"/>
                <a:gd name="connsiteY4" fmla="*/ 1671727 h 1671727"/>
                <a:gd name="connsiteX0" fmla="*/ 0 w 7536815"/>
                <a:gd name="connsiteY0" fmla="*/ 1671727 h 1671727"/>
                <a:gd name="connsiteX1" fmla="*/ 20350 w 7536815"/>
                <a:gd name="connsiteY1" fmla="*/ 0 h 1671727"/>
                <a:gd name="connsiteX2" fmla="*/ 7536815 w 7536815"/>
                <a:gd name="connsiteY2" fmla="*/ 0 h 1671727"/>
                <a:gd name="connsiteX3" fmla="*/ 6989475 w 7536815"/>
                <a:gd name="connsiteY3" fmla="*/ 1671727 h 1671727"/>
                <a:gd name="connsiteX4" fmla="*/ 0 w 7536815"/>
                <a:gd name="connsiteY4" fmla="*/ 1671727 h 1671727"/>
                <a:gd name="connsiteX0" fmla="*/ 0 w 7525421"/>
                <a:gd name="connsiteY0" fmla="*/ 1671727 h 1671727"/>
                <a:gd name="connsiteX1" fmla="*/ 8956 w 7525421"/>
                <a:gd name="connsiteY1" fmla="*/ 0 h 1671727"/>
                <a:gd name="connsiteX2" fmla="*/ 7525421 w 7525421"/>
                <a:gd name="connsiteY2" fmla="*/ 0 h 1671727"/>
                <a:gd name="connsiteX3" fmla="*/ 6978081 w 7525421"/>
                <a:gd name="connsiteY3" fmla="*/ 1671727 h 1671727"/>
                <a:gd name="connsiteX4" fmla="*/ 0 w 7525421"/>
                <a:gd name="connsiteY4" fmla="*/ 1671727 h 1671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5421" h="1671727">
                  <a:moveTo>
                    <a:pt x="0" y="1671727"/>
                  </a:moveTo>
                  <a:cubicBezTo>
                    <a:pt x="2985" y="1114485"/>
                    <a:pt x="5971" y="557242"/>
                    <a:pt x="8956" y="0"/>
                  </a:cubicBezTo>
                  <a:lnTo>
                    <a:pt x="7525421" y="0"/>
                  </a:lnTo>
                  <a:lnTo>
                    <a:pt x="6978081" y="1671727"/>
                  </a:lnTo>
                  <a:lnTo>
                    <a:pt x="0" y="1671727"/>
                  </a:lnTo>
                  <a:close/>
                </a:path>
              </a:pathLst>
            </a:custGeom>
            <a:solidFill>
              <a:srgbClr val="0D94D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sp>
          <p:nvSpPr>
            <p:cNvPr id="18" name="Parallelogram 17"/>
            <p:cNvSpPr/>
            <p:nvPr userDrawn="1"/>
          </p:nvSpPr>
          <p:spPr bwMode="auto">
            <a:xfrm>
              <a:off x="-9162" y="3821821"/>
              <a:ext cx="6064971" cy="413444"/>
            </a:xfrm>
            <a:custGeom>
              <a:avLst/>
              <a:gdLst>
                <a:gd name="connsiteX0" fmla="*/ 0 w 6254461"/>
                <a:gd name="connsiteY0" fmla="*/ 413444 h 413444"/>
                <a:gd name="connsiteX1" fmla="*/ 135366 w 6254461"/>
                <a:gd name="connsiteY1" fmla="*/ 0 h 413444"/>
                <a:gd name="connsiteX2" fmla="*/ 6254461 w 6254461"/>
                <a:gd name="connsiteY2" fmla="*/ 0 h 413444"/>
                <a:gd name="connsiteX3" fmla="*/ 6119095 w 6254461"/>
                <a:gd name="connsiteY3" fmla="*/ 413444 h 413444"/>
                <a:gd name="connsiteX4" fmla="*/ 0 w 6254461"/>
                <a:gd name="connsiteY4" fmla="*/ 413444 h 413444"/>
                <a:gd name="connsiteX0" fmla="*/ 61187 w 6119095"/>
                <a:gd name="connsiteY0" fmla="*/ 413444 h 413444"/>
                <a:gd name="connsiteX1" fmla="*/ 0 w 6119095"/>
                <a:gd name="connsiteY1" fmla="*/ 0 h 413444"/>
                <a:gd name="connsiteX2" fmla="*/ 6119095 w 6119095"/>
                <a:gd name="connsiteY2" fmla="*/ 0 h 413444"/>
                <a:gd name="connsiteX3" fmla="*/ 5983729 w 6119095"/>
                <a:gd name="connsiteY3" fmla="*/ 413444 h 413444"/>
                <a:gd name="connsiteX4" fmla="*/ 61187 w 6119095"/>
                <a:gd name="connsiteY4" fmla="*/ 413444 h 413444"/>
                <a:gd name="connsiteX0" fmla="*/ 7063 w 6064971"/>
                <a:gd name="connsiteY0" fmla="*/ 413444 h 413444"/>
                <a:gd name="connsiteX1" fmla="*/ 0 w 6064971"/>
                <a:gd name="connsiteY1" fmla="*/ 0 h 413444"/>
                <a:gd name="connsiteX2" fmla="*/ 6064971 w 6064971"/>
                <a:gd name="connsiteY2" fmla="*/ 0 h 413444"/>
                <a:gd name="connsiteX3" fmla="*/ 5929605 w 6064971"/>
                <a:gd name="connsiteY3" fmla="*/ 413444 h 413444"/>
                <a:gd name="connsiteX4" fmla="*/ 7063 w 6064971"/>
                <a:gd name="connsiteY4" fmla="*/ 413444 h 413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4971" h="413444">
                  <a:moveTo>
                    <a:pt x="7063" y="413444"/>
                  </a:moveTo>
                  <a:lnTo>
                    <a:pt x="0" y="0"/>
                  </a:lnTo>
                  <a:lnTo>
                    <a:pt x="6064971" y="0"/>
                  </a:lnTo>
                  <a:lnTo>
                    <a:pt x="5929605" y="413444"/>
                  </a:lnTo>
                  <a:lnTo>
                    <a:pt x="7063" y="413444"/>
                  </a:lnTo>
                  <a:close/>
                </a:path>
              </a:pathLst>
            </a:custGeom>
            <a:solidFill>
              <a:schemeClr val="accent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grpSp>
      <p:sp>
        <p:nvSpPr>
          <p:cNvPr id="5" name="Title 4"/>
          <p:cNvSpPr>
            <a:spLocks noGrp="1"/>
          </p:cNvSpPr>
          <p:nvPr>
            <p:ph type="title"/>
          </p:nvPr>
        </p:nvSpPr>
        <p:spPr>
          <a:xfrm>
            <a:off x="417218" y="2367666"/>
            <a:ext cx="8789305" cy="1461613"/>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10" name="Text Placeholder 13"/>
          <p:cNvSpPr>
            <a:spLocks noGrp="1"/>
          </p:cNvSpPr>
          <p:nvPr>
            <p:ph type="body" sz="quarter" idx="10" hasCustomPrompt="1"/>
          </p:nvPr>
        </p:nvSpPr>
        <p:spPr>
          <a:xfrm>
            <a:off x="414869" y="4943092"/>
            <a:ext cx="5681132" cy="417164"/>
          </a:xfrm>
          <a:prstGeom prst="rect">
            <a:avLst/>
          </a:prstGeom>
        </p:spPr>
        <p:txBody>
          <a:bodyPr/>
          <a:lstStyle>
            <a:lvl1pPr marL="0" indent="0">
              <a:buNone/>
              <a:defRPr sz="2200" baseline="0">
                <a:solidFill>
                  <a:srgbClr val="4C5257"/>
                </a:solidFill>
                <a:latin typeface="+mj-lt"/>
              </a:defRPr>
            </a:lvl1pPr>
          </a:lstStyle>
          <a:p>
            <a:pPr lvl="0"/>
            <a:r>
              <a:rPr lang="en-US" dirty="0"/>
              <a:t>Presenter Name</a:t>
            </a:r>
          </a:p>
        </p:txBody>
      </p:sp>
      <p:sp>
        <p:nvSpPr>
          <p:cNvPr id="12" name="Text Placeholder 13"/>
          <p:cNvSpPr>
            <a:spLocks noGrp="1"/>
          </p:cNvSpPr>
          <p:nvPr>
            <p:ph type="body" sz="quarter" idx="12" hasCustomPrompt="1"/>
          </p:nvPr>
        </p:nvSpPr>
        <p:spPr>
          <a:xfrm>
            <a:off x="414869" y="5369614"/>
            <a:ext cx="5020732" cy="253865"/>
          </a:xfrm>
          <a:prstGeom prst="rect">
            <a:avLst/>
          </a:prstGeom>
        </p:spPr>
        <p:txBody>
          <a:bodyPr/>
          <a:lstStyle>
            <a:lvl1pPr marL="0" indent="0">
              <a:buNone/>
              <a:defRPr sz="1600" i="1" baseline="0">
                <a:solidFill>
                  <a:srgbClr val="4C5257"/>
                </a:solidFill>
                <a:latin typeface="+mj-lt"/>
              </a:defRPr>
            </a:lvl1pPr>
          </a:lstStyle>
          <a:p>
            <a:pPr lvl="0"/>
            <a:r>
              <a:rPr lang="en-US" dirty="0"/>
              <a:t>Presenter Title</a:t>
            </a:r>
          </a:p>
        </p:txBody>
      </p:sp>
      <p:sp>
        <p:nvSpPr>
          <p:cNvPr id="14" name="Text Placeholder 13"/>
          <p:cNvSpPr>
            <a:spLocks noGrp="1"/>
          </p:cNvSpPr>
          <p:nvPr>
            <p:ph type="body" sz="quarter" idx="13" hasCustomPrompt="1"/>
          </p:nvPr>
        </p:nvSpPr>
        <p:spPr>
          <a:xfrm>
            <a:off x="414868" y="6361810"/>
            <a:ext cx="2888249" cy="285471"/>
          </a:xfrm>
          <a:prstGeom prst="rect">
            <a:avLst/>
          </a:prstGeom>
        </p:spPr>
        <p:txBody>
          <a:bodyPr/>
          <a:lstStyle>
            <a:lvl1pPr marL="0" indent="0">
              <a:buNone/>
              <a:defRPr sz="1400" i="0" baseline="0">
                <a:solidFill>
                  <a:schemeClr val="tx1"/>
                </a:solidFill>
                <a:latin typeface="Arial" panose="020B0604020202020204" pitchFamily="34" charset="0"/>
              </a:defRPr>
            </a:lvl1pPr>
          </a:lstStyle>
          <a:p>
            <a:pPr lvl="0"/>
            <a:r>
              <a:rPr lang="en-US" dirty="0"/>
              <a:t>Date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93787" y="6133731"/>
            <a:ext cx="2760716" cy="510194"/>
          </a:xfrm>
          <a:prstGeom prst="rect">
            <a:avLst/>
          </a:prstGeom>
        </p:spPr>
      </p:pic>
    </p:spTree>
    <p:extLst>
      <p:ext uri="{BB962C8B-B14F-4D97-AF65-F5344CB8AC3E}">
        <p14:creationId xmlns:p14="http://schemas.microsoft.com/office/powerpoint/2010/main" val="1551531873"/>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Blue divider">
    <p:spTree>
      <p:nvGrpSpPr>
        <p:cNvPr id="1" name=""/>
        <p:cNvGrpSpPr/>
        <p:nvPr/>
      </p:nvGrpSpPr>
      <p:grpSpPr>
        <a:xfrm>
          <a:off x="0" y="0"/>
          <a:ext cx="0" cy="0"/>
          <a:chOff x="0" y="0"/>
          <a:chExt cx="0" cy="0"/>
        </a:xfrm>
      </p:grpSpPr>
      <p:pic>
        <p:nvPicPr>
          <p:cNvPr id="3" name="Picture 6"/>
          <p:cNvPicPr preferRelativeResize="0">
            <a:picLocks/>
          </p:cNvPicPr>
          <p:nvPr/>
        </p:nvPicPr>
        <p:blipFill rotWithShape="1">
          <a:blip r:embed="rId2">
            <a:extLst>
              <a:ext uri="{28A0092B-C50C-407E-A947-70E740481C1C}">
                <a14:useLocalDpi xmlns:a14="http://schemas.microsoft.com/office/drawing/2010/main" val="0"/>
              </a:ext>
            </a:extLst>
          </a:blip>
          <a:srcRect r="996" b="970"/>
          <a:stretch/>
        </p:blipFill>
        <p:spPr bwMode="auto">
          <a:xfrm>
            <a:off x="2" y="-4952"/>
            <a:ext cx="12196799" cy="690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3"/>
          <p:cNvSpPr>
            <a:spLocks noGrp="1"/>
          </p:cNvSpPr>
          <p:nvPr>
            <p:ph type="title" hasCustomPrompt="1"/>
          </p:nvPr>
        </p:nvSpPr>
        <p:spPr>
          <a:xfrm>
            <a:off x="1055967" y="2614623"/>
            <a:ext cx="10056437" cy="1642764"/>
          </a:xfrm>
          <a:prstGeom prst="rect">
            <a:avLst/>
          </a:prstGeom>
        </p:spPr>
        <p:txBody>
          <a:bodyPr/>
          <a:lstStyle>
            <a:lvl1pPr algn="ctr">
              <a:defRPr>
                <a:solidFill>
                  <a:schemeClr val="bg1"/>
                </a:solidFill>
              </a:defRPr>
            </a:lvl1pPr>
          </a:lstStyle>
          <a:p>
            <a:r>
              <a:rPr lang="en-US" dirty="0"/>
              <a:t>Click to edit text</a:t>
            </a:r>
          </a:p>
        </p:txBody>
      </p:sp>
    </p:spTree>
    <p:extLst>
      <p:ext uri="{BB962C8B-B14F-4D97-AF65-F5344CB8AC3E}">
        <p14:creationId xmlns:p14="http://schemas.microsoft.com/office/powerpoint/2010/main" val="2346889142"/>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Green divider">
    <p:spTree>
      <p:nvGrpSpPr>
        <p:cNvPr id="1" name=""/>
        <p:cNvGrpSpPr/>
        <p:nvPr/>
      </p:nvGrpSpPr>
      <p:grpSpPr>
        <a:xfrm>
          <a:off x="0" y="0"/>
          <a:ext cx="0" cy="0"/>
          <a:chOff x="0" y="0"/>
          <a:chExt cx="0" cy="0"/>
        </a:xfrm>
      </p:grpSpPr>
      <p:pic>
        <p:nvPicPr>
          <p:cNvPr id="2" name="Picture 6"/>
          <p:cNvPicPr preferRelativeResize="0">
            <a:picLocks/>
          </p:cNvPicPr>
          <p:nvPr userDrawn="1"/>
        </p:nvPicPr>
        <p:blipFill rotWithShape="1">
          <a:blip r:embed="rId2">
            <a:extLst>
              <a:ext uri="{28A0092B-C50C-407E-A947-70E740481C1C}">
                <a14:useLocalDpi xmlns:a14="http://schemas.microsoft.com/office/drawing/2010/main" val="0"/>
              </a:ext>
            </a:extLst>
          </a:blip>
          <a:srcRect r="996" b="970"/>
          <a:stretch/>
        </p:blipFill>
        <p:spPr bwMode="auto">
          <a:xfrm>
            <a:off x="1" y="-4952"/>
            <a:ext cx="12192000" cy="690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3"/>
          <p:cNvSpPr>
            <a:spLocks noGrp="1"/>
          </p:cNvSpPr>
          <p:nvPr>
            <p:ph type="title" hasCustomPrompt="1"/>
          </p:nvPr>
        </p:nvSpPr>
        <p:spPr>
          <a:xfrm>
            <a:off x="1055966" y="2621603"/>
            <a:ext cx="10065743" cy="1642764"/>
          </a:xfrm>
          <a:prstGeom prst="rect">
            <a:avLst/>
          </a:prstGeom>
        </p:spPr>
        <p:txBody>
          <a:bodyPr/>
          <a:lstStyle>
            <a:lvl1pPr algn="ctr">
              <a:defRPr>
                <a:solidFill>
                  <a:schemeClr val="bg1"/>
                </a:solidFill>
              </a:defRPr>
            </a:lvl1pPr>
          </a:lstStyle>
          <a:p>
            <a:r>
              <a:rPr lang="en-US" dirty="0"/>
              <a:t>Click to edit text</a:t>
            </a:r>
          </a:p>
        </p:txBody>
      </p:sp>
    </p:spTree>
    <p:extLst>
      <p:ext uri="{BB962C8B-B14F-4D97-AF65-F5344CB8AC3E}">
        <p14:creationId xmlns:p14="http://schemas.microsoft.com/office/powerpoint/2010/main" val="2765710776"/>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rimary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lgn="ctr">
              <a:defRPr/>
            </a:lvl1p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a:p>
            <a:pPr algn="l"/>
            <a:endParaRPr lang="en-US" dirty="0"/>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
        <p:nvSpPr>
          <p:cNvPr id="5" name="Text Placeholder 2"/>
          <p:cNvSpPr>
            <a:spLocks noGrp="1"/>
          </p:cNvSpPr>
          <p:nvPr>
            <p:ph idx="1"/>
          </p:nvPr>
        </p:nvSpPr>
        <p:spPr>
          <a:xfrm>
            <a:off x="414867" y="1280161"/>
            <a:ext cx="10515600" cy="4528969"/>
          </a:xfrm>
          <a:prstGeom prst="rect">
            <a:avLst/>
          </a:prstGeom>
        </p:spPr>
        <p:txBody>
          <a:bodyPr vert="horz" lIns="91440" tIns="45720" rIns="91440" bIns="45720" rtlCol="0">
            <a:normAutofit/>
          </a:bodyPr>
          <a:lstStyle>
            <a:lvl1pPr marL="320040" indent="-320040">
              <a:defRPr/>
            </a:lvl1pPr>
            <a:lvl2pPr>
              <a:defRPr/>
            </a:lvl2pPr>
            <a:lvl3pPr>
              <a:defRPr/>
            </a:lvl3pPr>
            <a:lvl4pPr>
              <a:defRPr/>
            </a:lvl4pPr>
            <a:lvl5pPr marL="2057400" indent="-22860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9729477"/>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Center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
        <p:nvSpPr>
          <p:cNvPr id="10" name="Text Placeholder 9"/>
          <p:cNvSpPr>
            <a:spLocks noGrp="1" noChangeAspect="1"/>
          </p:cNvSpPr>
          <p:nvPr>
            <p:ph type="body" sz="quarter" idx="12"/>
          </p:nvPr>
        </p:nvSpPr>
        <p:spPr>
          <a:xfrm>
            <a:off x="430107" y="1280160"/>
            <a:ext cx="10966027" cy="4331746"/>
          </a:xfrm>
        </p:spPr>
        <p:txBody>
          <a:bodyPr anchor="ctr" anchorCtr="1"/>
          <a:lstStyle>
            <a:lvl1pPr marL="320040" indent="-32004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6026240"/>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
        <p:nvSpPr>
          <p:cNvPr id="5" name="Text Placeholder 2"/>
          <p:cNvSpPr>
            <a:spLocks noGrp="1"/>
          </p:cNvSpPr>
          <p:nvPr>
            <p:ph type="body" idx="1"/>
          </p:nvPr>
        </p:nvSpPr>
        <p:spPr>
          <a:xfrm>
            <a:off x="429050" y="1280160"/>
            <a:ext cx="5158316" cy="823912"/>
          </a:xfrm>
        </p:spPr>
        <p:txBody>
          <a:bodyPr anchor="t" anchorCtr="0">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Text Placeholder 4"/>
          <p:cNvSpPr>
            <a:spLocks noGrp="1"/>
          </p:cNvSpPr>
          <p:nvPr>
            <p:ph type="body" sz="quarter" idx="3"/>
          </p:nvPr>
        </p:nvSpPr>
        <p:spPr>
          <a:xfrm>
            <a:off x="6096000" y="1280160"/>
            <a:ext cx="5183717" cy="823912"/>
          </a:xfrm>
        </p:spPr>
        <p:txBody>
          <a:bodyPr anchor="t" anchorCtr="0">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11"/>
          <p:cNvSpPr>
            <a:spLocks noGrp="1"/>
          </p:cNvSpPr>
          <p:nvPr>
            <p:ph sz="quarter" idx="12"/>
          </p:nvPr>
        </p:nvSpPr>
        <p:spPr>
          <a:xfrm>
            <a:off x="414868" y="2194561"/>
            <a:ext cx="5160433" cy="3883511"/>
          </a:xfrm>
        </p:spPr>
        <p:txBody>
          <a:bodyPr/>
          <a:lstStyle>
            <a:lvl1pPr marL="320040" indent="-320040">
              <a:defRPr sz="2400"/>
            </a:lvl1pPr>
            <a:lvl2pPr>
              <a:defRPr sz="2200"/>
            </a:lvl2pPr>
            <a:lvl3pPr>
              <a:defRPr sz="2000"/>
            </a:lvl3pPr>
            <a:lvl4pPr>
              <a:defRPr sz="18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1"/>
          <p:cNvSpPr>
            <a:spLocks noGrp="1"/>
          </p:cNvSpPr>
          <p:nvPr>
            <p:ph sz="quarter" idx="13"/>
          </p:nvPr>
        </p:nvSpPr>
        <p:spPr>
          <a:xfrm>
            <a:off x="6117168" y="2194561"/>
            <a:ext cx="5160433" cy="3883511"/>
          </a:xfrm>
        </p:spPr>
        <p:txBody>
          <a:bodyPr/>
          <a:lstStyle>
            <a:lvl1pPr marL="320040" indent="-320040">
              <a:defRPr sz="2400"/>
            </a:lvl1pPr>
            <a:lvl2pPr>
              <a:defRPr sz="2200"/>
            </a:lvl2pPr>
            <a:lvl3pPr>
              <a:defRPr sz="2000"/>
            </a:lvl3pPr>
            <a:lvl4pPr>
              <a:defRPr sz="18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0829989"/>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ne imag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
        <p:nvSpPr>
          <p:cNvPr id="6" name="Picture Placeholder 5"/>
          <p:cNvSpPr>
            <a:spLocks noGrp="1"/>
          </p:cNvSpPr>
          <p:nvPr>
            <p:ph type="pic" sz="quarter" idx="12"/>
          </p:nvPr>
        </p:nvSpPr>
        <p:spPr>
          <a:xfrm>
            <a:off x="414868" y="1280160"/>
            <a:ext cx="4779433" cy="4788946"/>
          </a:xfrm>
        </p:spPr>
        <p:txBody>
          <a:bodyPr/>
          <a:lstStyle>
            <a:lvl1pPr marL="0" indent="0">
              <a:buNone/>
              <a:defRPr/>
            </a:lvl1pPr>
          </a:lstStyle>
          <a:p>
            <a:r>
              <a:rPr lang="en-US"/>
              <a:t>Click icon to add picture</a:t>
            </a:r>
            <a:endParaRPr lang="en-US" dirty="0"/>
          </a:p>
        </p:txBody>
      </p:sp>
      <p:sp>
        <p:nvSpPr>
          <p:cNvPr id="8" name="Content Placeholder 7"/>
          <p:cNvSpPr>
            <a:spLocks noGrp="1"/>
          </p:cNvSpPr>
          <p:nvPr>
            <p:ph sz="quarter" idx="13"/>
          </p:nvPr>
        </p:nvSpPr>
        <p:spPr>
          <a:xfrm>
            <a:off x="5965705" y="1280160"/>
            <a:ext cx="5384721" cy="4788946"/>
          </a:xfrm>
        </p:spPr>
        <p:txBody>
          <a:bodyPr/>
          <a:lstStyle>
            <a:lvl1pPr marL="320040" indent="-320040">
              <a:defRPr sz="2400"/>
            </a:lvl1pPr>
            <a:lvl2pPr>
              <a:defRPr sz="2200"/>
            </a:lvl2pPr>
            <a:lvl3pPr>
              <a:defRPr sz="2000"/>
            </a:lvl3pPr>
            <a:lvl4pPr>
              <a:defRPr sz="18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8421332"/>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
        <p:nvSpPr>
          <p:cNvPr id="6" name="Picture Placeholder 5"/>
          <p:cNvSpPr>
            <a:spLocks noGrp="1"/>
          </p:cNvSpPr>
          <p:nvPr>
            <p:ph type="pic" sz="quarter" idx="12"/>
          </p:nvPr>
        </p:nvSpPr>
        <p:spPr>
          <a:xfrm>
            <a:off x="414867" y="1280160"/>
            <a:ext cx="5255683" cy="2332616"/>
          </a:xfrm>
        </p:spPr>
        <p:txBody>
          <a:bodyPr/>
          <a:lstStyle>
            <a:lvl1pPr marL="0" indent="0">
              <a:buNone/>
              <a:defRPr/>
            </a:lvl1pPr>
          </a:lstStyle>
          <a:p>
            <a:r>
              <a:rPr lang="en-US"/>
              <a:t>Click icon to add picture</a:t>
            </a:r>
            <a:endParaRPr lang="en-US" dirty="0"/>
          </a:p>
        </p:txBody>
      </p:sp>
      <p:sp>
        <p:nvSpPr>
          <p:cNvPr id="9" name="Content Placeholder 8"/>
          <p:cNvSpPr>
            <a:spLocks noGrp="1"/>
          </p:cNvSpPr>
          <p:nvPr>
            <p:ph sz="quarter" idx="14"/>
          </p:nvPr>
        </p:nvSpPr>
        <p:spPr>
          <a:xfrm>
            <a:off x="5965705" y="1279526"/>
            <a:ext cx="4979991" cy="4772025"/>
          </a:xfrm>
        </p:spPr>
        <p:txBody>
          <a:bodyPr/>
          <a:lstStyle>
            <a:lvl1pPr marL="320040" indent="-320040">
              <a:defRPr sz="2400"/>
            </a:lvl1pPr>
            <a:lvl2pPr>
              <a:defRPr sz="2200"/>
            </a:lvl2pPr>
            <a:lvl3pPr>
              <a:defRPr sz="2000"/>
            </a:lvl3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5"/>
          <p:cNvSpPr>
            <a:spLocks noGrp="1"/>
          </p:cNvSpPr>
          <p:nvPr>
            <p:ph type="pic" sz="quarter" idx="15"/>
          </p:nvPr>
        </p:nvSpPr>
        <p:spPr>
          <a:xfrm>
            <a:off x="414867" y="3718934"/>
            <a:ext cx="5255683" cy="2332616"/>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4086905414"/>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ation 2">
    <p:spTree>
      <p:nvGrpSpPr>
        <p:cNvPr id="1" name=""/>
        <p:cNvGrpSpPr/>
        <p:nvPr/>
      </p:nvGrpSpPr>
      <p:grpSpPr>
        <a:xfrm>
          <a:off x="0" y="0"/>
          <a:ext cx="0" cy="0"/>
          <a:chOff x="0" y="0"/>
          <a:chExt cx="0" cy="0"/>
        </a:xfrm>
      </p:grpSpPr>
      <p:pic>
        <p:nvPicPr>
          <p:cNvPr id="11" name="Picture 6"/>
          <p:cNvPicPr preferRelativeResize="0">
            <a:picLocks/>
          </p:cNvPicPr>
          <p:nvPr userDrawn="1"/>
        </p:nvPicPr>
        <p:blipFill rotWithShape="1">
          <a:blip r:embed="rId2">
            <a:extLst>
              <a:ext uri="{28A0092B-C50C-407E-A947-70E740481C1C}">
                <a14:useLocalDpi xmlns:a14="http://schemas.microsoft.com/office/drawing/2010/main" val="0"/>
              </a:ext>
            </a:extLst>
          </a:blip>
          <a:srcRect r="996" b="970"/>
          <a:stretch/>
        </p:blipFill>
        <p:spPr bwMode="auto">
          <a:xfrm>
            <a:off x="2" y="-4952"/>
            <a:ext cx="12196799" cy="690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9735892" y="2845967"/>
            <a:ext cx="1997829" cy="2041732"/>
          </a:xfrm>
          <a:prstGeom prst="rect">
            <a:avLst/>
          </a:prstGeom>
        </p:spPr>
        <p:txBody>
          <a:bodyPr/>
          <a:lstStyle/>
          <a:p>
            <a:pPr>
              <a:defRPr/>
            </a:pPr>
            <a:r>
              <a:rPr lang="en-US" sz="20000" b="0" cap="none" spc="0" dirty="0">
                <a:ln>
                  <a:noFill/>
                </a:ln>
                <a:solidFill>
                  <a:schemeClr val="accent1">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accent1">
                  <a:lumMod val="40000"/>
                  <a:lumOff val="60000"/>
                </a:schemeClr>
              </a:solidFill>
              <a:effectLst/>
              <a:latin typeface="+mn-lt"/>
              <a:ea typeface="ＭＳ Ｐゴシック" charset="0"/>
              <a:cs typeface="Franklin Gothic Book"/>
            </a:endParaRPr>
          </a:p>
        </p:txBody>
      </p:sp>
      <p:sp>
        <p:nvSpPr>
          <p:cNvPr id="6" name="TextBox 5"/>
          <p:cNvSpPr txBox="1"/>
          <p:nvPr/>
        </p:nvSpPr>
        <p:spPr>
          <a:xfrm>
            <a:off x="1113433" y="947415"/>
            <a:ext cx="1964267" cy="2142907"/>
          </a:xfrm>
          <a:prstGeom prst="rect">
            <a:avLst/>
          </a:prstGeom>
          <a:ln>
            <a:noFill/>
          </a:ln>
          <a:effectLst/>
        </p:spPr>
        <p:txBody>
          <a:bodyPr/>
          <a:lstStyle/>
          <a:p>
            <a:pPr>
              <a:defRPr/>
            </a:pPr>
            <a:r>
              <a:rPr lang="en-US" sz="20000" b="0" cap="none" spc="0" dirty="0">
                <a:ln>
                  <a:noFill/>
                </a:ln>
                <a:solidFill>
                  <a:schemeClr val="accent1">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accent1">
                  <a:lumMod val="40000"/>
                  <a:lumOff val="60000"/>
                </a:schemeClr>
              </a:solidFill>
              <a:effectLst/>
              <a:latin typeface="+mn-lt"/>
              <a:ea typeface="ＭＳ Ｐゴシック" charset="0"/>
              <a:cs typeface="Franklin Gothic Book"/>
            </a:endParaRPr>
          </a:p>
        </p:txBody>
      </p:sp>
      <p:sp>
        <p:nvSpPr>
          <p:cNvPr id="7" name="Text Placeholder 8"/>
          <p:cNvSpPr>
            <a:spLocks noGrp="1"/>
          </p:cNvSpPr>
          <p:nvPr>
            <p:ph type="body" sz="quarter" idx="10" hasCustomPrompt="1"/>
          </p:nvPr>
        </p:nvSpPr>
        <p:spPr>
          <a:xfrm>
            <a:off x="2338915" y="1969705"/>
            <a:ext cx="7514167" cy="1871662"/>
          </a:xfrm>
          <a:prstGeom prst="rect">
            <a:avLst/>
          </a:prstGeom>
        </p:spPr>
        <p:txBody>
          <a:bodyPr anchor="ctr">
            <a:normAutofit/>
          </a:bodyPr>
          <a:lstStyle>
            <a:lvl1pPr marL="0" indent="0" algn="ctr">
              <a:buNone/>
              <a:defRPr sz="2800" baseline="0">
                <a:solidFill>
                  <a:schemeClr val="bg1"/>
                </a:solidFill>
              </a:defRPr>
            </a:lvl1pPr>
          </a:lstStyle>
          <a:p>
            <a:pPr lvl="0"/>
            <a:r>
              <a:rPr lang="en-US" dirty="0"/>
              <a:t>Put your quote in here</a:t>
            </a:r>
          </a:p>
        </p:txBody>
      </p:sp>
      <p:sp>
        <p:nvSpPr>
          <p:cNvPr id="8" name="Text Placeholder 10"/>
          <p:cNvSpPr>
            <a:spLocks noGrp="1"/>
          </p:cNvSpPr>
          <p:nvPr>
            <p:ph type="body" sz="quarter" idx="11" hasCustomPrompt="1"/>
          </p:nvPr>
        </p:nvSpPr>
        <p:spPr>
          <a:xfrm>
            <a:off x="5160825" y="4419881"/>
            <a:ext cx="4692257" cy="297748"/>
          </a:xfrm>
          <a:prstGeom prst="rect">
            <a:avLst/>
          </a:prstGeom>
        </p:spPr>
        <p:txBody>
          <a:bodyPr>
            <a:noAutofit/>
          </a:bodyPr>
          <a:lstStyle>
            <a:lvl1pPr marL="0" indent="0" algn="r">
              <a:buNone/>
              <a:defRPr sz="2000" i="1">
                <a:solidFill>
                  <a:schemeClr val="bg1"/>
                </a:solidFill>
                <a:latin typeface="Arial" pitchFamily="34" charset="0"/>
                <a:cs typeface="Arial" pitchFamily="34" charset="0"/>
              </a:defRPr>
            </a:lvl1pPr>
          </a:lstStyle>
          <a:p>
            <a:pPr lvl="0"/>
            <a:r>
              <a:rPr lang="en-US" dirty="0"/>
              <a:t>Name here</a:t>
            </a:r>
          </a:p>
        </p:txBody>
      </p:sp>
      <p:sp>
        <p:nvSpPr>
          <p:cNvPr id="9" name="Text Placeholder 10"/>
          <p:cNvSpPr>
            <a:spLocks noGrp="1"/>
          </p:cNvSpPr>
          <p:nvPr>
            <p:ph type="body" sz="quarter" idx="12" hasCustomPrompt="1"/>
          </p:nvPr>
        </p:nvSpPr>
        <p:spPr>
          <a:xfrm>
            <a:off x="5170185" y="5080517"/>
            <a:ext cx="4692257" cy="297748"/>
          </a:xfrm>
          <a:prstGeom prst="rect">
            <a:avLst/>
          </a:prstGeom>
        </p:spPr>
        <p:txBody>
          <a:bodyPr anchor="ctr">
            <a:noAutofit/>
          </a:bodyPr>
          <a:lstStyle>
            <a:lvl1pPr marL="0" indent="0" algn="r">
              <a:buNone/>
              <a:defRPr lang="en-US" sz="1400" i="1" baseline="0" dirty="0">
                <a:solidFill>
                  <a:schemeClr val="bg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Organization here</a:t>
            </a:r>
          </a:p>
        </p:txBody>
      </p:sp>
      <p:sp>
        <p:nvSpPr>
          <p:cNvPr id="10" name="Text Placeholder 10"/>
          <p:cNvSpPr>
            <a:spLocks noGrp="1"/>
          </p:cNvSpPr>
          <p:nvPr>
            <p:ph type="body" sz="quarter" idx="13" hasCustomPrompt="1"/>
          </p:nvPr>
        </p:nvSpPr>
        <p:spPr>
          <a:xfrm>
            <a:off x="5164429" y="4774552"/>
            <a:ext cx="4692257" cy="297748"/>
          </a:xfrm>
          <a:prstGeom prst="rect">
            <a:avLst/>
          </a:prstGeom>
        </p:spPr>
        <p:txBody>
          <a:bodyPr anchor="ctr">
            <a:noAutofit/>
          </a:bodyPr>
          <a:lstStyle>
            <a:lvl1pPr marL="0" indent="0" algn="r">
              <a:buNone/>
              <a:defRPr lang="en-US" sz="1400" i="1" baseline="0" dirty="0">
                <a:solidFill>
                  <a:schemeClr val="bg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Title here</a:t>
            </a:r>
          </a:p>
        </p:txBody>
      </p:sp>
      <p:sp>
        <p:nvSpPr>
          <p:cNvPr id="5" name="Slide Number Placeholder 4"/>
          <p:cNvSpPr>
            <a:spLocks noGrp="1"/>
          </p:cNvSpPr>
          <p:nvPr>
            <p:ph type="sldNum" sz="quarter" idx="15"/>
          </p:nvPr>
        </p:nvSpPr>
        <p:spPr/>
        <p:txBody>
          <a:bodyPr/>
          <a:lstStyle>
            <a:lvl1pPr>
              <a:defRPr>
                <a:solidFill>
                  <a:schemeClr val="accent1">
                    <a:lumMod val="40000"/>
                    <a:lumOff val="60000"/>
                  </a:schemeClr>
                </a:solidFill>
              </a:defRPr>
            </a:lvl1pPr>
          </a:lstStyle>
          <a:p>
            <a:fld id="{71F8F497-5311-4FE6-8037-E08A3EC20500}" type="slidenum">
              <a:rPr lang="en-US" smtClean="0"/>
              <a:pPr/>
              <a:t>‹#›</a:t>
            </a:fld>
            <a:endParaRPr lang="en-US" dirty="0"/>
          </a:p>
        </p:txBody>
      </p:sp>
    </p:spTree>
    <p:extLst>
      <p:ext uri="{BB962C8B-B14F-4D97-AF65-F5344CB8AC3E}">
        <p14:creationId xmlns:p14="http://schemas.microsoft.com/office/powerpoint/2010/main" val="4169329082"/>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Quotation 3">
    <p:spTree>
      <p:nvGrpSpPr>
        <p:cNvPr id="1" name=""/>
        <p:cNvGrpSpPr/>
        <p:nvPr/>
      </p:nvGrpSpPr>
      <p:grpSpPr>
        <a:xfrm>
          <a:off x="0" y="0"/>
          <a:ext cx="0" cy="0"/>
          <a:chOff x="0" y="0"/>
          <a:chExt cx="0" cy="0"/>
        </a:xfrm>
      </p:grpSpPr>
      <p:pic>
        <p:nvPicPr>
          <p:cNvPr id="11" name="Picture 6"/>
          <p:cNvPicPr preferRelativeResize="0">
            <a:picLocks/>
          </p:cNvPicPr>
          <p:nvPr userDrawn="1"/>
        </p:nvPicPr>
        <p:blipFill rotWithShape="1">
          <a:blip r:embed="rId2">
            <a:extLst>
              <a:ext uri="{28A0092B-C50C-407E-A947-70E740481C1C}">
                <a14:useLocalDpi xmlns:a14="http://schemas.microsoft.com/office/drawing/2010/main" val="0"/>
              </a:ext>
            </a:extLst>
          </a:blip>
          <a:srcRect r="996" b="970"/>
          <a:stretch/>
        </p:blipFill>
        <p:spPr bwMode="auto">
          <a:xfrm>
            <a:off x="1" y="-4952"/>
            <a:ext cx="12192000" cy="690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5"/>
          </p:nvPr>
        </p:nvSpPr>
        <p:spPr/>
        <p:txBody>
          <a:bodyPr/>
          <a:lstStyle>
            <a:lvl1pPr>
              <a:defRPr>
                <a:solidFill>
                  <a:schemeClr val="accent2">
                    <a:lumMod val="40000"/>
                    <a:lumOff val="60000"/>
                  </a:schemeClr>
                </a:solidFill>
              </a:defRPr>
            </a:lvl1pPr>
          </a:lstStyle>
          <a:p>
            <a:fld id="{71F8F497-5311-4FE6-8037-E08A3EC20500}" type="slidenum">
              <a:rPr lang="en-US" smtClean="0"/>
              <a:pPr/>
              <a:t>‹#›</a:t>
            </a:fld>
            <a:endParaRPr lang="en-US" dirty="0"/>
          </a:p>
        </p:txBody>
      </p:sp>
      <p:sp>
        <p:nvSpPr>
          <p:cNvPr id="19" name="TextBox 18"/>
          <p:cNvSpPr txBox="1"/>
          <p:nvPr userDrawn="1"/>
        </p:nvSpPr>
        <p:spPr>
          <a:xfrm>
            <a:off x="9735892" y="2845967"/>
            <a:ext cx="1997829" cy="2041732"/>
          </a:xfrm>
          <a:prstGeom prst="rect">
            <a:avLst/>
          </a:prstGeom>
        </p:spPr>
        <p:txBody>
          <a:bodyPr/>
          <a:lstStyle/>
          <a:p>
            <a:pPr>
              <a:defRPr/>
            </a:pPr>
            <a:r>
              <a:rPr lang="en-US" sz="20000" b="0" cap="none" spc="0" dirty="0">
                <a:ln>
                  <a:noFill/>
                </a:ln>
                <a:solidFill>
                  <a:schemeClr val="accent2">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accent2">
                  <a:lumMod val="40000"/>
                  <a:lumOff val="60000"/>
                </a:schemeClr>
              </a:solidFill>
              <a:effectLst/>
              <a:latin typeface="+mn-lt"/>
              <a:ea typeface="ＭＳ Ｐゴシック" charset="0"/>
              <a:cs typeface="Franklin Gothic Book"/>
            </a:endParaRPr>
          </a:p>
        </p:txBody>
      </p:sp>
      <p:sp>
        <p:nvSpPr>
          <p:cNvPr id="20" name="TextBox 19"/>
          <p:cNvSpPr txBox="1"/>
          <p:nvPr userDrawn="1"/>
        </p:nvSpPr>
        <p:spPr>
          <a:xfrm>
            <a:off x="1113433" y="947415"/>
            <a:ext cx="1964267" cy="2142907"/>
          </a:xfrm>
          <a:prstGeom prst="rect">
            <a:avLst/>
          </a:prstGeom>
          <a:ln>
            <a:noFill/>
          </a:ln>
          <a:effectLst/>
        </p:spPr>
        <p:txBody>
          <a:bodyPr/>
          <a:lstStyle/>
          <a:p>
            <a:pPr>
              <a:defRPr/>
            </a:pPr>
            <a:r>
              <a:rPr lang="en-US" sz="20000" b="0" cap="none" spc="0" dirty="0">
                <a:ln>
                  <a:noFill/>
                </a:ln>
                <a:solidFill>
                  <a:schemeClr val="accent2">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accent2">
                  <a:lumMod val="40000"/>
                  <a:lumOff val="60000"/>
                </a:schemeClr>
              </a:solidFill>
              <a:effectLst/>
              <a:latin typeface="+mn-lt"/>
              <a:ea typeface="ＭＳ Ｐゴシック" charset="0"/>
              <a:cs typeface="Franklin Gothic Book"/>
            </a:endParaRPr>
          </a:p>
        </p:txBody>
      </p:sp>
      <p:sp>
        <p:nvSpPr>
          <p:cNvPr id="21" name="Text Placeholder 8"/>
          <p:cNvSpPr>
            <a:spLocks noGrp="1"/>
          </p:cNvSpPr>
          <p:nvPr>
            <p:ph type="body" sz="quarter" idx="10" hasCustomPrompt="1"/>
          </p:nvPr>
        </p:nvSpPr>
        <p:spPr>
          <a:xfrm>
            <a:off x="2338915" y="1969705"/>
            <a:ext cx="7514167" cy="1871662"/>
          </a:xfrm>
          <a:prstGeom prst="rect">
            <a:avLst/>
          </a:prstGeom>
        </p:spPr>
        <p:txBody>
          <a:bodyPr anchor="ctr">
            <a:normAutofit/>
          </a:bodyPr>
          <a:lstStyle>
            <a:lvl1pPr marL="0" indent="0" algn="ctr">
              <a:buNone/>
              <a:defRPr sz="2800" baseline="0">
                <a:solidFill>
                  <a:schemeClr val="bg1"/>
                </a:solidFill>
              </a:defRPr>
            </a:lvl1pPr>
          </a:lstStyle>
          <a:p>
            <a:pPr lvl="0"/>
            <a:r>
              <a:rPr lang="en-US" dirty="0"/>
              <a:t>Put your quote in here</a:t>
            </a:r>
          </a:p>
        </p:txBody>
      </p:sp>
      <p:sp>
        <p:nvSpPr>
          <p:cNvPr id="22" name="Text Placeholder 10"/>
          <p:cNvSpPr>
            <a:spLocks noGrp="1"/>
          </p:cNvSpPr>
          <p:nvPr>
            <p:ph type="body" sz="quarter" idx="11" hasCustomPrompt="1"/>
          </p:nvPr>
        </p:nvSpPr>
        <p:spPr>
          <a:xfrm>
            <a:off x="5160825" y="4419881"/>
            <a:ext cx="4692257" cy="297748"/>
          </a:xfrm>
          <a:prstGeom prst="rect">
            <a:avLst/>
          </a:prstGeom>
        </p:spPr>
        <p:txBody>
          <a:bodyPr>
            <a:noAutofit/>
          </a:bodyPr>
          <a:lstStyle>
            <a:lvl1pPr marL="0" indent="0" algn="r">
              <a:buNone/>
              <a:defRPr sz="2000" i="1">
                <a:solidFill>
                  <a:schemeClr val="bg1"/>
                </a:solidFill>
                <a:latin typeface="Arial" pitchFamily="34" charset="0"/>
                <a:cs typeface="Arial" pitchFamily="34" charset="0"/>
              </a:defRPr>
            </a:lvl1pPr>
          </a:lstStyle>
          <a:p>
            <a:pPr lvl="0"/>
            <a:r>
              <a:rPr lang="en-US" dirty="0"/>
              <a:t>Name here</a:t>
            </a:r>
          </a:p>
        </p:txBody>
      </p:sp>
      <p:sp>
        <p:nvSpPr>
          <p:cNvPr id="23" name="Text Placeholder 10"/>
          <p:cNvSpPr>
            <a:spLocks noGrp="1"/>
          </p:cNvSpPr>
          <p:nvPr>
            <p:ph type="body" sz="quarter" idx="12" hasCustomPrompt="1"/>
          </p:nvPr>
        </p:nvSpPr>
        <p:spPr>
          <a:xfrm>
            <a:off x="5170185" y="5080517"/>
            <a:ext cx="4692257" cy="297748"/>
          </a:xfrm>
          <a:prstGeom prst="rect">
            <a:avLst/>
          </a:prstGeom>
        </p:spPr>
        <p:txBody>
          <a:bodyPr anchor="ctr">
            <a:noAutofit/>
          </a:bodyPr>
          <a:lstStyle>
            <a:lvl1pPr marL="0" indent="0" algn="r">
              <a:buNone/>
              <a:defRPr lang="en-US" sz="1400" i="1" baseline="0" dirty="0">
                <a:solidFill>
                  <a:schemeClr val="bg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Organization here</a:t>
            </a:r>
          </a:p>
        </p:txBody>
      </p:sp>
      <p:sp>
        <p:nvSpPr>
          <p:cNvPr id="24" name="Text Placeholder 10"/>
          <p:cNvSpPr>
            <a:spLocks noGrp="1"/>
          </p:cNvSpPr>
          <p:nvPr>
            <p:ph type="body" sz="quarter" idx="13" hasCustomPrompt="1"/>
          </p:nvPr>
        </p:nvSpPr>
        <p:spPr>
          <a:xfrm>
            <a:off x="5164429" y="4774552"/>
            <a:ext cx="4692257" cy="297748"/>
          </a:xfrm>
          <a:prstGeom prst="rect">
            <a:avLst/>
          </a:prstGeom>
        </p:spPr>
        <p:txBody>
          <a:bodyPr anchor="ctr">
            <a:noAutofit/>
          </a:bodyPr>
          <a:lstStyle>
            <a:lvl1pPr marL="0" indent="0" algn="r">
              <a:buNone/>
              <a:defRPr lang="en-US" sz="1400" i="1" baseline="0" dirty="0">
                <a:solidFill>
                  <a:schemeClr val="bg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Title here</a:t>
            </a:r>
          </a:p>
        </p:txBody>
      </p:sp>
    </p:spTree>
    <p:extLst>
      <p:ext uri="{BB962C8B-B14F-4D97-AF65-F5344CB8AC3E}">
        <p14:creationId xmlns:p14="http://schemas.microsoft.com/office/powerpoint/2010/main" val="1336875726"/>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ation ">
    <p:spTree>
      <p:nvGrpSpPr>
        <p:cNvPr id="1" name=""/>
        <p:cNvGrpSpPr/>
        <p:nvPr/>
      </p:nvGrpSpPr>
      <p:grpSpPr>
        <a:xfrm>
          <a:off x="0" y="0"/>
          <a:ext cx="0" cy="0"/>
          <a:chOff x="0" y="0"/>
          <a:chExt cx="0" cy="0"/>
        </a:xfrm>
      </p:grpSpPr>
      <p:grpSp>
        <p:nvGrpSpPr>
          <p:cNvPr id="3" name="Group 14"/>
          <p:cNvGrpSpPr>
            <a:grpSpLocks/>
          </p:cNvGrpSpPr>
          <p:nvPr/>
        </p:nvGrpSpPr>
        <p:grpSpPr bwMode="auto">
          <a:xfrm>
            <a:off x="0" y="4343401"/>
            <a:ext cx="7012517" cy="2087563"/>
            <a:chOff x="-422728" y="4800600"/>
            <a:chExt cx="5805606" cy="1695965"/>
          </a:xfrm>
        </p:grpSpPr>
        <p:pic>
          <p:nvPicPr>
            <p:cNvPr id="4" name="Picture 15" descr="angle_bar.png" hidden="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22728" y="4800600"/>
              <a:ext cx="5796910" cy="169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6" descr="angle_bar.png" hidden="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14032" y="4801990"/>
              <a:ext cx="5796910" cy="169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Slide Number Placeholder 7"/>
          <p:cNvSpPr>
            <a:spLocks noGrp="1"/>
          </p:cNvSpPr>
          <p:nvPr>
            <p:ph type="sldNum" sz="quarter" idx="15"/>
          </p:nvPr>
        </p:nvSpPr>
        <p:spPr/>
        <p:txBody>
          <a:bodyPr/>
          <a:lstStyle/>
          <a:p>
            <a:fld id="{71F8F497-5311-4FE6-8037-E08A3EC20500}" type="slidenum">
              <a:rPr lang="en-US" smtClean="0"/>
              <a:pPr/>
              <a:t>‹#›</a:t>
            </a:fld>
            <a:endParaRPr lang="en-US"/>
          </a:p>
        </p:txBody>
      </p:sp>
      <p:sp>
        <p:nvSpPr>
          <p:cNvPr id="14" name="TextBox 13"/>
          <p:cNvSpPr txBox="1"/>
          <p:nvPr userDrawn="1"/>
        </p:nvSpPr>
        <p:spPr>
          <a:xfrm>
            <a:off x="9735892" y="2845967"/>
            <a:ext cx="1997829" cy="2041732"/>
          </a:xfrm>
          <a:prstGeom prst="rect">
            <a:avLst/>
          </a:prstGeom>
        </p:spPr>
        <p:txBody>
          <a:bodyPr/>
          <a:lstStyle/>
          <a:p>
            <a:pPr>
              <a:defRPr/>
            </a:pPr>
            <a:r>
              <a:rPr lang="en-US" sz="20000" b="0" cap="none" spc="0" dirty="0">
                <a:ln>
                  <a:noFill/>
                </a:ln>
                <a:solidFill>
                  <a:schemeClr val="tx1">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tx1">
                  <a:lumMod val="40000"/>
                  <a:lumOff val="60000"/>
                </a:schemeClr>
              </a:solidFill>
              <a:effectLst/>
              <a:latin typeface="+mn-lt"/>
              <a:ea typeface="ＭＳ Ｐゴシック" charset="0"/>
              <a:cs typeface="Franklin Gothic Book"/>
            </a:endParaRPr>
          </a:p>
        </p:txBody>
      </p:sp>
      <p:sp>
        <p:nvSpPr>
          <p:cNvPr id="15" name="TextBox 14"/>
          <p:cNvSpPr txBox="1"/>
          <p:nvPr userDrawn="1"/>
        </p:nvSpPr>
        <p:spPr>
          <a:xfrm>
            <a:off x="1113433" y="947415"/>
            <a:ext cx="1964267" cy="2142907"/>
          </a:xfrm>
          <a:prstGeom prst="rect">
            <a:avLst/>
          </a:prstGeom>
          <a:ln>
            <a:noFill/>
          </a:ln>
          <a:effectLst/>
        </p:spPr>
        <p:txBody>
          <a:bodyPr/>
          <a:lstStyle/>
          <a:p>
            <a:pPr>
              <a:defRPr/>
            </a:pPr>
            <a:r>
              <a:rPr lang="en-US" sz="20000" b="0" cap="none" spc="0" dirty="0">
                <a:ln>
                  <a:noFill/>
                </a:ln>
                <a:solidFill>
                  <a:schemeClr val="tx1">
                    <a:lumMod val="40000"/>
                    <a:lumOff val="60000"/>
                  </a:schemeClr>
                </a:solidFill>
                <a:effectLst/>
                <a:latin typeface="+mn-lt"/>
                <a:ea typeface="ＭＳ Ｐゴシック" charset="0"/>
                <a:cs typeface="ＭＳ Ｐゴシック" charset="0"/>
              </a:rPr>
              <a:t>“</a:t>
            </a:r>
            <a:endParaRPr lang="en-US" sz="20000" b="0" cap="none" spc="0" dirty="0">
              <a:ln>
                <a:noFill/>
              </a:ln>
              <a:solidFill>
                <a:schemeClr val="tx1">
                  <a:lumMod val="40000"/>
                  <a:lumOff val="60000"/>
                </a:schemeClr>
              </a:solidFill>
              <a:effectLst/>
              <a:latin typeface="+mn-lt"/>
              <a:ea typeface="ＭＳ Ｐゴシック" charset="0"/>
              <a:cs typeface="Franklin Gothic Book"/>
            </a:endParaRPr>
          </a:p>
        </p:txBody>
      </p:sp>
      <p:sp>
        <p:nvSpPr>
          <p:cNvPr id="16" name="Text Placeholder 8"/>
          <p:cNvSpPr>
            <a:spLocks noGrp="1"/>
          </p:cNvSpPr>
          <p:nvPr>
            <p:ph type="body" sz="quarter" idx="10" hasCustomPrompt="1"/>
          </p:nvPr>
        </p:nvSpPr>
        <p:spPr>
          <a:xfrm>
            <a:off x="2338915" y="1969705"/>
            <a:ext cx="7514167" cy="1871662"/>
          </a:xfrm>
          <a:prstGeom prst="rect">
            <a:avLst/>
          </a:prstGeom>
        </p:spPr>
        <p:txBody>
          <a:bodyPr anchor="ctr">
            <a:normAutofit/>
          </a:bodyPr>
          <a:lstStyle>
            <a:lvl1pPr marL="0" indent="0" algn="ctr">
              <a:buNone/>
              <a:defRPr sz="2800" baseline="0">
                <a:solidFill>
                  <a:schemeClr val="tx1"/>
                </a:solidFill>
              </a:defRPr>
            </a:lvl1pPr>
          </a:lstStyle>
          <a:p>
            <a:pPr lvl="0"/>
            <a:r>
              <a:rPr lang="en-US" dirty="0"/>
              <a:t>Put your quote in here</a:t>
            </a:r>
          </a:p>
        </p:txBody>
      </p:sp>
      <p:sp>
        <p:nvSpPr>
          <p:cNvPr id="17" name="Text Placeholder 10"/>
          <p:cNvSpPr>
            <a:spLocks noGrp="1"/>
          </p:cNvSpPr>
          <p:nvPr>
            <p:ph type="body" sz="quarter" idx="11" hasCustomPrompt="1"/>
          </p:nvPr>
        </p:nvSpPr>
        <p:spPr>
          <a:xfrm>
            <a:off x="5160825" y="4419881"/>
            <a:ext cx="4692257" cy="297748"/>
          </a:xfrm>
          <a:prstGeom prst="rect">
            <a:avLst/>
          </a:prstGeom>
        </p:spPr>
        <p:txBody>
          <a:bodyPr>
            <a:noAutofit/>
          </a:bodyPr>
          <a:lstStyle>
            <a:lvl1pPr marL="0" indent="0" algn="r">
              <a:buNone/>
              <a:defRPr sz="2000" i="1">
                <a:solidFill>
                  <a:schemeClr val="tx1"/>
                </a:solidFill>
                <a:latin typeface="Arial" pitchFamily="34" charset="0"/>
                <a:cs typeface="Arial" pitchFamily="34" charset="0"/>
              </a:defRPr>
            </a:lvl1pPr>
          </a:lstStyle>
          <a:p>
            <a:pPr lvl="0"/>
            <a:r>
              <a:rPr lang="en-US" dirty="0"/>
              <a:t>Name here</a:t>
            </a:r>
          </a:p>
        </p:txBody>
      </p:sp>
      <p:sp>
        <p:nvSpPr>
          <p:cNvPr id="18" name="Text Placeholder 10"/>
          <p:cNvSpPr>
            <a:spLocks noGrp="1"/>
          </p:cNvSpPr>
          <p:nvPr>
            <p:ph type="body" sz="quarter" idx="12" hasCustomPrompt="1"/>
          </p:nvPr>
        </p:nvSpPr>
        <p:spPr>
          <a:xfrm>
            <a:off x="5170185" y="5080517"/>
            <a:ext cx="4692257" cy="297748"/>
          </a:xfrm>
          <a:prstGeom prst="rect">
            <a:avLst/>
          </a:prstGeom>
        </p:spPr>
        <p:txBody>
          <a:bodyPr anchor="ctr">
            <a:noAutofit/>
          </a:bodyPr>
          <a:lstStyle>
            <a:lvl1pPr marL="0" indent="0" algn="r">
              <a:buNone/>
              <a:defRPr lang="en-US" sz="1400" i="1" baseline="0" dirty="0">
                <a:solidFill>
                  <a:schemeClr val="tx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Organization here</a:t>
            </a:r>
          </a:p>
        </p:txBody>
      </p:sp>
      <p:sp>
        <p:nvSpPr>
          <p:cNvPr id="19" name="Text Placeholder 10"/>
          <p:cNvSpPr>
            <a:spLocks noGrp="1"/>
          </p:cNvSpPr>
          <p:nvPr>
            <p:ph type="body" sz="quarter" idx="13" hasCustomPrompt="1"/>
          </p:nvPr>
        </p:nvSpPr>
        <p:spPr>
          <a:xfrm>
            <a:off x="5164429" y="4774552"/>
            <a:ext cx="4692257" cy="297748"/>
          </a:xfrm>
          <a:prstGeom prst="rect">
            <a:avLst/>
          </a:prstGeom>
        </p:spPr>
        <p:txBody>
          <a:bodyPr anchor="ctr">
            <a:noAutofit/>
          </a:bodyPr>
          <a:lstStyle>
            <a:lvl1pPr marL="0" indent="0" algn="r">
              <a:buNone/>
              <a:defRPr lang="en-US" sz="1400" i="1" baseline="0" dirty="0">
                <a:solidFill>
                  <a:schemeClr val="tx1"/>
                </a:solidFill>
                <a:latin typeface="Arial" pitchFamily="34" charset="0"/>
                <a:ea typeface="ＭＳ Ｐゴシック" pitchFamily="-112" charset="-128"/>
                <a:cs typeface="Arial" pitchFamily="34" charset="0"/>
              </a:defRPr>
            </a:lvl1pPr>
          </a:lstStyle>
          <a:p>
            <a:pPr marL="0" marR="0" lvl="0" indent="0" algn="r" defTabSz="914400" rtl="0" eaLnBrk="1" fontAlgn="base" latinLnBrk="0" hangingPunct="1">
              <a:lnSpc>
                <a:spcPct val="80000"/>
              </a:lnSpc>
              <a:spcBef>
                <a:spcPts val="1400"/>
              </a:spcBef>
              <a:spcAft>
                <a:spcPct val="0"/>
              </a:spcAft>
              <a:buClr>
                <a:srgbClr val="3294D3"/>
              </a:buClr>
              <a:buSzPct val="130000"/>
              <a:buFont typeface="Wingdings" pitchFamily="2" charset="2"/>
              <a:buNone/>
              <a:tabLst/>
            </a:pPr>
            <a:r>
              <a:rPr lang="en-US" dirty="0"/>
              <a:t>Title here</a:t>
            </a:r>
          </a:p>
        </p:txBody>
      </p:sp>
    </p:spTree>
    <p:extLst>
      <p:ext uri="{BB962C8B-B14F-4D97-AF65-F5344CB8AC3E}">
        <p14:creationId xmlns:p14="http://schemas.microsoft.com/office/powerpoint/2010/main" val="3505784299"/>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lgn="l">
              <a:defRPr lang="en-US" dirty="0" smtClean="0"/>
            </a:lvl1pPr>
          </a:lstStyle>
          <a:p>
            <a:r>
              <a:rPr lang="en-US" dirty="0"/>
              <a:t>BRNDEXP 3.0  ©  Cerner Corporation.  All rights reserved.  </a:t>
            </a:r>
          </a:p>
          <a:p>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p:cNvSpPr>
            <a:spLocks noGrp="1"/>
          </p:cNvSpPr>
          <p:nvPr>
            <p:ph type="sldNum" sz="quarter" idx="11"/>
          </p:nvPr>
        </p:nvSpPr>
        <p:spPr/>
        <p:txBody>
          <a:bodyPr/>
          <a:lstStyle/>
          <a:p>
            <a:fld id="{71F8F497-5311-4FE6-8037-E08A3EC20500}" type="slidenum">
              <a:rPr lang="en-US" smtClean="0"/>
              <a:pPr/>
              <a:t>‹#›</a:t>
            </a:fld>
            <a:endParaRPr lang="en-US"/>
          </a:p>
        </p:txBody>
      </p:sp>
    </p:spTree>
    <p:extLst>
      <p:ext uri="{BB962C8B-B14F-4D97-AF65-F5344CB8AC3E}">
        <p14:creationId xmlns:p14="http://schemas.microsoft.com/office/powerpoint/2010/main" val="1577717694"/>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76DE3D-D4C7-4701-9BD6-E73C869388F0}" type="datetimeFigureOut">
              <a:rPr lang="en-US" smtClean="0"/>
              <a:pPr/>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D990E-75A0-4B3D-9AAA-FAA266E92795}" type="slidenum">
              <a:rPr lang="en-US" smtClean="0"/>
              <a:pPr/>
              <a:t>‹#›</a:t>
            </a:fld>
            <a:endParaRPr lang="en-US"/>
          </a:p>
        </p:txBody>
      </p:sp>
    </p:spTree>
    <p:extLst>
      <p:ext uri="{BB962C8B-B14F-4D97-AF65-F5344CB8AC3E}">
        <p14:creationId xmlns:p14="http://schemas.microsoft.com/office/powerpoint/2010/main" val="937962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4595F0-FA3C-42EC-B8AF-F73E77FFA508}" type="datetimeFigureOut">
              <a:rPr lang="en-US" smtClean="0"/>
              <a:pPr/>
              <a:t>4/8/2019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1C9737-715E-484D-B92F-3D3EBD8216AD}" type="slidenum">
              <a:rPr lang="en-US" smtClean="0"/>
              <a:pPr/>
              <a:t>‹#›</a:t>
            </a:fld>
            <a:endParaRPr lang="en-US"/>
          </a:p>
        </p:txBody>
      </p:sp>
    </p:spTree>
    <p:extLst>
      <p:ext uri="{BB962C8B-B14F-4D97-AF65-F5344CB8AC3E}">
        <p14:creationId xmlns:p14="http://schemas.microsoft.com/office/powerpoint/2010/main" val="3471516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74D6-4202-4FA2-BDA5-6C91259761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71E169-88AF-4256-A5B4-F267E48D6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703B52-B0C7-4EA7-B81E-8A214946B54E}"/>
              </a:ext>
            </a:extLst>
          </p:cNvPr>
          <p:cNvSpPr>
            <a:spLocks noGrp="1"/>
          </p:cNvSpPr>
          <p:nvPr>
            <p:ph type="dt" sz="half" idx="10"/>
          </p:nvPr>
        </p:nvSpPr>
        <p:spPr/>
        <p:txBody>
          <a:bodyPr/>
          <a:lstStyle/>
          <a:p>
            <a:fld id="{38000A51-7D62-423C-A795-52CFBEBD7C0C}" type="datetimeFigureOut">
              <a:rPr lang="en-US" smtClean="0"/>
              <a:t>4/8/2019</a:t>
            </a:fld>
            <a:endParaRPr lang="en-US"/>
          </a:p>
        </p:txBody>
      </p:sp>
      <p:sp>
        <p:nvSpPr>
          <p:cNvPr id="5" name="Footer Placeholder 4">
            <a:extLst>
              <a:ext uri="{FF2B5EF4-FFF2-40B4-BE49-F238E27FC236}">
                <a16:creationId xmlns:a16="http://schemas.microsoft.com/office/drawing/2014/main" id="{05B0F6E6-44B6-42D5-9721-C0A9A149F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1374F-102D-4A12-8782-7758F473480E}"/>
              </a:ext>
            </a:extLst>
          </p:cNvPr>
          <p:cNvSpPr>
            <a:spLocks noGrp="1"/>
          </p:cNvSpPr>
          <p:nvPr>
            <p:ph type="sldNum" sz="quarter" idx="12"/>
          </p:nvPr>
        </p:nvSpPr>
        <p:spPr/>
        <p:txBody>
          <a:bodyPr/>
          <a:lstStyle/>
          <a:p>
            <a:fld id="{4EA910F0-2DF8-4149-9139-1516F130C905}" type="slidenum">
              <a:rPr lang="en-US" smtClean="0"/>
              <a:t>‹#›</a:t>
            </a:fld>
            <a:endParaRPr lang="en-US"/>
          </a:p>
        </p:txBody>
      </p:sp>
    </p:spTree>
    <p:extLst>
      <p:ext uri="{BB962C8B-B14F-4D97-AF65-F5344CB8AC3E}">
        <p14:creationId xmlns:p14="http://schemas.microsoft.com/office/powerpoint/2010/main" val="392261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arallelogram 9"/>
          <p:cNvSpPr/>
          <p:nvPr/>
        </p:nvSpPr>
        <p:spPr bwMode="auto">
          <a:xfrm>
            <a:off x="-9525" y="813352"/>
            <a:ext cx="11416940" cy="234399"/>
          </a:xfrm>
          <a:custGeom>
            <a:avLst/>
            <a:gdLst>
              <a:gd name="connsiteX0" fmla="*/ 0 w 8650811"/>
              <a:gd name="connsiteY0" fmla="*/ 234399 h 234399"/>
              <a:gd name="connsiteX1" fmla="*/ 76745 w 8650811"/>
              <a:gd name="connsiteY1" fmla="*/ 0 h 234399"/>
              <a:gd name="connsiteX2" fmla="*/ 8650811 w 8650811"/>
              <a:gd name="connsiteY2" fmla="*/ 0 h 234399"/>
              <a:gd name="connsiteX3" fmla="*/ 8574066 w 8650811"/>
              <a:gd name="connsiteY3" fmla="*/ 234399 h 234399"/>
              <a:gd name="connsiteX4" fmla="*/ 0 w 8650811"/>
              <a:gd name="connsiteY4" fmla="*/ 234399 h 234399"/>
              <a:gd name="connsiteX0" fmla="*/ 0 w 8650811"/>
              <a:gd name="connsiteY0" fmla="*/ 234399 h 234399"/>
              <a:gd name="connsiteX1" fmla="*/ 91032 w 8650811"/>
              <a:gd name="connsiteY1" fmla="*/ 2381 h 234399"/>
              <a:gd name="connsiteX2" fmla="*/ 8650811 w 8650811"/>
              <a:gd name="connsiteY2" fmla="*/ 0 h 234399"/>
              <a:gd name="connsiteX3" fmla="*/ 8574066 w 8650811"/>
              <a:gd name="connsiteY3" fmla="*/ 234399 h 234399"/>
              <a:gd name="connsiteX4" fmla="*/ 0 w 8650811"/>
              <a:gd name="connsiteY4" fmla="*/ 234399 h 234399"/>
              <a:gd name="connsiteX0" fmla="*/ 0 w 8562705"/>
              <a:gd name="connsiteY0" fmla="*/ 234399 h 234399"/>
              <a:gd name="connsiteX1" fmla="*/ 2926 w 8562705"/>
              <a:gd name="connsiteY1" fmla="*/ 2381 h 234399"/>
              <a:gd name="connsiteX2" fmla="*/ 8562705 w 8562705"/>
              <a:gd name="connsiteY2" fmla="*/ 0 h 234399"/>
              <a:gd name="connsiteX3" fmla="*/ 8485960 w 8562705"/>
              <a:gd name="connsiteY3" fmla="*/ 234399 h 234399"/>
              <a:gd name="connsiteX4" fmla="*/ 0 w 8562705"/>
              <a:gd name="connsiteY4" fmla="*/ 234399 h 234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2705" h="234399">
                <a:moveTo>
                  <a:pt x="0" y="234399"/>
                </a:moveTo>
                <a:cubicBezTo>
                  <a:pt x="975" y="157060"/>
                  <a:pt x="1951" y="79720"/>
                  <a:pt x="2926" y="2381"/>
                </a:cubicBezTo>
                <a:lnTo>
                  <a:pt x="8562705" y="0"/>
                </a:lnTo>
                <a:lnTo>
                  <a:pt x="8485960" y="234399"/>
                </a:lnTo>
                <a:lnTo>
                  <a:pt x="0" y="234399"/>
                </a:lnTo>
                <a:close/>
              </a:path>
            </a:pathLst>
          </a:cu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66713" marR="0" indent="-366713" algn="ctr" defTabSz="976313" rtl="0" eaLnBrk="1" fontAlgn="base" latinLnBrk="0" hangingPunct="1">
              <a:lnSpc>
                <a:spcPct val="100000"/>
              </a:lnSpc>
              <a:spcBef>
                <a:spcPct val="20000"/>
              </a:spcBef>
              <a:spcAft>
                <a:spcPct val="0"/>
              </a:spcAft>
              <a:buClrTx/>
              <a:buSzPct val="140000"/>
              <a:buFontTx/>
              <a:buNone/>
              <a:tabLst/>
            </a:pPr>
            <a:endParaRPr kumimoji="0" lang="en-US" sz="3600" b="1" i="0" u="none" strike="noStrike" cap="none" normalizeH="0" baseline="0">
              <a:ln>
                <a:noFill/>
              </a:ln>
              <a:solidFill>
                <a:schemeClr val="tx1"/>
              </a:solidFill>
              <a:effectLst/>
              <a:latin typeface="Arial" charset="0"/>
            </a:endParaRPr>
          </a:p>
        </p:txBody>
      </p:sp>
      <p:sp>
        <p:nvSpPr>
          <p:cNvPr id="2" name="Title Placeholder 1"/>
          <p:cNvSpPr>
            <a:spLocks noGrp="1" noChangeAspect="1"/>
          </p:cNvSpPr>
          <p:nvPr>
            <p:ph type="title"/>
          </p:nvPr>
        </p:nvSpPr>
        <p:spPr>
          <a:xfrm>
            <a:off x="414867" y="1"/>
            <a:ext cx="10989155" cy="86061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14867" y="1280160"/>
            <a:ext cx="10515600" cy="4609652"/>
          </a:xfrm>
          <a:prstGeom prst="rect">
            <a:avLst/>
          </a:prstGeom>
        </p:spPr>
        <p:txBody>
          <a:bodyPr vert="horz" lIns="91440" tIns="45720" rIns="91440" bIns="45720" rtlCol="0">
            <a:norm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5"/>
          <p:cNvSpPr>
            <a:spLocks noGrp="1"/>
          </p:cNvSpPr>
          <p:nvPr>
            <p:ph type="ftr" sz="quarter" idx="3"/>
          </p:nvPr>
        </p:nvSpPr>
        <p:spPr>
          <a:xfrm>
            <a:off x="0" y="6579510"/>
            <a:ext cx="12192000" cy="278491"/>
          </a:xfrm>
          <a:prstGeom prst="rect">
            <a:avLst/>
          </a:prstGeom>
        </p:spPr>
        <p:txBody>
          <a:bodyPr vert="horz" lIns="91440" tIns="45720" rIns="91440" bIns="45720" rtlCol="0" anchor="t" anchorCtr="0">
            <a:noAutofit/>
          </a:bodyPr>
          <a:lstStyle>
            <a:lvl1pPr algn="ctr">
              <a:defRPr lang="en-US" sz="600" b="0" i="0" kern="500" spc="0" baseline="0" smtClean="0">
                <a:solidFill>
                  <a:schemeClr val="tx2">
                    <a:lumMod val="20000"/>
                    <a:lumOff val="80000"/>
                  </a:schemeClr>
                </a:solidFill>
                <a:effectLst/>
                <a:latin typeface="+mn-lt"/>
                <a:cs typeface="Times New Roman" pitchFamily="18" charset="0"/>
              </a:defRPr>
            </a:lvl1pPr>
          </a:lstStyle>
          <a:p>
            <a:pPr algn="l"/>
            <a:r>
              <a:rPr lang="en-US" dirty="0"/>
              <a:t>BRNDEXP 3.0  ©  Cerner Corporation.  All rights reserved.  </a:t>
            </a:r>
          </a:p>
          <a:p>
            <a:pPr algn="l"/>
            <a:r>
              <a:rPr lang="en-US" dirty="0"/>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9" name="Slide Number Placeholder 6"/>
          <p:cNvSpPr>
            <a:spLocks noGrp="1"/>
          </p:cNvSpPr>
          <p:nvPr>
            <p:ph type="sldNum" sz="quarter" idx="4"/>
          </p:nvPr>
        </p:nvSpPr>
        <p:spPr>
          <a:xfrm>
            <a:off x="11582398" y="6438622"/>
            <a:ext cx="5005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F8F497-5311-4FE6-8037-E08A3EC20500}" type="slidenum">
              <a:rPr lang="en-US" smtClean="0"/>
              <a:pPr/>
              <a:t>‹#›</a:t>
            </a:fld>
            <a:endParaRPr lang="en-US"/>
          </a:p>
        </p:txBody>
      </p:sp>
    </p:spTree>
    <p:extLst>
      <p:ext uri="{BB962C8B-B14F-4D97-AF65-F5344CB8AC3E}">
        <p14:creationId xmlns:p14="http://schemas.microsoft.com/office/powerpoint/2010/main" val="2241113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wipe/>
  </p:transition>
  <p:hf hdr="0" dt="0"/>
  <p:txStyles>
    <p:title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182880" indent="-274320" algn="l" defTabSz="914400" rtl="0" eaLnBrk="1" latinLnBrk="0" hangingPunct="1">
        <a:lnSpc>
          <a:spcPct val="90000"/>
        </a:lnSpc>
        <a:spcBef>
          <a:spcPts val="1000"/>
        </a:spcBef>
        <a:buClr>
          <a:schemeClr val="accent2"/>
        </a:buClr>
        <a:buSzPct val="115000"/>
        <a:buFont typeface="Arial" panose="020B0604020202020204" pitchFamily="34" charset="0"/>
        <a:buChar char="•"/>
        <a:defRPr sz="2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11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svg"/><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25.sv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9.png"/><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9.png"/><Relationship Id="rId12" Type="http://schemas.openxmlformats.org/officeDocument/2006/relationships/image" Target="../media/image53.png"/><Relationship Id="rId2" Type="http://schemas.openxmlformats.org/officeDocument/2006/relationships/notesSlide" Target="../notesSlides/notesSlide9.xml"/><Relationship Id="rId16" Type="http://schemas.openxmlformats.org/officeDocument/2006/relationships/image" Target="../media/image57.jpeg"/><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image" Target="../media/image52.png"/><Relationship Id="rId5" Type="http://schemas.openxmlformats.org/officeDocument/2006/relationships/image" Target="../media/image47.png"/><Relationship Id="rId15" Type="http://schemas.openxmlformats.org/officeDocument/2006/relationships/image" Target="../media/image56.png"/><Relationship Id="rId10" Type="http://schemas.openxmlformats.org/officeDocument/2006/relationships/image" Target="../media/image51.jpeg"/><Relationship Id="rId4" Type="http://schemas.openxmlformats.org/officeDocument/2006/relationships/image" Target="../media/image46.jpeg"/><Relationship Id="rId9" Type="http://schemas.openxmlformats.org/officeDocument/2006/relationships/image" Target="../media/image42.png"/><Relationship Id="rId1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jpeg"/></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hyperlink" Target="https://core.ap.gov.in/CMDashBoard/Index.aspx" TargetMode="External"/><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29FC2-18A5-4214-87E4-ECBEEE8708FD}"/>
              </a:ext>
            </a:extLst>
          </p:cNvPr>
          <p:cNvSpPr>
            <a:spLocks noGrp="1"/>
          </p:cNvSpPr>
          <p:nvPr>
            <p:ph type="title"/>
          </p:nvPr>
        </p:nvSpPr>
        <p:spPr>
          <a:xfrm>
            <a:off x="409054" y="2359502"/>
            <a:ext cx="8789305" cy="1461613"/>
          </a:xfrm>
        </p:spPr>
        <p:txBody>
          <a:bodyPr>
            <a:normAutofit/>
          </a:bodyPr>
          <a:lstStyle/>
          <a:p>
            <a:r>
              <a:rPr lang="en-US" sz="2800" dirty="0"/>
              <a:t>Andhra </a:t>
            </a:r>
            <a:r>
              <a:rPr lang="en-US" sz="2800" dirty="0" err="1"/>
              <a:t>Pradesh:Comprehensive</a:t>
            </a:r>
            <a:r>
              <a:rPr lang="en-US" sz="2800" dirty="0"/>
              <a:t> Primary Health Care  Roll Out For Telemedicine </a:t>
            </a:r>
          </a:p>
        </p:txBody>
      </p:sp>
      <p:sp>
        <p:nvSpPr>
          <p:cNvPr id="3" name="Text Placeholder 2">
            <a:extLst>
              <a:ext uri="{FF2B5EF4-FFF2-40B4-BE49-F238E27FC236}">
                <a16:creationId xmlns:a16="http://schemas.microsoft.com/office/drawing/2014/main" id="{686EAEDA-4E1C-4179-A157-88816AF62CD9}"/>
              </a:ext>
            </a:extLst>
          </p:cNvPr>
          <p:cNvSpPr>
            <a:spLocks noGrp="1"/>
          </p:cNvSpPr>
          <p:nvPr>
            <p:ph type="body" sz="quarter" idx="10"/>
          </p:nvPr>
        </p:nvSpPr>
        <p:spPr>
          <a:xfrm>
            <a:off x="409054" y="5793682"/>
            <a:ext cx="5681132" cy="417164"/>
          </a:xfrm>
        </p:spPr>
        <p:txBody>
          <a:bodyPr/>
          <a:lstStyle/>
          <a:p>
            <a:r>
              <a:rPr lang="en-US" dirty="0"/>
              <a:t>HM &amp; FW Department, GoAP</a:t>
            </a:r>
          </a:p>
        </p:txBody>
      </p:sp>
      <p:sp>
        <p:nvSpPr>
          <p:cNvPr id="4" name="Text Placeholder 3">
            <a:extLst>
              <a:ext uri="{FF2B5EF4-FFF2-40B4-BE49-F238E27FC236}">
                <a16:creationId xmlns:a16="http://schemas.microsoft.com/office/drawing/2014/main" id="{DCBADB25-49B3-451B-A871-66AAFD59DBE2}"/>
              </a:ext>
            </a:extLst>
          </p:cNvPr>
          <p:cNvSpPr>
            <a:spLocks noGrp="1"/>
          </p:cNvSpPr>
          <p:nvPr>
            <p:ph type="body" sz="quarter" idx="12"/>
          </p:nvPr>
        </p:nvSpPr>
        <p:spPr>
          <a:xfrm>
            <a:off x="409054" y="6220204"/>
            <a:ext cx="5020732" cy="253865"/>
          </a:xfrm>
        </p:spPr>
        <p:txBody>
          <a:bodyPr>
            <a:normAutofit fontScale="85000" lnSpcReduction="20000"/>
          </a:bodyPr>
          <a:lstStyle/>
          <a:p>
            <a:r>
              <a:rPr lang="en-US" dirty="0"/>
              <a:t>Knowledge Command Center</a:t>
            </a:r>
          </a:p>
        </p:txBody>
      </p:sp>
      <p:sp>
        <p:nvSpPr>
          <p:cNvPr id="6" name="Text Placeholder 3">
            <a:extLst>
              <a:ext uri="{FF2B5EF4-FFF2-40B4-BE49-F238E27FC236}">
                <a16:creationId xmlns:a16="http://schemas.microsoft.com/office/drawing/2014/main" id="{B12246F9-3F87-4A80-B228-C3CB6FF67804}"/>
              </a:ext>
            </a:extLst>
          </p:cNvPr>
          <p:cNvSpPr txBox="1">
            <a:spLocks/>
          </p:cNvSpPr>
          <p:nvPr/>
        </p:nvSpPr>
        <p:spPr>
          <a:xfrm>
            <a:off x="330505" y="6060857"/>
            <a:ext cx="7523538" cy="4132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SzPct val="115000"/>
              <a:buFont typeface="Arial" panose="020B0604020202020204" pitchFamily="34" charset="0"/>
              <a:buNone/>
              <a:defRPr sz="1600" i="1" kern="1200" baseline="0">
                <a:solidFill>
                  <a:srgbClr val="4C5257"/>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11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endParaRPr lang="en-US" b="0" dirty="0"/>
          </a:p>
        </p:txBody>
      </p:sp>
      <p:sp>
        <p:nvSpPr>
          <p:cNvPr id="8" name="Title 1">
            <a:extLst>
              <a:ext uri="{FF2B5EF4-FFF2-40B4-BE49-F238E27FC236}">
                <a16:creationId xmlns:a16="http://schemas.microsoft.com/office/drawing/2014/main" id="{4FF7B168-FF26-4079-A54B-C66C2C342817}"/>
              </a:ext>
            </a:extLst>
          </p:cNvPr>
          <p:cNvSpPr txBox="1">
            <a:spLocks/>
          </p:cNvSpPr>
          <p:nvPr/>
        </p:nvSpPr>
        <p:spPr>
          <a:xfrm>
            <a:off x="7244888" y="5161032"/>
            <a:ext cx="4750377" cy="1555652"/>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baseline="0">
                <a:solidFill>
                  <a:schemeClr val="bg1"/>
                </a:solidFill>
                <a:latin typeface="+mj-lt"/>
                <a:ea typeface="+mj-ea"/>
                <a:cs typeface="+mj-cs"/>
              </a:defRPr>
            </a:lvl1pPr>
          </a:lstStyle>
          <a:p>
            <a:pPr fontAlgn="auto">
              <a:spcAft>
                <a:spcPts val="0"/>
              </a:spcAft>
            </a:pPr>
            <a:r>
              <a:rPr lang="en-US" sz="2000" b="0" dirty="0">
                <a:solidFill>
                  <a:schemeClr val="tx1"/>
                </a:solidFill>
              </a:rPr>
              <a:t>Smt. Dr. Poonam Malakondaiah, </a:t>
            </a:r>
            <a:r>
              <a:rPr lang="en-US" sz="1600" b="0" dirty="0">
                <a:solidFill>
                  <a:schemeClr val="tx1"/>
                </a:solidFill>
              </a:rPr>
              <a:t>IAS</a:t>
            </a:r>
            <a:endParaRPr lang="en-US" sz="1800" b="0" dirty="0">
              <a:solidFill>
                <a:schemeClr val="tx1"/>
              </a:solidFill>
            </a:endParaRPr>
          </a:p>
          <a:p>
            <a:pPr fontAlgn="auto">
              <a:spcAft>
                <a:spcPts val="0"/>
              </a:spcAft>
            </a:pPr>
            <a:r>
              <a:rPr lang="en-US" sz="1600" b="0" dirty="0">
                <a:solidFill>
                  <a:schemeClr val="tx1"/>
                </a:solidFill>
              </a:rPr>
              <a:t>Special Chief Secretary </a:t>
            </a:r>
            <a:br>
              <a:rPr lang="en-US" sz="1600" b="0" dirty="0">
                <a:solidFill>
                  <a:schemeClr val="tx1"/>
                </a:solidFill>
              </a:rPr>
            </a:br>
            <a:r>
              <a:rPr lang="en-US" sz="1600" b="0" dirty="0">
                <a:solidFill>
                  <a:schemeClr val="tx1"/>
                </a:solidFill>
              </a:rPr>
              <a:t>Health Medical &amp; Family Welfare</a:t>
            </a:r>
          </a:p>
          <a:p>
            <a:pPr fontAlgn="auto">
              <a:spcAft>
                <a:spcPts val="0"/>
              </a:spcAft>
            </a:pPr>
            <a:r>
              <a:rPr lang="en-US" sz="1600" b="0" dirty="0">
                <a:solidFill>
                  <a:schemeClr val="tx1"/>
                </a:solidFill>
              </a:rPr>
              <a:t>Government of Andhra Pradesh</a:t>
            </a:r>
            <a:r>
              <a:rPr lang="en-US" sz="1800" b="0" dirty="0">
                <a:solidFill>
                  <a:schemeClr val="tx1"/>
                </a:solidFill>
              </a:rPr>
              <a:t> </a:t>
            </a:r>
          </a:p>
        </p:txBody>
      </p:sp>
      <p:sp>
        <p:nvSpPr>
          <p:cNvPr id="7" name="Text Placeholder 2">
            <a:extLst>
              <a:ext uri="{FF2B5EF4-FFF2-40B4-BE49-F238E27FC236}">
                <a16:creationId xmlns:a16="http://schemas.microsoft.com/office/drawing/2014/main" id="{3EEE8E31-88F0-44CC-B52E-F19327CAC44F}"/>
              </a:ext>
            </a:extLst>
          </p:cNvPr>
          <p:cNvSpPr txBox="1">
            <a:spLocks/>
          </p:cNvSpPr>
          <p:nvPr/>
        </p:nvSpPr>
        <p:spPr>
          <a:xfrm>
            <a:off x="7330358" y="5116487"/>
            <a:ext cx="4986374" cy="417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SzPct val="115000"/>
              <a:buFont typeface="Arial" panose="020B0604020202020204" pitchFamily="34" charset="0"/>
              <a:buNone/>
              <a:defRPr sz="2200" kern="1200" baseline="0">
                <a:solidFill>
                  <a:srgbClr val="4C5257"/>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11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1400" b="0" i="1" dirty="0"/>
              <a:t>Presented by</a:t>
            </a:r>
            <a:endParaRPr lang="en-US" b="0" i="1" dirty="0"/>
          </a:p>
        </p:txBody>
      </p:sp>
      <p:pic>
        <p:nvPicPr>
          <p:cNvPr id="9" name="Picture 2" descr="C:\Users\Jyotsna\Desktop\pic.jpg">
            <a:extLst>
              <a:ext uri="{FF2B5EF4-FFF2-40B4-BE49-F238E27FC236}">
                <a16:creationId xmlns:a16="http://schemas.microsoft.com/office/drawing/2014/main" id="{AA50F4BE-3E35-403D-848B-6E6E449FBC6A}"/>
              </a:ext>
            </a:extLst>
          </p:cNvPr>
          <p:cNvPicPr>
            <a:picLocks noChangeAspect="1" noChangeArrowheads="1"/>
          </p:cNvPicPr>
          <p:nvPr/>
        </p:nvPicPr>
        <p:blipFill>
          <a:blip r:embed="rId3"/>
          <a:srcRect/>
          <a:stretch>
            <a:fillRect/>
          </a:stretch>
        </p:blipFill>
        <p:spPr bwMode="auto">
          <a:xfrm>
            <a:off x="10126434" y="2359502"/>
            <a:ext cx="1507672" cy="1818279"/>
          </a:xfrm>
          <a:prstGeom prst="rect">
            <a:avLst/>
          </a:prstGeom>
          <a:ln>
            <a:noFill/>
          </a:ln>
          <a:effectLst/>
        </p:spPr>
      </p:pic>
    </p:spTree>
    <p:extLst>
      <p:ext uri="{BB962C8B-B14F-4D97-AF65-F5344CB8AC3E}">
        <p14:creationId xmlns:p14="http://schemas.microsoft.com/office/powerpoint/2010/main" val="3351230157"/>
      </p:ext>
    </p:extLst>
  </p:cSld>
  <p:clrMapOvr>
    <a:masterClrMapping/>
  </p:clrMapOvr>
  <p:transition>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Profile of Andhra Pradesh</a:t>
            </a:r>
          </a:p>
        </p:txBody>
      </p:sp>
      <p:pic>
        <p:nvPicPr>
          <p:cNvPr id="35" name="Picture 34">
            <a:extLst>
              <a:ext uri="{FF2B5EF4-FFF2-40B4-BE49-F238E27FC236}">
                <a16:creationId xmlns:a16="http://schemas.microsoft.com/office/drawing/2014/main" id="{1171321E-54C3-4163-9516-CD067CA5F8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89" t="17305" r="81601" b="74386"/>
          <a:stretch/>
        </p:blipFill>
        <p:spPr>
          <a:xfrm>
            <a:off x="1142194" y="1489565"/>
            <a:ext cx="1843349" cy="569812"/>
          </a:xfrm>
          <a:prstGeom prst="rect">
            <a:avLst/>
          </a:prstGeom>
        </p:spPr>
      </p:pic>
      <p:sp>
        <p:nvSpPr>
          <p:cNvPr id="37" name="TextBox 36">
            <a:extLst>
              <a:ext uri="{FF2B5EF4-FFF2-40B4-BE49-F238E27FC236}">
                <a16:creationId xmlns:a16="http://schemas.microsoft.com/office/drawing/2014/main" id="{1072B39F-BDAA-4B2D-A297-6F6FFB18BAF0}"/>
              </a:ext>
            </a:extLst>
          </p:cNvPr>
          <p:cNvSpPr txBox="1"/>
          <p:nvPr/>
        </p:nvSpPr>
        <p:spPr>
          <a:xfrm>
            <a:off x="1540366" y="1964737"/>
            <a:ext cx="155184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6A737D"/>
                </a:solidFill>
                <a:effectLst/>
                <a:uLnTx/>
                <a:uFillTx/>
                <a:latin typeface="Arial" panose="020B0604020202020204" pitchFamily="34" charset="0"/>
                <a:ea typeface="ＭＳ Ｐゴシック" pitchFamily="34" charset="-128"/>
                <a:cs typeface="Arial" panose="020B0604020202020204" pitchFamily="34" charset="0"/>
              </a:rPr>
              <a:t>49M+</a:t>
            </a:r>
          </a:p>
        </p:txBody>
      </p:sp>
      <p:sp>
        <p:nvSpPr>
          <p:cNvPr id="38" name="TextBox 37">
            <a:extLst>
              <a:ext uri="{FF2B5EF4-FFF2-40B4-BE49-F238E27FC236}">
                <a16:creationId xmlns:a16="http://schemas.microsoft.com/office/drawing/2014/main" id="{A03D5791-77FB-4EE8-A745-AF062F86158C}"/>
              </a:ext>
            </a:extLst>
          </p:cNvPr>
          <p:cNvSpPr txBox="1"/>
          <p:nvPr/>
        </p:nvSpPr>
        <p:spPr>
          <a:xfrm>
            <a:off x="1102469" y="2427521"/>
            <a:ext cx="193039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4798BF"/>
                </a:solidFill>
                <a:effectLst/>
                <a:uLnTx/>
                <a:uFillTx/>
                <a:latin typeface="Arial" panose="020B0604020202020204" pitchFamily="34" charset="0"/>
                <a:ea typeface="ＭＳ Ｐゴシック" pitchFamily="34" charset="-128"/>
                <a:cs typeface="Arial" panose="020B0604020202020204" pitchFamily="34" charset="0"/>
              </a:rPr>
              <a:t>P O P U L A T I O N</a:t>
            </a:r>
          </a:p>
        </p:txBody>
      </p:sp>
      <p:pic>
        <p:nvPicPr>
          <p:cNvPr id="40" name="Picture 39">
            <a:extLst>
              <a:ext uri="{FF2B5EF4-FFF2-40B4-BE49-F238E27FC236}">
                <a16:creationId xmlns:a16="http://schemas.microsoft.com/office/drawing/2014/main" id="{083F99A7-845F-4364-ADE3-3DB63D58DD3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367" t="53592" r="68607" b="26776"/>
          <a:stretch/>
        </p:blipFill>
        <p:spPr>
          <a:xfrm flipH="1">
            <a:off x="3699318" y="1198187"/>
            <a:ext cx="413446" cy="5412677"/>
          </a:xfrm>
          <a:prstGeom prst="rect">
            <a:avLst/>
          </a:prstGeom>
        </p:spPr>
      </p:pic>
      <p:pic>
        <p:nvPicPr>
          <p:cNvPr id="41" name="Picture 2" descr="Image result for andhra government map green">
            <a:extLst>
              <a:ext uri="{FF2B5EF4-FFF2-40B4-BE49-F238E27FC236}">
                <a16:creationId xmlns:a16="http://schemas.microsoft.com/office/drawing/2014/main" id="{77369D27-B5A9-4086-83CA-C788215850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675" y="3274429"/>
            <a:ext cx="2672533" cy="27056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3" name="Chart 42">
            <a:extLst>
              <a:ext uri="{FF2B5EF4-FFF2-40B4-BE49-F238E27FC236}">
                <a16:creationId xmlns:a16="http://schemas.microsoft.com/office/drawing/2014/main" id="{52A26C18-6799-4F2F-8970-CE0A05E353E1}"/>
              </a:ext>
            </a:extLst>
          </p:cNvPr>
          <p:cNvGraphicFramePr/>
          <p:nvPr>
            <p:extLst/>
          </p:nvPr>
        </p:nvGraphicFramePr>
        <p:xfrm>
          <a:off x="1807280" y="4532607"/>
          <a:ext cx="1998703" cy="1704737"/>
        </p:xfrm>
        <a:graphic>
          <a:graphicData uri="http://schemas.openxmlformats.org/drawingml/2006/chart">
            <c:chart xmlns:c="http://schemas.openxmlformats.org/drawingml/2006/chart" xmlns:r="http://schemas.openxmlformats.org/officeDocument/2006/relationships" r:id="rId6"/>
          </a:graphicData>
        </a:graphic>
      </p:graphicFrame>
      <p:cxnSp>
        <p:nvCxnSpPr>
          <p:cNvPr id="44" name="Straight Connector 43">
            <a:extLst>
              <a:ext uri="{FF2B5EF4-FFF2-40B4-BE49-F238E27FC236}">
                <a16:creationId xmlns:a16="http://schemas.microsoft.com/office/drawing/2014/main" id="{CD408E75-6F65-4BD6-9DAE-B57DB062D157}"/>
              </a:ext>
            </a:extLst>
          </p:cNvPr>
          <p:cNvCxnSpPr/>
          <p:nvPr/>
        </p:nvCxnSpPr>
        <p:spPr>
          <a:xfrm>
            <a:off x="580314" y="3263791"/>
            <a:ext cx="3108960" cy="10638"/>
          </a:xfrm>
          <a:prstGeom prst="line">
            <a:avLst/>
          </a:prstGeom>
          <a:ln>
            <a:solidFill>
              <a:srgbClr val="D7E6C8"/>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F9BCD9CE-D95E-4CD1-8B11-B5934270762B}"/>
              </a:ext>
            </a:extLst>
          </p:cNvPr>
          <p:cNvGrpSpPr/>
          <p:nvPr/>
        </p:nvGrpSpPr>
        <p:grpSpPr>
          <a:xfrm>
            <a:off x="4132850" y="1067885"/>
            <a:ext cx="7892776" cy="5610388"/>
            <a:chOff x="4132850" y="1067885"/>
            <a:chExt cx="7892776" cy="5610388"/>
          </a:xfrm>
        </p:grpSpPr>
        <p:grpSp>
          <p:nvGrpSpPr>
            <p:cNvPr id="4" name="Group 3">
              <a:extLst>
                <a:ext uri="{FF2B5EF4-FFF2-40B4-BE49-F238E27FC236}">
                  <a16:creationId xmlns:a16="http://schemas.microsoft.com/office/drawing/2014/main" id="{BDD80FA6-21A3-4B97-8C79-0385ED7271A0}"/>
                </a:ext>
              </a:extLst>
            </p:cNvPr>
            <p:cNvGrpSpPr/>
            <p:nvPr/>
          </p:nvGrpSpPr>
          <p:grpSpPr>
            <a:xfrm>
              <a:off x="4301727" y="1067885"/>
              <a:ext cx="7574651" cy="1358783"/>
              <a:chOff x="4545838" y="5316209"/>
              <a:chExt cx="7574651" cy="1358783"/>
            </a:xfrm>
          </p:grpSpPr>
          <p:sp>
            <p:nvSpPr>
              <p:cNvPr id="88" name="TextBox 87">
                <a:extLst>
                  <a:ext uri="{FF2B5EF4-FFF2-40B4-BE49-F238E27FC236}">
                    <a16:creationId xmlns:a16="http://schemas.microsoft.com/office/drawing/2014/main" id="{978C9443-4B06-4F4A-B637-5CB0D48858E9}"/>
                  </a:ext>
                </a:extLst>
              </p:cNvPr>
              <p:cNvSpPr txBox="1"/>
              <p:nvPr/>
            </p:nvSpPr>
            <p:spPr>
              <a:xfrm>
                <a:off x="6491014" y="5518428"/>
                <a:ext cx="142525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0095D3"/>
                    </a:solidFill>
                    <a:effectLst/>
                    <a:uLnTx/>
                    <a:uFillTx/>
                    <a:latin typeface="Arial" panose="020B0604020202020204" pitchFamily="34" charset="0"/>
                    <a:ea typeface="ＭＳ Ｐゴシック" pitchFamily="34" charset="-128"/>
                    <a:cs typeface="Arial" panose="020B0604020202020204" pitchFamily="34" charset="0"/>
                  </a:rPr>
                  <a:t>18</a:t>
                </a:r>
              </a:p>
            </p:txBody>
          </p:sp>
          <p:sp>
            <p:nvSpPr>
              <p:cNvPr id="92" name="TextBox 91">
                <a:extLst>
                  <a:ext uri="{FF2B5EF4-FFF2-40B4-BE49-F238E27FC236}">
                    <a16:creationId xmlns:a16="http://schemas.microsoft.com/office/drawing/2014/main" id="{CD7EAF0C-4ACF-42B3-8035-E82BB10B62B2}"/>
                  </a:ext>
                </a:extLst>
              </p:cNvPr>
              <p:cNvSpPr txBox="1"/>
              <p:nvPr/>
            </p:nvSpPr>
            <p:spPr>
              <a:xfrm>
                <a:off x="4545838" y="5758165"/>
                <a:ext cx="196502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CDE3AF"/>
                    </a:solidFill>
                    <a:effectLst/>
                    <a:uLnTx/>
                    <a:uFillTx/>
                    <a:latin typeface="Arial" panose="020B0604020202020204" pitchFamily="34" charset="0"/>
                    <a:ea typeface="ＭＳ Ｐゴシック" pitchFamily="34" charset="-128"/>
                    <a:cs typeface="Arial" panose="020B0604020202020204" pitchFamily="34" charset="0"/>
                  </a:rPr>
                  <a:t>Number of health programs</a:t>
                </a:r>
                <a:endParaRPr kumimoji="0" lang="en-US" sz="1600" b="0" i="0" u="none" strike="noStrike" kern="0" cap="none" spc="0" normalizeH="0" baseline="0" noProof="0" dirty="0">
                  <a:ln>
                    <a:noFill/>
                  </a:ln>
                  <a:solidFill>
                    <a:srgbClr val="CDE3AF"/>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93" name="TextBox 92">
                <a:extLst>
                  <a:ext uri="{FF2B5EF4-FFF2-40B4-BE49-F238E27FC236}">
                    <a16:creationId xmlns:a16="http://schemas.microsoft.com/office/drawing/2014/main" id="{F451DF2F-CCCF-46AA-A780-2BEFAC7226BE}"/>
                  </a:ext>
                </a:extLst>
              </p:cNvPr>
              <p:cNvSpPr txBox="1"/>
              <p:nvPr/>
            </p:nvSpPr>
            <p:spPr>
              <a:xfrm>
                <a:off x="9317442" y="5316209"/>
                <a:ext cx="239451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chemeClr val="accent2"/>
                    </a:solidFill>
                    <a:effectLst/>
                    <a:uLnTx/>
                    <a:uFillTx/>
                    <a:latin typeface="Arial" panose="020B0604020202020204" pitchFamily="34" charset="0"/>
                    <a:ea typeface="ＭＳ Ｐゴシック" pitchFamily="34" charset="-128"/>
                    <a:cs typeface="Arial" panose="020B0604020202020204" pitchFamily="34" charset="0"/>
                  </a:rPr>
                  <a:t>66.5 M</a:t>
                </a:r>
              </a:p>
            </p:txBody>
          </p:sp>
          <p:sp>
            <p:nvSpPr>
              <p:cNvPr id="99" name="TextBox 98">
                <a:extLst>
                  <a:ext uri="{FF2B5EF4-FFF2-40B4-BE49-F238E27FC236}">
                    <a16:creationId xmlns:a16="http://schemas.microsoft.com/office/drawing/2014/main" id="{B1C83894-9C87-4026-8CC0-3C410F6B3853}"/>
                  </a:ext>
                </a:extLst>
              </p:cNvPr>
              <p:cNvSpPr txBox="1"/>
              <p:nvPr/>
            </p:nvSpPr>
            <p:spPr>
              <a:xfrm>
                <a:off x="7916266" y="5527025"/>
                <a:ext cx="1965027" cy="5001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4">
                        <a:lumMod val="40000"/>
                        <a:lumOff val="60000"/>
                      </a:schemeClr>
                    </a:solidFill>
                    <a:effectLst/>
                    <a:uLnTx/>
                    <a:uFillTx/>
                    <a:latin typeface="Arial" panose="020B0604020202020204" pitchFamily="34" charset="0"/>
                    <a:ea typeface="ＭＳ Ｐゴシック" pitchFamily="34" charset="-128"/>
                    <a:cs typeface="Arial" panose="020B0604020202020204" pitchFamily="34" charset="0"/>
                  </a:rPr>
                  <a:t>OUTPATIENT</a:t>
                </a:r>
                <a:br>
                  <a:rPr kumimoji="0" lang="en-US" sz="1600" b="1" i="0" u="none" strike="noStrike" kern="0" cap="none" spc="0" normalizeH="0" baseline="0" noProof="0" dirty="0">
                    <a:ln>
                      <a:noFill/>
                    </a:ln>
                    <a:solidFill>
                      <a:schemeClr val="accent4">
                        <a:lumMod val="40000"/>
                        <a:lumOff val="60000"/>
                      </a:schemeClr>
                    </a:solidFill>
                    <a:effectLst/>
                    <a:uLnTx/>
                    <a:uFillTx/>
                    <a:latin typeface="Arial" panose="020B0604020202020204" pitchFamily="34" charset="0"/>
                    <a:ea typeface="ＭＳ Ｐゴシック" pitchFamily="34" charset="-128"/>
                    <a:cs typeface="Arial" panose="020B0604020202020204" pitchFamily="34" charset="0"/>
                  </a:rPr>
                </a:br>
                <a:r>
                  <a:rPr kumimoji="0" lang="en-US" sz="1050" b="1" i="0" u="none" strike="noStrike" kern="0" cap="none" spc="0" normalizeH="0" baseline="0" noProof="0" dirty="0">
                    <a:ln>
                      <a:noFill/>
                    </a:ln>
                    <a:solidFill>
                      <a:schemeClr val="accent4">
                        <a:lumMod val="40000"/>
                        <a:lumOff val="60000"/>
                      </a:schemeClr>
                    </a:solidFill>
                    <a:effectLst/>
                    <a:uLnTx/>
                    <a:uFillTx/>
                    <a:latin typeface="Arial" panose="020B0604020202020204" pitchFamily="34" charset="0"/>
                    <a:ea typeface="ＭＳ Ｐゴシック" pitchFamily="34" charset="-128"/>
                    <a:cs typeface="Arial" panose="020B0604020202020204" pitchFamily="34" charset="0"/>
                  </a:rPr>
                  <a:t>Annual</a:t>
                </a:r>
                <a:endParaRPr kumimoji="0" lang="en-US" sz="1600" b="0" i="0" u="none" strike="noStrike" kern="0" cap="none" spc="0" normalizeH="0" baseline="0" noProof="0" dirty="0">
                  <a:ln>
                    <a:noFill/>
                  </a:ln>
                  <a:solidFill>
                    <a:schemeClr val="accent4">
                      <a:lumMod val="40000"/>
                      <a:lumOff val="6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100" name="TextBox 99">
                <a:extLst>
                  <a:ext uri="{FF2B5EF4-FFF2-40B4-BE49-F238E27FC236}">
                    <a16:creationId xmlns:a16="http://schemas.microsoft.com/office/drawing/2014/main" id="{6DAE77A4-3D76-4786-B27D-F2AEF63D6479}"/>
                  </a:ext>
                </a:extLst>
              </p:cNvPr>
              <p:cNvSpPr txBox="1"/>
              <p:nvPr/>
            </p:nvSpPr>
            <p:spPr>
              <a:xfrm>
                <a:off x="9281616" y="6151772"/>
                <a:ext cx="1965027" cy="523220"/>
              </a:xfrm>
              <a:prstGeom prst="rect">
                <a:avLst/>
              </a:prstGeom>
              <a:noFill/>
            </p:spPr>
            <p:txBody>
              <a:bodyPr wrap="square" rtlCol="0">
                <a:spAutoFit/>
              </a:bodyPr>
              <a:lstStyle/>
              <a:p>
                <a:pPr lvl="0" fontAlgn="auto">
                  <a:spcBef>
                    <a:spcPts val="0"/>
                  </a:spcBef>
                  <a:spcAft>
                    <a:spcPts val="0"/>
                  </a:spcAft>
                  <a:defRPr/>
                </a:pPr>
                <a:r>
                  <a:rPr lang="en-US" sz="1600" kern="0" dirty="0">
                    <a:solidFill>
                      <a:schemeClr val="accent4">
                        <a:lumMod val="40000"/>
                        <a:lumOff val="60000"/>
                      </a:schemeClr>
                    </a:solidFill>
                    <a:cs typeface="Arial" panose="020B0604020202020204" pitchFamily="34" charset="0"/>
                  </a:rPr>
                  <a:t>INPATIENT</a:t>
                </a:r>
                <a:br>
                  <a:rPr lang="en-US" sz="1600" kern="0" dirty="0">
                    <a:solidFill>
                      <a:schemeClr val="accent4">
                        <a:lumMod val="40000"/>
                        <a:lumOff val="60000"/>
                      </a:schemeClr>
                    </a:solidFill>
                    <a:cs typeface="Arial" panose="020B0604020202020204" pitchFamily="34" charset="0"/>
                  </a:rPr>
                </a:br>
                <a:r>
                  <a:rPr lang="en-US" sz="1100" kern="0" dirty="0">
                    <a:solidFill>
                      <a:schemeClr val="accent4">
                        <a:lumMod val="40000"/>
                        <a:lumOff val="60000"/>
                      </a:schemeClr>
                    </a:solidFill>
                    <a:cs typeface="Arial" panose="020B0604020202020204" pitchFamily="34" charset="0"/>
                  </a:rPr>
                  <a:t>Annual</a:t>
                </a:r>
                <a:endParaRPr kumimoji="0" lang="en-US" sz="1600" b="0" i="0" u="none" strike="noStrike" kern="0" cap="none" spc="0" normalizeH="0" baseline="0" noProof="0" dirty="0">
                  <a:ln>
                    <a:noFill/>
                  </a:ln>
                  <a:solidFill>
                    <a:schemeClr val="accent4">
                      <a:lumMod val="40000"/>
                      <a:lumOff val="6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103" name="TextBox 102">
                <a:extLst>
                  <a:ext uri="{FF2B5EF4-FFF2-40B4-BE49-F238E27FC236}">
                    <a16:creationId xmlns:a16="http://schemas.microsoft.com/office/drawing/2014/main" id="{21F09D51-540A-4EF0-8257-2DA2FE20A10E}"/>
                  </a:ext>
                </a:extLst>
              </p:cNvPr>
              <p:cNvSpPr txBox="1"/>
              <p:nvPr/>
            </p:nvSpPr>
            <p:spPr>
              <a:xfrm>
                <a:off x="10465061" y="5942874"/>
                <a:ext cx="165542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chemeClr val="accent2"/>
                    </a:solidFill>
                    <a:effectLst/>
                    <a:uLnTx/>
                    <a:uFillTx/>
                    <a:latin typeface="Arial" panose="020B0604020202020204" pitchFamily="34" charset="0"/>
                    <a:ea typeface="ＭＳ Ｐゴシック" pitchFamily="34" charset="-128"/>
                    <a:cs typeface="Arial" panose="020B0604020202020204" pitchFamily="34" charset="0"/>
                  </a:rPr>
                  <a:t>3.6 M</a:t>
                </a:r>
              </a:p>
            </p:txBody>
          </p:sp>
          <p:pic>
            <p:nvPicPr>
              <p:cNvPr id="105" name="Picture 104">
                <a:extLst>
                  <a:ext uri="{FF2B5EF4-FFF2-40B4-BE49-F238E27FC236}">
                    <a16:creationId xmlns:a16="http://schemas.microsoft.com/office/drawing/2014/main" id="{D1D6FAF7-1E81-46B8-B16C-7290CDE90FA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00" t="17305" r="79061" b="65439"/>
              <a:stretch/>
            </p:blipFill>
            <p:spPr>
              <a:xfrm>
                <a:off x="7617480" y="5388383"/>
                <a:ext cx="288758" cy="1183420"/>
              </a:xfrm>
              <a:prstGeom prst="rect">
                <a:avLst/>
              </a:prstGeom>
            </p:spPr>
          </p:pic>
        </p:grpSp>
        <p:cxnSp>
          <p:nvCxnSpPr>
            <p:cNvPr id="106" name="Straight Connector 105">
              <a:extLst>
                <a:ext uri="{FF2B5EF4-FFF2-40B4-BE49-F238E27FC236}">
                  <a16:creationId xmlns:a16="http://schemas.microsoft.com/office/drawing/2014/main" id="{4F605CF0-FB8B-4F2C-83D8-239D3DF03907}"/>
                </a:ext>
              </a:extLst>
            </p:cNvPr>
            <p:cNvCxnSpPr/>
            <p:nvPr/>
          </p:nvCxnSpPr>
          <p:spPr>
            <a:xfrm>
              <a:off x="4519958" y="2520263"/>
              <a:ext cx="7084987" cy="10638"/>
            </a:xfrm>
            <a:prstGeom prst="line">
              <a:avLst/>
            </a:prstGeom>
            <a:ln>
              <a:solidFill>
                <a:srgbClr val="D7E6C8"/>
              </a:solidFill>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05A70658-0726-4291-A0A4-A0D3A489A0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11" t="52832" r="76682" b="33352"/>
            <a:stretch/>
          </p:blipFill>
          <p:spPr>
            <a:xfrm>
              <a:off x="4132850" y="3413987"/>
              <a:ext cx="1797568" cy="947438"/>
            </a:xfrm>
            <a:prstGeom prst="rect">
              <a:avLst/>
            </a:prstGeom>
          </p:spPr>
        </p:pic>
        <p:sp>
          <p:nvSpPr>
            <p:cNvPr id="51" name="TextBox 50">
              <a:extLst>
                <a:ext uri="{FF2B5EF4-FFF2-40B4-BE49-F238E27FC236}">
                  <a16:creationId xmlns:a16="http://schemas.microsoft.com/office/drawing/2014/main" id="{316DB1B4-68D5-449B-82BC-B3D1105F460D}"/>
                </a:ext>
              </a:extLst>
            </p:cNvPr>
            <p:cNvSpPr txBox="1"/>
            <p:nvPr/>
          </p:nvSpPr>
          <p:spPr>
            <a:xfrm>
              <a:off x="5922088" y="2526288"/>
              <a:ext cx="109116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13</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55" name="TextBox 54">
              <a:extLst>
                <a:ext uri="{FF2B5EF4-FFF2-40B4-BE49-F238E27FC236}">
                  <a16:creationId xmlns:a16="http://schemas.microsoft.com/office/drawing/2014/main" id="{DA370FE2-8BEF-4218-B16B-74D0DFE8D90F}"/>
                </a:ext>
              </a:extLst>
            </p:cNvPr>
            <p:cNvSpPr txBox="1"/>
            <p:nvPr/>
          </p:nvSpPr>
          <p:spPr>
            <a:xfrm>
              <a:off x="6114854" y="3163132"/>
              <a:ext cx="22314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TEACHING HOSPITALS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56" name="TextBox 55">
              <a:extLst>
                <a:ext uri="{FF2B5EF4-FFF2-40B4-BE49-F238E27FC236}">
                  <a16:creationId xmlns:a16="http://schemas.microsoft.com/office/drawing/2014/main" id="{662CEC4D-C693-460E-BFE8-99DFC184B93B}"/>
                </a:ext>
              </a:extLst>
            </p:cNvPr>
            <p:cNvSpPr txBox="1"/>
            <p:nvPr/>
          </p:nvSpPr>
          <p:spPr>
            <a:xfrm>
              <a:off x="8175198" y="2526288"/>
              <a:ext cx="109116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kern="0" dirty="0">
                  <a:solidFill>
                    <a:schemeClr val="accent4">
                      <a:lumMod val="50000"/>
                    </a:schemeClr>
                  </a:solidFill>
                  <a:ea typeface="ＭＳ Ｐゴシック" pitchFamily="34" charset="-128"/>
                  <a:cs typeface="Arial" panose="020B0604020202020204" pitchFamily="34" charset="0"/>
                </a:rPr>
                <a:t>13</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57" name="TextBox 56">
              <a:extLst>
                <a:ext uri="{FF2B5EF4-FFF2-40B4-BE49-F238E27FC236}">
                  <a16:creationId xmlns:a16="http://schemas.microsoft.com/office/drawing/2014/main" id="{CA356F7B-8763-40A5-86A5-60DF9454BB83}"/>
                </a:ext>
              </a:extLst>
            </p:cNvPr>
            <p:cNvSpPr txBox="1"/>
            <p:nvPr/>
          </p:nvSpPr>
          <p:spPr>
            <a:xfrm>
              <a:off x="8367964" y="3163132"/>
              <a:ext cx="22314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DISTRICT HOSPITALS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2" name="TextBox 61">
              <a:extLst>
                <a:ext uri="{FF2B5EF4-FFF2-40B4-BE49-F238E27FC236}">
                  <a16:creationId xmlns:a16="http://schemas.microsoft.com/office/drawing/2014/main" id="{21B185F7-A5BF-48A0-A7FE-F2510668E092}"/>
                </a:ext>
              </a:extLst>
            </p:cNvPr>
            <p:cNvSpPr txBox="1"/>
            <p:nvPr/>
          </p:nvSpPr>
          <p:spPr>
            <a:xfrm>
              <a:off x="10428308" y="2526288"/>
              <a:ext cx="109116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kern="0" dirty="0">
                  <a:solidFill>
                    <a:schemeClr val="accent4">
                      <a:lumMod val="50000"/>
                    </a:schemeClr>
                  </a:solidFill>
                  <a:ea typeface="ＭＳ Ｐゴシック" pitchFamily="34" charset="-128"/>
                  <a:cs typeface="Arial" panose="020B0604020202020204" pitchFamily="34" charset="0"/>
                </a:rPr>
                <a:t>28</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3" name="TextBox 62">
              <a:extLst>
                <a:ext uri="{FF2B5EF4-FFF2-40B4-BE49-F238E27FC236}">
                  <a16:creationId xmlns:a16="http://schemas.microsoft.com/office/drawing/2014/main" id="{2F7AEA85-6607-408C-840A-9FD1FD12D616}"/>
                </a:ext>
              </a:extLst>
            </p:cNvPr>
            <p:cNvSpPr txBox="1"/>
            <p:nvPr/>
          </p:nvSpPr>
          <p:spPr>
            <a:xfrm>
              <a:off x="10621074" y="3163131"/>
              <a:ext cx="14045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AREA HOSPITALS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5" name="TextBox 64">
              <a:extLst>
                <a:ext uri="{FF2B5EF4-FFF2-40B4-BE49-F238E27FC236}">
                  <a16:creationId xmlns:a16="http://schemas.microsoft.com/office/drawing/2014/main" id="{39AE97C0-E2A6-40AD-A13D-1FEC21742863}"/>
                </a:ext>
              </a:extLst>
            </p:cNvPr>
            <p:cNvSpPr txBox="1"/>
            <p:nvPr/>
          </p:nvSpPr>
          <p:spPr>
            <a:xfrm>
              <a:off x="7474991" y="2685350"/>
              <a:ext cx="4480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chemeClr val="accent5">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a:t>
              </a:r>
            </a:p>
          </p:txBody>
        </p:sp>
        <p:sp>
          <p:nvSpPr>
            <p:cNvPr id="66" name="TextBox 65">
              <a:extLst>
                <a:ext uri="{FF2B5EF4-FFF2-40B4-BE49-F238E27FC236}">
                  <a16:creationId xmlns:a16="http://schemas.microsoft.com/office/drawing/2014/main" id="{E3E91AEA-3E72-4495-9EB9-EF01EEEFC543}"/>
                </a:ext>
              </a:extLst>
            </p:cNvPr>
            <p:cNvSpPr txBox="1"/>
            <p:nvPr/>
          </p:nvSpPr>
          <p:spPr>
            <a:xfrm>
              <a:off x="9762699" y="2685350"/>
              <a:ext cx="4480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chemeClr val="accent5">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a:t>
              </a:r>
            </a:p>
          </p:txBody>
        </p:sp>
        <p:sp>
          <p:nvSpPr>
            <p:cNvPr id="67" name="TextBox 66">
              <a:extLst>
                <a:ext uri="{FF2B5EF4-FFF2-40B4-BE49-F238E27FC236}">
                  <a16:creationId xmlns:a16="http://schemas.microsoft.com/office/drawing/2014/main" id="{B740F818-59C5-4412-9670-4B03E19E90DF}"/>
                </a:ext>
              </a:extLst>
            </p:cNvPr>
            <p:cNvSpPr txBox="1"/>
            <p:nvPr/>
          </p:nvSpPr>
          <p:spPr>
            <a:xfrm>
              <a:off x="5643178" y="3899207"/>
              <a:ext cx="15281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195</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8" name="TextBox 67">
              <a:extLst>
                <a:ext uri="{FF2B5EF4-FFF2-40B4-BE49-F238E27FC236}">
                  <a16:creationId xmlns:a16="http://schemas.microsoft.com/office/drawing/2014/main" id="{03F1528D-E964-44D7-9B11-2A74FF056D4C}"/>
                </a:ext>
              </a:extLst>
            </p:cNvPr>
            <p:cNvSpPr txBox="1"/>
            <p:nvPr/>
          </p:nvSpPr>
          <p:spPr>
            <a:xfrm>
              <a:off x="5835944" y="4746115"/>
              <a:ext cx="22314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COMMUNITY HEALTH CENTERS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9" name="TextBox 68">
              <a:extLst>
                <a:ext uri="{FF2B5EF4-FFF2-40B4-BE49-F238E27FC236}">
                  <a16:creationId xmlns:a16="http://schemas.microsoft.com/office/drawing/2014/main" id="{5A0ACF8A-9FFF-4F5A-9B87-C11808F2B90E}"/>
                </a:ext>
              </a:extLst>
            </p:cNvPr>
            <p:cNvSpPr txBox="1"/>
            <p:nvPr/>
          </p:nvSpPr>
          <p:spPr>
            <a:xfrm>
              <a:off x="7896288" y="3899207"/>
              <a:ext cx="161895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1157</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70" name="TextBox 69">
              <a:extLst>
                <a:ext uri="{FF2B5EF4-FFF2-40B4-BE49-F238E27FC236}">
                  <a16:creationId xmlns:a16="http://schemas.microsoft.com/office/drawing/2014/main" id="{6EECDD2E-7919-4D95-A22A-3A66D723D72E}"/>
                </a:ext>
              </a:extLst>
            </p:cNvPr>
            <p:cNvSpPr txBox="1"/>
            <p:nvPr/>
          </p:nvSpPr>
          <p:spPr>
            <a:xfrm>
              <a:off x="8089054" y="4746115"/>
              <a:ext cx="22314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PRIMARY HEALTH CENTERS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71" name="TextBox 70">
              <a:extLst>
                <a:ext uri="{FF2B5EF4-FFF2-40B4-BE49-F238E27FC236}">
                  <a16:creationId xmlns:a16="http://schemas.microsoft.com/office/drawing/2014/main" id="{9554C02F-050A-4880-A2E0-A64BE9821019}"/>
                </a:ext>
              </a:extLst>
            </p:cNvPr>
            <p:cNvSpPr txBox="1"/>
            <p:nvPr/>
          </p:nvSpPr>
          <p:spPr>
            <a:xfrm>
              <a:off x="10149397" y="3899207"/>
              <a:ext cx="143921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7682</a:t>
              </a:r>
              <a:endParaRPr kumimoji="0" lang="en-US" sz="4400" b="0"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72" name="TextBox 71">
              <a:extLst>
                <a:ext uri="{FF2B5EF4-FFF2-40B4-BE49-F238E27FC236}">
                  <a16:creationId xmlns:a16="http://schemas.microsoft.com/office/drawing/2014/main" id="{C023ED4F-7260-42AC-BCC1-3EB91815E207}"/>
                </a:ext>
              </a:extLst>
            </p:cNvPr>
            <p:cNvSpPr txBox="1"/>
            <p:nvPr/>
          </p:nvSpPr>
          <p:spPr>
            <a:xfrm>
              <a:off x="10342164" y="4746114"/>
              <a:ext cx="142619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SUB HEALTH CENTERS</a:t>
              </a:r>
              <a:endParaRPr kumimoji="0" lang="en-US" sz="1600" b="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76" name="TextBox 75">
              <a:extLst>
                <a:ext uri="{FF2B5EF4-FFF2-40B4-BE49-F238E27FC236}">
                  <a16:creationId xmlns:a16="http://schemas.microsoft.com/office/drawing/2014/main" id="{26046629-B6BA-4A66-AFFD-0A37DD133267}"/>
                </a:ext>
              </a:extLst>
            </p:cNvPr>
            <p:cNvSpPr txBox="1"/>
            <p:nvPr/>
          </p:nvSpPr>
          <p:spPr>
            <a:xfrm>
              <a:off x="7406148" y="4021198"/>
              <a:ext cx="4480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chemeClr val="accent5">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a:t>
              </a:r>
            </a:p>
          </p:txBody>
        </p:sp>
        <p:sp>
          <p:nvSpPr>
            <p:cNvPr id="77" name="TextBox 76">
              <a:extLst>
                <a:ext uri="{FF2B5EF4-FFF2-40B4-BE49-F238E27FC236}">
                  <a16:creationId xmlns:a16="http://schemas.microsoft.com/office/drawing/2014/main" id="{EF39B355-EF7F-4513-BEEA-A7577A638D9B}"/>
                </a:ext>
              </a:extLst>
            </p:cNvPr>
            <p:cNvSpPr txBox="1"/>
            <p:nvPr/>
          </p:nvSpPr>
          <p:spPr>
            <a:xfrm>
              <a:off x="9693856" y="4021198"/>
              <a:ext cx="4480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chemeClr val="accent5">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a:t>
              </a:r>
            </a:p>
          </p:txBody>
        </p:sp>
        <p:cxnSp>
          <p:nvCxnSpPr>
            <p:cNvPr id="79" name="Straight Connector 78">
              <a:extLst>
                <a:ext uri="{FF2B5EF4-FFF2-40B4-BE49-F238E27FC236}">
                  <a16:creationId xmlns:a16="http://schemas.microsoft.com/office/drawing/2014/main" id="{6DAD68D7-8810-45F0-91BF-B189958E5ED8}"/>
                </a:ext>
              </a:extLst>
            </p:cNvPr>
            <p:cNvCxnSpPr/>
            <p:nvPr/>
          </p:nvCxnSpPr>
          <p:spPr>
            <a:xfrm>
              <a:off x="4546560" y="5590135"/>
              <a:ext cx="7084987" cy="10638"/>
            </a:xfrm>
            <a:prstGeom prst="line">
              <a:avLst/>
            </a:prstGeom>
            <a:ln>
              <a:solidFill>
                <a:srgbClr val="D7E6C8"/>
              </a:solidFill>
            </a:ln>
          </p:spPr>
          <p:style>
            <a:lnRef idx="1">
              <a:schemeClr val="accent1"/>
            </a:lnRef>
            <a:fillRef idx="0">
              <a:schemeClr val="accent1"/>
            </a:fillRef>
            <a:effectRef idx="0">
              <a:schemeClr val="accent1"/>
            </a:effectRef>
            <a:fontRef idx="minor">
              <a:schemeClr val="tx1"/>
            </a:fontRef>
          </p:style>
        </p:cxnSp>
        <p:pic>
          <p:nvPicPr>
            <p:cNvPr id="1030" name="Picture 6" descr="Image result for laptop icon">
              <a:extLst>
                <a:ext uri="{FF2B5EF4-FFF2-40B4-BE49-F238E27FC236}">
                  <a16:creationId xmlns:a16="http://schemas.microsoft.com/office/drawing/2014/main" id="{2B4ED94A-3EA3-4118-A8BF-EE57E68F53EE}"/>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05177" y="5810590"/>
              <a:ext cx="755515" cy="7555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doctor icon">
              <a:extLst>
                <a:ext uri="{FF2B5EF4-FFF2-40B4-BE49-F238E27FC236}">
                  <a16:creationId xmlns:a16="http://schemas.microsoft.com/office/drawing/2014/main" id="{8673C232-48A1-4E41-9580-794AB6350EA8}"/>
                </a:ext>
              </a:extLst>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602234" y="5941337"/>
              <a:ext cx="323214" cy="323214"/>
            </a:xfrm>
            <a:prstGeom prst="rect">
              <a:avLst/>
            </a:prstGeom>
            <a:noFill/>
            <a:extLst>
              <a:ext uri="{909E8E84-426E-40DD-AFC4-6F175D3DCCD1}">
                <a14:hiddenFill xmlns:a14="http://schemas.microsoft.com/office/drawing/2010/main">
                  <a:solidFill>
                    <a:srgbClr val="FFFFFF"/>
                  </a:solidFill>
                </a14:hiddenFill>
              </a:ext>
            </a:extLst>
          </p:spPr>
        </p:pic>
        <p:sp>
          <p:nvSpPr>
            <p:cNvPr id="80" name="TextBox 79">
              <a:extLst>
                <a:ext uri="{FF2B5EF4-FFF2-40B4-BE49-F238E27FC236}">
                  <a16:creationId xmlns:a16="http://schemas.microsoft.com/office/drawing/2014/main" id="{4FA4B411-DAB4-475F-A935-65FAD71DD2C5}"/>
                </a:ext>
              </a:extLst>
            </p:cNvPr>
            <p:cNvSpPr txBox="1"/>
            <p:nvPr/>
          </p:nvSpPr>
          <p:spPr>
            <a:xfrm>
              <a:off x="5372605" y="5819861"/>
              <a:ext cx="134518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242</a:t>
              </a:r>
            </a:p>
          </p:txBody>
        </p:sp>
        <p:sp>
          <p:nvSpPr>
            <p:cNvPr id="82" name="TextBox 81">
              <a:extLst>
                <a:ext uri="{FF2B5EF4-FFF2-40B4-BE49-F238E27FC236}">
                  <a16:creationId xmlns:a16="http://schemas.microsoft.com/office/drawing/2014/main" id="{7B584CDC-E70D-4DAC-BC0C-777A12FF0DC9}"/>
                </a:ext>
              </a:extLst>
            </p:cNvPr>
            <p:cNvSpPr txBox="1"/>
            <p:nvPr/>
          </p:nvSpPr>
          <p:spPr>
            <a:xfrm>
              <a:off x="6372469" y="5830386"/>
              <a:ext cx="229872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E- UPHC</a:t>
              </a:r>
            </a:p>
          </p:txBody>
        </p:sp>
        <p:sp>
          <p:nvSpPr>
            <p:cNvPr id="83" name="TextBox 82">
              <a:extLst>
                <a:ext uri="{FF2B5EF4-FFF2-40B4-BE49-F238E27FC236}">
                  <a16:creationId xmlns:a16="http://schemas.microsoft.com/office/drawing/2014/main" id="{1408950C-A4DE-4E40-BE4D-862687DCE7B7}"/>
                </a:ext>
              </a:extLst>
            </p:cNvPr>
            <p:cNvSpPr txBox="1"/>
            <p:nvPr/>
          </p:nvSpPr>
          <p:spPr>
            <a:xfrm>
              <a:off x="6435674" y="6165996"/>
              <a:ext cx="21723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chemeClr val="accent2">
                      <a:lumMod val="60000"/>
                      <a:lumOff val="40000"/>
                    </a:schemeClr>
                  </a:solidFill>
                  <a:effectLst/>
                  <a:uLnTx/>
                  <a:uFillTx/>
                  <a:latin typeface="Arial" panose="020B0604020202020204" pitchFamily="34" charset="0"/>
                  <a:ea typeface="ＭＳ Ｐゴシック" pitchFamily="34" charset="-128"/>
                  <a:cs typeface="Arial" panose="020B0604020202020204" pitchFamily="34" charset="0"/>
                </a:rPr>
                <a:t>centers</a:t>
              </a:r>
            </a:p>
          </p:txBody>
        </p:sp>
        <p:sp>
          <p:nvSpPr>
            <p:cNvPr id="84" name="TextBox 83">
              <a:extLst>
                <a:ext uri="{FF2B5EF4-FFF2-40B4-BE49-F238E27FC236}">
                  <a16:creationId xmlns:a16="http://schemas.microsoft.com/office/drawing/2014/main" id="{5675A2D2-1A58-439F-BB70-38924405FF4D}"/>
                </a:ext>
              </a:extLst>
            </p:cNvPr>
            <p:cNvSpPr txBox="1"/>
            <p:nvPr/>
          </p:nvSpPr>
          <p:spPr>
            <a:xfrm>
              <a:off x="9026405" y="5805878"/>
              <a:ext cx="147258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34" charset="-128"/>
                  <a:cs typeface="Arial" panose="020B0604020202020204" pitchFamily="34" charset="0"/>
                </a:rPr>
                <a:t>292</a:t>
              </a:r>
            </a:p>
          </p:txBody>
        </p:sp>
        <p:sp>
          <p:nvSpPr>
            <p:cNvPr id="86" name="TextBox 85">
              <a:extLst>
                <a:ext uri="{FF2B5EF4-FFF2-40B4-BE49-F238E27FC236}">
                  <a16:creationId xmlns:a16="http://schemas.microsoft.com/office/drawing/2014/main" id="{34C2DAC6-AEC7-448C-BF73-CC8F1A4CAC0D}"/>
                </a:ext>
              </a:extLst>
            </p:cNvPr>
            <p:cNvSpPr txBox="1"/>
            <p:nvPr/>
          </p:nvSpPr>
          <p:spPr>
            <a:xfrm>
              <a:off x="10210756" y="5913269"/>
              <a:ext cx="1814869" cy="584775"/>
            </a:xfrm>
            <a:prstGeom prst="rect">
              <a:avLst/>
            </a:prstGeom>
            <a:noFill/>
          </p:spPr>
          <p:txBody>
            <a:bodyPr wrap="square"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chemeClr val="accent2">
                      <a:lumMod val="40000"/>
                      <a:lumOff val="60000"/>
                    </a:schemeClr>
                  </a:solidFill>
                  <a:effectLst/>
                  <a:uLnTx/>
                  <a:uFillTx/>
                  <a:cs typeface="Arial" panose="020B0604020202020204" pitchFamily="34" charset="0"/>
                </a:defRPr>
              </a:lvl1pPr>
            </a:lstStyle>
            <a:p>
              <a:r>
                <a:rPr lang="en-US" sz="1600" dirty="0">
                  <a:solidFill>
                    <a:schemeClr val="accent2">
                      <a:lumMod val="60000"/>
                      <a:lumOff val="40000"/>
                    </a:schemeClr>
                  </a:solidFill>
                </a:rPr>
                <a:t>MOBILE MEDICAL UNITS</a:t>
              </a:r>
            </a:p>
          </p:txBody>
        </p:sp>
        <p:pic>
          <p:nvPicPr>
            <p:cNvPr id="108" name="Picture 107">
              <a:extLst>
                <a:ext uri="{FF2B5EF4-FFF2-40B4-BE49-F238E27FC236}">
                  <a16:creationId xmlns:a16="http://schemas.microsoft.com/office/drawing/2014/main" id="{A0B590AB-488F-4E29-989F-4131C0F1736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400" t="17305" r="79061" b="65439"/>
            <a:stretch/>
          </p:blipFill>
          <p:spPr>
            <a:xfrm>
              <a:off x="8346326" y="5647372"/>
              <a:ext cx="251543" cy="1030901"/>
            </a:xfrm>
            <a:prstGeom prst="rect">
              <a:avLst/>
            </a:prstGeom>
          </p:spPr>
        </p:pic>
      </p:grpSp>
      <p:sp>
        <p:nvSpPr>
          <p:cNvPr id="45" name="TextBox 44">
            <a:extLst>
              <a:ext uri="{FF2B5EF4-FFF2-40B4-BE49-F238E27FC236}">
                <a16:creationId xmlns:a16="http://schemas.microsoft.com/office/drawing/2014/main" id="{B9F8E255-9C5C-4A88-A67D-956982ADF6CE}"/>
              </a:ext>
            </a:extLst>
          </p:cNvPr>
          <p:cNvSpPr txBox="1"/>
          <p:nvPr/>
        </p:nvSpPr>
        <p:spPr>
          <a:xfrm>
            <a:off x="10191180" y="6627882"/>
            <a:ext cx="200253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0" cap="none" spc="0" normalizeH="0" baseline="0" noProof="0" dirty="0">
                <a:ln>
                  <a:noFill/>
                </a:ln>
                <a:solidFill>
                  <a:srgbClr val="B4B8BD"/>
                </a:solidFill>
                <a:effectLst/>
                <a:uLnTx/>
                <a:uFillTx/>
                <a:latin typeface="Arial" panose="020B0604020202020204" pitchFamily="34" charset="0"/>
                <a:ea typeface="ＭＳ Ｐゴシック" pitchFamily="34" charset="-128"/>
                <a:cs typeface="Arial" panose="020B0604020202020204" pitchFamily="34" charset="0"/>
              </a:rPr>
              <a:t>From April 2017-Macrh 2018</a:t>
            </a:r>
          </a:p>
        </p:txBody>
      </p:sp>
      <p:sp>
        <p:nvSpPr>
          <p:cNvPr id="47" name="Slide Number Placeholder 3">
            <a:extLst>
              <a:ext uri="{FF2B5EF4-FFF2-40B4-BE49-F238E27FC236}">
                <a16:creationId xmlns:a16="http://schemas.microsoft.com/office/drawing/2014/main" id="{8C7EF52C-BFAD-4FD5-BBEA-9035C26870EF}"/>
              </a:ext>
            </a:extLst>
          </p:cNvPr>
          <p:cNvSpPr>
            <a:spLocks noGrp="1"/>
          </p:cNvSpPr>
          <p:nvPr>
            <p:ph type="sldNum" sz="quarter" idx="11"/>
          </p:nvPr>
        </p:nvSpPr>
        <p:spPr>
          <a:xfrm>
            <a:off x="11700936" y="6438622"/>
            <a:ext cx="50052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spTree>
    <p:extLst>
      <p:ext uri="{BB962C8B-B14F-4D97-AF65-F5344CB8AC3E}">
        <p14:creationId xmlns:p14="http://schemas.microsoft.com/office/powerpoint/2010/main" val="4016486238"/>
      </p:ext>
    </p:extLst>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3C2E-7492-480D-9E86-DF7DABD0772E}"/>
              </a:ext>
            </a:extLst>
          </p:cNvPr>
          <p:cNvSpPr>
            <a:spLocks noGrp="1"/>
          </p:cNvSpPr>
          <p:nvPr>
            <p:ph type="title"/>
          </p:nvPr>
        </p:nvSpPr>
        <p:spPr/>
        <p:txBody>
          <a:bodyPr/>
          <a:lstStyle/>
          <a:p>
            <a:r>
              <a:rPr lang="en-IN" dirty="0"/>
              <a:t>How Primary Care is Transforming Itself?</a:t>
            </a:r>
          </a:p>
        </p:txBody>
      </p:sp>
      <p:sp>
        <p:nvSpPr>
          <p:cNvPr id="3" name="Footer Placeholder 2">
            <a:extLst>
              <a:ext uri="{FF2B5EF4-FFF2-40B4-BE49-F238E27FC236}">
                <a16:creationId xmlns:a16="http://schemas.microsoft.com/office/drawing/2014/main" id="{040D7A85-DECB-4591-A4FA-88101B8E58C5}"/>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p>
          <a:p>
            <a:pPr algn="l"/>
            <a:endParaRPr lang="en-US" dirty="0"/>
          </a:p>
        </p:txBody>
      </p:sp>
      <p:sp>
        <p:nvSpPr>
          <p:cNvPr id="4" name="Slide Number Placeholder 3">
            <a:extLst>
              <a:ext uri="{FF2B5EF4-FFF2-40B4-BE49-F238E27FC236}">
                <a16:creationId xmlns:a16="http://schemas.microsoft.com/office/drawing/2014/main" id="{ACF5D40A-A93F-4DEE-AE14-E3051A8CA841}"/>
              </a:ext>
            </a:extLst>
          </p:cNvPr>
          <p:cNvSpPr>
            <a:spLocks noGrp="1"/>
          </p:cNvSpPr>
          <p:nvPr>
            <p:ph type="sldNum" sz="quarter" idx="11"/>
          </p:nvPr>
        </p:nvSpPr>
        <p:spPr/>
        <p:txBody>
          <a:bodyPr/>
          <a:lstStyle/>
          <a:p>
            <a:fld id="{71F8F497-5311-4FE6-8037-E08A3EC20500}" type="slidenum">
              <a:rPr lang="en-US" smtClean="0"/>
              <a:pPr/>
              <a:t>3</a:t>
            </a:fld>
            <a:endParaRPr lang="en-US"/>
          </a:p>
        </p:txBody>
      </p:sp>
      <p:sp>
        <p:nvSpPr>
          <p:cNvPr id="5" name="Content Placeholder 4">
            <a:extLst>
              <a:ext uri="{FF2B5EF4-FFF2-40B4-BE49-F238E27FC236}">
                <a16:creationId xmlns:a16="http://schemas.microsoft.com/office/drawing/2014/main" id="{0DCAC49E-4363-4274-BF9C-0A78A26E253F}"/>
              </a:ext>
            </a:extLst>
          </p:cNvPr>
          <p:cNvSpPr>
            <a:spLocks noGrp="1"/>
          </p:cNvSpPr>
          <p:nvPr>
            <p:ph idx="1"/>
          </p:nvPr>
        </p:nvSpPr>
        <p:spPr/>
        <p:txBody>
          <a:bodyPr/>
          <a:lstStyle/>
          <a:p>
            <a:r>
              <a:rPr lang="en-IN" dirty="0"/>
              <a:t>Key to innovation in primary care is a focus on the root causes of what makes people ill and not just treating the symptoms the patient presents with.</a:t>
            </a:r>
          </a:p>
          <a:p>
            <a:r>
              <a:rPr lang="en-IN" dirty="0"/>
              <a:t>Holistic and not disease driven care</a:t>
            </a:r>
          </a:p>
          <a:p>
            <a:r>
              <a:rPr lang="en-IN" dirty="0"/>
              <a:t>Each patient’s unique needs which requires that the caregivers establish a more meaningful and trusting relation with the patients.</a:t>
            </a:r>
          </a:p>
          <a:p>
            <a:r>
              <a:rPr lang="en-IN" dirty="0"/>
              <a:t>Smart use of new care delivery </a:t>
            </a:r>
            <a:r>
              <a:rPr lang="en-IN" dirty="0" err="1"/>
              <a:t>venues:leveraging</a:t>
            </a:r>
            <a:r>
              <a:rPr lang="en-IN" dirty="0"/>
              <a:t> specialists for virtual consultations.</a:t>
            </a:r>
          </a:p>
        </p:txBody>
      </p:sp>
    </p:spTree>
    <p:extLst>
      <p:ext uri="{BB962C8B-B14F-4D97-AF65-F5344CB8AC3E}">
        <p14:creationId xmlns:p14="http://schemas.microsoft.com/office/powerpoint/2010/main" val="2215091184"/>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55D60-90AA-469F-A476-6EC51B904B95}"/>
              </a:ext>
            </a:extLst>
          </p:cNvPr>
          <p:cNvSpPr>
            <a:spLocks noGrp="1"/>
          </p:cNvSpPr>
          <p:nvPr>
            <p:ph type="title"/>
          </p:nvPr>
        </p:nvSpPr>
        <p:spPr/>
        <p:txBody>
          <a:bodyPr/>
          <a:lstStyle/>
          <a:p>
            <a:r>
              <a:rPr lang="en-IN" dirty="0"/>
              <a:t>How to go the last mile?</a:t>
            </a:r>
          </a:p>
        </p:txBody>
      </p:sp>
      <p:sp>
        <p:nvSpPr>
          <p:cNvPr id="3" name="Footer Placeholder 2">
            <a:extLst>
              <a:ext uri="{FF2B5EF4-FFF2-40B4-BE49-F238E27FC236}">
                <a16:creationId xmlns:a16="http://schemas.microsoft.com/office/drawing/2014/main" id="{8D668E6C-9F36-4657-9EC0-3F17FC3151F1}"/>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p>
          <a:p>
            <a:pPr algn="l"/>
            <a:endParaRPr lang="en-US" dirty="0"/>
          </a:p>
        </p:txBody>
      </p:sp>
      <p:sp>
        <p:nvSpPr>
          <p:cNvPr id="4" name="Slide Number Placeholder 3">
            <a:extLst>
              <a:ext uri="{FF2B5EF4-FFF2-40B4-BE49-F238E27FC236}">
                <a16:creationId xmlns:a16="http://schemas.microsoft.com/office/drawing/2014/main" id="{04DD417A-CAC4-4F72-AFA3-571C395B0400}"/>
              </a:ext>
            </a:extLst>
          </p:cNvPr>
          <p:cNvSpPr>
            <a:spLocks noGrp="1"/>
          </p:cNvSpPr>
          <p:nvPr>
            <p:ph type="sldNum" sz="quarter" idx="11"/>
          </p:nvPr>
        </p:nvSpPr>
        <p:spPr/>
        <p:txBody>
          <a:bodyPr/>
          <a:lstStyle/>
          <a:p>
            <a:fld id="{71F8F497-5311-4FE6-8037-E08A3EC20500}" type="slidenum">
              <a:rPr lang="en-US" smtClean="0"/>
              <a:pPr/>
              <a:t>4</a:t>
            </a:fld>
            <a:endParaRPr lang="en-US"/>
          </a:p>
        </p:txBody>
      </p:sp>
      <p:sp>
        <p:nvSpPr>
          <p:cNvPr id="5" name="Content Placeholder 4">
            <a:extLst>
              <a:ext uri="{FF2B5EF4-FFF2-40B4-BE49-F238E27FC236}">
                <a16:creationId xmlns:a16="http://schemas.microsoft.com/office/drawing/2014/main" id="{3C2CD1CA-4F18-406C-93A2-E9DF735AFFCE}"/>
              </a:ext>
            </a:extLst>
          </p:cNvPr>
          <p:cNvSpPr>
            <a:spLocks noGrp="1"/>
          </p:cNvSpPr>
          <p:nvPr>
            <p:ph idx="1"/>
          </p:nvPr>
        </p:nvSpPr>
        <p:spPr/>
        <p:txBody>
          <a:bodyPr>
            <a:normAutofit fontScale="92500" lnSpcReduction="10000"/>
          </a:bodyPr>
          <a:lstStyle/>
          <a:p>
            <a:r>
              <a:rPr lang="en-IN" dirty="0"/>
              <a:t>Today virtually every other sector from books to Taxis –have been positively re invented by mobile </a:t>
            </a:r>
            <a:r>
              <a:rPr lang="en-IN" dirty="0" err="1"/>
              <a:t>technology.Now</a:t>
            </a:r>
            <a:r>
              <a:rPr lang="en-IN" dirty="0"/>
              <a:t> it is time to </a:t>
            </a:r>
            <a:r>
              <a:rPr lang="en-IN" dirty="0" err="1"/>
              <a:t>to</a:t>
            </a:r>
            <a:r>
              <a:rPr lang="en-IN" dirty="0"/>
              <a:t> reinvent community Healthcare and for this we need to build an army of digitally </a:t>
            </a:r>
            <a:r>
              <a:rPr lang="en-IN" dirty="0" err="1"/>
              <a:t>emowered</a:t>
            </a:r>
            <a:r>
              <a:rPr lang="en-IN" dirty="0"/>
              <a:t> ,community health workers .Equipped with a generation of health apps using artificial intelligence </a:t>
            </a:r>
          </a:p>
          <a:p>
            <a:r>
              <a:rPr lang="en-IN" dirty="0"/>
              <a:t>Saving lives</a:t>
            </a:r>
          </a:p>
          <a:p>
            <a:r>
              <a:rPr lang="en-IN" dirty="0"/>
              <a:t>Saving money </a:t>
            </a:r>
          </a:p>
          <a:p>
            <a:r>
              <a:rPr lang="en-IN" dirty="0"/>
              <a:t>Creating jobs </a:t>
            </a:r>
          </a:p>
          <a:p>
            <a:r>
              <a:rPr lang="en-IN" dirty="0"/>
              <a:t>Empowering women</a:t>
            </a:r>
          </a:p>
          <a:p>
            <a:r>
              <a:rPr lang="en-IN" dirty="0"/>
              <a:t>Preventing pandemics-early detection </a:t>
            </a:r>
          </a:p>
          <a:p>
            <a:r>
              <a:rPr lang="en-IN" dirty="0"/>
              <a:t>Strengthening health systems </a:t>
            </a:r>
          </a:p>
          <a:p>
            <a:endParaRPr lang="en-IN" dirty="0"/>
          </a:p>
        </p:txBody>
      </p:sp>
    </p:spTree>
    <p:extLst>
      <p:ext uri="{BB962C8B-B14F-4D97-AF65-F5344CB8AC3E}">
        <p14:creationId xmlns:p14="http://schemas.microsoft.com/office/powerpoint/2010/main" val="3302231437"/>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DF96-389F-4AD5-84D6-C87A2735CF0C}"/>
              </a:ext>
            </a:extLst>
          </p:cNvPr>
          <p:cNvSpPr>
            <a:spLocks noGrp="1"/>
          </p:cNvSpPr>
          <p:nvPr>
            <p:ph type="title"/>
          </p:nvPr>
        </p:nvSpPr>
        <p:spPr/>
        <p:txBody>
          <a:bodyPr/>
          <a:lstStyle/>
          <a:p>
            <a:r>
              <a:rPr lang="en-IN" dirty="0"/>
              <a:t>Telehealth can get Healthcare to more people </a:t>
            </a:r>
          </a:p>
        </p:txBody>
      </p:sp>
      <p:sp>
        <p:nvSpPr>
          <p:cNvPr id="3" name="Footer Placeholder 2">
            <a:extLst>
              <a:ext uri="{FF2B5EF4-FFF2-40B4-BE49-F238E27FC236}">
                <a16:creationId xmlns:a16="http://schemas.microsoft.com/office/drawing/2014/main" id="{F18195D4-4B92-4749-82DE-98384378F437}"/>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p>
          <a:p>
            <a:pPr algn="l"/>
            <a:endParaRPr lang="en-US" dirty="0"/>
          </a:p>
        </p:txBody>
      </p:sp>
      <p:sp>
        <p:nvSpPr>
          <p:cNvPr id="4" name="Slide Number Placeholder 3">
            <a:extLst>
              <a:ext uri="{FF2B5EF4-FFF2-40B4-BE49-F238E27FC236}">
                <a16:creationId xmlns:a16="http://schemas.microsoft.com/office/drawing/2014/main" id="{74813C03-20D4-49BF-92C1-394F4D06D326}"/>
              </a:ext>
            </a:extLst>
          </p:cNvPr>
          <p:cNvSpPr>
            <a:spLocks noGrp="1"/>
          </p:cNvSpPr>
          <p:nvPr>
            <p:ph type="sldNum" sz="quarter" idx="11"/>
          </p:nvPr>
        </p:nvSpPr>
        <p:spPr/>
        <p:txBody>
          <a:bodyPr/>
          <a:lstStyle/>
          <a:p>
            <a:fld id="{71F8F497-5311-4FE6-8037-E08A3EC20500}" type="slidenum">
              <a:rPr lang="en-US" smtClean="0"/>
              <a:pPr/>
              <a:t>5</a:t>
            </a:fld>
            <a:endParaRPr lang="en-US"/>
          </a:p>
        </p:txBody>
      </p:sp>
      <p:sp>
        <p:nvSpPr>
          <p:cNvPr id="5" name="Content Placeholder 4">
            <a:extLst>
              <a:ext uri="{FF2B5EF4-FFF2-40B4-BE49-F238E27FC236}">
                <a16:creationId xmlns:a16="http://schemas.microsoft.com/office/drawing/2014/main" id="{6F8B648F-4347-4AF1-AA0C-5681DC96CFC1}"/>
              </a:ext>
            </a:extLst>
          </p:cNvPr>
          <p:cNvSpPr>
            <a:spLocks noGrp="1"/>
          </p:cNvSpPr>
          <p:nvPr>
            <p:ph idx="1"/>
          </p:nvPr>
        </p:nvSpPr>
        <p:spPr/>
        <p:txBody>
          <a:bodyPr/>
          <a:lstStyle/>
          <a:p>
            <a:r>
              <a:rPr lang="en-IN" dirty="0"/>
              <a:t>Can reduce gaps in areas separated by </a:t>
            </a:r>
            <a:r>
              <a:rPr lang="en-IN" dirty="0" err="1"/>
              <a:t>distance,income</a:t>
            </a:r>
            <a:r>
              <a:rPr lang="en-IN" dirty="0"/>
              <a:t> and opportunity –transforming healthcare Access .</a:t>
            </a:r>
          </a:p>
          <a:p>
            <a:r>
              <a:rPr lang="en-IN" dirty="0"/>
              <a:t>Remote patient monitoring is an emerging field that combines interconnected equipment and data analytics </a:t>
            </a:r>
            <a:r>
              <a:rPr lang="en-IN" dirty="0" err="1"/>
              <a:t>applications,allowinf</a:t>
            </a:r>
            <a:r>
              <a:rPr lang="en-IN" dirty="0"/>
              <a:t> for high quality care of patients outside typical clinical settings .</a:t>
            </a:r>
          </a:p>
        </p:txBody>
      </p:sp>
    </p:spTree>
    <p:extLst>
      <p:ext uri="{BB962C8B-B14F-4D97-AF65-F5344CB8AC3E}">
        <p14:creationId xmlns:p14="http://schemas.microsoft.com/office/powerpoint/2010/main" val="1844597678"/>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19099" y="1390649"/>
            <a:ext cx="10893943" cy="2426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indent="-168275">
              <a:spcBef>
                <a:spcPts val="600"/>
              </a:spcBef>
              <a:spcAft>
                <a:spcPts val="600"/>
              </a:spcAft>
              <a:buFont typeface="Arial" panose="020B0604020202020204" pitchFamily="34" charset="0"/>
              <a:buChar char="•"/>
            </a:pPr>
            <a:r>
              <a:rPr lang="en-US" sz="1400" dirty="0">
                <a:solidFill>
                  <a:schemeClr val="tx1"/>
                </a:solidFill>
              </a:rPr>
              <a:t>Telemedicine (Audio &amp; Video) – OPD consultations with Medical Officers (from Medical Hub) at Subcenters</a:t>
            </a:r>
            <a:endParaRPr lang="en-US" sz="1400" b="0" dirty="0">
              <a:solidFill>
                <a:schemeClr val="tx1"/>
              </a:solidFill>
            </a:endParaRPr>
          </a:p>
          <a:p>
            <a:pPr marL="168275" indent="-168275">
              <a:spcBef>
                <a:spcPts val="600"/>
              </a:spcBef>
              <a:spcAft>
                <a:spcPts val="600"/>
              </a:spcAft>
              <a:buFont typeface="Arial" panose="020B0604020202020204" pitchFamily="34" charset="0"/>
              <a:buChar char="•"/>
            </a:pPr>
            <a:r>
              <a:rPr lang="en-US" sz="1400" b="0" dirty="0">
                <a:solidFill>
                  <a:schemeClr val="tx1"/>
                </a:solidFill>
              </a:rPr>
              <a:t>Electronic rec</a:t>
            </a:r>
            <a:r>
              <a:rPr lang="en-US" sz="1400" dirty="0">
                <a:solidFill>
                  <a:schemeClr val="tx1"/>
                </a:solidFill>
              </a:rPr>
              <a:t>ording of vital tests through </a:t>
            </a:r>
            <a:r>
              <a:rPr lang="en-US" sz="1400" dirty="0" err="1">
                <a:solidFill>
                  <a:schemeClr val="tx1"/>
                </a:solidFill>
              </a:rPr>
              <a:t>bluetooth</a:t>
            </a:r>
            <a:r>
              <a:rPr lang="en-US" sz="1400" dirty="0">
                <a:solidFill>
                  <a:schemeClr val="tx1"/>
                </a:solidFill>
              </a:rPr>
              <a:t> connected Multipara monitor machine, non-invasive Haemoglobinometer, Glucometer</a:t>
            </a:r>
          </a:p>
          <a:p>
            <a:pPr marL="168275" indent="-168275">
              <a:spcBef>
                <a:spcPts val="600"/>
              </a:spcBef>
              <a:spcAft>
                <a:spcPts val="600"/>
              </a:spcAft>
              <a:buFont typeface="Arial" panose="020B0604020202020204" pitchFamily="34" charset="0"/>
              <a:buChar char="•"/>
            </a:pPr>
            <a:r>
              <a:rPr lang="en-US" sz="1400" dirty="0">
                <a:solidFill>
                  <a:schemeClr val="tx1"/>
                </a:solidFill>
              </a:rPr>
              <a:t>Remote drug dispensing by doctors (from Medical Hub) through Automatic Drug Vending machine.</a:t>
            </a:r>
          </a:p>
          <a:p>
            <a:pPr marL="168275" indent="-168275">
              <a:spcBef>
                <a:spcPts val="600"/>
              </a:spcBef>
              <a:spcAft>
                <a:spcPts val="600"/>
              </a:spcAft>
              <a:buFont typeface="Arial" panose="020B0604020202020204" pitchFamily="34" charset="0"/>
              <a:buChar char="•"/>
            </a:pPr>
            <a:r>
              <a:rPr lang="en-US" sz="1400" dirty="0">
                <a:solidFill>
                  <a:schemeClr val="tx1"/>
                </a:solidFill>
              </a:rPr>
              <a:t>ANM training for electronic recording of patient data and </a:t>
            </a:r>
            <a:r>
              <a:rPr lang="en-US" sz="1400" dirty="0" err="1">
                <a:solidFill>
                  <a:schemeClr val="tx1"/>
                </a:solidFill>
              </a:rPr>
              <a:t>teleconsultancy</a:t>
            </a:r>
            <a:r>
              <a:rPr lang="en-US" sz="1400" dirty="0">
                <a:solidFill>
                  <a:schemeClr val="tx1"/>
                </a:solidFill>
              </a:rPr>
              <a:t> through IT solution </a:t>
            </a:r>
          </a:p>
          <a:p>
            <a:pPr marL="168275" indent="-168275">
              <a:spcBef>
                <a:spcPts val="600"/>
              </a:spcBef>
              <a:spcAft>
                <a:spcPts val="600"/>
              </a:spcAft>
              <a:buFont typeface="Arial" panose="020B0604020202020204" pitchFamily="34" charset="0"/>
              <a:buChar char="•"/>
            </a:pPr>
            <a:r>
              <a:rPr lang="en-US" sz="1400" dirty="0">
                <a:solidFill>
                  <a:schemeClr val="tx1"/>
                </a:solidFill>
              </a:rPr>
              <a:t>Screening services and management for NCD (Hypertension and Diabetes) of adult population </a:t>
            </a:r>
          </a:p>
          <a:p>
            <a:pPr marL="168275" indent="-168275">
              <a:spcBef>
                <a:spcPts val="600"/>
              </a:spcBef>
              <a:spcAft>
                <a:spcPts val="600"/>
              </a:spcAft>
              <a:buFont typeface="Arial" panose="020B0604020202020204" pitchFamily="34" charset="0"/>
              <a:buChar char="•"/>
            </a:pPr>
            <a:r>
              <a:rPr lang="en-US" sz="1400" dirty="0">
                <a:solidFill>
                  <a:schemeClr val="tx1"/>
                </a:solidFill>
              </a:rPr>
              <a:t>Screening facility for women above age 30 years for cervical cancer 	</a:t>
            </a:r>
          </a:p>
          <a:p>
            <a:pPr marL="168275" indent="-168275">
              <a:spcBef>
                <a:spcPts val="600"/>
              </a:spcBef>
              <a:spcAft>
                <a:spcPts val="600"/>
              </a:spcAft>
              <a:buFont typeface="Arial" panose="020B0604020202020204" pitchFamily="34" charset="0"/>
              <a:buChar char="•"/>
            </a:pPr>
            <a:r>
              <a:rPr lang="en-US" sz="1400" dirty="0">
                <a:solidFill>
                  <a:schemeClr val="tx1"/>
                </a:solidFill>
              </a:rPr>
              <a:t>Antenatal check-up services for pregnant women </a:t>
            </a:r>
          </a:p>
          <a:p>
            <a:pPr marL="168275" indent="-168275">
              <a:spcBef>
                <a:spcPts val="600"/>
              </a:spcBef>
              <a:spcAft>
                <a:spcPts val="600"/>
              </a:spcAft>
              <a:buFont typeface="Arial" panose="020B0604020202020204" pitchFamily="34" charset="0"/>
              <a:buChar char="•"/>
            </a:pPr>
            <a:r>
              <a:rPr lang="en-US" sz="1400" dirty="0">
                <a:solidFill>
                  <a:schemeClr val="tx1"/>
                </a:solidFill>
              </a:rPr>
              <a:t>The project of converting all 6190 </a:t>
            </a:r>
            <a:r>
              <a:rPr lang="en-US" sz="1400" dirty="0" err="1">
                <a:solidFill>
                  <a:schemeClr val="tx1"/>
                </a:solidFill>
              </a:rPr>
              <a:t>Subcentres</a:t>
            </a:r>
            <a:r>
              <a:rPr lang="en-US" sz="1400" dirty="0">
                <a:solidFill>
                  <a:schemeClr val="tx1"/>
                </a:solidFill>
              </a:rPr>
              <a:t> into </a:t>
            </a:r>
            <a:r>
              <a:rPr lang="en-US" sz="1400" dirty="0" err="1">
                <a:solidFill>
                  <a:schemeClr val="tx1"/>
                </a:solidFill>
              </a:rPr>
              <a:t>eSubcenters</a:t>
            </a:r>
            <a:r>
              <a:rPr lang="en-US" sz="1400" dirty="0">
                <a:solidFill>
                  <a:schemeClr val="tx1"/>
                </a:solidFill>
              </a:rPr>
              <a:t> is supported by the World Bank funding.</a:t>
            </a:r>
          </a:p>
        </p:txBody>
      </p:sp>
      <p:pic>
        <p:nvPicPr>
          <p:cNvPr id="10" name="Picture 11" descr="E:\WORK FILES-ACTIVE\EHR PROJECT-   ASSIGNMENT\eSubcenter Notes\E-Subcenter-Draft\Capture.PNG"/>
          <p:cNvPicPr>
            <a:picLocks noChangeAspect="1" noChangeArrowheads="1"/>
          </p:cNvPicPr>
          <p:nvPr/>
        </p:nvPicPr>
        <p:blipFill>
          <a:blip r:embed="rId3" cstate="print"/>
          <a:srcRect/>
          <a:stretch>
            <a:fillRect/>
          </a:stretch>
        </p:blipFill>
        <p:spPr bwMode="auto">
          <a:xfrm>
            <a:off x="140668" y="4274834"/>
            <a:ext cx="3921048" cy="1909701"/>
          </a:xfrm>
          <a:prstGeom prst="rect">
            <a:avLst/>
          </a:prstGeom>
          <a:noFill/>
        </p:spPr>
      </p:pic>
      <p:pic>
        <p:nvPicPr>
          <p:cNvPr id="11" name="Picture 13" descr="E:\WORK FILES-ACTIVE\EHR PROJECT-   ASSIGNMENT\logo\pic2.jpg"/>
          <p:cNvPicPr>
            <a:picLocks noChangeAspect="1" noChangeArrowheads="1"/>
          </p:cNvPicPr>
          <p:nvPr/>
        </p:nvPicPr>
        <p:blipFill>
          <a:blip r:embed="rId4" cstate="print"/>
          <a:srcRect/>
          <a:stretch>
            <a:fillRect/>
          </a:stretch>
        </p:blipFill>
        <p:spPr bwMode="auto">
          <a:xfrm>
            <a:off x="4404408" y="4468491"/>
            <a:ext cx="2532112" cy="1522386"/>
          </a:xfrm>
          <a:prstGeom prst="rect">
            <a:avLst/>
          </a:prstGeom>
          <a:noFill/>
        </p:spPr>
      </p:pic>
      <p:sp>
        <p:nvSpPr>
          <p:cNvPr id="12" name="TextBox 11"/>
          <p:cNvSpPr txBox="1"/>
          <p:nvPr/>
        </p:nvSpPr>
        <p:spPr>
          <a:xfrm>
            <a:off x="-30439" y="6611779"/>
            <a:ext cx="7929618" cy="246221"/>
          </a:xfrm>
          <a:prstGeom prst="rect">
            <a:avLst/>
          </a:prstGeom>
          <a:noFill/>
        </p:spPr>
        <p:txBody>
          <a:bodyPr wrap="square" rtlCol="0">
            <a:spAutoFit/>
          </a:bodyPr>
          <a:lstStyle/>
          <a:p>
            <a:r>
              <a:rPr lang="en-IN" sz="1000" b="1" dirty="0"/>
              <a:t>*SCs- Sub-centers    | ANM-Auxiliary Nurse Midwife | NCD- Non-Communicable Disease</a:t>
            </a:r>
            <a:endParaRPr lang="en-US" sz="1000" b="1" dirty="0"/>
          </a:p>
        </p:txBody>
      </p:sp>
      <p:sp>
        <p:nvSpPr>
          <p:cNvPr id="6" name="Rectangle 5">
            <a:extLst>
              <a:ext uri="{FF2B5EF4-FFF2-40B4-BE49-F238E27FC236}">
                <a16:creationId xmlns:a16="http://schemas.microsoft.com/office/drawing/2014/main" id="{C33FE9DB-5F5D-4F8B-B657-52BB0F8B2BA3}"/>
              </a:ext>
            </a:extLst>
          </p:cNvPr>
          <p:cNvSpPr/>
          <p:nvPr/>
        </p:nvSpPr>
        <p:spPr>
          <a:xfrm>
            <a:off x="385224" y="224721"/>
            <a:ext cx="8031189" cy="584775"/>
          </a:xfrm>
          <a:prstGeom prst="rect">
            <a:avLst/>
          </a:prstGeom>
        </p:spPr>
        <p:txBody>
          <a:bodyPr wrap="square">
            <a:spAutoFit/>
          </a:bodyPr>
          <a:lstStyle/>
          <a:p>
            <a:r>
              <a:rPr lang="en-US" sz="3200" dirty="0"/>
              <a:t> </a:t>
            </a:r>
            <a:r>
              <a:rPr lang="en-IN" sz="3200" b="0" dirty="0">
                <a:solidFill>
                  <a:schemeClr val="tx2"/>
                </a:solidFill>
              </a:rPr>
              <a:t>e-Heath and Wellness Sub-</a:t>
            </a:r>
            <a:r>
              <a:rPr lang="en-IN" sz="3200" b="0" dirty="0" err="1">
                <a:solidFill>
                  <a:schemeClr val="tx2"/>
                </a:solidFill>
              </a:rPr>
              <a:t>Center</a:t>
            </a:r>
            <a:endParaRPr lang="en-US" sz="3200" b="0" dirty="0"/>
          </a:p>
        </p:txBody>
      </p:sp>
      <p:pic>
        <p:nvPicPr>
          <p:cNvPr id="3" name="Picture 2">
            <a:extLst>
              <a:ext uri="{FF2B5EF4-FFF2-40B4-BE49-F238E27FC236}">
                <a16:creationId xmlns:a16="http://schemas.microsoft.com/office/drawing/2014/main" id="{E19AC43D-F04F-4813-A793-15EC75228C64}"/>
              </a:ext>
            </a:extLst>
          </p:cNvPr>
          <p:cNvPicPr>
            <a:picLocks noChangeAspect="1"/>
          </p:cNvPicPr>
          <p:nvPr/>
        </p:nvPicPr>
        <p:blipFill>
          <a:blip r:embed="rId5"/>
          <a:stretch>
            <a:fillRect/>
          </a:stretch>
        </p:blipFill>
        <p:spPr>
          <a:xfrm>
            <a:off x="7280763" y="4182754"/>
            <a:ext cx="4117339" cy="2093861"/>
          </a:xfrm>
          <a:prstGeom prst="rect">
            <a:avLst/>
          </a:prstGeom>
        </p:spPr>
      </p:pic>
    </p:spTree>
    <p:extLst>
      <p:ext uri="{BB962C8B-B14F-4D97-AF65-F5344CB8AC3E}">
        <p14:creationId xmlns:p14="http://schemas.microsoft.com/office/powerpoint/2010/main" val="426163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7E36688-59D6-4FA9-920F-E1ACE003A036}"/>
              </a:ext>
            </a:extLst>
          </p:cNvPr>
          <p:cNvSpPr/>
          <p:nvPr/>
        </p:nvSpPr>
        <p:spPr>
          <a:xfrm>
            <a:off x="-43057" y="1998135"/>
            <a:ext cx="2034578" cy="497002"/>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400" b="1" dirty="0">
                <a:solidFill>
                  <a:srgbClr val="444444"/>
                </a:solidFill>
              </a:rPr>
              <a:t>Continuity of Care</a:t>
            </a:r>
          </a:p>
        </p:txBody>
      </p:sp>
      <p:sp>
        <p:nvSpPr>
          <p:cNvPr id="37" name="Rectangle: Rounded Corners 36">
            <a:extLst>
              <a:ext uri="{FF2B5EF4-FFF2-40B4-BE49-F238E27FC236}">
                <a16:creationId xmlns:a16="http://schemas.microsoft.com/office/drawing/2014/main" id="{29EEA1DF-95CC-4861-9E0C-748C6BEF5173}"/>
              </a:ext>
            </a:extLst>
          </p:cNvPr>
          <p:cNvSpPr/>
          <p:nvPr/>
        </p:nvSpPr>
        <p:spPr>
          <a:xfrm>
            <a:off x="704915" y="4577794"/>
            <a:ext cx="2677078" cy="1592908"/>
          </a:xfrm>
          <a:prstGeom prst="roundRect">
            <a:avLst>
              <a:gd name="adj" fmla="val 10000"/>
            </a:avLst>
          </a:prstGeom>
          <a:blipFill>
            <a:blip r:embed="rId2">
              <a:extLst>
                <a:ext uri="{28A0092B-C50C-407E-A947-70E740481C1C}">
                  <a14:useLocalDpi xmlns:a14="http://schemas.microsoft.com/office/drawing/2010/main" val="0"/>
                </a:ext>
              </a:extLst>
            </a:blip>
            <a:srcRect/>
            <a:stretch>
              <a:fillRect t="-1000" b="-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38" name="Group 37">
            <a:extLst>
              <a:ext uri="{FF2B5EF4-FFF2-40B4-BE49-F238E27FC236}">
                <a16:creationId xmlns:a16="http://schemas.microsoft.com/office/drawing/2014/main" id="{4186FD57-A424-49F6-B05E-C853FCC272ED}"/>
              </a:ext>
            </a:extLst>
          </p:cNvPr>
          <p:cNvGrpSpPr/>
          <p:nvPr/>
        </p:nvGrpSpPr>
        <p:grpSpPr>
          <a:xfrm>
            <a:off x="429521" y="6253524"/>
            <a:ext cx="3346605" cy="490814"/>
            <a:chOff x="119182" y="1466512"/>
            <a:chExt cx="2802926" cy="558074"/>
          </a:xfrm>
          <a:solidFill>
            <a:schemeClr val="bg1"/>
          </a:solidFill>
        </p:grpSpPr>
        <p:sp>
          <p:nvSpPr>
            <p:cNvPr id="47" name="Rectangle: Top Corners Rounded 46">
              <a:extLst>
                <a:ext uri="{FF2B5EF4-FFF2-40B4-BE49-F238E27FC236}">
                  <a16:creationId xmlns:a16="http://schemas.microsoft.com/office/drawing/2014/main" id="{93BFF598-A145-4B49-8F7F-313D0D4CEB82}"/>
                </a:ext>
              </a:extLst>
            </p:cNvPr>
            <p:cNvSpPr/>
            <p:nvPr/>
          </p:nvSpPr>
          <p:spPr>
            <a:xfrm rot="10800000">
              <a:off x="257048" y="1473553"/>
              <a:ext cx="2665060" cy="551033"/>
            </a:xfrm>
            <a:prstGeom prst="round2SameRect">
              <a:avLst>
                <a:gd name="adj1" fmla="val 10500"/>
                <a:gd name="adj2" fmla="val 0"/>
              </a:avLst>
            </a:prstGeom>
            <a:grpFill/>
            <a:ln w="25400">
              <a:noFill/>
            </a:ln>
          </p:spPr>
          <p:style>
            <a:lnRef idx="2">
              <a:schemeClr val="accent1">
                <a:shade val="50000"/>
              </a:schemeClr>
            </a:lnRef>
            <a:fillRef idx="1">
              <a:schemeClr val="accent1"/>
            </a:fillRef>
            <a:effectRef idx="0">
              <a:schemeClr val="accent1"/>
            </a:effectRef>
            <a:fontRef idx="minor">
              <a:schemeClr val="lt1"/>
            </a:fontRef>
          </p:style>
        </p:sp>
        <p:sp>
          <p:nvSpPr>
            <p:cNvPr id="48" name="Rectangle: Top Corners Rounded 5">
              <a:extLst>
                <a:ext uri="{FF2B5EF4-FFF2-40B4-BE49-F238E27FC236}">
                  <a16:creationId xmlns:a16="http://schemas.microsoft.com/office/drawing/2014/main" id="{F7883242-1BCF-449A-B3AE-2F8D80DA6A84}"/>
                </a:ext>
              </a:extLst>
            </p:cNvPr>
            <p:cNvSpPr txBox="1"/>
            <p:nvPr/>
          </p:nvSpPr>
          <p:spPr>
            <a:xfrm>
              <a:off x="119182" y="1466512"/>
              <a:ext cx="2584496" cy="534087"/>
            </a:xfrm>
            <a:prstGeom prst="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fontAlgn="auto">
                <a:lnSpc>
                  <a:spcPct val="90000"/>
                </a:lnSpc>
                <a:spcAft>
                  <a:spcPct val="35000"/>
                </a:spcAft>
                <a:defRPr sz="1050" b="0">
                  <a:solidFill>
                    <a:schemeClr val="tx1"/>
                  </a:solidFill>
                </a:defRPr>
              </a:lvl1pPr>
            </a:lstStyle>
            <a:p>
              <a:r>
                <a:rPr lang="en-US" dirty="0"/>
                <a:t>Adapt program to address ground issues</a:t>
              </a:r>
            </a:p>
          </p:txBody>
        </p:sp>
      </p:grpSp>
      <p:sp>
        <p:nvSpPr>
          <p:cNvPr id="39" name="Rectangle: Rounded Corners 38">
            <a:extLst>
              <a:ext uri="{FF2B5EF4-FFF2-40B4-BE49-F238E27FC236}">
                <a16:creationId xmlns:a16="http://schemas.microsoft.com/office/drawing/2014/main" id="{40789D79-5542-495F-A750-1BE75B58CD6B}"/>
              </a:ext>
            </a:extLst>
          </p:cNvPr>
          <p:cNvSpPr/>
          <p:nvPr/>
        </p:nvSpPr>
        <p:spPr>
          <a:xfrm>
            <a:off x="4503851" y="4494971"/>
            <a:ext cx="2813448" cy="1758554"/>
          </a:xfrm>
          <a:prstGeom prst="roundRect">
            <a:avLst>
              <a:gd name="adj" fmla="val 10000"/>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40" name="Group 39">
            <a:extLst>
              <a:ext uri="{FF2B5EF4-FFF2-40B4-BE49-F238E27FC236}">
                <a16:creationId xmlns:a16="http://schemas.microsoft.com/office/drawing/2014/main" id="{7E146860-8AC1-46FA-BECF-61ECE041B024}"/>
              </a:ext>
            </a:extLst>
          </p:cNvPr>
          <p:cNvGrpSpPr/>
          <p:nvPr/>
        </p:nvGrpSpPr>
        <p:grpSpPr>
          <a:xfrm>
            <a:off x="4508799" y="6259716"/>
            <a:ext cx="2840822" cy="491516"/>
            <a:chOff x="3165953" y="1427270"/>
            <a:chExt cx="2340684" cy="570118"/>
          </a:xfrm>
          <a:solidFill>
            <a:schemeClr val="bg1"/>
          </a:solidFill>
        </p:grpSpPr>
        <p:sp>
          <p:nvSpPr>
            <p:cNvPr id="45" name="Rectangle: Top Corners Rounded 44">
              <a:extLst>
                <a:ext uri="{FF2B5EF4-FFF2-40B4-BE49-F238E27FC236}">
                  <a16:creationId xmlns:a16="http://schemas.microsoft.com/office/drawing/2014/main" id="{0AB3DE38-91B9-44D5-A7E6-23D8D443EA8C}"/>
                </a:ext>
              </a:extLst>
            </p:cNvPr>
            <p:cNvSpPr/>
            <p:nvPr/>
          </p:nvSpPr>
          <p:spPr>
            <a:xfrm rot="10800000">
              <a:off x="3165953" y="1427270"/>
              <a:ext cx="2340684" cy="570118"/>
            </a:xfrm>
            <a:prstGeom prst="round2SameRect">
              <a:avLst>
                <a:gd name="adj1" fmla="val 10500"/>
                <a:gd name="adj2" fmla="val 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ectangle: Top Corners Rounded 8">
              <a:extLst>
                <a:ext uri="{FF2B5EF4-FFF2-40B4-BE49-F238E27FC236}">
                  <a16:creationId xmlns:a16="http://schemas.microsoft.com/office/drawing/2014/main" id="{35C9AA3D-3F32-4322-9BB8-A8570AEC7AFC}"/>
                </a:ext>
              </a:extLst>
            </p:cNvPr>
            <p:cNvSpPr txBox="1"/>
            <p:nvPr/>
          </p:nvSpPr>
          <p:spPr>
            <a:xfrm rot="21600000">
              <a:off x="3183486" y="1427270"/>
              <a:ext cx="2305618" cy="552585"/>
            </a:xfrm>
            <a:prstGeom prst="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fontAlgn="auto">
                <a:lnSpc>
                  <a:spcPct val="90000"/>
                </a:lnSpc>
                <a:spcAft>
                  <a:spcPct val="35000"/>
                </a:spcAft>
                <a:defRPr sz="1050" b="0">
                  <a:solidFill>
                    <a:schemeClr val="tx1"/>
                  </a:solidFill>
                </a:defRPr>
              </a:lvl1pPr>
            </a:lstStyle>
            <a:p>
              <a:r>
                <a:rPr lang="en-US" dirty="0"/>
                <a:t>Strict program management and quality control with monthly reviews</a:t>
              </a:r>
            </a:p>
          </p:txBody>
        </p:sp>
      </p:grpSp>
      <p:sp>
        <p:nvSpPr>
          <p:cNvPr id="41" name="Rectangle: Rounded Corners 40">
            <a:extLst>
              <a:ext uri="{FF2B5EF4-FFF2-40B4-BE49-F238E27FC236}">
                <a16:creationId xmlns:a16="http://schemas.microsoft.com/office/drawing/2014/main" id="{C61A0ED4-6C8A-49FF-AFC3-8A6CEFA8503D}"/>
              </a:ext>
            </a:extLst>
          </p:cNvPr>
          <p:cNvSpPr/>
          <p:nvPr/>
        </p:nvSpPr>
        <p:spPr>
          <a:xfrm>
            <a:off x="8084246" y="4476373"/>
            <a:ext cx="2813448" cy="1842500"/>
          </a:xfrm>
          <a:prstGeom prst="roundRect">
            <a:avLst>
              <a:gd name="adj" fmla="val 10000"/>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42" name="Group 41">
            <a:extLst>
              <a:ext uri="{FF2B5EF4-FFF2-40B4-BE49-F238E27FC236}">
                <a16:creationId xmlns:a16="http://schemas.microsoft.com/office/drawing/2014/main" id="{FF6CF1D4-2354-41DB-B2D6-B17DB6DAC4F2}"/>
              </a:ext>
            </a:extLst>
          </p:cNvPr>
          <p:cNvGrpSpPr/>
          <p:nvPr/>
        </p:nvGrpSpPr>
        <p:grpSpPr>
          <a:xfrm>
            <a:off x="8085336" y="6259716"/>
            <a:ext cx="2813448" cy="484623"/>
            <a:chOff x="5723314" y="1406286"/>
            <a:chExt cx="2318129" cy="576125"/>
          </a:xfrm>
          <a:solidFill>
            <a:schemeClr val="bg1"/>
          </a:solidFill>
        </p:grpSpPr>
        <p:sp>
          <p:nvSpPr>
            <p:cNvPr id="43" name="Rectangle: Top Corners Rounded 42">
              <a:extLst>
                <a:ext uri="{FF2B5EF4-FFF2-40B4-BE49-F238E27FC236}">
                  <a16:creationId xmlns:a16="http://schemas.microsoft.com/office/drawing/2014/main" id="{E45FAE6C-2FD0-481F-858D-F1F32863DCF8}"/>
                </a:ext>
              </a:extLst>
            </p:cNvPr>
            <p:cNvSpPr/>
            <p:nvPr/>
          </p:nvSpPr>
          <p:spPr>
            <a:xfrm rot="10800000">
              <a:off x="5723314" y="1406286"/>
              <a:ext cx="2318129" cy="576125"/>
            </a:xfrm>
            <a:prstGeom prst="round2SameRect">
              <a:avLst>
                <a:gd name="adj1" fmla="val 10500"/>
                <a:gd name="adj2" fmla="val 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4" name="Rectangle: Top Corners Rounded 11">
              <a:extLst>
                <a:ext uri="{FF2B5EF4-FFF2-40B4-BE49-F238E27FC236}">
                  <a16:creationId xmlns:a16="http://schemas.microsoft.com/office/drawing/2014/main" id="{862736A5-DE06-4B28-9667-54CD1251BA85}"/>
                </a:ext>
              </a:extLst>
            </p:cNvPr>
            <p:cNvSpPr txBox="1"/>
            <p:nvPr/>
          </p:nvSpPr>
          <p:spPr>
            <a:xfrm>
              <a:off x="5741032" y="1406286"/>
              <a:ext cx="2282693" cy="558407"/>
            </a:xfrm>
            <a:prstGeom prst="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fontAlgn="auto">
                <a:lnSpc>
                  <a:spcPct val="90000"/>
                </a:lnSpc>
                <a:spcAft>
                  <a:spcPct val="35000"/>
                </a:spcAft>
                <a:defRPr sz="1050" b="0">
                  <a:solidFill>
                    <a:schemeClr val="tx1"/>
                  </a:solidFill>
                </a:defRPr>
              </a:lvl1pPr>
            </a:lstStyle>
            <a:p>
              <a:r>
                <a:rPr lang="en-US" dirty="0"/>
                <a:t>Deployment of support team. Extensive, direct user  training and re-training</a:t>
              </a:r>
            </a:p>
          </p:txBody>
        </p:sp>
      </p:grpSp>
      <p:sp>
        <p:nvSpPr>
          <p:cNvPr id="50" name="Title 3">
            <a:extLst>
              <a:ext uri="{FF2B5EF4-FFF2-40B4-BE49-F238E27FC236}">
                <a16:creationId xmlns:a16="http://schemas.microsoft.com/office/drawing/2014/main" id="{74A13190-CC6C-4E28-AEC1-D89DE2551AB8}"/>
              </a:ext>
            </a:extLst>
          </p:cNvPr>
          <p:cNvSpPr txBox="1">
            <a:spLocks/>
          </p:cNvSpPr>
          <p:nvPr/>
        </p:nvSpPr>
        <p:spPr>
          <a:xfrm>
            <a:off x="184484" y="191653"/>
            <a:ext cx="11228835" cy="6483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dirty="0" err="1"/>
              <a:t>Referal</a:t>
            </a:r>
            <a:r>
              <a:rPr lang="en-US" sz="2800" dirty="0"/>
              <a:t> Tie Up :EHR is the Key</a:t>
            </a:r>
            <a:endParaRPr lang="en-US" sz="2800" b="0" dirty="0"/>
          </a:p>
        </p:txBody>
      </p:sp>
      <p:sp>
        <p:nvSpPr>
          <p:cNvPr id="17" name="Rectangle 16">
            <a:extLst>
              <a:ext uri="{FF2B5EF4-FFF2-40B4-BE49-F238E27FC236}">
                <a16:creationId xmlns:a16="http://schemas.microsoft.com/office/drawing/2014/main" id="{1F10E07D-07B1-4987-8AEE-90E0C4F36168}"/>
              </a:ext>
            </a:extLst>
          </p:cNvPr>
          <p:cNvSpPr/>
          <p:nvPr/>
        </p:nvSpPr>
        <p:spPr>
          <a:xfrm>
            <a:off x="7045175" y="2354458"/>
            <a:ext cx="2151136" cy="6372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49" name="Group 48">
            <a:extLst>
              <a:ext uri="{FF2B5EF4-FFF2-40B4-BE49-F238E27FC236}">
                <a16:creationId xmlns:a16="http://schemas.microsoft.com/office/drawing/2014/main" id="{CE49BC5E-F32C-424D-A24B-0D72460D609D}"/>
              </a:ext>
            </a:extLst>
          </p:cNvPr>
          <p:cNvGrpSpPr/>
          <p:nvPr/>
        </p:nvGrpSpPr>
        <p:grpSpPr>
          <a:xfrm>
            <a:off x="839689" y="2455163"/>
            <a:ext cx="9471948" cy="2109868"/>
            <a:chOff x="839689" y="2455163"/>
            <a:chExt cx="9471948" cy="2109868"/>
          </a:xfrm>
        </p:grpSpPr>
        <p:sp>
          <p:nvSpPr>
            <p:cNvPr id="16" name="Rectangle 15">
              <a:extLst>
                <a:ext uri="{FF2B5EF4-FFF2-40B4-BE49-F238E27FC236}">
                  <a16:creationId xmlns:a16="http://schemas.microsoft.com/office/drawing/2014/main" id="{4B13FB41-E7E2-4D86-90DA-9235C7B1A142}"/>
                </a:ext>
              </a:extLst>
            </p:cNvPr>
            <p:cNvSpPr/>
            <p:nvPr/>
          </p:nvSpPr>
          <p:spPr>
            <a:xfrm>
              <a:off x="2134848" y="4024136"/>
              <a:ext cx="2050941" cy="54089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 name="Rectangle 5">
              <a:extLst>
                <a:ext uri="{FF2B5EF4-FFF2-40B4-BE49-F238E27FC236}">
                  <a16:creationId xmlns:a16="http://schemas.microsoft.com/office/drawing/2014/main" id="{7824DC6E-765C-44EC-9B0E-EB0E88DE6131}"/>
                </a:ext>
              </a:extLst>
            </p:cNvPr>
            <p:cNvSpPr/>
            <p:nvPr/>
          </p:nvSpPr>
          <p:spPr>
            <a:xfrm>
              <a:off x="4047370" y="3186242"/>
              <a:ext cx="1751393" cy="584562"/>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200" b="0" dirty="0">
                  <a:solidFill>
                    <a:schemeClr val="tx1"/>
                  </a:solidFill>
                </a:rPr>
                <a:t>Screening &amp; Treatment</a:t>
              </a:r>
            </a:p>
            <a:p>
              <a:pPr algn="ctr" fontAlgn="auto">
                <a:spcBef>
                  <a:spcPts val="0"/>
                </a:spcBef>
                <a:spcAft>
                  <a:spcPts val="0"/>
                </a:spcAft>
              </a:pPr>
              <a:r>
                <a:rPr lang="en-US" sz="1200" b="0" dirty="0">
                  <a:solidFill>
                    <a:schemeClr val="tx1"/>
                  </a:solidFill>
                </a:rPr>
                <a:t>by Specialist Doctors</a:t>
              </a:r>
            </a:p>
          </p:txBody>
        </p:sp>
        <p:sp>
          <p:nvSpPr>
            <p:cNvPr id="7" name="Rectangle 6">
              <a:extLst>
                <a:ext uri="{FF2B5EF4-FFF2-40B4-BE49-F238E27FC236}">
                  <a16:creationId xmlns:a16="http://schemas.microsoft.com/office/drawing/2014/main" id="{8CA8CF8E-6D3F-4770-B1DD-EC07B381498D}"/>
                </a:ext>
              </a:extLst>
            </p:cNvPr>
            <p:cNvSpPr/>
            <p:nvPr/>
          </p:nvSpPr>
          <p:spPr>
            <a:xfrm>
              <a:off x="6771266" y="3187050"/>
              <a:ext cx="1813933" cy="583754"/>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200" b="0" dirty="0">
                  <a:solidFill>
                    <a:schemeClr val="tx1"/>
                  </a:solidFill>
                </a:rPr>
                <a:t>Screening &amp; Treatment</a:t>
              </a:r>
            </a:p>
            <a:p>
              <a:pPr algn="ctr" fontAlgn="auto">
                <a:spcBef>
                  <a:spcPts val="0"/>
                </a:spcBef>
                <a:spcAft>
                  <a:spcPts val="0"/>
                </a:spcAft>
              </a:pPr>
              <a:r>
                <a:rPr lang="en-US" sz="1200" b="0" dirty="0">
                  <a:solidFill>
                    <a:schemeClr val="tx1"/>
                  </a:solidFill>
                </a:rPr>
                <a:t>by Specialist Doctors</a:t>
              </a:r>
            </a:p>
          </p:txBody>
        </p:sp>
        <p:sp>
          <p:nvSpPr>
            <p:cNvPr id="8" name="Rectangle 7">
              <a:extLst>
                <a:ext uri="{FF2B5EF4-FFF2-40B4-BE49-F238E27FC236}">
                  <a16:creationId xmlns:a16="http://schemas.microsoft.com/office/drawing/2014/main" id="{C78A44F0-4F3D-467F-B246-E6FC8052C929}"/>
                </a:ext>
              </a:extLst>
            </p:cNvPr>
            <p:cNvSpPr/>
            <p:nvPr/>
          </p:nvSpPr>
          <p:spPr>
            <a:xfrm>
              <a:off x="841423" y="3181236"/>
              <a:ext cx="2171627" cy="589568"/>
            </a:xfrm>
            <a:prstGeom prst="rect">
              <a:avLst/>
            </a:prstGeom>
            <a:solidFill>
              <a:schemeClr val="accent1">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90000"/>
                </a:lnSpc>
                <a:spcAft>
                  <a:spcPct val="35000"/>
                </a:spcAft>
              </a:pPr>
              <a:r>
                <a:rPr lang="en-US" sz="1200" b="0" dirty="0">
                  <a:solidFill>
                    <a:schemeClr val="tx1"/>
                  </a:solidFill>
                </a:rPr>
                <a:t>Initial screening by ANM &amp; MOs</a:t>
              </a:r>
            </a:p>
            <a:p>
              <a:pPr algn="ctr" fontAlgn="auto">
                <a:lnSpc>
                  <a:spcPct val="90000"/>
                </a:lnSpc>
                <a:spcAft>
                  <a:spcPct val="35000"/>
                </a:spcAft>
              </a:pPr>
              <a:r>
                <a:rPr lang="en-US" sz="1200" b="0" dirty="0">
                  <a:solidFill>
                    <a:schemeClr val="tx1"/>
                  </a:solidFill>
                </a:rPr>
                <a:t>10 women / week</a:t>
              </a:r>
            </a:p>
          </p:txBody>
        </p:sp>
        <p:sp>
          <p:nvSpPr>
            <p:cNvPr id="18" name="Curved Left Arrow 40">
              <a:extLst>
                <a:ext uri="{FF2B5EF4-FFF2-40B4-BE49-F238E27FC236}">
                  <a16:creationId xmlns:a16="http://schemas.microsoft.com/office/drawing/2014/main" id="{73C1BB9F-B4EE-4771-BBC3-71CF09CFCF9A}"/>
                </a:ext>
              </a:extLst>
            </p:cNvPr>
            <p:cNvSpPr/>
            <p:nvPr/>
          </p:nvSpPr>
          <p:spPr>
            <a:xfrm rot="5400000">
              <a:off x="6099671" y="3522301"/>
              <a:ext cx="379261" cy="1237144"/>
            </a:xfrm>
            <a:prstGeom prst="curvedLeftArrow">
              <a:avLst>
                <a:gd name="adj1" fmla="val 25000"/>
                <a:gd name="adj2" fmla="val 57366"/>
                <a:gd name="adj3" fmla="val 25000"/>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fontAlgn="auto">
                <a:spcBef>
                  <a:spcPts val="0"/>
                </a:spcBef>
                <a:spcAft>
                  <a:spcPts val="0"/>
                </a:spcAft>
              </a:pPr>
              <a:endParaRPr lang="en-US" sz="1100" dirty="0">
                <a:solidFill>
                  <a:srgbClr val="000000"/>
                </a:solidFill>
              </a:endParaRPr>
            </a:p>
          </p:txBody>
        </p:sp>
        <p:sp>
          <p:nvSpPr>
            <p:cNvPr id="19" name="Rectangle 18">
              <a:extLst>
                <a:ext uri="{FF2B5EF4-FFF2-40B4-BE49-F238E27FC236}">
                  <a16:creationId xmlns:a16="http://schemas.microsoft.com/office/drawing/2014/main" id="{C4AAF9AF-AE1C-4075-B4E4-77C8AF173F67}"/>
                </a:ext>
              </a:extLst>
            </p:cNvPr>
            <p:cNvSpPr/>
            <p:nvPr/>
          </p:nvSpPr>
          <p:spPr>
            <a:xfrm>
              <a:off x="5887284" y="3897757"/>
              <a:ext cx="863055" cy="386783"/>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050" dirty="0">
                  <a:solidFill>
                    <a:srgbClr val="0070C0"/>
                  </a:solidFill>
                </a:rPr>
                <a:t>Follow up</a:t>
              </a:r>
            </a:p>
          </p:txBody>
        </p:sp>
        <p:sp>
          <p:nvSpPr>
            <p:cNvPr id="21" name="Curved Left Arrow 30">
              <a:extLst>
                <a:ext uri="{FF2B5EF4-FFF2-40B4-BE49-F238E27FC236}">
                  <a16:creationId xmlns:a16="http://schemas.microsoft.com/office/drawing/2014/main" id="{E569D207-BC62-4ACD-9489-2A720599A6A4}"/>
                </a:ext>
              </a:extLst>
            </p:cNvPr>
            <p:cNvSpPr/>
            <p:nvPr/>
          </p:nvSpPr>
          <p:spPr>
            <a:xfrm rot="16200000">
              <a:off x="6170357" y="2068296"/>
              <a:ext cx="379261" cy="1237144"/>
            </a:xfrm>
            <a:prstGeom prst="curvedLeftArrow">
              <a:avLst>
                <a:gd name="adj1" fmla="val 25000"/>
                <a:gd name="adj2" fmla="val 57366"/>
                <a:gd name="adj3" fmla="val 25000"/>
              </a:avLst>
            </a:prstGeom>
            <a:solidFill>
              <a:schemeClr val="tx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fontAlgn="auto">
                <a:spcBef>
                  <a:spcPts val="0"/>
                </a:spcBef>
                <a:spcAft>
                  <a:spcPts val="0"/>
                </a:spcAft>
              </a:pPr>
              <a:endParaRPr lang="en-US" sz="1100" dirty="0">
                <a:solidFill>
                  <a:srgbClr val="000000"/>
                </a:solidFill>
              </a:endParaRPr>
            </a:p>
          </p:txBody>
        </p:sp>
        <p:sp>
          <p:nvSpPr>
            <p:cNvPr id="22" name="Rectangle 21">
              <a:extLst>
                <a:ext uri="{FF2B5EF4-FFF2-40B4-BE49-F238E27FC236}">
                  <a16:creationId xmlns:a16="http://schemas.microsoft.com/office/drawing/2014/main" id="{02853344-B4EC-4A22-90CE-F2A09078595D}"/>
                </a:ext>
              </a:extLst>
            </p:cNvPr>
            <p:cNvSpPr/>
            <p:nvPr/>
          </p:nvSpPr>
          <p:spPr>
            <a:xfrm>
              <a:off x="5860587" y="2508308"/>
              <a:ext cx="863055" cy="497002"/>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050" dirty="0">
                  <a:solidFill>
                    <a:srgbClr val="0070C0"/>
                  </a:solidFill>
                </a:rPr>
                <a:t>Patient referred up</a:t>
              </a:r>
            </a:p>
          </p:txBody>
        </p:sp>
        <p:sp>
          <p:nvSpPr>
            <p:cNvPr id="23" name="Rectangle 22">
              <a:extLst>
                <a:ext uri="{FF2B5EF4-FFF2-40B4-BE49-F238E27FC236}">
                  <a16:creationId xmlns:a16="http://schemas.microsoft.com/office/drawing/2014/main" id="{F0D4668A-E319-4838-A2E5-BA8258F170A4}"/>
                </a:ext>
              </a:extLst>
            </p:cNvPr>
            <p:cNvSpPr/>
            <p:nvPr/>
          </p:nvSpPr>
          <p:spPr>
            <a:xfrm>
              <a:off x="839689" y="2706026"/>
              <a:ext cx="2186082" cy="475210"/>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100" b="0" dirty="0">
                  <a:solidFill>
                    <a:srgbClr val="000000">
                      <a:lumMod val="50000"/>
                    </a:srgbClr>
                  </a:solidFill>
                </a:rPr>
                <a:t>1075 PHCs, 277 MMUs</a:t>
              </a:r>
            </a:p>
            <a:p>
              <a:pPr algn="ctr" fontAlgn="auto">
                <a:spcBef>
                  <a:spcPts val="0"/>
                </a:spcBef>
                <a:spcAft>
                  <a:spcPts val="0"/>
                </a:spcAft>
              </a:pPr>
              <a:r>
                <a:rPr lang="en-US" sz="1100" b="0" dirty="0">
                  <a:solidFill>
                    <a:srgbClr val="000000">
                      <a:lumMod val="50000"/>
                    </a:srgbClr>
                  </a:solidFill>
                </a:rPr>
                <a:t>7617 Subcenters</a:t>
              </a:r>
            </a:p>
          </p:txBody>
        </p:sp>
        <p:sp>
          <p:nvSpPr>
            <p:cNvPr id="24" name="Rectangle 23">
              <a:extLst>
                <a:ext uri="{FF2B5EF4-FFF2-40B4-BE49-F238E27FC236}">
                  <a16:creationId xmlns:a16="http://schemas.microsoft.com/office/drawing/2014/main" id="{D214338B-5049-4281-B184-33E0DCAA4D8A}"/>
                </a:ext>
              </a:extLst>
            </p:cNvPr>
            <p:cNvSpPr/>
            <p:nvPr/>
          </p:nvSpPr>
          <p:spPr>
            <a:xfrm>
              <a:off x="4056418" y="2899903"/>
              <a:ext cx="1828546" cy="235116"/>
            </a:xfrm>
            <a:prstGeom prst="rect">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200" dirty="0">
                  <a:solidFill>
                    <a:srgbClr val="000000">
                      <a:lumMod val="50000"/>
                    </a:srgbClr>
                  </a:solidFill>
                </a:rPr>
                <a:t>57 Secondary Hospitals</a:t>
              </a:r>
            </a:p>
          </p:txBody>
        </p:sp>
        <p:sp>
          <p:nvSpPr>
            <p:cNvPr id="25" name="Rectangle 24">
              <a:extLst>
                <a:ext uri="{FF2B5EF4-FFF2-40B4-BE49-F238E27FC236}">
                  <a16:creationId xmlns:a16="http://schemas.microsoft.com/office/drawing/2014/main" id="{9672B9AF-FA5E-425A-9386-5393E85BB9D6}"/>
                </a:ext>
              </a:extLst>
            </p:cNvPr>
            <p:cNvSpPr/>
            <p:nvPr/>
          </p:nvSpPr>
          <p:spPr>
            <a:xfrm>
              <a:off x="6725376" y="2925022"/>
              <a:ext cx="1709692" cy="184878"/>
            </a:xfrm>
            <a:prstGeom prst="rect">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200" dirty="0">
                  <a:solidFill>
                    <a:srgbClr val="000000">
                      <a:lumMod val="50000"/>
                    </a:srgbClr>
                  </a:solidFill>
                </a:rPr>
                <a:t>11 Tertiary Hospitals</a:t>
              </a:r>
            </a:p>
          </p:txBody>
        </p:sp>
        <p:sp>
          <p:nvSpPr>
            <p:cNvPr id="28" name="Rectangle 27">
              <a:extLst>
                <a:ext uri="{FF2B5EF4-FFF2-40B4-BE49-F238E27FC236}">
                  <a16:creationId xmlns:a16="http://schemas.microsoft.com/office/drawing/2014/main" id="{415FA97F-3BAF-479E-8D06-787E5E529BD0}"/>
                </a:ext>
              </a:extLst>
            </p:cNvPr>
            <p:cNvSpPr/>
            <p:nvPr/>
          </p:nvSpPr>
          <p:spPr>
            <a:xfrm>
              <a:off x="8943081" y="3398289"/>
              <a:ext cx="1368556" cy="384227"/>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100" dirty="0">
                  <a:solidFill>
                    <a:schemeClr val="tx1"/>
                  </a:solidFill>
                </a:rPr>
                <a:t>citizen</a:t>
              </a:r>
              <a:r>
                <a:rPr lang="en-US" sz="1100" b="0" dirty="0">
                  <a:solidFill>
                    <a:schemeClr val="tx1"/>
                  </a:solidFill>
                </a:rPr>
                <a:t> goes home with booklet</a:t>
              </a:r>
            </a:p>
          </p:txBody>
        </p:sp>
        <p:sp>
          <p:nvSpPr>
            <p:cNvPr id="29" name="Curved Left Arrow 40">
              <a:extLst>
                <a:ext uri="{FF2B5EF4-FFF2-40B4-BE49-F238E27FC236}">
                  <a16:creationId xmlns:a16="http://schemas.microsoft.com/office/drawing/2014/main" id="{03ADDA42-B943-4AB6-A2B9-EFD260474882}"/>
                </a:ext>
              </a:extLst>
            </p:cNvPr>
            <p:cNvSpPr/>
            <p:nvPr/>
          </p:nvSpPr>
          <p:spPr>
            <a:xfrm rot="5400000">
              <a:off x="3325697" y="3510896"/>
              <a:ext cx="379261" cy="1237144"/>
            </a:xfrm>
            <a:prstGeom prst="curvedLeftArrow">
              <a:avLst>
                <a:gd name="adj1" fmla="val 25000"/>
                <a:gd name="adj2" fmla="val 57366"/>
                <a:gd name="adj3" fmla="val 25000"/>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fontAlgn="auto">
                <a:spcBef>
                  <a:spcPts val="0"/>
                </a:spcBef>
                <a:spcAft>
                  <a:spcPts val="0"/>
                </a:spcAft>
              </a:pPr>
              <a:endParaRPr lang="en-US" sz="1100" dirty="0">
                <a:solidFill>
                  <a:srgbClr val="000000"/>
                </a:solidFill>
              </a:endParaRPr>
            </a:p>
          </p:txBody>
        </p:sp>
        <p:sp>
          <p:nvSpPr>
            <p:cNvPr id="30" name="Rectangle 29">
              <a:extLst>
                <a:ext uri="{FF2B5EF4-FFF2-40B4-BE49-F238E27FC236}">
                  <a16:creationId xmlns:a16="http://schemas.microsoft.com/office/drawing/2014/main" id="{AF279C31-8DE4-444B-A4D0-CDF145B00D36}"/>
                </a:ext>
              </a:extLst>
            </p:cNvPr>
            <p:cNvSpPr/>
            <p:nvPr/>
          </p:nvSpPr>
          <p:spPr>
            <a:xfrm>
              <a:off x="3113310" y="3886352"/>
              <a:ext cx="863055" cy="386783"/>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050" dirty="0">
                  <a:solidFill>
                    <a:srgbClr val="0070C0"/>
                  </a:solidFill>
                </a:rPr>
                <a:t>Follow up</a:t>
              </a:r>
            </a:p>
          </p:txBody>
        </p:sp>
        <p:sp>
          <p:nvSpPr>
            <p:cNvPr id="31" name="Curved Left Arrow 30">
              <a:extLst>
                <a:ext uri="{FF2B5EF4-FFF2-40B4-BE49-F238E27FC236}">
                  <a16:creationId xmlns:a16="http://schemas.microsoft.com/office/drawing/2014/main" id="{4C086743-01DE-461C-950E-4DEFD3FFE217}"/>
                </a:ext>
              </a:extLst>
            </p:cNvPr>
            <p:cNvSpPr/>
            <p:nvPr/>
          </p:nvSpPr>
          <p:spPr>
            <a:xfrm rot="16200000">
              <a:off x="3369591" y="2026222"/>
              <a:ext cx="379261" cy="1237144"/>
            </a:xfrm>
            <a:prstGeom prst="curvedLeftArrow">
              <a:avLst>
                <a:gd name="adj1" fmla="val 25000"/>
                <a:gd name="adj2" fmla="val 57366"/>
                <a:gd name="adj3" fmla="val 25000"/>
              </a:avLst>
            </a:prstGeom>
            <a:solidFill>
              <a:schemeClr val="tx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fontAlgn="auto">
                <a:spcBef>
                  <a:spcPts val="0"/>
                </a:spcBef>
                <a:spcAft>
                  <a:spcPts val="0"/>
                </a:spcAft>
              </a:pPr>
              <a:endParaRPr lang="en-US" sz="1100" dirty="0">
                <a:solidFill>
                  <a:srgbClr val="000000"/>
                </a:solidFill>
              </a:endParaRPr>
            </a:p>
          </p:txBody>
        </p:sp>
        <p:sp>
          <p:nvSpPr>
            <p:cNvPr id="32" name="Rectangle 31">
              <a:extLst>
                <a:ext uri="{FF2B5EF4-FFF2-40B4-BE49-F238E27FC236}">
                  <a16:creationId xmlns:a16="http://schemas.microsoft.com/office/drawing/2014/main" id="{8AF4EB1E-C7A8-4388-916C-3D40B32B350B}"/>
                </a:ext>
              </a:extLst>
            </p:cNvPr>
            <p:cNvSpPr/>
            <p:nvPr/>
          </p:nvSpPr>
          <p:spPr>
            <a:xfrm>
              <a:off x="3059821" y="2466234"/>
              <a:ext cx="863055" cy="497002"/>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fontAlgn="auto">
                <a:spcBef>
                  <a:spcPts val="0"/>
                </a:spcBef>
                <a:spcAft>
                  <a:spcPts val="0"/>
                </a:spcAft>
              </a:pPr>
              <a:r>
                <a:rPr lang="en-US" sz="1050" dirty="0">
                  <a:solidFill>
                    <a:srgbClr val="0070C0"/>
                  </a:solidFill>
                </a:rPr>
                <a:t>Patient referred up</a:t>
              </a:r>
            </a:p>
          </p:txBody>
        </p:sp>
        <p:pic>
          <p:nvPicPr>
            <p:cNvPr id="3" name="Graphic 2" descr="Woman">
              <a:extLst>
                <a:ext uri="{FF2B5EF4-FFF2-40B4-BE49-F238E27FC236}">
                  <a16:creationId xmlns:a16="http://schemas.microsoft.com/office/drawing/2014/main" id="{FAA24A74-61B8-41C6-9597-99902E8B48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23569" y="2857488"/>
              <a:ext cx="534908" cy="534908"/>
            </a:xfrm>
            <a:prstGeom prst="rect">
              <a:avLst/>
            </a:prstGeom>
          </p:spPr>
        </p:pic>
      </p:grpSp>
      <p:sp>
        <p:nvSpPr>
          <p:cNvPr id="53" name="Slide Number Placeholder 3">
            <a:extLst>
              <a:ext uri="{FF2B5EF4-FFF2-40B4-BE49-F238E27FC236}">
                <a16:creationId xmlns:a16="http://schemas.microsoft.com/office/drawing/2014/main" id="{A9017F6D-9CA3-4EA4-902F-EAA8C58E6331}"/>
              </a:ext>
            </a:extLst>
          </p:cNvPr>
          <p:cNvSpPr txBox="1">
            <a:spLocks/>
          </p:cNvSpPr>
          <p:nvPr/>
        </p:nvSpPr>
        <p:spPr>
          <a:xfrm>
            <a:off x="11582398" y="6438622"/>
            <a:ext cx="500529" cy="365125"/>
          </a:xfrm>
          <a:prstGeom prst="rect">
            <a:avLst/>
          </a:prstGeom>
        </p:spPr>
        <p:txBody>
          <a:bodyPr vert="horz" lIns="91440" tIns="45720" rIns="91440" bIns="45720" rtlCol="0" anchor="t" anchorCtr="0">
            <a:noAutofit/>
          </a:bodyPr>
          <a:lstStyle>
            <a:defPPr>
              <a:defRPr lang="en-US"/>
            </a:defPPr>
            <a:lvl1pPr algn="ctr" rtl="0" fontAlgn="base">
              <a:spcBef>
                <a:spcPct val="0"/>
              </a:spcBef>
              <a:spcAft>
                <a:spcPct val="0"/>
              </a:spcAft>
              <a:defRPr lang="en-US" sz="600" b="0" i="0" kern="500" spc="0" baseline="0" smtClean="0">
                <a:solidFill>
                  <a:schemeClr val="tx2">
                    <a:lumMod val="20000"/>
                    <a:lumOff val="80000"/>
                  </a:schemeClr>
                </a:solidFill>
                <a:effectLst/>
                <a:latin typeface="+mn-lt"/>
                <a:ea typeface="ＭＳ Ｐゴシック" pitchFamily="34" charset="-128"/>
                <a:cs typeface="Times New Roman" pitchFamily="18" charset="0"/>
              </a:defRPr>
            </a:lvl1pPr>
            <a:lvl2pPr marL="457200" algn="l" rtl="0" fontAlgn="base">
              <a:spcBef>
                <a:spcPct val="0"/>
              </a:spcBef>
              <a:spcAft>
                <a:spcPct val="0"/>
              </a:spcAft>
              <a:defRPr sz="3600" b="1"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3600" b="1"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3600" b="1"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3600" b="1"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3600" b="1"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3600" b="1"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3600" b="1"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3600" b="1" kern="1200">
                <a:solidFill>
                  <a:schemeClr val="tx1"/>
                </a:solidFill>
                <a:latin typeface="Arial" pitchFamily="34" charset="0"/>
                <a:ea typeface="ＭＳ Ｐゴシック" pitchFamily="34" charset="-128"/>
                <a:cs typeface="+mn-cs"/>
              </a:defRPr>
            </a:lvl9pPr>
          </a:lstStyle>
          <a:p>
            <a:pPr algn="r" fontAlgn="auto">
              <a:spcBef>
                <a:spcPts val="0"/>
              </a:spcBef>
              <a:spcAft>
                <a:spcPts val="0"/>
              </a:spcAft>
              <a:defRPr/>
            </a:pPr>
            <a:fld id="{71F8F497-5311-4FE6-8037-E08A3EC20500}" type="slidenum">
              <a:rPr lang="en-US" sz="1200" kern="1200" smtClean="0">
                <a:solidFill>
                  <a:srgbClr val="393D41">
                    <a:tint val="75000"/>
                  </a:srgbClr>
                </a:solidFill>
                <a:latin typeface="Arial"/>
                <a:ea typeface="+mn-ea"/>
                <a:cs typeface="+mn-cs"/>
              </a:rPr>
              <a:pPr algn="r" fontAlgn="auto">
                <a:spcBef>
                  <a:spcPts val="0"/>
                </a:spcBef>
                <a:spcAft>
                  <a:spcPts val="0"/>
                </a:spcAft>
                <a:defRPr/>
              </a:pPr>
              <a:t>7</a:t>
            </a:fld>
            <a:endParaRPr lang="en-US" sz="1200" kern="1200">
              <a:solidFill>
                <a:srgbClr val="393D41">
                  <a:tint val="75000"/>
                </a:srgbClr>
              </a:solidFill>
              <a:latin typeface="Arial"/>
              <a:ea typeface="+mn-ea"/>
              <a:cs typeface="+mn-cs"/>
            </a:endParaRPr>
          </a:p>
        </p:txBody>
      </p:sp>
    </p:spTree>
    <p:extLst>
      <p:ext uri="{BB962C8B-B14F-4D97-AF65-F5344CB8AC3E}">
        <p14:creationId xmlns:p14="http://schemas.microsoft.com/office/powerpoint/2010/main" val="395428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FED671B-9F5A-4EE0-8256-933A57E9BAC2}"/>
              </a:ext>
            </a:extLst>
          </p:cNvPr>
          <p:cNvSpPr>
            <a:spLocks noGrp="1" noChangeArrowheads="1"/>
          </p:cNvSpPr>
          <p:nvPr>
            <p:ph type="title"/>
          </p:nvPr>
        </p:nvSpPr>
        <p:spPr>
          <a:xfrm>
            <a:off x="169863" y="134938"/>
            <a:ext cx="10988675" cy="660400"/>
          </a:xfrm>
        </p:spPr>
        <p:txBody>
          <a:bodyPr/>
          <a:lstStyle/>
          <a:p>
            <a:r>
              <a:rPr lang="en-US" dirty="0"/>
              <a:t> </a:t>
            </a:r>
            <a:r>
              <a:rPr lang="en-US" altLang="en-US" dirty="0"/>
              <a:t>ANM Digi </a:t>
            </a:r>
          </a:p>
        </p:txBody>
      </p:sp>
      <p:sp>
        <p:nvSpPr>
          <p:cNvPr id="25603" name="Slide Number Placeholder 3">
            <a:extLst>
              <a:ext uri="{FF2B5EF4-FFF2-40B4-BE49-F238E27FC236}">
                <a16:creationId xmlns:a16="http://schemas.microsoft.com/office/drawing/2014/main" id="{E77F4353-0BA6-4DCC-8632-020E923748EE}"/>
              </a:ext>
            </a:extLst>
          </p:cNvPr>
          <p:cNvSpPr>
            <a:spLocks noGrp="1" noChangeArrowheads="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909193"/>
                </a:solidFill>
              </a:rPr>
              <a:t> </a:t>
            </a:r>
          </a:p>
        </p:txBody>
      </p:sp>
      <p:sp>
        <p:nvSpPr>
          <p:cNvPr id="14" name="Rectangle 13">
            <a:extLst>
              <a:ext uri="{FF2B5EF4-FFF2-40B4-BE49-F238E27FC236}">
                <a16:creationId xmlns:a16="http://schemas.microsoft.com/office/drawing/2014/main" id="{E1375470-70F2-4CDD-BD1E-28B2636C6DE8}"/>
              </a:ext>
            </a:extLst>
          </p:cNvPr>
          <p:cNvSpPr/>
          <p:nvPr/>
        </p:nvSpPr>
        <p:spPr>
          <a:xfrm>
            <a:off x="179388" y="1123950"/>
            <a:ext cx="4070350" cy="6401753"/>
          </a:xfrm>
          <a:prstGeom prst="rect">
            <a:avLst/>
          </a:prstGeom>
        </p:spPr>
        <p:txBody>
          <a:bodyPr>
            <a:spAutoFit/>
          </a:bodyPr>
          <a:lstStyle/>
          <a:p>
            <a:pPr marL="285750" indent="-285750" eaLnBrk="1" fontAlgn="auto" hangingPunct="1">
              <a:spcBef>
                <a:spcPts val="600"/>
              </a:spcBef>
              <a:spcAft>
                <a:spcPts val="600"/>
              </a:spcAft>
              <a:buClr>
                <a:srgbClr val="7BC143"/>
              </a:buClr>
              <a:buSzPct val="115000"/>
              <a:buFont typeface="Wingdings" panose="05000000000000000000" pitchFamily="2" charset="2"/>
              <a:buChar char="§"/>
              <a:defRPr/>
            </a:pPr>
            <a:r>
              <a:rPr lang="en-US" sz="1400" b="0" dirty="0">
                <a:solidFill>
                  <a:srgbClr val="393D41"/>
                </a:solidFill>
                <a:latin typeface="+mn-lt"/>
              </a:rPr>
              <a:t>A cloud based mobile/web application</a:t>
            </a:r>
            <a:r>
              <a:rPr lang="en-US" sz="1400" dirty="0">
                <a:solidFill>
                  <a:srgbClr val="393D41"/>
                </a:solidFill>
              </a:rPr>
              <a:t> for ANMs </a:t>
            </a:r>
            <a:endParaRPr lang="en-US" sz="1400" b="0" dirty="0">
              <a:solidFill>
                <a:srgbClr val="393D41"/>
              </a:solidFill>
              <a:latin typeface="+mn-lt"/>
            </a:endParaRPr>
          </a:p>
          <a:p>
            <a:pPr marL="285750" indent="-285750" eaLnBrk="1" fontAlgn="auto" hangingPunct="1">
              <a:spcBef>
                <a:spcPts val="600"/>
              </a:spcBef>
              <a:spcAft>
                <a:spcPts val="600"/>
              </a:spcAft>
              <a:buClr>
                <a:srgbClr val="7BC143"/>
              </a:buClr>
              <a:buSzPct val="115000"/>
              <a:buFont typeface="Wingdings" panose="05000000000000000000" pitchFamily="2" charset="2"/>
              <a:buChar char="§"/>
              <a:defRPr/>
            </a:pPr>
            <a:r>
              <a:rPr lang="en-US" sz="1400" b="0" dirty="0">
                <a:solidFill>
                  <a:srgbClr val="393D41"/>
                </a:solidFill>
                <a:latin typeface="+mn-lt"/>
              </a:rPr>
              <a:t>ANMs upload the electronic details through the application</a:t>
            </a:r>
            <a:endParaRPr lang="en-US" sz="1400" b="0" dirty="0">
              <a:solidFill>
                <a:srgbClr val="393D41"/>
              </a:solidFill>
              <a:latin typeface="Aria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r>
              <a:rPr lang="en-US" sz="1400" b="0" dirty="0">
                <a:solidFill>
                  <a:srgbClr val="393D41"/>
                </a:solidFill>
                <a:latin typeface="Arial"/>
              </a:rPr>
              <a:t>A digital register for 41 manual registers </a:t>
            </a:r>
            <a:r>
              <a:rPr lang="en-US" sz="1400" dirty="0">
                <a:solidFill>
                  <a:srgbClr val="393D41"/>
                </a:solidFill>
                <a:latin typeface="Arial"/>
              </a:rPr>
              <a:t>(</a:t>
            </a:r>
            <a:r>
              <a:rPr lang="en-US" sz="1400" b="0" dirty="0">
                <a:solidFill>
                  <a:srgbClr val="393D41"/>
                </a:solidFill>
                <a:latin typeface="Arial"/>
              </a:rPr>
              <a:t>saves 40% of working time in a day)</a:t>
            </a: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r>
              <a:rPr lang="en-US" sz="1400" b="0" dirty="0">
                <a:solidFill>
                  <a:srgbClr val="393D41"/>
                </a:solidFill>
                <a:latin typeface="Arial"/>
              </a:rPr>
              <a:t>ANM Digi </a:t>
            </a:r>
            <a:r>
              <a:rPr lang="en-US" sz="1400" dirty="0">
                <a:solidFill>
                  <a:srgbClr val="393D41"/>
                </a:solidFill>
                <a:latin typeface="Arial"/>
              </a:rPr>
              <a:t>covers</a:t>
            </a:r>
            <a:r>
              <a:rPr lang="en-US" sz="1400" b="0" dirty="0">
                <a:solidFill>
                  <a:srgbClr val="393D41"/>
                </a:solidFill>
                <a:latin typeface="Arial"/>
              </a:rPr>
              <a:t> CDs, NCDs, minor ailments, mother and child care and all other Govt. programs </a:t>
            </a:r>
            <a:endParaRPr lang="en-US" sz="1400" dirty="0">
              <a:solidFill>
                <a:srgbClr val="393D41"/>
              </a:solidFill>
              <a:latin typeface="Aria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r>
              <a:rPr lang="en-US" altLang="en-US" sz="1400" b="0" dirty="0">
                <a:solidFill>
                  <a:srgbClr val="393D41"/>
                </a:solidFill>
              </a:rPr>
              <a:t>Tablet PC with pre-installed ANM Digi application are provided to all the ANMs</a:t>
            </a: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r>
              <a:rPr lang="en-US" altLang="en-US" sz="1400" b="0" dirty="0">
                <a:solidFill>
                  <a:srgbClr val="393D41"/>
                </a:solidFill>
              </a:rPr>
              <a:t>Authentication through finger print scanner and internet connectivity </a:t>
            </a:r>
          </a:p>
          <a:p>
            <a:pPr marL="285750" indent="-285750">
              <a:spcBef>
                <a:spcPts val="600"/>
              </a:spcBef>
              <a:spcAft>
                <a:spcPts val="600"/>
              </a:spcAft>
              <a:buClr>
                <a:srgbClr val="7BC143"/>
              </a:buClr>
              <a:buSzPct val="115000"/>
              <a:buFont typeface="Arial" panose="020B0604020202020204" pitchFamily="34" charset="0"/>
              <a:buChar char="•"/>
              <a:defRPr/>
            </a:pPr>
            <a:r>
              <a:rPr lang="en-US" sz="1400" spc="-90" dirty="0">
                <a:cs typeface="Arial"/>
              </a:rPr>
              <a:t>ANM </a:t>
            </a:r>
            <a:r>
              <a:rPr lang="en-US" sz="1400" spc="-85" dirty="0" err="1">
                <a:cs typeface="Arial"/>
              </a:rPr>
              <a:t>Digi</a:t>
            </a:r>
            <a:r>
              <a:rPr lang="en-US" sz="1400" spc="-85" dirty="0">
                <a:cs typeface="Arial"/>
              </a:rPr>
              <a:t> </a:t>
            </a:r>
            <a:r>
              <a:rPr lang="en-US" sz="1400" spc="-95" dirty="0">
                <a:cs typeface="Arial"/>
              </a:rPr>
              <a:t>is </a:t>
            </a:r>
            <a:r>
              <a:rPr lang="en-US" sz="1400" spc="-55" dirty="0">
                <a:cs typeface="Arial"/>
              </a:rPr>
              <a:t>integrated </a:t>
            </a:r>
            <a:r>
              <a:rPr lang="en-US" sz="1400" spc="5" dirty="0">
                <a:cs typeface="Arial"/>
              </a:rPr>
              <a:t>with Smart </a:t>
            </a:r>
            <a:r>
              <a:rPr lang="en-US" sz="1400" spc="-130" dirty="0">
                <a:cs typeface="Arial"/>
              </a:rPr>
              <a:t>Pulse  </a:t>
            </a:r>
            <a:r>
              <a:rPr lang="en-US" sz="1400" spc="-125" dirty="0">
                <a:cs typeface="Arial"/>
              </a:rPr>
              <a:t>Survey </a:t>
            </a:r>
            <a:r>
              <a:rPr lang="en-US" sz="1400" spc="-100" dirty="0">
                <a:cs typeface="Arial"/>
              </a:rPr>
              <a:t>(</a:t>
            </a:r>
            <a:r>
              <a:rPr lang="en-US" sz="1400" spc="-100" dirty="0" err="1">
                <a:cs typeface="Arial"/>
              </a:rPr>
              <a:t>Praja</a:t>
            </a:r>
            <a:r>
              <a:rPr lang="en-US" sz="1400" spc="-100" dirty="0">
                <a:cs typeface="Arial"/>
              </a:rPr>
              <a:t> </a:t>
            </a:r>
            <a:r>
              <a:rPr lang="en-US" sz="1400" spc="-105" dirty="0" err="1">
                <a:cs typeface="Arial"/>
              </a:rPr>
              <a:t>Sadhikarika</a:t>
            </a:r>
            <a:r>
              <a:rPr lang="en-US" sz="1400" spc="-105" dirty="0">
                <a:cs typeface="Arial"/>
              </a:rPr>
              <a:t> Survey),  </a:t>
            </a:r>
            <a:r>
              <a:rPr lang="en-US" sz="1400" spc="-100" dirty="0">
                <a:cs typeface="Arial"/>
              </a:rPr>
              <a:t>an </a:t>
            </a:r>
            <a:r>
              <a:rPr lang="en-US" sz="1400" spc="-20" dirty="0">
                <a:cs typeface="Arial"/>
              </a:rPr>
              <a:t>initiative </a:t>
            </a:r>
            <a:r>
              <a:rPr lang="en-US" sz="1400" spc="-80" dirty="0">
                <a:cs typeface="Arial"/>
              </a:rPr>
              <a:t>by </a:t>
            </a:r>
            <a:r>
              <a:rPr lang="en-US" sz="1400" spc="-75" dirty="0">
                <a:cs typeface="Arial"/>
              </a:rPr>
              <a:t>Govt. </a:t>
            </a:r>
            <a:r>
              <a:rPr lang="en-US" sz="1400" spc="-10" dirty="0">
                <a:cs typeface="Arial"/>
              </a:rPr>
              <a:t>of</a:t>
            </a:r>
            <a:r>
              <a:rPr lang="en-US" sz="1400" spc="-210" dirty="0">
                <a:cs typeface="Arial"/>
              </a:rPr>
              <a:t> </a:t>
            </a:r>
            <a:r>
              <a:rPr lang="en-US" sz="1400" spc="-215" dirty="0">
                <a:cs typeface="Arial"/>
              </a:rPr>
              <a:t>AP</a:t>
            </a:r>
            <a:endParaRPr lang="en-US" sz="1400" dirty="0">
              <a:cs typeface="Aria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r>
              <a:rPr lang="en-IN" altLang="en-US" sz="1400" b="0" dirty="0">
                <a:solidFill>
                  <a:srgbClr val="393D41"/>
                </a:solidFill>
              </a:rPr>
              <a:t>ANM </a:t>
            </a:r>
            <a:r>
              <a:rPr lang="en-IN" altLang="en-US" sz="1400" b="0" dirty="0" err="1">
                <a:solidFill>
                  <a:srgbClr val="393D41"/>
                </a:solidFill>
              </a:rPr>
              <a:t>Digi</a:t>
            </a:r>
            <a:r>
              <a:rPr lang="en-IN" altLang="en-US" sz="1400" b="0" dirty="0">
                <a:solidFill>
                  <a:srgbClr val="393D41"/>
                </a:solidFill>
              </a:rPr>
              <a:t> is also integrated with RCH portal</a:t>
            </a:r>
          </a:p>
          <a:p>
            <a:pPr marL="285750" indent="-285750">
              <a:spcBef>
                <a:spcPts val="600"/>
              </a:spcBef>
              <a:spcAft>
                <a:spcPts val="600"/>
              </a:spcAft>
              <a:buClr>
                <a:srgbClr val="7BC143"/>
              </a:buClr>
              <a:buSzPct val="115000"/>
              <a:buFont typeface="Arial" panose="020B0604020202020204" pitchFamily="34" charset="0"/>
              <a:buChar char="•"/>
              <a:defRPr/>
            </a:pPr>
            <a:r>
              <a:rPr lang="en-US" sz="1400" spc="-135" dirty="0">
                <a:cs typeface="Arial"/>
              </a:rPr>
              <a:t>The </a:t>
            </a:r>
            <a:r>
              <a:rPr lang="en-US" sz="1400" spc="-75" dirty="0">
                <a:cs typeface="Arial"/>
              </a:rPr>
              <a:t>data </a:t>
            </a:r>
            <a:r>
              <a:rPr lang="en-US" sz="1400" spc="-25" dirty="0">
                <a:cs typeface="Arial"/>
              </a:rPr>
              <a:t>in </a:t>
            </a:r>
            <a:r>
              <a:rPr lang="en-US" sz="1400" spc="-90" dirty="0">
                <a:cs typeface="Arial"/>
              </a:rPr>
              <a:t>ANM </a:t>
            </a:r>
            <a:r>
              <a:rPr lang="en-US" sz="1400" spc="-85" dirty="0" err="1">
                <a:cs typeface="Arial"/>
              </a:rPr>
              <a:t>Digi</a:t>
            </a:r>
            <a:r>
              <a:rPr lang="en-US" sz="1400" spc="-85" dirty="0">
                <a:cs typeface="Arial"/>
              </a:rPr>
              <a:t>  is </a:t>
            </a:r>
            <a:r>
              <a:rPr lang="en-US" sz="1400" spc="-75" dirty="0">
                <a:cs typeface="Arial"/>
              </a:rPr>
              <a:t>communicated </a:t>
            </a:r>
            <a:r>
              <a:rPr lang="en-US" sz="1400" spc="5" dirty="0">
                <a:cs typeface="Arial"/>
              </a:rPr>
              <a:t>with </a:t>
            </a:r>
            <a:r>
              <a:rPr lang="en-US" sz="1400" spc="-100" dirty="0">
                <a:cs typeface="Arial"/>
              </a:rPr>
              <a:t>Woman </a:t>
            </a:r>
            <a:r>
              <a:rPr lang="en-US" sz="1400" spc="-90" dirty="0">
                <a:cs typeface="Arial"/>
              </a:rPr>
              <a:t>and Child </a:t>
            </a:r>
            <a:r>
              <a:rPr lang="en-US" sz="1400" spc="-75" dirty="0">
                <a:cs typeface="Arial"/>
              </a:rPr>
              <a:t>Welfare</a:t>
            </a:r>
            <a:r>
              <a:rPr lang="en-US" sz="1400" spc="-165" dirty="0">
                <a:cs typeface="Arial"/>
              </a:rPr>
              <a:t> </a:t>
            </a:r>
            <a:r>
              <a:rPr lang="en-US" sz="1400" spc="-55" dirty="0">
                <a:cs typeface="Arial"/>
              </a:rPr>
              <a:t>Department , ICDS and Civil </a:t>
            </a:r>
            <a:r>
              <a:rPr lang="en-US" sz="1400" spc="-55" dirty="0" err="1">
                <a:cs typeface="Arial"/>
              </a:rPr>
              <a:t>Suppies</a:t>
            </a:r>
            <a:r>
              <a:rPr lang="en-US" sz="1400" spc="-55" dirty="0">
                <a:cs typeface="Arial"/>
              </a:rPr>
              <a:t> Department  </a:t>
            </a:r>
            <a:endParaRPr lang="en-US" sz="1400" dirty="0">
              <a:cs typeface="Aria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altLang="en-US" sz="1400" b="0" dirty="0">
              <a:solidFill>
                <a:srgbClr val="393D41"/>
              </a:solidFil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sz="1600" b="0" dirty="0">
              <a:solidFill>
                <a:srgbClr val="393D41"/>
              </a:solidFill>
              <a:latin typeface="Arial"/>
            </a:endParaRPr>
          </a:p>
        </p:txBody>
      </p:sp>
      <p:pic>
        <p:nvPicPr>
          <p:cNvPr id="25606" name="Picture 6">
            <a:extLst>
              <a:ext uri="{FF2B5EF4-FFF2-40B4-BE49-F238E27FC236}">
                <a16:creationId xmlns:a16="http://schemas.microsoft.com/office/drawing/2014/main" id="{5BF26BF4-F2DA-4D10-B03B-CEEB2BCB93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042"/>
          <a:stretch/>
        </p:blipFill>
        <p:spPr bwMode="auto">
          <a:xfrm>
            <a:off x="4490991" y="1362074"/>
            <a:ext cx="6956630" cy="439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754793"/>
      </p:ext>
    </p:extLst>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D4A0-4C8F-46B6-9B71-C000EDF22EBF}"/>
              </a:ext>
            </a:extLst>
          </p:cNvPr>
          <p:cNvSpPr>
            <a:spLocks noGrp="1"/>
          </p:cNvSpPr>
          <p:nvPr>
            <p:ph type="title"/>
          </p:nvPr>
        </p:nvSpPr>
        <p:spPr>
          <a:xfrm>
            <a:off x="93591" y="132846"/>
            <a:ext cx="10989155" cy="662661"/>
          </a:xfrm>
        </p:spPr>
        <p:txBody>
          <a:bodyPr>
            <a:normAutofit/>
          </a:bodyPr>
          <a:lstStyle/>
          <a:p>
            <a:r>
              <a:rPr lang="en-US" sz="3200" dirty="0"/>
              <a:t>eUPHC – The Urban Super-Specialty Clinic</a:t>
            </a:r>
          </a:p>
        </p:txBody>
      </p:sp>
      <p:sp>
        <p:nvSpPr>
          <p:cNvPr id="3" name="Footer Placeholder 2">
            <a:extLst>
              <a:ext uri="{FF2B5EF4-FFF2-40B4-BE49-F238E27FC236}">
                <a16:creationId xmlns:a16="http://schemas.microsoft.com/office/drawing/2014/main" id="{8AA159FE-60D4-4347-B2A0-50F3C816E755}"/>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500" cap="none" spc="0" normalizeH="0" baseline="0" noProof="0" dirty="0">
                <a:ln>
                  <a:noFill/>
                </a:ln>
                <a:solidFill>
                  <a:srgbClr val="393D41">
                    <a:lumMod val="20000"/>
                    <a:lumOff val="80000"/>
                  </a:srgbClr>
                </a:solidFill>
                <a:effectLst/>
                <a:uLnTx/>
                <a:uFillTx/>
                <a:latin typeface="Arial"/>
                <a:ea typeface="+mn-ea"/>
                <a:cs typeface="Times New Roman" pitchFamily="18" charset="0"/>
              </a:rPr>
              <a:t>BRNDEXP 3.0  ©  Cerner Corporation.  All rights reserved.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500" cap="none" spc="0" normalizeH="0" baseline="0" noProof="0" dirty="0">
                <a:ln>
                  <a:noFill/>
                </a:ln>
                <a:solidFill>
                  <a:srgbClr val="393D41">
                    <a:lumMod val="20000"/>
                    <a:lumOff val="80000"/>
                  </a:srgbClr>
                </a:solidFill>
                <a:effectLst/>
                <a:uLnTx/>
                <a:uFillTx/>
                <a:latin typeface="Arial"/>
                <a:ea typeface="+mn-ea"/>
                <a:cs typeface="Times New Roman" pitchFamily="18" charset="0"/>
              </a:rPr>
              <a:t>This document contains Cerner confidential and/or proprietary information belonging to Cerner Corporation and/or its related affiliates which may not be reproduced or transmitted in any form or by any means without the express written consent of Cerner. </a:t>
            </a:r>
          </a:p>
        </p:txBody>
      </p:sp>
      <p:sp>
        <p:nvSpPr>
          <p:cNvPr id="4" name="Slide Number Placeholder 3">
            <a:extLst>
              <a:ext uri="{FF2B5EF4-FFF2-40B4-BE49-F238E27FC236}">
                <a16:creationId xmlns:a16="http://schemas.microsoft.com/office/drawing/2014/main" id="{15914F23-4EBF-4ED5-8839-C8F8372C637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grpSp>
        <p:nvGrpSpPr>
          <p:cNvPr id="71" name="Group 70">
            <a:extLst>
              <a:ext uri="{FF2B5EF4-FFF2-40B4-BE49-F238E27FC236}">
                <a16:creationId xmlns:a16="http://schemas.microsoft.com/office/drawing/2014/main" id="{26A42E86-43E3-48B9-93C1-83A3BD315095}"/>
              </a:ext>
            </a:extLst>
          </p:cNvPr>
          <p:cNvGrpSpPr/>
          <p:nvPr/>
        </p:nvGrpSpPr>
        <p:grpSpPr>
          <a:xfrm>
            <a:off x="38626" y="3498589"/>
            <a:ext cx="12044301" cy="2417371"/>
            <a:chOff x="124806" y="2862818"/>
            <a:chExt cx="12044301" cy="2417371"/>
          </a:xfrm>
        </p:grpSpPr>
        <p:pic>
          <p:nvPicPr>
            <p:cNvPr id="6" name="Graphic 5" descr="Man">
              <a:extLst>
                <a:ext uri="{FF2B5EF4-FFF2-40B4-BE49-F238E27FC236}">
                  <a16:creationId xmlns:a16="http://schemas.microsoft.com/office/drawing/2014/main" id="{48F0758F-8557-4853-B3F5-B6A0C8DBFF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7944" y="3795785"/>
              <a:ext cx="557463" cy="557463"/>
            </a:xfrm>
            <a:prstGeom prst="rect">
              <a:avLst/>
            </a:prstGeom>
          </p:spPr>
        </p:pic>
        <p:pic>
          <p:nvPicPr>
            <p:cNvPr id="11" name="Graphic 10" descr="Medicine">
              <a:extLst>
                <a:ext uri="{FF2B5EF4-FFF2-40B4-BE49-F238E27FC236}">
                  <a16:creationId xmlns:a16="http://schemas.microsoft.com/office/drawing/2014/main" id="{D96372A7-DFC2-42F2-9C0E-9BC8AAD096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85986" y="3614222"/>
              <a:ext cx="747046" cy="747046"/>
            </a:xfrm>
            <a:prstGeom prst="rect">
              <a:avLst/>
            </a:prstGeom>
          </p:spPr>
        </p:pic>
        <p:pic>
          <p:nvPicPr>
            <p:cNvPr id="1026" name="Picture 2" descr="Image result for patient registration clipart">
              <a:extLst>
                <a:ext uri="{FF2B5EF4-FFF2-40B4-BE49-F238E27FC236}">
                  <a16:creationId xmlns:a16="http://schemas.microsoft.com/office/drawing/2014/main" id="{749549DC-DCB6-4B27-94DC-E8BE8A4926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9313" y="3618334"/>
              <a:ext cx="1330318" cy="68126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5D3DF314-9D1A-4765-B23B-BE38E6826843}"/>
                </a:ext>
              </a:extLst>
            </p:cNvPr>
            <p:cNvSpPr/>
            <p:nvPr/>
          </p:nvSpPr>
          <p:spPr>
            <a:xfrm>
              <a:off x="124806" y="4353248"/>
              <a:ext cx="783740" cy="276999"/>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Patient</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219D7CEC-CDB1-4444-ACD7-A14B69446C0B}"/>
                </a:ext>
              </a:extLst>
            </p:cNvPr>
            <p:cNvSpPr/>
            <p:nvPr/>
          </p:nvSpPr>
          <p:spPr>
            <a:xfrm>
              <a:off x="1407763" y="4263196"/>
              <a:ext cx="1173419" cy="46166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Patient Registration</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pic>
          <p:nvPicPr>
            <p:cNvPr id="1030" name="Picture 6" descr="Related image">
              <a:extLst>
                <a:ext uri="{FF2B5EF4-FFF2-40B4-BE49-F238E27FC236}">
                  <a16:creationId xmlns:a16="http://schemas.microsoft.com/office/drawing/2014/main" id="{0A51BDA8-26F3-4DF6-A7DD-5DB5476C10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0998" y="3484864"/>
              <a:ext cx="796674" cy="79667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0C381BB-878B-4DFF-9633-AA33182A02A2}"/>
                </a:ext>
              </a:extLst>
            </p:cNvPr>
            <p:cNvSpPr/>
            <p:nvPr/>
          </p:nvSpPr>
          <p:spPr>
            <a:xfrm>
              <a:off x="3034372" y="4361269"/>
              <a:ext cx="1173419" cy="276999"/>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Patient Vitals</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pic>
          <p:nvPicPr>
            <p:cNvPr id="1032" name="Picture 8" descr="Image result for doctor icon">
              <a:extLst>
                <a:ext uri="{FF2B5EF4-FFF2-40B4-BE49-F238E27FC236}">
                  <a16:creationId xmlns:a16="http://schemas.microsoft.com/office/drawing/2014/main" id="{F7BA212C-5D7F-4BDB-ADFB-5CC0DDCBC22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2784" y="3497687"/>
              <a:ext cx="966894" cy="966894"/>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33385CAB-FC44-49B6-B8EA-73C895758E89}"/>
                </a:ext>
              </a:extLst>
            </p:cNvPr>
            <p:cNvSpPr/>
            <p:nvPr/>
          </p:nvSpPr>
          <p:spPr>
            <a:xfrm>
              <a:off x="4845768" y="4556914"/>
              <a:ext cx="1173419" cy="461665"/>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Doctor Consultation</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pic>
          <p:nvPicPr>
            <p:cNvPr id="1034" name="Picture 10" descr="Image result for teleconsultation doctor icon">
              <a:extLst>
                <a:ext uri="{FF2B5EF4-FFF2-40B4-BE49-F238E27FC236}">
                  <a16:creationId xmlns:a16="http://schemas.microsoft.com/office/drawing/2014/main" id="{9524A47D-2FE4-491D-AD9D-4209EBF533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5266" y="2862818"/>
              <a:ext cx="773522" cy="57655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6DAB5850-AB0A-4CF0-8693-A1422BE3AE9B}"/>
                </a:ext>
              </a:extLst>
            </p:cNvPr>
            <p:cNvSpPr/>
            <p:nvPr/>
          </p:nvSpPr>
          <p:spPr>
            <a:xfrm>
              <a:off x="6702475" y="3406529"/>
              <a:ext cx="1611610" cy="430887"/>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0" i="0" strike="noStrike" kern="1200" cap="none" spc="0" normalizeH="0" baseline="0" noProof="0" dirty="0">
                  <a:ln>
                    <a:noFill/>
                  </a:ln>
                  <a:solidFill>
                    <a:srgbClr val="393D41"/>
                  </a:solidFill>
                  <a:effectLst/>
                  <a:uLnTx/>
                  <a:uFillTx/>
                  <a:latin typeface="Arial"/>
                  <a:ea typeface="+mn-ea"/>
                  <a:cs typeface="+mn-cs"/>
                </a:rPr>
                <a:t>Teleconsultation with specialist</a:t>
              </a:r>
              <a:endParaRPr kumimoji="0" lang="en-US" sz="1400" b="0" i="0" strike="noStrike" kern="1200" cap="none" spc="0" normalizeH="0" baseline="0" noProof="0" dirty="0">
                <a:ln>
                  <a:noFill/>
                </a:ln>
                <a:solidFill>
                  <a:srgbClr val="393D41"/>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07B0D9F3-71FC-45A9-9EC9-6D9A51D3A432}"/>
                </a:ext>
              </a:extLst>
            </p:cNvPr>
            <p:cNvSpPr/>
            <p:nvPr/>
          </p:nvSpPr>
          <p:spPr>
            <a:xfrm>
              <a:off x="8592625" y="4400745"/>
              <a:ext cx="1611610" cy="276999"/>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Prescription</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D3670F54-DB47-4570-BF95-CB09DCC0333B}"/>
                </a:ext>
              </a:extLst>
            </p:cNvPr>
            <p:cNvSpPr/>
            <p:nvPr/>
          </p:nvSpPr>
          <p:spPr>
            <a:xfrm>
              <a:off x="6702475" y="5018579"/>
              <a:ext cx="1611610" cy="261610"/>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0" i="0" strike="noStrike" kern="1200" cap="none" spc="0" normalizeH="0" baseline="0" noProof="0" dirty="0">
                  <a:ln>
                    <a:noFill/>
                  </a:ln>
                  <a:solidFill>
                    <a:srgbClr val="393D41"/>
                  </a:solidFill>
                  <a:effectLst/>
                  <a:uLnTx/>
                  <a:uFillTx/>
                  <a:latin typeface="Arial"/>
                  <a:ea typeface="+mn-ea"/>
                  <a:cs typeface="+mn-cs"/>
                </a:rPr>
                <a:t>Diagnostic Tests</a:t>
              </a:r>
              <a:endParaRPr kumimoji="0" lang="en-US" sz="1400" b="0" i="0" strike="noStrike" kern="1200" cap="none" spc="0" normalizeH="0" baseline="0" noProof="0" dirty="0">
                <a:ln>
                  <a:noFill/>
                </a:ln>
                <a:solidFill>
                  <a:srgbClr val="393D41"/>
                </a:solidFill>
                <a:effectLst/>
                <a:uLnTx/>
                <a:uFillTx/>
                <a:latin typeface="Arial"/>
                <a:ea typeface="+mn-ea"/>
                <a:cs typeface="+mn-cs"/>
              </a:endParaRPr>
            </a:p>
          </p:txBody>
        </p:sp>
        <p:pic>
          <p:nvPicPr>
            <p:cNvPr id="1036" name="Picture 12" descr="Image result for lab test">
              <a:extLst>
                <a:ext uri="{FF2B5EF4-FFF2-40B4-BE49-F238E27FC236}">
                  <a16:creationId xmlns:a16="http://schemas.microsoft.com/office/drawing/2014/main" id="{AA66DC2A-E353-429B-B475-FB358F331C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3389" y="4361269"/>
              <a:ext cx="1205990" cy="60299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prescription icon">
              <a:extLst>
                <a:ext uri="{FF2B5EF4-FFF2-40B4-BE49-F238E27FC236}">
                  <a16:creationId xmlns:a16="http://schemas.microsoft.com/office/drawing/2014/main" id="{12D808EF-D07C-4C3D-B9EB-2CCCC5004D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76512" y="3614222"/>
              <a:ext cx="747047" cy="747047"/>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01AE00A5-1A62-45C1-8B3E-A469F00AB346}"/>
                </a:ext>
              </a:extLst>
            </p:cNvPr>
            <p:cNvSpPr/>
            <p:nvPr/>
          </p:nvSpPr>
          <p:spPr>
            <a:xfrm>
              <a:off x="10153704" y="4387709"/>
              <a:ext cx="1611610" cy="276999"/>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Drug Dispense</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cxnSp>
          <p:nvCxnSpPr>
            <p:cNvPr id="19" name="Connector: Elbow 18">
              <a:extLst>
                <a:ext uri="{FF2B5EF4-FFF2-40B4-BE49-F238E27FC236}">
                  <a16:creationId xmlns:a16="http://schemas.microsoft.com/office/drawing/2014/main" id="{E1C54987-ABCD-414E-8C93-AE085B189A9E}"/>
                </a:ext>
              </a:extLst>
            </p:cNvPr>
            <p:cNvCxnSpPr>
              <a:stCxn id="15" idx="3"/>
              <a:endCxn id="16" idx="1"/>
            </p:cNvCxnSpPr>
            <p:nvPr/>
          </p:nvCxnSpPr>
          <p:spPr>
            <a:xfrm>
              <a:off x="908546" y="4491748"/>
              <a:ext cx="499217" cy="228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81438519-9F63-438A-9FE8-25C6384FD4A9}"/>
                </a:ext>
              </a:extLst>
            </p:cNvPr>
            <p:cNvCxnSpPr>
              <a:cxnSpLocks/>
              <a:stCxn id="16" idx="3"/>
              <a:endCxn id="18" idx="1"/>
            </p:cNvCxnSpPr>
            <p:nvPr/>
          </p:nvCxnSpPr>
          <p:spPr>
            <a:xfrm>
              <a:off x="2581182" y="4494029"/>
              <a:ext cx="453190" cy="5740"/>
            </a:xfrm>
            <a:prstGeom prst="bentConnector3">
              <a:avLst>
                <a:gd name="adj1" fmla="val 44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956FC79F-F27B-41E0-943A-AA54CC8D786F}"/>
                </a:ext>
              </a:extLst>
            </p:cNvPr>
            <p:cNvCxnSpPr>
              <a:cxnSpLocks/>
              <a:stCxn id="18" idx="3"/>
            </p:cNvCxnSpPr>
            <p:nvPr/>
          </p:nvCxnSpPr>
          <p:spPr>
            <a:xfrm>
              <a:off x="4207791" y="4499769"/>
              <a:ext cx="786792" cy="12700"/>
            </a:xfrm>
            <a:prstGeom prst="bentConnector3">
              <a:avLst>
                <a:gd name="adj1" fmla="val 4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42692914-76D2-4525-BFBE-205E13BCF0D4}"/>
                </a:ext>
              </a:extLst>
            </p:cNvPr>
            <p:cNvCxnSpPr>
              <a:cxnSpLocks/>
              <a:stCxn id="1032" idx="3"/>
              <a:endCxn id="1036" idx="1"/>
            </p:cNvCxnSpPr>
            <p:nvPr/>
          </p:nvCxnSpPr>
          <p:spPr>
            <a:xfrm>
              <a:off x="5909678" y="3981134"/>
              <a:ext cx="923711" cy="681633"/>
            </a:xfrm>
            <a:prstGeom prst="bentConnector3">
              <a:avLst>
                <a:gd name="adj1" fmla="val 5955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65FEB7E4-8A05-4399-BFB8-911387A16EA4}"/>
                </a:ext>
              </a:extLst>
            </p:cNvPr>
            <p:cNvCxnSpPr>
              <a:cxnSpLocks/>
              <a:stCxn id="1032" idx="3"/>
              <a:endCxn id="1034" idx="1"/>
            </p:cNvCxnSpPr>
            <p:nvPr/>
          </p:nvCxnSpPr>
          <p:spPr>
            <a:xfrm flipV="1">
              <a:off x="5909678" y="3151095"/>
              <a:ext cx="1115588" cy="830039"/>
            </a:xfrm>
            <a:prstGeom prst="bentConnector3">
              <a:avLst>
                <a:gd name="adj1" fmla="val 4928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805C087-BC0A-45CA-85D0-893252A41EFD}"/>
                </a:ext>
              </a:extLst>
            </p:cNvPr>
            <p:cNvSpPr/>
            <p:nvPr/>
          </p:nvSpPr>
          <p:spPr>
            <a:xfrm>
              <a:off x="6179110" y="3041307"/>
              <a:ext cx="553998" cy="1033209"/>
            </a:xfrm>
            <a:prstGeom prst="rect">
              <a:avLst/>
            </a:prstGeom>
          </p:spPr>
          <p:txBody>
            <a:bodyPr vert="vert270"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Based on complexity</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cxnSp>
          <p:nvCxnSpPr>
            <p:cNvPr id="56" name="Connector: Elbow 55">
              <a:extLst>
                <a:ext uri="{FF2B5EF4-FFF2-40B4-BE49-F238E27FC236}">
                  <a16:creationId xmlns:a16="http://schemas.microsoft.com/office/drawing/2014/main" id="{6B09C9B1-C0F6-46DD-9DBC-F4E77BC65B38}"/>
                </a:ext>
              </a:extLst>
            </p:cNvPr>
            <p:cNvCxnSpPr>
              <a:cxnSpLocks/>
              <a:stCxn id="1036" idx="3"/>
              <a:endCxn id="1042" idx="1"/>
            </p:cNvCxnSpPr>
            <p:nvPr/>
          </p:nvCxnSpPr>
          <p:spPr>
            <a:xfrm flipV="1">
              <a:off x="8039379" y="3987746"/>
              <a:ext cx="1037133" cy="67502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4760ECCB-DB35-4D1A-93B1-E1DE2A1A116F}"/>
                </a:ext>
              </a:extLst>
            </p:cNvPr>
            <p:cNvCxnSpPr>
              <a:cxnSpLocks/>
              <a:stCxn id="1034" idx="3"/>
              <a:endCxn id="1042" idx="1"/>
            </p:cNvCxnSpPr>
            <p:nvPr/>
          </p:nvCxnSpPr>
          <p:spPr>
            <a:xfrm>
              <a:off x="7798788" y="3151095"/>
              <a:ext cx="1277724" cy="836651"/>
            </a:xfrm>
            <a:prstGeom prst="bentConnector3">
              <a:avLst>
                <a:gd name="adj1" fmla="val 594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5EF360F3-0FC8-466B-ACCC-49A44F83C63A}"/>
                </a:ext>
              </a:extLst>
            </p:cNvPr>
            <p:cNvCxnSpPr>
              <a:cxnSpLocks/>
              <a:stCxn id="1032" idx="3"/>
            </p:cNvCxnSpPr>
            <p:nvPr/>
          </p:nvCxnSpPr>
          <p:spPr>
            <a:xfrm>
              <a:off x="5909678" y="3981134"/>
              <a:ext cx="2337397" cy="37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4F645B85-B0AE-4172-981C-E625782FD2B3}"/>
                </a:ext>
              </a:extLst>
            </p:cNvPr>
            <p:cNvCxnSpPr>
              <a:cxnSpLocks/>
            </p:cNvCxnSpPr>
            <p:nvPr/>
          </p:nvCxnSpPr>
          <p:spPr>
            <a:xfrm>
              <a:off x="6705785" y="3980988"/>
              <a:ext cx="2337397" cy="37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60D79B19-7557-46EE-8FAF-E88D91CF7461}"/>
                </a:ext>
              </a:extLst>
            </p:cNvPr>
            <p:cNvCxnSpPr>
              <a:cxnSpLocks/>
              <a:stCxn id="1042" idx="3"/>
              <a:endCxn id="11" idx="1"/>
            </p:cNvCxnSpPr>
            <p:nvPr/>
          </p:nvCxnSpPr>
          <p:spPr>
            <a:xfrm flipV="1">
              <a:off x="9823559" y="3987745"/>
              <a:ext cx="762427"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6343F62E-FBAD-434B-A9BF-055F53CAED11}"/>
                </a:ext>
              </a:extLst>
            </p:cNvPr>
            <p:cNvSpPr/>
            <p:nvPr/>
          </p:nvSpPr>
          <p:spPr>
            <a:xfrm>
              <a:off x="10995688" y="4926171"/>
              <a:ext cx="1173419" cy="276999"/>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strike="noStrike" kern="1200" cap="none" spc="0" normalizeH="0" baseline="0" noProof="0" dirty="0">
                  <a:ln>
                    <a:noFill/>
                  </a:ln>
                  <a:solidFill>
                    <a:srgbClr val="393D41"/>
                  </a:solidFill>
                  <a:effectLst/>
                  <a:uLnTx/>
                  <a:uFillTx/>
                  <a:latin typeface="Arial"/>
                  <a:ea typeface="+mn-ea"/>
                  <a:cs typeface="+mn-cs"/>
                </a:rPr>
                <a:t>Follow up/exit</a:t>
              </a: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cxnSp>
          <p:nvCxnSpPr>
            <p:cNvPr id="73" name="Connector: Elbow 72">
              <a:extLst>
                <a:ext uri="{FF2B5EF4-FFF2-40B4-BE49-F238E27FC236}">
                  <a16:creationId xmlns:a16="http://schemas.microsoft.com/office/drawing/2014/main" id="{9656BF49-64C6-45D9-9F20-F9F307CA0CF6}"/>
                </a:ext>
              </a:extLst>
            </p:cNvPr>
            <p:cNvCxnSpPr>
              <a:cxnSpLocks/>
              <a:stCxn id="11" idx="3"/>
            </p:cNvCxnSpPr>
            <p:nvPr/>
          </p:nvCxnSpPr>
          <p:spPr>
            <a:xfrm>
              <a:off x="11333032" y="3987745"/>
              <a:ext cx="432282" cy="96309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9" name="Rectangle 78">
            <a:extLst>
              <a:ext uri="{FF2B5EF4-FFF2-40B4-BE49-F238E27FC236}">
                <a16:creationId xmlns:a16="http://schemas.microsoft.com/office/drawing/2014/main" id="{0CABAF48-6CC8-4C42-86B1-139516323FAB}"/>
              </a:ext>
            </a:extLst>
          </p:cNvPr>
          <p:cNvSpPr/>
          <p:nvPr/>
        </p:nvSpPr>
        <p:spPr>
          <a:xfrm>
            <a:off x="93591" y="1506718"/>
            <a:ext cx="4785886" cy="338554"/>
          </a:xfrm>
          <a:prstGeom prst="rect">
            <a:avLst/>
          </a:prstGeom>
        </p:spPr>
        <p:txBody>
          <a:bodyPr wrap="square">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endParaRPr kumimoji="0" lang="en-US" sz="1600" b="0" i="0" strike="noStrike" kern="1200" cap="none" spc="0" normalizeH="0" baseline="0" noProof="0" dirty="0">
              <a:ln>
                <a:noFill/>
              </a:ln>
              <a:solidFill>
                <a:srgbClr val="393D41"/>
              </a:solidFill>
              <a:effectLst/>
              <a:uLnTx/>
              <a:uFillTx/>
              <a:latin typeface="Arial"/>
              <a:ea typeface="+mn-ea"/>
              <a:cs typeface="+mn-cs"/>
            </a:endParaRPr>
          </a:p>
        </p:txBody>
      </p:sp>
      <p:sp>
        <p:nvSpPr>
          <p:cNvPr id="70" name="Rectangle 69">
            <a:extLst>
              <a:ext uri="{FF2B5EF4-FFF2-40B4-BE49-F238E27FC236}">
                <a16:creationId xmlns:a16="http://schemas.microsoft.com/office/drawing/2014/main" id="{95710711-63E2-4AF8-BD86-5AD18E290FE0}"/>
              </a:ext>
            </a:extLst>
          </p:cNvPr>
          <p:cNvSpPr/>
          <p:nvPr/>
        </p:nvSpPr>
        <p:spPr>
          <a:xfrm>
            <a:off x="197363" y="1251970"/>
            <a:ext cx="9056704" cy="1477328"/>
          </a:xfrm>
          <a:prstGeom prst="rect">
            <a:avLst/>
          </a:prstGeom>
        </p:spPr>
        <p:txBody>
          <a:bodyPr wrap="square">
            <a:spAutoFit/>
          </a:bodyPr>
          <a:lstStyle/>
          <a:p>
            <a:pPr marL="285750" indent="-285750">
              <a:spcBef>
                <a:spcPts val="600"/>
              </a:spcBef>
              <a:spcAft>
                <a:spcPts val="600"/>
              </a:spcAft>
              <a:buFont typeface="Arial" panose="020B0604020202020204" pitchFamily="34" charset="0"/>
              <a:buChar char="•"/>
            </a:pPr>
            <a:r>
              <a:rPr lang="en-US" sz="1400" b="0" dirty="0"/>
              <a:t>State-of-the-art health care services free of cost to Urban poor and Slum dwellers to reduce out of pocket expenditure</a:t>
            </a:r>
          </a:p>
          <a:p>
            <a:pPr marL="285750" indent="-285750">
              <a:spcBef>
                <a:spcPts val="600"/>
              </a:spcBef>
              <a:spcAft>
                <a:spcPts val="600"/>
              </a:spcAft>
              <a:buFont typeface="Arial" panose="020B0604020202020204" pitchFamily="34" charset="0"/>
              <a:buChar char="•"/>
            </a:pPr>
            <a:r>
              <a:rPr lang="en-US" sz="1400" b="0" dirty="0"/>
              <a:t>Assured full time medical officer, 30 diagnostic tests, medicines and specialist services through tele-consultancy(video). </a:t>
            </a:r>
          </a:p>
          <a:p>
            <a:pPr marL="285750" indent="-285750">
              <a:spcBef>
                <a:spcPts val="600"/>
              </a:spcBef>
              <a:spcAft>
                <a:spcPts val="600"/>
              </a:spcAft>
              <a:buFont typeface="Arial" panose="020B0604020202020204" pitchFamily="34" charset="0"/>
              <a:buChar char="•"/>
            </a:pPr>
            <a:r>
              <a:rPr lang="en-US" sz="1400" b="0" dirty="0"/>
              <a:t>365 days, 2 shifts </a:t>
            </a:r>
          </a:p>
        </p:txBody>
      </p:sp>
      <p:pic>
        <p:nvPicPr>
          <p:cNvPr id="84" name="Picture 2">
            <a:extLst>
              <a:ext uri="{FF2B5EF4-FFF2-40B4-BE49-F238E27FC236}">
                <a16:creationId xmlns:a16="http://schemas.microsoft.com/office/drawing/2014/main" id="{D57B1AF6-3C79-4C76-B5B2-922D0A0C8D31}"/>
              </a:ext>
            </a:extLst>
          </p:cNvPr>
          <p:cNvPicPr>
            <a:picLocks noChangeAspect="1" noChangeArrowheads="1"/>
          </p:cNvPicPr>
          <p:nvPr/>
        </p:nvPicPr>
        <p:blipFill>
          <a:blip r:embed="rId12" cstate="print"/>
          <a:srcRect/>
          <a:stretch>
            <a:fillRect/>
          </a:stretch>
        </p:blipFill>
        <p:spPr bwMode="auto">
          <a:xfrm>
            <a:off x="8990331" y="1074871"/>
            <a:ext cx="3059609" cy="1702187"/>
          </a:xfrm>
          <a:prstGeom prst="rect">
            <a:avLst/>
          </a:prstGeom>
          <a:noFill/>
          <a:ln w="9525">
            <a:noFill/>
            <a:miter lim="800000"/>
            <a:headEnd/>
            <a:tailEnd/>
          </a:ln>
          <a:effectLst/>
        </p:spPr>
      </p:pic>
    </p:spTree>
    <p:extLst>
      <p:ext uri="{BB962C8B-B14F-4D97-AF65-F5344CB8AC3E}">
        <p14:creationId xmlns:p14="http://schemas.microsoft.com/office/powerpoint/2010/main" val="3812311502"/>
      </p:ext>
    </p:extLst>
  </p:cSld>
  <p:clrMapOvr>
    <a:masterClrMapping/>
  </p:clrMapOvr>
  <p:transition>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4C0DE-1F38-47BD-871B-83A6E435211A}"/>
              </a:ext>
            </a:extLst>
          </p:cNvPr>
          <p:cNvSpPr>
            <a:spLocks noGrp="1"/>
          </p:cNvSpPr>
          <p:nvPr>
            <p:ph type="title"/>
          </p:nvPr>
        </p:nvSpPr>
        <p:spPr/>
        <p:txBody>
          <a:bodyPr/>
          <a:lstStyle/>
          <a:p>
            <a:r>
              <a:rPr lang="en-IN" dirty="0"/>
              <a:t> Continuum Of Care</a:t>
            </a:r>
          </a:p>
        </p:txBody>
      </p:sp>
      <p:sp>
        <p:nvSpPr>
          <p:cNvPr id="3" name="Footer Placeholder 2">
            <a:extLst>
              <a:ext uri="{FF2B5EF4-FFF2-40B4-BE49-F238E27FC236}">
                <a16:creationId xmlns:a16="http://schemas.microsoft.com/office/drawing/2014/main" id="{466503BA-98BF-4652-8923-16F98565EEA4}"/>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endParaRPr lang="en-US" dirty="0"/>
          </a:p>
        </p:txBody>
      </p:sp>
      <p:sp>
        <p:nvSpPr>
          <p:cNvPr id="4" name="Slide Number Placeholder 3">
            <a:extLst>
              <a:ext uri="{FF2B5EF4-FFF2-40B4-BE49-F238E27FC236}">
                <a16:creationId xmlns:a16="http://schemas.microsoft.com/office/drawing/2014/main" id="{4A8897DF-CCD9-4A09-9895-D5C5C1DA5976}"/>
              </a:ext>
            </a:extLst>
          </p:cNvPr>
          <p:cNvSpPr>
            <a:spLocks noGrp="1"/>
          </p:cNvSpPr>
          <p:nvPr>
            <p:ph type="sldNum" sz="quarter" idx="11"/>
          </p:nvPr>
        </p:nvSpPr>
        <p:spPr/>
        <p:txBody>
          <a:bodyPr/>
          <a:lstStyle/>
          <a:p>
            <a:fld id="{71F8F497-5311-4FE6-8037-E08A3EC20500}" type="slidenum">
              <a:rPr lang="en-US" smtClean="0"/>
              <a:pPr/>
              <a:t>10</a:t>
            </a:fld>
            <a:endParaRPr lang="en-US"/>
          </a:p>
        </p:txBody>
      </p:sp>
      <p:sp>
        <p:nvSpPr>
          <p:cNvPr id="6" name="Text Placeholder 5">
            <a:extLst>
              <a:ext uri="{FF2B5EF4-FFF2-40B4-BE49-F238E27FC236}">
                <a16:creationId xmlns:a16="http://schemas.microsoft.com/office/drawing/2014/main" id="{D143F406-121C-407E-9B15-4DA8B437DA01}"/>
              </a:ext>
            </a:extLst>
          </p:cNvPr>
          <p:cNvSpPr txBox="1">
            <a:spLocks noGrp="1"/>
          </p:cNvSpPr>
          <p:nvPr>
            <p:ph type="body" sz="quarter" idx="12"/>
          </p:nvPr>
        </p:nvSpPr>
        <p:spPr>
          <a:xfrm>
            <a:off x="724502" y="4181555"/>
            <a:ext cx="11015553" cy="246221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sz="2400" b="1" i="0" u="sng" strike="noStrike" kern="1200" cap="none" spc="0" normalizeH="0" baseline="0" noProof="0" dirty="0">
                <a:ln>
                  <a:noFill/>
                </a:ln>
                <a:effectLst/>
                <a:uLnTx/>
                <a:uFillTx/>
                <a:latin typeface="Arial" pitchFamily="34" charset="0"/>
                <a:ea typeface="ＭＳ Ｐゴシック" pitchFamily="34" charset="-128"/>
                <a:cs typeface="+mn-cs"/>
              </a:rPr>
              <a:t>Mobile Medical Unit</a:t>
            </a: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mn-cs"/>
              </a:rPr>
              <a:t>“Primary Medical Care on wheels” (289 MMUs) to reach out to the rural population that have no health facilities on fixed days every month. </a:t>
            </a:r>
            <a:r>
              <a:rPr lang="en-US" sz="2400" dirty="0">
                <a:latin typeface="Arial" pitchFamily="34" charset="0"/>
                <a:ea typeface="ＭＳ Ｐゴシック" pitchFamily="34" charset="-128"/>
              </a:rPr>
              <a:t>Diabetes, hypertension, epilepsy, and other common ailments are investigated and treated</a:t>
            </a: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mn-cs"/>
              </a:rPr>
              <a:t>So far, more than 10.9 million patients have benefitted from this service</a:t>
            </a:r>
          </a:p>
        </p:txBody>
      </p:sp>
      <p:pic>
        <p:nvPicPr>
          <p:cNvPr id="7" name="Picture 6">
            <a:extLst>
              <a:ext uri="{FF2B5EF4-FFF2-40B4-BE49-F238E27FC236}">
                <a16:creationId xmlns:a16="http://schemas.microsoft.com/office/drawing/2014/main" id="{6DE094BD-F3B5-48B8-9AFC-63149252B1E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9311" y="1335630"/>
            <a:ext cx="4174323" cy="2532334"/>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601230"/>
      </p:ext>
    </p:extLst>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FED671B-9F5A-4EE0-8256-933A57E9BAC2}"/>
              </a:ext>
            </a:extLst>
          </p:cNvPr>
          <p:cNvSpPr>
            <a:spLocks noGrp="1" noChangeArrowheads="1"/>
          </p:cNvSpPr>
          <p:nvPr>
            <p:ph type="title"/>
          </p:nvPr>
        </p:nvSpPr>
        <p:spPr>
          <a:xfrm>
            <a:off x="169863" y="134938"/>
            <a:ext cx="10988675" cy="660400"/>
          </a:xfrm>
        </p:spPr>
        <p:txBody>
          <a:bodyPr/>
          <a:lstStyle/>
          <a:p>
            <a:r>
              <a:rPr lang="en-US" dirty="0"/>
              <a:t>Teleophthalmology</a:t>
            </a:r>
            <a:r>
              <a:rPr lang="en-US" altLang="en-US" dirty="0"/>
              <a:t> </a:t>
            </a:r>
          </a:p>
        </p:txBody>
      </p:sp>
      <p:sp>
        <p:nvSpPr>
          <p:cNvPr id="25603" name="Slide Number Placeholder 3">
            <a:extLst>
              <a:ext uri="{FF2B5EF4-FFF2-40B4-BE49-F238E27FC236}">
                <a16:creationId xmlns:a16="http://schemas.microsoft.com/office/drawing/2014/main" id="{E77F4353-0BA6-4DCC-8632-020E923748EE}"/>
              </a:ext>
            </a:extLst>
          </p:cNvPr>
          <p:cNvSpPr>
            <a:spLocks noGrp="1" noChangeArrowheads="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909193"/>
                </a:solidFill>
              </a:rPr>
              <a:t> </a:t>
            </a:r>
          </a:p>
        </p:txBody>
      </p:sp>
      <p:sp>
        <p:nvSpPr>
          <p:cNvPr id="14" name="Rectangle 13">
            <a:extLst>
              <a:ext uri="{FF2B5EF4-FFF2-40B4-BE49-F238E27FC236}">
                <a16:creationId xmlns:a16="http://schemas.microsoft.com/office/drawing/2014/main" id="{E1375470-70F2-4CDD-BD1E-28B2636C6DE8}"/>
              </a:ext>
            </a:extLst>
          </p:cNvPr>
          <p:cNvSpPr/>
          <p:nvPr/>
        </p:nvSpPr>
        <p:spPr>
          <a:xfrm>
            <a:off x="179387" y="1123950"/>
            <a:ext cx="7069138" cy="7586692"/>
          </a:xfrm>
          <a:prstGeom prst="rect">
            <a:avLst/>
          </a:prstGeom>
        </p:spPr>
        <p:txBody>
          <a:bodyPr wrap="square">
            <a:spAutoFit/>
          </a:bodyPr>
          <a:lstStyle/>
          <a:p>
            <a:pPr marL="285750" lvl="0" indent="-285750" fontAlgn="base">
              <a:spcBef>
                <a:spcPts val="600"/>
              </a:spcBef>
              <a:spcAft>
                <a:spcPct val="0"/>
              </a:spcAft>
              <a:buFont typeface="Arial" panose="020B0604020202020204" pitchFamily="34" charset="0"/>
              <a:buChar char="•"/>
              <a:defRPr/>
            </a:pPr>
            <a:r>
              <a:rPr lang="en-US" sz="1400" dirty="0">
                <a:solidFill>
                  <a:srgbClr val="393D41"/>
                </a:solidFill>
                <a:latin typeface="Arial" pitchFamily="34" charset="0"/>
                <a:ea typeface="ＭＳ Ｐゴシック" pitchFamily="34" charset="-128"/>
              </a:rPr>
              <a:t>High quality eye care through 115 e-Eye centers across the state. </a:t>
            </a:r>
          </a:p>
          <a:p>
            <a:pPr marL="285750" lvl="0" indent="-285750" fontAlgn="base">
              <a:spcBef>
                <a:spcPts val="600"/>
              </a:spcBef>
              <a:spcAft>
                <a:spcPct val="0"/>
              </a:spcAft>
              <a:buFont typeface="Arial" panose="020B0604020202020204" pitchFamily="34" charset="0"/>
              <a:buChar char="•"/>
              <a:defRPr/>
            </a:pPr>
            <a:endParaRPr lang="en-US"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Arial" panose="020B0604020202020204" pitchFamily="34" charset="0"/>
              <a:buChar char="•"/>
              <a:defRPr/>
            </a:pPr>
            <a:r>
              <a:rPr lang="en-US" sz="1400" dirty="0"/>
              <a:t>The e-Eye centers are providing eye care services, mainly in the areas with needy rural population where ophthalmic care services are hardly available. </a:t>
            </a:r>
          </a:p>
          <a:p>
            <a:pPr marL="285750" lvl="0" indent="-285750" fontAlgn="base">
              <a:spcBef>
                <a:spcPts val="600"/>
              </a:spcBef>
              <a:spcAft>
                <a:spcPct val="0"/>
              </a:spcAft>
              <a:buFont typeface="Arial" panose="020B0604020202020204" pitchFamily="34" charset="0"/>
              <a:buChar char="•"/>
              <a:defRPr/>
            </a:pPr>
            <a:endParaRPr lang="en-US"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Arial" panose="020B0604020202020204" pitchFamily="34" charset="0"/>
              <a:buChar char="•"/>
              <a:defRPr/>
            </a:pPr>
            <a:r>
              <a:rPr lang="en-US" sz="1400" dirty="0">
                <a:solidFill>
                  <a:srgbClr val="393D41"/>
                </a:solidFill>
                <a:latin typeface="Arial" pitchFamily="34" charset="0"/>
                <a:ea typeface="ＭＳ Ｐゴシック" pitchFamily="34" charset="-128"/>
              </a:rPr>
              <a:t>The service is delivered in a hub and spoke model and services typically delivered through these centers include checking of </a:t>
            </a:r>
            <a:r>
              <a:rPr lang="en-US" sz="1400" dirty="0" err="1">
                <a:solidFill>
                  <a:srgbClr val="393D41"/>
                </a:solidFill>
                <a:latin typeface="Arial" pitchFamily="34" charset="0"/>
                <a:ea typeface="ＭＳ Ｐゴシック" pitchFamily="34" charset="-128"/>
              </a:rPr>
              <a:t>Fundus</a:t>
            </a:r>
            <a:r>
              <a:rPr lang="en-US" sz="1400" dirty="0">
                <a:solidFill>
                  <a:srgbClr val="393D41"/>
                </a:solidFill>
                <a:latin typeface="Arial" pitchFamily="34" charset="0"/>
                <a:ea typeface="ＭＳ Ｐゴシック" pitchFamily="34" charset="-128"/>
              </a:rPr>
              <a:t>, retinopathy, glaucoma, refraction. </a:t>
            </a:r>
          </a:p>
          <a:p>
            <a:pPr marL="285750" lvl="0" indent="-285750" fontAlgn="base">
              <a:spcBef>
                <a:spcPts val="600"/>
              </a:spcBef>
              <a:spcAft>
                <a:spcPct val="0"/>
              </a:spcAft>
              <a:buFont typeface="Arial" panose="020B0604020202020204" pitchFamily="34" charset="0"/>
              <a:buChar char="•"/>
              <a:defRPr/>
            </a:pPr>
            <a:endParaRPr lang="en-US"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Arial" panose="020B0604020202020204" pitchFamily="34" charset="0"/>
              <a:buChar char="•"/>
              <a:defRPr/>
            </a:pPr>
            <a:r>
              <a:rPr lang="en-US" sz="1400" dirty="0">
                <a:solidFill>
                  <a:srgbClr val="393D41"/>
                </a:solidFill>
                <a:latin typeface="Arial" pitchFamily="34" charset="0"/>
                <a:ea typeface="ＭＳ Ｐゴシック" pitchFamily="34" charset="-128"/>
              </a:rPr>
              <a:t>The beneficiary visits the nearest e- Eye clinic to get their eyes checked. A report is generated at the hub and treatment is initiated based on the report. </a:t>
            </a:r>
          </a:p>
          <a:p>
            <a:pPr marL="285750" lvl="0" indent="-285750" fontAlgn="base">
              <a:spcBef>
                <a:spcPts val="600"/>
              </a:spcBef>
              <a:spcAft>
                <a:spcPct val="0"/>
              </a:spcAft>
              <a:buFont typeface="Arial" panose="020B0604020202020204" pitchFamily="34" charset="0"/>
              <a:buChar char="•"/>
              <a:defRPr/>
            </a:pPr>
            <a:endParaRPr lang="en-US"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Arial" panose="020B0604020202020204" pitchFamily="34" charset="0"/>
              <a:buChar char="•"/>
              <a:defRPr/>
            </a:pPr>
            <a:r>
              <a:rPr lang="en-US" sz="1400" dirty="0">
                <a:solidFill>
                  <a:srgbClr val="393D41"/>
                </a:solidFill>
                <a:latin typeface="Arial" pitchFamily="34" charset="0"/>
                <a:ea typeface="ＭＳ Ｐゴシック" pitchFamily="34" charset="-128"/>
              </a:rPr>
              <a:t>Correction glasses/ spectacles are then provided free of cost based on the report recommendations.</a:t>
            </a:r>
          </a:p>
          <a:p>
            <a:pPr marL="285750" lvl="0" indent="-285750" fontAlgn="base">
              <a:spcBef>
                <a:spcPts val="600"/>
              </a:spcBef>
              <a:spcAft>
                <a:spcPct val="0"/>
              </a:spcAft>
              <a:buFont typeface="Arial" panose="020B0604020202020204" pitchFamily="34" charset="0"/>
              <a:buChar char="•"/>
              <a:defRPr/>
            </a:pPr>
            <a:endParaRPr lang="en-IN"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Arial" panose="020B0604020202020204" pitchFamily="34" charset="0"/>
              <a:buChar char="•"/>
              <a:defRPr/>
            </a:pPr>
            <a:r>
              <a:rPr lang="en-US" sz="1400" dirty="0"/>
              <a:t>Screening of Anterior segment and Posterior segment disorders are provided. If any disorder is found then such case is being referred to the secondary or tertiary level Eye Hospitals as per the referral protocol network hospitals.</a:t>
            </a:r>
          </a:p>
          <a:p>
            <a:pPr marL="285750" lvl="0" indent="-285750" fontAlgn="base">
              <a:spcBef>
                <a:spcPts val="600"/>
              </a:spcBef>
              <a:spcAft>
                <a:spcPct val="0"/>
              </a:spcAft>
              <a:buFont typeface="Arial" panose="020B0604020202020204" pitchFamily="34" charset="0"/>
              <a:buChar char="•"/>
              <a:defRPr/>
            </a:pPr>
            <a:endParaRPr lang="en-IN" sz="1400" dirty="0"/>
          </a:p>
          <a:p>
            <a:pPr marL="285750" indent="-285750" fontAlgn="base">
              <a:spcBef>
                <a:spcPts val="600"/>
              </a:spcBef>
              <a:spcAft>
                <a:spcPct val="0"/>
              </a:spcAft>
              <a:buFont typeface="Arial" panose="020B0604020202020204" pitchFamily="34" charset="0"/>
              <a:buChar char="•"/>
              <a:defRPr/>
            </a:pPr>
            <a:r>
              <a:rPr lang="en-US" sz="1400" dirty="0"/>
              <a:t>So far, </a:t>
            </a:r>
            <a:r>
              <a:rPr lang="en-US" sz="1400" b="1" dirty="0"/>
              <a:t>8,51,840 </a:t>
            </a:r>
            <a:r>
              <a:rPr lang="en-US" sz="1400" dirty="0"/>
              <a:t>total registrations , </a:t>
            </a:r>
            <a:r>
              <a:rPr lang="en-US" sz="1400" b="1" dirty="0"/>
              <a:t>7,98,350</a:t>
            </a:r>
            <a:r>
              <a:rPr lang="en-US" sz="1400" dirty="0"/>
              <a:t> Refraction checks done, </a:t>
            </a:r>
            <a:r>
              <a:rPr lang="en-US" sz="1400" b="1" dirty="0"/>
              <a:t> 2,00,827</a:t>
            </a:r>
            <a:r>
              <a:rPr lang="en-US" sz="1400" dirty="0"/>
              <a:t> </a:t>
            </a:r>
            <a:r>
              <a:rPr lang="en-US" sz="1400" dirty="0" err="1"/>
              <a:t>Fundus</a:t>
            </a:r>
            <a:r>
              <a:rPr lang="en-US" sz="1400" dirty="0"/>
              <a:t> check done and </a:t>
            </a:r>
            <a:r>
              <a:rPr lang="en-US" sz="1400" b="1" dirty="0"/>
              <a:t>6,51,999</a:t>
            </a:r>
            <a:r>
              <a:rPr lang="en-US" sz="1400" dirty="0"/>
              <a:t> free spectacles delivered at the centers. </a:t>
            </a:r>
          </a:p>
          <a:p>
            <a:pPr marL="285750" lvl="0" indent="-285750" fontAlgn="base">
              <a:spcBef>
                <a:spcPts val="600"/>
              </a:spcBef>
              <a:spcAft>
                <a:spcPct val="0"/>
              </a:spcAft>
              <a:buFont typeface="Arial" panose="020B0604020202020204" pitchFamily="34" charset="0"/>
              <a:buChar char="•"/>
              <a:defRPr/>
            </a:pPr>
            <a:endParaRPr lang="en-IN" sz="1400" dirty="0"/>
          </a:p>
          <a:p>
            <a:pPr marL="285750" lvl="0" indent="-285750" fontAlgn="base">
              <a:spcBef>
                <a:spcPts val="600"/>
              </a:spcBef>
              <a:spcAft>
                <a:spcPct val="0"/>
              </a:spcAft>
              <a:buFont typeface="Arial" panose="020B0604020202020204" pitchFamily="34" charset="0"/>
              <a:buChar char="•"/>
              <a:defRPr/>
            </a:pPr>
            <a:endParaRPr lang="en-US" sz="1400" dirty="0"/>
          </a:p>
          <a:p>
            <a:pPr marL="285750" indent="-285750" fontAlgn="base">
              <a:spcBef>
                <a:spcPts val="600"/>
              </a:spcBef>
              <a:spcAft>
                <a:spcPct val="0"/>
              </a:spcAft>
              <a:buFont typeface="Arial" panose="020B0604020202020204" pitchFamily="34" charset="0"/>
              <a:buChar char="•"/>
              <a:defRPr/>
            </a:pPr>
            <a:endParaRPr lang="en-IN" sz="1400" dirty="0"/>
          </a:p>
          <a:p>
            <a:pPr marL="285750" lvl="0" indent="-285750" fontAlgn="base">
              <a:spcBef>
                <a:spcPts val="600"/>
              </a:spcBef>
              <a:spcAft>
                <a:spcPct val="0"/>
              </a:spcAft>
              <a:buFont typeface="Arial" panose="020B0604020202020204" pitchFamily="34" charset="0"/>
              <a:buChar char="•"/>
              <a:defRPr/>
            </a:pPr>
            <a:endParaRPr lang="en-IN" sz="1400" dirty="0"/>
          </a:p>
          <a:p>
            <a:pPr marL="285750" lvl="0" indent="-285750" fontAlgn="base">
              <a:spcBef>
                <a:spcPts val="600"/>
              </a:spcBef>
              <a:spcAft>
                <a:spcPct val="0"/>
              </a:spcAft>
              <a:buFont typeface="Arial" panose="020B0604020202020204" pitchFamily="34" charset="0"/>
              <a:buChar char="•"/>
              <a:defRPr/>
            </a:pPr>
            <a:endParaRPr lang="en-US" sz="1400" dirty="0"/>
          </a:p>
          <a:p>
            <a:pPr marL="285750" indent="-285750" fontAlgn="base">
              <a:spcBef>
                <a:spcPts val="600"/>
              </a:spcBef>
              <a:spcAft>
                <a:spcPct val="0"/>
              </a:spcAft>
              <a:buFont typeface="Arial" panose="020B0604020202020204" pitchFamily="34" charset="0"/>
              <a:buChar char="•"/>
              <a:defRPr/>
            </a:pPr>
            <a:endParaRPr lang="en-US" sz="1400" dirty="0"/>
          </a:p>
          <a:p>
            <a:pPr marL="285750" lvl="0" indent="-285750" fontAlgn="base">
              <a:spcBef>
                <a:spcPts val="600"/>
              </a:spcBef>
              <a:spcAft>
                <a:spcPct val="0"/>
              </a:spcAft>
              <a:buFont typeface="Arial" panose="020B0604020202020204" pitchFamily="34" charset="0"/>
              <a:buChar char="•"/>
              <a:defRPr/>
            </a:pPr>
            <a:endParaRPr lang="en-US" sz="1400" dirty="0">
              <a:solidFill>
                <a:srgbClr val="393D41"/>
              </a:solidFill>
              <a:latin typeface="Arial" pitchFamily="34" charset="0"/>
              <a:ea typeface="ＭＳ Ｐゴシック" pitchFamily="34" charset="-128"/>
            </a:endParaRPr>
          </a:p>
        </p:txBody>
      </p:sp>
      <p:pic>
        <p:nvPicPr>
          <p:cNvPr id="8" name="Picture 7" descr="C:\Users\admin\Desktop\TELE - OPHTHALMOLOGY PMOOS LEAVE LETTER\PHOTOS AND VIDEOS\2.Implementation\Bhimavarm.jpeg"/>
          <p:cNvPicPr/>
          <p:nvPr/>
        </p:nvPicPr>
        <p:blipFill>
          <a:blip r:embed="rId3" cstate="print"/>
          <a:srcRect/>
          <a:stretch>
            <a:fillRect/>
          </a:stretch>
        </p:blipFill>
        <p:spPr bwMode="auto">
          <a:xfrm>
            <a:off x="7343775" y="1228724"/>
            <a:ext cx="4019550" cy="2505075"/>
          </a:xfrm>
          <a:prstGeom prst="rect">
            <a:avLst/>
          </a:prstGeom>
          <a:noFill/>
          <a:ln w="9525">
            <a:noFill/>
            <a:miter lim="800000"/>
            <a:headEnd/>
            <a:tailEnd/>
          </a:ln>
        </p:spPr>
      </p:pic>
      <p:pic>
        <p:nvPicPr>
          <p:cNvPr id="9" name="Picture 8" descr="D:\VISION CENTRE REPORTS\REVIEW MEETINGS\REVIEW MEETING ON 11.03.19 BY SPL.CS\IMG_20190118_11304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34250" y="4152900"/>
            <a:ext cx="4029075" cy="2343150"/>
          </a:xfrm>
          <a:prstGeom prst="rect">
            <a:avLst/>
          </a:prstGeom>
          <a:noFill/>
          <a:ln>
            <a:noFill/>
          </a:ln>
        </p:spPr>
      </p:pic>
    </p:spTree>
    <p:extLst>
      <p:ext uri="{BB962C8B-B14F-4D97-AF65-F5344CB8AC3E}">
        <p14:creationId xmlns:p14="http://schemas.microsoft.com/office/powerpoint/2010/main" val="1323976570"/>
      </p:ext>
    </p:extLst>
  </p:cSld>
  <p:clrMapOvr>
    <a:masterClrMapping/>
  </p:clrMapOvr>
  <p:transition>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1030-C8DD-4DEF-A001-60E17A2DE72B}"/>
              </a:ext>
            </a:extLst>
          </p:cNvPr>
          <p:cNvSpPr>
            <a:spLocks noGrp="1"/>
          </p:cNvSpPr>
          <p:nvPr>
            <p:ph type="title"/>
          </p:nvPr>
        </p:nvSpPr>
        <p:spPr/>
        <p:txBody>
          <a:bodyPr/>
          <a:lstStyle/>
          <a:p>
            <a:r>
              <a:rPr lang="en-IN" dirty="0"/>
              <a:t>TB Detection </a:t>
            </a:r>
          </a:p>
        </p:txBody>
      </p:sp>
      <p:sp>
        <p:nvSpPr>
          <p:cNvPr id="3" name="Footer Placeholder 2">
            <a:extLst>
              <a:ext uri="{FF2B5EF4-FFF2-40B4-BE49-F238E27FC236}">
                <a16:creationId xmlns:a16="http://schemas.microsoft.com/office/drawing/2014/main" id="{C2FB1AF6-2B8D-4038-8591-AE2439228533}"/>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endParaRPr lang="en-US" dirty="0"/>
          </a:p>
        </p:txBody>
      </p:sp>
      <p:sp>
        <p:nvSpPr>
          <p:cNvPr id="4" name="Slide Number Placeholder 3">
            <a:extLst>
              <a:ext uri="{FF2B5EF4-FFF2-40B4-BE49-F238E27FC236}">
                <a16:creationId xmlns:a16="http://schemas.microsoft.com/office/drawing/2014/main" id="{5A2C65DD-88E8-4245-A17B-ECD3A3EBF03E}"/>
              </a:ext>
            </a:extLst>
          </p:cNvPr>
          <p:cNvSpPr>
            <a:spLocks noGrp="1"/>
          </p:cNvSpPr>
          <p:nvPr>
            <p:ph type="sldNum" sz="quarter" idx="11"/>
          </p:nvPr>
        </p:nvSpPr>
        <p:spPr/>
        <p:txBody>
          <a:bodyPr/>
          <a:lstStyle/>
          <a:p>
            <a:fld id="{71F8F497-5311-4FE6-8037-E08A3EC20500}" type="slidenum">
              <a:rPr lang="en-US" smtClean="0"/>
              <a:pPr/>
              <a:t>12</a:t>
            </a:fld>
            <a:endParaRPr lang="en-US"/>
          </a:p>
        </p:txBody>
      </p:sp>
      <p:pic>
        <p:nvPicPr>
          <p:cNvPr id="6" name="Picture 5" descr="E:\KCC- DATA ANALYSIS\PIC FILES\truenat.jpg">
            <a:extLst>
              <a:ext uri="{FF2B5EF4-FFF2-40B4-BE49-F238E27FC236}">
                <a16:creationId xmlns:a16="http://schemas.microsoft.com/office/drawing/2014/main" id="{363337A3-D3ED-40CC-87C0-C68C50E504FD}"/>
              </a:ext>
            </a:extLst>
          </p:cNvPr>
          <p:cNvPicPr>
            <a:picLocks noChangeAspect="1" noChangeArrowheads="1"/>
          </p:cNvPicPr>
          <p:nvPr/>
        </p:nvPicPr>
        <p:blipFill>
          <a:blip r:embed="rId2"/>
          <a:srcRect/>
          <a:stretch>
            <a:fillRect/>
          </a:stretch>
        </p:blipFill>
        <p:spPr bwMode="auto">
          <a:xfrm>
            <a:off x="4697093" y="4547342"/>
            <a:ext cx="2424701" cy="1533525"/>
          </a:xfrm>
          <a:prstGeom prst="rect">
            <a:avLst/>
          </a:prstGeom>
          <a:noFill/>
        </p:spPr>
      </p:pic>
      <p:sp>
        <p:nvSpPr>
          <p:cNvPr id="7" name="Text Placeholder 6">
            <a:extLst>
              <a:ext uri="{FF2B5EF4-FFF2-40B4-BE49-F238E27FC236}">
                <a16:creationId xmlns:a16="http://schemas.microsoft.com/office/drawing/2014/main" id="{1090B384-DDC3-4F71-A63A-93D443E66D0F}"/>
              </a:ext>
            </a:extLst>
          </p:cNvPr>
          <p:cNvSpPr txBox="1">
            <a:spLocks noGrp="1"/>
          </p:cNvSpPr>
          <p:nvPr>
            <p:ph type="body" sz="quarter" idx="12"/>
          </p:nvPr>
        </p:nvSpPr>
        <p:spPr>
          <a:xfrm>
            <a:off x="0" y="880271"/>
            <a:ext cx="10966450" cy="1846659"/>
          </a:xfrm>
          <a:prstGeom prst="rect">
            <a:avLst/>
          </a:prstGeom>
          <a:noFill/>
        </p:spPr>
        <p:txBody>
          <a:bodyPr wrap="square" rtlCol="0">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lang="en-IN" sz="1800" b="1" u="sng" dirty="0">
                <a:solidFill>
                  <a:srgbClr val="393D41"/>
                </a:solidFill>
                <a:latin typeface="Arial" pitchFamily="34" charset="0"/>
                <a:ea typeface="ＭＳ Ｐゴシック" pitchFamily="34" charset="-128"/>
              </a:rPr>
              <a:t>TRUENAT-RTPCR</a:t>
            </a:r>
            <a:endParaRPr kumimoji="0" lang="en-US" sz="18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a:p>
            <a:pPr marL="285750" lvl="0" indent="-285750" fontAlgn="base">
              <a:spcBef>
                <a:spcPts val="600"/>
              </a:spcBef>
              <a:spcAft>
                <a:spcPct val="0"/>
              </a:spcAft>
              <a:buFont typeface="Arial" panose="020B0604020202020204" pitchFamily="34" charset="0"/>
              <a:buChar char="•"/>
              <a:defRPr/>
            </a:pPr>
            <a:r>
              <a:rPr lang="en-IN" sz="1800" dirty="0"/>
              <a:t>225 </a:t>
            </a:r>
            <a:r>
              <a:rPr lang="en-IN" sz="1800" dirty="0" err="1"/>
              <a:t>centers</a:t>
            </a:r>
            <a:r>
              <a:rPr lang="en-IN" sz="1800" dirty="0"/>
              <a:t> with state of the art TB diagnostics testing machines </a:t>
            </a:r>
            <a:r>
              <a:rPr lang="en-IN" sz="1800" dirty="0" err="1"/>
              <a:t>TrueNat</a:t>
            </a:r>
            <a:r>
              <a:rPr lang="en-IN" sz="1800" dirty="0"/>
              <a:t> (RTPCR) for providing accurate TB detection </a:t>
            </a:r>
          </a:p>
          <a:p>
            <a:pPr marL="285750" lvl="0" indent="-285750" fontAlgn="base">
              <a:spcBef>
                <a:spcPts val="600"/>
              </a:spcBef>
              <a:spcAft>
                <a:spcPct val="0"/>
              </a:spcAft>
              <a:buFont typeface="Arial" panose="020B0604020202020204" pitchFamily="34" charset="0"/>
              <a:buChar char="•"/>
              <a:defRPr/>
            </a:pPr>
            <a:r>
              <a:rPr lang="en-IN" sz="1800" dirty="0">
                <a:solidFill>
                  <a:srgbClr val="393D41"/>
                </a:solidFill>
                <a:latin typeface="Arial" pitchFamily="34" charset="0"/>
                <a:ea typeface="ＭＳ Ｐゴシック" pitchFamily="34" charset="-128"/>
              </a:rPr>
              <a:t>Battery powered portable for sample preparation and real time quantitative micro PCR system for fastest detection </a:t>
            </a:r>
          </a:p>
          <a:p>
            <a:pPr marL="285750" lvl="0" indent="-285750" fontAlgn="base">
              <a:spcBef>
                <a:spcPts val="600"/>
              </a:spcBef>
              <a:spcAft>
                <a:spcPct val="0"/>
              </a:spcAft>
              <a:buFont typeface="Arial" panose="020B0604020202020204" pitchFamily="34" charset="0"/>
              <a:buChar char="•"/>
              <a:defRPr/>
            </a:pPr>
            <a:r>
              <a:rPr lang="en-IN" sz="1800" dirty="0">
                <a:solidFill>
                  <a:srgbClr val="393D41"/>
                </a:solidFill>
                <a:latin typeface="Arial" pitchFamily="34" charset="0"/>
                <a:ea typeface="ＭＳ Ｐゴシック" pitchFamily="34" charset="-128"/>
              </a:rPr>
              <a:t> 80,524 tests done since inception</a:t>
            </a:r>
            <a:endParaRPr lang="en-US" sz="1800" dirty="0">
              <a:solidFill>
                <a:srgbClr val="393D41"/>
              </a:solidFill>
              <a:latin typeface="Arial" pitchFamily="34" charset="0"/>
              <a:ea typeface="ＭＳ Ｐゴシック" pitchFamily="34" charset="-128"/>
            </a:endParaRPr>
          </a:p>
        </p:txBody>
      </p:sp>
    </p:spTree>
    <p:extLst>
      <p:ext uri="{BB962C8B-B14F-4D97-AF65-F5344CB8AC3E}">
        <p14:creationId xmlns:p14="http://schemas.microsoft.com/office/powerpoint/2010/main" val="1549486544"/>
      </p:ext>
    </p:extLst>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FED671B-9F5A-4EE0-8256-933A57E9BAC2}"/>
              </a:ext>
            </a:extLst>
          </p:cNvPr>
          <p:cNvSpPr>
            <a:spLocks noGrp="1" noChangeArrowheads="1"/>
          </p:cNvSpPr>
          <p:nvPr>
            <p:ph type="title"/>
          </p:nvPr>
        </p:nvSpPr>
        <p:spPr>
          <a:xfrm>
            <a:off x="169863" y="134938"/>
            <a:ext cx="10988675" cy="660400"/>
          </a:xfrm>
        </p:spPr>
        <p:txBody>
          <a:bodyPr/>
          <a:lstStyle/>
          <a:p>
            <a:r>
              <a:rPr lang="en-US" dirty="0"/>
              <a:t>SADAREM+</a:t>
            </a:r>
            <a:r>
              <a:rPr lang="en-US" altLang="en-US" dirty="0"/>
              <a:t> </a:t>
            </a:r>
          </a:p>
        </p:txBody>
      </p:sp>
      <p:sp>
        <p:nvSpPr>
          <p:cNvPr id="25603" name="Slide Number Placeholder 3">
            <a:extLst>
              <a:ext uri="{FF2B5EF4-FFF2-40B4-BE49-F238E27FC236}">
                <a16:creationId xmlns:a16="http://schemas.microsoft.com/office/drawing/2014/main" id="{E77F4353-0BA6-4DCC-8632-020E923748EE}"/>
              </a:ext>
            </a:extLst>
          </p:cNvPr>
          <p:cNvSpPr>
            <a:spLocks noGrp="1" noChangeArrowheads="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909193"/>
                </a:solidFill>
              </a:rPr>
              <a:t> </a:t>
            </a:r>
          </a:p>
        </p:txBody>
      </p:sp>
      <p:sp>
        <p:nvSpPr>
          <p:cNvPr id="14" name="Rectangle 13">
            <a:extLst>
              <a:ext uri="{FF2B5EF4-FFF2-40B4-BE49-F238E27FC236}">
                <a16:creationId xmlns:a16="http://schemas.microsoft.com/office/drawing/2014/main" id="{E1375470-70F2-4CDD-BD1E-28B2636C6DE8}"/>
              </a:ext>
            </a:extLst>
          </p:cNvPr>
          <p:cNvSpPr/>
          <p:nvPr/>
        </p:nvSpPr>
        <p:spPr>
          <a:xfrm>
            <a:off x="179387" y="1123950"/>
            <a:ext cx="7063894" cy="7448193"/>
          </a:xfrm>
          <a:prstGeom prst="rect">
            <a:avLst/>
          </a:prstGeom>
        </p:spPr>
        <p:txBody>
          <a:bodyPr wrap="square">
            <a:spAutoFit/>
          </a:bodyPr>
          <a:lstStyle/>
          <a:p>
            <a:pPr marL="285750" lvl="0" indent="-285750" fontAlgn="base">
              <a:spcBef>
                <a:spcPts val="600"/>
              </a:spcBef>
              <a:spcAft>
                <a:spcPct val="0"/>
              </a:spcAft>
              <a:buFont typeface="Wingdings" pitchFamily="2" charset="2"/>
              <a:buChar char="§"/>
              <a:defRPr/>
            </a:pPr>
            <a:r>
              <a:rPr lang="en-US" sz="1400" dirty="0">
                <a:solidFill>
                  <a:srgbClr val="393D41"/>
                </a:solidFill>
                <a:latin typeface="Arial" pitchFamily="34" charset="0"/>
                <a:ea typeface="ＭＳ Ｐゴシック" pitchFamily="34" charset="-128"/>
              </a:rPr>
              <a:t>The new digital initiative for assessment of disability for PWD people at Government hospitals </a:t>
            </a:r>
            <a:r>
              <a:rPr lang="en-IN" sz="1400" dirty="0"/>
              <a:t>was launched by the Government of Andhra Pradesh on 3</a:t>
            </a:r>
            <a:r>
              <a:rPr lang="en-IN" sz="1400" baseline="30000" dirty="0"/>
              <a:t>rd</a:t>
            </a:r>
            <a:r>
              <a:rPr lang="en-IN" sz="1400" dirty="0"/>
              <a:t> August 2018.</a:t>
            </a:r>
            <a:endParaRPr lang="en-US" sz="1400" dirty="0">
              <a:solidFill>
                <a:srgbClr val="393D41"/>
              </a:solidFill>
              <a:latin typeface="Arial" pitchFamily="34" charset="0"/>
              <a:ea typeface="ＭＳ Ｐゴシック" pitchFamily="34" charset="-128"/>
            </a:endParaRPr>
          </a:p>
          <a:p>
            <a:pPr marL="285750" lvl="0" indent="-285750" fontAlgn="base">
              <a:spcBef>
                <a:spcPts val="600"/>
              </a:spcBef>
              <a:spcAft>
                <a:spcPct val="0"/>
              </a:spcAft>
              <a:buFont typeface="Wingdings" pitchFamily="2" charset="2"/>
              <a:buChar char="§"/>
              <a:defRPr/>
            </a:pPr>
            <a:endParaRPr lang="en-IN" sz="1400" dirty="0">
              <a:solidFill>
                <a:srgbClr val="393D41"/>
              </a:solidFill>
              <a:latin typeface="Arial" pitchFamily="34" charset="0"/>
              <a:ea typeface="ＭＳ Ｐゴシック" pitchFamily="34" charset="-128"/>
            </a:endParaRPr>
          </a:p>
          <a:p>
            <a:pPr marL="285750" indent="-285750" fontAlgn="base">
              <a:spcBef>
                <a:spcPts val="600"/>
              </a:spcBef>
              <a:spcAft>
                <a:spcPct val="0"/>
              </a:spcAft>
              <a:buFont typeface="Wingdings" pitchFamily="2" charset="2"/>
              <a:buChar char="§"/>
              <a:defRPr/>
            </a:pPr>
            <a:r>
              <a:rPr lang="en-IN" sz="1400" dirty="0"/>
              <a:t>A pool of 55 hospitals and 590 specialists from the specialities of Orthopaedics, Ophthalmology, E.N.T. and Psychiatry are involved.</a:t>
            </a:r>
          </a:p>
          <a:p>
            <a:pPr marL="285750" indent="-285750" fontAlgn="base">
              <a:spcBef>
                <a:spcPts val="600"/>
              </a:spcBef>
              <a:spcAft>
                <a:spcPct val="0"/>
              </a:spcAft>
              <a:buFont typeface="Wingdings" pitchFamily="2" charset="2"/>
              <a:buChar char="§"/>
              <a:defRPr/>
            </a:pPr>
            <a:endParaRPr lang="en-IN" sz="1400" dirty="0"/>
          </a:p>
          <a:p>
            <a:pPr marL="285750" indent="-285750" fontAlgn="base">
              <a:spcBef>
                <a:spcPts val="600"/>
              </a:spcBef>
              <a:spcAft>
                <a:spcPct val="0"/>
              </a:spcAft>
              <a:buFont typeface="Wingdings" pitchFamily="2" charset="2"/>
              <a:buChar char="§"/>
              <a:defRPr/>
            </a:pPr>
            <a:r>
              <a:rPr lang="en-IN" sz="1400" dirty="0"/>
              <a:t>The PWD can book advance slot at a </a:t>
            </a:r>
            <a:r>
              <a:rPr lang="en-IN" sz="1400" dirty="0" err="1"/>
              <a:t>MeeSeva</a:t>
            </a:r>
            <a:r>
              <a:rPr lang="en-IN" sz="1400" dirty="0"/>
              <a:t> centre of his choice and he will be given date and time of assessment. </a:t>
            </a:r>
            <a:endParaRPr lang="en-US" sz="1400" dirty="0"/>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r>
              <a:rPr lang="en-IN" sz="1400" dirty="0"/>
              <a:t>On every Friday 2000+ slots are being issued through 1200+ </a:t>
            </a:r>
            <a:r>
              <a:rPr lang="en-IN" sz="1400" dirty="0" err="1"/>
              <a:t>MeeSeva</a:t>
            </a:r>
            <a:r>
              <a:rPr lang="en-IN" sz="1400" dirty="0"/>
              <a:t> centres. The head of the hospital on each Friday identifies the team of doctors speciality wise for assessing the cases scheduled for the day.</a:t>
            </a:r>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r>
              <a:rPr lang="en-IN" sz="1400" dirty="0"/>
              <a:t>After assessment by three doctors and approval from the </a:t>
            </a:r>
            <a:r>
              <a:rPr lang="en-IN" sz="1400" dirty="0" err="1"/>
              <a:t>Chaiman</a:t>
            </a:r>
            <a:r>
              <a:rPr lang="en-IN" sz="1400" dirty="0"/>
              <a:t>, the digital disability certificate will be generated and transferred to </a:t>
            </a:r>
            <a:r>
              <a:rPr lang="en-IN" sz="1400" dirty="0" err="1"/>
              <a:t>MeeSeva</a:t>
            </a:r>
            <a:r>
              <a:rPr lang="en-IN" sz="1400" dirty="0"/>
              <a:t> Server.</a:t>
            </a:r>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r>
              <a:rPr lang="en-IN" sz="1400" dirty="0"/>
              <a:t>An SMS will be communicated to the beneficiary that the certificate has been generated and it can be obtained from any </a:t>
            </a:r>
            <a:r>
              <a:rPr lang="en-IN" sz="1400" dirty="0" err="1"/>
              <a:t>MeeSeva</a:t>
            </a:r>
            <a:r>
              <a:rPr lang="en-IN" sz="1400" dirty="0"/>
              <a:t> centre.</a:t>
            </a:r>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r>
              <a:rPr lang="en-IN" sz="1400" dirty="0"/>
              <a:t>35000+ persons were screened and issued certificates since the inception of the services so far.</a:t>
            </a:r>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buFont typeface="Wingdings" pitchFamily="2" charset="2"/>
              <a:buChar char="§"/>
              <a:defRPr/>
            </a:pPr>
            <a:endParaRPr lang="en-IN" sz="1400" dirty="0"/>
          </a:p>
          <a:p>
            <a:pPr marL="285750" lvl="0" indent="-285750" fontAlgn="base">
              <a:spcBef>
                <a:spcPts val="600"/>
              </a:spcBef>
              <a:spcAft>
                <a:spcPct val="0"/>
              </a:spcAft>
              <a:defRPr/>
            </a:pPr>
            <a:endParaRPr lang="en-US" sz="1400" dirty="0">
              <a:solidFill>
                <a:srgbClr val="393D41"/>
              </a:solidFill>
              <a:latin typeface="Arial" pitchFamily="34" charset="0"/>
              <a:ea typeface="ＭＳ Ｐゴシック" pitchFamily="34" charset="-128"/>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sz="1600" b="0" dirty="0">
              <a:solidFill>
                <a:srgbClr val="393D41"/>
              </a:solidFill>
              <a:latin typeface="Arial"/>
            </a:endParaRPr>
          </a:p>
        </p:txBody>
      </p:sp>
      <p:pic>
        <p:nvPicPr>
          <p:cNvPr id="6" name="Picture 5" descr="C:\Users\admin\AppData\Local\Microsoft\Windows\INetCache\Content.Word\4 page.jpg">
            <a:extLst>
              <a:ext uri="{FF2B5EF4-FFF2-40B4-BE49-F238E27FC236}">
                <a16:creationId xmlns:a16="http://schemas.microsoft.com/office/drawing/2014/main" id="{E9665900-6B35-4BF9-B670-D0F9B3B8A6A1}"/>
              </a:ext>
            </a:extLst>
          </p:cNvPr>
          <p:cNvPicPr/>
          <p:nvPr/>
        </p:nvPicPr>
        <p:blipFill>
          <a:blip r:embed="rId3" cstate="print"/>
          <a:srcRect/>
          <a:stretch>
            <a:fillRect/>
          </a:stretch>
        </p:blipFill>
        <p:spPr bwMode="auto">
          <a:xfrm>
            <a:off x="7543800" y="1323975"/>
            <a:ext cx="3733800" cy="2362199"/>
          </a:xfrm>
          <a:prstGeom prst="rect">
            <a:avLst/>
          </a:prstGeom>
          <a:noFill/>
          <a:ln w="9525">
            <a:noFill/>
            <a:miter lim="800000"/>
            <a:headEnd/>
            <a:tailEnd/>
          </a:ln>
        </p:spPr>
      </p:pic>
      <p:pic>
        <p:nvPicPr>
          <p:cNvPr id="7" name="Picture 6" descr="F:\DIVYA SREE.jpg"/>
          <p:cNvPicPr/>
          <p:nvPr/>
        </p:nvPicPr>
        <p:blipFill>
          <a:blip r:embed="rId4" cstate="print"/>
          <a:srcRect/>
          <a:stretch>
            <a:fillRect/>
          </a:stretch>
        </p:blipFill>
        <p:spPr bwMode="auto">
          <a:xfrm>
            <a:off x="7548562" y="3867150"/>
            <a:ext cx="3719513" cy="2376487"/>
          </a:xfrm>
          <a:prstGeom prst="rect">
            <a:avLst/>
          </a:prstGeom>
          <a:noFill/>
          <a:ln w="9525">
            <a:noFill/>
            <a:miter lim="800000"/>
            <a:headEnd/>
            <a:tailEnd/>
          </a:ln>
        </p:spPr>
      </p:pic>
    </p:spTree>
    <p:extLst>
      <p:ext uri="{BB962C8B-B14F-4D97-AF65-F5344CB8AC3E}">
        <p14:creationId xmlns:p14="http://schemas.microsoft.com/office/powerpoint/2010/main" val="12420190"/>
      </p:ext>
    </p:extLst>
  </p:cSld>
  <p:clrMapOvr>
    <a:masterClrMapping/>
  </p:clrMapOvr>
  <p:transition>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FED671B-9F5A-4EE0-8256-933A57E9BAC2}"/>
              </a:ext>
            </a:extLst>
          </p:cNvPr>
          <p:cNvSpPr>
            <a:spLocks noGrp="1" noChangeArrowheads="1"/>
          </p:cNvSpPr>
          <p:nvPr>
            <p:ph type="title"/>
          </p:nvPr>
        </p:nvSpPr>
        <p:spPr>
          <a:xfrm>
            <a:off x="169863" y="134938"/>
            <a:ext cx="10988675" cy="660400"/>
          </a:xfrm>
        </p:spPr>
        <p:txBody>
          <a:bodyPr/>
          <a:lstStyle/>
          <a:p>
            <a:r>
              <a:rPr lang="en-US" dirty="0" err="1"/>
              <a:t>eAushadhi</a:t>
            </a:r>
            <a:r>
              <a:rPr lang="en-US" altLang="en-US" dirty="0"/>
              <a:t> </a:t>
            </a:r>
          </a:p>
        </p:txBody>
      </p:sp>
      <p:sp>
        <p:nvSpPr>
          <p:cNvPr id="25603" name="Slide Number Placeholder 3">
            <a:extLst>
              <a:ext uri="{FF2B5EF4-FFF2-40B4-BE49-F238E27FC236}">
                <a16:creationId xmlns:a16="http://schemas.microsoft.com/office/drawing/2014/main" id="{E77F4353-0BA6-4DCC-8632-020E923748EE}"/>
              </a:ext>
            </a:extLst>
          </p:cNvPr>
          <p:cNvSpPr>
            <a:spLocks noGrp="1" noChangeArrowheads="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909193"/>
                </a:solidFill>
              </a:rPr>
              <a:t> </a:t>
            </a:r>
          </a:p>
        </p:txBody>
      </p:sp>
      <p:sp>
        <p:nvSpPr>
          <p:cNvPr id="14" name="Rectangle 13">
            <a:extLst>
              <a:ext uri="{FF2B5EF4-FFF2-40B4-BE49-F238E27FC236}">
                <a16:creationId xmlns:a16="http://schemas.microsoft.com/office/drawing/2014/main" id="{E1375470-70F2-4CDD-BD1E-28B2636C6DE8}"/>
              </a:ext>
            </a:extLst>
          </p:cNvPr>
          <p:cNvSpPr/>
          <p:nvPr/>
        </p:nvSpPr>
        <p:spPr>
          <a:xfrm>
            <a:off x="179388" y="1123950"/>
            <a:ext cx="4070350" cy="707886"/>
          </a:xfrm>
          <a:prstGeom prst="rect">
            <a:avLst/>
          </a:prstGeom>
        </p:spPr>
        <p:txBody>
          <a:bodyPr>
            <a:spAutoFit/>
          </a:bodyPr>
          <a:lstStyle/>
          <a:p>
            <a:pPr marL="285750" indent="-285750" eaLnBrk="1" fontAlgn="auto" hangingPunct="1">
              <a:spcBef>
                <a:spcPts val="600"/>
              </a:spcBef>
              <a:spcAft>
                <a:spcPts val="600"/>
              </a:spcAft>
              <a:buClr>
                <a:srgbClr val="7BC143"/>
              </a:buClr>
              <a:buSzPct val="115000"/>
              <a:buFont typeface="Wingdings" panose="05000000000000000000" pitchFamily="2" charset="2"/>
              <a:buChar char="§"/>
              <a:defRPr/>
            </a:pPr>
            <a:endParaRPr lang="en-US" altLang="en-US" sz="1400" b="0" dirty="0">
              <a:solidFill>
                <a:srgbClr val="393D41"/>
              </a:solidFil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sz="1600" b="0" dirty="0">
              <a:solidFill>
                <a:srgbClr val="393D41"/>
              </a:solidFill>
              <a:latin typeface="Arial"/>
            </a:endParaRPr>
          </a:p>
        </p:txBody>
      </p:sp>
      <p:graphicFrame>
        <p:nvGraphicFramePr>
          <p:cNvPr id="1026" name="Object 2"/>
          <p:cNvGraphicFramePr>
            <a:graphicFrameLocks noChangeAspect="1"/>
          </p:cNvGraphicFramePr>
          <p:nvPr/>
        </p:nvGraphicFramePr>
        <p:xfrm>
          <a:off x="7335697" y="4038601"/>
          <a:ext cx="4046677" cy="2514600"/>
        </p:xfrm>
        <a:graphic>
          <a:graphicData uri="http://schemas.openxmlformats.org/presentationml/2006/ole">
            <mc:AlternateContent xmlns:mc="http://schemas.openxmlformats.org/markup-compatibility/2006">
              <mc:Choice xmlns:v="urn:schemas-microsoft-com:vml" Requires="v">
                <p:oleObj spid="_x0000_s2050" name="Bitmap Image" r:id="rId4" imgW="12961905" imgH="6200000" progId="PBrush">
                  <p:embed/>
                </p:oleObj>
              </mc:Choice>
              <mc:Fallback>
                <p:oleObj name="Bitmap Image" r:id="rId4" imgW="12961905" imgH="6200000" progId="PBrush">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697" y="4038601"/>
                        <a:ext cx="4046677" cy="2514600"/>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a:extLst>
              <a:ext uri="{FF2B5EF4-FFF2-40B4-BE49-F238E27FC236}">
                <a16:creationId xmlns:a16="http://schemas.microsoft.com/office/drawing/2014/main" id="{E1375470-70F2-4CDD-BD1E-28B2636C6DE8}"/>
              </a:ext>
            </a:extLst>
          </p:cNvPr>
          <p:cNvSpPr/>
          <p:nvPr/>
        </p:nvSpPr>
        <p:spPr>
          <a:xfrm>
            <a:off x="207962" y="1228725"/>
            <a:ext cx="6840537" cy="5986254"/>
          </a:xfrm>
          <a:prstGeom prst="rect">
            <a:avLst/>
          </a:prstGeom>
        </p:spPr>
        <p:txBody>
          <a:bodyPr wrap="square">
            <a:spAutoFit/>
          </a:bodyPr>
          <a:lstStyle/>
          <a:p>
            <a:pPr marL="285750" lvl="0" indent="-285750" algn="just" fontAlgn="base">
              <a:spcBef>
                <a:spcPts val="300"/>
              </a:spcBef>
              <a:spcAft>
                <a:spcPct val="0"/>
              </a:spcAft>
              <a:buFont typeface="Arial" panose="020B0604020202020204" pitchFamily="34" charset="0"/>
              <a:buChar char="•"/>
              <a:defRPr/>
            </a:pPr>
            <a:r>
              <a:rPr lang="en-IN" sz="1400" dirty="0"/>
              <a:t>A comprehensive online supply chain management software for procurement and distribution of medicines and surgical items was launched by the Government of Andhra Pradesh on 09th June 2015.</a:t>
            </a:r>
          </a:p>
          <a:p>
            <a:pPr marL="285750" lvl="0" indent="-285750" algn="just" fontAlgn="base">
              <a:spcBef>
                <a:spcPts val="300"/>
              </a:spcBef>
              <a:spcAft>
                <a:spcPct val="0"/>
              </a:spcAft>
              <a:buFont typeface="Arial" panose="020B0604020202020204" pitchFamily="34" charset="0"/>
              <a:buChar char="•"/>
              <a:defRPr/>
            </a:pPr>
            <a:endParaRPr lang="en-IN" sz="1400" dirty="0"/>
          </a:p>
          <a:p>
            <a:pPr marL="285750" lvl="0" indent="-285750" algn="just" fontAlgn="base">
              <a:spcBef>
                <a:spcPts val="300"/>
              </a:spcBef>
              <a:spcAft>
                <a:spcPct val="0"/>
              </a:spcAft>
              <a:buFont typeface="Arial" panose="020B0604020202020204" pitchFamily="34" charset="0"/>
              <a:buChar char="•"/>
              <a:defRPr/>
            </a:pPr>
            <a:r>
              <a:rPr lang="en-IN" sz="1400" dirty="0"/>
              <a:t>The entire process of raising demand, placing purchase orders, supply, receipt and disbursement is done on-line in a most transparent manner.</a:t>
            </a:r>
          </a:p>
          <a:p>
            <a:pPr marL="285750" lvl="0" indent="-285750" algn="just" fontAlgn="base">
              <a:spcBef>
                <a:spcPts val="300"/>
              </a:spcBef>
              <a:spcAft>
                <a:spcPct val="0"/>
              </a:spcAft>
              <a:buFont typeface="Arial" panose="020B0604020202020204" pitchFamily="34" charset="0"/>
              <a:buChar char="•"/>
              <a:defRPr/>
            </a:pPr>
            <a:endParaRPr lang="en-IN" sz="1400" dirty="0"/>
          </a:p>
          <a:p>
            <a:pPr marL="285750" lvl="0" indent="-285750" algn="just" fontAlgn="base">
              <a:spcBef>
                <a:spcPts val="300"/>
              </a:spcBef>
              <a:spcAft>
                <a:spcPct val="0"/>
              </a:spcAft>
              <a:buFont typeface="Arial" panose="020B0604020202020204" pitchFamily="34" charset="0"/>
              <a:buChar char="•"/>
              <a:defRPr/>
            </a:pPr>
            <a:r>
              <a:rPr lang="en-IN" sz="1400" dirty="0"/>
              <a:t>The software is implemented in 2006 institutions of the health department including Mobile Medical Units and electronic Urban Primary Health Centres.</a:t>
            </a:r>
          </a:p>
          <a:p>
            <a:pPr marL="285750" lvl="0" indent="-285750" algn="just" fontAlgn="base">
              <a:spcBef>
                <a:spcPts val="300"/>
              </a:spcBef>
              <a:spcAft>
                <a:spcPct val="0"/>
              </a:spcAft>
              <a:defRPr/>
            </a:pPr>
            <a:endParaRPr lang="en-IN" sz="1400" dirty="0"/>
          </a:p>
          <a:p>
            <a:pPr marL="285750" lvl="0" indent="-285750" algn="just" fontAlgn="base">
              <a:spcBef>
                <a:spcPts val="300"/>
              </a:spcBef>
              <a:spcAft>
                <a:spcPct val="0"/>
              </a:spcAft>
              <a:buFont typeface="Arial" panose="020B0604020202020204" pitchFamily="34" charset="0"/>
              <a:buChar char="•"/>
              <a:defRPr/>
            </a:pPr>
            <a:r>
              <a:rPr lang="en-US" sz="1400" dirty="0"/>
              <a:t>Demands are raised and updated by the individual hospitals periodically for specific period i.e. quarterly, half yearly etc. </a:t>
            </a:r>
          </a:p>
          <a:p>
            <a:pPr marL="285750" lvl="0" indent="-285750" algn="just" fontAlgn="base">
              <a:spcBef>
                <a:spcPts val="300"/>
              </a:spcBef>
              <a:spcAft>
                <a:spcPct val="0"/>
              </a:spcAft>
              <a:buFont typeface="Arial" panose="020B0604020202020204" pitchFamily="34" charset="0"/>
              <a:buChar char="•"/>
              <a:defRPr/>
            </a:pPr>
            <a:endParaRPr lang="en-US" sz="1400" dirty="0"/>
          </a:p>
          <a:p>
            <a:pPr marL="285750" lvl="0" indent="-285750" algn="just" fontAlgn="base">
              <a:spcBef>
                <a:spcPts val="300"/>
              </a:spcBef>
              <a:spcAft>
                <a:spcPct val="0"/>
              </a:spcAft>
              <a:buFont typeface="Arial" panose="020B0604020202020204" pitchFamily="34" charset="0"/>
              <a:buChar char="•"/>
              <a:defRPr/>
            </a:pPr>
            <a:r>
              <a:rPr lang="en-US" sz="1400" dirty="0"/>
              <a:t>Purchase order wise material receipt certificate is generated immediately upon entry by the district stores and displayed in supplier logins with automatic bill processing.</a:t>
            </a:r>
            <a:endParaRPr lang="en-IN" sz="1400" dirty="0"/>
          </a:p>
          <a:p>
            <a:pPr marL="285750" lvl="0" indent="-285750" algn="just" fontAlgn="base">
              <a:spcBef>
                <a:spcPts val="300"/>
              </a:spcBef>
              <a:spcAft>
                <a:spcPct val="0"/>
              </a:spcAft>
              <a:buFont typeface="Arial" panose="020B0604020202020204" pitchFamily="34" charset="0"/>
              <a:buChar char="•"/>
              <a:defRPr/>
            </a:pPr>
            <a:endParaRPr lang="en-US" sz="1400" dirty="0"/>
          </a:p>
          <a:p>
            <a:pPr marL="285750" lvl="0" indent="-285750" algn="just" fontAlgn="base">
              <a:spcBef>
                <a:spcPts val="300"/>
              </a:spcBef>
              <a:spcAft>
                <a:spcPct val="0"/>
              </a:spcAft>
              <a:buFont typeface="Arial" panose="020B0604020202020204" pitchFamily="34" charset="0"/>
              <a:buChar char="•"/>
              <a:defRPr/>
            </a:pPr>
            <a:r>
              <a:rPr lang="en-US" sz="1400" dirty="0"/>
              <a:t>Real time monitoring of stock positions at all stores i.e. from district stores to individual hospitals. </a:t>
            </a:r>
            <a:endParaRPr lang="en-IN" sz="1400" dirty="0"/>
          </a:p>
          <a:p>
            <a:pPr marL="285750" lvl="0" indent="-285750" algn="just" fontAlgn="base">
              <a:spcBef>
                <a:spcPts val="300"/>
              </a:spcBef>
              <a:spcAft>
                <a:spcPct val="0"/>
              </a:spcAft>
              <a:buFont typeface="Arial" panose="020B0604020202020204" pitchFamily="34" charset="0"/>
              <a:buChar char="•"/>
              <a:defRPr/>
            </a:pPr>
            <a:endParaRPr lang="en-IN" sz="1400" dirty="0"/>
          </a:p>
          <a:p>
            <a:pPr marL="285750" lvl="0" indent="-285750" algn="just" fontAlgn="base">
              <a:spcBef>
                <a:spcPts val="300"/>
              </a:spcBef>
              <a:spcAft>
                <a:spcPct val="0"/>
              </a:spcAft>
              <a:buFont typeface="Arial" panose="020B0604020202020204" pitchFamily="34" charset="0"/>
              <a:buChar char="•"/>
              <a:defRPr/>
            </a:pPr>
            <a:r>
              <a:rPr lang="en-US" sz="1400" dirty="0"/>
              <a:t>Total procurement of medicines, </a:t>
            </a:r>
            <a:r>
              <a:rPr lang="en-US" sz="1400" dirty="0" err="1"/>
              <a:t>surgicals</a:t>
            </a:r>
            <a:r>
              <a:rPr lang="en-US" sz="1400" dirty="0"/>
              <a:t>, CTS and AYUSH medicines worth Rs.1,06,991.36 </a:t>
            </a:r>
            <a:r>
              <a:rPr lang="en-US" sz="1400" dirty="0" err="1"/>
              <a:t>Lakhs</a:t>
            </a:r>
            <a:r>
              <a:rPr lang="en-US" sz="1400" dirty="0"/>
              <a:t> since inception </a:t>
            </a:r>
            <a:endParaRPr lang="en-US" sz="1400" dirty="0">
              <a:solidFill>
                <a:srgbClr val="393D41"/>
              </a:solidFill>
              <a:latin typeface="Arial" pitchFamily="34" charset="0"/>
              <a:ea typeface="ＭＳ Ｐゴシック" pitchFamily="34" charset="-128"/>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altLang="en-US" sz="1400" b="0" dirty="0">
              <a:solidFill>
                <a:srgbClr val="393D41"/>
              </a:solidFill>
            </a:endParaRPr>
          </a:p>
          <a:p>
            <a:pPr marL="285750" indent="-285750" eaLnBrk="1" fontAlgn="auto" hangingPunct="1">
              <a:spcBef>
                <a:spcPts val="600"/>
              </a:spcBef>
              <a:spcAft>
                <a:spcPts val="600"/>
              </a:spcAft>
              <a:buClr>
                <a:srgbClr val="7BC143"/>
              </a:buClr>
              <a:buSzPct val="115000"/>
              <a:buFont typeface="Arial" panose="020B0604020202020204" pitchFamily="34" charset="0"/>
              <a:buChar char="•"/>
              <a:defRPr/>
            </a:pPr>
            <a:endParaRPr lang="en-US" sz="1600" b="0" dirty="0">
              <a:solidFill>
                <a:srgbClr val="393D41"/>
              </a:solidFill>
              <a:latin typeface="Arial"/>
            </a:endParaRPr>
          </a:p>
        </p:txBody>
      </p:sp>
      <p:sp>
        <p:nvSpPr>
          <p:cNvPr id="1028"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7" name="Object 3"/>
          <p:cNvGraphicFramePr>
            <a:graphicFrameLocks noChangeAspect="1"/>
          </p:cNvGraphicFramePr>
          <p:nvPr/>
        </p:nvGraphicFramePr>
        <p:xfrm>
          <a:off x="7259261" y="1193454"/>
          <a:ext cx="4065963" cy="2549871"/>
        </p:xfrm>
        <a:graphic>
          <a:graphicData uri="http://schemas.openxmlformats.org/presentationml/2006/ole">
            <mc:AlternateContent xmlns:mc="http://schemas.openxmlformats.org/markup-compatibility/2006">
              <mc:Choice xmlns:v="urn:schemas-microsoft-com:vml" Requires="v">
                <p:oleObj spid="_x0000_s2051" name="Bitmap Image" r:id="rId6" imgW="9573961" imgH="6009524" progId="Paint.Picture">
                  <p:embed/>
                </p:oleObj>
              </mc:Choice>
              <mc:Fallback>
                <p:oleObj name="Bitmap Image" r:id="rId6" imgW="9573961" imgH="6009524" progId="Paint.Picture">
                  <p:embed/>
                  <p:pic>
                    <p:nvPicPr>
                      <p:cNvPr id="10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9261" y="1193454"/>
                        <a:ext cx="4065963" cy="2549871"/>
                      </a:xfrm>
                      <a:prstGeom prst="rect">
                        <a:avLst/>
                      </a:prstGeom>
                      <a:noFill/>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9125641"/>
      </p:ext>
    </p:extLst>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FED671B-9F5A-4EE0-8256-933A57E9BAC2}"/>
              </a:ext>
            </a:extLst>
          </p:cNvPr>
          <p:cNvSpPr>
            <a:spLocks noGrp="1" noChangeArrowheads="1"/>
          </p:cNvSpPr>
          <p:nvPr>
            <p:ph type="title"/>
          </p:nvPr>
        </p:nvSpPr>
        <p:spPr>
          <a:xfrm>
            <a:off x="169863" y="134938"/>
            <a:ext cx="10988675" cy="660400"/>
          </a:xfrm>
        </p:spPr>
        <p:txBody>
          <a:bodyPr/>
          <a:lstStyle/>
          <a:p>
            <a:r>
              <a:rPr lang="en-US" dirty="0"/>
              <a:t> </a:t>
            </a:r>
            <a:r>
              <a:rPr lang="en-US" altLang="en-US" dirty="0" err="1"/>
              <a:t>APeRX</a:t>
            </a:r>
            <a:r>
              <a:rPr lang="en-US" altLang="en-US" dirty="0"/>
              <a:t> </a:t>
            </a:r>
          </a:p>
        </p:txBody>
      </p:sp>
      <p:sp>
        <p:nvSpPr>
          <p:cNvPr id="25603" name="Slide Number Placeholder 3">
            <a:extLst>
              <a:ext uri="{FF2B5EF4-FFF2-40B4-BE49-F238E27FC236}">
                <a16:creationId xmlns:a16="http://schemas.microsoft.com/office/drawing/2014/main" id="{E77F4353-0BA6-4DCC-8632-020E923748EE}"/>
              </a:ext>
            </a:extLst>
          </p:cNvPr>
          <p:cNvSpPr>
            <a:spLocks noGrp="1" noChangeArrowheads="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909193"/>
                </a:solidFill>
              </a:rPr>
              <a:t> </a:t>
            </a:r>
          </a:p>
        </p:txBody>
      </p:sp>
      <p:sp>
        <p:nvSpPr>
          <p:cNvPr id="14" name="Rectangle 13">
            <a:extLst>
              <a:ext uri="{FF2B5EF4-FFF2-40B4-BE49-F238E27FC236}">
                <a16:creationId xmlns:a16="http://schemas.microsoft.com/office/drawing/2014/main" id="{E1375470-70F2-4CDD-BD1E-28B2636C6DE8}"/>
              </a:ext>
            </a:extLst>
          </p:cNvPr>
          <p:cNvSpPr/>
          <p:nvPr/>
        </p:nvSpPr>
        <p:spPr>
          <a:xfrm>
            <a:off x="179387" y="1123950"/>
            <a:ext cx="5507037" cy="4939814"/>
          </a:xfrm>
          <a:prstGeom prst="rect">
            <a:avLst/>
          </a:prstGeom>
        </p:spPr>
        <p:txBody>
          <a:bodyPr wrap="square">
            <a:spAutoFit/>
          </a:bodyPr>
          <a:lstStyle/>
          <a:p>
            <a:pPr marL="285750" lvl="0" indent="-285750" fontAlgn="base">
              <a:spcBef>
                <a:spcPts val="300"/>
              </a:spcBef>
              <a:spcAft>
                <a:spcPct val="0"/>
              </a:spcAft>
              <a:buFont typeface="Wingdings" pitchFamily="2" charset="2"/>
              <a:buChar char="§"/>
              <a:defRPr/>
            </a:pPr>
            <a:r>
              <a:rPr lang="en-IN" sz="1400" dirty="0">
                <a:solidFill>
                  <a:srgbClr val="393D41"/>
                </a:solidFill>
                <a:latin typeface="Arial" pitchFamily="34" charset="0"/>
                <a:ea typeface="ＭＳ Ｐゴシック" pitchFamily="34" charset="-128"/>
              </a:rPr>
              <a:t>An application for dispensing of drugs through both public and private empanelled pharmacies.</a:t>
            </a:r>
          </a:p>
          <a:p>
            <a:pPr marL="285750" lvl="0" indent="-285750" fontAlgn="base">
              <a:spcBef>
                <a:spcPts val="300"/>
              </a:spcBef>
              <a:spcAft>
                <a:spcPct val="0"/>
              </a:spcAft>
              <a:defRPr/>
            </a:pPr>
            <a:endParaRPr lang="en-IN" sz="1400" dirty="0">
              <a:solidFill>
                <a:srgbClr val="393D41"/>
              </a:solidFill>
              <a:latin typeface="Arial" pitchFamily="34" charset="0"/>
              <a:ea typeface="ＭＳ Ｐゴシック" pitchFamily="34" charset="-128"/>
            </a:endParaRPr>
          </a:p>
          <a:p>
            <a:pPr marL="285750" lvl="0" indent="-285750" fontAlgn="base">
              <a:spcBef>
                <a:spcPts val="300"/>
              </a:spcBef>
              <a:spcAft>
                <a:spcPct val="0"/>
              </a:spcAft>
              <a:buFont typeface="Wingdings" pitchFamily="2" charset="2"/>
              <a:buChar char="§"/>
              <a:defRPr/>
            </a:pPr>
            <a:r>
              <a:rPr lang="en-IN" sz="1400" dirty="0">
                <a:solidFill>
                  <a:srgbClr val="393D41"/>
                </a:solidFill>
                <a:latin typeface="Arial" pitchFamily="34" charset="0"/>
                <a:ea typeface="ＭＳ Ｐゴシック" pitchFamily="34" charset="-128"/>
              </a:rPr>
              <a:t>Free drugs for TB, hypertension and diabetes.</a:t>
            </a:r>
          </a:p>
          <a:p>
            <a:pPr marL="285750" lvl="0" indent="-285750" fontAlgn="base">
              <a:spcBef>
                <a:spcPts val="300"/>
              </a:spcBef>
              <a:spcAft>
                <a:spcPct val="0"/>
              </a:spcAft>
              <a:buFont typeface="Wingdings" pitchFamily="2" charset="2"/>
              <a:buChar char="§"/>
              <a:defRPr/>
            </a:pPr>
            <a:endParaRPr lang="en-IN" sz="1400" dirty="0">
              <a:solidFill>
                <a:srgbClr val="393D41"/>
              </a:solidFill>
              <a:latin typeface="Arial" pitchFamily="34" charset="0"/>
              <a:ea typeface="ＭＳ Ｐゴシック" pitchFamily="34" charset="-128"/>
            </a:endParaRPr>
          </a:p>
          <a:p>
            <a:pPr marL="285750" lvl="0" indent="-285750" fontAlgn="base">
              <a:spcBef>
                <a:spcPts val="300"/>
              </a:spcBef>
              <a:spcAft>
                <a:spcPct val="0"/>
              </a:spcAft>
              <a:buFont typeface="Wingdings" pitchFamily="2" charset="2"/>
              <a:buChar char="§"/>
              <a:defRPr/>
            </a:pPr>
            <a:r>
              <a:rPr lang="en-IN" sz="1400" dirty="0">
                <a:latin typeface="Times New Roman" pitchFamily="18" charset="0"/>
                <a:cs typeface="Times New Roman" pitchFamily="18" charset="0"/>
              </a:rPr>
              <a:t>Doctors register in the application using their AP Medical Council Registration number before Prescribing the drugs from </a:t>
            </a:r>
            <a:r>
              <a:rPr lang="en-IN" sz="1400" dirty="0" err="1">
                <a:latin typeface="Times New Roman" pitchFamily="18" charset="0"/>
                <a:cs typeface="Times New Roman" pitchFamily="18" charset="0"/>
              </a:rPr>
              <a:t>APeRx</a:t>
            </a:r>
            <a:r>
              <a:rPr lang="en-IN" sz="1400" dirty="0">
                <a:latin typeface="Times New Roman" pitchFamily="18" charset="0"/>
                <a:cs typeface="Times New Roman" pitchFamily="18" charset="0"/>
              </a:rPr>
              <a:t> app.</a:t>
            </a:r>
          </a:p>
          <a:p>
            <a:pPr marL="285750" lvl="0" indent="-285750" fontAlgn="base">
              <a:spcBef>
                <a:spcPts val="300"/>
              </a:spcBef>
              <a:spcAft>
                <a:spcPct val="0"/>
              </a:spcAft>
              <a:buFont typeface="Wingdings" pitchFamily="2" charset="2"/>
              <a:buChar char="§"/>
              <a:defRPr/>
            </a:pPr>
            <a:endParaRPr lang="en-IN" sz="1400" dirty="0">
              <a:latin typeface="Times New Roman" pitchFamily="18" charset="0"/>
              <a:cs typeface="Times New Roman" pitchFamily="18" charset="0"/>
            </a:endParaRPr>
          </a:p>
          <a:p>
            <a:pPr marL="285750" lvl="0" indent="-285750" fontAlgn="base">
              <a:spcBef>
                <a:spcPts val="300"/>
              </a:spcBef>
              <a:spcAft>
                <a:spcPct val="0"/>
              </a:spcAft>
              <a:buFont typeface="Wingdings" pitchFamily="2" charset="2"/>
              <a:buChar char="§"/>
              <a:defRPr/>
            </a:pPr>
            <a:r>
              <a:rPr lang="en-IN" sz="1400" dirty="0">
                <a:latin typeface="Times New Roman" pitchFamily="18" charset="0"/>
                <a:cs typeface="Times New Roman" pitchFamily="18" charset="0"/>
              </a:rPr>
              <a:t>A prescription ID is generated which will be shared to the patients through message. This prescription ID must be used by Pharmacists for Dispensation of Drugs</a:t>
            </a:r>
          </a:p>
          <a:p>
            <a:pPr marL="285750" lvl="0" indent="-285750" fontAlgn="base">
              <a:spcBef>
                <a:spcPts val="300"/>
              </a:spcBef>
              <a:spcAft>
                <a:spcPct val="0"/>
              </a:spcAft>
              <a:buFont typeface="Wingdings" pitchFamily="2" charset="2"/>
              <a:buChar char="§"/>
              <a:defRPr/>
            </a:pPr>
            <a:endParaRPr lang="en-IN" sz="1400" dirty="0">
              <a:solidFill>
                <a:srgbClr val="393D41"/>
              </a:solidFill>
              <a:latin typeface="Arial" pitchFamily="34" charset="0"/>
              <a:ea typeface="ＭＳ Ｐゴシック" pitchFamily="34" charset="-128"/>
            </a:endParaRPr>
          </a:p>
          <a:p>
            <a:pPr marL="285750" indent="-285750" fontAlgn="base">
              <a:spcBef>
                <a:spcPts val="300"/>
              </a:spcBef>
              <a:spcAft>
                <a:spcPct val="0"/>
              </a:spcAft>
              <a:buFont typeface="Wingdings" pitchFamily="2" charset="2"/>
              <a:buChar char="§"/>
              <a:defRPr/>
            </a:pPr>
            <a:r>
              <a:rPr lang="en-IN" sz="1400" dirty="0">
                <a:latin typeface="Times New Roman" pitchFamily="18" charset="0"/>
                <a:cs typeface="Times New Roman" pitchFamily="18" charset="0"/>
              </a:rPr>
              <a:t>The Pharmacists register in the application using their Registration number before Dispensing the drugs from </a:t>
            </a:r>
            <a:r>
              <a:rPr lang="en-IN" sz="1400" dirty="0" err="1">
                <a:latin typeface="Times New Roman" pitchFamily="18" charset="0"/>
                <a:cs typeface="Times New Roman" pitchFamily="18" charset="0"/>
              </a:rPr>
              <a:t>APeRx</a:t>
            </a:r>
            <a:r>
              <a:rPr lang="en-IN" sz="1400" dirty="0">
                <a:latin typeface="Times New Roman" pitchFamily="18" charset="0"/>
                <a:cs typeface="Times New Roman" pitchFamily="18" charset="0"/>
              </a:rPr>
              <a:t> app.</a:t>
            </a:r>
          </a:p>
          <a:p>
            <a:pPr marL="285750" lvl="0" indent="-285750" fontAlgn="base">
              <a:spcBef>
                <a:spcPts val="300"/>
              </a:spcBef>
              <a:spcAft>
                <a:spcPct val="0"/>
              </a:spcAft>
              <a:buFont typeface="Wingdings" pitchFamily="2" charset="2"/>
              <a:buChar char="§"/>
              <a:defRPr/>
            </a:pPr>
            <a:endParaRPr lang="en-IN" sz="1400" dirty="0">
              <a:solidFill>
                <a:srgbClr val="393D41"/>
              </a:solidFill>
              <a:latin typeface="Arial" pitchFamily="34" charset="0"/>
              <a:ea typeface="ＭＳ Ｐゴシック" pitchFamily="34" charset="-128"/>
            </a:endParaRPr>
          </a:p>
          <a:p>
            <a:pPr marL="285750" lvl="0" indent="-285750" fontAlgn="base">
              <a:spcBef>
                <a:spcPts val="300"/>
              </a:spcBef>
              <a:spcAft>
                <a:spcPct val="0"/>
              </a:spcAft>
              <a:buFont typeface="Wingdings" pitchFamily="2" charset="2"/>
              <a:buChar char="§"/>
              <a:defRPr/>
            </a:pPr>
            <a:r>
              <a:rPr lang="en-IN" sz="1400" dirty="0">
                <a:solidFill>
                  <a:srgbClr val="393D41"/>
                </a:solidFill>
                <a:latin typeface="Arial" pitchFamily="34" charset="0"/>
                <a:ea typeface="ＭＳ Ｐゴシック" pitchFamily="34" charset="-128"/>
              </a:rPr>
              <a:t>13,000+ listed pharmacies with more than 6000 prescriptions generated since inception.</a:t>
            </a:r>
          </a:p>
          <a:p>
            <a:pPr marL="285750" lvl="0" indent="-285750" fontAlgn="base">
              <a:spcBef>
                <a:spcPts val="300"/>
              </a:spcBef>
              <a:spcAft>
                <a:spcPct val="0"/>
              </a:spcAft>
              <a:buFont typeface="Wingdings" pitchFamily="2" charset="2"/>
              <a:buChar char="§"/>
              <a:defRPr/>
            </a:pPr>
            <a:endParaRPr lang="en-IN" sz="1400" dirty="0">
              <a:solidFill>
                <a:srgbClr val="393D41"/>
              </a:solidFill>
              <a:latin typeface="Arial" pitchFamily="34" charset="0"/>
              <a:ea typeface="ＭＳ Ｐゴシック" pitchFamily="34" charset="-128"/>
            </a:endParaRPr>
          </a:p>
          <a:p>
            <a:pPr marL="285750" lvl="0" indent="-285750" fontAlgn="base">
              <a:spcBef>
                <a:spcPts val="300"/>
              </a:spcBef>
              <a:spcAft>
                <a:spcPct val="0"/>
              </a:spcAft>
              <a:defRPr/>
            </a:pPr>
            <a:endParaRPr lang="en-IN" sz="1400" dirty="0">
              <a:solidFill>
                <a:srgbClr val="393D41"/>
              </a:solidFill>
              <a:latin typeface="Arial" pitchFamily="34" charset="0"/>
              <a:ea typeface="ＭＳ Ｐゴシック" pitchFamily="34" charset="-128"/>
            </a:endParaRPr>
          </a:p>
          <a:p>
            <a:pPr marL="285750" indent="-285750" eaLnBrk="1" fontAlgn="auto" hangingPunct="1">
              <a:spcBef>
                <a:spcPts val="600"/>
              </a:spcBef>
              <a:spcAft>
                <a:spcPts val="600"/>
              </a:spcAft>
              <a:buClr>
                <a:srgbClr val="7BC143"/>
              </a:buClr>
              <a:buSzPct val="115000"/>
              <a:defRPr/>
            </a:pPr>
            <a:endParaRPr lang="en-US" sz="1400" b="0" dirty="0">
              <a:solidFill>
                <a:srgbClr val="393D41"/>
              </a:solidFill>
              <a:latin typeface="+mn-lt"/>
            </a:endParaRPr>
          </a:p>
        </p:txBody>
      </p:sp>
      <p:pic>
        <p:nvPicPr>
          <p:cNvPr id="6" name="Picture 6" descr="E:\KCC- DATA ANALYSIS\PIC FILES\APeRX.jpg"/>
          <p:cNvPicPr>
            <a:picLocks noChangeAspect="1" noChangeArrowheads="1"/>
          </p:cNvPicPr>
          <p:nvPr/>
        </p:nvPicPr>
        <p:blipFill>
          <a:blip r:embed="rId3" cstate="print"/>
          <a:srcRect/>
          <a:stretch>
            <a:fillRect/>
          </a:stretch>
        </p:blipFill>
        <p:spPr bwMode="auto">
          <a:xfrm>
            <a:off x="6280402" y="1428108"/>
            <a:ext cx="4913839" cy="3667874"/>
          </a:xfrm>
          <a:prstGeom prst="rect">
            <a:avLst/>
          </a:prstGeom>
          <a:noFill/>
        </p:spPr>
      </p:pic>
    </p:spTree>
    <p:extLst>
      <p:ext uri="{BB962C8B-B14F-4D97-AF65-F5344CB8AC3E}">
        <p14:creationId xmlns:p14="http://schemas.microsoft.com/office/powerpoint/2010/main" val="801455902"/>
      </p:ext>
    </p:extLst>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55AFCBF9-1B02-44DA-A593-CE8FC67416F0}"/>
              </a:ext>
            </a:extLst>
          </p:cNvPr>
          <p:cNvSpPr/>
          <p:nvPr/>
        </p:nvSpPr>
        <p:spPr>
          <a:xfrm>
            <a:off x="1224564" y="1548983"/>
            <a:ext cx="2706404" cy="2584033"/>
          </a:xfrm>
          <a:prstGeom prst="ellipse">
            <a:avLst/>
          </a:prstGeom>
          <a:solidFill>
            <a:schemeClr val="accent2">
              <a:alpha val="41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205EAE-35A9-4D59-A3BB-0AC67C8FEE75}"/>
              </a:ext>
            </a:extLst>
          </p:cNvPr>
          <p:cNvSpPr>
            <a:spLocks noGrp="1"/>
          </p:cNvSpPr>
          <p:nvPr>
            <p:ph type="title"/>
          </p:nvPr>
        </p:nvSpPr>
        <p:spPr/>
        <p:txBody>
          <a:bodyPr>
            <a:normAutofit/>
          </a:bodyPr>
          <a:lstStyle/>
          <a:p>
            <a:r>
              <a:rPr lang="en-US" dirty="0"/>
              <a:t>Use of Data Analytics: Knowledge Command Center</a:t>
            </a:r>
          </a:p>
        </p:txBody>
      </p:sp>
      <p:sp>
        <p:nvSpPr>
          <p:cNvPr id="4" name="Slide Number Placeholder 3">
            <a:extLst>
              <a:ext uri="{FF2B5EF4-FFF2-40B4-BE49-F238E27FC236}">
                <a16:creationId xmlns:a16="http://schemas.microsoft.com/office/drawing/2014/main" id="{869847D0-B7FB-41C0-AC19-C41A52628989}"/>
              </a:ext>
            </a:extLst>
          </p:cNvPr>
          <p:cNvSpPr>
            <a:spLocks noGrp="1"/>
          </p:cNvSpPr>
          <p:nvPr>
            <p:ph type="sldNum" sz="quarter" idx="11"/>
          </p:nvPr>
        </p:nvSpPr>
        <p:spPr/>
        <p:txBody>
          <a:bodyPr/>
          <a:lstStyle/>
          <a:p>
            <a:fld id="{71F8F497-5311-4FE6-8037-E08A3EC20500}" type="slidenum">
              <a:rPr lang="en-US" smtClean="0"/>
              <a:pPr/>
              <a:t>16</a:t>
            </a:fld>
            <a:endParaRPr lang="en-US"/>
          </a:p>
        </p:txBody>
      </p:sp>
      <p:sp>
        <p:nvSpPr>
          <p:cNvPr id="5" name="Oval 4">
            <a:extLst>
              <a:ext uri="{FF2B5EF4-FFF2-40B4-BE49-F238E27FC236}">
                <a16:creationId xmlns:a16="http://schemas.microsoft.com/office/drawing/2014/main" id="{75E6BB81-D9BF-4C6C-A11D-E671EE9D1939}"/>
              </a:ext>
            </a:extLst>
          </p:cNvPr>
          <p:cNvSpPr/>
          <p:nvPr/>
        </p:nvSpPr>
        <p:spPr>
          <a:xfrm>
            <a:off x="402005" y="3177670"/>
            <a:ext cx="2706404" cy="2584033"/>
          </a:xfrm>
          <a:prstGeom prst="ellipse">
            <a:avLst/>
          </a:prstGeom>
          <a:solidFill>
            <a:schemeClr val="accent1">
              <a:alpha val="41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D1E4919-329F-48B3-BE78-A308831A4A01}"/>
              </a:ext>
            </a:extLst>
          </p:cNvPr>
          <p:cNvSpPr/>
          <p:nvPr/>
        </p:nvSpPr>
        <p:spPr>
          <a:xfrm>
            <a:off x="2166487" y="3177670"/>
            <a:ext cx="2706404" cy="2584033"/>
          </a:xfrm>
          <a:prstGeom prst="ellipse">
            <a:avLst/>
          </a:prstGeom>
          <a:solidFill>
            <a:schemeClr val="bg1">
              <a:lumMod val="85000"/>
              <a:alpha val="41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Image result for Government">
            <a:extLst>
              <a:ext uri="{FF2B5EF4-FFF2-40B4-BE49-F238E27FC236}">
                <a16:creationId xmlns:a16="http://schemas.microsoft.com/office/drawing/2014/main" id="{6E7E82B0-0304-4D2D-9C62-1CEF51EEB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266" y="4087024"/>
            <a:ext cx="765323" cy="76532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AA8BAA4-75B8-4DB8-A18E-E9FB7A68B5BB}"/>
              </a:ext>
            </a:extLst>
          </p:cNvPr>
          <p:cNvSpPr txBox="1"/>
          <p:nvPr/>
        </p:nvSpPr>
        <p:spPr>
          <a:xfrm>
            <a:off x="686843" y="4821386"/>
            <a:ext cx="1437224" cy="338554"/>
          </a:xfrm>
          <a:prstGeom prst="rect">
            <a:avLst/>
          </a:prstGeom>
          <a:noFill/>
        </p:spPr>
        <p:txBody>
          <a:bodyPr wrap="square" rtlCol="0">
            <a:spAutoFit/>
          </a:bodyPr>
          <a:lstStyle/>
          <a:p>
            <a:r>
              <a:rPr lang="en-US" sz="1600" b="1" dirty="0">
                <a:solidFill>
                  <a:schemeClr val="accent1">
                    <a:lumMod val="50000"/>
                  </a:schemeClr>
                </a:solidFill>
              </a:rPr>
              <a:t>Government</a:t>
            </a:r>
          </a:p>
        </p:txBody>
      </p:sp>
      <p:pic>
        <p:nvPicPr>
          <p:cNvPr id="1028" name="Picture 4" descr="Image result for analytics icon">
            <a:extLst>
              <a:ext uri="{FF2B5EF4-FFF2-40B4-BE49-F238E27FC236}">
                <a16:creationId xmlns:a16="http://schemas.microsoft.com/office/drawing/2014/main" id="{24A28BAB-F7C4-496B-9905-FA40AC0C1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487" y="1785822"/>
            <a:ext cx="849391" cy="84939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DD6E611-3134-465A-BB2C-1C07B2D85FE0}"/>
              </a:ext>
            </a:extLst>
          </p:cNvPr>
          <p:cNvSpPr txBox="1"/>
          <p:nvPr/>
        </p:nvSpPr>
        <p:spPr>
          <a:xfrm>
            <a:off x="1597579" y="2568417"/>
            <a:ext cx="1960372" cy="584775"/>
          </a:xfrm>
          <a:prstGeom prst="rect">
            <a:avLst/>
          </a:prstGeom>
          <a:noFill/>
        </p:spPr>
        <p:txBody>
          <a:bodyPr wrap="square" rtlCol="0">
            <a:spAutoFit/>
          </a:bodyPr>
          <a:lstStyle/>
          <a:p>
            <a:pPr algn="ctr"/>
            <a:r>
              <a:rPr lang="en-US" sz="1600" b="1" dirty="0">
                <a:solidFill>
                  <a:schemeClr val="accent2">
                    <a:lumMod val="50000"/>
                  </a:schemeClr>
                </a:solidFill>
              </a:rPr>
              <a:t>Knowledge Command Center</a:t>
            </a:r>
          </a:p>
        </p:txBody>
      </p:sp>
      <p:pic>
        <p:nvPicPr>
          <p:cNvPr id="6" name="Picture 2" descr="Image result for health facility icon">
            <a:extLst>
              <a:ext uri="{FF2B5EF4-FFF2-40B4-BE49-F238E27FC236}">
                <a16:creationId xmlns:a16="http://schemas.microsoft.com/office/drawing/2014/main" id="{D7363CFB-4133-4EBF-BDF8-60DED03F08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1071" y="4153640"/>
            <a:ext cx="698707" cy="69870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D01BC1B-6D1B-42CA-8B21-665F0D24DCAA}"/>
              </a:ext>
            </a:extLst>
          </p:cNvPr>
          <p:cNvSpPr txBox="1"/>
          <p:nvPr/>
        </p:nvSpPr>
        <p:spPr>
          <a:xfrm>
            <a:off x="2860238" y="4787585"/>
            <a:ext cx="1960372" cy="584775"/>
          </a:xfrm>
          <a:prstGeom prst="rect">
            <a:avLst/>
          </a:prstGeom>
          <a:noFill/>
        </p:spPr>
        <p:txBody>
          <a:bodyPr wrap="square" rtlCol="0">
            <a:spAutoFit/>
          </a:bodyPr>
          <a:lstStyle/>
          <a:p>
            <a:pPr algn="ctr"/>
            <a:r>
              <a:rPr lang="en-US" sz="1600" b="1" dirty="0"/>
              <a:t>Public Health Facilities</a:t>
            </a:r>
          </a:p>
        </p:txBody>
      </p:sp>
      <p:sp>
        <p:nvSpPr>
          <p:cNvPr id="8" name="TextBox 7">
            <a:extLst>
              <a:ext uri="{FF2B5EF4-FFF2-40B4-BE49-F238E27FC236}">
                <a16:creationId xmlns:a16="http://schemas.microsoft.com/office/drawing/2014/main" id="{C65A6C13-D77E-4157-8EEF-DB1A6967F2F1}"/>
              </a:ext>
            </a:extLst>
          </p:cNvPr>
          <p:cNvSpPr txBox="1"/>
          <p:nvPr/>
        </p:nvSpPr>
        <p:spPr>
          <a:xfrm>
            <a:off x="5649768" y="1785822"/>
            <a:ext cx="5754254" cy="3570208"/>
          </a:xfrm>
          <a:prstGeom prst="rect">
            <a:avLst/>
          </a:prstGeom>
          <a:noFill/>
        </p:spPr>
        <p:txBody>
          <a:bodyPr wrap="square" rtlCol="0">
            <a:spAutoFit/>
          </a:bodyPr>
          <a:lstStyle/>
          <a:p>
            <a:pPr>
              <a:spcBef>
                <a:spcPts val="600"/>
              </a:spcBef>
            </a:pPr>
            <a:r>
              <a:rPr lang="en-US" sz="1400" b="1" dirty="0"/>
              <a:t>Knowledge Command Center: An Introduction</a:t>
            </a:r>
          </a:p>
          <a:p>
            <a:pPr marL="171450" indent="-171450">
              <a:spcBef>
                <a:spcPts val="600"/>
              </a:spcBef>
              <a:buFont typeface="Arial" panose="020B0604020202020204" pitchFamily="34" charset="0"/>
              <a:buChar char="•"/>
            </a:pPr>
            <a:r>
              <a:rPr lang="en-US" sz="1400" dirty="0"/>
              <a:t>Knowledge command center (KCC) is the analytics wing for the Health, Medical and Family Welfare department, Government of Andhra Pradesh</a:t>
            </a:r>
          </a:p>
          <a:p>
            <a:pPr marL="171450" indent="-171450">
              <a:spcBef>
                <a:spcPts val="600"/>
              </a:spcBef>
              <a:buFont typeface="Arial" panose="020B0604020202020204" pitchFamily="34" charset="0"/>
              <a:buChar char="•"/>
            </a:pPr>
            <a:r>
              <a:rPr lang="en-US" sz="1400" dirty="0"/>
              <a:t>Data from public health facilities and PPP programs are captured using IT system and the same is used</a:t>
            </a:r>
          </a:p>
          <a:p>
            <a:pPr marL="628650" lvl="1" indent="-171450">
              <a:spcBef>
                <a:spcPts val="600"/>
              </a:spcBef>
              <a:buFont typeface="Arial" panose="020B0604020202020204" pitchFamily="34" charset="0"/>
              <a:buChar char="-"/>
            </a:pPr>
            <a:r>
              <a:rPr lang="en-US" sz="1400" dirty="0"/>
              <a:t>To identify communicable disease incidence and non communicable disease prevalence</a:t>
            </a:r>
          </a:p>
          <a:p>
            <a:pPr marL="628650" lvl="1" indent="-171450">
              <a:spcBef>
                <a:spcPts val="600"/>
              </a:spcBef>
              <a:buFont typeface="Arial" panose="020B0604020202020204" pitchFamily="34" charset="0"/>
              <a:buChar char="-"/>
            </a:pPr>
            <a:r>
              <a:rPr lang="en-US" sz="1400" dirty="0"/>
              <a:t>To calculate the effectiveness, efficiency and quality of government health programs</a:t>
            </a:r>
          </a:p>
          <a:p>
            <a:pPr marL="628650" lvl="1" indent="-171450">
              <a:spcBef>
                <a:spcPts val="600"/>
              </a:spcBef>
              <a:buFont typeface="Arial" panose="020B0604020202020204" pitchFamily="34" charset="0"/>
              <a:buChar char="-"/>
            </a:pPr>
            <a:r>
              <a:rPr lang="en-US" sz="1400" dirty="0"/>
              <a:t>To monitor progress of districts and state on various health indicators and identifying areas that need additional focus</a:t>
            </a:r>
          </a:p>
          <a:p>
            <a:pPr marL="171450" indent="-171450">
              <a:spcBef>
                <a:spcPts val="600"/>
              </a:spcBef>
              <a:buFont typeface="Arial" panose="020B0604020202020204" pitchFamily="34" charset="0"/>
              <a:buChar char="•"/>
            </a:pPr>
            <a:r>
              <a:rPr lang="en-US" sz="1400" dirty="0"/>
              <a:t>The data analysis then serves as an input to the government to make appropriate policy or administrative interventions</a:t>
            </a:r>
          </a:p>
        </p:txBody>
      </p:sp>
      <p:pic>
        <p:nvPicPr>
          <p:cNvPr id="7" name="Picture 2" descr="Image result for happy people icon">
            <a:extLst>
              <a:ext uri="{FF2B5EF4-FFF2-40B4-BE49-F238E27FC236}">
                <a16:creationId xmlns:a16="http://schemas.microsoft.com/office/drawing/2014/main" id="{96D5C375-D14C-4F9E-A7EC-623E7D27B02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9461" y="3670728"/>
            <a:ext cx="353833" cy="35383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D805BF9D-3E89-472B-9432-83D1F0838DF8}"/>
              </a:ext>
            </a:extLst>
          </p:cNvPr>
          <p:cNvSpPr/>
          <p:nvPr/>
        </p:nvSpPr>
        <p:spPr>
          <a:xfrm>
            <a:off x="135432" y="1074095"/>
            <a:ext cx="12011121" cy="480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Arial"/>
                <a:ea typeface="+mn-ea"/>
                <a:cs typeface="+mn-cs"/>
              </a:rPr>
              <a:t>Government of Andhra Pradesh is leveraging </a:t>
            </a:r>
            <a:r>
              <a:rPr lang="en-US" sz="1400" b="1" dirty="0">
                <a:solidFill>
                  <a:schemeClr val="tx1"/>
                </a:solidFill>
                <a:latin typeface="Arial"/>
              </a:rPr>
              <a:t>the power of </a:t>
            </a:r>
            <a:r>
              <a:rPr kumimoji="0" lang="en-US" sz="1400" b="1" i="0" u="none" strike="noStrike" kern="1200" cap="none" spc="0" normalizeH="0" baseline="0" noProof="0" dirty="0">
                <a:ln>
                  <a:noFill/>
                </a:ln>
                <a:solidFill>
                  <a:schemeClr val="tx1"/>
                </a:solidFill>
                <a:effectLst/>
                <a:uLnTx/>
                <a:uFillTx/>
                <a:latin typeface="Arial"/>
                <a:ea typeface="+mn-ea"/>
                <a:cs typeface="+mn-cs"/>
              </a:rPr>
              <a:t>data and analytics through Knowledge Command Center to improve healthcare delivery through focused and timely action</a:t>
            </a:r>
          </a:p>
        </p:txBody>
      </p:sp>
    </p:spTree>
    <p:extLst>
      <p:ext uri="{BB962C8B-B14F-4D97-AF65-F5344CB8AC3E}">
        <p14:creationId xmlns:p14="http://schemas.microsoft.com/office/powerpoint/2010/main" val="1460887245"/>
      </p:ext>
    </p:extLst>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5EAE-35A9-4D59-A3BB-0AC67C8FEE75}"/>
              </a:ext>
            </a:extLst>
          </p:cNvPr>
          <p:cNvSpPr>
            <a:spLocks noGrp="1"/>
          </p:cNvSpPr>
          <p:nvPr>
            <p:ph type="title"/>
          </p:nvPr>
        </p:nvSpPr>
        <p:spPr/>
        <p:txBody>
          <a:bodyPr/>
          <a:lstStyle/>
          <a:p>
            <a:r>
              <a:rPr lang="en-US" dirty="0"/>
              <a:t>KCC: Program Flow</a:t>
            </a:r>
          </a:p>
        </p:txBody>
      </p:sp>
      <p:pic>
        <p:nvPicPr>
          <p:cNvPr id="18" name="Picture 2" descr="Image result for health facility icon">
            <a:extLst>
              <a:ext uri="{FF2B5EF4-FFF2-40B4-BE49-F238E27FC236}">
                <a16:creationId xmlns:a16="http://schemas.microsoft.com/office/drawing/2014/main" id="{A453E29A-A65B-4DE6-B236-B1BE51C4A1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5073" y="1788137"/>
            <a:ext cx="698707" cy="69870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mage result for health facility icon">
            <a:extLst>
              <a:ext uri="{FF2B5EF4-FFF2-40B4-BE49-F238E27FC236}">
                <a16:creationId xmlns:a16="http://schemas.microsoft.com/office/drawing/2014/main" id="{32411B70-ABAF-4116-8407-A4AE3F4F43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4074" y="1552594"/>
            <a:ext cx="698707" cy="69870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Image result for health facility icon">
            <a:extLst>
              <a:ext uri="{FF2B5EF4-FFF2-40B4-BE49-F238E27FC236}">
                <a16:creationId xmlns:a16="http://schemas.microsoft.com/office/drawing/2014/main" id="{048F4296-0ADD-4870-AD97-9074D551E6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075" y="1788137"/>
            <a:ext cx="698707" cy="6987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C7B899-4C24-4722-91BC-11097528C59A}"/>
              </a:ext>
            </a:extLst>
          </p:cNvPr>
          <p:cNvSpPr txBox="1"/>
          <p:nvPr/>
        </p:nvSpPr>
        <p:spPr>
          <a:xfrm>
            <a:off x="183805" y="2486844"/>
            <a:ext cx="2729211" cy="461665"/>
          </a:xfrm>
          <a:prstGeom prst="rect">
            <a:avLst/>
          </a:prstGeom>
          <a:noFill/>
        </p:spPr>
        <p:txBody>
          <a:bodyPr wrap="square" rtlCol="0">
            <a:spAutoFit/>
          </a:bodyPr>
          <a:lstStyle/>
          <a:p>
            <a:pPr algn="ctr"/>
            <a:r>
              <a:rPr lang="en-US" sz="1200" dirty="0"/>
              <a:t>Data of beneficiaries availing services from public health facilities</a:t>
            </a:r>
          </a:p>
        </p:txBody>
      </p:sp>
      <p:pic>
        <p:nvPicPr>
          <p:cNvPr id="2050" name="Picture 2" descr="Image result for mobile medical vans icon">
            <a:extLst>
              <a:ext uri="{FF2B5EF4-FFF2-40B4-BE49-F238E27FC236}">
                <a16:creationId xmlns:a16="http://schemas.microsoft.com/office/drawing/2014/main" id="{7A46BB6A-083A-4774-83F8-39A89C278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3030"/>
          <a:stretch/>
        </p:blipFill>
        <p:spPr bwMode="auto">
          <a:xfrm>
            <a:off x="443075" y="4034984"/>
            <a:ext cx="698707" cy="5235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lated image">
            <a:extLst>
              <a:ext uri="{FF2B5EF4-FFF2-40B4-BE49-F238E27FC236}">
                <a16:creationId xmlns:a16="http://schemas.microsoft.com/office/drawing/2014/main" id="{E30259B7-5D67-4B33-A545-B9A697CE3E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775" t="2828" r="14350" b="33604"/>
          <a:stretch/>
        </p:blipFill>
        <p:spPr bwMode="auto">
          <a:xfrm>
            <a:off x="950586" y="4552460"/>
            <a:ext cx="637753" cy="68258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primary health center icon">
            <a:extLst>
              <a:ext uri="{FF2B5EF4-FFF2-40B4-BE49-F238E27FC236}">
                <a16:creationId xmlns:a16="http://schemas.microsoft.com/office/drawing/2014/main" id="{364A8DA4-D018-450E-80F2-C8C33AB72AC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2781" y="4034984"/>
            <a:ext cx="737268" cy="858768"/>
          </a:xfrm>
          <a:prstGeom prst="rect">
            <a:avLst/>
          </a:prstGeom>
          <a:noFill/>
          <a:extLst>
            <a:ext uri="{909E8E84-426E-40DD-AFC4-6F175D3DCCD1}">
              <a14:hiddenFill xmlns:a14="http://schemas.microsoft.com/office/drawing/2010/main">
                <a:solidFill>
                  <a:srgbClr val="FFFFFF"/>
                </a:solidFill>
              </a14:hiddenFill>
            </a:ext>
          </a:extLst>
        </p:spPr>
      </p:pic>
      <p:sp>
        <p:nvSpPr>
          <p:cNvPr id="6" name="Arrow: Right 5">
            <a:extLst>
              <a:ext uri="{FF2B5EF4-FFF2-40B4-BE49-F238E27FC236}">
                <a16:creationId xmlns:a16="http://schemas.microsoft.com/office/drawing/2014/main" id="{059781EB-BAFC-427D-9E93-49A995D32FBA}"/>
              </a:ext>
            </a:extLst>
          </p:cNvPr>
          <p:cNvSpPr/>
          <p:nvPr/>
        </p:nvSpPr>
        <p:spPr>
          <a:xfrm rot="1792370">
            <a:off x="2877203" y="2334949"/>
            <a:ext cx="730040" cy="478986"/>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rrow: Right 26">
            <a:extLst>
              <a:ext uri="{FF2B5EF4-FFF2-40B4-BE49-F238E27FC236}">
                <a16:creationId xmlns:a16="http://schemas.microsoft.com/office/drawing/2014/main" id="{5304072D-805A-4D87-BC38-288A7E3BBDAE}"/>
              </a:ext>
            </a:extLst>
          </p:cNvPr>
          <p:cNvSpPr/>
          <p:nvPr/>
        </p:nvSpPr>
        <p:spPr>
          <a:xfrm rot="20848922">
            <a:off x="2866774" y="4210526"/>
            <a:ext cx="718456" cy="478986"/>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728E40C9-6B98-4C2E-8DE8-47A36A7D556E}"/>
              </a:ext>
            </a:extLst>
          </p:cNvPr>
          <p:cNvGrpSpPr/>
          <p:nvPr/>
        </p:nvGrpSpPr>
        <p:grpSpPr>
          <a:xfrm>
            <a:off x="3516744" y="1463885"/>
            <a:ext cx="3688466" cy="4530991"/>
            <a:chOff x="3811470" y="1618731"/>
            <a:chExt cx="3688466" cy="4530991"/>
          </a:xfrm>
        </p:grpSpPr>
        <p:sp>
          <p:nvSpPr>
            <p:cNvPr id="24" name="TextBox 23">
              <a:extLst>
                <a:ext uri="{FF2B5EF4-FFF2-40B4-BE49-F238E27FC236}">
                  <a16:creationId xmlns:a16="http://schemas.microsoft.com/office/drawing/2014/main" id="{E2C8E8AF-2472-49D4-907C-2C45445C2924}"/>
                </a:ext>
              </a:extLst>
            </p:cNvPr>
            <p:cNvSpPr txBox="1"/>
            <p:nvPr/>
          </p:nvSpPr>
          <p:spPr>
            <a:xfrm>
              <a:off x="3943936" y="5688057"/>
              <a:ext cx="3556000" cy="461665"/>
            </a:xfrm>
            <a:prstGeom prst="rect">
              <a:avLst/>
            </a:prstGeom>
            <a:noFill/>
          </p:spPr>
          <p:txBody>
            <a:bodyPr wrap="square" rtlCol="0">
              <a:spAutoFit/>
            </a:bodyPr>
            <a:lstStyle/>
            <a:p>
              <a:pPr algn="ctr"/>
              <a:r>
                <a:rPr lang="en-US" sz="1200" dirty="0"/>
                <a:t>Data is processed to provide meaningful inputs for the government to act on</a:t>
              </a:r>
            </a:p>
          </p:txBody>
        </p:sp>
        <p:pic>
          <p:nvPicPr>
            <p:cNvPr id="30" name="Picture 4" descr="Image result for command center">
              <a:extLst>
                <a:ext uri="{FF2B5EF4-FFF2-40B4-BE49-F238E27FC236}">
                  <a16:creationId xmlns:a16="http://schemas.microsoft.com/office/drawing/2014/main" id="{02FA17BC-D7D7-4665-9A90-B16A6811FE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1470" y="2139132"/>
              <a:ext cx="3515206" cy="305823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A9D58B2-B46D-4459-B47D-FF967DF1DCA7}"/>
                </a:ext>
              </a:extLst>
            </p:cNvPr>
            <p:cNvSpPr/>
            <p:nvPr/>
          </p:nvSpPr>
          <p:spPr>
            <a:xfrm>
              <a:off x="3943936" y="2000886"/>
              <a:ext cx="3340702" cy="3626333"/>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8" name="Picture 10" descr="Related image">
              <a:extLst>
                <a:ext uri="{FF2B5EF4-FFF2-40B4-BE49-F238E27FC236}">
                  <a16:creationId xmlns:a16="http://schemas.microsoft.com/office/drawing/2014/main" id="{EF031ABD-5B89-4BA1-8D23-C014CA56D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5912" y="1618731"/>
              <a:ext cx="764309" cy="7643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74BB01D-46DA-41EA-B311-FCCC854C11AF}"/>
                </a:ext>
              </a:extLst>
            </p:cNvPr>
            <p:cNvSpPr txBox="1"/>
            <p:nvPr/>
          </p:nvSpPr>
          <p:spPr>
            <a:xfrm>
              <a:off x="4839377" y="1853831"/>
              <a:ext cx="2445261" cy="276999"/>
            </a:xfrm>
            <a:prstGeom prst="rect">
              <a:avLst/>
            </a:prstGeom>
            <a:solidFill>
              <a:schemeClr val="bg2"/>
            </a:solidFill>
          </p:spPr>
          <p:txBody>
            <a:bodyPr wrap="square" rtlCol="0">
              <a:spAutoFit/>
            </a:bodyPr>
            <a:lstStyle/>
            <a:p>
              <a:r>
                <a:rPr lang="en-US" sz="1200" b="1" dirty="0"/>
                <a:t>Knowledge Command Center</a:t>
              </a:r>
            </a:p>
          </p:txBody>
        </p:sp>
      </p:grpSp>
      <p:sp>
        <p:nvSpPr>
          <p:cNvPr id="31" name="TextBox 30">
            <a:extLst>
              <a:ext uri="{FF2B5EF4-FFF2-40B4-BE49-F238E27FC236}">
                <a16:creationId xmlns:a16="http://schemas.microsoft.com/office/drawing/2014/main" id="{450BC7B3-82CE-4F5F-9904-396F14F6DC3E}"/>
              </a:ext>
            </a:extLst>
          </p:cNvPr>
          <p:cNvSpPr txBox="1"/>
          <p:nvPr/>
        </p:nvSpPr>
        <p:spPr>
          <a:xfrm>
            <a:off x="235131" y="5483863"/>
            <a:ext cx="2752838" cy="461665"/>
          </a:xfrm>
          <a:prstGeom prst="rect">
            <a:avLst/>
          </a:prstGeom>
          <a:noFill/>
        </p:spPr>
        <p:txBody>
          <a:bodyPr wrap="square" rtlCol="0">
            <a:spAutoFit/>
          </a:bodyPr>
          <a:lstStyle/>
          <a:p>
            <a:pPr algn="ctr"/>
            <a:r>
              <a:rPr lang="en-US" sz="1200" dirty="0"/>
              <a:t>Data of beneficiaries availing services from health programs</a:t>
            </a:r>
          </a:p>
        </p:txBody>
      </p:sp>
      <p:sp>
        <p:nvSpPr>
          <p:cNvPr id="32" name="Arrow: Right 31">
            <a:extLst>
              <a:ext uri="{FF2B5EF4-FFF2-40B4-BE49-F238E27FC236}">
                <a16:creationId xmlns:a16="http://schemas.microsoft.com/office/drawing/2014/main" id="{3B1BD0A5-7E9E-4A52-8E9D-0D9BDA648370}"/>
              </a:ext>
            </a:extLst>
          </p:cNvPr>
          <p:cNvSpPr/>
          <p:nvPr/>
        </p:nvSpPr>
        <p:spPr>
          <a:xfrm>
            <a:off x="7049960" y="3278843"/>
            <a:ext cx="585718" cy="478986"/>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9D656744-E38F-4847-90C7-F287587C558C}"/>
              </a:ext>
            </a:extLst>
          </p:cNvPr>
          <p:cNvSpPr/>
          <p:nvPr/>
        </p:nvSpPr>
        <p:spPr>
          <a:xfrm>
            <a:off x="7701629" y="1325639"/>
            <a:ext cx="4386466" cy="542139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2" descr="Image result for Government">
            <a:extLst>
              <a:ext uri="{FF2B5EF4-FFF2-40B4-BE49-F238E27FC236}">
                <a16:creationId xmlns:a16="http://schemas.microsoft.com/office/drawing/2014/main" id="{25C62820-F6C3-4D2E-B547-AAC4609F20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7132" y="872238"/>
            <a:ext cx="765323" cy="765323"/>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930ED6C1-5086-44F7-BD5A-04B087A4D64D}"/>
              </a:ext>
            </a:extLst>
          </p:cNvPr>
          <p:cNvSpPr txBox="1"/>
          <p:nvPr/>
        </p:nvSpPr>
        <p:spPr>
          <a:xfrm>
            <a:off x="9183002" y="1184160"/>
            <a:ext cx="2088601" cy="279725"/>
          </a:xfrm>
          <a:prstGeom prst="rect">
            <a:avLst/>
          </a:prstGeom>
          <a:solidFill>
            <a:schemeClr val="bg2"/>
          </a:solidFill>
        </p:spPr>
        <p:txBody>
          <a:bodyPr wrap="square" rtlCol="0">
            <a:spAutoFit/>
          </a:bodyPr>
          <a:lstStyle/>
          <a:p>
            <a:pPr algn="ctr"/>
            <a:r>
              <a:rPr lang="en-US" sz="1200" b="1" dirty="0"/>
              <a:t>Health Department, </a:t>
            </a:r>
            <a:r>
              <a:rPr lang="en-US" sz="1200" b="1" dirty="0" err="1"/>
              <a:t>GoAP</a:t>
            </a:r>
            <a:endParaRPr lang="en-US" sz="1200" b="1" dirty="0"/>
          </a:p>
        </p:txBody>
      </p:sp>
      <p:sp>
        <p:nvSpPr>
          <p:cNvPr id="9" name="TextBox 8">
            <a:extLst>
              <a:ext uri="{FF2B5EF4-FFF2-40B4-BE49-F238E27FC236}">
                <a16:creationId xmlns:a16="http://schemas.microsoft.com/office/drawing/2014/main" id="{D3B99823-70EE-4303-9274-610D9389FC3C}"/>
              </a:ext>
            </a:extLst>
          </p:cNvPr>
          <p:cNvSpPr txBox="1"/>
          <p:nvPr/>
        </p:nvSpPr>
        <p:spPr>
          <a:xfrm>
            <a:off x="8003306" y="1530237"/>
            <a:ext cx="3829356" cy="430887"/>
          </a:xfrm>
          <a:prstGeom prst="rect">
            <a:avLst/>
          </a:prstGeom>
          <a:noFill/>
        </p:spPr>
        <p:txBody>
          <a:bodyPr wrap="square" rtlCol="0">
            <a:spAutoFit/>
          </a:bodyPr>
          <a:lstStyle/>
          <a:p>
            <a:r>
              <a:rPr lang="en-US" sz="1100" dirty="0"/>
              <a:t>Processed data from KCC is used by the government to make necessary interventions. For example,</a:t>
            </a:r>
          </a:p>
        </p:txBody>
      </p:sp>
      <p:grpSp>
        <p:nvGrpSpPr>
          <p:cNvPr id="13" name="Group 12">
            <a:extLst>
              <a:ext uri="{FF2B5EF4-FFF2-40B4-BE49-F238E27FC236}">
                <a16:creationId xmlns:a16="http://schemas.microsoft.com/office/drawing/2014/main" id="{E48EE338-333C-4B01-9C28-89EA908DEA42}"/>
              </a:ext>
            </a:extLst>
          </p:cNvPr>
          <p:cNvGrpSpPr/>
          <p:nvPr/>
        </p:nvGrpSpPr>
        <p:grpSpPr>
          <a:xfrm>
            <a:off x="7804425" y="1925587"/>
            <a:ext cx="4178444" cy="732185"/>
            <a:chOff x="8143424" y="2306677"/>
            <a:chExt cx="4178444" cy="732185"/>
          </a:xfrm>
        </p:grpSpPr>
        <p:pic>
          <p:nvPicPr>
            <p:cNvPr id="38" name="Picture 37">
              <a:extLst>
                <a:ext uri="{FF2B5EF4-FFF2-40B4-BE49-F238E27FC236}">
                  <a16:creationId xmlns:a16="http://schemas.microsoft.com/office/drawing/2014/main" id="{B79AA183-4C2A-4A01-A282-87D6DB81CA85}"/>
                </a:ext>
              </a:extLst>
            </p:cNvPr>
            <p:cNvPicPr>
              <a:picLocks noChangeAspect="1"/>
            </p:cNvPicPr>
            <p:nvPr/>
          </p:nvPicPr>
          <p:blipFill rotWithShape="1">
            <a:blip r:embed="rId10" cstate="print"/>
            <a:srcRect l="5757" t="7205" r="11042" b="4940"/>
            <a:stretch/>
          </p:blipFill>
          <p:spPr>
            <a:xfrm>
              <a:off x="8143424" y="2392421"/>
              <a:ext cx="732366" cy="646441"/>
            </a:xfrm>
            <a:prstGeom prst="rect">
              <a:avLst/>
            </a:prstGeom>
            <a:ln>
              <a:noFill/>
            </a:ln>
            <a:effectLst>
              <a:outerShdw blurRad="50800" dist="38100" dir="5400000" algn="t" rotWithShape="0">
                <a:prstClr val="black">
                  <a:alpha val="40000"/>
                </a:prstClr>
              </a:outerShdw>
            </a:effectLst>
          </p:spPr>
        </p:pic>
        <p:pic>
          <p:nvPicPr>
            <p:cNvPr id="39" name="Picture 4" descr="Image result for magnifying glass icon">
              <a:extLst>
                <a:ext uri="{FF2B5EF4-FFF2-40B4-BE49-F238E27FC236}">
                  <a16:creationId xmlns:a16="http://schemas.microsoft.com/office/drawing/2014/main" id="{A14DEF73-0107-4865-B483-5AD303849CF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557387" y="2789667"/>
              <a:ext cx="249195" cy="24919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36F97A1-00DA-4F88-8CEE-467B6CA1F89D}"/>
                </a:ext>
              </a:extLst>
            </p:cNvPr>
            <p:cNvSpPr txBox="1"/>
            <p:nvPr/>
          </p:nvSpPr>
          <p:spPr>
            <a:xfrm>
              <a:off x="8835681" y="2306677"/>
              <a:ext cx="3486187" cy="600164"/>
            </a:xfrm>
            <a:prstGeom prst="rect">
              <a:avLst/>
            </a:prstGeom>
            <a:noFill/>
          </p:spPr>
          <p:txBody>
            <a:bodyPr wrap="square" rtlCol="0">
              <a:spAutoFit/>
            </a:bodyPr>
            <a:lstStyle/>
            <a:p>
              <a:r>
                <a:rPr lang="en-US" sz="1100" b="1" dirty="0"/>
                <a:t>Communicable Disease Hotspots (Predicted &amp; Actual): </a:t>
              </a:r>
              <a:r>
                <a:rPr lang="en-US" sz="1100" dirty="0"/>
                <a:t>Govt. uses this data to ensure adequate supply of necessary drugs in the health facilities</a:t>
              </a:r>
            </a:p>
          </p:txBody>
        </p:sp>
      </p:grpSp>
      <p:grpSp>
        <p:nvGrpSpPr>
          <p:cNvPr id="12" name="Group 11">
            <a:extLst>
              <a:ext uri="{FF2B5EF4-FFF2-40B4-BE49-F238E27FC236}">
                <a16:creationId xmlns:a16="http://schemas.microsoft.com/office/drawing/2014/main" id="{69A7D244-CA0D-41E2-80A7-5852FDCA63D3}"/>
              </a:ext>
            </a:extLst>
          </p:cNvPr>
          <p:cNvGrpSpPr/>
          <p:nvPr/>
        </p:nvGrpSpPr>
        <p:grpSpPr>
          <a:xfrm>
            <a:off x="7734727" y="2809484"/>
            <a:ext cx="4376000" cy="2453058"/>
            <a:chOff x="8018503" y="3466650"/>
            <a:chExt cx="4080061" cy="2453058"/>
          </a:xfrm>
        </p:grpSpPr>
        <p:pic>
          <p:nvPicPr>
            <p:cNvPr id="2062" name="Picture 14" descr="Related image">
              <a:extLst>
                <a:ext uri="{FF2B5EF4-FFF2-40B4-BE49-F238E27FC236}">
                  <a16:creationId xmlns:a16="http://schemas.microsoft.com/office/drawing/2014/main" id="{9936402D-C7D6-4335-B9C6-D3D76BEE07D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018503" y="3534905"/>
              <a:ext cx="704273" cy="70427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9C523BD8-A4A1-4322-9051-D5044E4668CE}"/>
                </a:ext>
              </a:extLst>
            </p:cNvPr>
            <p:cNvSpPr txBox="1"/>
            <p:nvPr/>
          </p:nvSpPr>
          <p:spPr>
            <a:xfrm>
              <a:off x="8642891" y="3466650"/>
              <a:ext cx="3455673" cy="600164"/>
            </a:xfrm>
            <a:prstGeom prst="rect">
              <a:avLst/>
            </a:prstGeom>
            <a:noFill/>
          </p:spPr>
          <p:txBody>
            <a:bodyPr wrap="square" rtlCol="0">
              <a:spAutoFit/>
            </a:bodyPr>
            <a:lstStyle/>
            <a:p>
              <a:r>
                <a:rPr lang="en-US" sz="1100" b="1" dirty="0"/>
                <a:t>Non Communicable Disease Heatmaps:</a:t>
              </a:r>
            </a:p>
            <a:p>
              <a:r>
                <a:rPr lang="en-US" sz="1100" dirty="0"/>
                <a:t>Govt. uses this data to identify areas that need additional focus. </a:t>
              </a:r>
            </a:p>
          </p:txBody>
        </p:sp>
        <p:pic>
          <p:nvPicPr>
            <p:cNvPr id="2064" name="Picture 16" descr="Image result for efficiency icon">
              <a:extLst>
                <a:ext uri="{FF2B5EF4-FFF2-40B4-BE49-F238E27FC236}">
                  <a16:creationId xmlns:a16="http://schemas.microsoft.com/office/drawing/2014/main" id="{8529B91A-CC07-4E72-97C9-DA81174AA20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051255" y="4402401"/>
              <a:ext cx="567766" cy="56776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67DF838C-F7B5-4EAB-90B9-1F483561CF70}"/>
                </a:ext>
              </a:extLst>
            </p:cNvPr>
            <p:cNvSpPr txBox="1"/>
            <p:nvPr/>
          </p:nvSpPr>
          <p:spPr>
            <a:xfrm>
              <a:off x="8643936" y="4317810"/>
              <a:ext cx="3454627" cy="769441"/>
            </a:xfrm>
            <a:prstGeom prst="rect">
              <a:avLst/>
            </a:prstGeom>
            <a:noFill/>
          </p:spPr>
          <p:txBody>
            <a:bodyPr wrap="square" rtlCol="0">
              <a:spAutoFit/>
            </a:bodyPr>
            <a:lstStyle/>
            <a:p>
              <a:r>
                <a:rPr lang="en-US" sz="1100" b="1" dirty="0"/>
                <a:t>Program Efficiency Maps:</a:t>
              </a:r>
            </a:p>
            <a:p>
              <a:r>
                <a:rPr lang="en-US" sz="1100" dirty="0"/>
                <a:t>Govt. uses this data to identify areas that need additional focus from the service providers and government for better implementation of PPP health programs</a:t>
              </a:r>
            </a:p>
          </p:txBody>
        </p:sp>
        <p:pic>
          <p:nvPicPr>
            <p:cNvPr id="15" name="Picture 14">
              <a:extLst>
                <a:ext uri="{FF2B5EF4-FFF2-40B4-BE49-F238E27FC236}">
                  <a16:creationId xmlns:a16="http://schemas.microsoft.com/office/drawing/2014/main" id="{E2A5B1E7-6D21-4C8A-99F7-E8009BC61E54}"/>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46062" y="5228842"/>
              <a:ext cx="567954" cy="570490"/>
            </a:xfrm>
            <a:prstGeom prst="rect">
              <a:avLst/>
            </a:prstGeom>
          </p:spPr>
        </p:pic>
        <p:sp>
          <p:nvSpPr>
            <p:cNvPr id="40" name="TextBox 39">
              <a:extLst>
                <a:ext uri="{FF2B5EF4-FFF2-40B4-BE49-F238E27FC236}">
                  <a16:creationId xmlns:a16="http://schemas.microsoft.com/office/drawing/2014/main" id="{E6D31C51-BF7B-4473-83D6-7CD885858189}"/>
                </a:ext>
              </a:extLst>
            </p:cNvPr>
            <p:cNvSpPr txBox="1"/>
            <p:nvPr/>
          </p:nvSpPr>
          <p:spPr>
            <a:xfrm>
              <a:off x="8584950" y="5150267"/>
              <a:ext cx="3492513" cy="769441"/>
            </a:xfrm>
            <a:prstGeom prst="rect">
              <a:avLst/>
            </a:prstGeom>
            <a:noFill/>
          </p:spPr>
          <p:txBody>
            <a:bodyPr wrap="square" rtlCol="0">
              <a:spAutoFit/>
            </a:bodyPr>
            <a:lstStyle/>
            <a:p>
              <a:r>
                <a:rPr lang="en-US" sz="1100" b="1" dirty="0"/>
                <a:t>Report Card on State Health Indicators:</a:t>
              </a:r>
            </a:p>
            <a:p>
              <a:r>
                <a:rPr lang="en-US" sz="1100" dirty="0"/>
                <a:t>Govt. uses this report card to monitor the overall progress of the state and districts on identified indicators and to identify gaps</a:t>
              </a:r>
            </a:p>
          </p:txBody>
        </p:sp>
      </p:grpSp>
      <p:pic>
        <p:nvPicPr>
          <p:cNvPr id="1026" name="Picture 2" descr="Image result for hospital development society">
            <a:extLst>
              <a:ext uri="{FF2B5EF4-FFF2-40B4-BE49-F238E27FC236}">
                <a16:creationId xmlns:a16="http://schemas.microsoft.com/office/drawing/2014/main" id="{198284BA-BEBA-4359-AD0E-43550DC65E54}"/>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5924" t="4180" r="32103" b="33266"/>
          <a:stretch/>
        </p:blipFill>
        <p:spPr bwMode="auto">
          <a:xfrm>
            <a:off x="7779984" y="5328871"/>
            <a:ext cx="562276" cy="53044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6A51D7A0-A2B9-4148-9195-220C30E7D369}"/>
              </a:ext>
            </a:extLst>
          </p:cNvPr>
          <p:cNvSpPr txBox="1"/>
          <p:nvPr/>
        </p:nvSpPr>
        <p:spPr>
          <a:xfrm>
            <a:off x="8310962" y="5325558"/>
            <a:ext cx="3745835" cy="600164"/>
          </a:xfrm>
          <a:prstGeom prst="rect">
            <a:avLst/>
          </a:prstGeom>
          <a:noFill/>
        </p:spPr>
        <p:txBody>
          <a:bodyPr wrap="square" rtlCol="0">
            <a:spAutoFit/>
          </a:bodyPr>
          <a:lstStyle/>
          <a:p>
            <a:r>
              <a:rPr lang="en-US" sz="1100" b="1" dirty="0"/>
              <a:t>Hospital Development Society (</a:t>
            </a:r>
            <a:r>
              <a:rPr lang="en-US" sz="1100" b="1" dirty="0" err="1"/>
              <a:t>Rogi</a:t>
            </a:r>
            <a:r>
              <a:rPr lang="en-US" sz="1100" b="1" dirty="0"/>
              <a:t> Kalayaan Samiti): </a:t>
            </a:r>
            <a:r>
              <a:rPr lang="en-US" sz="1100" dirty="0"/>
              <a:t>Govt uses this analysis for</a:t>
            </a:r>
            <a:r>
              <a:rPr lang="en-US" sz="1100" b="1" dirty="0"/>
              <a:t> c</a:t>
            </a:r>
            <a:r>
              <a:rPr lang="en-US" sz="1100" dirty="0"/>
              <a:t>lose monitoring of the hospital conducting monthly HDS meetings</a:t>
            </a:r>
          </a:p>
        </p:txBody>
      </p:sp>
      <p:sp>
        <p:nvSpPr>
          <p:cNvPr id="45" name="TextBox 44">
            <a:extLst>
              <a:ext uri="{FF2B5EF4-FFF2-40B4-BE49-F238E27FC236}">
                <a16:creationId xmlns:a16="http://schemas.microsoft.com/office/drawing/2014/main" id="{CF18E977-6B0F-479E-82BA-6CB084C6E948}"/>
              </a:ext>
            </a:extLst>
          </p:cNvPr>
          <p:cNvSpPr txBox="1"/>
          <p:nvPr/>
        </p:nvSpPr>
        <p:spPr>
          <a:xfrm>
            <a:off x="8342259" y="6036293"/>
            <a:ext cx="3745835" cy="600164"/>
          </a:xfrm>
          <a:prstGeom prst="rect">
            <a:avLst/>
          </a:prstGeom>
          <a:noFill/>
        </p:spPr>
        <p:txBody>
          <a:bodyPr wrap="square" rtlCol="0">
            <a:spAutoFit/>
          </a:bodyPr>
          <a:lstStyle/>
          <a:p>
            <a:r>
              <a:rPr lang="en-US" sz="1100" b="1" dirty="0"/>
              <a:t>Village/District and State Health Bulletin: </a:t>
            </a:r>
            <a:r>
              <a:rPr lang="en-US" sz="1100" dirty="0"/>
              <a:t>Govt releases a monthly bulletin covering health initiatives, seasonal diseases in the respective geography </a:t>
            </a:r>
          </a:p>
        </p:txBody>
      </p:sp>
      <p:pic>
        <p:nvPicPr>
          <p:cNvPr id="1028" name="Picture 4" descr="Image result for bulletin clipart">
            <a:extLst>
              <a:ext uri="{FF2B5EF4-FFF2-40B4-BE49-F238E27FC236}">
                <a16:creationId xmlns:a16="http://schemas.microsoft.com/office/drawing/2014/main" id="{78AB37E7-CF2E-4BD1-9F0E-8A1B56D513C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68354" y="6012810"/>
            <a:ext cx="593786" cy="530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902039"/>
      </p:ext>
    </p:extLst>
  </p:cSld>
  <p:clrMapOvr>
    <a:masterClrMapping/>
  </p:clrMapOvr>
  <p:transition>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2D62-D357-4333-AEBD-21E06F8AA37A}"/>
              </a:ext>
            </a:extLst>
          </p:cNvPr>
          <p:cNvSpPr>
            <a:spLocks noGrp="1"/>
          </p:cNvSpPr>
          <p:nvPr>
            <p:ph type="title"/>
          </p:nvPr>
        </p:nvSpPr>
        <p:spPr/>
        <p:txBody>
          <a:bodyPr>
            <a:normAutofit/>
          </a:bodyPr>
          <a:lstStyle/>
          <a:p>
            <a:r>
              <a:rPr lang="en-US" dirty="0"/>
              <a:t>Disease Management – Communicable Diseases</a:t>
            </a:r>
          </a:p>
        </p:txBody>
      </p:sp>
      <p:sp>
        <p:nvSpPr>
          <p:cNvPr id="4" name="Slide Number Placeholder 3">
            <a:extLst>
              <a:ext uri="{FF2B5EF4-FFF2-40B4-BE49-F238E27FC236}">
                <a16:creationId xmlns:a16="http://schemas.microsoft.com/office/drawing/2014/main" id="{FA539BEF-4F83-45B5-AA1F-E4EF78FB881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grpSp>
        <p:nvGrpSpPr>
          <p:cNvPr id="20" name="Group 19">
            <a:extLst>
              <a:ext uri="{FF2B5EF4-FFF2-40B4-BE49-F238E27FC236}">
                <a16:creationId xmlns:a16="http://schemas.microsoft.com/office/drawing/2014/main" id="{570DAFE1-493B-442E-ACE3-93CBCED34793}"/>
              </a:ext>
            </a:extLst>
          </p:cNvPr>
          <p:cNvGrpSpPr/>
          <p:nvPr/>
        </p:nvGrpSpPr>
        <p:grpSpPr>
          <a:xfrm>
            <a:off x="330106" y="1635369"/>
            <a:ext cx="11571054" cy="2587631"/>
            <a:chOff x="353091" y="1145512"/>
            <a:chExt cx="11571054" cy="2587631"/>
          </a:xfrm>
        </p:grpSpPr>
        <p:grpSp>
          <p:nvGrpSpPr>
            <p:cNvPr id="21" name="Group 20">
              <a:extLst>
                <a:ext uri="{FF2B5EF4-FFF2-40B4-BE49-F238E27FC236}">
                  <a16:creationId xmlns:a16="http://schemas.microsoft.com/office/drawing/2014/main" id="{8ED0EA15-4F8C-4F10-9230-203E934A0246}"/>
                </a:ext>
              </a:extLst>
            </p:cNvPr>
            <p:cNvGrpSpPr/>
            <p:nvPr/>
          </p:nvGrpSpPr>
          <p:grpSpPr>
            <a:xfrm>
              <a:off x="353091" y="1160896"/>
              <a:ext cx="3255524" cy="2552909"/>
              <a:chOff x="238790" y="1145512"/>
              <a:chExt cx="4039441" cy="3396324"/>
            </a:xfrm>
          </p:grpSpPr>
          <p:pic>
            <p:nvPicPr>
              <p:cNvPr id="25" name="Picture 24">
                <a:extLst>
                  <a:ext uri="{FF2B5EF4-FFF2-40B4-BE49-F238E27FC236}">
                    <a16:creationId xmlns:a16="http://schemas.microsoft.com/office/drawing/2014/main" id="{EDA60A0B-21A6-44A9-86B1-8AB4568F039E}"/>
                  </a:ext>
                </a:extLst>
              </p:cNvPr>
              <p:cNvPicPr>
                <a:picLocks noChangeAspect="1"/>
              </p:cNvPicPr>
              <p:nvPr/>
            </p:nvPicPr>
            <p:blipFill rotWithShape="1">
              <a:blip r:embed="rId2">
                <a:extLst>
                  <a:ext uri="{28A0092B-C50C-407E-A947-70E740481C1C}">
                    <a14:useLocalDpi xmlns:a14="http://schemas.microsoft.com/office/drawing/2010/main" val="0"/>
                  </a:ext>
                </a:extLst>
              </a:blip>
              <a:srcRect l="4055" t="1912" r="5794" b="3242"/>
              <a:stretch/>
            </p:blipFill>
            <p:spPr>
              <a:xfrm>
                <a:off x="238790" y="1145512"/>
                <a:ext cx="4039439" cy="3396324"/>
              </a:xfrm>
              <a:prstGeom prst="rect">
                <a:avLst/>
              </a:prstGeom>
              <a:ln>
                <a:noFill/>
              </a:ln>
              <a:effectLst>
                <a:outerShdw blurRad="292100" dist="139700" dir="2700000" algn="tl" rotWithShape="0">
                  <a:srgbClr val="333333">
                    <a:alpha val="65000"/>
                  </a:srgbClr>
                </a:outerShdw>
              </a:effectLst>
            </p:spPr>
          </p:pic>
          <p:pic>
            <p:nvPicPr>
              <p:cNvPr id="26" name="Picture 25">
                <a:extLst>
                  <a:ext uri="{FF2B5EF4-FFF2-40B4-BE49-F238E27FC236}">
                    <a16:creationId xmlns:a16="http://schemas.microsoft.com/office/drawing/2014/main" id="{F98DB650-2A83-47C1-8377-59C9FB2131C2}"/>
                  </a:ext>
                </a:extLst>
              </p:cNvPr>
              <p:cNvPicPr>
                <a:picLocks noChangeAspect="1"/>
              </p:cNvPicPr>
              <p:nvPr/>
            </p:nvPicPr>
            <p:blipFill rotWithShape="1">
              <a:blip r:embed="rId3" cstate="print"/>
              <a:srcRect l="5757" t="7205" r="11042" b="4940"/>
              <a:stretch/>
            </p:blipFill>
            <p:spPr>
              <a:xfrm>
                <a:off x="2371411" y="2743200"/>
                <a:ext cx="1906820" cy="1798636"/>
              </a:xfrm>
              <a:prstGeom prst="rect">
                <a:avLst/>
              </a:prstGeom>
              <a:ln>
                <a:noFill/>
              </a:ln>
              <a:effectLst>
                <a:outerShdw blurRad="292100" dist="139700" dir="2700000" algn="tl" rotWithShape="0">
                  <a:srgbClr val="333333">
                    <a:alpha val="65000"/>
                  </a:srgbClr>
                </a:outerShdw>
              </a:effectLst>
            </p:spPr>
          </p:pic>
        </p:grpSp>
        <p:sp>
          <p:nvSpPr>
            <p:cNvPr id="22" name="TextBox 21">
              <a:extLst>
                <a:ext uri="{FF2B5EF4-FFF2-40B4-BE49-F238E27FC236}">
                  <a16:creationId xmlns:a16="http://schemas.microsoft.com/office/drawing/2014/main" id="{10978302-F718-493E-8FB0-B69B8FC7EB59}"/>
                </a:ext>
              </a:extLst>
            </p:cNvPr>
            <p:cNvSpPr txBox="1"/>
            <p:nvPr/>
          </p:nvSpPr>
          <p:spPr>
            <a:xfrm>
              <a:off x="4033157" y="1565935"/>
              <a:ext cx="7890985" cy="2123658"/>
            </a:xfrm>
            <a:prstGeom prst="rect">
              <a:avLst/>
            </a:prstGeom>
            <a:noFill/>
          </p:spPr>
          <p:txBody>
            <a:bodyPr wrap="square" rtlCol="0">
              <a:spAutoFit/>
            </a:bodyPr>
            <a:lstStyle/>
            <a:p>
              <a:pPr marL="171450" indent="-171450">
                <a:spcBef>
                  <a:spcPts val="600"/>
                </a:spcBef>
                <a:buFont typeface="Arial" panose="020B0604020202020204" pitchFamily="34" charset="0"/>
                <a:buChar char="•"/>
              </a:pPr>
              <a:r>
                <a:rPr lang="en-US" sz="1400" b="0" dirty="0"/>
                <a:t>Daily &amp; weekly reports showing incidence of vector borne diseases – Malaria &amp; Dengue</a:t>
              </a:r>
            </a:p>
            <a:p>
              <a:pPr marL="171450" indent="-171450">
                <a:spcBef>
                  <a:spcPts val="600"/>
                </a:spcBef>
                <a:buFont typeface="Arial" panose="020B0604020202020204" pitchFamily="34" charset="0"/>
                <a:buChar char="•"/>
              </a:pPr>
              <a:r>
                <a:rPr lang="en-US" sz="1400" b="0" dirty="0"/>
                <a:t>SOS reports showing weekly trends in the incidence of communicable diseases</a:t>
              </a:r>
            </a:p>
            <a:p>
              <a:pPr marL="171450" indent="-171450">
                <a:spcBef>
                  <a:spcPts val="600"/>
                </a:spcBef>
                <a:buFont typeface="Arial" panose="020B0604020202020204" pitchFamily="34" charset="0"/>
                <a:buChar char="•"/>
              </a:pPr>
              <a:r>
                <a:rPr lang="en-US" sz="1400" b="0" dirty="0"/>
                <a:t>Predictive report showing the possible incidence of communicable diseases based on historical incidence data</a:t>
              </a:r>
            </a:p>
            <a:p>
              <a:pPr marL="171450" indent="-171450">
                <a:spcBef>
                  <a:spcPts val="600"/>
                </a:spcBef>
                <a:buFont typeface="Arial" panose="020B0604020202020204" pitchFamily="34" charset="0"/>
                <a:buChar char="•"/>
              </a:pPr>
              <a:r>
                <a:rPr lang="en-US" sz="1400" b="0" dirty="0"/>
                <a:t>These reports are shared through Kaizala so as to ensure that the concerned authorities are better equipped to handle the situation</a:t>
              </a:r>
            </a:p>
            <a:p>
              <a:pPr marL="171450" indent="-171450">
                <a:spcBef>
                  <a:spcPts val="600"/>
                </a:spcBef>
                <a:buFont typeface="Arial" panose="020B0604020202020204" pitchFamily="34" charset="0"/>
                <a:buChar char="•"/>
              </a:pPr>
              <a:r>
                <a:rPr lang="en-US" sz="1400" b="0" dirty="0"/>
                <a:t>Analytic reports showing hotspots for water borne diseases (ADD and Typhoid) are computed at Mandal level</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B1693961-4C23-4713-9866-14AC17C4C367}"/>
                </a:ext>
              </a:extLst>
            </p:cNvPr>
            <p:cNvSpPr/>
            <p:nvPr/>
          </p:nvSpPr>
          <p:spPr>
            <a:xfrm>
              <a:off x="3930408" y="1477110"/>
              <a:ext cx="7993737" cy="225603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D49AFC00-A436-40CE-A24F-54DB62AA9460}"/>
                </a:ext>
              </a:extLst>
            </p:cNvPr>
            <p:cNvSpPr/>
            <p:nvPr/>
          </p:nvSpPr>
          <p:spPr>
            <a:xfrm>
              <a:off x="3930408" y="1145512"/>
              <a:ext cx="7993736" cy="32401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93D41"/>
                  </a:solidFill>
                  <a:effectLst/>
                  <a:uLnTx/>
                  <a:uFillTx/>
                  <a:latin typeface="Arial"/>
                  <a:ea typeface="+mn-ea"/>
                  <a:cs typeface="+mn-cs"/>
                </a:rPr>
                <a:t>Communicable Disease Spike Reports</a:t>
              </a:r>
            </a:p>
          </p:txBody>
        </p:sp>
      </p:grpSp>
      <p:graphicFrame>
        <p:nvGraphicFramePr>
          <p:cNvPr id="27" name="Chart 26">
            <a:extLst>
              <a:ext uri="{FF2B5EF4-FFF2-40B4-BE49-F238E27FC236}">
                <a16:creationId xmlns:a16="http://schemas.microsoft.com/office/drawing/2014/main" id="{2E09E90C-8E15-4B7E-9940-BAA1C196A3EE}"/>
              </a:ext>
            </a:extLst>
          </p:cNvPr>
          <p:cNvGraphicFramePr>
            <a:graphicFrameLocks/>
          </p:cNvGraphicFramePr>
          <p:nvPr>
            <p:extLst/>
          </p:nvPr>
        </p:nvGraphicFramePr>
        <p:xfrm>
          <a:off x="269031" y="4346955"/>
          <a:ext cx="5307176" cy="2204576"/>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a:extLst>
              <a:ext uri="{FF2B5EF4-FFF2-40B4-BE49-F238E27FC236}">
                <a16:creationId xmlns:a16="http://schemas.microsoft.com/office/drawing/2014/main" id="{14BB9566-F956-4380-8F86-CDACF5551500}"/>
              </a:ext>
            </a:extLst>
          </p:cNvPr>
          <p:cNvGrpSpPr/>
          <p:nvPr/>
        </p:nvGrpSpPr>
        <p:grpSpPr>
          <a:xfrm>
            <a:off x="5909444" y="4552469"/>
            <a:ext cx="6160951" cy="1836731"/>
            <a:chOff x="5991404" y="4182895"/>
            <a:chExt cx="6160951" cy="1836731"/>
          </a:xfrm>
        </p:grpSpPr>
        <p:sp>
          <p:nvSpPr>
            <p:cNvPr id="28" name="TextBox 27">
              <a:extLst>
                <a:ext uri="{FF2B5EF4-FFF2-40B4-BE49-F238E27FC236}">
                  <a16:creationId xmlns:a16="http://schemas.microsoft.com/office/drawing/2014/main" id="{BCABFFCC-DEB0-4291-A454-CA8DE80D1CC1}"/>
                </a:ext>
              </a:extLst>
            </p:cNvPr>
            <p:cNvSpPr txBox="1"/>
            <p:nvPr/>
          </p:nvSpPr>
          <p:spPr>
            <a:xfrm>
              <a:off x="6086864" y="4572232"/>
              <a:ext cx="6065491"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A predictive model for the incidence of malaria and dengue was developed using historic incidence data</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Analytics models including – Holt Winters, Neural Networks and ARIMA was used for building the predictive model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The predicted trendlines matched the actual incidence of cases</a:t>
              </a:r>
            </a:p>
          </p:txBody>
        </p:sp>
        <p:sp>
          <p:nvSpPr>
            <p:cNvPr id="29" name="Rectangle 28">
              <a:extLst>
                <a:ext uri="{FF2B5EF4-FFF2-40B4-BE49-F238E27FC236}">
                  <a16:creationId xmlns:a16="http://schemas.microsoft.com/office/drawing/2014/main" id="{6F83DF23-C8CF-4A59-AA8B-AB81BACD6F24}"/>
                </a:ext>
              </a:extLst>
            </p:cNvPr>
            <p:cNvSpPr/>
            <p:nvPr/>
          </p:nvSpPr>
          <p:spPr>
            <a:xfrm>
              <a:off x="5991405" y="4488159"/>
              <a:ext cx="6091522" cy="153146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1AE38265-0586-464F-B96C-C6041563C7D3}"/>
                </a:ext>
              </a:extLst>
            </p:cNvPr>
            <p:cNvSpPr/>
            <p:nvPr/>
          </p:nvSpPr>
          <p:spPr>
            <a:xfrm>
              <a:off x="5991404" y="4182895"/>
              <a:ext cx="6091523" cy="29797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93D41"/>
                  </a:solidFill>
                  <a:effectLst/>
                  <a:uLnTx/>
                  <a:uFillTx/>
                  <a:latin typeface="Arial"/>
                  <a:ea typeface="+mn-ea"/>
                  <a:cs typeface="+mn-cs"/>
                </a:rPr>
                <a:t>Predictive Model</a:t>
              </a:r>
            </a:p>
          </p:txBody>
        </p:sp>
      </p:grpSp>
    </p:spTree>
    <p:extLst>
      <p:ext uri="{BB962C8B-B14F-4D97-AF65-F5344CB8AC3E}">
        <p14:creationId xmlns:p14="http://schemas.microsoft.com/office/powerpoint/2010/main" val="3184445202"/>
      </p:ext>
    </p:extLst>
  </p:cSld>
  <p:clrMapOvr>
    <a:masterClrMapping/>
  </p:clrMapOvr>
  <p:transition>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9F0B2A-1640-4F8A-81EB-DDB1E48D48F8}"/>
              </a:ext>
            </a:extLst>
          </p:cNvPr>
          <p:cNvSpPr/>
          <p:nvPr/>
        </p:nvSpPr>
        <p:spPr>
          <a:xfrm>
            <a:off x="168267" y="1533617"/>
            <a:ext cx="11326910" cy="1261884"/>
          </a:xfrm>
          <a:prstGeom prst="rect">
            <a:avLst/>
          </a:prstGeom>
        </p:spPr>
        <p:txBody>
          <a:bodyPr wrap="square">
            <a:spAutoFit/>
          </a:bodyPr>
          <a:lstStyle/>
          <a:p>
            <a:pPr marL="171450" lvl="0" indent="-171450" fontAlgn="auto">
              <a:spcBef>
                <a:spcPts val="600"/>
              </a:spcBef>
              <a:spcAft>
                <a:spcPts val="600"/>
              </a:spcAft>
              <a:buFont typeface="Arial" panose="020B0604020202020204" pitchFamily="34" charset="0"/>
              <a:buChar char="•"/>
            </a:pPr>
            <a:r>
              <a:rPr lang="en-US" sz="1400" b="0" dirty="0">
                <a:solidFill>
                  <a:srgbClr val="393D41"/>
                </a:solidFill>
                <a:latin typeface="Arial"/>
                <a:ea typeface="+mn-ea"/>
              </a:rPr>
              <a:t>Prevalence of the above mentioned disease is calculated based on confirmed diagnosis recorded in various government health programs such as Chandranna Sanchara Chikitsa, Mukhyamantri Arogya Kendralu, NTR Vaidya Seva, NTR Vaidya Pariksha, MMHC</a:t>
            </a:r>
            <a:endParaRPr lang="en-US" sz="1400" b="0" dirty="0">
              <a:solidFill>
                <a:srgbClr val="FF0000"/>
              </a:solidFill>
              <a:latin typeface="Arial"/>
              <a:ea typeface="+mn-ea"/>
            </a:endParaRPr>
          </a:p>
          <a:p>
            <a:pPr marL="171450" lvl="0" indent="-171450" fontAlgn="auto">
              <a:spcBef>
                <a:spcPts val="600"/>
              </a:spcBef>
              <a:spcAft>
                <a:spcPts val="600"/>
              </a:spcAft>
              <a:buFont typeface="Arial" panose="020B0604020202020204" pitchFamily="34" charset="0"/>
              <a:buChar char="•"/>
            </a:pPr>
            <a:r>
              <a:rPr lang="en-US" sz="1400" b="0" dirty="0">
                <a:solidFill>
                  <a:srgbClr val="393D41"/>
                </a:solidFill>
                <a:latin typeface="Arial"/>
                <a:ea typeface="+mn-ea"/>
              </a:rPr>
              <a:t>Districts, mandals and villages with highest prevalence of the mentioned diseases are identified for policy and administrative interventions</a:t>
            </a:r>
          </a:p>
          <a:p>
            <a:pPr marL="171450" lvl="0" indent="-171450" fontAlgn="auto">
              <a:spcBef>
                <a:spcPts val="600"/>
              </a:spcBef>
              <a:spcAft>
                <a:spcPts val="600"/>
              </a:spcAft>
              <a:buFont typeface="Arial" panose="020B0604020202020204" pitchFamily="34" charset="0"/>
              <a:buChar char="•"/>
            </a:pPr>
            <a:r>
              <a:rPr lang="en-US" sz="1400" b="0" dirty="0">
                <a:solidFill>
                  <a:srgbClr val="393D41"/>
                </a:solidFill>
                <a:latin typeface="Arial"/>
                <a:ea typeface="+mn-ea"/>
              </a:rPr>
              <a:t>High risk districts, mandals and villages are also identified based on marker tests which helps the government take precautionary measures</a:t>
            </a:r>
            <a:endParaRPr lang="en-US" sz="2800" dirty="0"/>
          </a:p>
        </p:txBody>
      </p:sp>
      <p:sp>
        <p:nvSpPr>
          <p:cNvPr id="2" name="Title 1">
            <a:extLst>
              <a:ext uri="{FF2B5EF4-FFF2-40B4-BE49-F238E27FC236}">
                <a16:creationId xmlns:a16="http://schemas.microsoft.com/office/drawing/2014/main" id="{3CD85000-9416-43C7-9887-859177795CEE}"/>
              </a:ext>
            </a:extLst>
          </p:cNvPr>
          <p:cNvSpPr>
            <a:spLocks noGrp="1"/>
          </p:cNvSpPr>
          <p:nvPr>
            <p:ph type="title"/>
          </p:nvPr>
        </p:nvSpPr>
        <p:spPr>
          <a:xfrm>
            <a:off x="139658" y="1"/>
            <a:ext cx="11641010" cy="860612"/>
          </a:xfrm>
        </p:spPr>
        <p:txBody>
          <a:bodyPr>
            <a:noAutofit/>
          </a:bodyPr>
          <a:lstStyle/>
          <a:p>
            <a:r>
              <a:rPr lang="en-US" dirty="0"/>
              <a:t>Disease Management – Non Communicable Diseases</a:t>
            </a:r>
          </a:p>
        </p:txBody>
      </p:sp>
      <p:sp>
        <p:nvSpPr>
          <p:cNvPr id="4" name="Slide Number Placeholder 3">
            <a:extLst>
              <a:ext uri="{FF2B5EF4-FFF2-40B4-BE49-F238E27FC236}">
                <a16:creationId xmlns:a16="http://schemas.microsoft.com/office/drawing/2014/main" id="{70188EF4-849E-418C-869C-AF765F038517}"/>
              </a:ext>
            </a:extLst>
          </p:cNvPr>
          <p:cNvSpPr>
            <a:spLocks noGrp="1"/>
          </p:cNvSpPr>
          <p:nvPr>
            <p:ph type="sldNum" sz="quarter" idx="11"/>
          </p:nvPr>
        </p:nvSpPr>
        <p:spPr/>
        <p:txBody>
          <a:bodyPr/>
          <a:lstStyle/>
          <a:p>
            <a:fld id="{71F8F497-5311-4FE6-8037-E08A3EC20500}" type="slidenum">
              <a:rPr lang="en-US" smtClean="0"/>
              <a:pPr/>
              <a:t>19</a:t>
            </a:fld>
            <a:endParaRPr lang="en-US"/>
          </a:p>
        </p:txBody>
      </p:sp>
      <p:sp>
        <p:nvSpPr>
          <p:cNvPr id="22" name="TextBox 21">
            <a:extLst>
              <a:ext uri="{FF2B5EF4-FFF2-40B4-BE49-F238E27FC236}">
                <a16:creationId xmlns:a16="http://schemas.microsoft.com/office/drawing/2014/main" id="{C03C5926-ECD9-44B5-B8A4-756B1A9174B5}"/>
              </a:ext>
            </a:extLst>
          </p:cNvPr>
          <p:cNvSpPr txBox="1"/>
          <p:nvPr/>
        </p:nvSpPr>
        <p:spPr>
          <a:xfrm>
            <a:off x="200602" y="1198434"/>
            <a:ext cx="11059933" cy="307777"/>
          </a:xfrm>
          <a:prstGeom prst="rect">
            <a:avLst/>
          </a:prstGeom>
          <a:noFill/>
        </p:spPr>
        <p:txBody>
          <a:bodyPr wrap="square" rtlCol="0">
            <a:spAutoFit/>
          </a:bodyPr>
          <a:lstStyle/>
          <a:p>
            <a:pPr>
              <a:spcBef>
                <a:spcPts val="600"/>
              </a:spcBef>
            </a:pPr>
            <a:r>
              <a:rPr lang="en-US" sz="1400" b="1" dirty="0"/>
              <a:t>Diseases in focus: Diabetes, Hypertension, Cardiovascular Disease, Arthritis, Asthma and Cancer</a:t>
            </a:r>
          </a:p>
        </p:txBody>
      </p:sp>
      <p:pic>
        <p:nvPicPr>
          <p:cNvPr id="24" name="Picture 23">
            <a:extLst>
              <a:ext uri="{FF2B5EF4-FFF2-40B4-BE49-F238E27FC236}">
                <a16:creationId xmlns:a16="http://schemas.microsoft.com/office/drawing/2014/main" id="{14417703-EE11-40D6-897A-D6CDB92701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180" t="10515" r="14604" b="6230"/>
          <a:stretch/>
        </p:blipFill>
        <p:spPr>
          <a:xfrm>
            <a:off x="429669" y="3353726"/>
            <a:ext cx="2773304" cy="2270023"/>
          </a:xfrm>
          <a:prstGeom prst="rect">
            <a:avLst/>
          </a:prstGeom>
          <a:effectLst>
            <a:outerShdw blurRad="50800" dist="38100" dir="2700000" algn="tl" rotWithShape="0">
              <a:prstClr val="black">
                <a:alpha val="40000"/>
              </a:prstClr>
            </a:outerShdw>
          </a:effectLst>
        </p:spPr>
      </p:pic>
      <p:sp>
        <p:nvSpPr>
          <p:cNvPr id="27" name="TextBox 26">
            <a:extLst>
              <a:ext uri="{FF2B5EF4-FFF2-40B4-BE49-F238E27FC236}">
                <a16:creationId xmlns:a16="http://schemas.microsoft.com/office/drawing/2014/main" id="{2A59311F-6BB9-4F24-B321-BB7AE827B6E7}"/>
              </a:ext>
            </a:extLst>
          </p:cNvPr>
          <p:cNvSpPr txBox="1"/>
          <p:nvPr/>
        </p:nvSpPr>
        <p:spPr>
          <a:xfrm>
            <a:off x="429669" y="5626137"/>
            <a:ext cx="2657678" cy="276999"/>
          </a:xfrm>
          <a:prstGeom prst="rect">
            <a:avLst/>
          </a:prstGeom>
          <a:noFill/>
        </p:spPr>
        <p:txBody>
          <a:bodyPr wrap="square" rtlCol="0">
            <a:spAutoFit/>
          </a:bodyPr>
          <a:lstStyle/>
          <a:p>
            <a:pPr algn="ctr">
              <a:spcBef>
                <a:spcPts val="600"/>
              </a:spcBef>
              <a:defRPr/>
            </a:pPr>
            <a:r>
              <a:rPr lang="en-US" sz="1200" b="0" dirty="0"/>
              <a:t>District level maps</a:t>
            </a:r>
          </a:p>
        </p:txBody>
      </p:sp>
      <p:pic>
        <p:nvPicPr>
          <p:cNvPr id="28" name="Picture 27">
            <a:extLst>
              <a:ext uri="{FF2B5EF4-FFF2-40B4-BE49-F238E27FC236}">
                <a16:creationId xmlns:a16="http://schemas.microsoft.com/office/drawing/2014/main" id="{6B4DDD60-3977-43EB-96E9-CB54B329ED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705" t="9938" r="19995" b="31"/>
          <a:stretch/>
        </p:blipFill>
        <p:spPr>
          <a:xfrm>
            <a:off x="4016346" y="3318418"/>
            <a:ext cx="2452824" cy="2289994"/>
          </a:xfrm>
          <a:prstGeom prst="rect">
            <a:avLst/>
          </a:prstGeom>
          <a:effectLst>
            <a:outerShdw blurRad="50800" dist="38100" dir="2700000" algn="tl" rotWithShape="0">
              <a:prstClr val="black">
                <a:alpha val="40000"/>
              </a:prstClr>
            </a:outerShdw>
          </a:effectLst>
        </p:spPr>
      </p:pic>
      <p:sp>
        <p:nvSpPr>
          <p:cNvPr id="29" name="TextBox 28">
            <a:extLst>
              <a:ext uri="{FF2B5EF4-FFF2-40B4-BE49-F238E27FC236}">
                <a16:creationId xmlns:a16="http://schemas.microsoft.com/office/drawing/2014/main" id="{154BABE8-5E41-4628-A917-F7B79C06CA15}"/>
              </a:ext>
            </a:extLst>
          </p:cNvPr>
          <p:cNvSpPr txBox="1"/>
          <p:nvPr/>
        </p:nvSpPr>
        <p:spPr>
          <a:xfrm>
            <a:off x="4016345" y="5626137"/>
            <a:ext cx="2452824" cy="276999"/>
          </a:xfrm>
          <a:prstGeom prst="rect">
            <a:avLst/>
          </a:prstGeom>
          <a:noFill/>
        </p:spPr>
        <p:txBody>
          <a:bodyPr wrap="square" rtlCol="0">
            <a:spAutoFit/>
          </a:bodyPr>
          <a:lstStyle/>
          <a:p>
            <a:pPr algn="ctr">
              <a:spcBef>
                <a:spcPts val="600"/>
              </a:spcBef>
              <a:defRPr/>
            </a:pPr>
            <a:r>
              <a:rPr lang="en-US" sz="1200" b="0" dirty="0"/>
              <a:t>Mandal level maps</a:t>
            </a:r>
          </a:p>
        </p:txBody>
      </p:sp>
      <p:sp>
        <p:nvSpPr>
          <p:cNvPr id="25" name="TextBox 24">
            <a:extLst>
              <a:ext uri="{FF2B5EF4-FFF2-40B4-BE49-F238E27FC236}">
                <a16:creationId xmlns:a16="http://schemas.microsoft.com/office/drawing/2014/main" id="{CEC57394-0D2D-4E73-B89B-ADBBB2EB24AA}"/>
              </a:ext>
            </a:extLst>
          </p:cNvPr>
          <p:cNvSpPr txBox="1"/>
          <p:nvPr/>
        </p:nvSpPr>
        <p:spPr>
          <a:xfrm>
            <a:off x="301756" y="2957982"/>
            <a:ext cx="11059933" cy="276999"/>
          </a:xfrm>
          <a:prstGeom prst="rect">
            <a:avLst/>
          </a:prstGeom>
          <a:solidFill>
            <a:schemeClr val="accent4">
              <a:lumMod val="20000"/>
              <a:lumOff val="80000"/>
            </a:schemeClr>
          </a:solidFill>
        </p:spPr>
        <p:txBody>
          <a:bodyPr wrap="square" rtlCol="0">
            <a:spAutoFit/>
          </a:bodyPr>
          <a:lstStyle/>
          <a:p>
            <a:pPr>
              <a:spcBef>
                <a:spcPts val="600"/>
              </a:spcBef>
            </a:pPr>
            <a:r>
              <a:rPr lang="en-US" sz="1200" dirty="0"/>
              <a:t>Reported at district, Mandal, village/ municipality levels</a:t>
            </a:r>
          </a:p>
        </p:txBody>
      </p:sp>
      <p:sp>
        <p:nvSpPr>
          <p:cNvPr id="26" name="TextBox 25">
            <a:extLst>
              <a:ext uri="{FF2B5EF4-FFF2-40B4-BE49-F238E27FC236}">
                <a16:creationId xmlns:a16="http://schemas.microsoft.com/office/drawing/2014/main" id="{293FEDED-E4EB-45BD-8F12-F1EA7EBAAF4D}"/>
              </a:ext>
            </a:extLst>
          </p:cNvPr>
          <p:cNvSpPr txBox="1"/>
          <p:nvPr/>
        </p:nvSpPr>
        <p:spPr>
          <a:xfrm>
            <a:off x="388104" y="5883255"/>
            <a:ext cx="2788106" cy="461665"/>
          </a:xfrm>
          <a:prstGeom prst="rect">
            <a:avLst/>
          </a:prstGeom>
          <a:noFill/>
        </p:spPr>
        <p:txBody>
          <a:bodyPr wrap="square" rtlCol="0">
            <a:spAutoFit/>
          </a:bodyPr>
          <a:lstStyle/>
          <a:p>
            <a:pPr algn="ctr">
              <a:spcBef>
                <a:spcPts val="600"/>
              </a:spcBef>
              <a:defRPr/>
            </a:pPr>
            <a:r>
              <a:rPr lang="en-US" sz="1200" b="0" dirty="0"/>
              <a:t>Incidence are across the districts is computed</a:t>
            </a:r>
          </a:p>
        </p:txBody>
      </p:sp>
      <p:sp>
        <p:nvSpPr>
          <p:cNvPr id="33" name="TextBox 32">
            <a:extLst>
              <a:ext uri="{FF2B5EF4-FFF2-40B4-BE49-F238E27FC236}">
                <a16:creationId xmlns:a16="http://schemas.microsoft.com/office/drawing/2014/main" id="{72FE8DE9-479C-42C1-B320-0A301D0E8DBA}"/>
              </a:ext>
            </a:extLst>
          </p:cNvPr>
          <p:cNvSpPr txBox="1"/>
          <p:nvPr/>
        </p:nvSpPr>
        <p:spPr>
          <a:xfrm>
            <a:off x="8100913" y="5626137"/>
            <a:ext cx="2657678" cy="276999"/>
          </a:xfrm>
          <a:prstGeom prst="rect">
            <a:avLst/>
          </a:prstGeom>
          <a:noFill/>
        </p:spPr>
        <p:txBody>
          <a:bodyPr wrap="square" rtlCol="0">
            <a:spAutoFit/>
          </a:bodyPr>
          <a:lstStyle/>
          <a:p>
            <a:pPr algn="ctr">
              <a:spcBef>
                <a:spcPts val="600"/>
              </a:spcBef>
              <a:defRPr/>
            </a:pPr>
            <a:r>
              <a:rPr lang="en-US" sz="1200" b="0" dirty="0"/>
              <a:t>High Risk Villages/Wards</a:t>
            </a:r>
          </a:p>
        </p:txBody>
      </p:sp>
      <p:pic>
        <p:nvPicPr>
          <p:cNvPr id="10" name="Picture 9">
            <a:extLst>
              <a:ext uri="{FF2B5EF4-FFF2-40B4-BE49-F238E27FC236}">
                <a16:creationId xmlns:a16="http://schemas.microsoft.com/office/drawing/2014/main" id="{87F5D792-6873-419D-941C-1CC39CE9F302}"/>
              </a:ext>
            </a:extLst>
          </p:cNvPr>
          <p:cNvPicPr>
            <a:picLocks noChangeAspect="1"/>
          </p:cNvPicPr>
          <p:nvPr/>
        </p:nvPicPr>
        <p:blipFill rotWithShape="1">
          <a:blip r:embed="rId5"/>
          <a:srcRect l="7987"/>
          <a:stretch/>
        </p:blipFill>
        <p:spPr>
          <a:xfrm>
            <a:off x="7282542" y="3318418"/>
            <a:ext cx="4299856" cy="2326172"/>
          </a:xfrm>
          <a:prstGeom prst="rect">
            <a:avLst/>
          </a:prstGeom>
        </p:spPr>
      </p:pic>
      <p:sp>
        <p:nvSpPr>
          <p:cNvPr id="34" name="TextBox 33">
            <a:extLst>
              <a:ext uri="{FF2B5EF4-FFF2-40B4-BE49-F238E27FC236}">
                <a16:creationId xmlns:a16="http://schemas.microsoft.com/office/drawing/2014/main" id="{FFD7228A-A901-4033-BEE3-1D3C5E32E37A}"/>
              </a:ext>
            </a:extLst>
          </p:cNvPr>
          <p:cNvSpPr txBox="1"/>
          <p:nvPr/>
        </p:nvSpPr>
        <p:spPr>
          <a:xfrm>
            <a:off x="3362909" y="5883256"/>
            <a:ext cx="3922132" cy="461665"/>
          </a:xfrm>
          <a:prstGeom prst="rect">
            <a:avLst/>
          </a:prstGeom>
          <a:noFill/>
        </p:spPr>
        <p:txBody>
          <a:bodyPr wrap="square" rtlCol="0">
            <a:spAutoFit/>
          </a:bodyPr>
          <a:lstStyle/>
          <a:p>
            <a:pPr algn="ctr">
              <a:spcBef>
                <a:spcPts val="600"/>
              </a:spcBef>
              <a:defRPr/>
            </a:pPr>
            <a:r>
              <a:rPr lang="en-US" sz="1200" b="0" dirty="0"/>
              <a:t>Top 25 mandals across the state with highest prevalence are considered for Mandal level intervention</a:t>
            </a:r>
          </a:p>
        </p:txBody>
      </p:sp>
      <p:sp>
        <p:nvSpPr>
          <p:cNvPr id="35" name="TextBox 34">
            <a:extLst>
              <a:ext uri="{FF2B5EF4-FFF2-40B4-BE49-F238E27FC236}">
                <a16:creationId xmlns:a16="http://schemas.microsoft.com/office/drawing/2014/main" id="{77E7E614-FA47-4ACA-943B-B11A95575D1F}"/>
              </a:ext>
            </a:extLst>
          </p:cNvPr>
          <p:cNvSpPr txBox="1"/>
          <p:nvPr/>
        </p:nvSpPr>
        <p:spPr>
          <a:xfrm>
            <a:off x="7282542" y="5883256"/>
            <a:ext cx="4299856" cy="461665"/>
          </a:xfrm>
          <a:prstGeom prst="rect">
            <a:avLst/>
          </a:prstGeom>
          <a:noFill/>
        </p:spPr>
        <p:txBody>
          <a:bodyPr wrap="square" rtlCol="0">
            <a:spAutoFit/>
          </a:bodyPr>
          <a:lstStyle/>
          <a:p>
            <a:pPr algn="ctr">
              <a:spcBef>
                <a:spcPts val="600"/>
              </a:spcBef>
              <a:defRPr/>
            </a:pPr>
            <a:r>
              <a:rPr lang="en-US" sz="1200" b="0" dirty="0"/>
              <a:t>Top 50 villages with highest risk of disease prevalence across the state are considered for Village level intervention</a:t>
            </a:r>
          </a:p>
        </p:txBody>
      </p:sp>
    </p:spTree>
    <p:extLst>
      <p:ext uri="{BB962C8B-B14F-4D97-AF65-F5344CB8AC3E}">
        <p14:creationId xmlns:p14="http://schemas.microsoft.com/office/powerpoint/2010/main" val="201667356"/>
      </p:ext>
    </p:extLst>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BA0122A-245C-41D5-B94E-365B33AB658E}"/>
              </a:ext>
            </a:extLst>
          </p:cNvPr>
          <p:cNvPicPr>
            <a:picLocks noChangeAspect="1"/>
          </p:cNvPicPr>
          <p:nvPr/>
        </p:nvPicPr>
        <p:blipFill rotWithShape="1">
          <a:blip r:embed="rId2"/>
          <a:srcRect l="20187" t="1099" r="19936" b="4315"/>
          <a:stretch/>
        </p:blipFill>
        <p:spPr>
          <a:xfrm>
            <a:off x="4846116" y="1588656"/>
            <a:ext cx="4207486" cy="3763404"/>
          </a:xfrm>
          <a:prstGeom prst="rect">
            <a:avLst/>
          </a:prstGeom>
        </p:spPr>
      </p:pic>
      <p:sp>
        <p:nvSpPr>
          <p:cNvPr id="2" name="Title 1">
            <a:extLst>
              <a:ext uri="{FF2B5EF4-FFF2-40B4-BE49-F238E27FC236}">
                <a16:creationId xmlns:a16="http://schemas.microsoft.com/office/drawing/2014/main" id="{10376153-EAC7-40EE-93F7-C33693732A16}"/>
              </a:ext>
            </a:extLst>
          </p:cNvPr>
          <p:cNvSpPr>
            <a:spLocks noGrp="1"/>
          </p:cNvSpPr>
          <p:nvPr>
            <p:ph type="title"/>
          </p:nvPr>
        </p:nvSpPr>
        <p:spPr/>
        <p:txBody>
          <a:bodyPr>
            <a:normAutofit fontScale="90000"/>
          </a:bodyPr>
          <a:lstStyle/>
          <a:p>
            <a:r>
              <a:rPr lang="en-US" dirty="0"/>
              <a:t>Disease Management – Non Communicable Diseases (Diabetes: State Profile)</a:t>
            </a:r>
          </a:p>
        </p:txBody>
      </p:sp>
      <p:sp>
        <p:nvSpPr>
          <p:cNvPr id="4" name="Slide Number Placeholder 3">
            <a:extLst>
              <a:ext uri="{FF2B5EF4-FFF2-40B4-BE49-F238E27FC236}">
                <a16:creationId xmlns:a16="http://schemas.microsoft.com/office/drawing/2014/main" id="{655ABC60-24DC-40A9-B912-28D4C212BA39}"/>
              </a:ext>
            </a:extLst>
          </p:cNvPr>
          <p:cNvSpPr>
            <a:spLocks noGrp="1"/>
          </p:cNvSpPr>
          <p:nvPr>
            <p:ph type="sldNum" sz="quarter" idx="11"/>
          </p:nvPr>
        </p:nvSpPr>
        <p:spPr>
          <a:xfrm>
            <a:off x="11582398" y="6253792"/>
            <a:ext cx="500529"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1F8F497-5311-4FE6-8037-E08A3EC20500}" type="slidenum">
              <a:rPr kumimoji="0" lang="en-US" sz="1200" b="1" i="0" u="none" strike="noStrike" kern="1200" cap="none" spc="0" normalizeH="0" baseline="0" noProof="0" smtClean="0">
                <a:ln>
                  <a:noFill/>
                </a:ln>
                <a:solidFill>
                  <a:srgbClr val="393D41">
                    <a:tint val="75000"/>
                  </a:srgbClr>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1" i="0" u="none" strike="noStrike" kern="1200" cap="none" spc="0" normalizeH="0" baseline="0" noProof="0">
              <a:ln>
                <a:noFill/>
              </a:ln>
              <a:solidFill>
                <a:srgbClr val="393D41">
                  <a:tint val="75000"/>
                </a:srgbClr>
              </a:solidFill>
              <a:effectLst/>
              <a:uLnTx/>
              <a:uFillTx/>
              <a:latin typeface="Arial" pitchFamily="34" charset="0"/>
              <a:ea typeface="ＭＳ Ｐゴシック" pitchFamily="34" charset="-128"/>
              <a:cs typeface="+mn-cs"/>
            </a:endParaRPr>
          </a:p>
        </p:txBody>
      </p:sp>
      <p:sp>
        <p:nvSpPr>
          <p:cNvPr id="13" name="Rectangle 12">
            <a:extLst>
              <a:ext uri="{FF2B5EF4-FFF2-40B4-BE49-F238E27FC236}">
                <a16:creationId xmlns:a16="http://schemas.microsoft.com/office/drawing/2014/main" id="{CA26CD79-502F-4EC9-9216-7C0B4BF6F942}"/>
              </a:ext>
            </a:extLst>
          </p:cNvPr>
          <p:cNvSpPr/>
          <p:nvPr/>
        </p:nvSpPr>
        <p:spPr>
          <a:xfrm>
            <a:off x="122528" y="1113118"/>
            <a:ext cx="4465810" cy="459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Diabetes Profile Episodic (District Wise)*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a:ea typeface="+mn-ea"/>
                <a:cs typeface="+mn-cs"/>
              </a:rPr>
              <a:t>Source: NTR VP</a:t>
            </a: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388D6A69-C470-4679-992F-EFF4888B08D1}"/>
              </a:ext>
            </a:extLst>
          </p:cNvPr>
          <p:cNvSpPr/>
          <p:nvPr/>
        </p:nvSpPr>
        <p:spPr>
          <a:xfrm>
            <a:off x="4826935" y="1109025"/>
            <a:ext cx="4660020" cy="463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Diabetes Profile Longitudinal (District Wise)*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a:ea typeface="+mn-ea"/>
                <a:cs typeface="+mn-cs"/>
              </a:rPr>
              <a:t>Source: CSC, </a:t>
            </a:r>
            <a:r>
              <a:rPr kumimoji="0" lang="en-US" sz="1100" b="1" i="0" u="none" strike="noStrike" kern="1200" cap="none" spc="0" normalizeH="0" baseline="0" noProof="0" dirty="0" err="1">
                <a:ln>
                  <a:noFill/>
                </a:ln>
                <a:solidFill>
                  <a:srgbClr val="FFFFFF"/>
                </a:solidFill>
                <a:effectLst/>
                <a:uLnTx/>
                <a:uFillTx/>
                <a:latin typeface="Arial"/>
                <a:ea typeface="+mn-ea"/>
                <a:cs typeface="+mn-cs"/>
              </a:rPr>
              <a:t>eUPHC</a:t>
            </a:r>
            <a:r>
              <a:rPr kumimoji="0" lang="en-US" sz="1100" b="1" i="0" u="none" strike="noStrike" kern="1200" cap="none" spc="0" normalizeH="0" baseline="0" noProof="0" dirty="0">
                <a:ln>
                  <a:noFill/>
                </a:ln>
                <a:solidFill>
                  <a:srgbClr val="FFFFFF"/>
                </a:solidFill>
                <a:effectLst/>
                <a:uLnTx/>
                <a:uFillTx/>
                <a:latin typeface="Arial"/>
                <a:ea typeface="+mn-ea"/>
                <a:cs typeface="+mn-cs"/>
              </a:rPr>
              <a:t>, MMHC</a:t>
            </a:r>
          </a:p>
        </p:txBody>
      </p:sp>
      <p:sp>
        <p:nvSpPr>
          <p:cNvPr id="14" name="TextBox 13">
            <a:extLst>
              <a:ext uri="{FF2B5EF4-FFF2-40B4-BE49-F238E27FC236}">
                <a16:creationId xmlns:a16="http://schemas.microsoft.com/office/drawing/2014/main" id="{B64638A2-1A0D-4602-8597-127C31DFDCB7}"/>
              </a:ext>
            </a:extLst>
          </p:cNvPr>
          <p:cNvSpPr txBox="1"/>
          <p:nvPr/>
        </p:nvSpPr>
        <p:spPr>
          <a:xfrm>
            <a:off x="8336604" y="6365001"/>
            <a:ext cx="2998493" cy="4154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*Number of cases per 100 beneficiaries who utilized respective programs is taken</a:t>
            </a:r>
          </a:p>
        </p:txBody>
      </p:sp>
      <p:sp>
        <p:nvSpPr>
          <p:cNvPr id="26" name="TextBox 25">
            <a:extLst>
              <a:ext uri="{FF2B5EF4-FFF2-40B4-BE49-F238E27FC236}">
                <a16:creationId xmlns:a16="http://schemas.microsoft.com/office/drawing/2014/main" id="{89BF22B7-3EE0-42B0-B519-F437A59A806F}"/>
              </a:ext>
            </a:extLst>
          </p:cNvPr>
          <p:cNvSpPr txBox="1"/>
          <p:nvPr/>
        </p:nvSpPr>
        <p:spPr>
          <a:xfrm>
            <a:off x="8913145" y="2447571"/>
            <a:ext cx="3265341" cy="1892826"/>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lang="en-US" sz="1400" dirty="0">
                <a:latin typeface="Arial" pitchFamily="34" charset="0"/>
                <a:ea typeface="ＭＳ Ｐゴシック" pitchFamily="34" charset="-128"/>
              </a:rPr>
              <a:t>Guntur </a:t>
            </a:r>
            <a:r>
              <a:rPr kumimoji="0" lang="en-US" sz="1400" b="0" i="0" u="none" strike="noStrike" kern="1200" cap="none" spc="0" normalizeH="0" baseline="0" noProof="0" dirty="0">
                <a:ln>
                  <a:noFill/>
                </a:ln>
                <a:effectLst/>
                <a:uLnTx/>
                <a:uFillTx/>
                <a:latin typeface="Arial" pitchFamily="34" charset="0"/>
                <a:ea typeface="ＭＳ Ｐゴシック" pitchFamily="34" charset="-128"/>
                <a:cs typeface="+mn-cs"/>
              </a:rPr>
              <a:t>has the highest number of episodic cases followed by Prakasam and Visakhapatnam</a:t>
            </a:r>
          </a:p>
          <a:p>
            <a:pPr marL="285750" indent="-285750" fontAlgn="base">
              <a:spcBef>
                <a:spcPts val="600"/>
              </a:spcBef>
              <a:spcAft>
                <a:spcPct val="0"/>
              </a:spcAft>
              <a:buFont typeface="Arial" panose="020B0604020202020204" pitchFamily="34" charset="0"/>
              <a:buChar char="•"/>
              <a:defRPr/>
            </a:pPr>
            <a:r>
              <a:rPr lang="en-US" sz="1400" dirty="0">
                <a:latin typeface="Arial" pitchFamily="34" charset="0"/>
                <a:ea typeface="ＭＳ Ｐゴシック" pitchFamily="34" charset="-128"/>
              </a:rPr>
              <a:t>West Godavari has registered the highest number of longitudinal diabetic cases with more than 21 cases per 100 beneficiaries, followed by Prakasam and Krishna</a:t>
            </a:r>
          </a:p>
        </p:txBody>
      </p:sp>
      <p:pic>
        <p:nvPicPr>
          <p:cNvPr id="5" name="Picture 4">
            <a:extLst>
              <a:ext uri="{FF2B5EF4-FFF2-40B4-BE49-F238E27FC236}">
                <a16:creationId xmlns:a16="http://schemas.microsoft.com/office/drawing/2014/main" id="{5FD1134D-7E82-4FDD-B3DE-CEBCA7A6BAC1}"/>
              </a:ext>
            </a:extLst>
          </p:cNvPr>
          <p:cNvPicPr>
            <a:picLocks noChangeAspect="1"/>
          </p:cNvPicPr>
          <p:nvPr/>
        </p:nvPicPr>
        <p:blipFill rotWithShape="1">
          <a:blip r:embed="rId3"/>
          <a:srcRect l="19523" t="2704" r="19554" b="5512"/>
          <a:stretch/>
        </p:blipFill>
        <p:spPr>
          <a:xfrm>
            <a:off x="144693" y="1584248"/>
            <a:ext cx="4411746" cy="3763404"/>
          </a:xfrm>
          <a:prstGeom prst="rect">
            <a:avLst/>
          </a:prstGeom>
        </p:spPr>
      </p:pic>
      <p:sp>
        <p:nvSpPr>
          <p:cNvPr id="3" name="Rectangle 2">
            <a:extLst>
              <a:ext uri="{FF2B5EF4-FFF2-40B4-BE49-F238E27FC236}">
                <a16:creationId xmlns:a16="http://schemas.microsoft.com/office/drawing/2014/main" id="{E174EF4B-3AD2-403E-A861-61E5988D8E3C}"/>
              </a:ext>
            </a:extLst>
          </p:cNvPr>
          <p:cNvSpPr/>
          <p:nvPr/>
        </p:nvSpPr>
        <p:spPr>
          <a:xfrm>
            <a:off x="122528" y="5515568"/>
            <a:ext cx="5022529" cy="338554"/>
          </a:xfrm>
          <a:prstGeom prst="rect">
            <a:avLst/>
          </a:prstGeom>
        </p:spPr>
        <p:txBody>
          <a:bodyPr wrap="none">
            <a:spAutoFit/>
          </a:bodyPr>
          <a:lstStyle/>
          <a:p>
            <a:r>
              <a:rPr lang="en-US" sz="1600" dirty="0"/>
              <a:t>The above maps are for representation purpose only </a:t>
            </a:r>
          </a:p>
        </p:txBody>
      </p:sp>
    </p:spTree>
    <p:extLst>
      <p:ext uri="{BB962C8B-B14F-4D97-AF65-F5344CB8AC3E}">
        <p14:creationId xmlns:p14="http://schemas.microsoft.com/office/powerpoint/2010/main" val="32176098"/>
      </p:ext>
    </p:extLst>
  </p:cSld>
  <p:clrMapOvr>
    <a:masterClrMapping/>
  </p:clrMapOvr>
  <p:transition>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5EAE-35A9-4D59-A3BB-0AC67C8FEE75}"/>
              </a:ext>
            </a:extLst>
          </p:cNvPr>
          <p:cNvSpPr>
            <a:spLocks noGrp="1"/>
          </p:cNvSpPr>
          <p:nvPr>
            <p:ph type="title"/>
          </p:nvPr>
        </p:nvSpPr>
        <p:spPr/>
        <p:txBody>
          <a:bodyPr/>
          <a:lstStyle/>
          <a:p>
            <a:r>
              <a:rPr lang="en-US" dirty="0"/>
              <a:t>Driving Public Health Awareness</a:t>
            </a:r>
          </a:p>
        </p:txBody>
      </p:sp>
      <p:sp>
        <p:nvSpPr>
          <p:cNvPr id="4" name="Slide Number Placeholder 3">
            <a:extLst>
              <a:ext uri="{FF2B5EF4-FFF2-40B4-BE49-F238E27FC236}">
                <a16:creationId xmlns:a16="http://schemas.microsoft.com/office/drawing/2014/main" id="{869847D0-B7FB-41C0-AC19-C41A52628989}"/>
              </a:ext>
            </a:extLst>
          </p:cNvPr>
          <p:cNvSpPr>
            <a:spLocks noGrp="1"/>
          </p:cNvSpPr>
          <p:nvPr>
            <p:ph type="sldNum" sz="quarter" idx="11"/>
          </p:nvPr>
        </p:nvSpPr>
        <p:spPr/>
        <p:txBody>
          <a:bodyPr/>
          <a:lstStyle/>
          <a:p>
            <a:fld id="{71F8F497-5311-4FE6-8037-E08A3EC20500}" type="slidenum">
              <a:rPr lang="en-US" smtClean="0"/>
              <a:pPr/>
              <a:t>21</a:t>
            </a:fld>
            <a:endParaRPr lang="en-US"/>
          </a:p>
        </p:txBody>
      </p:sp>
      <p:sp>
        <p:nvSpPr>
          <p:cNvPr id="14" name="Rectangle 13">
            <a:extLst>
              <a:ext uri="{FF2B5EF4-FFF2-40B4-BE49-F238E27FC236}">
                <a16:creationId xmlns:a16="http://schemas.microsoft.com/office/drawing/2014/main" id="{87C9AA46-F0E5-49B7-B041-F301959BFBAA}"/>
              </a:ext>
            </a:extLst>
          </p:cNvPr>
          <p:cNvSpPr/>
          <p:nvPr/>
        </p:nvSpPr>
        <p:spPr>
          <a:xfrm>
            <a:off x="-161012" y="1784814"/>
            <a:ext cx="4612942" cy="307777"/>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sng" strike="noStrike" kern="1200" cap="none" spc="0" normalizeH="0" baseline="0" noProof="0" dirty="0">
                <a:ln>
                  <a:noFill/>
                </a:ln>
                <a:solidFill>
                  <a:srgbClr val="393D41"/>
                </a:solidFill>
                <a:effectLst/>
                <a:uLnTx/>
                <a:uFillTx/>
                <a:latin typeface="Arial"/>
                <a:ea typeface="+mn-ea"/>
                <a:cs typeface="+mn-cs"/>
              </a:rPr>
              <a:t>State Health Bulletin</a:t>
            </a:r>
            <a:endParaRPr kumimoji="0" lang="en-US" sz="1800" b="1" i="0" u="sng" strike="noStrike" kern="1200" cap="none" spc="0" normalizeH="0" baseline="0" noProof="0" dirty="0">
              <a:ln>
                <a:noFill/>
              </a:ln>
              <a:solidFill>
                <a:srgbClr val="393D41"/>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46011C0E-B660-4C8A-B958-82711DCDFB94}"/>
              </a:ext>
            </a:extLst>
          </p:cNvPr>
          <p:cNvSpPr/>
          <p:nvPr/>
        </p:nvSpPr>
        <p:spPr>
          <a:xfrm>
            <a:off x="8829947" y="1784813"/>
            <a:ext cx="2364964" cy="307777"/>
          </a:xfrm>
          <a:prstGeom prst="rect">
            <a:avLst/>
          </a:prstGeom>
        </p:spPr>
        <p:txBody>
          <a:bodyPr wrap="square">
            <a:spAutoFit/>
          </a:bodyPr>
          <a:lstStyle/>
          <a:p>
            <a:pPr marR="0" lvl="0" indent="0" algn="ctr" fontAlgn="auto">
              <a:lnSpc>
                <a:spcPct val="100000"/>
              </a:lnSpc>
              <a:spcBef>
                <a:spcPts val="600"/>
              </a:spcBef>
              <a:spcAft>
                <a:spcPts val="0"/>
              </a:spcAft>
              <a:buClrTx/>
              <a:buSzTx/>
              <a:buFontTx/>
              <a:buNone/>
              <a:tabLst/>
              <a:defRPr/>
            </a:pPr>
            <a:r>
              <a:rPr lang="en-US" sz="1400" b="1" u="sng" dirty="0">
                <a:solidFill>
                  <a:srgbClr val="393D41"/>
                </a:solidFill>
                <a:latin typeface="Arial"/>
              </a:rPr>
              <a:t>Village Health Bulletin</a:t>
            </a:r>
          </a:p>
        </p:txBody>
      </p:sp>
      <p:sp>
        <p:nvSpPr>
          <p:cNvPr id="16" name="Rectangle 15">
            <a:extLst>
              <a:ext uri="{FF2B5EF4-FFF2-40B4-BE49-F238E27FC236}">
                <a16:creationId xmlns:a16="http://schemas.microsoft.com/office/drawing/2014/main" id="{D738531F-4F13-4098-9577-098B29A8EF5D}"/>
              </a:ext>
            </a:extLst>
          </p:cNvPr>
          <p:cNvSpPr/>
          <p:nvPr/>
        </p:nvSpPr>
        <p:spPr>
          <a:xfrm>
            <a:off x="4206334" y="1784814"/>
            <a:ext cx="3779442" cy="307777"/>
          </a:xfrm>
          <a:prstGeom prst="rect">
            <a:avLst/>
          </a:prstGeom>
        </p:spPr>
        <p:txBody>
          <a:bodyPr wrap="square">
            <a:spAutoFit/>
          </a:bodyPr>
          <a:lstStyle/>
          <a:p>
            <a:pPr algn="ctr">
              <a:spcBef>
                <a:spcPts val="600"/>
              </a:spcBef>
              <a:defRPr/>
            </a:pPr>
            <a:r>
              <a:rPr lang="en-US" sz="1400" b="1" u="sng" dirty="0">
                <a:solidFill>
                  <a:srgbClr val="393D41"/>
                </a:solidFill>
                <a:latin typeface="Arial"/>
              </a:rPr>
              <a:t>District Health Bulletin</a:t>
            </a:r>
          </a:p>
        </p:txBody>
      </p:sp>
      <p:sp>
        <p:nvSpPr>
          <p:cNvPr id="17" name="Rectangle 16">
            <a:extLst>
              <a:ext uri="{FF2B5EF4-FFF2-40B4-BE49-F238E27FC236}">
                <a16:creationId xmlns:a16="http://schemas.microsoft.com/office/drawing/2014/main" id="{95896466-E93F-4DCE-A89C-9C96C3BD118E}"/>
              </a:ext>
            </a:extLst>
          </p:cNvPr>
          <p:cNvSpPr/>
          <p:nvPr/>
        </p:nvSpPr>
        <p:spPr>
          <a:xfrm>
            <a:off x="271547" y="4483808"/>
            <a:ext cx="3715520" cy="2246769"/>
          </a:xfrm>
          <a:prstGeom prst="rect">
            <a:avLst/>
          </a:prstGeom>
        </p:spPr>
        <p:txBody>
          <a:bodyPr wrap="square">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200" b="1" i="0" u="none" strike="noStrike" kern="1200" cap="none" spc="0" normalizeH="0" baseline="0" noProof="0" dirty="0">
                <a:ln>
                  <a:noFill/>
                </a:ln>
                <a:solidFill>
                  <a:srgbClr val="393D41"/>
                </a:solidFill>
                <a:effectLst/>
                <a:uLnTx/>
                <a:uFillTx/>
                <a:latin typeface="Arial"/>
                <a:ea typeface="+mn-ea"/>
                <a:cs typeface="+mn-cs"/>
              </a:rPr>
              <a:t>Major sections of State Health Bulletin</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Preventive and healthcare management measures of leading non-communicable disease in the state</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Top 2 and Bottom 2 performing health care indicators in the state are identified</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dirty="0">
                <a:solidFill>
                  <a:srgbClr val="393D41"/>
                </a:solidFill>
                <a:latin typeface="Arial"/>
              </a:rPr>
              <a:t>Details on v</a:t>
            </a:r>
            <a:r>
              <a:rPr kumimoji="0" lang="en-US" sz="1200" b="0" i="0" u="none" strike="noStrike" kern="1200" cap="none" spc="0" normalizeH="0" baseline="0" noProof="0" dirty="0" err="1">
                <a:ln>
                  <a:noFill/>
                </a:ln>
                <a:solidFill>
                  <a:srgbClr val="393D41"/>
                </a:solidFill>
                <a:effectLst/>
                <a:uLnTx/>
                <a:uFillTx/>
                <a:latin typeface="Arial"/>
                <a:ea typeface="+mn-ea"/>
                <a:cs typeface="+mn-cs"/>
              </a:rPr>
              <a:t>arious</a:t>
            </a:r>
            <a:r>
              <a:rPr kumimoji="0" lang="en-US" sz="1200" b="0" i="0" u="none" strike="noStrike" kern="1200" cap="none" spc="0" normalizeH="0" baseline="0" noProof="0" dirty="0">
                <a:ln>
                  <a:noFill/>
                </a:ln>
                <a:solidFill>
                  <a:srgbClr val="393D41"/>
                </a:solidFill>
                <a:effectLst/>
                <a:uLnTx/>
                <a:uFillTx/>
                <a:latin typeface="Arial"/>
                <a:ea typeface="+mn-ea"/>
                <a:cs typeface="+mn-cs"/>
              </a:rPr>
              <a:t> government initiatives / schemes launched to improve the health of the state are made available to public</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Health tips on prevention of seasonal diseases</a:t>
            </a:r>
          </a:p>
        </p:txBody>
      </p:sp>
      <p:pic>
        <p:nvPicPr>
          <p:cNvPr id="20" name="Picture 19">
            <a:extLst>
              <a:ext uri="{FF2B5EF4-FFF2-40B4-BE49-F238E27FC236}">
                <a16:creationId xmlns:a16="http://schemas.microsoft.com/office/drawing/2014/main" id="{F37BBD0C-6E8F-4097-A14F-ED4D32D84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547" y="2233479"/>
            <a:ext cx="3610479" cy="2030894"/>
          </a:xfrm>
          <a:prstGeom prst="rect">
            <a:avLst/>
          </a:prstGeom>
          <a:effectLst>
            <a:softEdge rad="31750"/>
          </a:effectLst>
        </p:spPr>
      </p:pic>
      <p:cxnSp>
        <p:nvCxnSpPr>
          <p:cNvPr id="22" name="Straight Connector 21">
            <a:extLst>
              <a:ext uri="{FF2B5EF4-FFF2-40B4-BE49-F238E27FC236}">
                <a16:creationId xmlns:a16="http://schemas.microsoft.com/office/drawing/2014/main" id="{408261EF-D828-4FCB-B360-FD1D0CB4BF93}"/>
              </a:ext>
            </a:extLst>
          </p:cNvPr>
          <p:cNvCxnSpPr>
            <a:cxnSpLocks/>
          </p:cNvCxnSpPr>
          <p:nvPr/>
        </p:nvCxnSpPr>
        <p:spPr>
          <a:xfrm>
            <a:off x="4100952" y="1474085"/>
            <a:ext cx="0" cy="5114098"/>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1584C27-4565-4CD1-ADF6-BE649BC17E3D}"/>
              </a:ext>
            </a:extLst>
          </p:cNvPr>
          <p:cNvCxnSpPr>
            <a:cxnSpLocks/>
          </p:cNvCxnSpPr>
          <p:nvPr/>
        </p:nvCxnSpPr>
        <p:spPr>
          <a:xfrm>
            <a:off x="8086446" y="1677880"/>
            <a:ext cx="0" cy="490163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9DE2ED31-0B46-48B1-BF8E-8DC47CBB6C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0815" y="2233479"/>
            <a:ext cx="3610479" cy="2030894"/>
          </a:xfrm>
          <a:prstGeom prst="rect">
            <a:avLst/>
          </a:prstGeom>
          <a:effectLst>
            <a:softEdge rad="31750"/>
          </a:effectLst>
        </p:spPr>
      </p:pic>
      <p:sp>
        <p:nvSpPr>
          <p:cNvPr id="26" name="Rectangle 25">
            <a:extLst>
              <a:ext uri="{FF2B5EF4-FFF2-40B4-BE49-F238E27FC236}">
                <a16:creationId xmlns:a16="http://schemas.microsoft.com/office/drawing/2014/main" id="{836B9DFC-7B67-43AC-9508-5A05BA215923}"/>
              </a:ext>
            </a:extLst>
          </p:cNvPr>
          <p:cNvSpPr/>
          <p:nvPr/>
        </p:nvSpPr>
        <p:spPr>
          <a:xfrm>
            <a:off x="4274252" y="4489319"/>
            <a:ext cx="3715520" cy="1985159"/>
          </a:xfrm>
          <a:prstGeom prst="rect">
            <a:avLst/>
          </a:prstGeom>
        </p:spPr>
        <p:txBody>
          <a:bodyPr wrap="square">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200" b="1" i="0" u="none" strike="noStrike" kern="1200" cap="none" spc="0" normalizeH="0" baseline="0" noProof="0" dirty="0">
                <a:ln>
                  <a:noFill/>
                </a:ln>
                <a:solidFill>
                  <a:srgbClr val="393D41"/>
                </a:solidFill>
                <a:effectLst/>
                <a:uLnTx/>
                <a:uFillTx/>
                <a:latin typeface="Arial"/>
                <a:ea typeface="+mn-ea"/>
                <a:cs typeface="+mn-cs"/>
              </a:rPr>
              <a:t>Major sections of District Health Bulletin</a:t>
            </a:r>
          </a:p>
          <a:p>
            <a:pPr marL="176213" lvl="0" indent="-176213">
              <a:spcBef>
                <a:spcPts val="600"/>
              </a:spcBef>
              <a:buFont typeface="Arial" panose="020B0604020202020204" pitchFamily="34" charset="0"/>
              <a:buChar char="•"/>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District Collectors release the bulletin </a:t>
            </a:r>
            <a:r>
              <a:rPr lang="en-US" sz="1200" dirty="0">
                <a:solidFill>
                  <a:srgbClr val="393D41"/>
                </a:solidFill>
                <a:latin typeface="Arial"/>
              </a:rPr>
              <a:t>to inform people about v</a:t>
            </a:r>
            <a:r>
              <a:rPr lang="en-US" sz="1200" dirty="0">
                <a:solidFill>
                  <a:srgbClr val="393D41"/>
                </a:solidFill>
              </a:rPr>
              <a:t>arious government initiatives / schemes launched in the state</a:t>
            </a:r>
            <a:endParaRPr kumimoji="0" lang="en-US" sz="1200" b="0" i="0" u="none" strike="noStrike" kern="1200" cap="none" spc="0" normalizeH="0" baseline="0" noProof="0" dirty="0">
              <a:ln>
                <a:noFill/>
              </a:ln>
              <a:solidFill>
                <a:srgbClr val="393D41"/>
              </a:solidFill>
              <a:effectLst/>
              <a:uLnTx/>
              <a:uFillTx/>
              <a:latin typeface="Arial"/>
              <a:ea typeface="+mn-ea"/>
              <a:cs typeface="+mn-cs"/>
            </a:endParaRP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Health programs that need additional focus are monitored by the concerned authorities( DM&amp;HOs) at district level</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dirty="0">
                <a:solidFill>
                  <a:srgbClr val="393D41"/>
                </a:solidFill>
                <a:latin typeface="Arial"/>
              </a:rPr>
              <a:t>Information on h</a:t>
            </a:r>
            <a:r>
              <a:rPr kumimoji="0" lang="en-US" sz="1200" b="0" i="0" u="none" strike="noStrike" kern="1200" cap="none" spc="0" normalizeH="0" baseline="0" noProof="0" dirty="0" err="1">
                <a:ln>
                  <a:noFill/>
                </a:ln>
                <a:solidFill>
                  <a:srgbClr val="393D41"/>
                </a:solidFill>
                <a:effectLst/>
                <a:uLnTx/>
                <a:uFillTx/>
                <a:latin typeface="Arial"/>
                <a:ea typeface="+mn-ea"/>
                <a:cs typeface="+mn-cs"/>
              </a:rPr>
              <a:t>ealth</a:t>
            </a:r>
            <a:r>
              <a:rPr kumimoji="0" lang="en-US" sz="1200" b="0" i="0" u="none" strike="noStrike" kern="1200" cap="none" spc="0" normalizeH="0" baseline="0" noProof="0" dirty="0">
                <a:ln>
                  <a:noFill/>
                </a:ln>
                <a:solidFill>
                  <a:srgbClr val="393D41"/>
                </a:solidFill>
                <a:effectLst/>
                <a:uLnTx/>
                <a:uFillTx/>
                <a:latin typeface="Arial"/>
                <a:ea typeface="+mn-ea"/>
                <a:cs typeface="+mn-cs"/>
              </a:rPr>
              <a:t> tips on prevention of seasonal diseases are disseminated to public</a:t>
            </a:r>
          </a:p>
        </p:txBody>
      </p:sp>
      <p:pic>
        <p:nvPicPr>
          <p:cNvPr id="28" name="Picture 27">
            <a:extLst>
              <a:ext uri="{FF2B5EF4-FFF2-40B4-BE49-F238E27FC236}">
                <a16:creationId xmlns:a16="http://schemas.microsoft.com/office/drawing/2014/main" id="{2BBF49AE-9D65-4ECE-8005-2B8B865FE7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8543" y="2237554"/>
            <a:ext cx="3634088" cy="2030894"/>
          </a:xfrm>
          <a:prstGeom prst="rect">
            <a:avLst/>
          </a:prstGeom>
        </p:spPr>
      </p:pic>
      <p:sp>
        <p:nvSpPr>
          <p:cNvPr id="29" name="Rectangle 28">
            <a:extLst>
              <a:ext uri="{FF2B5EF4-FFF2-40B4-BE49-F238E27FC236}">
                <a16:creationId xmlns:a16="http://schemas.microsoft.com/office/drawing/2014/main" id="{9F40FE45-8023-40B0-98EC-605C747F88AA}"/>
              </a:ext>
            </a:extLst>
          </p:cNvPr>
          <p:cNvSpPr/>
          <p:nvPr/>
        </p:nvSpPr>
        <p:spPr>
          <a:xfrm>
            <a:off x="8271599" y="4483808"/>
            <a:ext cx="3715520" cy="2169825"/>
          </a:xfrm>
          <a:prstGeom prst="rect">
            <a:avLst/>
          </a:prstGeom>
        </p:spPr>
        <p:txBody>
          <a:bodyPr wrap="square">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200" b="1" i="0" u="none" strike="noStrike" kern="1200" cap="none" spc="0" normalizeH="0" baseline="0" noProof="0" dirty="0">
                <a:ln>
                  <a:noFill/>
                </a:ln>
                <a:solidFill>
                  <a:srgbClr val="393D41"/>
                </a:solidFill>
                <a:effectLst/>
                <a:uLnTx/>
                <a:uFillTx/>
                <a:latin typeface="Arial"/>
                <a:ea typeface="+mn-ea"/>
                <a:cs typeface="+mn-cs"/>
              </a:rPr>
              <a:t>Major sections of Village Health Bulletin</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a:ea typeface="+mn-ea"/>
                <a:cs typeface="+mn-cs"/>
              </a:rPr>
              <a:t>The information </a:t>
            </a:r>
            <a:r>
              <a:rPr lang="en-US" sz="1200" dirty="0">
                <a:solidFill>
                  <a:srgbClr val="393D41"/>
                </a:solidFill>
                <a:latin typeface="Arial"/>
              </a:rPr>
              <a:t>on h</a:t>
            </a:r>
            <a:r>
              <a:rPr kumimoji="0" lang="en-US" sz="1200" b="0" i="0" u="none" strike="noStrike" kern="1200" cap="none" spc="0" normalizeH="0" baseline="0" noProof="0" dirty="0" err="1">
                <a:ln>
                  <a:noFill/>
                </a:ln>
                <a:solidFill>
                  <a:srgbClr val="393D41"/>
                </a:solidFill>
                <a:effectLst/>
                <a:uLnTx/>
                <a:uFillTx/>
                <a:latin typeface="Arial"/>
                <a:ea typeface="+mn-ea"/>
                <a:cs typeface="+mn-cs"/>
              </a:rPr>
              <a:t>ealth</a:t>
            </a:r>
            <a:r>
              <a:rPr kumimoji="0" lang="en-US" sz="1200" b="0" i="0" u="none" strike="noStrike" kern="1200" cap="none" spc="0" normalizeH="0" baseline="0" noProof="0" dirty="0">
                <a:ln>
                  <a:noFill/>
                </a:ln>
                <a:solidFill>
                  <a:srgbClr val="393D41"/>
                </a:solidFill>
                <a:effectLst/>
                <a:uLnTx/>
                <a:uFillTx/>
                <a:latin typeface="Arial"/>
                <a:ea typeface="+mn-ea"/>
                <a:cs typeface="+mn-cs"/>
              </a:rPr>
              <a:t> facilities / centers and services available in the village is communicated to village people </a:t>
            </a:r>
            <a:r>
              <a:rPr lang="en-US" sz="1200" dirty="0">
                <a:solidFill>
                  <a:srgbClr val="393D41"/>
                </a:solidFill>
                <a:latin typeface="Arial"/>
              </a:rPr>
              <a:t>by Mobile Medical Units on VHND days</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dirty="0">
                <a:solidFill>
                  <a:srgbClr val="393D41"/>
                </a:solidFill>
                <a:latin typeface="Arial"/>
              </a:rPr>
              <a:t>Disease profile of the village (Name of diseases and number of cases for each disease) is highlighted</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dirty="0">
                <a:solidFill>
                  <a:srgbClr val="393D41"/>
                </a:solidFill>
                <a:latin typeface="Arial"/>
              </a:rPr>
              <a:t>Preventive measures (health tips) of seasonal disease are conveyed</a:t>
            </a:r>
          </a:p>
        </p:txBody>
      </p:sp>
      <p:pic>
        <p:nvPicPr>
          <p:cNvPr id="18" name="Picture 17">
            <a:extLst>
              <a:ext uri="{FF2B5EF4-FFF2-40B4-BE49-F238E27FC236}">
                <a16:creationId xmlns:a16="http://schemas.microsoft.com/office/drawing/2014/main" id="{9B3C1A11-B22B-4F50-856B-AE9515C8A216}"/>
              </a:ext>
            </a:extLst>
          </p:cNvPr>
          <p:cNvPicPr>
            <a:picLocks noChangeAspect="1"/>
          </p:cNvPicPr>
          <p:nvPr/>
        </p:nvPicPr>
        <p:blipFill rotWithShape="1">
          <a:blip r:embed="rId5"/>
          <a:srcRect l="8874" t="3763" r="85714" b="88919"/>
          <a:stretch/>
        </p:blipFill>
        <p:spPr>
          <a:xfrm>
            <a:off x="4407540" y="2264268"/>
            <a:ext cx="335595" cy="254323"/>
          </a:xfrm>
          <a:prstGeom prst="rect">
            <a:avLst/>
          </a:prstGeom>
        </p:spPr>
      </p:pic>
      <p:pic>
        <p:nvPicPr>
          <p:cNvPr id="19" name="Picture 18">
            <a:extLst>
              <a:ext uri="{FF2B5EF4-FFF2-40B4-BE49-F238E27FC236}">
                <a16:creationId xmlns:a16="http://schemas.microsoft.com/office/drawing/2014/main" id="{3199B132-51EC-4654-9735-C6BFE0C3C047}"/>
              </a:ext>
            </a:extLst>
          </p:cNvPr>
          <p:cNvPicPr>
            <a:picLocks noChangeAspect="1"/>
          </p:cNvPicPr>
          <p:nvPr/>
        </p:nvPicPr>
        <p:blipFill rotWithShape="1">
          <a:blip r:embed="rId5"/>
          <a:srcRect l="8874" t="3763" r="85714" b="88919"/>
          <a:stretch/>
        </p:blipFill>
        <p:spPr>
          <a:xfrm>
            <a:off x="351924" y="2266875"/>
            <a:ext cx="335595" cy="254323"/>
          </a:xfrm>
          <a:prstGeom prst="rect">
            <a:avLst/>
          </a:prstGeom>
        </p:spPr>
      </p:pic>
      <p:sp>
        <p:nvSpPr>
          <p:cNvPr id="5" name="Rectangle 4">
            <a:extLst>
              <a:ext uri="{FF2B5EF4-FFF2-40B4-BE49-F238E27FC236}">
                <a16:creationId xmlns:a16="http://schemas.microsoft.com/office/drawing/2014/main" id="{167EC9A5-A7D5-4CFA-A72D-B7FB5ADC8873}"/>
              </a:ext>
            </a:extLst>
          </p:cNvPr>
          <p:cNvSpPr/>
          <p:nvPr/>
        </p:nvSpPr>
        <p:spPr>
          <a:xfrm>
            <a:off x="8362917" y="2233479"/>
            <a:ext cx="390617" cy="363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7F3EC3C-DC06-4343-B2E9-3902E96A806D}"/>
              </a:ext>
            </a:extLst>
          </p:cNvPr>
          <p:cNvSpPr/>
          <p:nvPr/>
        </p:nvSpPr>
        <p:spPr>
          <a:xfrm>
            <a:off x="186430" y="1056204"/>
            <a:ext cx="12005569" cy="646331"/>
          </a:xfrm>
          <a:prstGeom prst="rect">
            <a:avLst/>
          </a:prstGeom>
        </p:spPr>
        <p:txBody>
          <a:bodyPr wrap="square">
            <a:spAutoFit/>
          </a:bodyPr>
          <a:lstStyle/>
          <a:p>
            <a:r>
              <a:rPr lang="en-US" dirty="0"/>
              <a:t>The health initiatives by the Department are published using social media through </a:t>
            </a:r>
            <a:r>
              <a:rPr lang="en-US" b="1" dirty="0"/>
              <a:t>@</a:t>
            </a:r>
            <a:r>
              <a:rPr lang="en-US" b="1" dirty="0" err="1"/>
              <a:t>ArogaAndhra</a:t>
            </a:r>
            <a:endParaRPr lang="en-US" b="1" dirty="0"/>
          </a:p>
          <a:p>
            <a:r>
              <a:rPr lang="en-US" dirty="0"/>
              <a:t>The Department releases a monthly health bulletin till village level on 7</a:t>
            </a:r>
            <a:r>
              <a:rPr lang="en-US" baseline="30000" dirty="0"/>
              <a:t>th</a:t>
            </a:r>
            <a:r>
              <a:rPr lang="en-US" dirty="0"/>
              <a:t> of every month. </a:t>
            </a:r>
          </a:p>
        </p:txBody>
      </p:sp>
    </p:spTree>
    <p:extLst>
      <p:ext uri="{BB962C8B-B14F-4D97-AF65-F5344CB8AC3E}">
        <p14:creationId xmlns:p14="http://schemas.microsoft.com/office/powerpoint/2010/main" val="2318994582"/>
      </p:ext>
    </p:extLst>
  </p:cSld>
  <p:clrMapOvr>
    <a:masterClrMapping/>
  </p:clrMapOvr>
  <p:transition>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D4A0-4C8F-46B6-9B71-C000EDF22EBF}"/>
              </a:ext>
            </a:extLst>
          </p:cNvPr>
          <p:cNvSpPr>
            <a:spLocks noGrp="1"/>
          </p:cNvSpPr>
          <p:nvPr>
            <p:ph type="title"/>
          </p:nvPr>
        </p:nvSpPr>
        <p:spPr/>
        <p:txBody>
          <a:bodyPr/>
          <a:lstStyle/>
          <a:p>
            <a:r>
              <a:rPr lang="en-US" dirty="0"/>
              <a:t>Monthly e-Bulletins</a:t>
            </a:r>
          </a:p>
        </p:txBody>
      </p:sp>
      <p:sp>
        <p:nvSpPr>
          <p:cNvPr id="4" name="Slide Number Placeholder 3">
            <a:extLst>
              <a:ext uri="{FF2B5EF4-FFF2-40B4-BE49-F238E27FC236}">
                <a16:creationId xmlns:a16="http://schemas.microsoft.com/office/drawing/2014/main" id="{15914F23-4EBF-4ED5-8839-C8F8372C6374}"/>
              </a:ext>
            </a:extLst>
          </p:cNvPr>
          <p:cNvSpPr>
            <a:spLocks noGrp="1"/>
          </p:cNvSpPr>
          <p:nvPr>
            <p:ph type="sldNum" sz="quarter" idx="11"/>
          </p:nvPr>
        </p:nvSpPr>
        <p:spPr/>
        <p:txBody>
          <a:bodyPr/>
          <a:lstStyle/>
          <a:p>
            <a:fld id="{71F8F497-5311-4FE6-8037-E08A3EC20500}" type="slidenum">
              <a:rPr lang="en-US" smtClean="0"/>
              <a:pPr/>
              <a:t>22</a:t>
            </a:fld>
            <a:endParaRPr lang="en-US"/>
          </a:p>
        </p:txBody>
      </p:sp>
      <p:sp>
        <p:nvSpPr>
          <p:cNvPr id="5" name="Text Placeholder 4">
            <a:extLst>
              <a:ext uri="{FF2B5EF4-FFF2-40B4-BE49-F238E27FC236}">
                <a16:creationId xmlns:a16="http://schemas.microsoft.com/office/drawing/2014/main" id="{E73C1852-A0A1-4C94-8BEC-C625FD50CEAF}"/>
              </a:ext>
            </a:extLst>
          </p:cNvPr>
          <p:cNvSpPr>
            <a:spLocks noGrp="1"/>
          </p:cNvSpPr>
          <p:nvPr>
            <p:ph type="body" sz="quarter" idx="12"/>
          </p:nvPr>
        </p:nvSpPr>
        <p:spPr>
          <a:xfrm>
            <a:off x="176149" y="1421961"/>
            <a:ext cx="5256985" cy="5174147"/>
          </a:xfrm>
        </p:spPr>
        <p:txBody>
          <a:bodyPr anchor="t">
            <a:normAutofit/>
          </a:bodyPr>
          <a:lstStyle/>
          <a:p>
            <a:pPr marL="0" indent="0" fontAlgn="base">
              <a:spcBef>
                <a:spcPts val="600"/>
              </a:spcBef>
              <a:spcAft>
                <a:spcPct val="0"/>
              </a:spcAft>
              <a:buClrTx/>
              <a:buNone/>
            </a:pPr>
            <a:r>
              <a:rPr lang="en-US" sz="1800" dirty="0">
                <a:latin typeface="Arial" pitchFamily="34" charset="0"/>
                <a:ea typeface="ＭＳ Ｐゴシック" pitchFamily="34" charset="-128"/>
              </a:rPr>
              <a:t>In addition to the health bulletins, the department also releases monthly e-Bulletins.</a:t>
            </a:r>
          </a:p>
          <a:p>
            <a:pPr marL="171450" indent="-171450" fontAlgn="base">
              <a:spcBef>
                <a:spcPts val="600"/>
              </a:spcBef>
              <a:spcAft>
                <a:spcPct val="0"/>
              </a:spcAft>
              <a:buClrTx/>
            </a:pPr>
            <a:r>
              <a:rPr lang="en-US" sz="1800" dirty="0">
                <a:latin typeface="Arial" pitchFamily="34" charset="0"/>
                <a:ea typeface="ＭＳ Ｐゴシック" pitchFamily="34" charset="-128"/>
              </a:rPr>
              <a:t>e-Bulletins are used to create awareness of government healthcare programs and to provide health tips to the population</a:t>
            </a:r>
          </a:p>
          <a:p>
            <a:pPr marL="171450" indent="-171450" fontAlgn="base">
              <a:spcBef>
                <a:spcPts val="600"/>
              </a:spcBef>
              <a:spcAft>
                <a:spcPct val="0"/>
              </a:spcAft>
              <a:buClrTx/>
            </a:pPr>
            <a:r>
              <a:rPr lang="en-US" sz="1800" dirty="0">
                <a:latin typeface="Arial" pitchFamily="34" charset="0"/>
                <a:ea typeface="ＭＳ Ｐゴシック" pitchFamily="34" charset="-128"/>
              </a:rPr>
              <a:t>An e-Bulletin is released and published in social media every month</a:t>
            </a:r>
          </a:p>
          <a:p>
            <a:pPr marL="171450" indent="-171450" fontAlgn="base">
              <a:spcBef>
                <a:spcPts val="600"/>
              </a:spcBef>
              <a:spcAft>
                <a:spcPct val="0"/>
              </a:spcAft>
              <a:buClrTx/>
            </a:pPr>
            <a:r>
              <a:rPr lang="en-US" sz="1800" dirty="0">
                <a:latin typeface="Arial" pitchFamily="34" charset="0"/>
                <a:ea typeface="ＭＳ Ｐゴシック" pitchFamily="34" charset="-128"/>
              </a:rPr>
              <a:t>Topics covered in </a:t>
            </a:r>
            <a:r>
              <a:rPr lang="en-US" sz="1800" dirty="0" err="1">
                <a:latin typeface="Arial" pitchFamily="34" charset="0"/>
                <a:ea typeface="ＭＳ Ｐゴシック" pitchFamily="34" charset="-128"/>
              </a:rPr>
              <a:t>eBulletin</a:t>
            </a:r>
            <a:r>
              <a:rPr lang="en-US" sz="1800" dirty="0">
                <a:latin typeface="Arial" pitchFamily="34" charset="0"/>
                <a:ea typeface="ＭＳ Ｐゴシック" pitchFamily="34" charset="-128"/>
              </a:rPr>
              <a:t> includes:	</a:t>
            </a:r>
          </a:p>
          <a:p>
            <a:pPr lvl="1">
              <a:spcBef>
                <a:spcPts val="600"/>
              </a:spcBef>
              <a:buClrTx/>
              <a:buFont typeface="Arial" panose="020B0604020202020204" pitchFamily="34" charset="0"/>
              <a:buChar char="-"/>
            </a:pPr>
            <a:r>
              <a:rPr lang="en-US" sz="1600" dirty="0"/>
              <a:t>General Health Indicators progress for the month </a:t>
            </a:r>
          </a:p>
          <a:p>
            <a:pPr lvl="1">
              <a:spcBef>
                <a:spcPts val="600"/>
              </a:spcBef>
              <a:buClrTx/>
              <a:buFont typeface="Arial" panose="020B0604020202020204" pitchFamily="34" charset="0"/>
              <a:buChar char="-"/>
            </a:pPr>
            <a:r>
              <a:rPr lang="en-US" sz="1600" dirty="0"/>
              <a:t>Disease prevalence scenario in a non-panic language for the public </a:t>
            </a:r>
          </a:p>
          <a:p>
            <a:pPr lvl="1">
              <a:spcBef>
                <a:spcPts val="600"/>
              </a:spcBef>
              <a:buClrTx/>
              <a:buFont typeface="Arial" panose="020B0604020202020204" pitchFamily="34" charset="0"/>
              <a:buChar char="-"/>
            </a:pPr>
            <a:r>
              <a:rPr lang="en-US" sz="1600" dirty="0"/>
              <a:t>Economic benefits of the program on society </a:t>
            </a:r>
          </a:p>
          <a:p>
            <a:pPr lvl="1">
              <a:spcBef>
                <a:spcPts val="600"/>
              </a:spcBef>
              <a:buClrTx/>
              <a:buFont typeface="Arial" panose="020B0604020202020204" pitchFamily="34" charset="0"/>
              <a:buChar char="-"/>
            </a:pPr>
            <a:r>
              <a:rPr lang="en-US" sz="1600" dirty="0"/>
              <a:t>Major health days of the coming month </a:t>
            </a:r>
          </a:p>
          <a:p>
            <a:pPr lvl="1">
              <a:spcBef>
                <a:spcPts val="600"/>
              </a:spcBef>
              <a:buClrTx/>
              <a:buFont typeface="Arial" panose="020B0604020202020204" pitchFamily="34" charset="0"/>
              <a:buChar char="-"/>
            </a:pPr>
            <a:r>
              <a:rPr lang="en-US" sz="1600" dirty="0"/>
              <a:t>Few touching case studies of good work of the department. </a:t>
            </a:r>
          </a:p>
        </p:txBody>
      </p:sp>
      <p:pic>
        <p:nvPicPr>
          <p:cNvPr id="10" name="Picture 9">
            <a:extLst>
              <a:ext uri="{FF2B5EF4-FFF2-40B4-BE49-F238E27FC236}">
                <a16:creationId xmlns:a16="http://schemas.microsoft.com/office/drawing/2014/main" id="{974419D5-AC9F-46E9-BB80-EACD4ED06270}"/>
              </a:ext>
            </a:extLst>
          </p:cNvPr>
          <p:cNvPicPr>
            <a:picLocks noChangeAspect="1"/>
          </p:cNvPicPr>
          <p:nvPr/>
        </p:nvPicPr>
        <p:blipFill>
          <a:blip r:embed="rId3"/>
          <a:stretch>
            <a:fillRect/>
          </a:stretch>
        </p:blipFill>
        <p:spPr>
          <a:xfrm>
            <a:off x="8519813" y="1144388"/>
            <a:ext cx="3764550" cy="4935984"/>
          </a:xfrm>
          <a:prstGeom prst="rect">
            <a:avLst/>
          </a:prstGeom>
        </p:spPr>
      </p:pic>
      <p:pic>
        <p:nvPicPr>
          <p:cNvPr id="12" name="Picture 11">
            <a:extLst>
              <a:ext uri="{FF2B5EF4-FFF2-40B4-BE49-F238E27FC236}">
                <a16:creationId xmlns:a16="http://schemas.microsoft.com/office/drawing/2014/main" id="{A828CD60-B008-4B70-87FD-1693B075EA59}"/>
              </a:ext>
            </a:extLst>
          </p:cNvPr>
          <p:cNvPicPr>
            <a:picLocks noChangeAspect="1"/>
          </p:cNvPicPr>
          <p:nvPr/>
        </p:nvPicPr>
        <p:blipFill>
          <a:blip r:embed="rId4"/>
          <a:stretch>
            <a:fillRect/>
          </a:stretch>
        </p:blipFill>
        <p:spPr>
          <a:xfrm>
            <a:off x="5507649" y="1161176"/>
            <a:ext cx="3445192" cy="4962617"/>
          </a:xfrm>
          <a:prstGeom prst="rect">
            <a:avLst/>
          </a:prstGeom>
        </p:spPr>
      </p:pic>
      <p:pic>
        <p:nvPicPr>
          <p:cNvPr id="7" name="Picture 6">
            <a:extLst>
              <a:ext uri="{FF2B5EF4-FFF2-40B4-BE49-F238E27FC236}">
                <a16:creationId xmlns:a16="http://schemas.microsoft.com/office/drawing/2014/main" id="{C2F5486E-2334-4C29-B40F-18398E18BECE}"/>
              </a:ext>
            </a:extLst>
          </p:cNvPr>
          <p:cNvPicPr>
            <a:picLocks noChangeAspect="1"/>
          </p:cNvPicPr>
          <p:nvPr/>
        </p:nvPicPr>
        <p:blipFill rotWithShape="1">
          <a:blip r:embed="rId4"/>
          <a:srcRect l="8874" t="3763" r="85714" b="88919"/>
          <a:stretch/>
        </p:blipFill>
        <p:spPr>
          <a:xfrm>
            <a:off x="5845883" y="1313894"/>
            <a:ext cx="500234" cy="612559"/>
          </a:xfrm>
          <a:prstGeom prst="rect">
            <a:avLst/>
          </a:prstGeom>
        </p:spPr>
      </p:pic>
      <p:pic>
        <p:nvPicPr>
          <p:cNvPr id="8" name="Picture 7">
            <a:extLst>
              <a:ext uri="{FF2B5EF4-FFF2-40B4-BE49-F238E27FC236}">
                <a16:creationId xmlns:a16="http://schemas.microsoft.com/office/drawing/2014/main" id="{1A7B0ECC-74C3-47CE-B0F5-0B5305988761}"/>
              </a:ext>
            </a:extLst>
          </p:cNvPr>
          <p:cNvPicPr>
            <a:picLocks noChangeAspect="1"/>
          </p:cNvPicPr>
          <p:nvPr/>
        </p:nvPicPr>
        <p:blipFill rotWithShape="1">
          <a:blip r:embed="rId4"/>
          <a:srcRect l="8874" t="3763" r="85714" b="88919"/>
          <a:stretch/>
        </p:blipFill>
        <p:spPr>
          <a:xfrm>
            <a:off x="8963948" y="1304048"/>
            <a:ext cx="500234" cy="612559"/>
          </a:xfrm>
          <a:prstGeom prst="rect">
            <a:avLst/>
          </a:prstGeom>
        </p:spPr>
      </p:pic>
    </p:spTree>
    <p:extLst>
      <p:ext uri="{BB962C8B-B14F-4D97-AF65-F5344CB8AC3E}">
        <p14:creationId xmlns:p14="http://schemas.microsoft.com/office/powerpoint/2010/main" val="1792178371"/>
      </p:ext>
    </p:extLst>
  </p:cSld>
  <p:clrMapOvr>
    <a:masterClrMapping/>
  </p:clrMapOvr>
  <p:transition>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D4A0-4C8F-46B6-9B71-C000EDF22EBF}"/>
              </a:ext>
            </a:extLst>
          </p:cNvPr>
          <p:cNvSpPr>
            <a:spLocks noGrp="1"/>
          </p:cNvSpPr>
          <p:nvPr>
            <p:ph type="title"/>
          </p:nvPr>
        </p:nvSpPr>
        <p:spPr/>
        <p:txBody>
          <a:bodyPr/>
          <a:lstStyle/>
          <a:p>
            <a:r>
              <a:rPr lang="en-US" dirty="0"/>
              <a:t>Public Outreach: Social Media</a:t>
            </a:r>
          </a:p>
        </p:txBody>
      </p:sp>
      <p:sp>
        <p:nvSpPr>
          <p:cNvPr id="3" name="Footer Placeholder 2">
            <a:extLst>
              <a:ext uri="{FF2B5EF4-FFF2-40B4-BE49-F238E27FC236}">
                <a16:creationId xmlns:a16="http://schemas.microsoft.com/office/drawing/2014/main" id="{8AA159FE-60D4-4347-B2A0-50F3C816E755}"/>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500" cap="none" spc="0" normalizeH="0" baseline="0" noProof="0">
                <a:ln>
                  <a:noFill/>
                </a:ln>
                <a:solidFill>
                  <a:srgbClr val="393D41">
                    <a:lumMod val="20000"/>
                    <a:lumOff val="80000"/>
                  </a:srgbClr>
                </a:solidFill>
                <a:effectLst/>
                <a:uLnTx/>
                <a:uFillTx/>
                <a:latin typeface="Arial"/>
                <a:ea typeface="+mn-ea"/>
                <a:cs typeface="Times New Roman" pitchFamily="18" charset="0"/>
              </a:rPr>
              <a:t>BRNDEXP 3.0  ©  Cerner Corporation.  All rights reserved.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500" cap="none" spc="0" normalizeH="0" baseline="0" noProof="0">
                <a:ln>
                  <a:noFill/>
                </a:ln>
                <a:solidFill>
                  <a:srgbClr val="393D41">
                    <a:lumMod val="20000"/>
                    <a:lumOff val="80000"/>
                  </a:srgbClr>
                </a:solidFill>
                <a:effectLst/>
                <a:uLnTx/>
                <a:uFillTx/>
                <a:latin typeface="Arial"/>
                <a:ea typeface="+mn-ea"/>
                <a:cs typeface="Times New Roman" pitchFamily="18" charset="0"/>
              </a:rPr>
              <a:t>This document contains Cerner confidential and/or proprietary information belonging to Cerner Corporation and/or its related affiliates which may not be reproduced or transmitted in any form or by any means without the express written consent of Cerner. </a:t>
            </a:r>
            <a:endParaRPr kumimoji="0" lang="en-US" sz="600" b="0" i="0" u="none" strike="noStrike" kern="500" cap="none" spc="0" normalizeH="0" baseline="0" noProof="0" dirty="0">
              <a:ln>
                <a:noFill/>
              </a:ln>
              <a:solidFill>
                <a:srgbClr val="393D41">
                  <a:lumMod val="20000"/>
                  <a:lumOff val="80000"/>
                </a:srgbClr>
              </a:solidFill>
              <a:effectLst/>
              <a:uLnTx/>
              <a:uFillTx/>
              <a:latin typeface="Arial"/>
              <a:ea typeface="+mn-ea"/>
              <a:cs typeface="Times New Roman" pitchFamily="18" charset="0"/>
            </a:endParaRPr>
          </a:p>
        </p:txBody>
      </p:sp>
      <p:sp>
        <p:nvSpPr>
          <p:cNvPr id="4" name="Slide Number Placeholder 3">
            <a:extLst>
              <a:ext uri="{FF2B5EF4-FFF2-40B4-BE49-F238E27FC236}">
                <a16:creationId xmlns:a16="http://schemas.microsoft.com/office/drawing/2014/main" id="{15914F23-4EBF-4ED5-8839-C8F8372C637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sp>
        <p:nvSpPr>
          <p:cNvPr id="5" name="Text Placeholder 4">
            <a:extLst>
              <a:ext uri="{FF2B5EF4-FFF2-40B4-BE49-F238E27FC236}">
                <a16:creationId xmlns:a16="http://schemas.microsoft.com/office/drawing/2014/main" id="{E73C1852-A0A1-4C94-8BEC-C625FD50CEAF}"/>
              </a:ext>
            </a:extLst>
          </p:cNvPr>
          <p:cNvSpPr>
            <a:spLocks noGrp="1"/>
          </p:cNvSpPr>
          <p:nvPr>
            <p:ph type="body" sz="quarter" idx="12"/>
          </p:nvPr>
        </p:nvSpPr>
        <p:spPr>
          <a:xfrm>
            <a:off x="155058" y="1222662"/>
            <a:ext cx="6214369" cy="4831139"/>
          </a:xfrm>
        </p:spPr>
        <p:txBody>
          <a:bodyPr anchor="t">
            <a:normAutofit/>
          </a:bodyPr>
          <a:lstStyle/>
          <a:p>
            <a:pPr marL="171450" indent="-171450" algn="just" fontAlgn="base">
              <a:spcBef>
                <a:spcPts val="600"/>
              </a:spcBef>
              <a:spcAft>
                <a:spcPts val="600"/>
              </a:spcAft>
              <a:buClrTx/>
            </a:pPr>
            <a:r>
              <a:rPr lang="en-US" sz="1600" dirty="0">
                <a:latin typeface="Arial" pitchFamily="34" charset="0"/>
                <a:ea typeface="ＭＳ Ｐゴシック" pitchFamily="34" charset="-128"/>
              </a:rPr>
              <a:t>Twitter &amp; Facebook handles of the health department called </a:t>
            </a:r>
            <a:r>
              <a:rPr lang="en-US" sz="1600" b="1" dirty="0">
                <a:latin typeface="Arial" pitchFamily="34" charset="0"/>
                <a:ea typeface="ＭＳ Ｐゴシック" pitchFamily="34" charset="-128"/>
              </a:rPr>
              <a:t>Arogya Andhra </a:t>
            </a:r>
            <a:r>
              <a:rPr lang="en-US" sz="1600" dirty="0">
                <a:latin typeface="Arial" pitchFamily="34" charset="0"/>
                <a:ea typeface="ＭＳ Ｐゴシック" pitchFamily="34" charset="-128"/>
              </a:rPr>
              <a:t>is managed by Knowledge Command Center (KCC).</a:t>
            </a:r>
          </a:p>
          <a:p>
            <a:pPr marL="171450" indent="-171450" algn="just" fontAlgn="base">
              <a:spcBef>
                <a:spcPts val="600"/>
              </a:spcBef>
              <a:spcAft>
                <a:spcPts val="600"/>
              </a:spcAft>
              <a:buClrTx/>
            </a:pPr>
            <a:r>
              <a:rPr lang="en-US" sz="1600" dirty="0">
                <a:latin typeface="Arial" pitchFamily="34" charset="0"/>
                <a:ea typeface="ＭＳ Ｐゴシック" pitchFamily="34" charset="-128"/>
              </a:rPr>
              <a:t>Social Media is used to create awareness of government healthcare programs and to provide health tips to the population.</a:t>
            </a:r>
          </a:p>
          <a:p>
            <a:pPr marL="171450" indent="-171450" algn="just" fontAlgn="base">
              <a:spcBef>
                <a:spcPts val="600"/>
              </a:spcBef>
              <a:spcAft>
                <a:spcPts val="600"/>
              </a:spcAft>
              <a:buClrTx/>
            </a:pPr>
            <a:r>
              <a:rPr lang="en-US" sz="1600" dirty="0">
                <a:latin typeface="Arial" pitchFamily="34" charset="0"/>
                <a:ea typeface="ＭＳ Ｐゴシック" pitchFamily="34" charset="-128"/>
              </a:rPr>
              <a:t>Leverage social media as interaction medium between the citizens and the Government for a faster resolution for grievances</a:t>
            </a:r>
          </a:p>
          <a:p>
            <a:pPr marL="171450" indent="-171450" fontAlgn="base">
              <a:spcBef>
                <a:spcPts val="600"/>
              </a:spcBef>
              <a:spcAft>
                <a:spcPct val="0"/>
              </a:spcAft>
              <a:buClrTx/>
            </a:pPr>
            <a:r>
              <a:rPr lang="en-US" sz="1600" dirty="0">
                <a:latin typeface="Arial" pitchFamily="34" charset="0"/>
                <a:ea typeface="ＭＳ Ｐゴシック" pitchFamily="34" charset="-128"/>
              </a:rPr>
              <a:t>e-Bulletin are released and published in social media every month. Topics covered in e-Bulletin includes:</a:t>
            </a:r>
          </a:p>
          <a:p>
            <a:pPr lvl="1">
              <a:spcBef>
                <a:spcPts val="600"/>
              </a:spcBef>
              <a:buClrTx/>
              <a:buFont typeface="Arial" panose="020B0604020202020204" pitchFamily="34" charset="0"/>
              <a:buChar char="-"/>
            </a:pPr>
            <a:r>
              <a:rPr lang="en-US" sz="1400" dirty="0"/>
              <a:t>General Health Indicators progress for the month </a:t>
            </a:r>
          </a:p>
          <a:p>
            <a:pPr lvl="1">
              <a:spcBef>
                <a:spcPts val="600"/>
              </a:spcBef>
              <a:buClrTx/>
              <a:buFont typeface="Arial" panose="020B0604020202020204" pitchFamily="34" charset="0"/>
              <a:buChar char="-"/>
            </a:pPr>
            <a:r>
              <a:rPr lang="en-US" sz="1400" dirty="0"/>
              <a:t>Disease prevalence scenario in a non-panic language for the public </a:t>
            </a:r>
          </a:p>
          <a:p>
            <a:pPr lvl="1">
              <a:spcBef>
                <a:spcPts val="600"/>
              </a:spcBef>
              <a:buClrTx/>
              <a:buFont typeface="Arial" panose="020B0604020202020204" pitchFamily="34" charset="0"/>
              <a:buChar char="-"/>
            </a:pPr>
            <a:r>
              <a:rPr lang="en-US" sz="1400" dirty="0"/>
              <a:t>Economic benefits of the program on society </a:t>
            </a:r>
          </a:p>
          <a:p>
            <a:pPr lvl="1">
              <a:spcBef>
                <a:spcPts val="600"/>
              </a:spcBef>
              <a:buClrTx/>
              <a:buFont typeface="Arial" panose="020B0604020202020204" pitchFamily="34" charset="0"/>
              <a:buChar char="-"/>
            </a:pPr>
            <a:r>
              <a:rPr lang="en-US" sz="1400" dirty="0"/>
              <a:t>Major health days of the coming month </a:t>
            </a:r>
          </a:p>
          <a:p>
            <a:pPr lvl="1">
              <a:spcBef>
                <a:spcPts val="600"/>
              </a:spcBef>
              <a:buClrTx/>
              <a:buFont typeface="Arial" panose="020B0604020202020204" pitchFamily="34" charset="0"/>
              <a:buChar char="-"/>
            </a:pPr>
            <a:r>
              <a:rPr lang="en-US" sz="1400" dirty="0"/>
              <a:t>Few touching case studies of good work of the department. </a:t>
            </a:r>
            <a:endParaRPr lang="en-US" sz="1600" dirty="0">
              <a:latin typeface="Arial" pitchFamily="34" charset="0"/>
              <a:ea typeface="ＭＳ Ｐゴシック" pitchFamily="34" charset="-128"/>
            </a:endParaRPr>
          </a:p>
        </p:txBody>
      </p:sp>
      <p:pic>
        <p:nvPicPr>
          <p:cNvPr id="7" name="Picture 6">
            <a:extLst>
              <a:ext uri="{FF2B5EF4-FFF2-40B4-BE49-F238E27FC236}">
                <a16:creationId xmlns:a16="http://schemas.microsoft.com/office/drawing/2014/main" id="{74020CD8-67BD-4756-B184-36A7BEF0C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308" y="1432629"/>
            <a:ext cx="3615560" cy="2129181"/>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E1459B69-F779-4997-8AE4-172857D83915}"/>
              </a:ext>
            </a:extLst>
          </p:cNvPr>
          <p:cNvSpPr/>
          <p:nvPr/>
        </p:nvSpPr>
        <p:spPr>
          <a:xfrm>
            <a:off x="6774234" y="1088648"/>
            <a:ext cx="1851854" cy="369332"/>
          </a:xfrm>
          <a:prstGeom prst="rect">
            <a:avLst/>
          </a:prstGeom>
        </p:spPr>
        <p:txBody>
          <a:bodyPr wrap="none">
            <a:spAutoFit/>
          </a:bodyPr>
          <a:lstStyle/>
          <a:p>
            <a:pPr marL="171450" marR="0" lvl="0" indent="-171450" algn="just" defTabSz="914400" rtl="0" eaLnBrk="1" fontAlgn="base"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Trending Posts</a:t>
            </a:r>
          </a:p>
        </p:txBody>
      </p:sp>
      <p:pic>
        <p:nvPicPr>
          <p:cNvPr id="14" name="Picture 13">
            <a:extLst>
              <a:ext uri="{FF2B5EF4-FFF2-40B4-BE49-F238E27FC236}">
                <a16:creationId xmlns:a16="http://schemas.microsoft.com/office/drawing/2014/main" id="{A471D87F-FB91-4AD2-9797-D38688909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4664" y="3802536"/>
            <a:ext cx="2523456" cy="2776973"/>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948A584F-C356-4AAF-A298-58432592B715}"/>
              </a:ext>
            </a:extLst>
          </p:cNvPr>
          <p:cNvSpPr/>
          <p:nvPr/>
        </p:nvSpPr>
        <p:spPr>
          <a:xfrm>
            <a:off x="847315" y="6143563"/>
            <a:ext cx="137890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/ArogyaAndhra</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p:txBody>
      </p:sp>
      <p:pic>
        <p:nvPicPr>
          <p:cNvPr id="19" name="Picture 18">
            <a:extLst>
              <a:ext uri="{FF2B5EF4-FFF2-40B4-BE49-F238E27FC236}">
                <a16:creationId xmlns:a16="http://schemas.microsoft.com/office/drawing/2014/main" id="{CB319241-F193-4C2E-A4D6-BBE1C329C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843" y="6099184"/>
            <a:ext cx="396536" cy="396536"/>
          </a:xfrm>
          <a:prstGeom prst="rect">
            <a:avLst/>
          </a:prstGeom>
        </p:spPr>
      </p:pic>
      <p:pic>
        <p:nvPicPr>
          <p:cNvPr id="21" name="Picture 20">
            <a:extLst>
              <a:ext uri="{FF2B5EF4-FFF2-40B4-BE49-F238E27FC236}">
                <a16:creationId xmlns:a16="http://schemas.microsoft.com/office/drawing/2014/main" id="{6D25F654-A203-47DA-BA60-FD652D4855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1019" y="6143563"/>
            <a:ext cx="409600" cy="409600"/>
          </a:xfrm>
          <a:prstGeom prst="rect">
            <a:avLst/>
          </a:prstGeom>
        </p:spPr>
      </p:pic>
      <p:sp>
        <p:nvSpPr>
          <p:cNvPr id="22" name="Rectangle 21">
            <a:extLst>
              <a:ext uri="{FF2B5EF4-FFF2-40B4-BE49-F238E27FC236}">
                <a16:creationId xmlns:a16="http://schemas.microsoft.com/office/drawing/2014/main" id="{E3AEF48D-BC65-4540-BB3C-E588CE8EC6ED}"/>
              </a:ext>
            </a:extLst>
          </p:cNvPr>
          <p:cNvSpPr/>
          <p:nvPr/>
        </p:nvSpPr>
        <p:spPr>
          <a:xfrm>
            <a:off x="2813985" y="6155624"/>
            <a:ext cx="137890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/ArogyaAndhra</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E0602A3E-5634-44F9-BE27-4D19F7985849}"/>
              </a:ext>
            </a:extLst>
          </p:cNvPr>
          <p:cNvPicPr>
            <a:picLocks noChangeAspect="1"/>
          </p:cNvPicPr>
          <p:nvPr/>
        </p:nvPicPr>
        <p:blipFill>
          <a:blip r:embed="rId6"/>
          <a:stretch>
            <a:fillRect/>
          </a:stretch>
        </p:blipFill>
        <p:spPr>
          <a:xfrm>
            <a:off x="6745619" y="3802537"/>
            <a:ext cx="2237211" cy="2814737"/>
          </a:xfrm>
          <a:prstGeom prst="rect">
            <a:avLst/>
          </a:prstGeom>
          <a:ln>
            <a:solidFill>
              <a:schemeClr val="tx1"/>
            </a:solidFill>
          </a:ln>
        </p:spPr>
      </p:pic>
    </p:spTree>
    <p:extLst>
      <p:ext uri="{BB962C8B-B14F-4D97-AF65-F5344CB8AC3E}">
        <p14:creationId xmlns:p14="http://schemas.microsoft.com/office/powerpoint/2010/main" val="3127575977"/>
      </p:ext>
    </p:extLst>
  </p:cSld>
  <p:clrMapOvr>
    <a:masterClrMapping/>
  </p:clrMapOvr>
  <p:transition>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22D1-30BA-44B4-AC33-16C52463BD3A}"/>
              </a:ext>
            </a:extLst>
          </p:cNvPr>
          <p:cNvSpPr>
            <a:spLocks noGrp="1"/>
          </p:cNvSpPr>
          <p:nvPr>
            <p:ph type="title"/>
          </p:nvPr>
        </p:nvSpPr>
        <p:spPr/>
        <p:txBody>
          <a:bodyPr/>
          <a:lstStyle/>
          <a:p>
            <a:r>
              <a:rPr lang="en-IN" dirty="0" err="1"/>
              <a:t>Swaasthya</a:t>
            </a:r>
            <a:r>
              <a:rPr lang="en-IN" dirty="0"/>
              <a:t> Vidya </a:t>
            </a:r>
            <a:r>
              <a:rPr lang="en-IN" dirty="0" err="1"/>
              <a:t>Vaahini</a:t>
            </a:r>
            <a:endParaRPr lang="en-IN" dirty="0"/>
          </a:p>
        </p:txBody>
      </p:sp>
      <p:sp>
        <p:nvSpPr>
          <p:cNvPr id="3" name="Footer Placeholder 2">
            <a:extLst>
              <a:ext uri="{FF2B5EF4-FFF2-40B4-BE49-F238E27FC236}">
                <a16:creationId xmlns:a16="http://schemas.microsoft.com/office/drawing/2014/main" id="{FE779F22-1EA6-45E7-A3C2-415B09CBA100}"/>
              </a:ext>
            </a:extLst>
          </p:cNvPr>
          <p:cNvSpPr>
            <a:spLocks noGrp="1"/>
          </p:cNvSpPr>
          <p:nvPr>
            <p:ph type="ftr" sz="quarter" idx="10"/>
          </p:nvPr>
        </p:nvSpPr>
        <p:spPr/>
        <p:txBody>
          <a:bodyPr/>
          <a:lstStyle/>
          <a:p>
            <a:pPr algn="l"/>
            <a:r>
              <a:rPr lang="en-US"/>
              <a:t>BRNDEXP 3.0  ©  Cerner Corporation.  All rights reserved.  </a:t>
            </a:r>
          </a:p>
          <a:p>
            <a:pPr algn="l"/>
            <a:r>
              <a:rPr lang="en-US"/>
              <a:t>This document contains Cerner confidential and/or proprietary information belonging to Cerner Corporation and/or its related affiliates which may not be reproduced or transmitted in any form or by any means without the express written consent of Cerner. </a:t>
            </a:r>
            <a:endParaRPr lang="en-US" dirty="0"/>
          </a:p>
        </p:txBody>
      </p:sp>
      <p:sp>
        <p:nvSpPr>
          <p:cNvPr id="4" name="Slide Number Placeholder 3">
            <a:extLst>
              <a:ext uri="{FF2B5EF4-FFF2-40B4-BE49-F238E27FC236}">
                <a16:creationId xmlns:a16="http://schemas.microsoft.com/office/drawing/2014/main" id="{E1D38911-BFB7-4892-BD0A-2FFE6DDE652F}"/>
              </a:ext>
            </a:extLst>
          </p:cNvPr>
          <p:cNvSpPr>
            <a:spLocks noGrp="1"/>
          </p:cNvSpPr>
          <p:nvPr>
            <p:ph type="sldNum" sz="quarter" idx="11"/>
          </p:nvPr>
        </p:nvSpPr>
        <p:spPr/>
        <p:txBody>
          <a:bodyPr/>
          <a:lstStyle/>
          <a:p>
            <a:fld id="{71F8F497-5311-4FE6-8037-E08A3EC20500}" type="slidenum">
              <a:rPr lang="en-US" smtClean="0"/>
              <a:pPr/>
              <a:t>24</a:t>
            </a:fld>
            <a:endParaRPr lang="en-US"/>
          </a:p>
        </p:txBody>
      </p:sp>
      <p:pic>
        <p:nvPicPr>
          <p:cNvPr id="6" name="Picture 5">
            <a:extLst>
              <a:ext uri="{FF2B5EF4-FFF2-40B4-BE49-F238E27FC236}">
                <a16:creationId xmlns:a16="http://schemas.microsoft.com/office/drawing/2014/main" id="{30A3231C-EE40-4577-960A-F1B1E57F876B}"/>
              </a:ext>
            </a:extLst>
          </p:cNvPr>
          <p:cNvPicPr>
            <a:picLocks noChangeAspect="1"/>
          </p:cNvPicPr>
          <p:nvPr/>
        </p:nvPicPr>
        <p:blipFill rotWithShape="1">
          <a:blip r:embed="rId2" cstate="print"/>
          <a:srcRect t="29227"/>
          <a:stretch/>
        </p:blipFill>
        <p:spPr>
          <a:xfrm>
            <a:off x="557048" y="1432056"/>
            <a:ext cx="5388575" cy="2092881"/>
          </a:xfrm>
          <a:prstGeom prst="rect">
            <a:avLst/>
          </a:prstGeom>
          <a:effectLst>
            <a:softEdge rad="31750"/>
          </a:effectLst>
        </p:spPr>
      </p:pic>
      <p:sp>
        <p:nvSpPr>
          <p:cNvPr id="7" name="Text Placeholder 6">
            <a:extLst>
              <a:ext uri="{FF2B5EF4-FFF2-40B4-BE49-F238E27FC236}">
                <a16:creationId xmlns:a16="http://schemas.microsoft.com/office/drawing/2014/main" id="{542EB97A-0DCC-4498-AB4B-799C6545896D}"/>
              </a:ext>
            </a:extLst>
          </p:cNvPr>
          <p:cNvSpPr txBox="1">
            <a:spLocks noGrp="1"/>
          </p:cNvSpPr>
          <p:nvPr>
            <p:ph type="body" sz="quarter" idx="12"/>
          </p:nvPr>
        </p:nvSpPr>
        <p:spPr>
          <a:xfrm>
            <a:off x="430213" y="4227394"/>
            <a:ext cx="11225759" cy="2092881"/>
          </a:xfrm>
          <a:prstGeom prst="rect">
            <a:avLst/>
          </a:prstGeom>
          <a:noFill/>
        </p:spPr>
        <p:txBody>
          <a:bodyPr wrap="square" rtlCol="0">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sz="2400" b="1" i="0" u="sng" strike="noStrike" kern="1200" cap="none" spc="0" normalizeH="0" baseline="0" noProof="0" dirty="0" err="1">
                <a:ln>
                  <a:noFill/>
                </a:ln>
                <a:solidFill>
                  <a:srgbClr val="393D41"/>
                </a:solidFill>
                <a:effectLst/>
                <a:uLnTx/>
                <a:uFillTx/>
                <a:latin typeface="Arial" pitchFamily="34" charset="0"/>
                <a:ea typeface="ＭＳ Ｐゴシック" pitchFamily="34" charset="-128"/>
                <a:cs typeface="+mn-cs"/>
              </a:rPr>
              <a:t>Swasthya</a:t>
            </a:r>
            <a:r>
              <a:rPr kumimoji="0" lang="en-US" sz="2400" b="1" i="0" u="sng"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 Vidya </a:t>
            </a:r>
            <a:r>
              <a:rPr kumimoji="0" lang="en-US" sz="2400" b="1" i="0" u="sng" strike="noStrike" kern="1200" cap="none" spc="0" normalizeH="0" baseline="0" noProof="0" dirty="0" err="1">
                <a:ln>
                  <a:noFill/>
                </a:ln>
                <a:solidFill>
                  <a:srgbClr val="393D41"/>
                </a:solidFill>
                <a:effectLst/>
                <a:uLnTx/>
                <a:uFillTx/>
                <a:latin typeface="Arial" pitchFamily="34" charset="0"/>
                <a:ea typeface="ＭＳ Ｐゴシック" pitchFamily="34" charset="-128"/>
                <a:cs typeface="+mn-cs"/>
              </a:rPr>
              <a:t>Vahini</a:t>
            </a:r>
            <a:endParaRPr kumimoji="0" lang="en-US" sz="24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lang="en-US" sz="2400" dirty="0">
                <a:solidFill>
                  <a:srgbClr val="393D41"/>
                </a:solidFill>
                <a:latin typeface="Arial" pitchFamily="34" charset="0"/>
                <a:ea typeface="ＭＳ Ｐゴシック" pitchFamily="34" charset="-128"/>
              </a:rPr>
              <a:t>O</a:t>
            </a:r>
            <a:r>
              <a:rPr kumimoji="0" lang="en-US" sz="24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ne of the world’s largest public health education initiative that has been rolled out</a:t>
            </a: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12,000 students of medicine, nursing, psychology and home science camping at villages on a daily basis to prepare the disease profile of villages</a:t>
            </a:r>
          </a:p>
        </p:txBody>
      </p:sp>
    </p:spTree>
    <p:extLst>
      <p:ext uri="{BB962C8B-B14F-4D97-AF65-F5344CB8AC3E}">
        <p14:creationId xmlns:p14="http://schemas.microsoft.com/office/powerpoint/2010/main" val="3336845069"/>
      </p:ext>
    </p:extLst>
  </p:cSld>
  <p:clrMapOvr>
    <a:masterClrMapping/>
  </p:clrMapOvr>
  <p:transition>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D06644B-8378-4BDA-8768-C832D5E3BF0B}"/>
              </a:ext>
            </a:extLst>
          </p:cNvPr>
          <p:cNvGrpSpPr/>
          <p:nvPr/>
        </p:nvGrpSpPr>
        <p:grpSpPr>
          <a:xfrm>
            <a:off x="6037034" y="1742845"/>
            <a:ext cx="2872011" cy="4898877"/>
            <a:chOff x="7812440" y="1678003"/>
            <a:chExt cx="2872011" cy="4898877"/>
          </a:xfrm>
        </p:grpSpPr>
        <p:grpSp>
          <p:nvGrpSpPr>
            <p:cNvPr id="5" name="Group 4">
              <a:extLst>
                <a:ext uri="{FF2B5EF4-FFF2-40B4-BE49-F238E27FC236}">
                  <a16:creationId xmlns:a16="http://schemas.microsoft.com/office/drawing/2014/main" id="{CAE54CDC-4BDF-4064-AD5E-03F92F3A3560}"/>
                </a:ext>
              </a:extLst>
            </p:cNvPr>
            <p:cNvGrpSpPr/>
            <p:nvPr/>
          </p:nvGrpSpPr>
          <p:grpSpPr>
            <a:xfrm>
              <a:off x="7812440" y="1678003"/>
              <a:ext cx="2872011" cy="4898877"/>
              <a:chOff x="7862730" y="1658499"/>
              <a:chExt cx="2872011" cy="4898877"/>
            </a:xfrm>
          </p:grpSpPr>
          <p:sp>
            <p:nvSpPr>
              <p:cNvPr id="15" name="TextBox 14">
                <a:extLst>
                  <a:ext uri="{FF2B5EF4-FFF2-40B4-BE49-F238E27FC236}">
                    <a16:creationId xmlns:a16="http://schemas.microsoft.com/office/drawing/2014/main" id="{DF62565E-5168-41B2-A34D-8165A8AD1F34}"/>
                  </a:ext>
                </a:extLst>
              </p:cNvPr>
              <p:cNvSpPr txBox="1"/>
              <p:nvPr/>
            </p:nvSpPr>
            <p:spPr>
              <a:xfrm>
                <a:off x="7862730" y="1658499"/>
                <a:ext cx="2872011" cy="492443"/>
              </a:xfrm>
              <a:prstGeom prst="rect">
                <a:avLst/>
              </a:prstGeom>
              <a:noFill/>
            </p:spPr>
            <p:txBody>
              <a:bodyPr wrap="square" rtlCol="0">
                <a:spAutoFit/>
              </a:bodyPr>
              <a:lstStyle/>
              <a:p>
                <a:pPr lvl="0" algn="ctr"/>
                <a:r>
                  <a:rPr lang="en-US" sz="1400" b="1" dirty="0">
                    <a:solidFill>
                      <a:srgbClr val="393D41"/>
                    </a:solidFill>
                  </a:rPr>
                  <a:t>GRACE</a:t>
                </a:r>
                <a:br>
                  <a:rPr lang="en-US" sz="1400" b="1" dirty="0">
                    <a:solidFill>
                      <a:srgbClr val="393D41"/>
                    </a:solidFill>
                  </a:rPr>
                </a:br>
                <a:r>
                  <a:rPr lang="en-US" sz="1200" b="1" dirty="0">
                    <a:solidFill>
                      <a:srgbClr val="393D41"/>
                    </a:solidFill>
                  </a:rPr>
                  <a:t>(Quality and Accountability)</a:t>
                </a:r>
                <a:endParaRPr kumimoji="0" lang="en-US" sz="14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p:txBody>
          </p:sp>
          <p:sp>
            <p:nvSpPr>
              <p:cNvPr id="19" name="TextBox 18">
                <a:extLst>
                  <a:ext uri="{FF2B5EF4-FFF2-40B4-BE49-F238E27FC236}">
                    <a16:creationId xmlns:a16="http://schemas.microsoft.com/office/drawing/2014/main" id="{128F8A8E-AC36-4A6C-AA01-F6377ACE4960}"/>
                  </a:ext>
                </a:extLst>
              </p:cNvPr>
              <p:cNvSpPr txBox="1"/>
              <p:nvPr/>
            </p:nvSpPr>
            <p:spPr>
              <a:xfrm>
                <a:off x="7967830" y="3756609"/>
                <a:ext cx="2714000" cy="2800767"/>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GRACE stands for </a:t>
                </a:r>
                <a:r>
                  <a:rPr lang="en-US" sz="1200" b="0" dirty="0">
                    <a:solidFill>
                      <a:srgbClr val="393D41"/>
                    </a:solidFill>
                  </a:rPr>
                  <a:t>(Governance Roadmap for Accountability, Convergence &amp; Excellence)</a:t>
                </a:r>
                <a:endPar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Every program has</a:t>
                </a:r>
              </a:p>
              <a:p>
                <a:pPr marL="515938" lvl="1" indent="-228600">
                  <a:spcBef>
                    <a:spcPts val="600"/>
                  </a:spcBef>
                  <a:buFont typeface="Arial" panose="020B0604020202020204" pitchFamily="34" charset="0"/>
                  <a:buChar char="•"/>
                </a:pPr>
                <a:r>
                  <a:rPr lang="en-US" sz="1200" b="0" dirty="0">
                    <a:solidFill>
                      <a:srgbClr val="393D41"/>
                    </a:solidFill>
                  </a:rPr>
                  <a:t>Service provider to implement the program</a:t>
                </a:r>
                <a:endPar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a:p>
                <a:pPr marL="515938" lvl="1" indent="-228600">
                  <a:spcBef>
                    <a:spcPts val="600"/>
                  </a:spcBef>
                  <a:buFont typeface="Arial" panose="020B0604020202020204" pitchFamily="34" charset="0"/>
                  <a:buChar cha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 nodal officer from government to monitor the program</a:t>
                </a:r>
              </a:p>
              <a:p>
                <a:pPr marL="515938" lvl="1" indent="-228600">
                  <a:spcBef>
                    <a:spcPts val="600"/>
                  </a:spcBef>
                  <a:buFont typeface="Arial" panose="020B0604020202020204" pitchFamily="34" charset="0"/>
                  <a:buChar cha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Knowledge partner, for an external audit, constant hand holding support &amp; knowledge transfer</a:t>
                </a:r>
              </a:p>
            </p:txBody>
          </p:sp>
        </p:grpSp>
        <p:pic>
          <p:nvPicPr>
            <p:cNvPr id="12" name="Picture 11">
              <a:extLst>
                <a:ext uri="{FF2B5EF4-FFF2-40B4-BE49-F238E27FC236}">
                  <a16:creationId xmlns:a16="http://schemas.microsoft.com/office/drawing/2014/main" id="{2DAFE24A-FD91-4347-8D2A-B215703C2210}"/>
                </a:ext>
              </a:extLst>
            </p:cNvPr>
            <p:cNvPicPr>
              <a:picLocks noChangeAspect="1"/>
            </p:cNvPicPr>
            <p:nvPr/>
          </p:nvPicPr>
          <p:blipFill rotWithShape="1">
            <a:blip r:embed="rId2" cstate="print"/>
            <a:srcRect l="35735" t="11222"/>
            <a:stretch/>
          </p:blipFill>
          <p:spPr>
            <a:xfrm>
              <a:off x="7991280" y="2420743"/>
              <a:ext cx="2501245" cy="1313195"/>
            </a:xfrm>
            <a:prstGeom prst="rect">
              <a:avLst/>
            </a:prstGeom>
          </p:spPr>
        </p:pic>
      </p:grpSp>
      <p:sp>
        <p:nvSpPr>
          <p:cNvPr id="7" name="Title 6"/>
          <p:cNvSpPr>
            <a:spLocks noGrp="1"/>
          </p:cNvSpPr>
          <p:nvPr>
            <p:ph type="title"/>
          </p:nvPr>
        </p:nvSpPr>
        <p:spPr>
          <a:xfrm>
            <a:off x="175491" y="186267"/>
            <a:ext cx="11228531" cy="674346"/>
          </a:xfrm>
        </p:spPr>
        <p:txBody>
          <a:bodyPr>
            <a:normAutofit/>
          </a:bodyPr>
          <a:lstStyle/>
          <a:p>
            <a:r>
              <a:rPr lang="en-US" sz="3200" dirty="0"/>
              <a:t>Monitoring Mechanisms</a:t>
            </a:r>
          </a:p>
        </p:txBody>
      </p:sp>
      <p:sp>
        <p:nvSpPr>
          <p:cNvPr id="2" name="TextBox 1">
            <a:extLst>
              <a:ext uri="{FF2B5EF4-FFF2-40B4-BE49-F238E27FC236}">
                <a16:creationId xmlns:a16="http://schemas.microsoft.com/office/drawing/2014/main" id="{75CADDF1-8C2E-43BF-B7CA-33879A14024C}"/>
              </a:ext>
            </a:extLst>
          </p:cNvPr>
          <p:cNvSpPr txBox="1"/>
          <p:nvPr/>
        </p:nvSpPr>
        <p:spPr>
          <a:xfrm>
            <a:off x="285462" y="1672982"/>
            <a:ext cx="2318327"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Core Dashboard</a:t>
            </a:r>
            <a:br>
              <a:rPr kumimoji="0" lang="en-US" sz="16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br>
            <a:r>
              <a:rPr kumimoji="0" lang="en-US" sz="16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t>
            </a:r>
            <a:r>
              <a:rPr kumimoji="0" lang="en-US" sz="14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Programs monitoring)</a:t>
            </a:r>
            <a:endParaRPr kumimoji="0" lang="en-US" sz="1600" b="1"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endParaRPr>
          </a:p>
        </p:txBody>
      </p:sp>
      <p:cxnSp>
        <p:nvCxnSpPr>
          <p:cNvPr id="6" name="Straight Connector 5">
            <a:extLst>
              <a:ext uri="{FF2B5EF4-FFF2-40B4-BE49-F238E27FC236}">
                <a16:creationId xmlns:a16="http://schemas.microsoft.com/office/drawing/2014/main" id="{0ABA332D-EC8B-4B58-8DC9-582512A07DD0}"/>
              </a:ext>
            </a:extLst>
          </p:cNvPr>
          <p:cNvCxnSpPr/>
          <p:nvPr/>
        </p:nvCxnSpPr>
        <p:spPr>
          <a:xfrm>
            <a:off x="2909935" y="1902312"/>
            <a:ext cx="0" cy="466344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7EE0BC4-7886-49F7-9290-E73AC6C82A98}"/>
              </a:ext>
            </a:extLst>
          </p:cNvPr>
          <p:cNvSpPr txBox="1"/>
          <p:nvPr/>
        </p:nvSpPr>
        <p:spPr>
          <a:xfrm>
            <a:off x="175490" y="3578486"/>
            <a:ext cx="2639153" cy="1461939"/>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 comprehensive real time monitoring</a:t>
            </a:r>
            <a:r>
              <a:rPr lang="en-US" sz="1200" b="0" dirty="0">
                <a:solidFill>
                  <a:srgbClr val="393D41"/>
                </a:solidFill>
              </a:rPr>
              <a:t> of each of the health programs monitored by the Chief Minister’s office </a:t>
            </a:r>
          </a:p>
          <a:p>
            <a:pPr marL="285750" marR="0" lvl="0" indent="-2857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A detailed monitoring of each of the program is available at macro and micro level</a:t>
            </a:r>
          </a:p>
        </p:txBody>
      </p:sp>
      <p:grpSp>
        <p:nvGrpSpPr>
          <p:cNvPr id="4" name="Group 3">
            <a:extLst>
              <a:ext uri="{FF2B5EF4-FFF2-40B4-BE49-F238E27FC236}">
                <a16:creationId xmlns:a16="http://schemas.microsoft.com/office/drawing/2014/main" id="{FFC24586-4786-4A83-904C-A6A1642C19E8}"/>
              </a:ext>
            </a:extLst>
          </p:cNvPr>
          <p:cNvGrpSpPr/>
          <p:nvPr/>
        </p:nvGrpSpPr>
        <p:grpSpPr>
          <a:xfrm>
            <a:off x="2978701" y="1708994"/>
            <a:ext cx="3325962" cy="4049223"/>
            <a:chOff x="4104016" y="1668867"/>
            <a:chExt cx="3325962" cy="4049223"/>
          </a:xfrm>
        </p:grpSpPr>
        <p:sp>
          <p:nvSpPr>
            <p:cNvPr id="13" name="TextBox 12">
              <a:extLst>
                <a:ext uri="{FF2B5EF4-FFF2-40B4-BE49-F238E27FC236}">
                  <a16:creationId xmlns:a16="http://schemas.microsoft.com/office/drawing/2014/main" id="{A74D1A2B-EEFC-4588-9D31-DC178B84E9A1}"/>
                </a:ext>
              </a:extLst>
            </p:cNvPr>
            <p:cNvSpPr txBox="1"/>
            <p:nvPr/>
          </p:nvSpPr>
          <p:spPr>
            <a:xfrm>
              <a:off x="4137215" y="1668867"/>
              <a:ext cx="3292763" cy="55399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effectLst/>
                  <a:uLnTx/>
                  <a:uFillTx/>
                  <a:latin typeface="Arial" pitchFamily="34" charset="0"/>
                  <a:ea typeface="ＭＳ Ｐゴシック" pitchFamily="34" charset="-128"/>
                  <a:cs typeface="+mn-cs"/>
                </a:rPr>
                <a:t>Real Time Governance System</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dirty="0"/>
                <a:t>(Citizen Satisfaction Survey)</a:t>
              </a:r>
              <a:endParaRPr kumimoji="0" lang="en-US" sz="1600" b="1" i="0" u="none" strike="noStrike" kern="1200" cap="none" spc="0" normalizeH="0" baseline="0" noProof="0" dirty="0">
                <a:ln>
                  <a:noFill/>
                </a:ln>
                <a:effectLst/>
                <a:uLnTx/>
                <a:uFillTx/>
                <a:latin typeface="Arial" pitchFamily="34" charset="0"/>
                <a:ea typeface="ＭＳ Ｐゴシック" pitchFamily="34" charset="-128"/>
              </a:endParaRPr>
            </a:p>
          </p:txBody>
        </p:sp>
        <p:pic>
          <p:nvPicPr>
            <p:cNvPr id="2050" name="Picture 2" descr="Image result for real time governance in andhra pradesh">
              <a:extLst>
                <a:ext uri="{FF2B5EF4-FFF2-40B4-BE49-F238E27FC236}">
                  <a16:creationId xmlns:a16="http://schemas.microsoft.com/office/drawing/2014/main" id="{49C9B320-FC1D-4EB7-92B6-3DC06E29C2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7292" y="2202130"/>
              <a:ext cx="2375956" cy="150408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A21FA8F-7C72-43D1-9DA9-4B69C17DB6D8}"/>
                </a:ext>
              </a:extLst>
            </p:cNvPr>
            <p:cNvSpPr txBox="1"/>
            <p:nvPr/>
          </p:nvSpPr>
          <p:spPr>
            <a:xfrm>
              <a:off x="4104016" y="3809875"/>
              <a:ext cx="3036474" cy="1908215"/>
            </a:xfrm>
            <a:prstGeom prst="rect">
              <a:avLst/>
            </a:prstGeom>
            <a:noFill/>
          </p:spPr>
          <p:txBody>
            <a:bodyPr wrap="square" rtlCol="0">
              <a:spAutoFit/>
            </a:bodyPr>
            <a:lstStyle/>
            <a:p>
              <a:pPr marL="171450" marR="0" lvl="0" indent="-1714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Arial" pitchFamily="34" charset="0"/>
                  <a:ea typeface="ＭＳ Ｐゴシック" pitchFamily="34" charset="-128"/>
                  <a:cs typeface="+mn-cs"/>
                </a:rPr>
                <a:t>The GoAP has established a Real Time Governance system</a:t>
              </a:r>
            </a:p>
            <a:p>
              <a:pPr marL="171450" marR="0" lvl="0" indent="-1714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Arial" pitchFamily="34" charset="0"/>
                  <a:ea typeface="ＭＳ Ｐゴシック" pitchFamily="34" charset="-128"/>
                  <a:cs typeface="+mn-cs"/>
                </a:rPr>
                <a:t>Beneficiary details of each of these programs are collected on a real time basis</a:t>
              </a:r>
            </a:p>
            <a:p>
              <a:pPr marL="171450" marR="0" lvl="0" indent="-17145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Arial" pitchFamily="34" charset="0"/>
                  <a:ea typeface="ＭＳ Ｐゴシック" pitchFamily="34" charset="-128"/>
                  <a:cs typeface="+mn-cs"/>
                </a:rPr>
                <a:t>A feedback on the services received by the beneficiaries is continuously taken and acted upon as and when necessary</a:t>
              </a:r>
            </a:p>
          </p:txBody>
        </p:sp>
      </p:grpSp>
      <p:sp>
        <p:nvSpPr>
          <p:cNvPr id="3" name="TextBox 2">
            <a:extLst>
              <a:ext uri="{FF2B5EF4-FFF2-40B4-BE49-F238E27FC236}">
                <a16:creationId xmlns:a16="http://schemas.microsoft.com/office/drawing/2014/main" id="{D598DBA9-D3CC-4D78-8BB2-B2172A5BCDB4}"/>
              </a:ext>
            </a:extLst>
          </p:cNvPr>
          <p:cNvSpPr txBox="1"/>
          <p:nvPr/>
        </p:nvSpPr>
        <p:spPr>
          <a:xfrm>
            <a:off x="175491" y="1126836"/>
            <a:ext cx="11228531"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393D41"/>
                </a:solidFill>
                <a:effectLst/>
                <a:uLnTx/>
                <a:uFillTx/>
                <a:latin typeface="Arial" pitchFamily="34" charset="0"/>
                <a:ea typeface="ＭＳ Ｐゴシック" pitchFamily="34" charset="-128"/>
                <a:cs typeface="+mn-cs"/>
              </a:rPr>
              <a:t>HM&amp;FW has ways to monitor the implementation of each of the programs discussed above: </a:t>
            </a:r>
          </a:p>
        </p:txBody>
      </p:sp>
      <p:cxnSp>
        <p:nvCxnSpPr>
          <p:cNvPr id="14" name="Straight Connector 13">
            <a:extLst>
              <a:ext uri="{FF2B5EF4-FFF2-40B4-BE49-F238E27FC236}">
                <a16:creationId xmlns:a16="http://schemas.microsoft.com/office/drawing/2014/main" id="{1A7A1363-D8D1-4796-BF17-C87670EFA4C6}"/>
              </a:ext>
            </a:extLst>
          </p:cNvPr>
          <p:cNvCxnSpPr>
            <a:cxnSpLocks/>
          </p:cNvCxnSpPr>
          <p:nvPr/>
        </p:nvCxnSpPr>
        <p:spPr>
          <a:xfrm>
            <a:off x="6141888" y="1764757"/>
            <a:ext cx="0" cy="4856427"/>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EC2760C-B815-423B-8C57-11E7CAB9D437}"/>
              </a:ext>
            </a:extLst>
          </p:cNvPr>
          <p:cNvPicPr>
            <a:picLocks noChangeAspect="1"/>
          </p:cNvPicPr>
          <p:nvPr/>
        </p:nvPicPr>
        <p:blipFill>
          <a:blip r:embed="rId4" cstate="print"/>
          <a:stretch>
            <a:fillRect/>
          </a:stretch>
        </p:blipFill>
        <p:spPr>
          <a:xfrm>
            <a:off x="321302" y="2246052"/>
            <a:ext cx="2526543" cy="1182948"/>
          </a:xfrm>
          <a:prstGeom prst="rect">
            <a:avLst/>
          </a:prstGeom>
        </p:spPr>
      </p:pic>
      <p:sp>
        <p:nvSpPr>
          <p:cNvPr id="22" name="Rectangle 21">
            <a:extLst>
              <a:ext uri="{FF2B5EF4-FFF2-40B4-BE49-F238E27FC236}">
                <a16:creationId xmlns:a16="http://schemas.microsoft.com/office/drawing/2014/main" id="{14493492-1BAD-4F03-B577-DCDC6074F5B9}"/>
              </a:ext>
            </a:extLst>
          </p:cNvPr>
          <p:cNvSpPr/>
          <p:nvPr/>
        </p:nvSpPr>
        <p:spPr>
          <a:xfrm>
            <a:off x="157199" y="6327264"/>
            <a:ext cx="3499354" cy="4769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auto">
              <a:spcBef>
                <a:spcPts val="0"/>
              </a:spcBef>
              <a:spcAft>
                <a:spcPts val="0"/>
              </a:spcAft>
              <a:defRPr/>
            </a:pPr>
            <a:r>
              <a:rPr kumimoji="0" lang="en-US" sz="1050" b="0" i="0" u="none" strike="noStrike" kern="1200" cap="none" spc="0" normalizeH="0" baseline="0" noProof="0" dirty="0">
                <a:ln>
                  <a:noFill/>
                </a:ln>
                <a:solidFill>
                  <a:schemeClr val="tx1"/>
                </a:solidFill>
                <a:effectLst/>
                <a:uLnTx/>
                <a:uFillTx/>
                <a:latin typeface="Arial"/>
                <a:ea typeface="+mn-ea"/>
                <a:cs typeface="+mn-cs"/>
              </a:rPr>
              <a:t>To view more details follow this link</a:t>
            </a:r>
            <a:r>
              <a:rPr lang="en-US" sz="1050" b="0" dirty="0">
                <a:solidFill>
                  <a:schemeClr val="tx1"/>
                </a:solidFill>
              </a:rPr>
              <a:t>: </a:t>
            </a:r>
            <a:r>
              <a:rPr lang="en-US" sz="1050" b="0" dirty="0">
                <a:solidFill>
                  <a:schemeClr val="tx1"/>
                </a:solidFill>
                <a:hlinkClick r:id="rId5"/>
              </a:rPr>
              <a:t>https://core.ap.gov.in/CMDashBoard/Index.aspx</a:t>
            </a:r>
            <a:r>
              <a:rPr lang="en-US" sz="1050" b="0" dirty="0">
                <a:solidFill>
                  <a:schemeClr val="tx1"/>
                </a:solidFill>
              </a:rPr>
              <a:t> </a:t>
            </a:r>
            <a:endParaRPr kumimoji="0" lang="en-US" sz="1050" b="0" i="0" u="none" strike="noStrike" kern="1200" cap="none" spc="0" normalizeH="0" baseline="0" noProof="0" dirty="0">
              <a:ln>
                <a:noFill/>
              </a:ln>
              <a:solidFill>
                <a:schemeClr val="tx1"/>
              </a:solidFill>
              <a:effectLst/>
              <a:uLnTx/>
              <a:uFillTx/>
              <a:latin typeface="Arial"/>
              <a:ea typeface="+mn-ea"/>
              <a:cs typeface="+mn-cs"/>
            </a:endParaRPr>
          </a:p>
        </p:txBody>
      </p:sp>
      <p:sp>
        <p:nvSpPr>
          <p:cNvPr id="21" name="Slide Number Placeholder 3">
            <a:extLst>
              <a:ext uri="{FF2B5EF4-FFF2-40B4-BE49-F238E27FC236}">
                <a16:creationId xmlns:a16="http://schemas.microsoft.com/office/drawing/2014/main" id="{5E4970BD-9D8D-4BA8-A95E-3DB05B163A71}"/>
              </a:ext>
            </a:extLst>
          </p:cNvPr>
          <p:cNvSpPr>
            <a:spLocks noGrp="1"/>
          </p:cNvSpPr>
          <p:nvPr>
            <p:ph type="sldNum" sz="quarter" idx="11"/>
          </p:nvPr>
        </p:nvSpPr>
        <p:spPr>
          <a:xfrm>
            <a:off x="11582398" y="6438622"/>
            <a:ext cx="50052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sp>
        <p:nvSpPr>
          <p:cNvPr id="23" name="TextBox 22">
            <a:extLst>
              <a:ext uri="{FF2B5EF4-FFF2-40B4-BE49-F238E27FC236}">
                <a16:creationId xmlns:a16="http://schemas.microsoft.com/office/drawing/2014/main" id="{19A5FA26-9B5C-4AF9-8B63-710602D410B9}"/>
              </a:ext>
            </a:extLst>
          </p:cNvPr>
          <p:cNvSpPr txBox="1"/>
          <p:nvPr/>
        </p:nvSpPr>
        <p:spPr>
          <a:xfrm>
            <a:off x="9457887" y="1733157"/>
            <a:ext cx="2318327" cy="338554"/>
          </a:xfrm>
          <a:prstGeom prst="rect">
            <a:avLst/>
          </a:prstGeom>
          <a:noFill/>
        </p:spPr>
        <p:txBody>
          <a:bodyPr wrap="square" rtlCol="0">
            <a:spAutoFit/>
          </a:bodyPr>
          <a:lstStyle/>
          <a:p>
            <a:pPr algn="ctr"/>
            <a:r>
              <a:rPr lang="en-US" sz="1600" b="1" dirty="0" err="1"/>
              <a:t>ReSHI</a:t>
            </a:r>
            <a:endParaRPr lang="en-US" sz="1600" b="1" dirty="0"/>
          </a:p>
        </p:txBody>
      </p:sp>
      <p:sp>
        <p:nvSpPr>
          <p:cNvPr id="24" name="TextBox 23">
            <a:extLst>
              <a:ext uri="{FF2B5EF4-FFF2-40B4-BE49-F238E27FC236}">
                <a16:creationId xmlns:a16="http://schemas.microsoft.com/office/drawing/2014/main" id="{5FCBCFDF-E390-4DB1-A53E-075404706726}"/>
              </a:ext>
            </a:extLst>
          </p:cNvPr>
          <p:cNvSpPr txBox="1"/>
          <p:nvPr/>
        </p:nvSpPr>
        <p:spPr>
          <a:xfrm>
            <a:off x="8855746" y="3991549"/>
            <a:ext cx="3160764" cy="2200602"/>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200" b="0" dirty="0"/>
              <a:t>A district wise and state wide </a:t>
            </a:r>
            <a:r>
              <a:rPr lang="en-US" sz="1200" b="0" dirty="0" err="1"/>
              <a:t>QoQ</a:t>
            </a:r>
            <a:r>
              <a:rPr lang="en-US" sz="1200" b="0" dirty="0"/>
              <a:t> comparison on 100 identified health indicators across 6 baskets – Core Health, Social Health, Health Infrastructure, Human Resource, Quality Service and Health Financing Indicators</a:t>
            </a:r>
          </a:p>
          <a:p>
            <a:pPr marL="285750" indent="-285750">
              <a:spcBef>
                <a:spcPts val="600"/>
              </a:spcBef>
              <a:buFont typeface="Arial" panose="020B0604020202020204" pitchFamily="34" charset="0"/>
              <a:buChar char="•"/>
            </a:pPr>
            <a:r>
              <a:rPr lang="en-US" sz="1200" b="0" dirty="0"/>
              <a:t>Top 2 and bottom 2 KPIs for each district is identified and shared with the concerned district collector for him/ her to take action</a:t>
            </a:r>
          </a:p>
        </p:txBody>
      </p:sp>
      <p:pic>
        <p:nvPicPr>
          <p:cNvPr id="25" name="Picture 24">
            <a:extLst>
              <a:ext uri="{FF2B5EF4-FFF2-40B4-BE49-F238E27FC236}">
                <a16:creationId xmlns:a16="http://schemas.microsoft.com/office/drawing/2014/main" id="{806FAD72-7DDE-4979-AA93-01041A651787}"/>
              </a:ext>
            </a:extLst>
          </p:cNvPr>
          <p:cNvPicPr>
            <a:picLocks noChangeAspect="1"/>
          </p:cNvPicPr>
          <p:nvPr/>
        </p:nvPicPr>
        <p:blipFill>
          <a:blip r:embed="rId6"/>
          <a:stretch>
            <a:fillRect/>
          </a:stretch>
        </p:blipFill>
        <p:spPr>
          <a:xfrm>
            <a:off x="8981487" y="2241412"/>
            <a:ext cx="3181107" cy="1503666"/>
          </a:xfrm>
          <a:prstGeom prst="rect">
            <a:avLst/>
          </a:prstGeom>
        </p:spPr>
      </p:pic>
      <p:cxnSp>
        <p:nvCxnSpPr>
          <p:cNvPr id="26" name="Straight Connector 25">
            <a:extLst>
              <a:ext uri="{FF2B5EF4-FFF2-40B4-BE49-F238E27FC236}">
                <a16:creationId xmlns:a16="http://schemas.microsoft.com/office/drawing/2014/main" id="{3B9883FB-C192-4FAB-B544-B47EA4CD3590}"/>
              </a:ext>
            </a:extLst>
          </p:cNvPr>
          <p:cNvCxnSpPr>
            <a:cxnSpLocks/>
          </p:cNvCxnSpPr>
          <p:nvPr/>
        </p:nvCxnSpPr>
        <p:spPr>
          <a:xfrm flipH="1">
            <a:off x="8855746" y="1708994"/>
            <a:ext cx="14724" cy="4932728"/>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D39B867-0152-4DE4-AC2E-E9AA9BE9A234}"/>
              </a:ext>
            </a:extLst>
          </p:cNvPr>
          <p:cNvSpPr txBox="1"/>
          <p:nvPr/>
        </p:nvSpPr>
        <p:spPr>
          <a:xfrm>
            <a:off x="285463" y="1458878"/>
            <a:ext cx="8570284" cy="276999"/>
          </a:xfrm>
          <a:prstGeom prst="homePlate">
            <a:avLst/>
          </a:prstGeom>
          <a:solidFill>
            <a:schemeClr val="accent2"/>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i="0" u="none" strike="noStrike" kern="1200" normalizeH="0" baseline="0" noProof="0" dirty="0">
                <a:ln w="0"/>
                <a:effectLst>
                  <a:outerShdw blurRad="38100" dist="19050" dir="2700000" algn="tl" rotWithShape="0">
                    <a:schemeClr val="dk1">
                      <a:alpha val="40000"/>
                    </a:schemeClr>
                  </a:outerShdw>
                </a:effectLst>
                <a:uLnTx/>
                <a:uFillTx/>
                <a:latin typeface="Arial" pitchFamily="34" charset="0"/>
                <a:ea typeface="ＭＳ Ｐゴシック" pitchFamily="34" charset="-128"/>
                <a:cs typeface="+mn-cs"/>
              </a:rPr>
              <a:t>Process</a:t>
            </a:r>
          </a:p>
        </p:txBody>
      </p:sp>
      <p:sp>
        <p:nvSpPr>
          <p:cNvPr id="28" name="TextBox 27">
            <a:extLst>
              <a:ext uri="{FF2B5EF4-FFF2-40B4-BE49-F238E27FC236}">
                <a16:creationId xmlns:a16="http://schemas.microsoft.com/office/drawing/2014/main" id="{D2BD13EB-FE40-49BF-8B55-C0FE7E5C543A}"/>
              </a:ext>
            </a:extLst>
          </p:cNvPr>
          <p:cNvSpPr txBox="1"/>
          <p:nvPr/>
        </p:nvSpPr>
        <p:spPr>
          <a:xfrm>
            <a:off x="8957711" y="1443229"/>
            <a:ext cx="3204883" cy="306467"/>
          </a:xfrm>
          <a:prstGeom prst="roundRect">
            <a:avLst/>
          </a:prstGeom>
          <a:solidFill>
            <a:schemeClr val="accent4">
              <a:lumMod val="50000"/>
            </a:schemeClr>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i="0" u="none" strike="noStrike" kern="1200" normalizeH="0" baseline="0" noProof="0" dirty="0">
                <a:ln w="0"/>
                <a:solidFill>
                  <a:schemeClr val="bg1"/>
                </a:solidFill>
                <a:effectLst>
                  <a:outerShdw blurRad="38100" dist="19050" dir="2700000" algn="tl" rotWithShape="0">
                    <a:schemeClr val="dk1">
                      <a:alpha val="40000"/>
                    </a:schemeClr>
                  </a:outerShdw>
                </a:effectLst>
                <a:uLnTx/>
                <a:uFillTx/>
                <a:latin typeface="Arial" pitchFamily="34" charset="0"/>
                <a:ea typeface="ＭＳ Ｐゴシック" pitchFamily="34" charset="-128"/>
                <a:cs typeface="+mn-cs"/>
              </a:rPr>
              <a:t>Output</a:t>
            </a:r>
          </a:p>
        </p:txBody>
      </p:sp>
    </p:spTree>
    <p:extLst>
      <p:ext uri="{BB962C8B-B14F-4D97-AF65-F5344CB8AC3E}">
        <p14:creationId xmlns:p14="http://schemas.microsoft.com/office/powerpoint/2010/main" val="1417284760"/>
      </p:ext>
    </p:extLst>
  </p:cSld>
  <p:clrMapOvr>
    <a:masterClrMapping/>
  </p:clrMapOvr>
  <p:transition>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9538B-3CDD-4A13-B2E9-DEB1A580D5E2}"/>
              </a:ext>
            </a:extLst>
          </p:cNvPr>
          <p:cNvSpPr>
            <a:spLocks noGrp="1"/>
          </p:cNvSpPr>
          <p:nvPr>
            <p:ph type="title"/>
          </p:nvPr>
        </p:nvSpPr>
        <p:spPr/>
        <p:txBody>
          <a:bodyPr/>
          <a:lstStyle/>
          <a:p>
            <a:r>
              <a:rPr lang="en-US" dirty="0"/>
              <a:t>Program Efficiency Mapping</a:t>
            </a:r>
          </a:p>
        </p:txBody>
      </p:sp>
      <p:sp>
        <p:nvSpPr>
          <p:cNvPr id="4" name="Slide Number Placeholder 3">
            <a:extLst>
              <a:ext uri="{FF2B5EF4-FFF2-40B4-BE49-F238E27FC236}">
                <a16:creationId xmlns:a16="http://schemas.microsoft.com/office/drawing/2014/main" id="{1C93806A-37A4-48E4-BA26-C8CB67D0BA44}"/>
              </a:ext>
            </a:extLst>
          </p:cNvPr>
          <p:cNvSpPr>
            <a:spLocks noGrp="1"/>
          </p:cNvSpPr>
          <p:nvPr>
            <p:ph type="sldNum" sz="quarter" idx="11"/>
          </p:nvPr>
        </p:nvSpPr>
        <p:spPr>
          <a:xfrm>
            <a:off x="11582398" y="6438622"/>
            <a:ext cx="50052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F8F497-5311-4FE6-8037-E08A3EC20500}" type="slidenum">
              <a:rPr kumimoji="0" lang="en-US" sz="1200" b="0" i="0" u="none" strike="noStrike" kern="1200" cap="none" spc="0" normalizeH="0" baseline="0" noProof="0" smtClean="0">
                <a:ln>
                  <a:noFill/>
                </a:ln>
                <a:solidFill>
                  <a:srgbClr val="393D41">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393D41">
                  <a:tint val="75000"/>
                </a:srgbClr>
              </a:solidFill>
              <a:effectLst/>
              <a:uLnTx/>
              <a:uFillTx/>
              <a:latin typeface="Arial"/>
              <a:ea typeface="+mn-ea"/>
              <a:cs typeface="+mn-cs"/>
            </a:endParaRPr>
          </a:p>
        </p:txBody>
      </p:sp>
      <p:sp>
        <p:nvSpPr>
          <p:cNvPr id="13" name="TextBox 12">
            <a:extLst>
              <a:ext uri="{FF2B5EF4-FFF2-40B4-BE49-F238E27FC236}">
                <a16:creationId xmlns:a16="http://schemas.microsoft.com/office/drawing/2014/main" id="{3924D93C-2890-4B06-BC86-8FFE8A072F90}"/>
              </a:ext>
            </a:extLst>
          </p:cNvPr>
          <p:cNvSpPr txBox="1"/>
          <p:nvPr/>
        </p:nvSpPr>
        <p:spPr>
          <a:xfrm>
            <a:off x="323581" y="1598311"/>
            <a:ext cx="10890439" cy="338554"/>
          </a:xfrm>
          <a:prstGeom prst="rect">
            <a:avLst/>
          </a:prstGeom>
          <a:noFill/>
        </p:spPr>
        <p:txBody>
          <a:bodyPr wrap="square" rtlCol="0">
            <a:spAutoFit/>
          </a:bodyPr>
          <a:lstStyle/>
          <a:p>
            <a:pPr marL="174625"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393D41"/>
                </a:solidFill>
                <a:effectLst/>
                <a:uLnTx/>
                <a:uFillTx/>
                <a:latin typeface="Arial"/>
                <a:ea typeface="+mn-ea"/>
                <a:cs typeface="+mn-cs"/>
              </a:rPr>
              <a:t>To measure the effectiveness of healthcare delivery through PPP programs of the health department every month</a:t>
            </a:r>
          </a:p>
        </p:txBody>
      </p:sp>
      <p:sp>
        <p:nvSpPr>
          <p:cNvPr id="14" name="Rectangle 13">
            <a:extLst>
              <a:ext uri="{FF2B5EF4-FFF2-40B4-BE49-F238E27FC236}">
                <a16:creationId xmlns:a16="http://schemas.microsoft.com/office/drawing/2014/main" id="{C613F063-962A-4741-8CC5-828F1D5495AD}"/>
              </a:ext>
            </a:extLst>
          </p:cNvPr>
          <p:cNvSpPr/>
          <p:nvPr/>
        </p:nvSpPr>
        <p:spPr>
          <a:xfrm>
            <a:off x="338840" y="1500432"/>
            <a:ext cx="11405485" cy="46681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2F9D2F65-5966-4C3F-8053-648421E8A315}"/>
              </a:ext>
            </a:extLst>
          </p:cNvPr>
          <p:cNvSpPr/>
          <p:nvPr/>
        </p:nvSpPr>
        <p:spPr>
          <a:xfrm>
            <a:off x="348365" y="1176414"/>
            <a:ext cx="11376910" cy="32401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93D41"/>
                </a:solidFill>
                <a:effectLst/>
                <a:uLnTx/>
                <a:uFillTx/>
                <a:latin typeface="Arial"/>
                <a:ea typeface="+mn-ea"/>
                <a:cs typeface="+mn-cs"/>
              </a:rPr>
              <a:t>Objective</a:t>
            </a:r>
          </a:p>
        </p:txBody>
      </p:sp>
      <p:grpSp>
        <p:nvGrpSpPr>
          <p:cNvPr id="3" name="Group 4">
            <a:extLst>
              <a:ext uri="{FF2B5EF4-FFF2-40B4-BE49-F238E27FC236}">
                <a16:creationId xmlns:a16="http://schemas.microsoft.com/office/drawing/2014/main" id="{01ED1E17-FB20-4B6E-B06B-095EA60D7772}"/>
              </a:ext>
            </a:extLst>
          </p:cNvPr>
          <p:cNvGrpSpPr/>
          <p:nvPr/>
        </p:nvGrpSpPr>
        <p:grpSpPr>
          <a:xfrm>
            <a:off x="3609975" y="2047874"/>
            <a:ext cx="3324226" cy="4495800"/>
            <a:chOff x="4059395" y="2426294"/>
            <a:chExt cx="4187543" cy="4631029"/>
          </a:xfrm>
        </p:grpSpPr>
        <p:sp>
          <p:nvSpPr>
            <p:cNvPr id="17" name="TextBox 16">
              <a:extLst>
                <a:ext uri="{FF2B5EF4-FFF2-40B4-BE49-F238E27FC236}">
                  <a16:creationId xmlns:a16="http://schemas.microsoft.com/office/drawing/2014/main" id="{F139D82B-3CDF-4172-A0CF-AA9C624606F8}"/>
                </a:ext>
              </a:extLst>
            </p:cNvPr>
            <p:cNvSpPr txBox="1"/>
            <p:nvPr/>
          </p:nvSpPr>
          <p:spPr>
            <a:xfrm>
              <a:off x="4099293" y="2877497"/>
              <a:ext cx="4075651" cy="3709655"/>
            </a:xfrm>
            <a:prstGeom prst="rect">
              <a:avLst/>
            </a:prstGeom>
            <a:noFill/>
          </p:spPr>
          <p:txBody>
            <a:bodyPr wrap="square" rtlCol="0">
              <a:spAutoFit/>
            </a:bodyPr>
            <a:lstStyle/>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A set of 201 KPIs were identified across </a:t>
              </a:r>
              <a:r>
                <a:rPr lang="en-US" sz="1400" dirty="0">
                  <a:solidFill>
                    <a:srgbClr val="393D41"/>
                  </a:solidFill>
                  <a:latin typeface="Arial"/>
                </a:rPr>
                <a:t>21</a:t>
              </a:r>
              <a:r>
                <a:rPr kumimoji="0" lang="en-US" sz="1400" b="0" i="0" u="none" strike="noStrike" kern="1200" cap="none" spc="0" normalizeH="0" baseline="0" noProof="0" dirty="0">
                  <a:ln>
                    <a:noFill/>
                  </a:ln>
                  <a:solidFill>
                    <a:srgbClr val="393D41"/>
                  </a:solidFill>
                  <a:effectLst/>
                  <a:uLnTx/>
                  <a:uFillTx/>
                  <a:latin typeface="Arial"/>
                  <a:ea typeface="+mn-ea"/>
                  <a:cs typeface="+mn-cs"/>
                </a:rPr>
                <a:t> programs post discussion with nodal officers</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KPIs were designed based on 4 parameters: Coverage, Efficiency, Quality of Service and Cross Program Correlations</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KPIs are calculated district wise and the districts are classified into 3 groups</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Program &amp; Cross Program Aggregate scores are calculated and used for ranking of districts </a:t>
              </a:r>
            </a:p>
          </p:txBody>
        </p:sp>
        <p:sp>
          <p:nvSpPr>
            <p:cNvPr id="18" name="Rectangle 17">
              <a:extLst>
                <a:ext uri="{FF2B5EF4-FFF2-40B4-BE49-F238E27FC236}">
                  <a16:creationId xmlns:a16="http://schemas.microsoft.com/office/drawing/2014/main" id="{9E2BCABB-2280-4237-9DC7-9E4A4FA8A2B6}"/>
                </a:ext>
              </a:extLst>
            </p:cNvPr>
            <p:cNvSpPr/>
            <p:nvPr/>
          </p:nvSpPr>
          <p:spPr>
            <a:xfrm>
              <a:off x="4059395" y="2776512"/>
              <a:ext cx="4187543" cy="428081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D997FE08-6CB7-4D09-A9D8-45486D6B0CFB}"/>
                </a:ext>
              </a:extLst>
            </p:cNvPr>
            <p:cNvSpPr/>
            <p:nvPr/>
          </p:nvSpPr>
          <p:spPr>
            <a:xfrm>
              <a:off x="4059396" y="2426294"/>
              <a:ext cx="4187537" cy="35975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93D41"/>
                  </a:solidFill>
                  <a:effectLst/>
                  <a:uLnTx/>
                  <a:uFillTx/>
                  <a:latin typeface="Arial"/>
                  <a:ea typeface="+mn-ea"/>
                  <a:cs typeface="+mn-cs"/>
                </a:rPr>
                <a:t>Methodology</a:t>
              </a:r>
            </a:p>
          </p:txBody>
        </p:sp>
      </p:grpSp>
      <p:graphicFrame>
        <p:nvGraphicFramePr>
          <p:cNvPr id="20" name="Diagram 19">
            <a:extLst>
              <a:ext uri="{FF2B5EF4-FFF2-40B4-BE49-F238E27FC236}">
                <a16:creationId xmlns:a16="http://schemas.microsoft.com/office/drawing/2014/main" id="{4D70501E-EC1E-4ECE-BCCF-A754A443E2F5}"/>
              </a:ext>
            </a:extLst>
          </p:cNvPr>
          <p:cNvGraphicFramePr/>
          <p:nvPr>
            <p:extLst/>
          </p:nvPr>
        </p:nvGraphicFramePr>
        <p:xfrm>
          <a:off x="200025" y="2662377"/>
          <a:ext cx="3314700" cy="3209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7DB6AFAA-2311-4B10-9B03-BAEB3D7DEF8E}"/>
              </a:ext>
            </a:extLst>
          </p:cNvPr>
          <p:cNvSpPr txBox="1"/>
          <p:nvPr/>
        </p:nvSpPr>
        <p:spPr>
          <a:xfrm>
            <a:off x="7183120" y="2417150"/>
            <a:ext cx="2505825" cy="47859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The following programs are evaluated through program efficiency:</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108 Services</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Bio Medical Equipment Maintenance Service</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lang="en-IN" sz="1400" dirty="0">
                <a:solidFill>
                  <a:srgbClr val="393D41"/>
                </a:solidFill>
                <a:latin typeface="Arial"/>
              </a:rPr>
              <a:t>Mobile Medical Units</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CHC Sanitation</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err="1">
                <a:ln>
                  <a:noFill/>
                </a:ln>
                <a:solidFill>
                  <a:srgbClr val="393D41"/>
                </a:solidFill>
                <a:effectLst/>
                <a:uLnTx/>
                <a:uFillTx/>
                <a:latin typeface="Arial"/>
                <a:ea typeface="+mn-ea"/>
                <a:cs typeface="+mn-cs"/>
              </a:rPr>
              <a:t>eUPHC</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Free Dialysis Program</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HSMS</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Master health check up</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NTR Vaidya </a:t>
            </a:r>
            <a:r>
              <a:rPr kumimoji="0" lang="en-US" sz="1400" b="0" i="0" u="none" strike="noStrike" kern="1200" cap="none" spc="0" normalizeH="0" baseline="0" noProof="0" dirty="0" err="1">
                <a:ln>
                  <a:noFill/>
                </a:ln>
                <a:solidFill>
                  <a:srgbClr val="393D41"/>
                </a:solidFill>
                <a:effectLst/>
                <a:uLnTx/>
                <a:uFillTx/>
                <a:latin typeface="Arial"/>
                <a:ea typeface="+mn-ea"/>
                <a:cs typeface="+mn-cs"/>
              </a:rPr>
              <a:t>Seva</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lang="en-US" sz="1400" dirty="0">
                <a:solidFill>
                  <a:srgbClr val="393D41"/>
                </a:solidFill>
                <a:latin typeface="Arial"/>
              </a:rPr>
              <a:t>SNCU mini</a:t>
            </a: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r>
              <a:rPr kumimoji="0" lang="en-IN" sz="1400" b="0" i="0" u="none" strike="noStrike" kern="1200" cap="none" spc="0" normalizeH="0" baseline="0" noProof="0" dirty="0">
                <a:ln>
                  <a:noFill/>
                </a:ln>
                <a:solidFill>
                  <a:srgbClr val="393D41"/>
                </a:solidFill>
                <a:effectLst/>
                <a:uLnTx/>
                <a:uFillTx/>
                <a:latin typeface="Arial"/>
                <a:ea typeface="+mn-ea"/>
                <a:cs typeface="+mn-cs"/>
              </a:rPr>
              <a:t>Baby</a:t>
            </a:r>
            <a:r>
              <a:rPr kumimoji="0" lang="en-IN" sz="1400" b="0" i="0" u="none" strike="noStrike" kern="1200" cap="none" spc="0" normalizeH="0" noProof="0" dirty="0">
                <a:ln>
                  <a:noFill/>
                </a:ln>
                <a:solidFill>
                  <a:srgbClr val="393D41"/>
                </a:solidFill>
                <a:effectLst/>
                <a:uLnTx/>
                <a:uFillTx/>
                <a:latin typeface="Arial"/>
                <a:ea typeface="+mn-ea"/>
                <a:cs typeface="+mn-cs"/>
              </a:rPr>
              <a:t> Kit</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4625" marR="0" lvl="0" indent="-1746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174625" algn="l"/>
              </a:tabLst>
              <a:defRPr/>
            </a:pPr>
            <a:endParaRPr kumimoji="0" lang="en-US" sz="1600" b="0" i="0" u="none" strike="noStrike" kern="1200" cap="none" spc="0" normalizeH="0" baseline="0" noProof="0" dirty="0">
              <a:ln>
                <a:noFill/>
              </a:ln>
              <a:solidFill>
                <a:srgbClr val="393D41"/>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745580C9-FB43-4A4B-B5FD-1807DA36E8FF}"/>
              </a:ext>
            </a:extLst>
          </p:cNvPr>
          <p:cNvSpPr/>
          <p:nvPr/>
        </p:nvSpPr>
        <p:spPr>
          <a:xfrm>
            <a:off x="7048499" y="2362200"/>
            <a:ext cx="4724401" cy="424815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209D9A52-E384-4A1E-92AC-59303DF28A0A}"/>
              </a:ext>
            </a:extLst>
          </p:cNvPr>
          <p:cNvSpPr/>
          <p:nvPr/>
        </p:nvSpPr>
        <p:spPr>
          <a:xfrm>
            <a:off x="7025292" y="2025950"/>
            <a:ext cx="4750219" cy="32401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93D41"/>
                </a:solidFill>
                <a:effectLst/>
                <a:uLnTx/>
                <a:uFillTx/>
                <a:latin typeface="Arial"/>
                <a:ea typeface="+mn-ea"/>
                <a:cs typeface="+mn-cs"/>
              </a:rPr>
              <a:t>Programs Covered</a:t>
            </a:r>
          </a:p>
        </p:txBody>
      </p:sp>
      <p:sp>
        <p:nvSpPr>
          <p:cNvPr id="24" name="TextBox 23">
            <a:extLst>
              <a:ext uri="{FF2B5EF4-FFF2-40B4-BE49-F238E27FC236}">
                <a16:creationId xmlns:a16="http://schemas.microsoft.com/office/drawing/2014/main" id="{924BB8B8-B4D6-4663-BCD0-5FB84CEB7089}"/>
              </a:ext>
            </a:extLst>
          </p:cNvPr>
          <p:cNvSpPr txBox="1"/>
          <p:nvPr/>
        </p:nvSpPr>
        <p:spPr>
          <a:xfrm>
            <a:off x="9634451" y="2643188"/>
            <a:ext cx="2198211" cy="401648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Free Laboratory Services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Free </a:t>
            </a:r>
            <a:r>
              <a:rPr kumimoji="0" lang="en-US" sz="1400" b="0" i="0" u="none" strike="noStrike" kern="1200" cap="none" spc="0" normalizeH="0" baseline="0" noProof="0" dirty="0" err="1">
                <a:ln>
                  <a:noFill/>
                </a:ln>
                <a:solidFill>
                  <a:srgbClr val="393D41"/>
                </a:solidFill>
                <a:effectLst/>
                <a:uLnTx/>
                <a:uFillTx/>
                <a:latin typeface="Arial"/>
                <a:ea typeface="+mn-ea"/>
                <a:cs typeface="+mn-cs"/>
              </a:rPr>
              <a:t>Teleradiology</a:t>
            </a:r>
            <a:r>
              <a:rPr kumimoji="0" lang="en-US" sz="1400" b="0" i="0" u="none" strike="noStrike" kern="1200" cap="none" spc="0" normalizeH="0" baseline="0" noProof="0" dirty="0">
                <a:ln>
                  <a:noFill/>
                </a:ln>
                <a:solidFill>
                  <a:srgbClr val="393D41"/>
                </a:solidFill>
                <a:effectLst/>
                <a:uLnTx/>
                <a:uFillTx/>
                <a:latin typeface="Arial"/>
                <a:ea typeface="+mn-ea"/>
                <a:cs typeface="+mn-cs"/>
              </a:rPr>
              <a:t> (CT Scan) Program</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Free </a:t>
            </a:r>
            <a:r>
              <a:rPr kumimoji="0" lang="en-US" sz="1400" b="0" i="0" u="none" strike="noStrike" kern="1200" cap="none" spc="0" normalizeH="0" baseline="0" noProof="0" dirty="0" err="1">
                <a:ln>
                  <a:noFill/>
                </a:ln>
                <a:solidFill>
                  <a:srgbClr val="393D41"/>
                </a:solidFill>
                <a:effectLst/>
                <a:uLnTx/>
                <a:uFillTx/>
                <a:latin typeface="Arial"/>
                <a:ea typeface="+mn-ea"/>
                <a:cs typeface="+mn-cs"/>
              </a:rPr>
              <a:t>Teleradiology</a:t>
            </a:r>
            <a:r>
              <a:rPr kumimoji="0" lang="en-US" sz="1400" b="0" i="0" u="none" strike="noStrike" kern="1200" cap="none" spc="0" normalizeH="0" baseline="0" noProof="0" dirty="0">
                <a:ln>
                  <a:noFill/>
                </a:ln>
                <a:solidFill>
                  <a:srgbClr val="393D41"/>
                </a:solidFill>
                <a:effectLst/>
                <a:uLnTx/>
                <a:uFillTx/>
                <a:latin typeface="Arial"/>
                <a:ea typeface="+mn-ea"/>
                <a:cs typeface="+mn-cs"/>
              </a:rPr>
              <a:t> (X Ray) Program</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RCH</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Talli Bidda Express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93D41"/>
                </a:solidFill>
                <a:effectLst/>
                <a:uLnTx/>
                <a:uFillTx/>
                <a:latin typeface="Arial"/>
                <a:ea typeface="+mn-ea"/>
                <a:cs typeface="+mn-cs"/>
              </a:rPr>
              <a:t>Linen and Laundry Services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393D41"/>
                </a:solidFill>
                <a:effectLst/>
                <a:uLnTx/>
                <a:uFillTx/>
                <a:latin typeface="Arial"/>
                <a:ea typeface="+mn-ea"/>
                <a:cs typeface="+mn-cs"/>
              </a:rPr>
              <a:t>Mahaprasthanam</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a:p>
            <a:pPr marL="171450" indent="-171450">
              <a:spcBef>
                <a:spcPts val="600"/>
              </a:spcBef>
              <a:buFont typeface="Arial" panose="020B0604020202020204" pitchFamily="34" charset="0"/>
              <a:buChar char="•"/>
              <a:defRPr/>
            </a:pPr>
            <a:r>
              <a:rPr lang="en-US" sz="1400" dirty="0">
                <a:solidFill>
                  <a:srgbClr val="393D41"/>
                </a:solidFill>
              </a:rPr>
              <a:t>Tele Ophthalmology Program</a:t>
            </a:r>
          </a:p>
          <a:p>
            <a:pPr marL="171450" indent="-171450">
              <a:spcBef>
                <a:spcPts val="600"/>
              </a:spcBef>
              <a:buFont typeface="Arial" panose="020B0604020202020204" pitchFamily="34" charset="0"/>
              <a:buChar char="•"/>
              <a:defRPr/>
            </a:pPr>
            <a:r>
              <a:rPr lang="en-US" sz="1400" dirty="0">
                <a:solidFill>
                  <a:srgbClr val="393D41"/>
                </a:solidFill>
              </a:rPr>
              <a:t>RBSK</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IN" sz="1400" b="0" i="0" u="none" strike="noStrike" kern="1200" cap="none" spc="0" normalizeH="0" baseline="0" noProof="0" dirty="0">
                <a:ln>
                  <a:noFill/>
                </a:ln>
                <a:solidFill>
                  <a:srgbClr val="393D41"/>
                </a:solidFill>
                <a:effectLst/>
                <a:uLnTx/>
                <a:uFillTx/>
                <a:latin typeface="Arial"/>
                <a:ea typeface="+mn-ea"/>
                <a:cs typeface="+mn-cs"/>
              </a:rPr>
              <a:t>Feeder Ambulance</a:t>
            </a:r>
            <a:endParaRPr kumimoji="0" lang="en-US" sz="1400" b="0" i="0" u="none" strike="noStrike" kern="1200" cap="none" spc="0" normalizeH="0" baseline="0" noProof="0" dirty="0">
              <a:ln>
                <a:noFill/>
              </a:ln>
              <a:solidFill>
                <a:srgbClr val="393D41"/>
              </a:solidFill>
              <a:effectLst/>
              <a:uLnTx/>
              <a:uFillTx/>
              <a:latin typeface="Arial"/>
              <a:ea typeface="+mn-ea"/>
              <a:cs typeface="+mn-cs"/>
            </a:endParaRPr>
          </a:p>
        </p:txBody>
      </p:sp>
    </p:spTree>
    <p:extLst>
      <p:ext uri="{BB962C8B-B14F-4D97-AF65-F5344CB8AC3E}">
        <p14:creationId xmlns:p14="http://schemas.microsoft.com/office/powerpoint/2010/main" val="449571466"/>
      </p:ext>
    </p:extLst>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5EAE-35A9-4D59-A3BB-0AC67C8FEE75}"/>
              </a:ext>
            </a:extLst>
          </p:cNvPr>
          <p:cNvSpPr>
            <a:spLocks noGrp="1"/>
          </p:cNvSpPr>
          <p:nvPr>
            <p:ph type="title"/>
          </p:nvPr>
        </p:nvSpPr>
        <p:spPr/>
        <p:txBody>
          <a:bodyPr/>
          <a:lstStyle/>
          <a:p>
            <a:r>
              <a:rPr lang="en-US" dirty="0"/>
              <a:t>Progress using Data Analytics</a:t>
            </a:r>
          </a:p>
        </p:txBody>
      </p:sp>
      <p:sp>
        <p:nvSpPr>
          <p:cNvPr id="4" name="Slide Number Placeholder 3">
            <a:extLst>
              <a:ext uri="{FF2B5EF4-FFF2-40B4-BE49-F238E27FC236}">
                <a16:creationId xmlns:a16="http://schemas.microsoft.com/office/drawing/2014/main" id="{869847D0-B7FB-41C0-AC19-C41A52628989}"/>
              </a:ext>
            </a:extLst>
          </p:cNvPr>
          <p:cNvSpPr>
            <a:spLocks noGrp="1"/>
          </p:cNvSpPr>
          <p:nvPr>
            <p:ph type="sldNum" sz="quarter" idx="11"/>
          </p:nvPr>
        </p:nvSpPr>
        <p:spPr/>
        <p:txBody>
          <a:bodyPr/>
          <a:lstStyle/>
          <a:p>
            <a:fld id="{71F8F497-5311-4FE6-8037-E08A3EC20500}" type="slidenum">
              <a:rPr lang="en-US" smtClean="0"/>
              <a:pPr/>
              <a:t>27</a:t>
            </a:fld>
            <a:endParaRPr lang="en-US"/>
          </a:p>
        </p:txBody>
      </p:sp>
      <p:pic>
        <p:nvPicPr>
          <p:cNvPr id="2052" name="Picture 4" descr="Image result for preparation icon">
            <a:extLst>
              <a:ext uri="{FF2B5EF4-FFF2-40B4-BE49-F238E27FC236}">
                <a16:creationId xmlns:a16="http://schemas.microsoft.com/office/drawing/2014/main" id="{E1EE5228-DD43-4CDF-B268-388C8C51FA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67" y="1464994"/>
            <a:ext cx="1007533" cy="10075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C2143F-BE4B-40FD-9CA7-6A1A9C84F6C9}"/>
              </a:ext>
            </a:extLst>
          </p:cNvPr>
          <p:cNvSpPr txBox="1"/>
          <p:nvPr/>
        </p:nvSpPr>
        <p:spPr>
          <a:xfrm>
            <a:off x="1542473" y="1607124"/>
            <a:ext cx="9772072" cy="815608"/>
          </a:xfrm>
          <a:prstGeom prst="rect">
            <a:avLst/>
          </a:prstGeom>
          <a:noFill/>
        </p:spPr>
        <p:txBody>
          <a:bodyPr wrap="square" rtlCol="0">
            <a:spAutoFit/>
          </a:bodyPr>
          <a:lstStyle/>
          <a:p>
            <a:pPr>
              <a:spcBef>
                <a:spcPts val="600"/>
              </a:spcBef>
            </a:pPr>
            <a:r>
              <a:rPr lang="en-US" sz="1400" b="1" u="sng" dirty="0"/>
              <a:t>Better preparedness</a:t>
            </a:r>
          </a:p>
          <a:p>
            <a:pPr marL="285750" indent="-285750">
              <a:spcBef>
                <a:spcPts val="600"/>
              </a:spcBef>
              <a:buFont typeface="Arial" panose="020B0604020202020204" pitchFamily="34" charset="0"/>
              <a:buChar char="•"/>
            </a:pPr>
            <a:r>
              <a:rPr lang="en-US" sz="1400" dirty="0"/>
              <a:t>Government is now able to take necessary precautions based on the data available which has in turn helped in better management of diseases especially malaria, dengue, swine-flu and other non communicable diseases</a:t>
            </a:r>
          </a:p>
        </p:txBody>
      </p:sp>
      <p:sp>
        <p:nvSpPr>
          <p:cNvPr id="12" name="TextBox 11">
            <a:extLst>
              <a:ext uri="{FF2B5EF4-FFF2-40B4-BE49-F238E27FC236}">
                <a16:creationId xmlns:a16="http://schemas.microsoft.com/office/drawing/2014/main" id="{CED3A607-CFD1-458D-A223-7FA5DB8CD4A0}"/>
              </a:ext>
            </a:extLst>
          </p:cNvPr>
          <p:cNvSpPr txBox="1"/>
          <p:nvPr/>
        </p:nvSpPr>
        <p:spPr>
          <a:xfrm>
            <a:off x="1422400" y="3070330"/>
            <a:ext cx="9892145" cy="1323439"/>
          </a:xfrm>
          <a:prstGeom prst="rect">
            <a:avLst/>
          </a:prstGeom>
          <a:noFill/>
        </p:spPr>
        <p:txBody>
          <a:bodyPr wrap="square" rtlCol="0">
            <a:spAutoFit/>
          </a:bodyPr>
          <a:lstStyle/>
          <a:p>
            <a:pPr>
              <a:spcBef>
                <a:spcPts val="600"/>
              </a:spcBef>
            </a:pPr>
            <a:r>
              <a:rPr lang="en-US" sz="1400" b="1" u="sng" dirty="0"/>
              <a:t>Driving efficiency</a:t>
            </a:r>
          </a:p>
          <a:p>
            <a:pPr marL="285750" indent="-285750">
              <a:spcBef>
                <a:spcPts val="600"/>
              </a:spcBef>
              <a:buFont typeface="Arial" panose="020B0604020202020204" pitchFamily="34" charset="0"/>
              <a:buChar char="•"/>
            </a:pPr>
            <a:r>
              <a:rPr lang="en-US" sz="1400" dirty="0"/>
              <a:t>Monthly monitoring of PPP through KCC has helped the government to measure the performance of programs on efficiency, effectiveness and quality which in turn helps the service providers and administrators to make interventions.</a:t>
            </a:r>
          </a:p>
          <a:p>
            <a:pPr marL="285750" indent="-285750">
              <a:spcBef>
                <a:spcPts val="600"/>
              </a:spcBef>
              <a:buFont typeface="Arial" panose="020B0604020202020204" pitchFamily="34" charset="0"/>
              <a:buChar char="•"/>
            </a:pPr>
            <a:r>
              <a:rPr lang="en-US" sz="1400" dirty="0"/>
              <a:t>Evaluating the service providers through service standard indicators has laid a strong focus in improving the standard of healthcare delivery in the state</a:t>
            </a:r>
          </a:p>
        </p:txBody>
      </p:sp>
      <p:pic>
        <p:nvPicPr>
          <p:cNvPr id="2054" name="Picture 6" descr="Image result for efficiency icon">
            <a:extLst>
              <a:ext uri="{FF2B5EF4-FFF2-40B4-BE49-F238E27FC236}">
                <a16:creationId xmlns:a16="http://schemas.microsoft.com/office/drawing/2014/main" id="{6DBD9262-A7F1-4F0D-B733-0BD656EC51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867" y="3174343"/>
            <a:ext cx="1007533" cy="100753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B7BA009-038F-4E7A-9372-F66491B6CCE4}"/>
              </a:ext>
            </a:extLst>
          </p:cNvPr>
          <p:cNvSpPr txBox="1"/>
          <p:nvPr/>
        </p:nvSpPr>
        <p:spPr>
          <a:xfrm>
            <a:off x="1542473" y="4773001"/>
            <a:ext cx="9772072" cy="1323439"/>
          </a:xfrm>
          <a:prstGeom prst="rect">
            <a:avLst/>
          </a:prstGeom>
          <a:noFill/>
        </p:spPr>
        <p:txBody>
          <a:bodyPr wrap="square" rtlCol="0">
            <a:spAutoFit/>
          </a:bodyPr>
          <a:lstStyle/>
          <a:p>
            <a:pPr>
              <a:spcBef>
                <a:spcPts val="600"/>
              </a:spcBef>
            </a:pPr>
            <a:r>
              <a:rPr lang="en-US" sz="1400" b="1" u="sng" dirty="0"/>
              <a:t>Continuous Improvement</a:t>
            </a:r>
          </a:p>
          <a:p>
            <a:pPr marL="285750" indent="-285750">
              <a:spcBef>
                <a:spcPts val="600"/>
              </a:spcBef>
              <a:buFont typeface="Arial" panose="020B0604020202020204" pitchFamily="34" charset="0"/>
              <a:buChar char="•"/>
            </a:pPr>
            <a:r>
              <a:rPr lang="en-US" sz="1400" dirty="0"/>
              <a:t>A set of 100 key indicators are monitored on a quarterly basis and areas that need additional focus are identified at the state and district levels with the help of data</a:t>
            </a:r>
          </a:p>
          <a:p>
            <a:pPr marL="285750" indent="-285750">
              <a:spcBef>
                <a:spcPts val="600"/>
              </a:spcBef>
              <a:buFont typeface="Arial" panose="020B0604020202020204" pitchFamily="34" charset="0"/>
              <a:buChar char="•"/>
            </a:pPr>
            <a:r>
              <a:rPr lang="en-US" sz="1400" dirty="0"/>
              <a:t>The above analysis has helped to identify the key focus areas to take necessary administrative steps to improve the performance of the lagging indicators</a:t>
            </a:r>
          </a:p>
        </p:txBody>
      </p:sp>
      <p:pic>
        <p:nvPicPr>
          <p:cNvPr id="2056" name="Picture 8" descr="Image result for continuous improvement icon">
            <a:extLst>
              <a:ext uri="{FF2B5EF4-FFF2-40B4-BE49-F238E27FC236}">
                <a16:creationId xmlns:a16="http://schemas.microsoft.com/office/drawing/2014/main" id="{233AB498-1E96-4382-9517-D7F9F3DB37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10" y="4854084"/>
            <a:ext cx="846018" cy="88169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29FA298-006A-4A07-A5DC-1A1640DA5D6B}"/>
              </a:ext>
            </a:extLst>
          </p:cNvPr>
          <p:cNvSpPr/>
          <p:nvPr/>
        </p:nvSpPr>
        <p:spPr>
          <a:xfrm>
            <a:off x="277091" y="1348506"/>
            <a:ext cx="11037454" cy="136698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EF24A57-25D1-44D0-8789-3CFA4A84B6A6}"/>
              </a:ext>
            </a:extLst>
          </p:cNvPr>
          <p:cNvSpPr/>
          <p:nvPr/>
        </p:nvSpPr>
        <p:spPr>
          <a:xfrm>
            <a:off x="277091" y="3017116"/>
            <a:ext cx="11037454" cy="136698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F46BF3D-8CA6-4BBF-9BD8-522D2D710735}"/>
              </a:ext>
            </a:extLst>
          </p:cNvPr>
          <p:cNvSpPr/>
          <p:nvPr/>
        </p:nvSpPr>
        <p:spPr>
          <a:xfrm>
            <a:off x="277091" y="4685726"/>
            <a:ext cx="11037454" cy="136698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1408244"/>
      </p:ext>
    </p:extLst>
  </p:cSld>
  <p:clrMapOvr>
    <a:masterClrMapping/>
  </p:clrMapOvr>
  <p:transition>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F985EA-CC32-4BF1-B49C-C8838D59542D}"/>
              </a:ext>
            </a:extLst>
          </p:cNvPr>
          <p:cNvSpPr>
            <a:spLocks noGrp="1"/>
          </p:cNvSpPr>
          <p:nvPr>
            <p:ph type="ftr" sz="quarter" idx="10"/>
          </p:nvPr>
        </p:nvSpPr>
        <p:spPr/>
        <p:txBody>
          <a:bodyPr/>
          <a:lstStyle/>
          <a:p>
            <a:r>
              <a:rPr lang="en-US"/>
              <a:t>BRNDEXP 3.0  ©  Cerner Corporation.  All rights reserved.  </a:t>
            </a:r>
          </a:p>
          <a:p>
            <a:r>
              <a:rPr lang="en-US"/>
              <a:t>This document contains Cerner confidential and/or proprietary information belonging to Cerner Corporation and/or its related affiliates which may not be reproduced or transmitted in any form or by any means without the express written consent of Cerner. </a:t>
            </a:r>
            <a:endParaRPr lang="en-US" dirty="0"/>
          </a:p>
        </p:txBody>
      </p:sp>
      <p:sp>
        <p:nvSpPr>
          <p:cNvPr id="3" name="Slide Number Placeholder 2">
            <a:extLst>
              <a:ext uri="{FF2B5EF4-FFF2-40B4-BE49-F238E27FC236}">
                <a16:creationId xmlns:a16="http://schemas.microsoft.com/office/drawing/2014/main" id="{2A5FB4FF-FAB5-436A-936E-ED16E47BF1CA}"/>
              </a:ext>
            </a:extLst>
          </p:cNvPr>
          <p:cNvSpPr>
            <a:spLocks noGrp="1"/>
          </p:cNvSpPr>
          <p:nvPr>
            <p:ph type="sldNum" sz="quarter" idx="11"/>
          </p:nvPr>
        </p:nvSpPr>
        <p:spPr/>
        <p:txBody>
          <a:bodyPr/>
          <a:lstStyle/>
          <a:p>
            <a:fld id="{71F8F497-5311-4FE6-8037-E08A3EC20500}" type="slidenum">
              <a:rPr lang="en-US" smtClean="0"/>
              <a:pPr/>
              <a:t>28</a:t>
            </a:fld>
            <a:endParaRPr lang="en-US"/>
          </a:p>
        </p:txBody>
      </p:sp>
      <p:sp>
        <p:nvSpPr>
          <p:cNvPr id="4" name="Title 1">
            <a:extLst>
              <a:ext uri="{FF2B5EF4-FFF2-40B4-BE49-F238E27FC236}">
                <a16:creationId xmlns:a16="http://schemas.microsoft.com/office/drawing/2014/main" id="{DCEDA05E-AA9C-4D7C-AD5A-8B681D09F0EC}"/>
              </a:ext>
            </a:extLst>
          </p:cNvPr>
          <p:cNvSpPr txBox="1">
            <a:spLocks/>
          </p:cNvSpPr>
          <p:nvPr/>
        </p:nvSpPr>
        <p:spPr>
          <a:xfrm>
            <a:off x="64170" y="2029229"/>
            <a:ext cx="12192000" cy="610270"/>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lgn="ctr" fontAlgn="auto">
              <a:spcAft>
                <a:spcPts val="0"/>
              </a:spcAft>
            </a:pPr>
            <a:r>
              <a:rPr lang="en-US" sz="4400" dirty="0">
                <a:solidFill>
                  <a:schemeClr val="accent2"/>
                </a:solidFill>
              </a:rPr>
              <a:t>Arogya Andhra</a:t>
            </a:r>
            <a:br>
              <a:rPr lang="en-US" dirty="0">
                <a:solidFill>
                  <a:srgbClr val="C00000"/>
                </a:solidFill>
              </a:rPr>
            </a:br>
            <a:r>
              <a:rPr lang="en-US" sz="2800" dirty="0">
                <a:solidFill>
                  <a:srgbClr val="0070C0"/>
                </a:solidFill>
              </a:rPr>
              <a:t>Quality </a:t>
            </a:r>
            <a:r>
              <a:rPr lang="en-US" sz="2800" dirty="0">
                <a:solidFill>
                  <a:srgbClr val="C00000"/>
                </a:solidFill>
              </a:rPr>
              <a:t> </a:t>
            </a:r>
            <a:r>
              <a:rPr lang="en-US" sz="2800" dirty="0">
                <a:solidFill>
                  <a:srgbClr val="0070C0"/>
                </a:solidFill>
              </a:rPr>
              <a:t>Efficiency</a:t>
            </a:r>
            <a:r>
              <a:rPr lang="en-US" sz="2800" dirty="0">
                <a:solidFill>
                  <a:srgbClr val="C00000"/>
                </a:solidFill>
              </a:rPr>
              <a:t>  </a:t>
            </a:r>
            <a:r>
              <a:rPr lang="en-US" sz="2800" dirty="0">
                <a:solidFill>
                  <a:srgbClr val="0070C0"/>
                </a:solidFill>
              </a:rPr>
              <a:t>Accountability</a:t>
            </a:r>
            <a:endParaRPr lang="en-US" sz="2800" b="0" dirty="0">
              <a:solidFill>
                <a:srgbClr val="0070C0"/>
              </a:solidFill>
            </a:endParaRPr>
          </a:p>
        </p:txBody>
      </p:sp>
      <p:sp>
        <p:nvSpPr>
          <p:cNvPr id="5" name="Title 1">
            <a:extLst>
              <a:ext uri="{FF2B5EF4-FFF2-40B4-BE49-F238E27FC236}">
                <a16:creationId xmlns:a16="http://schemas.microsoft.com/office/drawing/2014/main" id="{42BC9842-51AB-4A9A-8C51-9C1CF61EFC8B}"/>
              </a:ext>
            </a:extLst>
          </p:cNvPr>
          <p:cNvSpPr txBox="1">
            <a:spLocks/>
          </p:cNvSpPr>
          <p:nvPr/>
        </p:nvSpPr>
        <p:spPr>
          <a:xfrm>
            <a:off x="0" y="4218502"/>
            <a:ext cx="12192000" cy="610270"/>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lgn="ctr" fontAlgn="auto">
              <a:spcAft>
                <a:spcPts val="0"/>
              </a:spcAft>
            </a:pPr>
            <a:r>
              <a:rPr lang="en-US" b="0" dirty="0"/>
              <a:t>Thank You</a:t>
            </a:r>
            <a:endParaRPr lang="en-US" sz="2000" b="0" dirty="0"/>
          </a:p>
        </p:txBody>
      </p:sp>
    </p:spTree>
    <p:extLst>
      <p:ext uri="{BB962C8B-B14F-4D97-AF65-F5344CB8AC3E}">
        <p14:creationId xmlns:p14="http://schemas.microsoft.com/office/powerpoint/2010/main" val="1095565941"/>
      </p:ext>
    </p:extLst>
  </p:cSld>
  <p:clrMapOvr>
    <a:masterClrMapping/>
  </p:clrMapOvr>
  <p:transition>
    <p:wipe/>
  </p:transition>
</p:sld>
</file>

<file path=ppt/theme/theme1.xml><?xml version="1.0" encoding="utf-8"?>
<a:theme xmlns:a="http://schemas.openxmlformats.org/drawingml/2006/main" name="Cerner_Template_2.0">
  <a:themeElements>
    <a:clrScheme name="Cerner Color Palette_2.0">
      <a:dk1>
        <a:srgbClr val="393D41"/>
      </a:dk1>
      <a:lt1>
        <a:srgbClr val="FFFFFF"/>
      </a:lt1>
      <a:dk2>
        <a:srgbClr val="393D41"/>
      </a:dk2>
      <a:lt2>
        <a:srgbClr val="FFFFFF"/>
      </a:lt2>
      <a:accent1>
        <a:srgbClr val="0D94D2"/>
      </a:accent1>
      <a:accent2>
        <a:srgbClr val="7BC143"/>
      </a:accent2>
      <a:accent3>
        <a:srgbClr val="6A737B"/>
      </a:accent3>
      <a:accent4>
        <a:srgbClr val="4DC5FF"/>
      </a:accent4>
      <a:accent5>
        <a:srgbClr val="B4B8BD"/>
      </a:accent5>
      <a:accent6>
        <a:srgbClr val="7C2B83"/>
      </a:accent6>
      <a:hlink>
        <a:srgbClr val="1A93D7"/>
      </a:hlink>
      <a:folHlink>
        <a:srgbClr val="393D4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24269F91-502B-469C-B4F1-73B7B43181D8}" vid="{28F89DDC-E2F6-4311-ACD8-8E2E745EEC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81</TotalTime>
  <Words>3702</Words>
  <Application>Microsoft Office PowerPoint</Application>
  <PresentationFormat>Widescreen</PresentationFormat>
  <Paragraphs>429</Paragraphs>
  <Slides>28</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5" baseType="lpstr">
      <vt:lpstr>Arial</vt:lpstr>
      <vt:lpstr>Calibri</vt:lpstr>
      <vt:lpstr>Franklin Gothic Book</vt:lpstr>
      <vt:lpstr>Times New Roman</vt:lpstr>
      <vt:lpstr>Wingdings</vt:lpstr>
      <vt:lpstr>Cerner_Template_2.0</vt:lpstr>
      <vt:lpstr>Bitmap Image</vt:lpstr>
      <vt:lpstr>Andhra Pradesh:Comprehensive Primary Health Care  Roll Out For Telemedicine </vt:lpstr>
      <vt:lpstr>Profile of Andhra Pradesh</vt:lpstr>
      <vt:lpstr>How Primary Care is Transforming Itself?</vt:lpstr>
      <vt:lpstr>How to go the last mile?</vt:lpstr>
      <vt:lpstr>Telehealth can get Healthcare to more people </vt:lpstr>
      <vt:lpstr>PowerPoint Presentation</vt:lpstr>
      <vt:lpstr>PowerPoint Presentation</vt:lpstr>
      <vt:lpstr> ANM Digi </vt:lpstr>
      <vt:lpstr>eUPHC – The Urban Super-Specialty Clinic</vt:lpstr>
      <vt:lpstr> Continuum Of Care</vt:lpstr>
      <vt:lpstr>Teleophthalmology </vt:lpstr>
      <vt:lpstr>TB Detection </vt:lpstr>
      <vt:lpstr>SADAREM+ </vt:lpstr>
      <vt:lpstr>eAushadhi </vt:lpstr>
      <vt:lpstr> APeRX </vt:lpstr>
      <vt:lpstr>Use of Data Analytics: Knowledge Command Center</vt:lpstr>
      <vt:lpstr>KCC: Program Flow</vt:lpstr>
      <vt:lpstr>Disease Management – Communicable Diseases</vt:lpstr>
      <vt:lpstr>Disease Management – Non Communicable Diseases</vt:lpstr>
      <vt:lpstr>Disease Management – Non Communicable Diseases (Diabetes: State Profile)</vt:lpstr>
      <vt:lpstr>Driving Public Health Awareness</vt:lpstr>
      <vt:lpstr>Monthly e-Bulletins</vt:lpstr>
      <vt:lpstr>Public Outreach: Social Media</vt:lpstr>
      <vt:lpstr>Swaasthya Vidya Vaahini</vt:lpstr>
      <vt:lpstr>Monitoring Mechanisms</vt:lpstr>
      <vt:lpstr>Program Efficiency Mapping</vt:lpstr>
      <vt:lpstr>Progress using Data Analytics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Command Center – Andhra Pradesh Project</dc:title>
  <dc:creator>Krishna Teja</dc:creator>
  <cp:lastModifiedBy>poona</cp:lastModifiedBy>
  <cp:revision>590</cp:revision>
  <dcterms:created xsi:type="dcterms:W3CDTF">2018-01-19T06:36:29Z</dcterms:created>
  <dcterms:modified xsi:type="dcterms:W3CDTF">2019-04-08T03:43:42Z</dcterms:modified>
</cp:coreProperties>
</file>