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340" r:id="rId2"/>
    <p:sldId id="1378" r:id="rId3"/>
    <p:sldId id="1357" r:id="rId4"/>
    <p:sldId id="1373" r:id="rId5"/>
    <p:sldId id="1358" r:id="rId6"/>
    <p:sldId id="1379" r:id="rId7"/>
    <p:sldId id="1364" r:id="rId8"/>
    <p:sldId id="1366" r:id="rId9"/>
    <p:sldId id="1365" r:id="rId10"/>
    <p:sldId id="1376" r:id="rId11"/>
    <p:sldId id="1380" r:id="rId12"/>
    <p:sldId id="1375" r:id="rId13"/>
    <p:sldId id="1377" r:id="rId14"/>
    <p:sldId id="1360" r:id="rId15"/>
    <p:sldId id="1361" r:id="rId16"/>
    <p:sldId id="1368" r:id="rId17"/>
    <p:sldId id="1369" r:id="rId18"/>
    <p:sldId id="1371" r:id="rId19"/>
    <p:sldId id="1372" r:id="rId20"/>
    <p:sldId id="31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A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780" y="7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FW\Downloads\Basti%20Dawakhana%20-%20OP%20Avg%20Performance%20May%20to%20June%20-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FW\Desktop\New%20Microsoft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136482939632549E-2"/>
          <c:y val="0.19486111111111112"/>
          <c:w val="0.90286351706036749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ABSTRACT!$I$2</c:f>
              <c:strCache>
                <c:ptCount val="1"/>
                <c:pt idx="0">
                  <c:v>Average OP per day per Bastidawakhana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ABSTRACT!$H$3:$H$6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ABSTRACT!$I$3:$I$6</c:f>
              <c:numCache>
                <c:formatCode>General</c:formatCode>
                <c:ptCount val="4"/>
                <c:pt idx="0">
                  <c:v>55</c:v>
                </c:pt>
                <c:pt idx="1">
                  <c:v>62</c:v>
                </c:pt>
                <c:pt idx="2">
                  <c:v>69</c:v>
                </c:pt>
                <c:pt idx="3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16-4EF5-8525-AAE8DFB6C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497736"/>
        <c:axId val="442497408"/>
      </c:barChart>
      <c:catAx>
        <c:axId val="44249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497408"/>
        <c:crosses val="autoZero"/>
        <c:auto val="1"/>
        <c:lblAlgn val="ctr"/>
        <c:lblOffset val="100"/>
        <c:noMultiLvlLbl val="0"/>
      </c:catAx>
      <c:valAx>
        <c:axId val="44249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497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sz="3600" b="1" i="0" cap="all" baseline="0" dirty="0">
                <a:solidFill>
                  <a:schemeClr val="bg1"/>
                </a:solidFill>
                <a:effectLst/>
              </a:rPr>
              <a:t>OPD foot fall</a:t>
            </a:r>
            <a:endParaRPr lang="en-IN" sz="3600" dirty="0">
              <a:solidFill>
                <a:schemeClr val="bg1"/>
              </a:solidFill>
              <a:effectLst/>
            </a:endParaRPr>
          </a:p>
        </c:rich>
      </c:tx>
      <c:layout>
        <c:manualLayout>
          <c:xMode val="edge"/>
          <c:yMode val="edge"/>
          <c:x val="0.3173098289657720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27.45%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C9-4599-8484-75EB50817D4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23.12%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C9-4599-8484-75EB50817D4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21.77%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C9-4599-8484-75EB50817D4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7.23%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C9-4599-8484-75EB50817D4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6.79%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C9-4599-8484-75EB50817D4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5.62%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C9-4599-8484-75EB50817D42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4.62%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BC9-4599-8484-75EB50817D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Sheet1!$I$3:$I$9</c:f>
              <c:strCache>
                <c:ptCount val="7"/>
                <c:pt idx="0">
                  <c:v>Musculo Skeletal Pain</c:v>
                </c:pt>
                <c:pt idx="1">
                  <c:v>Fever</c:v>
                </c:pt>
                <c:pt idx="2">
                  <c:v>ENT Problems</c:v>
                </c:pt>
                <c:pt idx="3">
                  <c:v>Hypertension</c:v>
                </c:pt>
                <c:pt idx="4">
                  <c:v>Allergy</c:v>
                </c:pt>
                <c:pt idx="5">
                  <c:v>diarrohea</c:v>
                </c:pt>
                <c:pt idx="6">
                  <c:v>Diabetes</c:v>
                </c:pt>
              </c:strCache>
            </c:strRef>
          </c:cat>
          <c:val>
            <c:numRef>
              <c:f>Sheet1!$J$3:$J$9</c:f>
              <c:numCache>
                <c:formatCode>0.00</c:formatCode>
                <c:ptCount val="7"/>
                <c:pt idx="0">
                  <c:v>26.449292927589632</c:v>
                </c:pt>
                <c:pt idx="1">
                  <c:v>23.140628260553392</c:v>
                </c:pt>
                <c:pt idx="2">
                  <c:v>21.768640089709351</c:v>
                </c:pt>
                <c:pt idx="3">
                  <c:v>7.2300762403013357</c:v>
                </c:pt>
                <c:pt idx="4">
                  <c:v>6.7920686478886898</c:v>
                </c:pt>
                <c:pt idx="5">
                  <c:v>5.6234863127896952</c:v>
                </c:pt>
                <c:pt idx="6">
                  <c:v>4.6159423802909227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9-4599-8484-75EB50817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2534800"/>
        <c:axId val="442531848"/>
      </c:barChart>
      <c:catAx>
        <c:axId val="442534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31848"/>
        <c:crosses val="autoZero"/>
        <c:auto val="1"/>
        <c:lblAlgn val="ctr"/>
        <c:lblOffset val="100"/>
        <c:noMultiLvlLbl val="0"/>
      </c:catAx>
      <c:valAx>
        <c:axId val="442531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3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E01D4-99B2-4F67-823D-835DD9712470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0B4A4865-A6EE-4343-8304-64282AB33FF6}">
      <dgm:prSet phldrT="[Text]" custT="1"/>
      <dgm:spPr/>
      <dgm:t>
        <a:bodyPr/>
        <a:lstStyle/>
        <a:p>
          <a:r>
            <a:rPr lang="en-IN" sz="2400" dirty="0"/>
            <a:t>Sample collection at BDK-SPOKE( bar coded )</a:t>
          </a:r>
        </a:p>
      </dgm:t>
    </dgm:pt>
    <dgm:pt modelId="{107513C5-8D5E-441E-83DB-0F81AD262598}" type="parTrans" cxnId="{FA298568-024F-4920-B9BA-EE46D6D28432}">
      <dgm:prSet/>
      <dgm:spPr/>
      <dgm:t>
        <a:bodyPr/>
        <a:lstStyle/>
        <a:p>
          <a:endParaRPr lang="en-IN"/>
        </a:p>
      </dgm:t>
    </dgm:pt>
    <dgm:pt modelId="{9A543759-D749-40D9-86BC-536D788DB215}" type="sibTrans" cxnId="{FA298568-024F-4920-B9BA-EE46D6D28432}">
      <dgm:prSet/>
      <dgm:spPr/>
      <dgm:t>
        <a:bodyPr/>
        <a:lstStyle/>
        <a:p>
          <a:endParaRPr lang="en-IN"/>
        </a:p>
      </dgm:t>
    </dgm:pt>
    <dgm:pt modelId="{75BCF4F4-C425-4CB5-B2FD-C1065AD40899}">
      <dgm:prSet phldrT="[Text]" custT="1"/>
      <dgm:spPr/>
      <dgm:t>
        <a:bodyPr/>
        <a:lstStyle/>
        <a:p>
          <a:r>
            <a:rPr lang="en-IN" sz="2400" dirty="0"/>
            <a:t>Samples Transported to Collection point(25)- HUB</a:t>
          </a:r>
        </a:p>
      </dgm:t>
    </dgm:pt>
    <dgm:pt modelId="{F27BB7DA-9C0C-4564-BE96-60927DDCC9F4}" type="parTrans" cxnId="{8B1145BF-EE70-4EFC-B517-342AC157717D}">
      <dgm:prSet/>
      <dgm:spPr/>
      <dgm:t>
        <a:bodyPr/>
        <a:lstStyle/>
        <a:p>
          <a:endParaRPr lang="en-IN"/>
        </a:p>
      </dgm:t>
    </dgm:pt>
    <dgm:pt modelId="{148F9063-6FD3-4F29-B9B5-93D949E7A335}" type="sibTrans" cxnId="{8B1145BF-EE70-4EFC-B517-342AC157717D}">
      <dgm:prSet/>
      <dgm:spPr/>
      <dgm:t>
        <a:bodyPr/>
        <a:lstStyle/>
        <a:p>
          <a:endParaRPr lang="en-IN"/>
        </a:p>
      </dgm:t>
    </dgm:pt>
    <dgm:pt modelId="{3A2DBF12-1E5D-4B3E-8D52-99EB28D317D7}">
      <dgm:prSet phldrT="[Text]" custT="1"/>
      <dgm:spPr/>
      <dgm:t>
        <a:bodyPr/>
        <a:lstStyle/>
        <a:p>
          <a:r>
            <a:rPr lang="en-IN" sz="2400" dirty="0"/>
            <a:t>Sample Testing at the Hub laboratory</a:t>
          </a:r>
        </a:p>
      </dgm:t>
    </dgm:pt>
    <dgm:pt modelId="{43B6D93D-BC6F-453B-BF95-F144A8B189C8}" type="parTrans" cxnId="{C9D4C080-CD42-4DDE-94D0-77BAE87A7D36}">
      <dgm:prSet/>
      <dgm:spPr/>
      <dgm:t>
        <a:bodyPr/>
        <a:lstStyle/>
        <a:p>
          <a:endParaRPr lang="en-IN"/>
        </a:p>
      </dgm:t>
    </dgm:pt>
    <dgm:pt modelId="{7AB2D0CD-C370-43EF-9042-783CEBB1BA31}" type="sibTrans" cxnId="{C9D4C080-CD42-4DDE-94D0-77BAE87A7D36}">
      <dgm:prSet/>
      <dgm:spPr/>
      <dgm:t>
        <a:bodyPr/>
        <a:lstStyle/>
        <a:p>
          <a:endParaRPr lang="en-IN"/>
        </a:p>
      </dgm:t>
    </dgm:pt>
    <dgm:pt modelId="{A9DA0906-5C28-4390-8993-0D43EBE72B54}">
      <dgm:prSet/>
      <dgm:spPr/>
      <dgm:t>
        <a:bodyPr/>
        <a:lstStyle/>
        <a:p>
          <a:r>
            <a:rPr lang="en-IN" dirty="0"/>
            <a:t>Results transmitted ONLINE </a:t>
          </a:r>
        </a:p>
      </dgm:t>
    </dgm:pt>
    <dgm:pt modelId="{7A005930-4E1B-45FF-ABDF-3A13BB3B252F}" type="parTrans" cxnId="{B5E39652-D5BC-4CA0-BB1C-705B716E847F}">
      <dgm:prSet/>
      <dgm:spPr/>
      <dgm:t>
        <a:bodyPr/>
        <a:lstStyle/>
        <a:p>
          <a:endParaRPr lang="en-IN"/>
        </a:p>
      </dgm:t>
    </dgm:pt>
    <dgm:pt modelId="{B813A0CE-D052-434B-A834-124BA89A8176}" type="sibTrans" cxnId="{B5E39652-D5BC-4CA0-BB1C-705B716E847F}">
      <dgm:prSet/>
      <dgm:spPr/>
      <dgm:t>
        <a:bodyPr/>
        <a:lstStyle/>
        <a:p>
          <a:endParaRPr lang="en-IN"/>
        </a:p>
      </dgm:t>
    </dgm:pt>
    <dgm:pt modelId="{391DFAD2-50CB-493A-9482-D2A6197A084D}" type="pres">
      <dgm:prSet presAssocID="{589E01D4-99B2-4F67-823D-835DD9712470}" presName="linearFlow" presStyleCnt="0">
        <dgm:presLayoutVars>
          <dgm:resizeHandles val="exact"/>
        </dgm:presLayoutVars>
      </dgm:prSet>
      <dgm:spPr/>
    </dgm:pt>
    <dgm:pt modelId="{5D208E5B-5D38-42D0-A02E-C62AF6A8CFC3}" type="pres">
      <dgm:prSet presAssocID="{0B4A4865-A6EE-4343-8304-64282AB33FF6}" presName="node" presStyleLbl="node1" presStyleIdx="0" presStyleCnt="4">
        <dgm:presLayoutVars>
          <dgm:bulletEnabled val="1"/>
        </dgm:presLayoutVars>
      </dgm:prSet>
      <dgm:spPr/>
    </dgm:pt>
    <dgm:pt modelId="{17B1A52D-BBB7-42B2-A053-671CBE1F4FB6}" type="pres">
      <dgm:prSet presAssocID="{9A543759-D749-40D9-86BC-536D788DB215}" presName="sibTrans" presStyleLbl="sibTrans2D1" presStyleIdx="0" presStyleCnt="3"/>
      <dgm:spPr/>
    </dgm:pt>
    <dgm:pt modelId="{C414EF02-4317-4E85-81A0-0136B105C1E2}" type="pres">
      <dgm:prSet presAssocID="{9A543759-D749-40D9-86BC-536D788DB215}" presName="connectorText" presStyleLbl="sibTrans2D1" presStyleIdx="0" presStyleCnt="3"/>
      <dgm:spPr/>
    </dgm:pt>
    <dgm:pt modelId="{36FFB51E-8108-46FD-A5DE-C41520BBE4A7}" type="pres">
      <dgm:prSet presAssocID="{75BCF4F4-C425-4CB5-B2FD-C1065AD40899}" presName="node" presStyleLbl="node1" presStyleIdx="1" presStyleCnt="4" custLinFactNeighborX="1926" custLinFactNeighborY="-18261">
        <dgm:presLayoutVars>
          <dgm:bulletEnabled val="1"/>
        </dgm:presLayoutVars>
      </dgm:prSet>
      <dgm:spPr/>
    </dgm:pt>
    <dgm:pt modelId="{5AE2FE0A-F7C2-4660-897B-F621D0D2F8CD}" type="pres">
      <dgm:prSet presAssocID="{148F9063-6FD3-4F29-B9B5-93D949E7A335}" presName="sibTrans" presStyleLbl="sibTrans2D1" presStyleIdx="1" presStyleCnt="3"/>
      <dgm:spPr/>
    </dgm:pt>
    <dgm:pt modelId="{DD4FF89F-2D62-4DA4-B2FA-1274BB2F1805}" type="pres">
      <dgm:prSet presAssocID="{148F9063-6FD3-4F29-B9B5-93D949E7A335}" presName="connectorText" presStyleLbl="sibTrans2D1" presStyleIdx="1" presStyleCnt="3"/>
      <dgm:spPr/>
    </dgm:pt>
    <dgm:pt modelId="{BE4D4EB8-52E0-4B77-A6C1-C2E3321A002F}" type="pres">
      <dgm:prSet presAssocID="{3A2DBF12-1E5D-4B3E-8D52-99EB28D317D7}" presName="node" presStyleLbl="node1" presStyleIdx="2" presStyleCnt="4">
        <dgm:presLayoutVars>
          <dgm:bulletEnabled val="1"/>
        </dgm:presLayoutVars>
      </dgm:prSet>
      <dgm:spPr/>
    </dgm:pt>
    <dgm:pt modelId="{9CD08EC0-61BA-4B40-A863-F642387EEADB}" type="pres">
      <dgm:prSet presAssocID="{7AB2D0CD-C370-43EF-9042-783CEBB1BA31}" presName="sibTrans" presStyleLbl="sibTrans2D1" presStyleIdx="2" presStyleCnt="3"/>
      <dgm:spPr/>
    </dgm:pt>
    <dgm:pt modelId="{AFF6DFF3-9885-463C-886D-ADD78D357D8E}" type="pres">
      <dgm:prSet presAssocID="{7AB2D0CD-C370-43EF-9042-783CEBB1BA31}" presName="connectorText" presStyleLbl="sibTrans2D1" presStyleIdx="2" presStyleCnt="3"/>
      <dgm:spPr/>
    </dgm:pt>
    <dgm:pt modelId="{5CEFCEAE-AF76-4198-9B29-5A9D8459DE07}" type="pres">
      <dgm:prSet presAssocID="{A9DA0906-5C28-4390-8993-0D43EBE72B54}" presName="node" presStyleLbl="node1" presStyleIdx="3" presStyleCnt="4" custLinFactY="5639" custLinFactNeighborX="2720" custLinFactNeighborY="100000">
        <dgm:presLayoutVars>
          <dgm:bulletEnabled val="1"/>
        </dgm:presLayoutVars>
      </dgm:prSet>
      <dgm:spPr/>
    </dgm:pt>
  </dgm:ptLst>
  <dgm:cxnLst>
    <dgm:cxn modelId="{B37B5309-2526-41B9-925D-E5A8035B2A63}" type="presOf" srcId="{3A2DBF12-1E5D-4B3E-8D52-99EB28D317D7}" destId="{BE4D4EB8-52E0-4B77-A6C1-C2E3321A002F}" srcOrd="0" destOrd="0" presId="urn:microsoft.com/office/officeart/2005/8/layout/process2"/>
    <dgm:cxn modelId="{5FA9AF09-D326-4122-B5D8-C87A3CFE6DDF}" type="presOf" srcId="{A9DA0906-5C28-4390-8993-0D43EBE72B54}" destId="{5CEFCEAE-AF76-4198-9B29-5A9D8459DE07}" srcOrd="0" destOrd="0" presId="urn:microsoft.com/office/officeart/2005/8/layout/process2"/>
    <dgm:cxn modelId="{2E967A15-0B7A-4D84-9CB8-1C5F49852635}" type="presOf" srcId="{0B4A4865-A6EE-4343-8304-64282AB33FF6}" destId="{5D208E5B-5D38-42D0-A02E-C62AF6A8CFC3}" srcOrd="0" destOrd="0" presId="urn:microsoft.com/office/officeart/2005/8/layout/process2"/>
    <dgm:cxn modelId="{17A15A15-FAC0-40F6-8B54-05498F9A12A3}" type="presOf" srcId="{148F9063-6FD3-4F29-B9B5-93D949E7A335}" destId="{DD4FF89F-2D62-4DA4-B2FA-1274BB2F1805}" srcOrd="1" destOrd="0" presId="urn:microsoft.com/office/officeart/2005/8/layout/process2"/>
    <dgm:cxn modelId="{17234D32-C233-4BE1-ADD1-2243EC701F18}" type="presOf" srcId="{75BCF4F4-C425-4CB5-B2FD-C1065AD40899}" destId="{36FFB51E-8108-46FD-A5DE-C41520BBE4A7}" srcOrd="0" destOrd="0" presId="urn:microsoft.com/office/officeart/2005/8/layout/process2"/>
    <dgm:cxn modelId="{95B3E633-950D-40BE-821F-A98EE078EB08}" type="presOf" srcId="{9A543759-D749-40D9-86BC-536D788DB215}" destId="{17B1A52D-BBB7-42B2-A053-671CBE1F4FB6}" srcOrd="0" destOrd="0" presId="urn:microsoft.com/office/officeart/2005/8/layout/process2"/>
    <dgm:cxn modelId="{0F299D38-62E8-49E2-B51E-80987F2C8140}" type="presOf" srcId="{7AB2D0CD-C370-43EF-9042-783CEBB1BA31}" destId="{9CD08EC0-61BA-4B40-A863-F642387EEADB}" srcOrd="0" destOrd="0" presId="urn:microsoft.com/office/officeart/2005/8/layout/process2"/>
    <dgm:cxn modelId="{C83D0C39-A448-4BD7-B5DD-4C1281A6D475}" type="presOf" srcId="{7AB2D0CD-C370-43EF-9042-783CEBB1BA31}" destId="{AFF6DFF3-9885-463C-886D-ADD78D357D8E}" srcOrd="1" destOrd="0" presId="urn:microsoft.com/office/officeart/2005/8/layout/process2"/>
    <dgm:cxn modelId="{FA298568-024F-4920-B9BA-EE46D6D28432}" srcId="{589E01D4-99B2-4F67-823D-835DD9712470}" destId="{0B4A4865-A6EE-4343-8304-64282AB33FF6}" srcOrd="0" destOrd="0" parTransId="{107513C5-8D5E-441E-83DB-0F81AD262598}" sibTransId="{9A543759-D749-40D9-86BC-536D788DB215}"/>
    <dgm:cxn modelId="{B5E39652-D5BC-4CA0-BB1C-705B716E847F}" srcId="{589E01D4-99B2-4F67-823D-835DD9712470}" destId="{A9DA0906-5C28-4390-8993-0D43EBE72B54}" srcOrd="3" destOrd="0" parTransId="{7A005930-4E1B-45FF-ABDF-3A13BB3B252F}" sibTransId="{B813A0CE-D052-434B-A834-124BA89A8176}"/>
    <dgm:cxn modelId="{C9D4C080-CD42-4DDE-94D0-77BAE87A7D36}" srcId="{589E01D4-99B2-4F67-823D-835DD9712470}" destId="{3A2DBF12-1E5D-4B3E-8D52-99EB28D317D7}" srcOrd="2" destOrd="0" parTransId="{43B6D93D-BC6F-453B-BF95-F144A8B189C8}" sibTransId="{7AB2D0CD-C370-43EF-9042-783CEBB1BA31}"/>
    <dgm:cxn modelId="{9D592392-556F-4EFC-B649-D34F9C63602F}" type="presOf" srcId="{9A543759-D749-40D9-86BC-536D788DB215}" destId="{C414EF02-4317-4E85-81A0-0136B105C1E2}" srcOrd="1" destOrd="0" presId="urn:microsoft.com/office/officeart/2005/8/layout/process2"/>
    <dgm:cxn modelId="{F79758B3-ABEC-4BE2-9A31-62E05EA6B984}" type="presOf" srcId="{589E01D4-99B2-4F67-823D-835DD9712470}" destId="{391DFAD2-50CB-493A-9482-D2A6197A084D}" srcOrd="0" destOrd="0" presId="urn:microsoft.com/office/officeart/2005/8/layout/process2"/>
    <dgm:cxn modelId="{F9057DB8-CD4F-452A-9C54-FF36F15A20C5}" type="presOf" srcId="{148F9063-6FD3-4F29-B9B5-93D949E7A335}" destId="{5AE2FE0A-F7C2-4660-897B-F621D0D2F8CD}" srcOrd="0" destOrd="0" presId="urn:microsoft.com/office/officeart/2005/8/layout/process2"/>
    <dgm:cxn modelId="{8B1145BF-EE70-4EFC-B517-342AC157717D}" srcId="{589E01D4-99B2-4F67-823D-835DD9712470}" destId="{75BCF4F4-C425-4CB5-B2FD-C1065AD40899}" srcOrd="1" destOrd="0" parTransId="{F27BB7DA-9C0C-4564-BE96-60927DDCC9F4}" sibTransId="{148F9063-6FD3-4F29-B9B5-93D949E7A335}"/>
    <dgm:cxn modelId="{5ECF0FE0-B5EA-4DF7-90FA-7E44463DDEAA}" type="presParOf" srcId="{391DFAD2-50CB-493A-9482-D2A6197A084D}" destId="{5D208E5B-5D38-42D0-A02E-C62AF6A8CFC3}" srcOrd="0" destOrd="0" presId="urn:microsoft.com/office/officeart/2005/8/layout/process2"/>
    <dgm:cxn modelId="{8972C782-8866-4A1C-8DF8-8C807D5C64EB}" type="presParOf" srcId="{391DFAD2-50CB-493A-9482-D2A6197A084D}" destId="{17B1A52D-BBB7-42B2-A053-671CBE1F4FB6}" srcOrd="1" destOrd="0" presId="urn:microsoft.com/office/officeart/2005/8/layout/process2"/>
    <dgm:cxn modelId="{A0FB6617-4C2E-428F-AAC3-97F64B174439}" type="presParOf" srcId="{17B1A52D-BBB7-42B2-A053-671CBE1F4FB6}" destId="{C414EF02-4317-4E85-81A0-0136B105C1E2}" srcOrd="0" destOrd="0" presId="urn:microsoft.com/office/officeart/2005/8/layout/process2"/>
    <dgm:cxn modelId="{04BDAFA9-CDAE-4555-94DC-4577D9D0A99F}" type="presParOf" srcId="{391DFAD2-50CB-493A-9482-D2A6197A084D}" destId="{36FFB51E-8108-46FD-A5DE-C41520BBE4A7}" srcOrd="2" destOrd="0" presId="urn:microsoft.com/office/officeart/2005/8/layout/process2"/>
    <dgm:cxn modelId="{C197F925-E54B-48BA-A305-129F204404E9}" type="presParOf" srcId="{391DFAD2-50CB-493A-9482-D2A6197A084D}" destId="{5AE2FE0A-F7C2-4660-897B-F621D0D2F8CD}" srcOrd="3" destOrd="0" presId="urn:microsoft.com/office/officeart/2005/8/layout/process2"/>
    <dgm:cxn modelId="{A1D6B115-FBF1-46A6-8E1D-46D519D2FA99}" type="presParOf" srcId="{5AE2FE0A-F7C2-4660-897B-F621D0D2F8CD}" destId="{DD4FF89F-2D62-4DA4-B2FA-1274BB2F1805}" srcOrd="0" destOrd="0" presId="urn:microsoft.com/office/officeart/2005/8/layout/process2"/>
    <dgm:cxn modelId="{F0E8293F-A4C2-4710-AF22-9F0EEC7EE365}" type="presParOf" srcId="{391DFAD2-50CB-493A-9482-D2A6197A084D}" destId="{BE4D4EB8-52E0-4B77-A6C1-C2E3321A002F}" srcOrd="4" destOrd="0" presId="urn:microsoft.com/office/officeart/2005/8/layout/process2"/>
    <dgm:cxn modelId="{74D5AD02-076F-4A2E-948E-ABB12FD73164}" type="presParOf" srcId="{391DFAD2-50CB-493A-9482-D2A6197A084D}" destId="{9CD08EC0-61BA-4B40-A863-F642387EEADB}" srcOrd="5" destOrd="0" presId="urn:microsoft.com/office/officeart/2005/8/layout/process2"/>
    <dgm:cxn modelId="{7AE225A0-3EF2-480E-A178-85CEC61F282E}" type="presParOf" srcId="{9CD08EC0-61BA-4B40-A863-F642387EEADB}" destId="{AFF6DFF3-9885-463C-886D-ADD78D357D8E}" srcOrd="0" destOrd="0" presId="urn:microsoft.com/office/officeart/2005/8/layout/process2"/>
    <dgm:cxn modelId="{E746C0E5-161E-4B30-8283-A765E1F71E26}" type="presParOf" srcId="{391DFAD2-50CB-493A-9482-D2A6197A084D}" destId="{5CEFCEAE-AF76-4198-9B29-5A9D8459DE0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6FA8BD-D654-40D4-AD7E-EA4F19E612D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B654046-1564-43AD-9D73-49A37C34124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Basti </a:t>
          </a:r>
          <a:r>
            <a:rPr lang="en-IN" dirty="0" err="1"/>
            <a:t>Dawakhana</a:t>
          </a:r>
          <a:endParaRPr lang="en-IN" dirty="0"/>
        </a:p>
      </dgm:t>
    </dgm:pt>
    <dgm:pt modelId="{8F54541B-39FA-4BCF-B55D-711B81B1B16A}" type="parTrans" cxnId="{5E1DE7CC-0328-4FB3-A94A-F1495BD82061}">
      <dgm:prSet/>
      <dgm:spPr/>
      <dgm:t>
        <a:bodyPr/>
        <a:lstStyle/>
        <a:p>
          <a:endParaRPr lang="en-IN"/>
        </a:p>
      </dgm:t>
    </dgm:pt>
    <dgm:pt modelId="{099CA813-4ABA-40A3-A862-2E1DE6B10851}" type="sibTrans" cxnId="{5E1DE7CC-0328-4FB3-A94A-F1495BD82061}">
      <dgm:prSet/>
      <dgm:spPr/>
      <dgm:t>
        <a:bodyPr/>
        <a:lstStyle/>
        <a:p>
          <a:endParaRPr lang="en-IN"/>
        </a:p>
      </dgm:t>
    </dgm:pt>
    <dgm:pt modelId="{BFCC693F-C62C-49DC-91E0-2EB213D4B146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Specialist Evening Clinics in UPHCs</a:t>
          </a:r>
        </a:p>
      </dgm:t>
    </dgm:pt>
    <dgm:pt modelId="{6C65ECB3-2C66-4CB5-BFCA-F6E5FB28F40C}" type="parTrans" cxnId="{5A0B6A6B-03AA-4F79-B7CD-61AA3D329A2C}">
      <dgm:prSet/>
      <dgm:spPr/>
      <dgm:t>
        <a:bodyPr/>
        <a:lstStyle/>
        <a:p>
          <a:endParaRPr lang="en-IN"/>
        </a:p>
      </dgm:t>
    </dgm:pt>
    <dgm:pt modelId="{FC12CCFC-1B93-47ED-AF6D-CE9B842CB9A6}" type="sibTrans" cxnId="{5A0B6A6B-03AA-4F79-B7CD-61AA3D329A2C}">
      <dgm:prSet/>
      <dgm:spPr/>
      <dgm:t>
        <a:bodyPr/>
        <a:lstStyle/>
        <a:p>
          <a:endParaRPr lang="en-IN"/>
        </a:p>
      </dgm:t>
    </dgm:pt>
    <dgm:pt modelId="{254220E1-CFCD-405C-9392-92E03553CBE0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Teaching Hospitals</a:t>
          </a:r>
        </a:p>
      </dgm:t>
    </dgm:pt>
    <dgm:pt modelId="{F76F1D86-6734-4409-86B0-F3264FDCE3BB}" type="parTrans" cxnId="{8A32DE83-BADC-4A89-87FE-6DACA9E9AB56}">
      <dgm:prSet/>
      <dgm:spPr/>
      <dgm:t>
        <a:bodyPr/>
        <a:lstStyle/>
        <a:p>
          <a:endParaRPr lang="en-IN"/>
        </a:p>
      </dgm:t>
    </dgm:pt>
    <dgm:pt modelId="{8F9EC99E-6A87-4983-9D01-164D6FC94467}" type="sibTrans" cxnId="{8A32DE83-BADC-4A89-87FE-6DACA9E9AB56}">
      <dgm:prSet/>
      <dgm:spPr/>
      <dgm:t>
        <a:bodyPr/>
        <a:lstStyle/>
        <a:p>
          <a:endParaRPr lang="en-IN"/>
        </a:p>
      </dgm:t>
    </dgm:pt>
    <dgm:pt modelId="{30BE0C07-471D-4FFA-9D7C-F45A51B2067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dirty="0"/>
            <a:t>UCHCs, Area Hospitals, District Hospital</a:t>
          </a:r>
        </a:p>
      </dgm:t>
    </dgm:pt>
    <dgm:pt modelId="{352F2D93-F016-482E-9921-809B05CC5CE9}" type="parTrans" cxnId="{8FE83F76-2B09-4795-B982-21D8CDDD4DA9}">
      <dgm:prSet/>
      <dgm:spPr/>
      <dgm:t>
        <a:bodyPr/>
        <a:lstStyle/>
        <a:p>
          <a:endParaRPr lang="en-IN"/>
        </a:p>
      </dgm:t>
    </dgm:pt>
    <dgm:pt modelId="{33E40677-7DBC-450B-B844-837F6F4BFE34}" type="sibTrans" cxnId="{8FE83F76-2B09-4795-B982-21D8CDDD4DA9}">
      <dgm:prSet/>
      <dgm:spPr/>
      <dgm:t>
        <a:bodyPr/>
        <a:lstStyle/>
        <a:p>
          <a:endParaRPr lang="en-IN"/>
        </a:p>
      </dgm:t>
    </dgm:pt>
    <dgm:pt modelId="{42A10EB5-206F-4554-A91A-BF227F6476F9}" type="pres">
      <dgm:prSet presAssocID="{5D6FA8BD-D654-40D4-AD7E-EA4F19E612D9}" presName="outerComposite" presStyleCnt="0">
        <dgm:presLayoutVars>
          <dgm:chMax val="5"/>
          <dgm:dir/>
          <dgm:resizeHandles val="exact"/>
        </dgm:presLayoutVars>
      </dgm:prSet>
      <dgm:spPr/>
    </dgm:pt>
    <dgm:pt modelId="{8004D3D5-F629-41CE-9C6F-F260580A2E5E}" type="pres">
      <dgm:prSet presAssocID="{5D6FA8BD-D654-40D4-AD7E-EA4F19E612D9}" presName="dummyMaxCanvas" presStyleCnt="0">
        <dgm:presLayoutVars/>
      </dgm:prSet>
      <dgm:spPr/>
    </dgm:pt>
    <dgm:pt modelId="{1937B3D9-F9F6-49D5-BCC5-F054D563A5A6}" type="pres">
      <dgm:prSet presAssocID="{5D6FA8BD-D654-40D4-AD7E-EA4F19E612D9}" presName="FourNodes_1" presStyleLbl="node1" presStyleIdx="0" presStyleCnt="4">
        <dgm:presLayoutVars>
          <dgm:bulletEnabled val="1"/>
        </dgm:presLayoutVars>
      </dgm:prSet>
      <dgm:spPr/>
    </dgm:pt>
    <dgm:pt modelId="{0D64BC0D-D067-4D90-B8DA-1F0F9716DB4F}" type="pres">
      <dgm:prSet presAssocID="{5D6FA8BD-D654-40D4-AD7E-EA4F19E612D9}" presName="FourNodes_2" presStyleLbl="node1" presStyleIdx="1" presStyleCnt="4">
        <dgm:presLayoutVars>
          <dgm:bulletEnabled val="1"/>
        </dgm:presLayoutVars>
      </dgm:prSet>
      <dgm:spPr/>
    </dgm:pt>
    <dgm:pt modelId="{74F20F78-BB8C-4C8F-B29D-4C4085B7326A}" type="pres">
      <dgm:prSet presAssocID="{5D6FA8BD-D654-40D4-AD7E-EA4F19E612D9}" presName="FourNodes_3" presStyleLbl="node1" presStyleIdx="2" presStyleCnt="4">
        <dgm:presLayoutVars>
          <dgm:bulletEnabled val="1"/>
        </dgm:presLayoutVars>
      </dgm:prSet>
      <dgm:spPr/>
    </dgm:pt>
    <dgm:pt modelId="{544533DF-691F-46B6-AD92-41CC635DDEDA}" type="pres">
      <dgm:prSet presAssocID="{5D6FA8BD-D654-40D4-AD7E-EA4F19E612D9}" presName="FourNodes_4" presStyleLbl="node1" presStyleIdx="3" presStyleCnt="4">
        <dgm:presLayoutVars>
          <dgm:bulletEnabled val="1"/>
        </dgm:presLayoutVars>
      </dgm:prSet>
      <dgm:spPr/>
    </dgm:pt>
    <dgm:pt modelId="{062D9DC9-7EA2-4B89-9BF4-FC1BD7AD6758}" type="pres">
      <dgm:prSet presAssocID="{5D6FA8BD-D654-40D4-AD7E-EA4F19E612D9}" presName="FourConn_1-2" presStyleLbl="fgAccFollowNode1" presStyleIdx="0" presStyleCnt="3">
        <dgm:presLayoutVars>
          <dgm:bulletEnabled val="1"/>
        </dgm:presLayoutVars>
      </dgm:prSet>
      <dgm:spPr/>
    </dgm:pt>
    <dgm:pt modelId="{E47F04CD-7D75-4B16-B1D1-8268D4F44778}" type="pres">
      <dgm:prSet presAssocID="{5D6FA8BD-D654-40D4-AD7E-EA4F19E612D9}" presName="FourConn_2-3" presStyleLbl="fgAccFollowNode1" presStyleIdx="1" presStyleCnt="3">
        <dgm:presLayoutVars>
          <dgm:bulletEnabled val="1"/>
        </dgm:presLayoutVars>
      </dgm:prSet>
      <dgm:spPr/>
    </dgm:pt>
    <dgm:pt modelId="{07EC7F73-CB01-452E-B28D-9553C13A789A}" type="pres">
      <dgm:prSet presAssocID="{5D6FA8BD-D654-40D4-AD7E-EA4F19E612D9}" presName="FourConn_3-4" presStyleLbl="fgAccFollowNode1" presStyleIdx="2" presStyleCnt="3">
        <dgm:presLayoutVars>
          <dgm:bulletEnabled val="1"/>
        </dgm:presLayoutVars>
      </dgm:prSet>
      <dgm:spPr/>
    </dgm:pt>
    <dgm:pt modelId="{F546BC5C-B437-4497-8C5F-5491A659DE47}" type="pres">
      <dgm:prSet presAssocID="{5D6FA8BD-D654-40D4-AD7E-EA4F19E612D9}" presName="FourNodes_1_text" presStyleLbl="node1" presStyleIdx="3" presStyleCnt="4">
        <dgm:presLayoutVars>
          <dgm:bulletEnabled val="1"/>
        </dgm:presLayoutVars>
      </dgm:prSet>
      <dgm:spPr/>
    </dgm:pt>
    <dgm:pt modelId="{5787169E-354C-4BF2-BAB0-2DE41A4885D8}" type="pres">
      <dgm:prSet presAssocID="{5D6FA8BD-D654-40D4-AD7E-EA4F19E612D9}" presName="FourNodes_2_text" presStyleLbl="node1" presStyleIdx="3" presStyleCnt="4">
        <dgm:presLayoutVars>
          <dgm:bulletEnabled val="1"/>
        </dgm:presLayoutVars>
      </dgm:prSet>
      <dgm:spPr/>
    </dgm:pt>
    <dgm:pt modelId="{A1F44967-284D-4FDA-BE47-07DF35B48E7D}" type="pres">
      <dgm:prSet presAssocID="{5D6FA8BD-D654-40D4-AD7E-EA4F19E612D9}" presName="FourNodes_3_text" presStyleLbl="node1" presStyleIdx="3" presStyleCnt="4">
        <dgm:presLayoutVars>
          <dgm:bulletEnabled val="1"/>
        </dgm:presLayoutVars>
      </dgm:prSet>
      <dgm:spPr/>
    </dgm:pt>
    <dgm:pt modelId="{E2E12380-0760-43A2-967A-3FA88A679768}" type="pres">
      <dgm:prSet presAssocID="{5D6FA8BD-D654-40D4-AD7E-EA4F19E612D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7DD2E22-54EA-4E26-87B9-036986E4D9B2}" type="presOf" srcId="{33E40677-7DBC-450B-B844-837F6F4BFE34}" destId="{07EC7F73-CB01-452E-B28D-9553C13A789A}" srcOrd="0" destOrd="0" presId="urn:microsoft.com/office/officeart/2005/8/layout/vProcess5"/>
    <dgm:cxn modelId="{F63B1B62-0798-4052-AA06-9E881FB77F4A}" type="presOf" srcId="{30BE0C07-471D-4FFA-9D7C-F45A51B2067F}" destId="{74F20F78-BB8C-4C8F-B29D-4C4085B7326A}" srcOrd="0" destOrd="0" presId="urn:microsoft.com/office/officeart/2005/8/layout/vProcess5"/>
    <dgm:cxn modelId="{5A0B6A6B-03AA-4F79-B7CD-61AA3D329A2C}" srcId="{5D6FA8BD-D654-40D4-AD7E-EA4F19E612D9}" destId="{BFCC693F-C62C-49DC-91E0-2EB213D4B146}" srcOrd="1" destOrd="0" parTransId="{6C65ECB3-2C66-4CB5-BFCA-F6E5FB28F40C}" sibTransId="{FC12CCFC-1B93-47ED-AF6D-CE9B842CB9A6}"/>
    <dgm:cxn modelId="{65E72E71-2F3A-4EA1-B9DA-5DFE34D1C39B}" type="presOf" srcId="{0B654046-1564-43AD-9D73-49A37C341249}" destId="{1937B3D9-F9F6-49D5-BCC5-F054D563A5A6}" srcOrd="0" destOrd="0" presId="urn:microsoft.com/office/officeart/2005/8/layout/vProcess5"/>
    <dgm:cxn modelId="{8FE83F76-2B09-4795-B982-21D8CDDD4DA9}" srcId="{5D6FA8BD-D654-40D4-AD7E-EA4F19E612D9}" destId="{30BE0C07-471D-4FFA-9D7C-F45A51B2067F}" srcOrd="2" destOrd="0" parTransId="{352F2D93-F016-482E-9921-809B05CC5CE9}" sibTransId="{33E40677-7DBC-450B-B844-837F6F4BFE34}"/>
    <dgm:cxn modelId="{990C2578-D6DA-4AA8-9C55-15092CEE6112}" type="presOf" srcId="{FC12CCFC-1B93-47ED-AF6D-CE9B842CB9A6}" destId="{E47F04CD-7D75-4B16-B1D1-8268D4F44778}" srcOrd="0" destOrd="0" presId="urn:microsoft.com/office/officeart/2005/8/layout/vProcess5"/>
    <dgm:cxn modelId="{1FDCC158-3EF9-4BE8-B944-ABBD1371DE32}" type="presOf" srcId="{099CA813-4ABA-40A3-A862-2E1DE6B10851}" destId="{062D9DC9-7EA2-4B89-9BF4-FC1BD7AD6758}" srcOrd="0" destOrd="0" presId="urn:microsoft.com/office/officeart/2005/8/layout/vProcess5"/>
    <dgm:cxn modelId="{21143779-D255-4D58-BF52-CE3F75665E84}" type="presOf" srcId="{30BE0C07-471D-4FFA-9D7C-F45A51B2067F}" destId="{A1F44967-284D-4FDA-BE47-07DF35B48E7D}" srcOrd="1" destOrd="0" presId="urn:microsoft.com/office/officeart/2005/8/layout/vProcess5"/>
    <dgm:cxn modelId="{8A32DE83-BADC-4A89-87FE-6DACA9E9AB56}" srcId="{5D6FA8BD-D654-40D4-AD7E-EA4F19E612D9}" destId="{254220E1-CFCD-405C-9392-92E03553CBE0}" srcOrd="3" destOrd="0" parTransId="{F76F1D86-6734-4409-86B0-F3264FDCE3BB}" sibTransId="{8F9EC99E-6A87-4983-9D01-164D6FC94467}"/>
    <dgm:cxn modelId="{2A5FB790-2498-4989-8B84-E1A2FC0E9CF7}" type="presOf" srcId="{BFCC693F-C62C-49DC-91E0-2EB213D4B146}" destId="{5787169E-354C-4BF2-BAB0-2DE41A4885D8}" srcOrd="1" destOrd="0" presId="urn:microsoft.com/office/officeart/2005/8/layout/vProcess5"/>
    <dgm:cxn modelId="{FEE69A95-476F-48FA-B085-E6919E02646E}" type="presOf" srcId="{5D6FA8BD-D654-40D4-AD7E-EA4F19E612D9}" destId="{42A10EB5-206F-4554-A91A-BF227F6476F9}" srcOrd="0" destOrd="0" presId="urn:microsoft.com/office/officeart/2005/8/layout/vProcess5"/>
    <dgm:cxn modelId="{6F80CFAB-DAEF-455F-A76B-F8E2795A55AF}" type="presOf" srcId="{0B654046-1564-43AD-9D73-49A37C341249}" destId="{F546BC5C-B437-4497-8C5F-5491A659DE47}" srcOrd="1" destOrd="0" presId="urn:microsoft.com/office/officeart/2005/8/layout/vProcess5"/>
    <dgm:cxn modelId="{63908CBE-B964-477E-AEFE-545FC4325757}" type="presOf" srcId="{BFCC693F-C62C-49DC-91E0-2EB213D4B146}" destId="{0D64BC0D-D067-4D90-B8DA-1F0F9716DB4F}" srcOrd="0" destOrd="0" presId="urn:microsoft.com/office/officeart/2005/8/layout/vProcess5"/>
    <dgm:cxn modelId="{4CD42AC6-638E-482C-A5F0-468068AC1533}" type="presOf" srcId="{254220E1-CFCD-405C-9392-92E03553CBE0}" destId="{E2E12380-0760-43A2-967A-3FA88A679768}" srcOrd="1" destOrd="0" presId="urn:microsoft.com/office/officeart/2005/8/layout/vProcess5"/>
    <dgm:cxn modelId="{85C21BC9-4820-44F3-A504-80A4A79759FD}" type="presOf" srcId="{254220E1-CFCD-405C-9392-92E03553CBE0}" destId="{544533DF-691F-46B6-AD92-41CC635DDEDA}" srcOrd="0" destOrd="0" presId="urn:microsoft.com/office/officeart/2005/8/layout/vProcess5"/>
    <dgm:cxn modelId="{5E1DE7CC-0328-4FB3-A94A-F1495BD82061}" srcId="{5D6FA8BD-D654-40D4-AD7E-EA4F19E612D9}" destId="{0B654046-1564-43AD-9D73-49A37C341249}" srcOrd="0" destOrd="0" parTransId="{8F54541B-39FA-4BCF-B55D-711B81B1B16A}" sibTransId="{099CA813-4ABA-40A3-A862-2E1DE6B10851}"/>
    <dgm:cxn modelId="{8257172F-EE08-460F-B0C1-DE8E350A80BF}" type="presParOf" srcId="{42A10EB5-206F-4554-A91A-BF227F6476F9}" destId="{8004D3D5-F629-41CE-9C6F-F260580A2E5E}" srcOrd="0" destOrd="0" presId="urn:microsoft.com/office/officeart/2005/8/layout/vProcess5"/>
    <dgm:cxn modelId="{903A74D7-A58E-451A-AE5B-DFDAA8CD5703}" type="presParOf" srcId="{42A10EB5-206F-4554-A91A-BF227F6476F9}" destId="{1937B3D9-F9F6-49D5-BCC5-F054D563A5A6}" srcOrd="1" destOrd="0" presId="urn:microsoft.com/office/officeart/2005/8/layout/vProcess5"/>
    <dgm:cxn modelId="{49B52256-641F-44BE-A255-933878BB78D2}" type="presParOf" srcId="{42A10EB5-206F-4554-A91A-BF227F6476F9}" destId="{0D64BC0D-D067-4D90-B8DA-1F0F9716DB4F}" srcOrd="2" destOrd="0" presId="urn:microsoft.com/office/officeart/2005/8/layout/vProcess5"/>
    <dgm:cxn modelId="{494D7388-E5A1-4A96-8EAC-EFE30AB2A5F2}" type="presParOf" srcId="{42A10EB5-206F-4554-A91A-BF227F6476F9}" destId="{74F20F78-BB8C-4C8F-B29D-4C4085B7326A}" srcOrd="3" destOrd="0" presId="urn:microsoft.com/office/officeart/2005/8/layout/vProcess5"/>
    <dgm:cxn modelId="{AE41D943-7480-4051-B976-F151696B282B}" type="presParOf" srcId="{42A10EB5-206F-4554-A91A-BF227F6476F9}" destId="{544533DF-691F-46B6-AD92-41CC635DDEDA}" srcOrd="4" destOrd="0" presId="urn:microsoft.com/office/officeart/2005/8/layout/vProcess5"/>
    <dgm:cxn modelId="{9C12FAD2-3A55-4028-980B-5C660D597BF5}" type="presParOf" srcId="{42A10EB5-206F-4554-A91A-BF227F6476F9}" destId="{062D9DC9-7EA2-4B89-9BF4-FC1BD7AD6758}" srcOrd="5" destOrd="0" presId="urn:microsoft.com/office/officeart/2005/8/layout/vProcess5"/>
    <dgm:cxn modelId="{C9F8673C-018E-467D-BD9F-6FA964BCBC1E}" type="presParOf" srcId="{42A10EB5-206F-4554-A91A-BF227F6476F9}" destId="{E47F04CD-7D75-4B16-B1D1-8268D4F44778}" srcOrd="6" destOrd="0" presId="urn:microsoft.com/office/officeart/2005/8/layout/vProcess5"/>
    <dgm:cxn modelId="{8EE4BD5C-C7F2-4187-B051-0963C890D991}" type="presParOf" srcId="{42A10EB5-206F-4554-A91A-BF227F6476F9}" destId="{07EC7F73-CB01-452E-B28D-9553C13A789A}" srcOrd="7" destOrd="0" presId="urn:microsoft.com/office/officeart/2005/8/layout/vProcess5"/>
    <dgm:cxn modelId="{FA2873BD-CDA0-483A-9689-AADE3D68C4CE}" type="presParOf" srcId="{42A10EB5-206F-4554-A91A-BF227F6476F9}" destId="{F546BC5C-B437-4497-8C5F-5491A659DE47}" srcOrd="8" destOrd="0" presId="urn:microsoft.com/office/officeart/2005/8/layout/vProcess5"/>
    <dgm:cxn modelId="{AAA62D47-6BB6-4D6B-9A04-89F0CB695B51}" type="presParOf" srcId="{42A10EB5-206F-4554-A91A-BF227F6476F9}" destId="{5787169E-354C-4BF2-BAB0-2DE41A4885D8}" srcOrd="9" destOrd="0" presId="urn:microsoft.com/office/officeart/2005/8/layout/vProcess5"/>
    <dgm:cxn modelId="{D5F9A1B5-7EAB-402D-815F-C2A028505BD3}" type="presParOf" srcId="{42A10EB5-206F-4554-A91A-BF227F6476F9}" destId="{A1F44967-284D-4FDA-BE47-07DF35B48E7D}" srcOrd="10" destOrd="0" presId="urn:microsoft.com/office/officeart/2005/8/layout/vProcess5"/>
    <dgm:cxn modelId="{FF5E8FB4-2506-4C4B-B496-B5BF41A9E810}" type="presParOf" srcId="{42A10EB5-206F-4554-A91A-BF227F6476F9}" destId="{E2E12380-0760-43A2-967A-3FA88A67976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08E5B-5D38-42D0-A02E-C62AF6A8CFC3}">
      <dsp:nvSpPr>
        <dsp:cNvPr id="0" name=""/>
        <dsp:cNvSpPr/>
      </dsp:nvSpPr>
      <dsp:spPr>
        <a:xfrm>
          <a:off x="1357270" y="2781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 collection at BDK-SPOKE( bar coded )</a:t>
          </a:r>
        </a:p>
      </dsp:txBody>
      <dsp:txXfrm>
        <a:off x="1387579" y="33090"/>
        <a:ext cx="3358354" cy="974209"/>
      </dsp:txXfrm>
    </dsp:sp>
    <dsp:sp modelId="{17B1A52D-BBB7-42B2-A053-671CBE1F4FB6}">
      <dsp:nvSpPr>
        <dsp:cNvPr id="0" name=""/>
        <dsp:cNvSpPr/>
      </dsp:nvSpPr>
      <dsp:spPr>
        <a:xfrm rot="5244816">
          <a:off x="2940921" y="1016237"/>
          <a:ext cx="317520" cy="465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500" kern="1200"/>
        </a:p>
      </dsp:txBody>
      <dsp:txXfrm rot="-5400000">
        <a:off x="2957830" y="1090362"/>
        <a:ext cx="279404" cy="222264"/>
      </dsp:txXfrm>
    </dsp:sp>
    <dsp:sp modelId="{36FFB51E-8108-46FD-A5DE-C41520BBE4A7}">
      <dsp:nvSpPr>
        <dsp:cNvPr id="0" name=""/>
        <dsp:cNvSpPr/>
      </dsp:nvSpPr>
      <dsp:spPr>
        <a:xfrm>
          <a:off x="1423120" y="1460537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Samples Transported to Collection point(25)- HUB</a:t>
          </a:r>
        </a:p>
      </dsp:txBody>
      <dsp:txXfrm>
        <a:off x="1453429" y="1490846"/>
        <a:ext cx="3358354" cy="974209"/>
      </dsp:txXfrm>
    </dsp:sp>
    <dsp:sp modelId="{5AE2FE0A-F7C2-4660-897B-F621D0D2F8CD}">
      <dsp:nvSpPr>
        <dsp:cNvPr id="0" name=""/>
        <dsp:cNvSpPr/>
      </dsp:nvSpPr>
      <dsp:spPr>
        <a:xfrm rot="5537396">
          <a:off x="2870036" y="2568478"/>
          <a:ext cx="459290" cy="465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100" kern="1200"/>
        </a:p>
      </dsp:txBody>
      <dsp:txXfrm rot="-5400000">
        <a:off x="2962731" y="2571725"/>
        <a:ext cx="279404" cy="321503"/>
      </dsp:txXfrm>
    </dsp:sp>
    <dsp:sp modelId="{BE4D4EB8-52E0-4B77-A6C1-C2E3321A002F}">
      <dsp:nvSpPr>
        <dsp:cNvPr id="0" name=""/>
        <dsp:cNvSpPr/>
      </dsp:nvSpPr>
      <dsp:spPr>
        <a:xfrm>
          <a:off x="1357270" y="3107263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Sample Testing at the Hub laboratory</a:t>
          </a:r>
        </a:p>
      </dsp:txBody>
      <dsp:txXfrm>
        <a:off x="1387579" y="3137572"/>
        <a:ext cx="3358354" cy="974209"/>
      </dsp:txXfrm>
    </dsp:sp>
    <dsp:sp modelId="{9CD08EC0-61BA-4B40-A863-F642387EEADB}">
      <dsp:nvSpPr>
        <dsp:cNvPr id="0" name=""/>
        <dsp:cNvSpPr/>
      </dsp:nvSpPr>
      <dsp:spPr>
        <a:xfrm rot="5194655">
          <a:off x="2917833" y="4169352"/>
          <a:ext cx="390843" cy="4656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900" kern="1200"/>
        </a:p>
      </dsp:txBody>
      <dsp:txXfrm rot="-5400000">
        <a:off x="2970053" y="4206871"/>
        <a:ext cx="279404" cy="273590"/>
      </dsp:txXfrm>
    </dsp:sp>
    <dsp:sp modelId="{5CEFCEAE-AF76-4198-9B29-5A9D8459DE07}">
      <dsp:nvSpPr>
        <dsp:cNvPr id="0" name=""/>
        <dsp:cNvSpPr/>
      </dsp:nvSpPr>
      <dsp:spPr>
        <a:xfrm>
          <a:off x="1450266" y="4662286"/>
          <a:ext cx="3418972" cy="1034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Results transmitted ONLINE </a:t>
          </a:r>
        </a:p>
      </dsp:txBody>
      <dsp:txXfrm>
        <a:off x="1480575" y="4692595"/>
        <a:ext cx="3358354" cy="974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7B3D9-F9F6-49D5-BCC5-F054D563A5A6}">
      <dsp:nvSpPr>
        <dsp:cNvPr id="0" name=""/>
        <dsp:cNvSpPr/>
      </dsp:nvSpPr>
      <dsp:spPr>
        <a:xfrm>
          <a:off x="0" y="0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Basti </a:t>
          </a:r>
          <a:r>
            <a:rPr lang="en-IN" sz="3200" kern="1200" dirty="0" err="1"/>
            <a:t>Dawakhana</a:t>
          </a:r>
          <a:endParaRPr lang="en-IN" sz="3200" kern="1200" dirty="0"/>
        </a:p>
      </dsp:txBody>
      <dsp:txXfrm>
        <a:off x="36035" y="36035"/>
        <a:ext cx="5120287" cy="1158261"/>
      </dsp:txXfrm>
    </dsp:sp>
    <dsp:sp modelId="{0D64BC0D-D067-4D90-B8DA-1F0F9716DB4F}">
      <dsp:nvSpPr>
        <dsp:cNvPr id="0" name=""/>
        <dsp:cNvSpPr/>
      </dsp:nvSpPr>
      <dsp:spPr>
        <a:xfrm>
          <a:off x="548719" y="1454028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Specialist Evening Clinics in UPHCs</a:t>
          </a:r>
        </a:p>
      </dsp:txBody>
      <dsp:txXfrm>
        <a:off x="584754" y="1490063"/>
        <a:ext cx="5131369" cy="1158261"/>
      </dsp:txXfrm>
    </dsp:sp>
    <dsp:sp modelId="{74F20F78-BB8C-4C8F-B29D-4C4085B7326A}">
      <dsp:nvSpPr>
        <dsp:cNvPr id="0" name=""/>
        <dsp:cNvSpPr/>
      </dsp:nvSpPr>
      <dsp:spPr>
        <a:xfrm>
          <a:off x="1089249" y="2908057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UCHCs, Area Hospitals, District Hospital</a:t>
          </a:r>
        </a:p>
      </dsp:txBody>
      <dsp:txXfrm>
        <a:off x="1125284" y="2944092"/>
        <a:ext cx="5139558" cy="1158261"/>
      </dsp:txXfrm>
    </dsp:sp>
    <dsp:sp modelId="{544533DF-691F-46B6-AD92-41CC635DDEDA}">
      <dsp:nvSpPr>
        <dsp:cNvPr id="0" name=""/>
        <dsp:cNvSpPr/>
      </dsp:nvSpPr>
      <dsp:spPr>
        <a:xfrm>
          <a:off x="1637968" y="4362086"/>
          <a:ext cx="6551874" cy="123033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Teaching Hospitals</a:t>
          </a:r>
        </a:p>
      </dsp:txBody>
      <dsp:txXfrm>
        <a:off x="1674003" y="4398121"/>
        <a:ext cx="5131369" cy="1158261"/>
      </dsp:txXfrm>
    </dsp:sp>
    <dsp:sp modelId="{062D9DC9-7EA2-4B89-9BF4-FC1BD7AD6758}">
      <dsp:nvSpPr>
        <dsp:cNvPr id="0" name=""/>
        <dsp:cNvSpPr/>
      </dsp:nvSpPr>
      <dsp:spPr>
        <a:xfrm>
          <a:off x="5752158" y="942322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5932094" y="942322"/>
        <a:ext cx="439843" cy="601786"/>
      </dsp:txXfrm>
    </dsp:sp>
    <dsp:sp modelId="{E47F04CD-7D75-4B16-B1D1-8268D4F44778}">
      <dsp:nvSpPr>
        <dsp:cNvPr id="0" name=""/>
        <dsp:cNvSpPr/>
      </dsp:nvSpPr>
      <dsp:spPr>
        <a:xfrm>
          <a:off x="6300878" y="2396351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6480814" y="2396351"/>
        <a:ext cx="439843" cy="601786"/>
      </dsp:txXfrm>
    </dsp:sp>
    <dsp:sp modelId="{07EC7F73-CB01-452E-B28D-9553C13A789A}">
      <dsp:nvSpPr>
        <dsp:cNvPr id="0" name=""/>
        <dsp:cNvSpPr/>
      </dsp:nvSpPr>
      <dsp:spPr>
        <a:xfrm>
          <a:off x="6841407" y="3850379"/>
          <a:ext cx="799715" cy="799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/>
        </a:p>
      </dsp:txBody>
      <dsp:txXfrm>
        <a:off x="7021343" y="3850379"/>
        <a:ext cx="439843" cy="601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8BD8E-2029-4DDA-BE9D-C0CC2D5C4FC3}" type="datetimeFigureOut">
              <a:rPr lang="en-US" smtClean="0"/>
              <a:pPr/>
              <a:t>8/7/2019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19A74-7129-4D7B-8003-40CF8D509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3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018FC-7E19-47E4-9EC3-17922B0D478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0486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1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003C-36A9-4D4C-9633-1D914236806D}" type="datetime1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46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43410-E496-4458-B00A-D975EE9153F7}" type="datetime1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7743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9983-87AC-4AD8-ABE7-86CC74604DB0}" type="datetime1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287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116E0-B887-4D17-A182-A1B3B423494C}" type="datetime1">
              <a:rPr lang="en-IN" smtClean="0"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976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B8FA3-68AC-4C36-8314-DDD7D7E5EA7E}" type="datetime1">
              <a:rPr lang="en-IN" smtClean="0"/>
              <a:t>07-08-2019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94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8E07-4B5B-41D2-A0D1-4BECF97B81A2}" type="datetime1">
              <a:rPr lang="en-IN" smtClean="0"/>
              <a:t>07-08-2019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722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7D8-BACA-46C0-B7A9-160AA836957F}" type="datetime1">
              <a:rPr lang="en-IN" smtClean="0"/>
              <a:t>07-08-2019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54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A2AB3-8C9E-479D-B469-84EF54AAC842}" type="datetime1">
              <a:rPr lang="en-IN" smtClean="0"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92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D281-AA88-41AE-9CFA-2EB0D387D527}" type="datetime1">
              <a:rPr lang="en-IN" smtClean="0"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36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14D7-A983-461D-8BBC-F058BC524B34}" type="datetime1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10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CF97-F42B-4EBF-A0B4-AAF740FD2BF3}" type="datetime1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29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747979"/>
            <a:ext cx="12192000" cy="1365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08667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6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72209"/>
            <a:ext cx="10515600" cy="4904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C4D30-2927-4B6C-8308-E86621114F16}" type="datetime1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3EDB6-DC51-4845-9783-30071F151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399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7315200" y="6019803"/>
            <a:ext cx="3124200" cy="538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/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</a:pPr>
            <a:endParaRPr lang="en-US" sz="1600" dirty="0">
              <a:solidFill>
                <a:schemeClr val="tx1"/>
              </a:solidFill>
            </a:endParaRP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</a:pP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145728" name="Straight Connector 5"/>
          <p:cNvCxnSpPr>
            <a:cxnSpLocks/>
          </p:cNvCxnSpPr>
          <p:nvPr/>
        </p:nvCxnSpPr>
        <p:spPr>
          <a:xfrm>
            <a:off x="2217937" y="2571746"/>
            <a:ext cx="8001000" cy="1587"/>
          </a:xfrm>
          <a:prstGeom prst="line">
            <a:avLst/>
          </a:pr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7"/>
          <p:cNvCxnSpPr>
            <a:cxnSpLocks/>
          </p:cNvCxnSpPr>
          <p:nvPr/>
        </p:nvCxnSpPr>
        <p:spPr>
          <a:xfrm>
            <a:off x="2166910" y="4572009"/>
            <a:ext cx="8001000" cy="1587"/>
          </a:xfrm>
          <a:prstGeom prst="line">
            <a:avLst/>
          </a:pr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1" name="Rectangle 3"/>
          <p:cNvSpPr txBox="1">
            <a:spLocks noChangeArrowheads="1"/>
          </p:cNvSpPr>
          <p:nvPr/>
        </p:nvSpPr>
        <p:spPr bwMode="auto">
          <a:xfrm>
            <a:off x="1860747" y="3429000"/>
            <a:ext cx="8382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endParaRPr lang="en-US" sz="2800" kern="0" dirty="0">
              <a:latin typeface="Trebuchet MS" pitchFamily="34" charset="0"/>
              <a:ea typeface="Arial Unicode MS" pitchFamily="34" charset="-128"/>
              <a:cs typeface="Aharoni" pitchFamily="2" charset="-79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30317" y="956603"/>
            <a:ext cx="11043139" cy="5764873"/>
          </a:xfrm>
        </p:spPr>
        <p:txBody>
          <a:bodyPr>
            <a:normAutofit/>
          </a:bodyPr>
          <a:lstStyle/>
          <a:p>
            <a:endParaRPr lang="en-US" sz="4500" kern="0" dirty="0">
              <a:solidFill>
                <a:srgbClr val="CC0099"/>
              </a:solidFill>
              <a:ea typeface="Arial Unicode MS" pitchFamily="34" charset="-128"/>
              <a:cs typeface="Aharoni" pitchFamily="2" charset="-79"/>
            </a:endParaRPr>
          </a:p>
          <a:p>
            <a:r>
              <a:rPr lang="en-US" sz="4500" b="1" kern="0" dirty="0">
                <a:solidFill>
                  <a:schemeClr val="accent4"/>
                </a:solidFill>
                <a:ea typeface="Arial Unicode MS" pitchFamily="34" charset="-128"/>
                <a:cs typeface="Aharoni" pitchFamily="2" charset="-79"/>
              </a:rPr>
              <a:t>          </a:t>
            </a:r>
            <a:endParaRPr lang="en-US" dirty="0">
              <a:solidFill>
                <a:srgbClr val="CC0099"/>
              </a:solidFill>
            </a:endParaRPr>
          </a:p>
          <a:p>
            <a:endParaRPr lang="en-US" dirty="0">
              <a:solidFill>
                <a:srgbClr val="CC0099"/>
              </a:solidFill>
              <a:latin typeface="+mn-lt"/>
            </a:endParaRPr>
          </a:p>
          <a:p>
            <a:r>
              <a:rPr lang="en-US" sz="5000" b="1" dirty="0">
                <a:solidFill>
                  <a:srgbClr val="FFFF00"/>
                </a:solidFill>
              </a:rPr>
              <a:t>BASTI DAWAKHANA</a:t>
            </a:r>
          </a:p>
          <a:p>
            <a:r>
              <a:rPr lang="en-US" sz="4500" b="1" dirty="0">
                <a:latin typeface="+mn-lt"/>
              </a:rPr>
              <a:t>AN URBAN HEALTH INITIAVE OF TELANGANA</a:t>
            </a:r>
          </a:p>
        </p:txBody>
      </p:sp>
      <p:pic>
        <p:nvPicPr>
          <p:cNvPr id="9" name="Picture 8" descr="Telangana govt log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9199" y="301270"/>
            <a:ext cx="1976421" cy="141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nhm 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92205" y="296509"/>
            <a:ext cx="2009560" cy="141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0FCAC7-8171-4E43-B942-501B7513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1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3145A0-269A-4905-882E-CCCB6ED85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28" y="307618"/>
            <a:ext cx="2009560" cy="1402113"/>
          </a:xfrm>
          <a:prstGeom prst="rect">
            <a:avLst/>
          </a:prstGeom>
        </p:spPr>
      </p:pic>
      <p:sp>
        <p:nvSpPr>
          <p:cNvPr id="12" name="Rectangle 40">
            <a:extLst>
              <a:ext uri="{FF2B5EF4-FFF2-40B4-BE49-F238E27FC236}">
                <a16:creationId xmlns:a16="http://schemas.microsoft.com/office/drawing/2014/main" id="{4AD37281-570C-4059-9421-B35490D2C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05676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2300" b="1" dirty="0" err="1">
                <a:solidFill>
                  <a:srgbClr val="002060"/>
                </a:solidFill>
                <a:latin typeface="Tahoma" pitchFamily="34" charset="0"/>
              </a:rPr>
              <a:t>Dr.Yogita</a:t>
            </a:r>
            <a:r>
              <a:rPr lang="en-US" sz="2300" b="1" dirty="0">
                <a:solidFill>
                  <a:srgbClr val="002060"/>
                </a:solidFill>
                <a:latin typeface="Tahoma" pitchFamily="34" charset="0"/>
              </a:rPr>
              <a:t> Rana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2300" b="1" dirty="0">
                <a:solidFill>
                  <a:srgbClr val="002060"/>
                </a:solidFill>
                <a:latin typeface="Tahoma" pitchFamily="34" charset="0"/>
              </a:rPr>
              <a:t>Mission Director, NHM, Telangana</a:t>
            </a:r>
          </a:p>
        </p:txBody>
      </p:sp>
    </p:spTree>
    <p:extLst>
      <p:ext uri="{BB962C8B-B14F-4D97-AF65-F5344CB8AC3E}">
        <p14:creationId xmlns:p14="http://schemas.microsoft.com/office/powerpoint/2010/main" val="201019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6AD84-A859-4CD4-817C-7F83EFE6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159027"/>
            <a:ext cx="11704320" cy="65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94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295422" y="1491175"/>
            <a:ext cx="11380763" cy="48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dirty="0"/>
              <a:t>Hyderabad – 5</a:t>
            </a:r>
            <a:r>
              <a:rPr lang="en-US" sz="2600" baseline="30000" dirty="0"/>
              <a:t>th</a:t>
            </a:r>
            <a:r>
              <a:rPr lang="en-US" sz="2600" dirty="0"/>
              <a:t> largest metro in the country with a population of about 10 million</a:t>
            </a:r>
          </a:p>
          <a:p>
            <a:pPr algn="just"/>
            <a:r>
              <a:rPr lang="en-US" sz="2600" dirty="0"/>
              <a:t>2/3/4/5 - Annual population growth rate/Improved life expectancy/Increased burden of NCDs</a:t>
            </a:r>
          </a:p>
          <a:p>
            <a:pPr algn="just"/>
            <a:r>
              <a:rPr lang="en-US" sz="2600" dirty="0"/>
              <a:t>Significant percentage of urban population is daily wagers ; migrant workers etc.,</a:t>
            </a:r>
          </a:p>
          <a:p>
            <a:pPr algn="just"/>
            <a:r>
              <a:rPr lang="en-US" sz="2600" dirty="0"/>
              <a:t>Existing UPHCs (149 </a:t>
            </a:r>
            <a:r>
              <a:rPr lang="en-US" sz="2600" dirty="0" err="1"/>
              <a:t>nos</a:t>
            </a:r>
            <a:r>
              <a:rPr lang="en-US" sz="2600" dirty="0"/>
              <a:t>) are too few to cater to a population of 10 million.</a:t>
            </a:r>
          </a:p>
          <a:p>
            <a:pPr algn="just"/>
            <a:r>
              <a:rPr lang="en-US" sz="2600" dirty="0"/>
              <a:t>UPHCs are located far from most of the slums and habitations of poor. </a:t>
            </a:r>
          </a:p>
          <a:p>
            <a:pPr algn="just"/>
            <a:r>
              <a:rPr lang="en-US" sz="2600" dirty="0"/>
              <a:t>Poor visit private service providers and incur significant out of pocket expenditure. </a:t>
            </a:r>
          </a:p>
          <a:p>
            <a:endParaRPr lang="en-IN" sz="2600" dirty="0">
              <a:solidFill>
                <a:srgbClr val="FF0000"/>
              </a:solidFill>
            </a:endParaRPr>
          </a:p>
          <a:p>
            <a:pPr marL="0" indent="0" algn="just">
              <a:lnSpc>
                <a:spcPts val="3000"/>
              </a:lnSpc>
              <a:buNone/>
            </a:pPr>
            <a:endParaRPr lang="en-US" sz="2400" dirty="0"/>
          </a:p>
          <a:p>
            <a:pPr algn="just">
              <a:lnSpc>
                <a:spcPts val="3000"/>
              </a:lnSpc>
            </a:pPr>
            <a:endParaRPr lang="en-US" sz="2400" dirty="0"/>
          </a:p>
          <a:p>
            <a:endParaRPr lang="en-IN" sz="24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474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2800" b="1" dirty="0">
                <a:solidFill>
                  <a:schemeClr val="bg1"/>
                </a:solidFill>
                <a:latin typeface="Tahoma" pitchFamily="34" charset="0"/>
              </a:rPr>
              <a:t>BACK GROUND</a:t>
            </a:r>
          </a:p>
        </p:txBody>
      </p:sp>
    </p:spTree>
    <p:extLst>
      <p:ext uri="{BB962C8B-B14F-4D97-AF65-F5344CB8AC3E}">
        <p14:creationId xmlns:p14="http://schemas.microsoft.com/office/powerpoint/2010/main" val="329198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511126" y="464234"/>
            <a:ext cx="11169748" cy="5078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endParaRPr lang="en-IN" sz="2600" dirty="0"/>
          </a:p>
          <a:p>
            <a:pPr lvl="1">
              <a:lnSpc>
                <a:spcPct val="150000"/>
              </a:lnSpc>
            </a:pPr>
            <a:r>
              <a:rPr lang="en-IN" sz="2600" dirty="0"/>
              <a:t>One Basti </a:t>
            </a:r>
            <a:r>
              <a:rPr lang="en-IN" sz="2600" dirty="0" err="1"/>
              <a:t>Dawakhana</a:t>
            </a:r>
            <a:r>
              <a:rPr lang="en-IN" sz="2600" dirty="0"/>
              <a:t> per 5000-10000 population; Located in slums 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Health care facility closer to the people who need it the most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ONE STOP SERVICE 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3 Ds-Doctor, Diagnostics and Drugs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Traveling / Waiting time reduced drastically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Reduced out of pocket expenditure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Reduced burden on secondary /tertiary facilities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Platform to converge other National Health programmes in urban areas </a:t>
            </a:r>
          </a:p>
          <a:p>
            <a:pPr marL="457200" lvl="1" indent="0">
              <a:buNone/>
            </a:pPr>
            <a:endParaRPr lang="en-US" sz="2600" dirty="0"/>
          </a:p>
          <a:p>
            <a:pPr algn="just">
              <a:lnSpc>
                <a:spcPts val="3000"/>
              </a:lnSpc>
            </a:pPr>
            <a:endParaRPr lang="en-US" sz="2600" dirty="0"/>
          </a:p>
          <a:p>
            <a:endParaRPr lang="en-IN" sz="24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" y="457200"/>
            <a:ext cx="12180888" cy="20398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endParaRPr lang="en-US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AEB5AE4B-F391-440C-94FC-4F33EAD5B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" y="196948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3200" b="1" dirty="0">
                <a:solidFill>
                  <a:schemeClr val="bg1"/>
                </a:solidFill>
                <a:latin typeface="Tahoma" pitchFamily="34" charset="0"/>
              </a:rPr>
              <a:t>Concept</a:t>
            </a:r>
          </a:p>
        </p:txBody>
      </p:sp>
    </p:spTree>
    <p:extLst>
      <p:ext uri="{BB962C8B-B14F-4D97-AF65-F5344CB8AC3E}">
        <p14:creationId xmlns:p14="http://schemas.microsoft.com/office/powerpoint/2010/main" val="287959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Convergence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9167153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Municipal corporation (GHMC)</a:t>
            </a:r>
          </a:p>
          <a:p>
            <a:r>
              <a:rPr lang="en-IN" dirty="0"/>
              <a:t>Rent free buildings </a:t>
            </a:r>
          </a:p>
          <a:p>
            <a:r>
              <a:rPr lang="en-IN" dirty="0"/>
              <a:t>Electricity and water connection</a:t>
            </a:r>
          </a:p>
          <a:p>
            <a:r>
              <a:rPr lang="en-IN" dirty="0"/>
              <a:t>Daily house keeping – cleaning ,waste disposal</a:t>
            </a:r>
          </a:p>
          <a:p>
            <a:r>
              <a:rPr lang="en-IN" dirty="0"/>
              <a:t>Repairs etc</a:t>
            </a:r>
          </a:p>
          <a:p>
            <a:pPr marL="0" indent="0">
              <a:buNone/>
            </a:pPr>
            <a:r>
              <a:rPr lang="en-IN" dirty="0"/>
              <a:t>  </a:t>
            </a:r>
            <a:r>
              <a:rPr lang="en-IN" dirty="0">
                <a:solidFill>
                  <a:srgbClr val="0070C0"/>
                </a:solidFill>
              </a:rPr>
              <a:t>Urban SHGs / MAS</a:t>
            </a:r>
          </a:p>
          <a:p>
            <a:r>
              <a:rPr lang="en-IN" dirty="0"/>
              <a:t>Awareness and mobilisation – platform</a:t>
            </a:r>
          </a:p>
          <a:p>
            <a:pPr marL="0" indent="0">
              <a:buNone/>
            </a:pPr>
            <a:r>
              <a:rPr lang="en-IN" dirty="0"/>
              <a:t>  </a:t>
            </a:r>
            <a:r>
              <a:rPr lang="en-IN" dirty="0">
                <a:solidFill>
                  <a:srgbClr val="0070C0"/>
                </a:solidFill>
              </a:rPr>
              <a:t>Health Department </a:t>
            </a:r>
          </a:p>
          <a:p>
            <a:r>
              <a:rPr lang="en-IN" dirty="0"/>
              <a:t>Positioning of medical and para medical staff </a:t>
            </a:r>
          </a:p>
          <a:p>
            <a:r>
              <a:rPr lang="en-IN" dirty="0"/>
              <a:t>Consumables ,medicines, diagnostics  etc </a:t>
            </a:r>
          </a:p>
          <a:p>
            <a:r>
              <a:rPr lang="en-IN" dirty="0"/>
              <a:t>Day to day running of the facilities </a:t>
            </a:r>
          </a:p>
          <a:p>
            <a:pPr marL="0" indent="0">
              <a:buNone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41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511126" y="1259058"/>
            <a:ext cx="11169748" cy="52191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IN" sz="2600" dirty="0"/>
              <a:t>Daily  OPD services - 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Diagnostics in hub &amp; spoke model 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Outreach services – ANC, Immunization, STI/RTI, Family planning, Adolescent clinics, NCD screening, Palliative care, elderly care etc. </a:t>
            </a:r>
          </a:p>
          <a:p>
            <a:pPr lvl="1">
              <a:lnSpc>
                <a:spcPct val="150000"/>
              </a:lnSpc>
            </a:pPr>
            <a:r>
              <a:rPr lang="en-IN" sz="2600" dirty="0"/>
              <a:t>Wellness programme…yoga, counselling on lifestyle ,nutrition</a:t>
            </a:r>
          </a:p>
          <a:p>
            <a:pPr algn="just">
              <a:lnSpc>
                <a:spcPts val="3000"/>
              </a:lnSpc>
            </a:pPr>
            <a:endParaRPr lang="en-US" sz="2600" dirty="0"/>
          </a:p>
          <a:p>
            <a:endParaRPr lang="en-IN" sz="24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" y="457200"/>
            <a:ext cx="12180888" cy="20398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endParaRPr lang="en-US" sz="28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CAC1EA52-683E-4836-9C1D-F2E2BBDBB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" y="112542"/>
            <a:ext cx="12180888" cy="8018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115000"/>
            </a:pPr>
            <a:r>
              <a:rPr lang="en-US" sz="3200" b="1" dirty="0">
                <a:solidFill>
                  <a:schemeClr val="bg1"/>
                </a:solidFill>
                <a:latin typeface="Tahoma" pitchFamily="34" charset="0"/>
              </a:rPr>
              <a:t>Roll Out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089DF1-E68F-4A31-A854-67CD5C99A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146718"/>
              </p:ext>
            </p:extLst>
          </p:nvPr>
        </p:nvGraphicFramePr>
        <p:xfrm>
          <a:off x="2339925" y="4628271"/>
          <a:ext cx="751214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065">
                  <a:extLst>
                    <a:ext uri="{9D8B030D-6E8A-4147-A177-3AD203B41FA5}">
                      <a16:colId xmlns:a16="http://schemas.microsoft.com/office/drawing/2014/main" val="1682791186"/>
                    </a:ext>
                  </a:extLst>
                </a:gridCol>
                <a:gridCol w="2349305">
                  <a:extLst>
                    <a:ext uri="{9D8B030D-6E8A-4147-A177-3AD203B41FA5}">
                      <a16:colId xmlns:a16="http://schemas.microsoft.com/office/drawing/2014/main" val="190498017"/>
                    </a:ext>
                  </a:extLst>
                </a:gridCol>
                <a:gridCol w="2447779">
                  <a:extLst>
                    <a:ext uri="{9D8B030D-6E8A-4147-A177-3AD203B41FA5}">
                      <a16:colId xmlns:a16="http://schemas.microsoft.com/office/drawing/2014/main" val="4067975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400" dirty="0"/>
                        <a:t>Number of BDK Sanctioned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Number of BDK functional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Number of BDK to be inaugurated this 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43302"/>
                  </a:ext>
                </a:extLst>
              </a:tr>
              <a:tr h="32032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13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44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6718E0-7DC3-4228-A542-A54D61D49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623" y="1028207"/>
            <a:ext cx="3318458" cy="1067536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17B4E42-05B9-4E2F-9E6A-F84FF6BC9E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1473187"/>
              </p:ext>
            </p:extLst>
          </p:nvPr>
        </p:nvGraphicFramePr>
        <p:xfrm>
          <a:off x="4579749" y="1007872"/>
          <a:ext cx="6133514" cy="5697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E1221E9-197E-4762-9EC2-A5400B1B95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091" y="4050349"/>
            <a:ext cx="3450979" cy="1242022"/>
          </a:xfrm>
          <a:prstGeom prst="rect">
            <a:avLst/>
          </a:prstGeom>
        </p:spPr>
      </p:pic>
      <p:sp>
        <p:nvSpPr>
          <p:cNvPr id="9" name="Arrow: Bent-Up 8">
            <a:extLst>
              <a:ext uri="{FF2B5EF4-FFF2-40B4-BE49-F238E27FC236}">
                <a16:creationId xmlns:a16="http://schemas.microsoft.com/office/drawing/2014/main" id="{D30FD0E4-6D9D-4F3C-A9B5-FDEC9FDA27DA}"/>
              </a:ext>
            </a:extLst>
          </p:cNvPr>
          <p:cNvSpPr/>
          <p:nvPr/>
        </p:nvSpPr>
        <p:spPr>
          <a:xfrm>
            <a:off x="9872871" y="1378226"/>
            <a:ext cx="397565" cy="439972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D86D0-DE8A-43C0-B304-3AA9680B9DC9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34206" y="5462964"/>
            <a:ext cx="3450978" cy="124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s://www.team-bhp.com/forum/iipcache/60944.jpg">
            <a:extLst>
              <a:ext uri="{FF2B5EF4-FFF2-40B4-BE49-F238E27FC236}">
                <a16:creationId xmlns:a16="http://schemas.microsoft.com/office/drawing/2014/main" id="{4DF417D5-EF09-4052-922B-926E4BD38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946" y="2448297"/>
            <a:ext cx="3358820" cy="124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684C5EB-D58C-4D8D-B278-B1FDD0521156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Diagnostics in Hub &amp; Spoke model…</a:t>
            </a:r>
          </a:p>
        </p:txBody>
      </p:sp>
    </p:spTree>
    <p:extLst>
      <p:ext uri="{BB962C8B-B14F-4D97-AF65-F5344CB8AC3E}">
        <p14:creationId xmlns:p14="http://schemas.microsoft.com/office/powerpoint/2010/main" val="1265283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4F46D2C-1339-4DD1-96A1-B811E64F1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760945"/>
              </p:ext>
            </p:extLst>
          </p:nvPr>
        </p:nvGraphicFramePr>
        <p:xfrm>
          <a:off x="2001078" y="1045087"/>
          <a:ext cx="8189843" cy="5592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9E47396-B6DA-43E4-BE31-A74ABD48ED20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Referral Linkage…</a:t>
            </a:r>
          </a:p>
        </p:txBody>
      </p:sp>
    </p:spTree>
    <p:extLst>
      <p:ext uri="{BB962C8B-B14F-4D97-AF65-F5344CB8AC3E}">
        <p14:creationId xmlns:p14="http://schemas.microsoft.com/office/powerpoint/2010/main" val="353593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FE114A-8453-4524-AC0E-552F7C2C0038}"/>
              </a:ext>
            </a:extLst>
          </p:cNvPr>
          <p:cNvSpPr txBox="1">
            <a:spLocks/>
          </p:cNvSpPr>
          <p:nvPr/>
        </p:nvSpPr>
        <p:spPr>
          <a:xfrm>
            <a:off x="1881809" y="1338471"/>
            <a:ext cx="8490768" cy="24316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ECCB6C-0960-4B33-BA60-5DD67DD710DB}"/>
              </a:ext>
            </a:extLst>
          </p:cNvPr>
          <p:cNvSpPr/>
          <p:nvPr/>
        </p:nvSpPr>
        <p:spPr>
          <a:xfrm>
            <a:off x="449964" y="1144354"/>
            <a:ext cx="114088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Linked to Osmania General Hospital through the Digital Nerve Centre.</a:t>
            </a:r>
          </a:p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Specialists provide teleconsultation on fixed timings</a:t>
            </a:r>
          </a:p>
          <a:p>
            <a:pPr marL="571500" indent="-342900" algn="just">
              <a:buFont typeface="Arial" panose="020B0604020202020204" pitchFamily="34" charset="0"/>
              <a:buChar char="•"/>
            </a:pPr>
            <a:endParaRPr lang="en-IN" sz="2200" dirty="0"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95F059-28CA-4432-A4C9-2BB1DF3C3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74" y="4839545"/>
            <a:ext cx="2960236" cy="18221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CB8C4B-133E-440F-A78B-2AD9FDBD0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593" y="4745317"/>
            <a:ext cx="3079507" cy="1865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C5C6A9-1DCF-4B08-A11F-F45AD71BC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69" y="2024918"/>
            <a:ext cx="3689917" cy="189837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BAF9093-62D6-4B60-9520-CA4F5E57B709}"/>
              </a:ext>
            </a:extLst>
          </p:cNvPr>
          <p:cNvCxnSpPr/>
          <p:nvPr/>
        </p:nvCxnSpPr>
        <p:spPr>
          <a:xfrm flipV="1">
            <a:off x="2517101" y="3364630"/>
            <a:ext cx="1537254" cy="9110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E731AA-7AB7-4601-9259-A56A9BAE16AD}"/>
              </a:ext>
            </a:extLst>
          </p:cNvPr>
          <p:cNvCxnSpPr/>
          <p:nvPr/>
        </p:nvCxnSpPr>
        <p:spPr>
          <a:xfrm flipV="1">
            <a:off x="2675697" y="3545354"/>
            <a:ext cx="1537254" cy="9110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0AFDC4-7740-4C14-BB51-D94214D39CDA}"/>
              </a:ext>
            </a:extLst>
          </p:cNvPr>
          <p:cNvCxnSpPr/>
          <p:nvPr/>
        </p:nvCxnSpPr>
        <p:spPr>
          <a:xfrm>
            <a:off x="8090751" y="3199769"/>
            <a:ext cx="1616765" cy="11826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7F121F-7A2C-4E5E-BDD5-DE1155E4DDC6}"/>
              </a:ext>
            </a:extLst>
          </p:cNvPr>
          <p:cNvCxnSpPr/>
          <p:nvPr/>
        </p:nvCxnSpPr>
        <p:spPr>
          <a:xfrm>
            <a:off x="8012997" y="3467467"/>
            <a:ext cx="1517373" cy="1066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4D4F728-472C-44B9-A39E-4ED3E3B267F5}"/>
              </a:ext>
            </a:extLst>
          </p:cNvPr>
          <p:cNvSpPr txBox="1"/>
          <p:nvPr/>
        </p:nvSpPr>
        <p:spPr>
          <a:xfrm>
            <a:off x="2120347" y="4489278"/>
            <a:ext cx="21476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 err="1">
                <a:solidFill>
                  <a:srgbClr val="FF0000"/>
                </a:solidFill>
              </a:rPr>
              <a:t>Bastidawakhana</a:t>
            </a:r>
            <a:endParaRPr lang="en-IN" sz="22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F4A7DB-D020-48B6-9549-9D6872546F5D}"/>
              </a:ext>
            </a:extLst>
          </p:cNvPr>
          <p:cNvSpPr txBox="1"/>
          <p:nvPr/>
        </p:nvSpPr>
        <p:spPr>
          <a:xfrm>
            <a:off x="7432012" y="4292838"/>
            <a:ext cx="31672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>
                <a:solidFill>
                  <a:srgbClr val="FF0000"/>
                </a:solidFill>
              </a:rPr>
              <a:t>Osmania General Hospital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58C084-04D5-498B-BDA3-7922A2C24573}"/>
              </a:ext>
            </a:extLst>
          </p:cNvPr>
          <p:cNvSpPr txBox="1"/>
          <p:nvPr/>
        </p:nvSpPr>
        <p:spPr>
          <a:xfrm>
            <a:off x="4782410" y="3935513"/>
            <a:ext cx="27183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>
                <a:solidFill>
                  <a:srgbClr val="FF0000"/>
                </a:solidFill>
              </a:rPr>
              <a:t>Digital Nerve Centre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A9631D-6C4D-4332-B382-09D2EF46A166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Telemedicine</a:t>
            </a:r>
          </a:p>
        </p:txBody>
      </p:sp>
    </p:spTree>
    <p:extLst>
      <p:ext uri="{BB962C8B-B14F-4D97-AF65-F5344CB8AC3E}">
        <p14:creationId xmlns:p14="http://schemas.microsoft.com/office/powerpoint/2010/main" val="263665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OPD and lab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9167153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C31406-425F-4431-AD40-0E651917D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712336"/>
              </p:ext>
            </p:extLst>
          </p:nvPr>
        </p:nvGraphicFramePr>
        <p:xfrm>
          <a:off x="600223" y="2304691"/>
          <a:ext cx="10719580" cy="2248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895">
                  <a:extLst>
                    <a:ext uri="{9D8B030D-6E8A-4147-A177-3AD203B41FA5}">
                      <a16:colId xmlns:a16="http://schemas.microsoft.com/office/drawing/2014/main" val="666943421"/>
                    </a:ext>
                  </a:extLst>
                </a:gridCol>
                <a:gridCol w="2679895">
                  <a:extLst>
                    <a:ext uri="{9D8B030D-6E8A-4147-A177-3AD203B41FA5}">
                      <a16:colId xmlns:a16="http://schemas.microsoft.com/office/drawing/2014/main" val="870577555"/>
                    </a:ext>
                  </a:extLst>
                </a:gridCol>
                <a:gridCol w="2679895">
                  <a:extLst>
                    <a:ext uri="{9D8B030D-6E8A-4147-A177-3AD203B41FA5}">
                      <a16:colId xmlns:a16="http://schemas.microsoft.com/office/drawing/2014/main" val="1067209662"/>
                    </a:ext>
                  </a:extLst>
                </a:gridCol>
                <a:gridCol w="2679895">
                  <a:extLst>
                    <a:ext uri="{9D8B030D-6E8A-4147-A177-3AD203B41FA5}">
                      <a16:colId xmlns:a16="http://schemas.microsoft.com/office/drawing/2014/main" val="4223573290"/>
                    </a:ext>
                  </a:extLst>
                </a:gridCol>
              </a:tblGrid>
              <a:tr h="513312">
                <a:tc gridSpan="4">
                  <a:txBody>
                    <a:bodyPr/>
                    <a:lstStyle/>
                    <a:p>
                      <a:pPr algn="ctr"/>
                      <a:r>
                        <a:rPr lang="en-IN" sz="2600" dirty="0"/>
                        <a:t>Performance from April 2019 to July 2019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28317"/>
                  </a:ext>
                </a:extLst>
              </a:tr>
              <a:tr h="1217514"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OPD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Average OPD per day per BD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Lab Tests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Average Lab Tests per day per BD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305659"/>
                  </a:ext>
                </a:extLst>
              </a:tr>
              <a:tr h="517792"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6,05,569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155239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2360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403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Increasing OPD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9167153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FDA0735-12DE-4A30-9495-8CF8395A18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318957"/>
              </p:ext>
            </p:extLst>
          </p:nvPr>
        </p:nvGraphicFramePr>
        <p:xfrm>
          <a:off x="872197" y="1167619"/>
          <a:ext cx="10972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4657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68D698-E34B-413B-86C5-E50E8E55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1B1C00-0A85-4CC9-ACA1-F95A3E43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12</a:t>
            </a:fld>
            <a:endParaRPr lang="en-IN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B7BB139-F03D-4AB0-82C3-DC2A9CB1EC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86557"/>
              </p:ext>
            </p:extLst>
          </p:nvPr>
        </p:nvGraphicFramePr>
        <p:xfrm>
          <a:off x="1450731" y="377409"/>
          <a:ext cx="10381957" cy="5821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0337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25EF-2863-4DA7-81F1-14BE1E26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99" y="114300"/>
            <a:ext cx="7886700" cy="746221"/>
          </a:xfrm>
        </p:spPr>
        <p:txBody>
          <a:bodyPr/>
          <a:lstStyle/>
          <a:p>
            <a:r>
              <a:rPr lang="en-IN" dirty="0"/>
              <a:t>OTHER URBAN INITIATIVES…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EE23-9D62-4ABE-B4FA-9C497712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97" y="1333500"/>
            <a:ext cx="11183815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b="1" dirty="0"/>
              <a:t>Specialist Evening Clinics:  </a:t>
            </a:r>
            <a:r>
              <a:rPr lang="en-IN" dirty="0"/>
              <a:t>Specialists are providing consultation in the 					      evening in 30 UPHCs from 4.00 pm to 8.00 pm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/>
              <a:t>Evening Clinics:  </a:t>
            </a:r>
            <a:r>
              <a:rPr lang="en-IN" dirty="0"/>
              <a:t> Part time doctors are providing evening services in 40 				UPHCS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endParaRPr lang="en-IN" dirty="0"/>
          </a:p>
          <a:p>
            <a:pPr marL="457200" lvl="1" indent="0">
              <a:buNone/>
            </a:pPr>
            <a:endParaRPr lang="en-IN" b="1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7671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D2EBD8-D18E-4661-BCC2-923B29F24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920382"/>
              </p:ext>
            </p:extLst>
          </p:nvPr>
        </p:nvGraphicFramePr>
        <p:xfrm>
          <a:off x="253218" y="1069145"/>
          <a:ext cx="11788727" cy="5752195"/>
        </p:xfrm>
        <a:graphic>
          <a:graphicData uri="http://schemas.openxmlformats.org/drawingml/2006/table">
            <a:tbl>
              <a:tblPr bandRow="1"/>
              <a:tblGrid>
                <a:gridCol w="422398">
                  <a:extLst>
                    <a:ext uri="{9D8B030D-6E8A-4147-A177-3AD203B41FA5}">
                      <a16:colId xmlns:a16="http://schemas.microsoft.com/office/drawing/2014/main" val="2436518864"/>
                    </a:ext>
                  </a:extLst>
                </a:gridCol>
                <a:gridCol w="2318673">
                  <a:extLst>
                    <a:ext uri="{9D8B030D-6E8A-4147-A177-3AD203B41FA5}">
                      <a16:colId xmlns:a16="http://schemas.microsoft.com/office/drawing/2014/main" val="690634622"/>
                    </a:ext>
                  </a:extLst>
                </a:gridCol>
                <a:gridCol w="2018123">
                  <a:extLst>
                    <a:ext uri="{9D8B030D-6E8A-4147-A177-3AD203B41FA5}">
                      <a16:colId xmlns:a16="http://schemas.microsoft.com/office/drawing/2014/main" val="2526859142"/>
                    </a:ext>
                  </a:extLst>
                </a:gridCol>
                <a:gridCol w="1729703">
                  <a:extLst>
                    <a:ext uri="{9D8B030D-6E8A-4147-A177-3AD203B41FA5}">
                      <a16:colId xmlns:a16="http://schemas.microsoft.com/office/drawing/2014/main" val="1201404253"/>
                    </a:ext>
                  </a:extLst>
                </a:gridCol>
                <a:gridCol w="1788693">
                  <a:extLst>
                    <a:ext uri="{9D8B030D-6E8A-4147-A177-3AD203B41FA5}">
                      <a16:colId xmlns:a16="http://schemas.microsoft.com/office/drawing/2014/main" val="590159177"/>
                    </a:ext>
                  </a:extLst>
                </a:gridCol>
                <a:gridCol w="2075769">
                  <a:extLst>
                    <a:ext uri="{9D8B030D-6E8A-4147-A177-3AD203B41FA5}">
                      <a16:colId xmlns:a16="http://schemas.microsoft.com/office/drawing/2014/main" val="2977511237"/>
                    </a:ext>
                  </a:extLst>
                </a:gridCol>
                <a:gridCol w="1435368">
                  <a:extLst>
                    <a:ext uri="{9D8B030D-6E8A-4147-A177-3AD203B41FA5}">
                      <a16:colId xmlns:a16="http://schemas.microsoft.com/office/drawing/2014/main" val="1813334414"/>
                    </a:ext>
                  </a:extLst>
                </a:gridCol>
              </a:tblGrid>
              <a:tr h="686157"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 err="1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Sl.No</a:t>
                      </a:r>
                      <a:endParaRPr lang="en-IN" sz="2400" b="0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Facility Name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Functional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 err="1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Avg</a:t>
                      </a:r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OPD/Day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HR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HR Cost per Month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IN" sz="2400" b="0" i="0" u="none" strike="noStrike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Total HR cost</a:t>
                      </a:r>
                    </a:p>
                  </a:txBody>
                  <a:tcPr marL="8355" marR="8355" marT="83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651818"/>
                  </a:ext>
                </a:extLst>
              </a:tr>
              <a:tr h="13645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Basti Dhawakana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104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1.M.O</a:t>
                      </a:r>
                      <a:b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2.Staff Nurse</a:t>
                      </a:r>
                      <a:b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3.Helper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45,000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21,000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10,000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nn-NO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Rs.76000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12652"/>
                  </a:ext>
                </a:extLst>
              </a:tr>
              <a:tr h="1703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SEC (4pm to 8 pm)</a:t>
                      </a:r>
                      <a:br>
                        <a:rPr lang="pl-PL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UPHC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50 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Specialist M.O</a:t>
                      </a:r>
                      <a:b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Staff Nurse</a:t>
                      </a:r>
                      <a:b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Helper</a:t>
                      </a:r>
                      <a:b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en-IN" sz="24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Clr>
                          <a:srgbClr val="C65911"/>
                        </a:buClr>
                        <a:buSzPts val="1050"/>
                        <a:buFont typeface="Arial" panose="020B0604020202020204" pitchFamily="34" charset="0"/>
                        <a:buNone/>
                      </a:pP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62500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21000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8000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91500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468469"/>
                  </a:ext>
                </a:extLst>
              </a:tr>
              <a:tr h="1703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Evening Clinics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(Part Time) (4-8pm) UPHC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1)M.O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2)ANM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Helper</a:t>
                      </a:r>
                      <a:b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en-IN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1) 22000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2) 10,500</a:t>
                      </a:r>
                      <a:b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nn-NO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3) 8000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40500</a:t>
                      </a:r>
                    </a:p>
                  </a:txBody>
                  <a:tcPr marL="8355" marR="8355" marT="83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576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358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780971-8538-4A4E-9647-1BC7E46C3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9" y="1327111"/>
            <a:ext cx="11099409" cy="517414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A57148A-ACC4-48B0-BADF-BB35D0E7E756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Capacity building…</a:t>
            </a:r>
          </a:p>
        </p:txBody>
      </p:sp>
    </p:spTree>
    <p:extLst>
      <p:ext uri="{BB962C8B-B14F-4D97-AF65-F5344CB8AC3E}">
        <p14:creationId xmlns:p14="http://schemas.microsoft.com/office/powerpoint/2010/main" val="3549908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7F2FC6-C58D-43DA-AE4C-A6190475C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1223889"/>
            <a:ext cx="11633981" cy="547233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5B40D0E-4861-4975-882E-1F7F78514489}"/>
              </a:ext>
            </a:extLst>
          </p:cNvPr>
          <p:cNvSpPr txBox="1">
            <a:spLocks/>
          </p:cNvSpPr>
          <p:nvPr/>
        </p:nvSpPr>
        <p:spPr>
          <a:xfrm>
            <a:off x="1913499" y="114300"/>
            <a:ext cx="7886700" cy="74622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Standardisation…</a:t>
            </a:r>
          </a:p>
        </p:txBody>
      </p:sp>
    </p:spTree>
    <p:extLst>
      <p:ext uri="{BB962C8B-B14F-4D97-AF65-F5344CB8AC3E}">
        <p14:creationId xmlns:p14="http://schemas.microsoft.com/office/powerpoint/2010/main" val="3506785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D8644C-CD95-4FE3-964B-7C887B536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723" y="1167618"/>
            <a:ext cx="10325686" cy="5405198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CA1BA329-B7D0-485E-9459-BB7ECA2A45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160" b="14404"/>
          <a:stretch/>
        </p:blipFill>
        <p:spPr>
          <a:xfrm>
            <a:off x="5922498" y="3910818"/>
            <a:ext cx="5176911" cy="266199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1BA74B-B06E-49AC-82D1-182A1C249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468" y="114300"/>
            <a:ext cx="10002129" cy="746221"/>
          </a:xfrm>
        </p:spPr>
        <p:txBody>
          <a:bodyPr>
            <a:normAutofit/>
          </a:bodyPr>
          <a:lstStyle/>
          <a:p>
            <a:r>
              <a:rPr lang="en-IN" dirty="0"/>
              <a:t>Involvement of Public Representatives…</a:t>
            </a:r>
          </a:p>
        </p:txBody>
      </p:sp>
    </p:spTree>
    <p:extLst>
      <p:ext uri="{BB962C8B-B14F-4D97-AF65-F5344CB8AC3E}">
        <p14:creationId xmlns:p14="http://schemas.microsoft.com/office/powerpoint/2010/main" val="3667094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82A85A-9175-48CB-92D1-CAE9C6495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234" y="557824"/>
            <a:ext cx="11521440" cy="553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79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C548C33-8E90-4474-9772-9886B7BCB6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0"/>
          <a:stretch/>
        </p:blipFill>
        <p:spPr>
          <a:xfrm>
            <a:off x="351692" y="1041009"/>
            <a:ext cx="11563643" cy="558507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7ADFAFF-9BA8-4DC8-8E8E-9AF61F6C9BD8}"/>
              </a:ext>
            </a:extLst>
          </p:cNvPr>
          <p:cNvSpPr txBox="1">
            <a:spLocks/>
          </p:cNvSpPr>
          <p:nvPr/>
        </p:nvSpPr>
        <p:spPr>
          <a:xfrm>
            <a:off x="928468" y="114300"/>
            <a:ext cx="10002129" cy="74622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IN" dirty="0"/>
              <a:t>IT Enabled</a:t>
            </a:r>
          </a:p>
        </p:txBody>
      </p:sp>
    </p:spTree>
    <p:extLst>
      <p:ext uri="{BB962C8B-B14F-4D97-AF65-F5344CB8AC3E}">
        <p14:creationId xmlns:p14="http://schemas.microsoft.com/office/powerpoint/2010/main" val="2732562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00E07D25-F605-4A43-A49C-176504185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9828" y="168812"/>
            <a:ext cx="11521440" cy="63585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03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530</Words>
  <Application>Microsoft Office PowerPoint</Application>
  <PresentationFormat>Widescreen</PresentationFormat>
  <Paragraphs>133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Tahoma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Convergence</vt:lpstr>
      <vt:lpstr>PowerPoint Presentation</vt:lpstr>
      <vt:lpstr>PowerPoint Presentation</vt:lpstr>
      <vt:lpstr>PowerPoint Presentation</vt:lpstr>
      <vt:lpstr>PowerPoint Presentation</vt:lpstr>
      <vt:lpstr>OPD and lab tests</vt:lpstr>
      <vt:lpstr>Increasing OPD</vt:lpstr>
      <vt:lpstr>PowerPoint Presentation</vt:lpstr>
      <vt:lpstr>OTHER URBAN INITIATIVES…</vt:lpstr>
      <vt:lpstr>PowerPoint Presentation</vt:lpstr>
      <vt:lpstr>PowerPoint Presentation</vt:lpstr>
      <vt:lpstr>PowerPoint Presentation</vt:lpstr>
      <vt:lpstr>Involvement of Public Representatives…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Tsuiihfw 2017</dc:creator>
  <cp:lastModifiedBy>Gopikanth Sirineni</cp:lastModifiedBy>
  <cp:revision>316</cp:revision>
  <dcterms:created xsi:type="dcterms:W3CDTF">2018-10-06T05:28:30Z</dcterms:created>
  <dcterms:modified xsi:type="dcterms:W3CDTF">2019-08-07T05:37:57Z</dcterms:modified>
</cp:coreProperties>
</file>