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28"/>
  </p:notesMasterIdLst>
  <p:sldIdLst>
    <p:sldId id="872" r:id="rId2"/>
    <p:sldId id="1124" r:id="rId3"/>
    <p:sldId id="863" r:id="rId4"/>
    <p:sldId id="257" r:id="rId5"/>
    <p:sldId id="1102" r:id="rId6"/>
    <p:sldId id="1118" r:id="rId7"/>
    <p:sldId id="1125" r:id="rId8"/>
    <p:sldId id="1119" r:id="rId9"/>
    <p:sldId id="1121" r:id="rId10"/>
    <p:sldId id="1122" r:id="rId11"/>
    <p:sldId id="303" r:id="rId12"/>
    <p:sldId id="1111" r:id="rId13"/>
    <p:sldId id="1126" r:id="rId14"/>
    <p:sldId id="1133" r:id="rId15"/>
    <p:sldId id="1128" r:id="rId16"/>
    <p:sldId id="1129" r:id="rId17"/>
    <p:sldId id="1130" r:id="rId18"/>
    <p:sldId id="1131" r:id="rId19"/>
    <p:sldId id="1132" r:id="rId20"/>
    <p:sldId id="1127" r:id="rId21"/>
    <p:sldId id="1114" r:id="rId22"/>
    <p:sldId id="1115" r:id="rId23"/>
    <p:sldId id="1112" r:id="rId24"/>
    <p:sldId id="1120" r:id="rId25"/>
    <p:sldId id="1123" r:id="rId26"/>
    <p:sldId id="314" r:id="rId27"/>
  </p:sldIdLst>
  <p:sldSz cx="12192000" cy="6858000"/>
  <p:notesSz cx="6858000" cy="9144000"/>
  <p:defaultTextStyle>
    <a:defPPr>
      <a:defRPr lang="en-US"/>
    </a:defPPr>
    <a:lvl1pPr algn="l" defTabSz="1117600" rtl="0" eaLnBrk="0" fontAlgn="base" hangingPunct="0">
      <a:spcBef>
        <a:spcPct val="0"/>
      </a:spcBef>
      <a:spcAft>
        <a:spcPct val="0"/>
      </a:spcAft>
      <a:defRPr sz="2200" kern="1200">
        <a:solidFill>
          <a:schemeClr val="tx1"/>
        </a:solidFill>
        <a:latin typeface="Arial" pitchFamily="34" charset="0"/>
        <a:ea typeface="+mn-ea"/>
        <a:cs typeface="Arial" pitchFamily="34" charset="0"/>
      </a:defRPr>
    </a:lvl1pPr>
    <a:lvl2pPr marL="557213" indent="-100013" algn="l" defTabSz="1117600" rtl="0" eaLnBrk="0" fontAlgn="base" hangingPunct="0">
      <a:spcBef>
        <a:spcPct val="0"/>
      </a:spcBef>
      <a:spcAft>
        <a:spcPct val="0"/>
      </a:spcAft>
      <a:defRPr sz="2200" kern="1200">
        <a:solidFill>
          <a:schemeClr val="tx1"/>
        </a:solidFill>
        <a:latin typeface="Arial" pitchFamily="34" charset="0"/>
        <a:ea typeface="+mn-ea"/>
        <a:cs typeface="Arial" pitchFamily="34" charset="0"/>
      </a:defRPr>
    </a:lvl2pPr>
    <a:lvl3pPr marL="1117600" indent="-203200" algn="l" defTabSz="1117600" rtl="0" eaLnBrk="0" fontAlgn="base" hangingPunct="0">
      <a:spcBef>
        <a:spcPct val="0"/>
      </a:spcBef>
      <a:spcAft>
        <a:spcPct val="0"/>
      </a:spcAft>
      <a:defRPr sz="2200" kern="1200">
        <a:solidFill>
          <a:schemeClr val="tx1"/>
        </a:solidFill>
        <a:latin typeface="Arial" pitchFamily="34" charset="0"/>
        <a:ea typeface="+mn-ea"/>
        <a:cs typeface="Arial" pitchFamily="34" charset="0"/>
      </a:defRPr>
    </a:lvl3pPr>
    <a:lvl4pPr marL="1677988" indent="-306388" algn="l" defTabSz="1117600" rtl="0" eaLnBrk="0" fontAlgn="base" hangingPunct="0">
      <a:spcBef>
        <a:spcPct val="0"/>
      </a:spcBef>
      <a:spcAft>
        <a:spcPct val="0"/>
      </a:spcAft>
      <a:defRPr sz="2200" kern="1200">
        <a:solidFill>
          <a:schemeClr val="tx1"/>
        </a:solidFill>
        <a:latin typeface="Arial" pitchFamily="34" charset="0"/>
        <a:ea typeface="+mn-ea"/>
        <a:cs typeface="Arial" pitchFamily="34" charset="0"/>
      </a:defRPr>
    </a:lvl4pPr>
    <a:lvl5pPr marL="2238375" indent="-409575" algn="l" defTabSz="1117600" rtl="0" eaLnBrk="0" fontAlgn="base" hangingPunct="0">
      <a:spcBef>
        <a:spcPct val="0"/>
      </a:spcBef>
      <a:spcAft>
        <a:spcPct val="0"/>
      </a:spcAft>
      <a:defRPr sz="2200" kern="1200">
        <a:solidFill>
          <a:schemeClr val="tx1"/>
        </a:solidFill>
        <a:latin typeface="Arial" pitchFamily="34" charset="0"/>
        <a:ea typeface="+mn-ea"/>
        <a:cs typeface="Arial" pitchFamily="34" charset="0"/>
      </a:defRPr>
    </a:lvl5pPr>
    <a:lvl6pPr marL="2286000" algn="l" defTabSz="914400" rtl="0" eaLnBrk="1" latinLnBrk="0" hangingPunct="1">
      <a:defRPr sz="2200" kern="1200">
        <a:solidFill>
          <a:schemeClr val="tx1"/>
        </a:solidFill>
        <a:latin typeface="Arial" pitchFamily="34" charset="0"/>
        <a:ea typeface="+mn-ea"/>
        <a:cs typeface="Arial" pitchFamily="34" charset="0"/>
      </a:defRPr>
    </a:lvl6pPr>
    <a:lvl7pPr marL="2743200" algn="l" defTabSz="914400" rtl="0" eaLnBrk="1" latinLnBrk="0" hangingPunct="1">
      <a:defRPr sz="2200" kern="1200">
        <a:solidFill>
          <a:schemeClr val="tx1"/>
        </a:solidFill>
        <a:latin typeface="Arial" pitchFamily="34" charset="0"/>
        <a:ea typeface="+mn-ea"/>
        <a:cs typeface="Arial" pitchFamily="34" charset="0"/>
      </a:defRPr>
    </a:lvl7pPr>
    <a:lvl8pPr marL="3200400" algn="l" defTabSz="914400" rtl="0" eaLnBrk="1" latinLnBrk="0" hangingPunct="1">
      <a:defRPr sz="2200" kern="1200">
        <a:solidFill>
          <a:schemeClr val="tx1"/>
        </a:solidFill>
        <a:latin typeface="Arial" pitchFamily="34" charset="0"/>
        <a:ea typeface="+mn-ea"/>
        <a:cs typeface="Arial" pitchFamily="34" charset="0"/>
      </a:defRPr>
    </a:lvl8pPr>
    <a:lvl9pPr marL="3657600" algn="l" defTabSz="914400" rtl="0" eaLnBrk="1" latinLnBrk="0" hangingPunct="1">
      <a:defRPr sz="22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BF7"/>
    <a:srgbClr val="2C012D"/>
    <a:srgbClr val="FFFF00"/>
    <a:srgbClr val="D9D9D9"/>
    <a:srgbClr val="00B0F0"/>
    <a:srgbClr val="70AD47"/>
    <a:srgbClr val="FFC000"/>
    <a:srgbClr val="FF3399"/>
    <a:srgbClr val="9933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027" autoAdjust="0"/>
  </p:normalViewPr>
  <p:slideViewPr>
    <p:cSldViewPr snapToGrid="0">
      <p:cViewPr varScale="1">
        <p:scale>
          <a:sx n="65" d="100"/>
          <a:sy n="65" d="100"/>
        </p:scale>
        <p:origin x="210" y="90"/>
      </p:cViewPr>
      <p:guideLst/>
    </p:cSldViewPr>
  </p:slideViewPr>
  <p:notesTextViewPr>
    <p:cViewPr>
      <p:scale>
        <a:sx n="1" d="1"/>
        <a:sy n="1" d="1"/>
      </p:scale>
      <p:origin x="0" y="0"/>
    </p:cViewPr>
  </p:notesTextViewPr>
  <p:sorterViewPr>
    <p:cViewPr>
      <p:scale>
        <a:sx n="114" d="100"/>
        <a:sy n="114" d="100"/>
      </p:scale>
      <p:origin x="0" y="-556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USER\Downloads\Telegram%20Desktop\REPORTING_FORMAT_FOR_PHYSICAL_PE.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67356767122516"/>
          <c:y val="3.9962113053198169E-2"/>
          <c:w val="0.86326801047870871"/>
          <c:h val="0.80600982074788663"/>
        </c:manualLayout>
      </c:layout>
      <c:lineChart>
        <c:grouping val="standard"/>
        <c:varyColors val="0"/>
        <c:ser>
          <c:idx val="0"/>
          <c:order val="0"/>
          <c:tx>
            <c:strRef>
              <c:f>Sheet1!$G$7</c:f>
              <c:strCache>
                <c:ptCount val="1"/>
                <c:pt idx="0">
                  <c:v>Total cases </c:v>
                </c:pt>
              </c:strCache>
            </c:strRef>
          </c:tx>
          <c:spPr>
            <a:ln w="38100">
              <a:solidFill>
                <a:srgbClr val="C00000"/>
              </a:solidFill>
            </a:ln>
          </c:spPr>
          <c:marker>
            <c:spPr>
              <a:ln w="38100">
                <a:solidFill>
                  <a:srgbClr val="C00000"/>
                </a:solidFill>
              </a:ln>
            </c:spPr>
          </c:marker>
          <c:dLbls>
            <c:dLbl>
              <c:idx val="0"/>
              <c:layout>
                <c:manualLayout>
                  <c:x val="2.5560767000124048E-3"/>
                  <c:y val="2.99495024661831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BE7-4886-A25F-5CEA0D1DB007}"/>
                </c:ext>
              </c:extLst>
            </c:dLbl>
            <c:dLbl>
              <c:idx val="1"/>
              <c:layout>
                <c:manualLayout>
                  <c:x val="-2.5560767000124048E-3"/>
                  <c:y val="-4.326039245115322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0BE7-4886-A25F-5CEA0D1DB007}"/>
                </c:ext>
              </c:extLst>
            </c:dLbl>
            <c:dLbl>
              <c:idx val="2"/>
              <c:layout>
                <c:manualLayout>
                  <c:x val="-1.2780383500061521E-3"/>
                  <c:y val="6.655444992485111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0BE7-4886-A25F-5CEA0D1DB007}"/>
                </c:ext>
              </c:extLst>
            </c:dLbl>
            <c:dLbl>
              <c:idx val="5"/>
              <c:layout>
                <c:manualLayout>
                  <c:x val="0"/>
                  <c:y val="-3.660494745866827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0BE7-4886-A25F-5CEA0D1DB007}"/>
                </c:ext>
              </c:extLst>
            </c:dLbl>
            <c:dLbl>
              <c:idx val="6"/>
              <c:layout>
                <c:manualLayout>
                  <c:x val="7.6682301000372023E-3"/>
                  <c:y val="-3.327722496242559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0BE7-4886-A25F-5CEA0D1DB007}"/>
                </c:ext>
              </c:extLst>
            </c:dLbl>
            <c:spPr>
              <a:noFill/>
              <a:ln>
                <a:noFill/>
              </a:ln>
              <a:effectLst/>
            </c:spPr>
            <c:txPr>
              <a:bodyPr/>
              <a:lstStyle/>
              <a:p>
                <a:pPr>
                  <a:defRPr sz="18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Sheet1!$H$6:$O$6</c:f>
              <c:strCache>
                <c:ptCount val="8"/>
                <c:pt idx="0">
                  <c:v>2012</c:v>
                </c:pt>
                <c:pt idx="1">
                  <c:v>2013</c:v>
                </c:pt>
                <c:pt idx="2">
                  <c:v>2014</c:v>
                </c:pt>
                <c:pt idx="3">
                  <c:v>2015</c:v>
                </c:pt>
                <c:pt idx="4">
                  <c:v>2016</c:v>
                </c:pt>
                <c:pt idx="5">
                  <c:v>2017</c:v>
                </c:pt>
                <c:pt idx="6">
                  <c:v>2018</c:v>
                </c:pt>
                <c:pt idx="7">
                  <c:v>2019 (Mar’19) </c:v>
                </c:pt>
              </c:strCache>
            </c:strRef>
          </c:cat>
          <c:val>
            <c:numRef>
              <c:f>Sheet1!$H$7:$O$7</c:f>
              <c:numCache>
                <c:formatCode>0</c:formatCode>
                <c:ptCount val="8"/>
                <c:pt idx="0">
                  <c:v>273</c:v>
                </c:pt>
                <c:pt idx="1">
                  <c:v>294.33333333333331</c:v>
                </c:pt>
                <c:pt idx="2">
                  <c:v>273.58333333333331</c:v>
                </c:pt>
                <c:pt idx="3">
                  <c:v>275.83333333333331</c:v>
                </c:pt>
                <c:pt idx="4">
                  <c:v>403.33333333333331</c:v>
                </c:pt>
                <c:pt idx="5">
                  <c:v>449.16666666666708</c:v>
                </c:pt>
                <c:pt idx="6">
                  <c:v>451.33333333333331</c:v>
                </c:pt>
                <c:pt idx="7">
                  <c:v>387</c:v>
                </c:pt>
              </c:numCache>
            </c:numRef>
          </c:val>
          <c:smooth val="0"/>
          <c:extLst>
            <c:ext xmlns:c16="http://schemas.microsoft.com/office/drawing/2014/chart" uri="{C3380CC4-5D6E-409C-BE32-E72D297353CC}">
              <c16:uniqueId val="{00000005-0BE7-4886-A25F-5CEA0D1DB007}"/>
            </c:ext>
          </c:extLst>
        </c:ser>
        <c:dLbls>
          <c:showLegendKey val="0"/>
          <c:showVal val="0"/>
          <c:showCatName val="0"/>
          <c:showSerName val="0"/>
          <c:showPercent val="0"/>
          <c:showBubbleSize val="0"/>
        </c:dLbls>
        <c:marker val="1"/>
        <c:smooth val="0"/>
        <c:axId val="101871616"/>
        <c:axId val="101873152"/>
      </c:lineChart>
      <c:catAx>
        <c:axId val="101871616"/>
        <c:scaling>
          <c:orientation val="minMax"/>
        </c:scaling>
        <c:delete val="0"/>
        <c:axPos val="b"/>
        <c:numFmt formatCode="General" sourceLinked="0"/>
        <c:majorTickMark val="out"/>
        <c:minorTickMark val="none"/>
        <c:tickLblPos val="nextTo"/>
        <c:crossAx val="101873152"/>
        <c:crosses val="autoZero"/>
        <c:auto val="1"/>
        <c:lblAlgn val="ctr"/>
        <c:lblOffset val="100"/>
        <c:noMultiLvlLbl val="0"/>
      </c:catAx>
      <c:valAx>
        <c:axId val="101873152"/>
        <c:scaling>
          <c:orientation val="minMax"/>
        </c:scaling>
        <c:delete val="0"/>
        <c:axPos val="l"/>
        <c:majorGridlines/>
        <c:numFmt formatCode="0" sourceLinked="1"/>
        <c:majorTickMark val="out"/>
        <c:minorTickMark val="none"/>
        <c:tickLblPos val="nextTo"/>
        <c:crossAx val="101871616"/>
        <c:crosses val="autoZero"/>
        <c:crossBetween val="between"/>
      </c:valAx>
    </c:plotArea>
    <c:plotVisOnly val="1"/>
    <c:dispBlanksAs val="gap"/>
    <c:showDLblsOverMax val="0"/>
  </c:chart>
  <c:txPr>
    <a:bodyPr/>
    <a:lstStyle/>
    <a:p>
      <a:pPr>
        <a:defRPr sz="1400">
          <a:latin typeface="Trebuchet MS" pitchFamily="34" charset="0"/>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cdr:x>
      <cdr:y>0</cdr:y>
    </cdr:from>
    <cdr:to>
      <cdr:x>0.06926</cdr:x>
      <cdr:y>0.90705</cdr:y>
    </cdr:to>
    <cdr:sp macro="" textlink="">
      <cdr:nvSpPr>
        <cdr:cNvPr id="2" name="TextBox 1"/>
        <cdr:cNvSpPr txBox="1"/>
      </cdr:nvSpPr>
      <cdr:spPr>
        <a:xfrm xmlns:a="http://schemas.openxmlformats.org/drawingml/2006/main">
          <a:off x="0" y="0"/>
          <a:ext cx="688270" cy="3200411"/>
        </a:xfrm>
        <a:prstGeom xmlns:a="http://schemas.openxmlformats.org/drawingml/2006/main" prst="rect">
          <a:avLst/>
        </a:prstGeom>
      </cdr:spPr>
      <cdr:txBody>
        <a:bodyPr xmlns:a="http://schemas.openxmlformats.org/drawingml/2006/main" vert="vert270"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800" b="1" dirty="0" smtClean="0"/>
            <a:t>Average cases per month</a:t>
          </a:r>
          <a:endParaRPr lang="en-US" sz="18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C29EA-9C1A-47F3-9985-4D559B9BEF36}" type="datetimeFigureOut">
              <a:rPr lang="en-IN" smtClean="0"/>
              <a:t>07-08-2019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E1BCB4-1973-490F-BBFB-B0512F2A646E}" type="slidenum">
              <a:rPr lang="en-IN" smtClean="0"/>
              <a:t>‹#›</a:t>
            </a:fld>
            <a:endParaRPr lang="en-IN"/>
          </a:p>
        </p:txBody>
      </p:sp>
    </p:spTree>
    <p:extLst>
      <p:ext uri="{BB962C8B-B14F-4D97-AF65-F5344CB8AC3E}">
        <p14:creationId xmlns:p14="http://schemas.microsoft.com/office/powerpoint/2010/main" val="3706887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268413">
              <a:defRPr>
                <a:solidFill>
                  <a:schemeClr val="tx1"/>
                </a:solidFill>
                <a:latin typeface="Arial" panose="020B0604020202020204" pitchFamily="34" charset="0"/>
                <a:cs typeface="Arial" panose="020B0604020202020204" pitchFamily="34" charset="0"/>
              </a:defRPr>
            </a:lvl1pPr>
            <a:lvl2pPr marL="742950" indent="-285750" defTabSz="1268413">
              <a:defRPr>
                <a:solidFill>
                  <a:schemeClr val="tx1"/>
                </a:solidFill>
                <a:latin typeface="Arial" panose="020B0604020202020204" pitchFamily="34" charset="0"/>
                <a:cs typeface="Arial" panose="020B0604020202020204" pitchFamily="34" charset="0"/>
              </a:defRPr>
            </a:lvl2pPr>
            <a:lvl3pPr marL="1143000" indent="-228600" defTabSz="1268413">
              <a:defRPr>
                <a:solidFill>
                  <a:schemeClr val="tx1"/>
                </a:solidFill>
                <a:latin typeface="Arial" panose="020B0604020202020204" pitchFamily="34" charset="0"/>
                <a:cs typeface="Arial" panose="020B0604020202020204" pitchFamily="34" charset="0"/>
              </a:defRPr>
            </a:lvl3pPr>
            <a:lvl4pPr marL="1600200" indent="-228600" defTabSz="1268413">
              <a:defRPr>
                <a:solidFill>
                  <a:schemeClr val="tx1"/>
                </a:solidFill>
                <a:latin typeface="Arial" panose="020B0604020202020204" pitchFamily="34" charset="0"/>
                <a:cs typeface="Arial" panose="020B0604020202020204" pitchFamily="34" charset="0"/>
              </a:defRPr>
            </a:lvl4pPr>
            <a:lvl5pPr marL="2057400" indent="-228600" defTabSz="1268413">
              <a:defRPr>
                <a:solidFill>
                  <a:schemeClr val="tx1"/>
                </a:solidFill>
                <a:latin typeface="Arial" panose="020B0604020202020204" pitchFamily="34" charset="0"/>
                <a:cs typeface="Arial" panose="020B0604020202020204" pitchFamily="34" charset="0"/>
              </a:defRPr>
            </a:lvl5pPr>
            <a:lvl6pPr marL="2514600" indent="-228600" defTabSz="12684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12684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12684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12684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1268413" rtl="0" eaLnBrk="1" fontAlgn="base" latinLnBrk="0" hangingPunct="1">
              <a:lnSpc>
                <a:spcPct val="100000"/>
              </a:lnSpc>
              <a:spcBef>
                <a:spcPct val="0"/>
              </a:spcBef>
              <a:spcAft>
                <a:spcPct val="0"/>
              </a:spcAft>
              <a:buClrTx/>
              <a:buSzTx/>
              <a:buFontTx/>
              <a:buNone/>
              <a:tabLst/>
              <a:defRPr/>
            </a:pPr>
            <a:fld id="{492D94CD-4E63-47CC-A89C-7CE8AF3058A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1268413"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43619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t>
            </a:r>
            <a:r>
              <a:rPr lang="en-IN" dirty="0" smtClean="0"/>
              <a:t>AYUSH</a:t>
            </a:r>
          </a:p>
          <a:p>
            <a:r>
              <a:rPr lang="en-IN" dirty="0" smtClean="0"/>
              <a:t>Whom?		Members of Families mapped to UHC HSCs</a:t>
            </a:r>
          </a:p>
          <a:p>
            <a:pPr marL="0" indent="0">
              <a:buNone/>
            </a:pPr>
            <a:endParaRPr lang="en-IN" dirty="0" smtClean="0"/>
          </a:p>
          <a:p>
            <a:r>
              <a:rPr lang="en-IN" dirty="0" smtClean="0"/>
              <a:t>Who?		Government Departments</a:t>
            </a:r>
          </a:p>
          <a:p>
            <a:pPr marL="0" indent="0">
              <a:buNone/>
            </a:pPr>
            <a:endParaRPr lang="en-IN" dirty="0" smtClean="0"/>
          </a:p>
          <a:p>
            <a:r>
              <a:rPr lang="en-IN" dirty="0" smtClean="0"/>
              <a:t>What?		Free drugs and diagnostics. </a:t>
            </a:r>
          </a:p>
          <a:p>
            <a:pPr marL="0" indent="0">
              <a:buNone/>
            </a:pPr>
            <a:r>
              <a:rPr lang="en-IN" dirty="0" smtClean="0"/>
              <a:t>			Differential Primary Healthcare services at different 				levels</a:t>
            </a:r>
          </a:p>
          <a:p>
            <a:pPr marL="0" indent="0">
              <a:buNone/>
            </a:pPr>
            <a:endParaRPr lang="en-IN" dirty="0" smtClean="0"/>
          </a:p>
          <a:p>
            <a:r>
              <a:rPr lang="en-IN" dirty="0" smtClean="0"/>
              <a:t>How?		IT enabled coordination from Community (PBS) to 				Tertiary care centre</a:t>
            </a:r>
          </a:p>
          <a:p>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6</a:t>
            </a:fld>
            <a:endParaRPr lang="en-IN"/>
          </a:p>
        </p:txBody>
      </p:sp>
    </p:spTree>
    <p:extLst>
      <p:ext uri="{BB962C8B-B14F-4D97-AF65-F5344CB8AC3E}">
        <p14:creationId xmlns:p14="http://schemas.microsoft.com/office/powerpoint/2010/main" val="1337702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t>
            </a:r>
            <a:r>
              <a:rPr lang="en-IN" dirty="0" smtClean="0"/>
              <a:t>AYUSH</a:t>
            </a:r>
          </a:p>
          <a:p>
            <a:r>
              <a:rPr lang="en-IN" dirty="0" smtClean="0"/>
              <a:t>Whom?		Members of Families mapped to UHC HSCs</a:t>
            </a:r>
          </a:p>
          <a:p>
            <a:pPr marL="0" indent="0">
              <a:buNone/>
            </a:pPr>
            <a:endParaRPr lang="en-IN" dirty="0" smtClean="0"/>
          </a:p>
          <a:p>
            <a:r>
              <a:rPr lang="en-IN" dirty="0" smtClean="0"/>
              <a:t>Who?		Government Departments</a:t>
            </a:r>
          </a:p>
          <a:p>
            <a:pPr marL="0" indent="0">
              <a:buNone/>
            </a:pPr>
            <a:endParaRPr lang="en-IN" dirty="0" smtClean="0"/>
          </a:p>
          <a:p>
            <a:r>
              <a:rPr lang="en-IN" dirty="0" smtClean="0"/>
              <a:t>What?		Free drugs and diagnostics. </a:t>
            </a:r>
          </a:p>
          <a:p>
            <a:pPr marL="0" indent="0">
              <a:buNone/>
            </a:pPr>
            <a:r>
              <a:rPr lang="en-IN" dirty="0" smtClean="0"/>
              <a:t>			Differential Primary Healthcare services at different 				levels</a:t>
            </a:r>
          </a:p>
          <a:p>
            <a:pPr marL="0" indent="0">
              <a:buNone/>
            </a:pPr>
            <a:endParaRPr lang="en-IN" dirty="0" smtClean="0"/>
          </a:p>
          <a:p>
            <a:r>
              <a:rPr lang="en-IN" dirty="0" smtClean="0"/>
              <a:t>How?		IT enabled coordination from Community (PBS) to 				Tertiary care centre</a:t>
            </a:r>
          </a:p>
          <a:p>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8</a:t>
            </a:fld>
            <a:endParaRPr lang="en-IN"/>
          </a:p>
        </p:txBody>
      </p:sp>
    </p:spTree>
    <p:extLst>
      <p:ext uri="{BB962C8B-B14F-4D97-AF65-F5344CB8AC3E}">
        <p14:creationId xmlns:p14="http://schemas.microsoft.com/office/powerpoint/2010/main" val="435667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t>
            </a:r>
            <a:r>
              <a:rPr lang="en-IN" dirty="0" smtClean="0"/>
              <a:t>AYUSH</a:t>
            </a:r>
          </a:p>
          <a:p>
            <a:r>
              <a:rPr lang="en-IN" dirty="0" smtClean="0"/>
              <a:t>Whom?		Members of Families mapped to UHC HSCs</a:t>
            </a:r>
          </a:p>
          <a:p>
            <a:pPr marL="0" indent="0">
              <a:buNone/>
            </a:pPr>
            <a:endParaRPr lang="en-IN" dirty="0" smtClean="0"/>
          </a:p>
          <a:p>
            <a:r>
              <a:rPr lang="en-IN" dirty="0" smtClean="0"/>
              <a:t>Who?		Government Departments</a:t>
            </a:r>
          </a:p>
          <a:p>
            <a:pPr marL="0" indent="0">
              <a:buNone/>
            </a:pPr>
            <a:endParaRPr lang="en-IN" dirty="0" smtClean="0"/>
          </a:p>
          <a:p>
            <a:r>
              <a:rPr lang="en-IN" dirty="0" smtClean="0"/>
              <a:t>What?		Free drugs and diagnostics. </a:t>
            </a:r>
          </a:p>
          <a:p>
            <a:pPr marL="0" indent="0">
              <a:buNone/>
            </a:pPr>
            <a:r>
              <a:rPr lang="en-IN" dirty="0" smtClean="0"/>
              <a:t>			Differential Primary Healthcare services at different 				levels</a:t>
            </a:r>
          </a:p>
          <a:p>
            <a:pPr marL="0" indent="0">
              <a:buNone/>
            </a:pPr>
            <a:endParaRPr lang="en-IN" dirty="0" smtClean="0"/>
          </a:p>
          <a:p>
            <a:r>
              <a:rPr lang="en-IN" dirty="0" smtClean="0"/>
              <a:t>How?		IT enabled coordination from Community (PBS) to 				Tertiary care centre</a:t>
            </a:r>
          </a:p>
          <a:p>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9</a:t>
            </a:fld>
            <a:endParaRPr lang="en-IN"/>
          </a:p>
        </p:txBody>
      </p:sp>
    </p:spTree>
    <p:extLst>
      <p:ext uri="{BB962C8B-B14F-4D97-AF65-F5344CB8AC3E}">
        <p14:creationId xmlns:p14="http://schemas.microsoft.com/office/powerpoint/2010/main" val="2522726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EC5E14-DA24-48D9-9520-5F7D58C3CF38}"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Arial"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endParaRPr>
          </a:p>
        </p:txBody>
      </p:sp>
    </p:spTree>
    <p:extLst>
      <p:ext uri="{BB962C8B-B14F-4D97-AF65-F5344CB8AC3E}">
        <p14:creationId xmlns:p14="http://schemas.microsoft.com/office/powerpoint/2010/main" val="357461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AYUSH</a:t>
            </a:r>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12</a:t>
            </a:fld>
            <a:endParaRPr lang="en-IN"/>
          </a:p>
        </p:txBody>
      </p:sp>
    </p:spTree>
    <p:extLst>
      <p:ext uri="{BB962C8B-B14F-4D97-AF65-F5344CB8AC3E}">
        <p14:creationId xmlns:p14="http://schemas.microsoft.com/office/powerpoint/2010/main" val="2734867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All HWCs aim for Quality accreditation in a phased manner</a:t>
            </a:r>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15</a:t>
            </a:fld>
            <a:endParaRPr lang="en-IN"/>
          </a:p>
        </p:txBody>
      </p:sp>
    </p:spTree>
    <p:extLst>
      <p:ext uri="{BB962C8B-B14F-4D97-AF65-F5344CB8AC3E}">
        <p14:creationId xmlns:p14="http://schemas.microsoft.com/office/powerpoint/2010/main" val="1494038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All HWCs aim for Quality accreditation in a phased manner</a:t>
            </a:r>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16</a:t>
            </a:fld>
            <a:endParaRPr lang="en-IN"/>
          </a:p>
        </p:txBody>
      </p:sp>
    </p:spTree>
    <p:extLst>
      <p:ext uri="{BB962C8B-B14F-4D97-AF65-F5344CB8AC3E}">
        <p14:creationId xmlns:p14="http://schemas.microsoft.com/office/powerpoint/2010/main" val="1534863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AYUSH</a:t>
            </a:r>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19</a:t>
            </a:fld>
            <a:endParaRPr lang="en-IN"/>
          </a:p>
        </p:txBody>
      </p:sp>
    </p:spTree>
    <p:extLst>
      <p:ext uri="{BB962C8B-B14F-4D97-AF65-F5344CB8AC3E}">
        <p14:creationId xmlns:p14="http://schemas.microsoft.com/office/powerpoint/2010/main" val="4034953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AYUSH</a:t>
            </a:r>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20</a:t>
            </a:fld>
            <a:endParaRPr lang="en-IN"/>
          </a:p>
        </p:txBody>
      </p:sp>
    </p:spTree>
    <p:extLst>
      <p:ext uri="{BB962C8B-B14F-4D97-AF65-F5344CB8AC3E}">
        <p14:creationId xmlns:p14="http://schemas.microsoft.com/office/powerpoint/2010/main" val="2294554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AYUSH</a:t>
            </a:r>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21</a:t>
            </a:fld>
            <a:endParaRPr lang="en-IN"/>
          </a:p>
        </p:txBody>
      </p:sp>
    </p:spTree>
    <p:extLst>
      <p:ext uri="{BB962C8B-B14F-4D97-AF65-F5344CB8AC3E}">
        <p14:creationId xmlns:p14="http://schemas.microsoft.com/office/powerpoint/2010/main" val="3513072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AYUSH</a:t>
            </a:r>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22</a:t>
            </a:fld>
            <a:endParaRPr lang="en-IN"/>
          </a:p>
        </p:txBody>
      </p:sp>
    </p:spTree>
    <p:extLst>
      <p:ext uri="{BB962C8B-B14F-4D97-AF65-F5344CB8AC3E}">
        <p14:creationId xmlns:p14="http://schemas.microsoft.com/office/powerpoint/2010/main" val="2499614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AYUSH</a:t>
            </a:r>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23</a:t>
            </a:fld>
            <a:endParaRPr lang="en-IN"/>
          </a:p>
        </p:txBody>
      </p:sp>
    </p:spTree>
    <p:extLst>
      <p:ext uri="{BB962C8B-B14F-4D97-AF65-F5344CB8AC3E}">
        <p14:creationId xmlns:p14="http://schemas.microsoft.com/office/powerpoint/2010/main" val="2328698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AYUSH</a:t>
            </a:r>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24</a:t>
            </a:fld>
            <a:endParaRPr lang="en-IN"/>
          </a:p>
        </p:txBody>
      </p:sp>
    </p:spTree>
    <p:extLst>
      <p:ext uri="{BB962C8B-B14F-4D97-AF65-F5344CB8AC3E}">
        <p14:creationId xmlns:p14="http://schemas.microsoft.com/office/powerpoint/2010/main" val="2111875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Mentoring by BHS, FSO, AYUSH</a:t>
            </a:r>
            <a:endParaRPr lang="en-US" dirty="0"/>
          </a:p>
        </p:txBody>
      </p:sp>
      <p:sp>
        <p:nvSpPr>
          <p:cNvPr id="4" name="Slide Number Placeholder 3"/>
          <p:cNvSpPr>
            <a:spLocks noGrp="1"/>
          </p:cNvSpPr>
          <p:nvPr>
            <p:ph type="sldNum" sz="quarter" idx="5"/>
          </p:nvPr>
        </p:nvSpPr>
        <p:spPr/>
        <p:txBody>
          <a:bodyPr/>
          <a:lstStyle/>
          <a:p>
            <a:fld id="{BFE1BCB4-1973-490F-BBFB-B0512F2A646E}" type="slidenum">
              <a:rPr lang="en-IN" smtClean="0"/>
              <a:t>25</a:t>
            </a:fld>
            <a:endParaRPr lang="en-IN"/>
          </a:p>
        </p:txBody>
      </p:sp>
    </p:spTree>
    <p:extLst>
      <p:ext uri="{BB962C8B-B14F-4D97-AF65-F5344CB8AC3E}">
        <p14:creationId xmlns:p14="http://schemas.microsoft.com/office/powerpoint/2010/main" val="324912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2759902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3278417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4155857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1389374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I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2301418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I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3110801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I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898745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881532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1809240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1793036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F577D0C-E8F4-40DA-9670-94F036936631}" type="datetimeFigureOut">
              <a:rPr lang="en-IN" smtClean="0"/>
              <a:t>07-08-2019</a:t>
            </a:fld>
            <a:endParaRPr lang="en-IN"/>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02A3E30-F5E7-439F-B0E3-741F197B52F5}" type="slidenum">
              <a:rPr lang="en-IN" smtClean="0"/>
              <a:t>‹#›</a:t>
            </a:fld>
            <a:endParaRPr lang="en-IN"/>
          </a:p>
        </p:txBody>
      </p:sp>
    </p:spTree>
    <p:extLst>
      <p:ext uri="{BB962C8B-B14F-4D97-AF65-F5344CB8AC3E}">
        <p14:creationId xmlns:p14="http://schemas.microsoft.com/office/powerpoint/2010/main" val="3925319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4109" y="365126"/>
            <a:ext cx="11406909" cy="83560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34109" y="1357744"/>
            <a:ext cx="11406909" cy="513512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05185341"/>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defTabSz="914400" rtl="0" eaLnBrk="1" latinLnBrk="0" hangingPunct="1">
        <a:lnSpc>
          <a:spcPct val="90000"/>
        </a:lnSpc>
        <a:spcBef>
          <a:spcPct val="0"/>
        </a:spcBef>
        <a:buNone/>
        <a:defRPr sz="4000" b="0" kern="1200">
          <a:solidFill>
            <a:srgbClr val="FF0000"/>
          </a:solidFill>
          <a:effectLst>
            <a:outerShdw blurRad="38100" dist="38100" dir="2700000" algn="tl">
              <a:srgbClr val="000000">
                <a:alpha val="43137"/>
              </a:srgbClr>
            </a:outerShdw>
          </a:effectLst>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kern="1200">
          <a:solidFill>
            <a:schemeClr val="tx1"/>
          </a:solidFill>
          <a:latin typeface="+mj-lt"/>
          <a:ea typeface="+mn-ea"/>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1" kern="1200">
          <a:solidFill>
            <a:schemeClr val="tx1"/>
          </a:solidFill>
          <a:latin typeface="+mj-lt"/>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j-lt"/>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j-lt"/>
          <a:ea typeface="+mn-ea"/>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j-lt"/>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drive.google.com/folderview?id=1C_m4MXgZpz-2Kw8nF0317wwq5Y8wEKdx"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jpeg"/><Relationship Id="rId12" Type="http://schemas.openxmlformats.org/officeDocument/2006/relationships/image" Target="../media/image24.jpe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6186" y="1896305"/>
            <a:ext cx="11489363" cy="1723465"/>
          </a:xfrm>
        </p:spPr>
        <p:txBody>
          <a:bodyPr rtlCol="0" anchor="ctr">
            <a:noAutofit/>
          </a:bodyPr>
          <a:lstStyle/>
          <a:p>
            <a:pPr defTabSz="987196">
              <a:lnSpc>
                <a:spcPct val="100000"/>
              </a:lnSpc>
              <a:defRPr/>
            </a:pPr>
            <a:r>
              <a:rPr lang="en-US" sz="4800" dirty="0">
                <a:solidFill>
                  <a:srgbClr val="FF0000"/>
                </a:solidFill>
              </a:rPr>
              <a:t>Universal Health Coverage (UHC)</a:t>
            </a:r>
            <a:br>
              <a:rPr lang="en-US" sz="4800" dirty="0">
                <a:solidFill>
                  <a:srgbClr val="FF0000"/>
                </a:solidFill>
              </a:rPr>
            </a:br>
            <a:r>
              <a:rPr lang="en-US" sz="4000" dirty="0"/>
              <a:t>Health and Wellness Centre (HWC)</a:t>
            </a:r>
            <a:endParaRPr lang="en-US" sz="4800" dirty="0">
              <a:solidFill>
                <a:srgbClr val="FF0000"/>
              </a:solidFill>
            </a:endParaRPr>
          </a:p>
        </p:txBody>
      </p:sp>
      <p:pic>
        <p:nvPicPr>
          <p:cNvPr id="410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75399" y="495364"/>
            <a:ext cx="1686251" cy="11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637" y="382003"/>
            <a:ext cx="1360338" cy="1360338"/>
          </a:xfrm>
          <a:prstGeom prst="rect">
            <a:avLst/>
          </a:prstGeom>
        </p:spPr>
      </p:pic>
      <p:sp>
        <p:nvSpPr>
          <p:cNvPr id="4" name="Rectangle 3"/>
          <p:cNvSpPr/>
          <p:nvPr/>
        </p:nvSpPr>
        <p:spPr>
          <a:xfrm>
            <a:off x="912068" y="4049039"/>
            <a:ext cx="10637598" cy="2308324"/>
          </a:xfrm>
          <a:prstGeom prst="rect">
            <a:avLst/>
          </a:prstGeom>
        </p:spPr>
        <p:txBody>
          <a:bodyPr wrap="square">
            <a:spAutoFit/>
          </a:bodyPr>
          <a:lstStyle/>
          <a:p>
            <a:pPr lvl="0" algn="ctr" defTabSz="906884" eaLnBrk="1" fontAlgn="auto" hangingPunct="1">
              <a:spcBef>
                <a:spcPts val="0"/>
              </a:spcBef>
              <a:spcAft>
                <a:spcPts val="0"/>
              </a:spcAft>
              <a:defRPr/>
            </a:pPr>
            <a:r>
              <a:rPr lang="en-IN" sz="3600" b="1" dirty="0">
                <a:solidFill>
                  <a:srgbClr val="FF0000"/>
                </a:solidFill>
                <a:effectLst>
                  <a:outerShdw blurRad="38100" dist="38100" dir="2700000" algn="tl">
                    <a:srgbClr val="000000">
                      <a:alpha val="43137"/>
                    </a:srgbClr>
                  </a:outerShdw>
                </a:effectLst>
                <a:latin typeface="Arial Rounded MT Bold" panose="020F0704030504030204" pitchFamily="34" charset="0"/>
              </a:rPr>
              <a:t>Service Delivery at UHC HSCs &amp; UHC PHCs</a:t>
            </a:r>
          </a:p>
          <a:p>
            <a:pPr lvl="0" algn="ctr" defTabSz="906884" eaLnBrk="1" fontAlgn="auto" hangingPunct="1">
              <a:spcBef>
                <a:spcPts val="0"/>
              </a:spcBef>
              <a:spcAft>
                <a:spcPts val="0"/>
              </a:spcAft>
              <a:defRPr/>
            </a:pPr>
            <a:endParaRPr lang="en-IN" sz="3600" b="1"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a:p>
            <a:pPr lvl="0" algn="ctr" defTabSz="906884" eaLnBrk="1" fontAlgn="auto" hangingPunct="1">
              <a:spcBef>
                <a:spcPts val="0"/>
              </a:spcBef>
              <a:spcAft>
                <a:spcPts val="0"/>
              </a:spcAft>
              <a:defRPr/>
            </a:pPr>
            <a:r>
              <a:rPr lang="en-IN" sz="3600" b="1" dirty="0">
                <a:solidFill>
                  <a:srgbClr val="FF0000"/>
                </a:solidFill>
                <a:effectLst>
                  <a:outerShdw blurRad="38100" dist="38100" dir="2700000" algn="tl">
                    <a:srgbClr val="000000">
                      <a:alpha val="43137"/>
                    </a:srgbClr>
                  </a:outerShdw>
                </a:effectLst>
                <a:latin typeface="Arial Rounded MT Bold" panose="020F0704030504030204" pitchFamily="34" charset="0"/>
              </a:rPr>
              <a:t>07.08.2019  </a:t>
            </a:r>
            <a:endParaRPr lang="en-IN" sz="3600" b="1" dirty="0" smtClean="0">
              <a:solidFill>
                <a:srgbClr val="FF0000"/>
              </a:solidFill>
              <a:effectLst>
                <a:outerShdw blurRad="38100" dist="38100" dir="2700000" algn="tl">
                  <a:srgbClr val="000000">
                    <a:alpha val="43137"/>
                  </a:srgbClr>
                </a:outerShdw>
              </a:effectLst>
              <a:latin typeface="Arial Rounded MT Bold" panose="020F0704030504030204" pitchFamily="34" charset="0"/>
            </a:endParaRPr>
          </a:p>
          <a:p>
            <a:pPr lvl="0" algn="ctr" defTabSz="906884" eaLnBrk="1" fontAlgn="auto" hangingPunct="1">
              <a:spcBef>
                <a:spcPts val="0"/>
              </a:spcBef>
              <a:spcAft>
                <a:spcPts val="0"/>
              </a:spcAft>
              <a:defRPr/>
            </a:pPr>
            <a:r>
              <a:rPr lang="en-IN" sz="3600" b="1" dirty="0" smtClean="0">
                <a:solidFill>
                  <a:srgbClr val="FF0000"/>
                </a:solidFill>
                <a:effectLst>
                  <a:outerShdw blurRad="38100" dist="38100" dir="2700000" algn="tl">
                    <a:srgbClr val="000000">
                      <a:alpha val="43137"/>
                    </a:srgbClr>
                  </a:outerShdw>
                </a:effectLst>
                <a:latin typeface="Arial Rounded MT Bold" panose="020F0704030504030204" pitchFamily="34" charset="0"/>
              </a:rPr>
              <a:t>Hyderabad</a:t>
            </a:r>
            <a:endParaRPr lang="en-IN" sz="3600" b="1"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8390" y="303897"/>
            <a:ext cx="1381595" cy="1516550"/>
          </a:xfrm>
          <a:prstGeom prst="rect">
            <a:avLst/>
          </a:prstGeom>
        </p:spPr>
      </p:pic>
    </p:spTree>
    <p:extLst>
      <p:ext uri="{BB962C8B-B14F-4D97-AF65-F5344CB8AC3E}">
        <p14:creationId xmlns:p14="http://schemas.microsoft.com/office/powerpoint/2010/main" val="15713730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45571" y="0"/>
            <a:ext cx="9134456" cy="6858000"/>
          </a:xfrm>
          <a:prstGeom prst="rect">
            <a:avLst/>
          </a:prstGeom>
        </p:spPr>
      </p:pic>
    </p:spTree>
    <p:extLst>
      <p:ext uri="{BB962C8B-B14F-4D97-AF65-F5344CB8AC3E}">
        <p14:creationId xmlns:p14="http://schemas.microsoft.com/office/powerpoint/2010/main" val="8603267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BF18719-C886-4C5B-9935-B3D4003059B9}"/>
              </a:ext>
            </a:extLst>
          </p:cNvPr>
          <p:cNvSpPr/>
          <p:nvPr/>
        </p:nvSpPr>
        <p:spPr>
          <a:xfrm>
            <a:off x="10104222" y="3506325"/>
            <a:ext cx="105877" cy="85611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p:cNvCxnSpPr/>
          <p:nvPr/>
        </p:nvCxnSpPr>
        <p:spPr>
          <a:xfrm>
            <a:off x="422170" y="3457113"/>
            <a:ext cx="11268000" cy="0"/>
          </a:xfrm>
          <a:prstGeom prst="straightConnector1">
            <a:avLst/>
          </a:prstGeom>
          <a:ln w="76200">
            <a:solidFill>
              <a:schemeClr val="accent6"/>
            </a:solidFill>
            <a:headEnd type="oval"/>
            <a:tailEnd type="stealt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9B49A6F7-0E39-4998-B417-5D76EE4F84A8}"/>
              </a:ext>
            </a:extLst>
          </p:cNvPr>
          <p:cNvSpPr/>
          <p:nvPr/>
        </p:nvSpPr>
        <p:spPr>
          <a:xfrm>
            <a:off x="1628487" y="3462603"/>
            <a:ext cx="105877" cy="85611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Title 1"/>
          <p:cNvSpPr>
            <a:spLocks noGrp="1"/>
          </p:cNvSpPr>
          <p:nvPr>
            <p:ph type="title"/>
          </p:nvPr>
        </p:nvSpPr>
        <p:spPr>
          <a:xfrm>
            <a:off x="176232" y="228133"/>
            <a:ext cx="11877525" cy="732596"/>
          </a:xfrm>
        </p:spPr>
        <p:txBody>
          <a:bodyPr>
            <a:noAutofit/>
          </a:bodyPr>
          <a:lstStyle/>
          <a:p>
            <a:pPr algn="ctr" defTabSz="963564"/>
            <a:r>
              <a:rPr lang="en-US" altLang="en-US" sz="3600" dirty="0">
                <a:solidFill>
                  <a:srgbClr val="FF0000"/>
                </a:solidFill>
              </a:rPr>
              <a:t>Vision 2023: Ensuring universal access to healthcare</a:t>
            </a:r>
          </a:p>
        </p:txBody>
      </p:sp>
      <p:sp>
        <p:nvSpPr>
          <p:cNvPr id="21" name="Rectangle: Rounded Corners 20">
            <a:extLst>
              <a:ext uri="{FF2B5EF4-FFF2-40B4-BE49-F238E27FC236}">
                <a16:creationId xmlns:a16="http://schemas.microsoft.com/office/drawing/2014/main" id="{0B0A733D-2949-468E-890B-06AC78F13AFA}"/>
              </a:ext>
            </a:extLst>
          </p:cNvPr>
          <p:cNvSpPr/>
          <p:nvPr/>
        </p:nvSpPr>
        <p:spPr>
          <a:xfrm>
            <a:off x="176232" y="6151957"/>
            <a:ext cx="11877525" cy="646986"/>
          </a:xfrm>
          <a:prstGeom prst="roundRect">
            <a:avLst/>
          </a:prstGeom>
          <a:solidFill>
            <a:schemeClr val="accent1">
              <a:lumMod val="20000"/>
              <a:lumOff val="80000"/>
            </a:schemeClr>
          </a:solidFill>
        </p:spPr>
        <p:txBody>
          <a:bodyPr wrap="square">
            <a:spAutoFit/>
          </a:bodyPr>
          <a:lstStyle/>
          <a:p>
            <a:pPr marL="0" marR="0" lvl="0" indent="0" algn="ctr" defTabSz="90688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Arial" pitchFamily="34" charset="0"/>
              </a:rPr>
              <a:t>Vision 2023 envisages Tamil Nadu to become not only the </a:t>
            </a:r>
            <a:r>
              <a:rPr kumimoji="0" lang="en-US" sz="1600" b="0" i="1" u="none" strike="noStrike" kern="1200" cap="none" spc="0" normalizeH="0" baseline="0" noProof="0" dirty="0" err="1">
                <a:ln>
                  <a:noFill/>
                </a:ln>
                <a:solidFill>
                  <a:prstClr val="black"/>
                </a:solidFill>
                <a:effectLst/>
                <a:uLnTx/>
                <a:uFillTx/>
                <a:latin typeface="Trebuchet MS" panose="020B0603020202020204" pitchFamily="34" charset="0"/>
                <a:ea typeface="+mn-ea"/>
                <a:cs typeface="Arial" pitchFamily="34" charset="0"/>
              </a:rPr>
              <a:t>numero</a:t>
            </a:r>
            <a:r>
              <a:rPr kumimoji="0" lang="en-US" sz="16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Arial" pitchFamily="34" charset="0"/>
              </a:rPr>
              <a:t> </a:t>
            </a:r>
            <a:r>
              <a:rPr kumimoji="0" lang="en-US" sz="1600" b="0" i="1" u="none" strike="noStrike" kern="1200" cap="none" spc="0" normalizeH="0" baseline="0" noProof="0" dirty="0" err="1">
                <a:ln>
                  <a:noFill/>
                </a:ln>
                <a:solidFill>
                  <a:prstClr val="black"/>
                </a:solidFill>
                <a:effectLst/>
                <a:uLnTx/>
                <a:uFillTx/>
                <a:latin typeface="Trebuchet MS" panose="020B0603020202020204" pitchFamily="34" charset="0"/>
                <a:ea typeface="+mn-ea"/>
                <a:cs typeface="Arial" pitchFamily="34" charset="0"/>
              </a:rPr>
              <a:t>uno</a:t>
            </a:r>
            <a:r>
              <a:rPr kumimoji="0" lang="en-US" sz="16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Arial" pitchFamily="34" charset="0"/>
              </a:rPr>
              <a:t> State in India in terms of social indicators, but also reach the levels attained by developed countries in human development by ensuring universal access to healthcare</a:t>
            </a:r>
            <a:endParaRPr kumimoji="0" lang="en-IN" sz="16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Arial" pitchFamily="34" charset="0"/>
            </a:endParaRPr>
          </a:p>
        </p:txBody>
      </p:sp>
      <p:sp>
        <p:nvSpPr>
          <p:cNvPr id="2" name="Rectangle 1">
            <a:extLst>
              <a:ext uri="{FF2B5EF4-FFF2-40B4-BE49-F238E27FC236}">
                <a16:creationId xmlns:a16="http://schemas.microsoft.com/office/drawing/2014/main" id="{A8591B73-38ED-4A2D-BABF-6A23C87F41B9}"/>
              </a:ext>
            </a:extLst>
          </p:cNvPr>
          <p:cNvSpPr/>
          <p:nvPr/>
        </p:nvSpPr>
        <p:spPr>
          <a:xfrm>
            <a:off x="652586" y="3186004"/>
            <a:ext cx="2016000" cy="5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FE2444-AB5E-4503-BF99-92DE5C43FEC2}"/>
              </a:ext>
            </a:extLst>
          </p:cNvPr>
          <p:cNvSpPr/>
          <p:nvPr/>
        </p:nvSpPr>
        <p:spPr>
          <a:xfrm>
            <a:off x="2772134" y="3186004"/>
            <a:ext cx="2016000" cy="54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748A01F-2071-4FFF-B80C-2C763F16C0D6}"/>
              </a:ext>
            </a:extLst>
          </p:cNvPr>
          <p:cNvSpPr/>
          <p:nvPr/>
        </p:nvSpPr>
        <p:spPr>
          <a:xfrm>
            <a:off x="4872832" y="3186004"/>
            <a:ext cx="2016000" cy="54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2E644CF-0BEF-4651-AB17-8206C41BC464}"/>
              </a:ext>
            </a:extLst>
          </p:cNvPr>
          <p:cNvSpPr/>
          <p:nvPr/>
        </p:nvSpPr>
        <p:spPr>
          <a:xfrm>
            <a:off x="7002005" y="3186004"/>
            <a:ext cx="2016000" cy="54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EEC9642-19CC-462D-96C6-FEFAE50DB12F}"/>
              </a:ext>
            </a:extLst>
          </p:cNvPr>
          <p:cNvSpPr/>
          <p:nvPr/>
        </p:nvSpPr>
        <p:spPr>
          <a:xfrm>
            <a:off x="9115403" y="3186004"/>
            <a:ext cx="2016000" cy="540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3A4AB98-0927-47BE-B32A-B1E63D52D64F}"/>
              </a:ext>
            </a:extLst>
          </p:cNvPr>
          <p:cNvSpPr/>
          <p:nvPr/>
        </p:nvSpPr>
        <p:spPr>
          <a:xfrm>
            <a:off x="507835" y="4158192"/>
            <a:ext cx="2351333" cy="1631215"/>
          </a:xfrm>
          <a:prstGeom prst="ellipse">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06884" eaLnBrk="1" fontAlgn="auto" hangingPunct="1">
              <a:spcBef>
                <a:spcPts val="0"/>
              </a:spcBef>
              <a:spcAft>
                <a:spcPts val="0"/>
              </a:spcAft>
              <a:defRPr/>
            </a:pPr>
            <a:r>
              <a:rPr lang="en-IN" sz="2400" dirty="0">
                <a:solidFill>
                  <a:prstClr val="black"/>
                </a:solidFill>
                <a:latin typeface="Arial Rounded MT Bold" panose="020F0704030504030204" pitchFamily="34" charset="0"/>
                <a:cs typeface="Arial" pitchFamily="34" charset="0"/>
              </a:rPr>
              <a:t>UHC </a:t>
            </a:r>
          </a:p>
          <a:p>
            <a:pPr lvl="0" algn="ctr" defTabSz="906884" eaLnBrk="1" fontAlgn="auto" hangingPunct="1">
              <a:spcBef>
                <a:spcPts val="0"/>
              </a:spcBef>
              <a:spcAft>
                <a:spcPts val="0"/>
              </a:spcAft>
              <a:defRPr/>
            </a:pPr>
            <a:r>
              <a:rPr lang="en-IN" sz="2400" dirty="0">
                <a:solidFill>
                  <a:prstClr val="black"/>
                </a:solidFill>
                <a:latin typeface="Arial Rounded MT Bold" panose="020F0704030504030204" pitchFamily="34" charset="0"/>
                <a:cs typeface="Arial" pitchFamily="34" charset="0"/>
              </a:rPr>
              <a:t>Scoping</a:t>
            </a:r>
          </a:p>
          <a:p>
            <a:pPr lvl="0" algn="ctr" defTabSz="906884" eaLnBrk="1" fontAlgn="auto" hangingPunct="1">
              <a:spcBef>
                <a:spcPts val="0"/>
              </a:spcBef>
              <a:spcAft>
                <a:spcPts val="0"/>
              </a:spcAft>
              <a:defRPr/>
            </a:pPr>
            <a:r>
              <a:rPr lang="en-IN" sz="2400" dirty="0">
                <a:solidFill>
                  <a:prstClr val="black"/>
                </a:solidFill>
                <a:latin typeface="Arial Rounded MT Bold" panose="020F0704030504030204" pitchFamily="34" charset="0"/>
                <a:cs typeface="Arial" pitchFamily="34" charset="0"/>
              </a:rPr>
              <a:t> Study</a:t>
            </a:r>
            <a:endParaRPr lang="en-IN" sz="2000" dirty="0">
              <a:solidFill>
                <a:prstClr val="black"/>
              </a:solidFill>
              <a:latin typeface="Arial Rounded MT Bold" panose="020F0704030504030204" pitchFamily="34" charset="0"/>
              <a:cs typeface="Arial" pitchFamily="34" charset="0"/>
            </a:endParaRPr>
          </a:p>
        </p:txBody>
      </p:sp>
      <p:sp>
        <p:nvSpPr>
          <p:cNvPr id="30" name="Rectangle 29">
            <a:extLst>
              <a:ext uri="{FF2B5EF4-FFF2-40B4-BE49-F238E27FC236}">
                <a16:creationId xmlns:a16="http://schemas.microsoft.com/office/drawing/2014/main" id="{03E800FC-8BC4-4A3D-B8A1-6EE47606BFA8}"/>
              </a:ext>
            </a:extLst>
          </p:cNvPr>
          <p:cNvSpPr/>
          <p:nvPr/>
        </p:nvSpPr>
        <p:spPr>
          <a:xfrm>
            <a:off x="3748354" y="2372217"/>
            <a:ext cx="105877" cy="856115"/>
          </a:xfrm>
          <a:prstGeom prst="rect">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172CCA51-0E56-4DA3-B722-BE7CDB1A8D7B}"/>
              </a:ext>
            </a:extLst>
          </p:cNvPr>
          <p:cNvSpPr/>
          <p:nvPr/>
        </p:nvSpPr>
        <p:spPr>
          <a:xfrm>
            <a:off x="2319373" y="1362297"/>
            <a:ext cx="2954271" cy="1554607"/>
          </a:xfrm>
          <a:prstGeom prst="ellipse">
            <a:avLst/>
          </a:prstGeom>
          <a:solidFill>
            <a:schemeClr val="bg1"/>
          </a:solidFill>
          <a:ln w="76200">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06884" eaLnBrk="1" fontAlgn="auto" hangingPunct="1">
              <a:spcBef>
                <a:spcPts val="0"/>
              </a:spcBef>
              <a:spcAft>
                <a:spcPts val="0"/>
              </a:spcAft>
            </a:pPr>
            <a:r>
              <a:rPr lang="en-IN" sz="2400" dirty="0">
                <a:solidFill>
                  <a:prstClr val="black"/>
                </a:solidFill>
                <a:latin typeface="Arial Rounded MT Bold" panose="020F0704030504030204" pitchFamily="34" charset="0"/>
                <a:cs typeface="Arial" pitchFamily="34" charset="0"/>
              </a:rPr>
              <a:t>UHC Pilot </a:t>
            </a:r>
          </a:p>
          <a:p>
            <a:pPr algn="ctr" defTabSz="906884" eaLnBrk="1" fontAlgn="auto" hangingPunct="1">
              <a:spcBef>
                <a:spcPts val="0"/>
              </a:spcBef>
              <a:spcAft>
                <a:spcPts val="0"/>
              </a:spcAft>
            </a:pPr>
            <a:r>
              <a:rPr lang="en-IN" sz="2400" dirty="0">
                <a:solidFill>
                  <a:prstClr val="black"/>
                </a:solidFill>
                <a:latin typeface="Arial Rounded MT Bold" panose="020F0704030504030204" pitchFamily="34" charset="0"/>
                <a:cs typeface="Arial" pitchFamily="34" charset="0"/>
              </a:rPr>
              <a:t>in 3 Blocks</a:t>
            </a:r>
          </a:p>
          <a:p>
            <a:pPr algn="ctr" defTabSz="906884" eaLnBrk="1" fontAlgn="auto" hangingPunct="1">
              <a:spcBef>
                <a:spcPts val="0"/>
              </a:spcBef>
              <a:spcAft>
                <a:spcPts val="0"/>
              </a:spcAft>
            </a:pPr>
            <a:r>
              <a:rPr lang="en-IN" sz="2400" dirty="0">
                <a:solidFill>
                  <a:prstClr val="black"/>
                </a:solidFill>
                <a:latin typeface="Arial Rounded MT Bold" panose="020F0704030504030204" pitchFamily="34" charset="0"/>
                <a:cs typeface="Arial" pitchFamily="34" charset="0"/>
              </a:rPr>
              <a:t>67 HSCs</a:t>
            </a:r>
          </a:p>
        </p:txBody>
      </p:sp>
      <p:sp>
        <p:nvSpPr>
          <p:cNvPr id="33" name="Rectangle 32">
            <a:extLst>
              <a:ext uri="{FF2B5EF4-FFF2-40B4-BE49-F238E27FC236}">
                <a16:creationId xmlns:a16="http://schemas.microsoft.com/office/drawing/2014/main" id="{5DB57BF1-1D06-4EE5-B24E-DA5362EB9D01}"/>
              </a:ext>
            </a:extLst>
          </p:cNvPr>
          <p:cNvSpPr/>
          <p:nvPr/>
        </p:nvSpPr>
        <p:spPr>
          <a:xfrm>
            <a:off x="5840022" y="3479195"/>
            <a:ext cx="105877" cy="85611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A28C830-0845-4507-BF00-BAB2D872A642}"/>
              </a:ext>
            </a:extLst>
          </p:cNvPr>
          <p:cNvSpPr/>
          <p:nvPr/>
        </p:nvSpPr>
        <p:spPr>
          <a:xfrm>
            <a:off x="4467693" y="4191802"/>
            <a:ext cx="2820203" cy="1578326"/>
          </a:xfrm>
          <a:prstGeom prst="ellipse">
            <a:avLst/>
          </a:prstGeom>
          <a:solidFill>
            <a:schemeClr val="bg1"/>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06884" eaLnBrk="1" fontAlgn="auto" hangingPunct="1">
              <a:spcBef>
                <a:spcPts val="0"/>
              </a:spcBef>
              <a:spcAft>
                <a:spcPts val="0"/>
              </a:spcAft>
            </a:pPr>
            <a:r>
              <a:rPr lang="en-GB" sz="2400">
                <a:solidFill>
                  <a:prstClr val="black"/>
                </a:solidFill>
                <a:latin typeface="Arial Rounded MT Bold" panose="020F0704030504030204" pitchFamily="34" charset="0"/>
                <a:cs typeface="Arial" pitchFamily="34" charset="0"/>
              </a:rPr>
              <a:t>Upscaling </a:t>
            </a:r>
            <a:endParaRPr lang="en-GB" sz="2400" dirty="0">
              <a:solidFill>
                <a:prstClr val="black"/>
              </a:solidFill>
              <a:latin typeface="Arial Rounded MT Bold" panose="020F0704030504030204" pitchFamily="34" charset="0"/>
              <a:cs typeface="Arial" pitchFamily="34" charset="0"/>
            </a:endParaRPr>
          </a:p>
          <a:p>
            <a:pPr algn="ctr" defTabSz="906884" eaLnBrk="1" fontAlgn="auto" hangingPunct="1">
              <a:spcBef>
                <a:spcPts val="0"/>
              </a:spcBef>
              <a:spcAft>
                <a:spcPts val="0"/>
              </a:spcAft>
            </a:pPr>
            <a:r>
              <a:rPr lang="en-GB" sz="2400" dirty="0">
                <a:solidFill>
                  <a:prstClr val="black"/>
                </a:solidFill>
                <a:latin typeface="Arial Rounded MT Bold" panose="020F0704030504030204" pitchFamily="34" charset="0"/>
                <a:cs typeface="Arial" pitchFamily="34" charset="0"/>
              </a:rPr>
              <a:t>to </a:t>
            </a:r>
            <a:r>
              <a:rPr lang="en-GB" sz="2400">
                <a:solidFill>
                  <a:prstClr val="black"/>
                </a:solidFill>
                <a:latin typeface="Arial Rounded MT Bold" panose="020F0704030504030204" pitchFamily="34" charset="0"/>
                <a:cs typeface="Arial" pitchFamily="34" charset="0"/>
              </a:rPr>
              <a:t>39 Blocks</a:t>
            </a:r>
            <a:endParaRPr lang="en-GB" sz="2400" dirty="0">
              <a:solidFill>
                <a:prstClr val="black"/>
              </a:solidFill>
              <a:latin typeface="Arial Rounded MT Bold" panose="020F0704030504030204" pitchFamily="34" charset="0"/>
              <a:cs typeface="Arial" pitchFamily="34" charset="0"/>
            </a:endParaRPr>
          </a:p>
        </p:txBody>
      </p:sp>
      <p:sp>
        <p:nvSpPr>
          <p:cNvPr id="5" name="TextBox 4"/>
          <p:cNvSpPr txBox="1"/>
          <p:nvPr/>
        </p:nvSpPr>
        <p:spPr>
          <a:xfrm>
            <a:off x="886949" y="3186004"/>
            <a:ext cx="1710725" cy="540000"/>
          </a:xfrm>
          <a:prstGeom prst="rect">
            <a:avLst/>
          </a:prstGeom>
          <a:noFill/>
        </p:spPr>
        <p:txBody>
          <a:bodyPr wrap="none" rtlCol="0">
            <a:noAutofit/>
          </a:bodyPr>
          <a:lstStyle/>
          <a:p>
            <a:pPr marL="0" marR="0" lvl="0" indent="0" algn="l" defTabSz="906884" rtl="0" eaLnBrk="1" fontAlgn="auto" latinLnBrk="0" hangingPunct="1">
              <a:lnSpc>
                <a:spcPct val="100000"/>
              </a:lnSpc>
              <a:spcBef>
                <a:spcPts val="0"/>
              </a:spcBef>
              <a:spcAft>
                <a:spcPts val="0"/>
              </a:spcAft>
              <a:buClrTx/>
              <a:buSzTx/>
              <a:buFontTx/>
              <a:buNone/>
              <a:tabLst/>
              <a:defRPr/>
            </a:pPr>
            <a:r>
              <a:rPr kumimoji="0" lang="en-IN" sz="238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rPr>
              <a:t>June 2013</a:t>
            </a:r>
          </a:p>
        </p:txBody>
      </p:sp>
      <p:sp>
        <p:nvSpPr>
          <p:cNvPr id="9" name="TextBox 8"/>
          <p:cNvSpPr txBox="1"/>
          <p:nvPr/>
        </p:nvSpPr>
        <p:spPr>
          <a:xfrm>
            <a:off x="5235765" y="3186004"/>
            <a:ext cx="1564018" cy="540000"/>
          </a:xfrm>
          <a:prstGeom prst="rect">
            <a:avLst/>
          </a:prstGeom>
          <a:noFill/>
        </p:spPr>
        <p:txBody>
          <a:bodyPr wrap="none" rtlCol="0">
            <a:noAutofit/>
          </a:bodyPr>
          <a:lstStyle/>
          <a:p>
            <a:pPr marL="0" marR="0" lvl="0" indent="0" algn="l" defTabSz="906884" rtl="0" eaLnBrk="1" fontAlgn="auto" latinLnBrk="0" hangingPunct="1">
              <a:lnSpc>
                <a:spcPct val="100000"/>
              </a:lnSpc>
              <a:spcBef>
                <a:spcPts val="0"/>
              </a:spcBef>
              <a:spcAft>
                <a:spcPts val="0"/>
              </a:spcAft>
              <a:buClrTx/>
              <a:buSzTx/>
              <a:buFontTx/>
              <a:buNone/>
              <a:tabLst/>
              <a:defRPr/>
            </a:pPr>
            <a:r>
              <a:rPr kumimoji="0" lang="en-IN" sz="238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rPr>
              <a:t>Nov 2017</a:t>
            </a:r>
          </a:p>
        </p:txBody>
      </p:sp>
      <p:sp>
        <p:nvSpPr>
          <p:cNvPr id="17" name="TextBox 16"/>
          <p:cNvSpPr txBox="1"/>
          <p:nvPr/>
        </p:nvSpPr>
        <p:spPr>
          <a:xfrm>
            <a:off x="7190782" y="3186004"/>
            <a:ext cx="1710725" cy="540000"/>
          </a:xfrm>
          <a:prstGeom prst="rect">
            <a:avLst/>
          </a:prstGeom>
          <a:noFill/>
        </p:spPr>
        <p:txBody>
          <a:bodyPr wrap="none" rtlCol="0">
            <a:noAutofit/>
          </a:bodyPr>
          <a:lstStyle/>
          <a:p>
            <a:pPr marL="0" marR="0" lvl="0" indent="0" algn="l" defTabSz="906884" rtl="0" eaLnBrk="1" fontAlgn="auto" latinLnBrk="0" hangingPunct="1">
              <a:lnSpc>
                <a:spcPct val="100000"/>
              </a:lnSpc>
              <a:spcBef>
                <a:spcPts val="0"/>
              </a:spcBef>
              <a:spcAft>
                <a:spcPts val="0"/>
              </a:spcAft>
              <a:buClrTx/>
              <a:buSzTx/>
              <a:buFontTx/>
              <a:buNone/>
              <a:tabLst/>
              <a:defRPr/>
            </a:pPr>
            <a:r>
              <a:rPr kumimoji="0" lang="en-IN" sz="238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rPr>
              <a:t>June 2018</a:t>
            </a:r>
          </a:p>
        </p:txBody>
      </p:sp>
      <p:sp>
        <p:nvSpPr>
          <p:cNvPr id="24" name="TextBox 23"/>
          <p:cNvSpPr txBox="1"/>
          <p:nvPr/>
        </p:nvSpPr>
        <p:spPr>
          <a:xfrm>
            <a:off x="9384030" y="3186004"/>
            <a:ext cx="1696298" cy="540000"/>
          </a:xfrm>
          <a:prstGeom prst="rect">
            <a:avLst/>
          </a:prstGeom>
          <a:noFill/>
        </p:spPr>
        <p:txBody>
          <a:bodyPr wrap="none" rtlCol="0">
            <a:noAutofit/>
          </a:bodyPr>
          <a:lstStyle/>
          <a:p>
            <a:pPr marL="0" marR="0" lvl="0" indent="0" algn="l" defTabSz="906884" rtl="0" eaLnBrk="1" fontAlgn="auto" latinLnBrk="0" hangingPunct="1">
              <a:lnSpc>
                <a:spcPct val="100000"/>
              </a:lnSpc>
              <a:spcBef>
                <a:spcPts val="0"/>
              </a:spcBef>
              <a:spcAft>
                <a:spcPts val="0"/>
              </a:spcAft>
              <a:buClrTx/>
              <a:buSzTx/>
              <a:buFontTx/>
              <a:buNone/>
              <a:tabLst/>
              <a:defRPr/>
            </a:pPr>
            <a:r>
              <a:rPr kumimoji="0" lang="en-IN" sz="238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rPr>
              <a:t>April 2019</a:t>
            </a:r>
          </a:p>
        </p:txBody>
      </p:sp>
      <p:sp>
        <p:nvSpPr>
          <p:cNvPr id="8" name="TextBox 7"/>
          <p:cNvSpPr txBox="1"/>
          <p:nvPr/>
        </p:nvSpPr>
        <p:spPr>
          <a:xfrm>
            <a:off x="3004881" y="3186004"/>
            <a:ext cx="1583254" cy="540000"/>
          </a:xfrm>
          <a:prstGeom prst="rect">
            <a:avLst/>
          </a:prstGeom>
          <a:noFill/>
        </p:spPr>
        <p:txBody>
          <a:bodyPr wrap="none" rtlCol="0">
            <a:noAutofit/>
          </a:bodyPr>
          <a:lstStyle/>
          <a:p>
            <a:pPr marL="0" marR="0" lvl="0" indent="0" algn="l" defTabSz="906884" rtl="0" eaLnBrk="1" fontAlgn="auto" latinLnBrk="0" hangingPunct="1">
              <a:lnSpc>
                <a:spcPct val="100000"/>
              </a:lnSpc>
              <a:spcBef>
                <a:spcPts val="0"/>
              </a:spcBef>
              <a:spcAft>
                <a:spcPts val="0"/>
              </a:spcAft>
              <a:buClrTx/>
              <a:buSzTx/>
              <a:buFontTx/>
              <a:buNone/>
              <a:tabLst/>
              <a:defRPr/>
            </a:pPr>
            <a:r>
              <a:rPr kumimoji="0" lang="en-IN" sz="238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rPr>
              <a:t>May 2017</a:t>
            </a:r>
          </a:p>
        </p:txBody>
      </p:sp>
      <p:sp>
        <p:nvSpPr>
          <p:cNvPr id="35" name="Rectangle 34">
            <a:extLst>
              <a:ext uri="{FF2B5EF4-FFF2-40B4-BE49-F238E27FC236}">
                <a16:creationId xmlns:a16="http://schemas.microsoft.com/office/drawing/2014/main" id="{7CE6B33B-737D-4450-9C51-0075A0E6591F}"/>
              </a:ext>
            </a:extLst>
          </p:cNvPr>
          <p:cNvSpPr/>
          <p:nvPr/>
        </p:nvSpPr>
        <p:spPr>
          <a:xfrm>
            <a:off x="8014834" y="2372217"/>
            <a:ext cx="105877" cy="8561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3E0443AD-7038-4387-AB0E-D564F6B7B968}"/>
              </a:ext>
            </a:extLst>
          </p:cNvPr>
          <p:cNvSpPr/>
          <p:nvPr/>
        </p:nvSpPr>
        <p:spPr>
          <a:xfrm>
            <a:off x="6385307" y="1035698"/>
            <a:ext cx="3249396" cy="1858056"/>
          </a:xfrm>
          <a:prstGeom prst="roundRect">
            <a:avLst/>
          </a:prstGeom>
          <a:solidFill>
            <a:schemeClr val="bg1"/>
          </a:solidFill>
          <a:ln w="762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06884" eaLnBrk="1" fontAlgn="auto" hangingPunct="1">
              <a:spcBef>
                <a:spcPts val="0"/>
              </a:spcBef>
              <a:spcAft>
                <a:spcPts val="0"/>
              </a:spcAft>
            </a:pPr>
            <a:r>
              <a:rPr lang="en-GB" sz="2400" dirty="0">
                <a:solidFill>
                  <a:prstClr val="black"/>
                </a:solidFill>
                <a:latin typeface="Arial Rounded MT Bold" panose="020F0704030504030204" pitchFamily="34" charset="0"/>
                <a:cs typeface="Arial" pitchFamily="34" charset="0"/>
              </a:rPr>
              <a:t>Transformation of </a:t>
            </a:r>
          </a:p>
          <a:p>
            <a:pPr algn="ctr" defTabSz="906884" eaLnBrk="1" fontAlgn="auto" hangingPunct="1">
              <a:spcBef>
                <a:spcPts val="0"/>
              </a:spcBef>
              <a:spcAft>
                <a:spcPts val="0"/>
              </a:spcAft>
            </a:pPr>
            <a:r>
              <a:rPr lang="en-GB" sz="2400" dirty="0">
                <a:solidFill>
                  <a:prstClr val="black"/>
                </a:solidFill>
                <a:latin typeface="Arial Rounded MT Bold" panose="020F0704030504030204" pitchFamily="34" charset="0"/>
                <a:cs typeface="Arial" pitchFamily="34" charset="0"/>
              </a:rPr>
              <a:t>716 PHCs, </a:t>
            </a:r>
          </a:p>
          <a:p>
            <a:pPr algn="ctr" defTabSz="906884" eaLnBrk="1" fontAlgn="auto" hangingPunct="1">
              <a:spcBef>
                <a:spcPts val="0"/>
              </a:spcBef>
              <a:spcAft>
                <a:spcPts val="0"/>
              </a:spcAft>
            </a:pPr>
            <a:r>
              <a:rPr lang="en-GB" sz="2400" dirty="0">
                <a:solidFill>
                  <a:prstClr val="black"/>
                </a:solidFill>
                <a:latin typeface="Arial Rounded MT Bold" panose="020F0704030504030204" pitchFamily="34" charset="0"/>
                <a:cs typeface="Arial" pitchFamily="34" charset="0"/>
              </a:rPr>
              <a:t>214 Urban PHCs &amp; 985 HSCs </a:t>
            </a:r>
            <a:r>
              <a:rPr lang="en-GB" sz="2400">
                <a:solidFill>
                  <a:prstClr val="black"/>
                </a:solidFill>
                <a:latin typeface="Arial Rounded MT Bold" panose="020F0704030504030204" pitchFamily="34" charset="0"/>
                <a:cs typeface="Arial" pitchFamily="34" charset="0"/>
              </a:rPr>
              <a:t>into HWCs </a:t>
            </a:r>
            <a:endParaRPr lang="en-GB" sz="2400" dirty="0">
              <a:solidFill>
                <a:prstClr val="black"/>
              </a:solidFill>
              <a:latin typeface="Arial Rounded MT Bold" panose="020F0704030504030204" pitchFamily="34" charset="0"/>
              <a:cs typeface="Arial" pitchFamily="34" charset="0"/>
            </a:endParaRPr>
          </a:p>
        </p:txBody>
      </p:sp>
      <p:sp>
        <p:nvSpPr>
          <p:cNvPr id="38" name="Rectangle: Rounded Corners 37">
            <a:extLst>
              <a:ext uri="{FF2B5EF4-FFF2-40B4-BE49-F238E27FC236}">
                <a16:creationId xmlns:a16="http://schemas.microsoft.com/office/drawing/2014/main" id="{D35507C9-8794-4045-8F6B-E410DF7A0AA6}"/>
              </a:ext>
            </a:extLst>
          </p:cNvPr>
          <p:cNvSpPr/>
          <p:nvPr/>
        </p:nvSpPr>
        <p:spPr>
          <a:xfrm>
            <a:off x="8610212" y="4218932"/>
            <a:ext cx="3093896" cy="1450606"/>
          </a:xfrm>
          <a:prstGeom prst="roundRect">
            <a:avLst/>
          </a:prstGeom>
          <a:solidFill>
            <a:schemeClr val="bg1"/>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06884" eaLnBrk="1" fontAlgn="auto" hangingPunct="1">
              <a:spcBef>
                <a:spcPts val="0"/>
              </a:spcBef>
              <a:spcAft>
                <a:spcPts val="0"/>
              </a:spcAft>
            </a:pPr>
            <a:r>
              <a:rPr lang="en-GB" sz="2400" dirty="0">
                <a:solidFill>
                  <a:prstClr val="black"/>
                </a:solidFill>
                <a:latin typeface="Arial Rounded MT Bold" panose="020F0704030504030204" pitchFamily="34" charset="0"/>
                <a:cs typeface="Arial" pitchFamily="34" charset="0"/>
              </a:rPr>
              <a:t>Transformation of </a:t>
            </a:r>
          </a:p>
          <a:p>
            <a:pPr algn="ctr" defTabSz="906884" eaLnBrk="1" fontAlgn="auto" hangingPunct="1">
              <a:spcBef>
                <a:spcPts val="0"/>
              </a:spcBef>
              <a:spcAft>
                <a:spcPts val="0"/>
              </a:spcAft>
            </a:pPr>
            <a:r>
              <a:rPr lang="en-GB" sz="2400" dirty="0">
                <a:solidFill>
                  <a:prstClr val="black"/>
                </a:solidFill>
                <a:latin typeface="Arial Rounded MT Bold" panose="020F0704030504030204" pitchFamily="34" charset="0"/>
                <a:cs typeface="Arial" pitchFamily="34" charset="0"/>
              </a:rPr>
              <a:t>all Rural &amp; Urban PHCs </a:t>
            </a:r>
            <a:r>
              <a:rPr lang="en-GB" sz="2400">
                <a:solidFill>
                  <a:prstClr val="black"/>
                </a:solidFill>
                <a:latin typeface="Arial Rounded MT Bold" panose="020F0704030504030204" pitchFamily="34" charset="0"/>
                <a:cs typeface="Arial" pitchFamily="34" charset="0"/>
              </a:rPr>
              <a:t>into </a:t>
            </a:r>
            <a:r>
              <a:rPr lang="en-GB" sz="2400" dirty="0">
                <a:solidFill>
                  <a:prstClr val="black"/>
                </a:solidFill>
                <a:latin typeface="Arial Rounded MT Bold" panose="020F0704030504030204" pitchFamily="34" charset="0"/>
                <a:cs typeface="Arial" pitchFamily="34" charset="0"/>
              </a:rPr>
              <a:t>HWCs </a:t>
            </a:r>
          </a:p>
        </p:txBody>
      </p:sp>
    </p:spTree>
    <p:extLst>
      <p:ext uri="{BB962C8B-B14F-4D97-AF65-F5344CB8AC3E}">
        <p14:creationId xmlns:p14="http://schemas.microsoft.com/office/powerpoint/2010/main" val="4173266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7860-DE24-49EE-A98A-395AC4D4D753}"/>
              </a:ext>
            </a:extLst>
          </p:cNvPr>
          <p:cNvSpPr>
            <a:spLocks noGrp="1"/>
          </p:cNvSpPr>
          <p:nvPr>
            <p:ph type="title"/>
          </p:nvPr>
        </p:nvSpPr>
        <p:spPr/>
        <p:txBody>
          <a:bodyPr/>
          <a:lstStyle/>
          <a:p>
            <a:pPr algn="ctr"/>
            <a:r>
              <a:rPr lang="en-IN" dirty="0"/>
              <a:t>Conceptualization of UHC in Tamil Nadu</a:t>
            </a:r>
          </a:p>
        </p:txBody>
      </p:sp>
      <p:sp>
        <p:nvSpPr>
          <p:cNvPr id="3" name="Content Placeholder 2">
            <a:extLst>
              <a:ext uri="{FF2B5EF4-FFF2-40B4-BE49-F238E27FC236}">
                <a16:creationId xmlns:a16="http://schemas.microsoft.com/office/drawing/2014/main" id="{E2BF7BE1-9BF9-409C-8672-3784CB390DC8}"/>
              </a:ext>
            </a:extLst>
          </p:cNvPr>
          <p:cNvSpPr>
            <a:spLocks noGrp="1"/>
          </p:cNvSpPr>
          <p:nvPr>
            <p:ph idx="1"/>
          </p:nvPr>
        </p:nvSpPr>
        <p:spPr>
          <a:xfrm>
            <a:off x="434109" y="1230745"/>
            <a:ext cx="11406909" cy="5135129"/>
          </a:xfrm>
        </p:spPr>
        <p:txBody>
          <a:bodyPr>
            <a:noAutofit/>
          </a:bodyPr>
          <a:lstStyle/>
          <a:p>
            <a:pPr marL="514350" indent="-514350">
              <a:lnSpc>
                <a:spcPct val="100000"/>
              </a:lnSpc>
              <a:spcBef>
                <a:spcPts val="0"/>
              </a:spcBef>
              <a:buClr>
                <a:schemeClr val="tx1"/>
              </a:buClr>
              <a:buFont typeface="+mj-lt"/>
              <a:buAutoNum type="arabicPeriod"/>
            </a:pPr>
            <a:r>
              <a:rPr lang="en-GB" sz="2800" dirty="0">
                <a:solidFill>
                  <a:srgbClr val="2C012D"/>
                </a:solidFill>
              </a:rPr>
              <a:t>Building UHC within the public health architecture without altering the existing State policies</a:t>
            </a:r>
          </a:p>
          <a:p>
            <a:pPr marL="514350" indent="-514350">
              <a:lnSpc>
                <a:spcPct val="100000"/>
              </a:lnSpc>
              <a:spcBef>
                <a:spcPts val="0"/>
              </a:spcBef>
              <a:buClr>
                <a:schemeClr val="tx1"/>
              </a:buClr>
              <a:buFont typeface="+mj-lt"/>
              <a:buAutoNum type="arabicPeriod"/>
            </a:pPr>
            <a:r>
              <a:rPr lang="en-GB" sz="2800" dirty="0">
                <a:solidFill>
                  <a:srgbClr val="2C012D"/>
                </a:solidFill>
              </a:rPr>
              <a:t>Public Healthcare Team, Training, Infrastructure including branding, Drugs and Diagnostics, IT Systems tailor made for State Public Health Systems</a:t>
            </a:r>
          </a:p>
          <a:p>
            <a:pPr marL="514350" indent="-514350">
              <a:lnSpc>
                <a:spcPct val="100000"/>
              </a:lnSpc>
              <a:spcBef>
                <a:spcPts val="0"/>
              </a:spcBef>
              <a:buClr>
                <a:schemeClr val="tx1"/>
              </a:buClr>
              <a:buFont typeface="+mj-lt"/>
              <a:buAutoNum type="arabicPeriod"/>
            </a:pPr>
            <a:r>
              <a:rPr lang="en-GB" sz="2800" dirty="0">
                <a:solidFill>
                  <a:srgbClr val="2C012D"/>
                </a:solidFill>
              </a:rPr>
              <a:t>Intact continuum of care with forward and backward linkages from community to tertiary health facility supported by Master Registry</a:t>
            </a:r>
          </a:p>
          <a:p>
            <a:pPr marL="514350" indent="-514350">
              <a:lnSpc>
                <a:spcPct val="100000"/>
              </a:lnSpc>
              <a:spcBef>
                <a:spcPts val="0"/>
              </a:spcBef>
              <a:buClr>
                <a:schemeClr val="tx1"/>
              </a:buClr>
              <a:buFont typeface="+mj-lt"/>
              <a:buAutoNum type="arabicPeriod"/>
            </a:pPr>
            <a:r>
              <a:rPr lang="en-GB" sz="2800" dirty="0">
                <a:solidFill>
                  <a:srgbClr val="2C012D"/>
                </a:solidFill>
              </a:rPr>
              <a:t>Patient centric convergence of all existing health and related activities at block level</a:t>
            </a:r>
          </a:p>
          <a:p>
            <a:pPr marL="514350" indent="-514350">
              <a:lnSpc>
                <a:spcPct val="100000"/>
              </a:lnSpc>
              <a:spcBef>
                <a:spcPts val="0"/>
              </a:spcBef>
              <a:buClr>
                <a:schemeClr val="tx1"/>
              </a:buClr>
              <a:buFont typeface="+mj-lt"/>
              <a:buAutoNum type="arabicPeriod"/>
            </a:pPr>
            <a:r>
              <a:rPr lang="en-GB" sz="2800" dirty="0">
                <a:solidFill>
                  <a:srgbClr val="2C012D"/>
                </a:solidFill>
              </a:rPr>
              <a:t>Health Sub Centre strengthening is cornerstone of UHC implementation and differential services provided at differential level of Health Systems</a:t>
            </a:r>
          </a:p>
          <a:p>
            <a:pPr marL="514350" indent="-514350">
              <a:lnSpc>
                <a:spcPct val="100000"/>
              </a:lnSpc>
              <a:spcBef>
                <a:spcPts val="0"/>
              </a:spcBef>
              <a:buClr>
                <a:schemeClr val="tx1"/>
              </a:buClr>
              <a:buFont typeface="+mj-lt"/>
              <a:buAutoNum type="arabicPeriod"/>
            </a:pPr>
            <a:r>
              <a:rPr lang="en-GB" sz="2800" dirty="0">
                <a:solidFill>
                  <a:srgbClr val="2C012D"/>
                </a:solidFill>
              </a:rPr>
              <a:t>Expanded Service delivery with focus on NCD services                           without compromising MCH services &amp; communicable disease management</a:t>
            </a:r>
            <a:endParaRPr lang="en-IN" sz="2800" dirty="0">
              <a:solidFill>
                <a:srgbClr val="2C012D"/>
              </a:solidFill>
            </a:endParaRPr>
          </a:p>
        </p:txBody>
      </p:sp>
    </p:spTree>
    <p:extLst>
      <p:ext uri="{BB962C8B-B14F-4D97-AF65-F5344CB8AC3E}">
        <p14:creationId xmlns:p14="http://schemas.microsoft.com/office/powerpoint/2010/main" val="3695595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7860-DE24-49EE-A98A-395AC4D4D753}"/>
              </a:ext>
            </a:extLst>
          </p:cNvPr>
          <p:cNvSpPr>
            <a:spLocks noGrp="1"/>
          </p:cNvSpPr>
          <p:nvPr>
            <p:ph type="title"/>
          </p:nvPr>
        </p:nvSpPr>
        <p:spPr/>
        <p:txBody>
          <a:bodyPr>
            <a:normAutofit/>
          </a:bodyPr>
          <a:lstStyle/>
          <a:p>
            <a:pPr algn="ctr"/>
            <a:r>
              <a:rPr lang="en-GB" dirty="0"/>
              <a:t>Functional Health and Wellness Centres</a:t>
            </a:r>
            <a:endParaRPr lang="en-IN" dirty="0"/>
          </a:p>
        </p:txBody>
      </p:sp>
      <p:graphicFrame>
        <p:nvGraphicFramePr>
          <p:cNvPr id="6" name="Table 5">
            <a:extLst>
              <a:ext uri="{FF2B5EF4-FFF2-40B4-BE49-F238E27FC236}">
                <a16:creationId xmlns:a16="http://schemas.microsoft.com/office/drawing/2014/main" id="{E3545709-3890-46EC-9601-D1F55CF71354}"/>
              </a:ext>
            </a:extLst>
          </p:cNvPr>
          <p:cNvGraphicFramePr>
            <a:graphicFrameLocks noGrp="1"/>
          </p:cNvGraphicFramePr>
          <p:nvPr>
            <p:extLst>
              <p:ext uri="{D42A27DB-BD31-4B8C-83A1-F6EECF244321}">
                <p14:modId xmlns:p14="http://schemas.microsoft.com/office/powerpoint/2010/main" val="2773814930"/>
              </p:ext>
            </p:extLst>
          </p:nvPr>
        </p:nvGraphicFramePr>
        <p:xfrm>
          <a:off x="434109" y="1322354"/>
          <a:ext cx="11406909" cy="4883384"/>
        </p:xfrm>
        <a:graphic>
          <a:graphicData uri="http://schemas.openxmlformats.org/drawingml/2006/table">
            <a:tbl>
              <a:tblPr firstRow="1" bandRow="1">
                <a:tableStyleId>{2D5ABB26-0587-4C30-8999-92F81FD0307C}</a:tableStyleId>
              </a:tblPr>
              <a:tblGrid>
                <a:gridCol w="4315691">
                  <a:extLst>
                    <a:ext uri="{9D8B030D-6E8A-4147-A177-3AD203B41FA5}">
                      <a16:colId xmlns:a16="http://schemas.microsoft.com/office/drawing/2014/main" val="344327606"/>
                    </a:ext>
                  </a:extLst>
                </a:gridCol>
                <a:gridCol w="1714500">
                  <a:extLst>
                    <a:ext uri="{9D8B030D-6E8A-4147-A177-3AD203B41FA5}">
                      <a16:colId xmlns:a16="http://schemas.microsoft.com/office/drawing/2014/main" val="1463479889"/>
                    </a:ext>
                  </a:extLst>
                </a:gridCol>
                <a:gridCol w="2197100">
                  <a:extLst>
                    <a:ext uri="{9D8B030D-6E8A-4147-A177-3AD203B41FA5}">
                      <a16:colId xmlns:a16="http://schemas.microsoft.com/office/drawing/2014/main" val="2647368752"/>
                    </a:ext>
                  </a:extLst>
                </a:gridCol>
                <a:gridCol w="1689100">
                  <a:extLst>
                    <a:ext uri="{9D8B030D-6E8A-4147-A177-3AD203B41FA5}">
                      <a16:colId xmlns:a16="http://schemas.microsoft.com/office/drawing/2014/main" val="636413904"/>
                    </a:ext>
                  </a:extLst>
                </a:gridCol>
                <a:gridCol w="1490518">
                  <a:extLst>
                    <a:ext uri="{9D8B030D-6E8A-4147-A177-3AD203B41FA5}">
                      <a16:colId xmlns:a16="http://schemas.microsoft.com/office/drawing/2014/main" val="2924505310"/>
                    </a:ext>
                  </a:extLst>
                </a:gridCol>
              </a:tblGrid>
              <a:tr h="0">
                <a:tc>
                  <a:txBody>
                    <a:bodyPr/>
                    <a:lstStyle/>
                    <a:p>
                      <a:endParaRPr lang="en-IN" sz="2800" b="1" dirty="0">
                        <a:latin typeface="+mj-lt"/>
                      </a:endParaRPr>
                    </a:p>
                  </a:txBody>
                  <a:tcPr marL="62982" marR="62982" marT="31491" marB="31491"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mj-lt"/>
                        </a:rPr>
                        <a:t>HSC</a:t>
                      </a:r>
                      <a:endParaRPr lang="en-IN" sz="2800" b="1" dirty="0">
                        <a:latin typeface="+mj-lt"/>
                      </a:endParaRPr>
                    </a:p>
                  </a:txBody>
                  <a:tcPr marL="62982" marR="62982" marT="31491" marB="31491"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mj-lt"/>
                        </a:rPr>
                        <a:t>Addl. PHC</a:t>
                      </a:r>
                      <a:endParaRPr lang="en-IN" sz="2800" b="1" dirty="0">
                        <a:latin typeface="+mj-lt"/>
                      </a:endParaRPr>
                    </a:p>
                  </a:txBody>
                  <a:tcPr marL="62982" marR="62982" marT="31491" marB="31491"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mj-lt"/>
                        </a:rPr>
                        <a:t>Urban PHC</a:t>
                      </a:r>
                      <a:endParaRPr lang="en-IN" sz="2800" b="1" dirty="0">
                        <a:latin typeface="+mj-lt"/>
                      </a:endParaRPr>
                    </a:p>
                  </a:txBody>
                  <a:tcPr marL="62982" marR="62982" marT="31491" marB="31491"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mj-lt"/>
                        </a:rPr>
                        <a:t>Total</a:t>
                      </a:r>
                      <a:endParaRPr lang="en-IN" sz="2800" b="1" dirty="0">
                        <a:latin typeface="+mj-lt"/>
                      </a:endParaRPr>
                    </a:p>
                  </a:txBody>
                  <a:tcPr marL="62982" marR="62982" marT="31491" marB="31491"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1431131"/>
                  </a:ext>
                </a:extLst>
              </a:tr>
              <a:tr h="0">
                <a:tc>
                  <a:txBody>
                    <a:bodyPr/>
                    <a:lstStyle/>
                    <a:p>
                      <a:r>
                        <a:rPr lang="en-US" sz="2800" b="1" dirty="0">
                          <a:solidFill>
                            <a:schemeClr val="tx1"/>
                          </a:solidFill>
                          <a:effectLst>
                            <a:outerShdw blurRad="38100" dist="38100" dir="2700000" algn="tl">
                              <a:srgbClr val="000000">
                                <a:alpha val="43137"/>
                              </a:srgbClr>
                            </a:outerShdw>
                          </a:effectLst>
                          <a:latin typeface="+mj-lt"/>
                        </a:rPr>
                        <a:t>Roll out plan in</a:t>
                      </a:r>
                      <a:r>
                        <a:rPr lang="en-US" sz="2800" b="1" baseline="0" dirty="0">
                          <a:solidFill>
                            <a:schemeClr val="tx1"/>
                          </a:solidFill>
                          <a:effectLst>
                            <a:outerShdw blurRad="38100" dist="38100" dir="2700000" algn="tl">
                              <a:srgbClr val="000000">
                                <a:alpha val="43137"/>
                              </a:srgbClr>
                            </a:outerShdw>
                          </a:effectLst>
                          <a:latin typeface="+mj-lt"/>
                        </a:rPr>
                        <a:t> 2018-19 </a:t>
                      </a:r>
                    </a:p>
                    <a:p>
                      <a:r>
                        <a:rPr lang="en-US" sz="2800" b="1" baseline="0" dirty="0">
                          <a:solidFill>
                            <a:schemeClr val="tx1"/>
                          </a:solidFill>
                          <a:latin typeface="+mj-lt"/>
                        </a:rPr>
                        <a:t>(Hon’ CM announcement)</a:t>
                      </a:r>
                      <a:endParaRPr lang="en-IN" sz="2800" b="1" dirty="0">
                        <a:solidFill>
                          <a:schemeClr val="tx1"/>
                        </a:solidFill>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mj-lt"/>
                        </a:rPr>
                        <a:t>985</a:t>
                      </a:r>
                      <a:endParaRPr lang="en-IN" sz="2800" b="1" dirty="0">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mj-lt"/>
                        </a:rPr>
                        <a:t>716</a:t>
                      </a:r>
                      <a:endParaRPr lang="en-IN" sz="2800" b="1" dirty="0">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mj-lt"/>
                        </a:rPr>
                        <a:t>214</a:t>
                      </a:r>
                      <a:endParaRPr lang="en-IN" sz="2800" b="1" dirty="0">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mj-lt"/>
                        </a:rPr>
                        <a:t>1915</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1802633"/>
                  </a:ext>
                </a:extLst>
              </a:tr>
              <a:tr h="0">
                <a:tc>
                  <a:txBody>
                    <a:bodyPr/>
                    <a:lstStyle/>
                    <a:p>
                      <a:r>
                        <a:rPr lang="en-US" sz="2800" b="1" dirty="0">
                          <a:solidFill>
                            <a:schemeClr val="tx1"/>
                          </a:solidFill>
                          <a:effectLst>
                            <a:outerShdw blurRad="38100" dist="38100" dir="2700000" algn="tl">
                              <a:srgbClr val="000000">
                                <a:alpha val="43137"/>
                              </a:srgbClr>
                            </a:outerShdw>
                          </a:effectLst>
                          <a:latin typeface="+mj-lt"/>
                        </a:rPr>
                        <a:t>Roll out plan in</a:t>
                      </a:r>
                      <a:r>
                        <a:rPr lang="en-US" sz="2800" b="1" baseline="0" dirty="0">
                          <a:solidFill>
                            <a:schemeClr val="tx1"/>
                          </a:solidFill>
                          <a:effectLst>
                            <a:outerShdw blurRad="38100" dist="38100" dir="2700000" algn="tl">
                              <a:srgbClr val="000000">
                                <a:alpha val="43137"/>
                              </a:srgbClr>
                            </a:outerShdw>
                          </a:effectLst>
                          <a:latin typeface="+mj-lt"/>
                        </a:rPr>
                        <a:t> 2019-20 </a:t>
                      </a:r>
                    </a:p>
                    <a:p>
                      <a:r>
                        <a:rPr lang="en-US" sz="2800" b="1" baseline="0" dirty="0">
                          <a:solidFill>
                            <a:schemeClr val="tx1"/>
                          </a:solidFill>
                          <a:latin typeface="+mj-lt"/>
                        </a:rPr>
                        <a:t>(Hon’ CM announcement)</a:t>
                      </a:r>
                      <a:endParaRPr lang="en-IN" sz="2800" b="1" dirty="0">
                        <a:solidFill>
                          <a:schemeClr val="tx1"/>
                        </a:solidFill>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800" b="1" dirty="0">
                          <a:latin typeface="+mj-lt"/>
                        </a:rPr>
                        <a:t>0</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mj-lt"/>
                        </a:rPr>
                        <a:t>705</a:t>
                      </a:r>
                      <a:endParaRPr lang="en-IN" sz="2800" b="1" dirty="0">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mj-lt"/>
                        </a:rPr>
                        <a:t>246</a:t>
                      </a:r>
                      <a:endParaRPr lang="en-IN" sz="2800" b="1" dirty="0">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800" b="1" dirty="0">
                          <a:latin typeface="+mj-lt"/>
                        </a:rPr>
                        <a:t>9</a:t>
                      </a:r>
                      <a:r>
                        <a:rPr lang="en-US" sz="2800" b="1" dirty="0">
                          <a:latin typeface="+mj-lt"/>
                        </a:rPr>
                        <a:t>51</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2337585"/>
                  </a:ext>
                </a:extLst>
              </a:tr>
              <a:tr h="727994">
                <a:tc>
                  <a:txBody>
                    <a:bodyPr/>
                    <a:lstStyle/>
                    <a:p>
                      <a:r>
                        <a:rPr lang="en-IN" sz="2800" b="1" dirty="0">
                          <a:solidFill>
                            <a:schemeClr val="tx1"/>
                          </a:solidFill>
                          <a:effectLst>
                            <a:outerShdw blurRad="38100" dist="38100" dir="2700000" algn="tl">
                              <a:srgbClr val="000000">
                                <a:alpha val="43137"/>
                              </a:srgbClr>
                            </a:outerShdw>
                          </a:effectLst>
                          <a:latin typeface="+mj-lt"/>
                        </a:rPr>
                        <a:t>Total HWCs Proposed</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IN" sz="2800" b="1" dirty="0">
                          <a:solidFill>
                            <a:schemeClr val="tx1"/>
                          </a:solidFill>
                          <a:effectLst/>
                          <a:latin typeface="+mj-lt"/>
                        </a:rPr>
                        <a:t>985</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IN" sz="2800" b="1" dirty="0">
                          <a:solidFill>
                            <a:schemeClr val="tx1"/>
                          </a:solidFill>
                          <a:effectLst/>
                          <a:latin typeface="+mj-lt"/>
                        </a:rPr>
                        <a:t>1421</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IN" sz="2800" b="1" dirty="0">
                          <a:solidFill>
                            <a:schemeClr val="tx1"/>
                          </a:solidFill>
                          <a:effectLst/>
                          <a:latin typeface="+mj-lt"/>
                        </a:rPr>
                        <a:t>460</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IN" sz="2800" b="1" dirty="0">
                          <a:solidFill>
                            <a:schemeClr val="tx1"/>
                          </a:solidFill>
                          <a:effectLst/>
                          <a:latin typeface="+mj-lt"/>
                        </a:rPr>
                        <a:t>2866</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03754689"/>
                  </a:ext>
                </a:extLst>
              </a:tr>
              <a:tr h="0">
                <a:tc>
                  <a:txBody>
                    <a:bodyPr/>
                    <a:lstStyle/>
                    <a:p>
                      <a:r>
                        <a:rPr lang="en-US" sz="2800" b="1" dirty="0">
                          <a:solidFill>
                            <a:schemeClr val="tx1"/>
                          </a:solidFill>
                          <a:effectLst>
                            <a:outerShdw blurRad="38100" dist="38100" dir="2700000" algn="tl">
                              <a:srgbClr val="000000">
                                <a:alpha val="43137"/>
                              </a:srgbClr>
                            </a:outerShdw>
                          </a:effectLst>
                          <a:latin typeface="+mj-lt"/>
                        </a:rPr>
                        <a:t>Status</a:t>
                      </a:r>
                      <a:r>
                        <a:rPr lang="en-US" sz="2800" b="1" baseline="0" dirty="0">
                          <a:solidFill>
                            <a:schemeClr val="tx1"/>
                          </a:solidFill>
                          <a:effectLst>
                            <a:outerShdw blurRad="38100" dist="38100" dir="2700000" algn="tl">
                              <a:srgbClr val="000000">
                                <a:alpha val="43137"/>
                              </a:srgbClr>
                            </a:outerShdw>
                          </a:effectLst>
                          <a:latin typeface="+mj-lt"/>
                        </a:rPr>
                        <a:t> as on 03.08.2019 </a:t>
                      </a:r>
                    </a:p>
                    <a:p>
                      <a:r>
                        <a:rPr lang="en-US" sz="2800" b="1" baseline="0" dirty="0">
                          <a:solidFill>
                            <a:schemeClr val="tx1"/>
                          </a:solidFill>
                          <a:latin typeface="+mj-lt"/>
                        </a:rPr>
                        <a:t>(as per TN)</a:t>
                      </a:r>
                      <a:endParaRPr lang="en-IN" sz="2800" b="1" dirty="0">
                        <a:solidFill>
                          <a:schemeClr val="tx1"/>
                        </a:solidFill>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solidFill>
                            <a:schemeClr val="accent6">
                              <a:lumMod val="50000"/>
                            </a:schemeClr>
                          </a:solidFill>
                          <a:effectLst/>
                          <a:latin typeface="+mj-lt"/>
                        </a:rPr>
                        <a:t>758*</a:t>
                      </a:r>
                      <a:endParaRPr lang="en-IN" sz="2800" b="1" dirty="0">
                        <a:solidFill>
                          <a:schemeClr val="accent6">
                            <a:lumMod val="50000"/>
                          </a:schemeClr>
                        </a:solidFill>
                        <a:effectLst/>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800" b="1" dirty="0">
                          <a:solidFill>
                            <a:schemeClr val="accent6">
                              <a:lumMod val="50000"/>
                            </a:schemeClr>
                          </a:solidFill>
                          <a:effectLst/>
                          <a:latin typeface="+mj-lt"/>
                        </a:rPr>
                        <a:t>1096</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solidFill>
                            <a:schemeClr val="accent6">
                              <a:lumMod val="50000"/>
                            </a:schemeClr>
                          </a:solidFill>
                          <a:effectLst/>
                          <a:latin typeface="+mj-lt"/>
                        </a:rPr>
                        <a:t>21</a:t>
                      </a:r>
                      <a:r>
                        <a:rPr lang="en-IN" sz="2800" b="1" dirty="0">
                          <a:solidFill>
                            <a:schemeClr val="accent6">
                              <a:lumMod val="50000"/>
                            </a:schemeClr>
                          </a:solidFill>
                          <a:effectLst/>
                          <a:latin typeface="+mj-lt"/>
                        </a:rPr>
                        <a:t>8</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solidFill>
                            <a:schemeClr val="accent6">
                              <a:lumMod val="50000"/>
                            </a:schemeClr>
                          </a:solidFill>
                          <a:effectLst/>
                          <a:latin typeface="+mj-lt"/>
                        </a:rPr>
                        <a:t>2072</a:t>
                      </a:r>
                      <a:endParaRPr lang="en-IN" sz="2800" b="1" dirty="0">
                        <a:solidFill>
                          <a:schemeClr val="accent6">
                            <a:lumMod val="50000"/>
                          </a:schemeClr>
                        </a:solidFill>
                        <a:effectLst/>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2893828"/>
                  </a:ext>
                </a:extLst>
              </a:tr>
              <a:tr h="0">
                <a:tc>
                  <a:txBody>
                    <a:bodyPr/>
                    <a:lstStyle/>
                    <a:p>
                      <a:r>
                        <a:rPr lang="en-US" sz="2800" b="1" dirty="0">
                          <a:solidFill>
                            <a:schemeClr val="tx1"/>
                          </a:solidFill>
                          <a:effectLst>
                            <a:outerShdw blurRad="38100" dist="38100" dir="2700000" algn="tl">
                              <a:srgbClr val="000000">
                                <a:alpha val="43137"/>
                              </a:srgbClr>
                            </a:outerShdw>
                          </a:effectLst>
                          <a:latin typeface="+mj-lt"/>
                        </a:rPr>
                        <a:t>Status</a:t>
                      </a:r>
                      <a:r>
                        <a:rPr lang="en-US" sz="2800" b="1" baseline="0" dirty="0">
                          <a:solidFill>
                            <a:schemeClr val="tx1"/>
                          </a:solidFill>
                          <a:effectLst>
                            <a:outerShdw blurRad="38100" dist="38100" dir="2700000" algn="tl">
                              <a:srgbClr val="000000">
                                <a:alpha val="43137"/>
                              </a:srgbClr>
                            </a:outerShdw>
                          </a:effectLst>
                          <a:latin typeface="+mj-lt"/>
                        </a:rPr>
                        <a:t> as on 03.08.2019 </a:t>
                      </a:r>
                    </a:p>
                    <a:p>
                      <a:r>
                        <a:rPr lang="en-US" sz="2800" b="1" baseline="0" dirty="0">
                          <a:solidFill>
                            <a:schemeClr val="tx1"/>
                          </a:solidFill>
                          <a:latin typeface="+mj-lt"/>
                        </a:rPr>
                        <a:t>(as per </a:t>
                      </a:r>
                      <a:r>
                        <a:rPr lang="en-US" sz="2800" b="1" baseline="0" dirty="0" err="1">
                          <a:solidFill>
                            <a:schemeClr val="tx1"/>
                          </a:solidFill>
                          <a:latin typeface="+mj-lt"/>
                        </a:rPr>
                        <a:t>GoI</a:t>
                      </a:r>
                      <a:r>
                        <a:rPr lang="en-US" sz="2800" b="1" baseline="0" dirty="0">
                          <a:solidFill>
                            <a:schemeClr val="tx1"/>
                          </a:solidFill>
                          <a:latin typeface="+mj-lt"/>
                        </a:rPr>
                        <a:t>)</a:t>
                      </a:r>
                      <a:endParaRPr lang="en-IN" sz="2800" b="1" dirty="0">
                        <a:solidFill>
                          <a:schemeClr val="tx1"/>
                        </a:solidFill>
                        <a:latin typeface="+mj-lt"/>
                      </a:endParaRP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800" b="1" dirty="0">
                          <a:solidFill>
                            <a:schemeClr val="accent6">
                              <a:lumMod val="50000"/>
                            </a:schemeClr>
                          </a:solidFill>
                          <a:effectLst/>
                          <a:latin typeface="+mj-lt"/>
                        </a:rPr>
                        <a:t>293</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800" b="1" dirty="0">
                          <a:solidFill>
                            <a:schemeClr val="accent6">
                              <a:lumMod val="50000"/>
                            </a:schemeClr>
                          </a:solidFill>
                          <a:effectLst/>
                          <a:latin typeface="+mj-lt"/>
                        </a:rPr>
                        <a:t>1096</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800" b="1" dirty="0">
                          <a:solidFill>
                            <a:schemeClr val="accent6">
                              <a:lumMod val="50000"/>
                            </a:schemeClr>
                          </a:solidFill>
                          <a:effectLst/>
                          <a:latin typeface="+mj-lt"/>
                        </a:rPr>
                        <a:t>218</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2800" b="1" dirty="0">
                          <a:solidFill>
                            <a:schemeClr val="accent6">
                              <a:lumMod val="50000"/>
                            </a:schemeClr>
                          </a:solidFill>
                          <a:effectLst/>
                          <a:latin typeface="+mj-lt"/>
                        </a:rPr>
                        <a:t>1607</a:t>
                      </a:r>
                    </a:p>
                  </a:txBody>
                  <a:tcPr marL="62982" marR="62982" marT="31491" marB="31491"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4625321"/>
                  </a:ext>
                </a:extLst>
              </a:tr>
            </a:tbl>
          </a:graphicData>
        </a:graphic>
      </p:graphicFrame>
      <p:sp>
        <p:nvSpPr>
          <p:cNvPr id="7" name="TextBox 6">
            <a:extLst>
              <a:ext uri="{FF2B5EF4-FFF2-40B4-BE49-F238E27FC236}">
                <a16:creationId xmlns:a16="http://schemas.microsoft.com/office/drawing/2014/main" id="{78E84780-A804-4756-8E97-C156F12E25D3}"/>
              </a:ext>
            </a:extLst>
          </p:cNvPr>
          <p:cNvSpPr txBox="1"/>
          <p:nvPr/>
        </p:nvSpPr>
        <p:spPr>
          <a:xfrm>
            <a:off x="898358" y="6292048"/>
            <a:ext cx="4892842" cy="461665"/>
          </a:xfrm>
          <a:prstGeom prst="rect">
            <a:avLst/>
          </a:prstGeom>
          <a:noFill/>
        </p:spPr>
        <p:txBody>
          <a:bodyPr wrap="square" rtlCol="0">
            <a:spAutoFit/>
          </a:bodyPr>
          <a:lstStyle/>
          <a:p>
            <a:r>
              <a:rPr lang="en-US" sz="2400" b="1" dirty="0">
                <a:latin typeface="+mj-lt"/>
              </a:rPr>
              <a:t>* 700 ANM and 58 GNM as MLHP</a:t>
            </a:r>
          </a:p>
        </p:txBody>
      </p:sp>
    </p:spTree>
    <p:extLst>
      <p:ext uri="{BB962C8B-B14F-4D97-AF65-F5344CB8AC3E}">
        <p14:creationId xmlns:p14="http://schemas.microsoft.com/office/powerpoint/2010/main" val="3113826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a:bodyPr>
          <a:lstStyle/>
          <a:p>
            <a:pPr algn="ctr"/>
            <a:r>
              <a:rPr lang="en-GB" dirty="0" smtClean="0"/>
              <a:t>Overview of Service Delivery under UHC</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940647891"/>
              </p:ext>
            </p:extLst>
          </p:nvPr>
        </p:nvGraphicFramePr>
        <p:xfrm>
          <a:off x="433388" y="1353372"/>
          <a:ext cx="11407776" cy="4753779"/>
        </p:xfrm>
        <a:graphic>
          <a:graphicData uri="http://schemas.openxmlformats.org/drawingml/2006/table">
            <a:tbl>
              <a:tblPr firstRow="1" bandRow="1">
                <a:tableStyleId>{2D5ABB26-0587-4C30-8999-92F81FD0307C}</a:tableStyleId>
              </a:tblPr>
              <a:tblGrid>
                <a:gridCol w="1663041">
                  <a:extLst>
                    <a:ext uri="{9D8B030D-6E8A-4147-A177-3AD203B41FA5}">
                      <a16:colId xmlns:a16="http://schemas.microsoft.com/office/drawing/2014/main" val="3656702939"/>
                    </a:ext>
                  </a:extLst>
                </a:gridCol>
                <a:gridCol w="9744735">
                  <a:extLst>
                    <a:ext uri="{9D8B030D-6E8A-4147-A177-3AD203B41FA5}">
                      <a16:colId xmlns:a16="http://schemas.microsoft.com/office/drawing/2014/main" val="1822922990"/>
                    </a:ext>
                  </a:extLst>
                </a:gridCol>
              </a:tblGrid>
              <a:tr h="1092821">
                <a:tc>
                  <a:txBody>
                    <a:bodyPr/>
                    <a:lstStyle/>
                    <a:p>
                      <a:r>
                        <a:rPr lang="en-US" sz="3200" b="1" dirty="0" smtClean="0">
                          <a:effectLst>
                            <a:outerShdw blurRad="38100" dist="38100" dir="2700000" algn="tl">
                              <a:srgbClr val="000000">
                                <a:alpha val="43137"/>
                              </a:srgbClr>
                            </a:outerShdw>
                          </a:effectLst>
                          <a:latin typeface="+mj-lt"/>
                        </a:rPr>
                        <a:t>Whom?</a:t>
                      </a:r>
                      <a:endParaRPr lang="en-US" sz="3200" b="1" dirty="0">
                        <a:effectLst>
                          <a:outerShdw blurRad="38100" dist="38100" dir="2700000" algn="tl">
                            <a:srgbClr val="000000">
                              <a:alpha val="43137"/>
                            </a:srgbClr>
                          </a:outerShdw>
                        </a:effectLst>
                        <a:latin typeface="+mj-lt"/>
                      </a:endParaRPr>
                    </a:p>
                  </a:txBody>
                  <a:tcPr/>
                </a:tc>
                <a:tc>
                  <a:txBody>
                    <a:bodyPr/>
                    <a:lstStyle/>
                    <a:p>
                      <a:r>
                        <a:rPr lang="en-IN" sz="3200" b="1" dirty="0" smtClean="0">
                          <a:latin typeface="+mj-lt"/>
                        </a:rPr>
                        <a:t>Members of Families mapped to UHC HSCs</a:t>
                      </a:r>
                    </a:p>
                  </a:txBody>
                  <a:tcPr/>
                </a:tc>
                <a:extLst>
                  <a:ext uri="{0D108BD9-81ED-4DB2-BD59-A6C34878D82A}">
                    <a16:rowId xmlns:a16="http://schemas.microsoft.com/office/drawing/2014/main" val="1238251583"/>
                  </a:ext>
                </a:extLst>
              </a:tr>
              <a:tr h="1094080">
                <a:tc>
                  <a:txBody>
                    <a:bodyPr/>
                    <a:lstStyle/>
                    <a:p>
                      <a:r>
                        <a:rPr lang="en-US" sz="3200" b="1" dirty="0" smtClean="0">
                          <a:effectLst>
                            <a:outerShdw blurRad="38100" dist="38100" dir="2700000" algn="tl">
                              <a:srgbClr val="000000">
                                <a:alpha val="43137"/>
                              </a:srgbClr>
                            </a:outerShdw>
                          </a:effectLst>
                          <a:latin typeface="+mj-lt"/>
                        </a:rPr>
                        <a:t>Who?</a:t>
                      </a:r>
                      <a:endParaRPr lang="en-US" sz="3200" b="1" dirty="0">
                        <a:effectLst>
                          <a:outerShdw blurRad="38100" dist="38100" dir="2700000" algn="tl">
                            <a:srgbClr val="000000">
                              <a:alpha val="43137"/>
                            </a:srgbClr>
                          </a:outerShdw>
                        </a:effectLst>
                        <a:latin typeface="+mj-lt"/>
                      </a:endParaRPr>
                    </a:p>
                  </a:txBody>
                  <a:tcPr/>
                </a:tc>
                <a:tc>
                  <a:txBody>
                    <a:bodyPr/>
                    <a:lstStyle/>
                    <a:p>
                      <a:r>
                        <a:rPr lang="en-IN" sz="3200" b="1" dirty="0" smtClean="0">
                          <a:latin typeface="+mj-lt"/>
                        </a:rPr>
                        <a:t>Government Departments</a:t>
                      </a:r>
                      <a:endParaRPr lang="en-US" sz="3200" b="1" dirty="0">
                        <a:latin typeface="+mj-lt"/>
                      </a:endParaRPr>
                    </a:p>
                  </a:txBody>
                  <a:tcPr/>
                </a:tc>
                <a:extLst>
                  <a:ext uri="{0D108BD9-81ED-4DB2-BD59-A6C34878D82A}">
                    <a16:rowId xmlns:a16="http://schemas.microsoft.com/office/drawing/2014/main" val="379645056"/>
                  </a:ext>
                </a:extLst>
              </a:tr>
              <a:tr h="1500078">
                <a:tc>
                  <a:txBody>
                    <a:bodyPr/>
                    <a:lstStyle/>
                    <a:p>
                      <a:r>
                        <a:rPr lang="en-US" sz="3200" b="1" dirty="0" smtClean="0">
                          <a:effectLst>
                            <a:outerShdw blurRad="38100" dist="38100" dir="2700000" algn="tl">
                              <a:srgbClr val="000000">
                                <a:alpha val="43137"/>
                              </a:srgbClr>
                            </a:outerShdw>
                          </a:effectLst>
                          <a:latin typeface="+mj-lt"/>
                        </a:rPr>
                        <a:t>What?</a:t>
                      </a:r>
                      <a:endParaRPr lang="en-US" sz="3200" b="1" dirty="0">
                        <a:effectLst>
                          <a:outerShdw blurRad="38100" dist="38100" dir="2700000" algn="tl">
                            <a:srgbClr val="000000">
                              <a:alpha val="43137"/>
                            </a:srgbClr>
                          </a:outerShdw>
                        </a:effectLst>
                        <a:latin typeface="+mj-lt"/>
                      </a:endParaRPr>
                    </a:p>
                  </a:txBody>
                  <a:tcPr/>
                </a:tc>
                <a:tc>
                  <a:txBody>
                    <a:bodyPr/>
                    <a:lstStyle/>
                    <a:p>
                      <a:r>
                        <a:rPr lang="en-IN" sz="3200" b="1" dirty="0" smtClean="0">
                          <a:latin typeface="+mj-lt"/>
                        </a:rPr>
                        <a:t>Free drugs and diagnostics. </a:t>
                      </a:r>
                    </a:p>
                    <a:p>
                      <a:pPr marL="0" indent="0">
                        <a:buNone/>
                      </a:pPr>
                      <a:r>
                        <a:rPr lang="en-IN" sz="3200" b="1" dirty="0" smtClean="0">
                          <a:latin typeface="+mj-lt"/>
                        </a:rPr>
                        <a:t>Differential Primary Healthcare services at different levels</a:t>
                      </a:r>
                    </a:p>
                  </a:txBody>
                  <a:tcPr/>
                </a:tc>
                <a:extLst>
                  <a:ext uri="{0D108BD9-81ED-4DB2-BD59-A6C34878D82A}">
                    <a16:rowId xmlns:a16="http://schemas.microsoft.com/office/drawing/2014/main" val="1080866703"/>
                  </a:ext>
                </a:extLst>
              </a:tr>
              <a:tr h="1015120">
                <a:tc>
                  <a:txBody>
                    <a:bodyPr/>
                    <a:lstStyle/>
                    <a:p>
                      <a:r>
                        <a:rPr lang="en-US" sz="3200" b="1" dirty="0" smtClean="0">
                          <a:effectLst>
                            <a:outerShdw blurRad="38100" dist="38100" dir="2700000" algn="tl">
                              <a:srgbClr val="000000">
                                <a:alpha val="43137"/>
                              </a:srgbClr>
                            </a:outerShdw>
                          </a:effectLst>
                          <a:latin typeface="+mj-lt"/>
                        </a:rPr>
                        <a:t>How?</a:t>
                      </a:r>
                      <a:endParaRPr lang="en-US" sz="3200" b="1" dirty="0">
                        <a:effectLst>
                          <a:outerShdw blurRad="38100" dist="38100" dir="2700000" algn="tl">
                            <a:srgbClr val="000000">
                              <a:alpha val="43137"/>
                            </a:srgbClr>
                          </a:outerShdw>
                        </a:effectLst>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3200" b="1" dirty="0" smtClean="0">
                          <a:latin typeface="+mj-lt"/>
                        </a:rPr>
                        <a:t>IT enabled coordination from Community (PBS) to Tertiary care centre</a:t>
                      </a:r>
                    </a:p>
                  </a:txBody>
                  <a:tcPr/>
                </a:tc>
                <a:extLst>
                  <a:ext uri="{0D108BD9-81ED-4DB2-BD59-A6C34878D82A}">
                    <a16:rowId xmlns:a16="http://schemas.microsoft.com/office/drawing/2014/main" val="4108178093"/>
                  </a:ext>
                </a:extLst>
              </a:tr>
            </a:tbl>
          </a:graphicData>
        </a:graphic>
      </p:graphicFrame>
    </p:spTree>
    <p:extLst>
      <p:ext uri="{BB962C8B-B14F-4D97-AF65-F5344CB8AC3E}">
        <p14:creationId xmlns:p14="http://schemas.microsoft.com/office/powerpoint/2010/main" val="3871523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5928A-21D5-4E2F-A07C-9422B922997D}"/>
              </a:ext>
            </a:extLst>
          </p:cNvPr>
          <p:cNvSpPr>
            <a:spLocks noGrp="1"/>
          </p:cNvSpPr>
          <p:nvPr>
            <p:ph type="title"/>
          </p:nvPr>
        </p:nvSpPr>
        <p:spPr/>
        <p:txBody>
          <a:bodyPr/>
          <a:lstStyle/>
          <a:p>
            <a:r>
              <a:rPr lang="en-IN" dirty="0"/>
              <a:t>Whom to Cover?</a:t>
            </a:r>
            <a:endParaRPr lang="en-US" dirty="0"/>
          </a:p>
        </p:txBody>
      </p:sp>
      <p:sp>
        <p:nvSpPr>
          <p:cNvPr id="3" name="Content Placeholder 2">
            <a:extLst>
              <a:ext uri="{FF2B5EF4-FFF2-40B4-BE49-F238E27FC236}">
                <a16:creationId xmlns:a16="http://schemas.microsoft.com/office/drawing/2014/main" id="{C77553DB-490A-4F64-A548-E0D2A5962BF7}"/>
              </a:ext>
            </a:extLst>
          </p:cNvPr>
          <p:cNvSpPr>
            <a:spLocks noGrp="1"/>
          </p:cNvSpPr>
          <p:nvPr>
            <p:ph idx="1"/>
          </p:nvPr>
        </p:nvSpPr>
        <p:spPr/>
        <p:txBody>
          <a:bodyPr>
            <a:normAutofit lnSpcReduction="10000"/>
          </a:bodyPr>
          <a:lstStyle/>
          <a:p>
            <a:r>
              <a:rPr lang="en-IN" dirty="0"/>
              <a:t>Every Health Facility should clearly identify population to be covered, fixing the denominator for service is vital for our services to be called universal.</a:t>
            </a:r>
          </a:p>
          <a:p>
            <a:r>
              <a:rPr lang="en-IN" dirty="0"/>
              <a:t>Population enumeration is always at HSC level, but even PHCs should have a clear idea so the medical officers are universal care providers for continuum of care. This strategic shifting is necessary for real universality. The aggregation and fixing responsibility is critical for success of UHC/AB</a:t>
            </a:r>
          </a:p>
          <a:p>
            <a:r>
              <a:rPr lang="en-IN" dirty="0"/>
              <a:t>Along with line item budgeting , capitation model for population covered should be implemented for fixing responsibility for universality.</a:t>
            </a:r>
            <a:endParaRPr lang="en-US" dirty="0"/>
          </a:p>
        </p:txBody>
      </p:sp>
    </p:spTree>
    <p:extLst>
      <p:ext uri="{BB962C8B-B14F-4D97-AF65-F5344CB8AC3E}">
        <p14:creationId xmlns:p14="http://schemas.microsoft.com/office/powerpoint/2010/main" val="27857070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fontScale="90000"/>
          </a:bodyPr>
          <a:lstStyle/>
          <a:p>
            <a:pPr algn="ctr"/>
            <a:r>
              <a:rPr lang="en-US" dirty="0" smtClean="0"/>
              <a:t>How we arrived the denominator of UHC service delivery? i.e. family folders</a:t>
            </a:r>
            <a:endParaRPr lang="en-US" dirty="0"/>
          </a:p>
        </p:txBody>
      </p:sp>
      <p:sp>
        <p:nvSpPr>
          <p:cNvPr id="4" name="Content Placeholder 3"/>
          <p:cNvSpPr>
            <a:spLocks noGrp="1"/>
          </p:cNvSpPr>
          <p:nvPr>
            <p:ph idx="1"/>
          </p:nvPr>
        </p:nvSpPr>
        <p:spPr/>
        <p:txBody>
          <a:bodyPr>
            <a:normAutofit/>
          </a:bodyPr>
          <a:lstStyle/>
          <a:p>
            <a:pPr marL="0" indent="0">
              <a:buNone/>
            </a:pPr>
            <a:r>
              <a:rPr lang="en-US" dirty="0" smtClean="0"/>
              <a:t>Step1: Identified the data source</a:t>
            </a:r>
          </a:p>
          <a:p>
            <a:pPr lvl="1"/>
            <a:r>
              <a:rPr lang="en-US" dirty="0" smtClean="0"/>
              <a:t>Electronic Public Distribution System (</a:t>
            </a:r>
            <a:r>
              <a:rPr lang="en-US" dirty="0" err="1" smtClean="0"/>
              <a:t>ePDS</a:t>
            </a:r>
            <a:r>
              <a:rPr lang="en-US" dirty="0" smtClean="0"/>
              <a:t>) data </a:t>
            </a:r>
            <a:r>
              <a:rPr lang="en-US" dirty="0"/>
              <a:t>in Local Language “Tamil” </a:t>
            </a:r>
            <a:endParaRPr lang="en-US" dirty="0" smtClean="0"/>
          </a:p>
          <a:p>
            <a:pPr lvl="1"/>
            <a:r>
              <a:rPr lang="en-US" dirty="0" smtClean="0"/>
              <a:t>Electronic data of families enumerated by ICDS</a:t>
            </a:r>
          </a:p>
          <a:p>
            <a:pPr lvl="1"/>
            <a:r>
              <a:rPr lang="en-US" dirty="0" smtClean="0"/>
              <a:t>Electronic data of Eligible couple under PICME (MCTS)</a:t>
            </a:r>
          </a:p>
          <a:p>
            <a:pPr lvl="1"/>
            <a:r>
              <a:rPr lang="en-US" dirty="0" smtClean="0"/>
              <a:t>Electronic data of Births &amp; Deaths registered under CRS</a:t>
            </a:r>
            <a:endParaRPr lang="en-US" dirty="0"/>
          </a:p>
          <a:p>
            <a:pPr marL="457200" lvl="1" indent="0">
              <a:buNone/>
            </a:pPr>
            <a:endParaRPr lang="en-US" dirty="0" smtClean="0"/>
          </a:p>
          <a:p>
            <a:pPr marL="0" indent="0">
              <a:buNone/>
            </a:pPr>
            <a:r>
              <a:rPr lang="en-US" dirty="0" smtClean="0"/>
              <a:t>Step2: Transliteration from Tamil to English using open source tools</a:t>
            </a:r>
          </a:p>
          <a:p>
            <a:pPr marL="0" indent="0">
              <a:buNone/>
            </a:pPr>
            <a:endParaRPr lang="en-US" dirty="0" smtClean="0"/>
          </a:p>
          <a:p>
            <a:pPr marL="0" indent="0">
              <a:buNone/>
            </a:pPr>
            <a:r>
              <a:rPr lang="en-US" dirty="0" smtClean="0"/>
              <a:t>Step3: Health Facility Mapping</a:t>
            </a:r>
          </a:p>
          <a:p>
            <a:pPr lvl="1"/>
            <a:r>
              <a:rPr lang="en-US" dirty="0" smtClean="0"/>
              <a:t>2,30,126 geographical units are mapped to </a:t>
            </a:r>
            <a:r>
              <a:rPr lang="en-US" dirty="0"/>
              <a:t>13,894 </a:t>
            </a:r>
            <a:r>
              <a:rPr lang="en-US" dirty="0" smtClean="0"/>
              <a:t>health facilities</a:t>
            </a:r>
          </a:p>
        </p:txBody>
      </p:sp>
    </p:spTree>
    <p:extLst>
      <p:ext uri="{BB962C8B-B14F-4D97-AF65-F5344CB8AC3E}">
        <p14:creationId xmlns:p14="http://schemas.microsoft.com/office/powerpoint/2010/main" val="2378273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fontScale="90000"/>
          </a:bodyPr>
          <a:lstStyle/>
          <a:p>
            <a:pPr algn="ctr"/>
            <a:r>
              <a:rPr lang="en-US" dirty="0" smtClean="0"/>
              <a:t>How we arrived the denominator of UHC service delivery? i.e. family folders</a:t>
            </a:r>
            <a:endParaRPr lang="en-US" dirty="0"/>
          </a:p>
        </p:txBody>
      </p:sp>
      <p:sp>
        <p:nvSpPr>
          <p:cNvPr id="4" name="Content Placeholder 3"/>
          <p:cNvSpPr>
            <a:spLocks noGrp="1"/>
          </p:cNvSpPr>
          <p:nvPr>
            <p:ph idx="1"/>
          </p:nvPr>
        </p:nvSpPr>
        <p:spPr>
          <a:xfrm>
            <a:off x="434109" y="1357744"/>
            <a:ext cx="11406909" cy="5338024"/>
          </a:xfrm>
        </p:spPr>
        <p:txBody>
          <a:bodyPr>
            <a:normAutofit/>
          </a:bodyPr>
          <a:lstStyle/>
          <a:p>
            <a:pPr marL="0" indent="0">
              <a:buNone/>
            </a:pPr>
            <a:r>
              <a:rPr lang="en-US" dirty="0" smtClean="0"/>
              <a:t>Step4: Service Area Mapping</a:t>
            </a:r>
          </a:p>
          <a:p>
            <a:pPr lvl="1"/>
            <a:r>
              <a:rPr lang="en-US" dirty="0" smtClean="0"/>
              <a:t>Rural habitations are mapped to Rural HSCs</a:t>
            </a:r>
          </a:p>
          <a:p>
            <a:pPr lvl="1"/>
            <a:r>
              <a:rPr lang="en-US" dirty="0" smtClean="0"/>
              <a:t>Urban streets are mapped to Urban Health Sectors</a:t>
            </a:r>
          </a:p>
          <a:p>
            <a:pPr lvl="1"/>
            <a:endParaRPr lang="en-US" dirty="0"/>
          </a:p>
          <a:p>
            <a:pPr marL="0" indent="0">
              <a:buNone/>
            </a:pPr>
            <a:r>
              <a:rPr lang="en-US" dirty="0" smtClean="0"/>
              <a:t>Step5: </a:t>
            </a:r>
            <a:r>
              <a:rPr lang="en-US" dirty="0" smtClean="0">
                <a:solidFill>
                  <a:srgbClr val="FF0000"/>
                </a:solidFill>
              </a:rPr>
              <a:t>Unique Health ID to Family and members </a:t>
            </a:r>
            <a:r>
              <a:rPr lang="en-US" dirty="0" smtClean="0"/>
              <a:t>are assigned and shared from common place called </a:t>
            </a:r>
            <a:r>
              <a:rPr lang="en-US" dirty="0" smtClean="0">
                <a:solidFill>
                  <a:srgbClr val="FF0000"/>
                </a:solidFill>
              </a:rPr>
              <a:t>“</a:t>
            </a:r>
            <a:r>
              <a:rPr lang="en-US" dirty="0">
                <a:solidFill>
                  <a:srgbClr val="FF0000"/>
                </a:solidFill>
              </a:rPr>
              <a:t>M</a:t>
            </a:r>
            <a:r>
              <a:rPr lang="en-US" dirty="0" smtClean="0">
                <a:solidFill>
                  <a:srgbClr val="FF0000"/>
                </a:solidFill>
              </a:rPr>
              <a:t>aster Registry”</a:t>
            </a:r>
          </a:p>
          <a:p>
            <a:pPr marL="0" indent="0">
              <a:buNone/>
            </a:pPr>
            <a:endParaRPr lang="en-US" dirty="0"/>
          </a:p>
          <a:p>
            <a:pPr marL="0" indent="0">
              <a:buNone/>
            </a:pPr>
            <a:r>
              <a:rPr lang="en-US" dirty="0" smtClean="0"/>
              <a:t>Step6: Shared to all Health and related application for integration</a:t>
            </a:r>
          </a:p>
          <a:p>
            <a:pPr lvl="1"/>
            <a:r>
              <a:rPr lang="en-US" dirty="0" err="1" smtClean="0"/>
              <a:t>Aadhaar</a:t>
            </a:r>
            <a:r>
              <a:rPr lang="en-US" dirty="0" smtClean="0"/>
              <a:t> verified </a:t>
            </a:r>
            <a:r>
              <a:rPr lang="en-US" dirty="0"/>
              <a:t>6.6 crore </a:t>
            </a:r>
            <a:r>
              <a:rPr lang="en-US" dirty="0" smtClean="0"/>
              <a:t>members and 2.05 families are mapped</a:t>
            </a:r>
          </a:p>
          <a:p>
            <a:pPr lvl="1"/>
            <a:r>
              <a:rPr lang="en-US" dirty="0" smtClean="0"/>
              <a:t>UHC application is using the dataset as denominator</a:t>
            </a:r>
          </a:p>
        </p:txBody>
      </p:sp>
    </p:spTree>
    <p:extLst>
      <p:ext uri="{BB962C8B-B14F-4D97-AF65-F5344CB8AC3E}">
        <p14:creationId xmlns:p14="http://schemas.microsoft.com/office/powerpoint/2010/main" val="27645559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Service Area Mapping of Family Folders</a:t>
            </a:r>
            <a:endParaRPr lang="en-US" dirty="0"/>
          </a:p>
        </p:txBody>
      </p:sp>
      <p:pic>
        <p:nvPicPr>
          <p:cNvPr id="4" name="Content Placeholder 3"/>
          <p:cNvPicPr>
            <a:picLocks noGrp="1" noChangeAspect="1"/>
          </p:cNvPicPr>
          <p:nvPr>
            <p:ph idx="1"/>
          </p:nvPr>
        </p:nvPicPr>
        <p:blipFill rotWithShape="1">
          <a:blip r:embed="rId2"/>
          <a:srcRect t="22644" b="8307"/>
          <a:stretch/>
        </p:blipFill>
        <p:spPr>
          <a:xfrm>
            <a:off x="538364" y="1767715"/>
            <a:ext cx="2911257" cy="4361140"/>
          </a:xfrm>
          <a:prstGeom prst="rect">
            <a:avLst/>
          </a:prstGeom>
        </p:spPr>
      </p:pic>
      <p:sp>
        <p:nvSpPr>
          <p:cNvPr id="5" name="TextBox 4"/>
          <p:cNvSpPr txBox="1"/>
          <p:nvPr/>
        </p:nvSpPr>
        <p:spPr>
          <a:xfrm>
            <a:off x="434109" y="1336828"/>
            <a:ext cx="3119765" cy="430887"/>
          </a:xfrm>
          <a:prstGeom prst="rect">
            <a:avLst/>
          </a:prstGeom>
          <a:noFill/>
        </p:spPr>
        <p:txBody>
          <a:bodyPr wrap="none" rtlCol="0">
            <a:spAutoFit/>
          </a:bodyPr>
          <a:lstStyle/>
          <a:p>
            <a:r>
              <a:rPr lang="en-US" dirty="0" smtClean="0"/>
              <a:t>Health Facility Mapping</a:t>
            </a:r>
            <a:endParaRPr lang="en-US" dirty="0"/>
          </a:p>
        </p:txBody>
      </p:sp>
      <p:sp>
        <p:nvSpPr>
          <p:cNvPr id="6" name="TextBox 5"/>
          <p:cNvSpPr txBox="1"/>
          <p:nvPr/>
        </p:nvSpPr>
        <p:spPr>
          <a:xfrm>
            <a:off x="4244109" y="1336827"/>
            <a:ext cx="2947089" cy="430887"/>
          </a:xfrm>
          <a:prstGeom prst="rect">
            <a:avLst/>
          </a:prstGeom>
          <a:noFill/>
        </p:spPr>
        <p:txBody>
          <a:bodyPr wrap="none" rtlCol="0">
            <a:spAutoFit/>
          </a:bodyPr>
          <a:lstStyle/>
          <a:p>
            <a:r>
              <a:rPr lang="en-US" dirty="0" smtClean="0"/>
              <a:t>Service Area Mapping</a:t>
            </a:r>
            <a:endParaRPr lang="en-US" dirty="0"/>
          </a:p>
        </p:txBody>
      </p:sp>
      <p:sp>
        <p:nvSpPr>
          <p:cNvPr id="7" name="TextBox 6"/>
          <p:cNvSpPr txBox="1"/>
          <p:nvPr/>
        </p:nvSpPr>
        <p:spPr>
          <a:xfrm>
            <a:off x="8299436" y="1336827"/>
            <a:ext cx="3605924" cy="430887"/>
          </a:xfrm>
          <a:prstGeom prst="rect">
            <a:avLst/>
          </a:prstGeom>
          <a:noFill/>
        </p:spPr>
        <p:txBody>
          <a:bodyPr wrap="none" rtlCol="0">
            <a:spAutoFit/>
          </a:bodyPr>
          <a:lstStyle/>
          <a:p>
            <a:r>
              <a:rPr lang="en-US" dirty="0" smtClean="0"/>
              <a:t>Master Registry Application</a:t>
            </a:r>
            <a:endParaRPr lang="en-US"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4849" b="5759"/>
          <a:stretch/>
        </p:blipFill>
        <p:spPr>
          <a:xfrm>
            <a:off x="8002433" y="1976284"/>
            <a:ext cx="3902927" cy="1961535"/>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t="4213" b="6396"/>
          <a:stretch/>
        </p:blipFill>
        <p:spPr>
          <a:xfrm>
            <a:off x="8002433" y="4085305"/>
            <a:ext cx="3902927" cy="1961535"/>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35911" b="34409"/>
          <a:stretch/>
        </p:blipFill>
        <p:spPr>
          <a:xfrm>
            <a:off x="4312569" y="1741555"/>
            <a:ext cx="3035422" cy="4392527"/>
          </a:xfrm>
          <a:prstGeom prst="rect">
            <a:avLst/>
          </a:prstGeom>
        </p:spPr>
      </p:pic>
    </p:spTree>
    <p:extLst>
      <p:ext uri="{BB962C8B-B14F-4D97-AF65-F5344CB8AC3E}">
        <p14:creationId xmlns:p14="http://schemas.microsoft.com/office/powerpoint/2010/main" val="29479517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Down Arrow 49"/>
          <p:cNvSpPr/>
          <p:nvPr/>
        </p:nvSpPr>
        <p:spPr>
          <a:xfrm rot="5400000" flipV="1">
            <a:off x="6035067" y="1757594"/>
            <a:ext cx="539331" cy="1777800"/>
          </a:xfrm>
          <a:prstGeom prst="downArrow">
            <a:avLst>
              <a:gd name="adj1" fmla="val 42845"/>
              <a:gd name="adj2" fmla="val 50000"/>
            </a:avLst>
          </a:prstGeom>
          <a:solidFill>
            <a:schemeClr val="accent1">
              <a:lumMod val="20000"/>
              <a:lumOff val="80000"/>
            </a:schemeClr>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endParaRPr kumimoji="0" lang="en-IN" sz="1785"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34" name="Rounded Rectangle 33"/>
          <p:cNvSpPr/>
          <p:nvPr/>
        </p:nvSpPr>
        <p:spPr>
          <a:xfrm>
            <a:off x="7193632" y="1704964"/>
            <a:ext cx="4600754" cy="1900377"/>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endParaRPr kumimoji="0" lang="en-IN" sz="1785"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28" name="Picture 27"/>
          <p:cNvPicPr>
            <a:picLocks noChangeAspect="1"/>
          </p:cNvPicPr>
          <p:nvPr/>
        </p:nvPicPr>
        <p:blipFill>
          <a:blip r:embed="rId3"/>
          <a:stretch>
            <a:fillRect/>
          </a:stretch>
        </p:blipFill>
        <p:spPr>
          <a:xfrm>
            <a:off x="649215" y="1844304"/>
            <a:ext cx="1302083" cy="1302083"/>
          </a:xfrm>
          <a:prstGeom prst="rect">
            <a:avLst/>
          </a:prstGeom>
        </p:spPr>
      </p:pic>
      <p:sp>
        <p:nvSpPr>
          <p:cNvPr id="2" name="Title 1"/>
          <p:cNvSpPr>
            <a:spLocks noGrp="1"/>
          </p:cNvSpPr>
          <p:nvPr>
            <p:ph type="title"/>
          </p:nvPr>
        </p:nvSpPr>
        <p:spPr/>
        <p:txBody>
          <a:bodyPr>
            <a:noAutofit/>
          </a:bodyPr>
          <a:lstStyle/>
          <a:p>
            <a:pPr algn="ctr"/>
            <a:r>
              <a:rPr lang="en-IN" sz="3200" dirty="0"/>
              <a:t>Data linkages for improved referral &amp; follow-up services</a:t>
            </a:r>
            <a:br>
              <a:rPr lang="en-IN" sz="3200" dirty="0"/>
            </a:br>
            <a:r>
              <a:rPr lang="en-IN" sz="2400" dirty="0"/>
              <a:t>(Single database updated from multiple service delivery points)</a:t>
            </a:r>
            <a:endParaRPr lang="en-IN" sz="3200" dirty="0"/>
          </a:p>
        </p:txBody>
      </p:sp>
      <p:sp>
        <p:nvSpPr>
          <p:cNvPr id="14" name="Rounded Rectangle 13"/>
          <p:cNvSpPr/>
          <p:nvPr/>
        </p:nvSpPr>
        <p:spPr>
          <a:xfrm>
            <a:off x="1706755" y="2251699"/>
            <a:ext cx="3426036" cy="561408"/>
          </a:xfrm>
          <a:prstGeom prst="roundRect">
            <a:avLst/>
          </a:prstGeom>
          <a:solidFill>
            <a:schemeClr val="accent5">
              <a:lumMod val="75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r>
              <a:rPr kumimoji="0" lang="en-IN" sz="1984" b="0" i="0" u="none" strike="noStrike" kern="1200" cap="none" spc="0" normalizeH="0" baseline="0" noProof="0" dirty="0">
                <a:ln>
                  <a:noFill/>
                </a:ln>
                <a:solidFill>
                  <a:prstClr val="white"/>
                </a:solidFill>
                <a:effectLst/>
                <a:uLnTx/>
                <a:uFillTx/>
                <a:latin typeface="Calibri Light" panose="020F0302020204030204"/>
                <a:ea typeface="+mn-ea"/>
                <a:cs typeface="+mn-cs"/>
              </a:rPr>
              <a:t>Create Beneficiary Record</a:t>
            </a:r>
          </a:p>
        </p:txBody>
      </p:sp>
      <p:sp>
        <p:nvSpPr>
          <p:cNvPr id="29" name="TextBox 28"/>
          <p:cNvSpPr txBox="1"/>
          <p:nvPr/>
        </p:nvSpPr>
        <p:spPr>
          <a:xfrm>
            <a:off x="1935477" y="2859834"/>
            <a:ext cx="4005439" cy="397673"/>
          </a:xfrm>
          <a:prstGeom prst="rect">
            <a:avLst/>
          </a:prstGeom>
          <a:noFill/>
        </p:spPr>
        <p:txBody>
          <a:bodyPr wrap="square" rtlCol="0">
            <a:spAutoFit/>
          </a:bodyPr>
          <a:lstStyle/>
          <a:p>
            <a:pPr marL="0" marR="0" lvl="0" indent="0" algn="l" defTabSz="453442" rtl="0" eaLnBrk="1" fontAlgn="auto" latinLnBrk="0" hangingPunct="1">
              <a:lnSpc>
                <a:spcPct val="100000"/>
              </a:lnSpc>
              <a:spcBef>
                <a:spcPts val="0"/>
              </a:spcBef>
              <a:spcAft>
                <a:spcPts val="0"/>
              </a:spcAft>
              <a:buClrTx/>
              <a:buSzTx/>
              <a:buFontTx/>
              <a:buNone/>
              <a:tabLst/>
              <a:defRPr/>
            </a:pPr>
            <a:r>
              <a:rPr kumimoji="0" lang="en-IN" sz="1984" b="1"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Name, Age, Gender, Address</a:t>
            </a:r>
          </a:p>
        </p:txBody>
      </p:sp>
      <p:pic>
        <p:nvPicPr>
          <p:cNvPr id="30" name="Picture 29"/>
          <p:cNvPicPr>
            <a:picLocks noChangeAspect="1"/>
          </p:cNvPicPr>
          <p:nvPr/>
        </p:nvPicPr>
        <p:blipFill>
          <a:blip r:embed="rId4">
            <a:duotone>
              <a:schemeClr val="accent1">
                <a:shade val="45000"/>
                <a:satMod val="135000"/>
              </a:schemeClr>
              <a:prstClr val="white"/>
            </a:duotone>
          </a:blip>
          <a:stretch>
            <a:fillRect/>
          </a:stretch>
        </p:blipFill>
        <p:spPr>
          <a:xfrm>
            <a:off x="7314502" y="2005582"/>
            <a:ext cx="1264370" cy="1264370"/>
          </a:xfrm>
          <a:prstGeom prst="rect">
            <a:avLst/>
          </a:prstGeom>
        </p:spPr>
      </p:pic>
      <p:sp>
        <p:nvSpPr>
          <p:cNvPr id="32" name="TextBox 31"/>
          <p:cNvSpPr txBox="1"/>
          <p:nvPr/>
        </p:nvSpPr>
        <p:spPr>
          <a:xfrm>
            <a:off x="8666712" y="1904328"/>
            <a:ext cx="3127674" cy="1619033"/>
          </a:xfrm>
          <a:prstGeom prst="rect">
            <a:avLst/>
          </a:prstGeom>
          <a:noFill/>
        </p:spPr>
        <p:txBody>
          <a:bodyPr wrap="square" rtlCol="0">
            <a:spAutoFit/>
          </a:bodyPr>
          <a:lstStyle/>
          <a:p>
            <a:pPr marL="0" marR="0" lvl="0" indent="0" algn="l" defTabSz="453442" rtl="0" eaLnBrk="1" fontAlgn="auto" latinLnBrk="0" hangingPunct="1">
              <a:lnSpc>
                <a:spcPct val="100000"/>
              </a:lnSpc>
              <a:spcBef>
                <a:spcPts val="0"/>
              </a:spcBef>
              <a:spcAft>
                <a:spcPts val="0"/>
              </a:spcAft>
              <a:buClrTx/>
              <a:buSzTx/>
              <a:buFontTx/>
              <a:buNone/>
              <a:tabLst/>
              <a:defRPr/>
            </a:pPr>
            <a:r>
              <a:rPr kumimoji="0" lang="en-IN" sz="1984" b="1"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Data added to record</a:t>
            </a:r>
          </a:p>
          <a:p>
            <a:pPr marL="340082" marR="0" lvl="0" indent="-340082" algn="l" defTabSz="4534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984" b="0"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Risk Assessment</a:t>
            </a:r>
          </a:p>
          <a:p>
            <a:pPr marL="340082" marR="0" lvl="0" indent="-340082" algn="l" defTabSz="4534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984" b="0"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Blood Pressure</a:t>
            </a:r>
          </a:p>
          <a:p>
            <a:pPr marL="340082" marR="0" lvl="0" indent="-340082" algn="l" defTabSz="4534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984" b="0"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Blood Sugar</a:t>
            </a:r>
          </a:p>
          <a:p>
            <a:pPr marL="340082" marR="0" lvl="0" indent="-340082" algn="l" defTabSz="4534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984" b="0"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Screening</a:t>
            </a:r>
          </a:p>
        </p:txBody>
      </p:sp>
      <p:sp>
        <p:nvSpPr>
          <p:cNvPr id="35" name="Down Arrow 34"/>
          <p:cNvSpPr/>
          <p:nvPr/>
        </p:nvSpPr>
        <p:spPr>
          <a:xfrm rot="10800000" flipV="1">
            <a:off x="10976857" y="3607578"/>
            <a:ext cx="477853" cy="818720"/>
          </a:xfrm>
          <a:prstGeom prst="downArrow">
            <a:avLst>
              <a:gd name="adj1" fmla="val 42845"/>
              <a:gd name="adj2" fmla="val 50000"/>
            </a:avLst>
          </a:prstGeom>
          <a:solidFill>
            <a:schemeClr val="accent1">
              <a:lumMod val="20000"/>
              <a:lumOff val="80000"/>
            </a:schemeClr>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endParaRPr kumimoji="0" lang="en-IN" sz="1785"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36" name="Rounded Rectangle 35"/>
          <p:cNvSpPr/>
          <p:nvPr/>
        </p:nvSpPr>
        <p:spPr>
          <a:xfrm>
            <a:off x="7193633" y="4442533"/>
            <a:ext cx="4600754" cy="1775998"/>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endParaRPr kumimoji="0" lang="en-IN" sz="1785"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37" name="Picture 36"/>
          <p:cNvPicPr>
            <a:picLocks noChangeAspect="1"/>
          </p:cNvPicPr>
          <p:nvPr/>
        </p:nvPicPr>
        <p:blipFill rotWithShape="1">
          <a:blip r:embed="rId5"/>
          <a:srcRect l="20156" t="12614" r="23082" b="13926"/>
          <a:stretch/>
        </p:blipFill>
        <p:spPr>
          <a:xfrm>
            <a:off x="7349259" y="4576131"/>
            <a:ext cx="1347726" cy="1474555"/>
          </a:xfrm>
          <a:prstGeom prst="rect">
            <a:avLst/>
          </a:prstGeom>
        </p:spPr>
      </p:pic>
      <p:sp>
        <p:nvSpPr>
          <p:cNvPr id="38" name="TextBox 37"/>
          <p:cNvSpPr txBox="1"/>
          <p:nvPr/>
        </p:nvSpPr>
        <p:spPr>
          <a:xfrm>
            <a:off x="8862775" y="4521621"/>
            <a:ext cx="3127674" cy="1619033"/>
          </a:xfrm>
          <a:prstGeom prst="rect">
            <a:avLst/>
          </a:prstGeom>
          <a:noFill/>
        </p:spPr>
        <p:txBody>
          <a:bodyPr wrap="square" rtlCol="0">
            <a:spAutoFit/>
          </a:bodyPr>
          <a:lstStyle/>
          <a:p>
            <a:pPr marL="0" marR="0" lvl="0" indent="0" algn="l" defTabSz="453442" rtl="0" eaLnBrk="1" fontAlgn="auto" latinLnBrk="0" hangingPunct="1">
              <a:lnSpc>
                <a:spcPct val="100000"/>
              </a:lnSpc>
              <a:spcBef>
                <a:spcPts val="0"/>
              </a:spcBef>
              <a:spcAft>
                <a:spcPts val="0"/>
              </a:spcAft>
              <a:buClrTx/>
              <a:buSzTx/>
              <a:buFontTx/>
              <a:buNone/>
              <a:tabLst/>
              <a:defRPr/>
            </a:pPr>
            <a:r>
              <a:rPr kumimoji="0" lang="en-IN" sz="1984" b="1"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Data added to record</a:t>
            </a:r>
          </a:p>
          <a:p>
            <a:pPr marL="340082" marR="0" lvl="0" indent="-340082" algn="l" defTabSz="4534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984" b="0"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Diagnosed</a:t>
            </a:r>
          </a:p>
          <a:p>
            <a:pPr marL="340082" marR="0" lvl="0" indent="-340082" algn="l" defTabSz="4534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984" b="0"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Lab investigations</a:t>
            </a:r>
          </a:p>
          <a:p>
            <a:pPr marL="340082" marR="0" lvl="0" indent="-340082" algn="l" defTabSz="4534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984" b="0"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Medications</a:t>
            </a:r>
          </a:p>
          <a:p>
            <a:pPr marL="340082" marR="0" lvl="0" indent="-340082" algn="l" defTabSz="4534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984" b="0"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Advice</a:t>
            </a:r>
          </a:p>
        </p:txBody>
      </p:sp>
      <p:sp>
        <p:nvSpPr>
          <p:cNvPr id="39" name="Down Arrow 38"/>
          <p:cNvSpPr/>
          <p:nvPr/>
        </p:nvSpPr>
        <p:spPr>
          <a:xfrm rot="16200000" flipH="1" flipV="1">
            <a:off x="6031584" y="4451167"/>
            <a:ext cx="539331" cy="1784763"/>
          </a:xfrm>
          <a:prstGeom prst="downArrow">
            <a:avLst>
              <a:gd name="adj1" fmla="val 42845"/>
              <a:gd name="adj2" fmla="val 50000"/>
            </a:avLst>
          </a:prstGeom>
          <a:solidFill>
            <a:schemeClr val="accent1">
              <a:lumMod val="20000"/>
              <a:lumOff val="80000"/>
            </a:schemeClr>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endParaRPr kumimoji="0" lang="en-IN" sz="1785"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40" name="Rounded Rectangle 39"/>
          <p:cNvSpPr/>
          <p:nvPr/>
        </p:nvSpPr>
        <p:spPr>
          <a:xfrm>
            <a:off x="647474" y="4461065"/>
            <a:ext cx="4761395" cy="1775998"/>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endParaRPr kumimoji="0" lang="en-IN" sz="1785"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41" name="Picture 40"/>
          <p:cNvPicPr>
            <a:picLocks noChangeAspect="1"/>
          </p:cNvPicPr>
          <p:nvPr/>
        </p:nvPicPr>
        <p:blipFill>
          <a:blip r:embed="rId6"/>
          <a:stretch>
            <a:fillRect/>
          </a:stretch>
        </p:blipFill>
        <p:spPr>
          <a:xfrm>
            <a:off x="787898" y="4619242"/>
            <a:ext cx="1150482" cy="1150482"/>
          </a:xfrm>
          <a:prstGeom prst="rect">
            <a:avLst/>
          </a:prstGeom>
        </p:spPr>
      </p:pic>
      <p:sp>
        <p:nvSpPr>
          <p:cNvPr id="42" name="TextBox 41"/>
          <p:cNvSpPr txBox="1"/>
          <p:nvPr/>
        </p:nvSpPr>
        <p:spPr>
          <a:xfrm flipH="1">
            <a:off x="1012751" y="5725263"/>
            <a:ext cx="694006" cy="367024"/>
          </a:xfrm>
          <a:prstGeom prst="rect">
            <a:avLst/>
          </a:prstGeom>
          <a:noFill/>
        </p:spPr>
        <p:txBody>
          <a:bodyPr wrap="square" rtlCol="0">
            <a:spAutoFit/>
          </a:bodyPr>
          <a:lstStyle/>
          <a:p>
            <a:pPr marL="0" marR="0" lvl="0" indent="0" algn="ctr" defTabSz="453442" rtl="0" eaLnBrk="1" fontAlgn="auto" latinLnBrk="0" hangingPunct="1">
              <a:lnSpc>
                <a:spcPct val="100000"/>
              </a:lnSpc>
              <a:spcBef>
                <a:spcPts val="0"/>
              </a:spcBef>
              <a:spcAft>
                <a:spcPts val="0"/>
              </a:spcAft>
              <a:buClrTx/>
              <a:buSzTx/>
              <a:buFontTx/>
              <a:buNone/>
              <a:tabLst/>
              <a:defRPr/>
            </a:pPr>
            <a:r>
              <a:rPr kumimoji="0" lang="en-IN" sz="1785" b="1"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HWC</a:t>
            </a:r>
          </a:p>
        </p:txBody>
      </p:sp>
      <p:sp>
        <p:nvSpPr>
          <p:cNvPr id="43" name="TextBox 42"/>
          <p:cNvSpPr txBox="1"/>
          <p:nvPr/>
        </p:nvSpPr>
        <p:spPr>
          <a:xfrm>
            <a:off x="2225599" y="4809748"/>
            <a:ext cx="3127674" cy="1008353"/>
          </a:xfrm>
          <a:prstGeom prst="rect">
            <a:avLst/>
          </a:prstGeom>
          <a:noFill/>
        </p:spPr>
        <p:txBody>
          <a:bodyPr wrap="square" rtlCol="0">
            <a:spAutoFit/>
          </a:bodyPr>
          <a:lstStyle/>
          <a:p>
            <a:pPr marL="0" marR="0" lvl="0" indent="0" algn="l" defTabSz="453442" rtl="0" eaLnBrk="1" fontAlgn="auto" latinLnBrk="0" hangingPunct="1">
              <a:lnSpc>
                <a:spcPct val="100000"/>
              </a:lnSpc>
              <a:spcBef>
                <a:spcPts val="0"/>
              </a:spcBef>
              <a:spcAft>
                <a:spcPts val="0"/>
              </a:spcAft>
              <a:buClrTx/>
              <a:buSzTx/>
              <a:buFontTx/>
              <a:buNone/>
              <a:tabLst/>
              <a:defRPr/>
            </a:pPr>
            <a:r>
              <a:rPr kumimoji="0" lang="en-IN" sz="1984" b="1"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Data added to record</a:t>
            </a:r>
          </a:p>
          <a:p>
            <a:pPr marL="340082" marR="0" lvl="0" indent="-340082" algn="l" defTabSz="4534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984" b="0"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Follow up details</a:t>
            </a:r>
          </a:p>
          <a:p>
            <a:pPr marL="340082" marR="0" lvl="0" indent="-340082" algn="l" defTabSz="45344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984" b="0"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Medication details</a:t>
            </a:r>
          </a:p>
        </p:txBody>
      </p:sp>
      <p:sp>
        <p:nvSpPr>
          <p:cNvPr id="44" name="TextBox 43"/>
          <p:cNvSpPr txBox="1"/>
          <p:nvPr/>
        </p:nvSpPr>
        <p:spPr>
          <a:xfrm>
            <a:off x="7839632" y="3570569"/>
            <a:ext cx="3184433" cy="641714"/>
          </a:xfrm>
          <a:prstGeom prst="rect">
            <a:avLst/>
          </a:prstGeom>
          <a:noFill/>
        </p:spPr>
        <p:txBody>
          <a:bodyPr wrap="square" rtlCol="0">
            <a:spAutoFit/>
          </a:bodyPr>
          <a:lstStyle/>
          <a:p>
            <a:pPr marL="0" marR="0" lvl="0" indent="0" algn="l" defTabSz="453442" rtl="0" eaLnBrk="1" fontAlgn="auto" latinLnBrk="0" hangingPunct="1">
              <a:lnSpc>
                <a:spcPct val="100000"/>
              </a:lnSpc>
              <a:spcBef>
                <a:spcPts val="0"/>
              </a:spcBef>
              <a:spcAft>
                <a:spcPts val="0"/>
              </a:spcAft>
              <a:buClrTx/>
              <a:buSzTx/>
              <a:buFontTx/>
              <a:buNone/>
              <a:tabLst/>
              <a:defRPr/>
            </a:pPr>
            <a:r>
              <a:rPr kumimoji="0" lang="en-IN" sz="1785" b="1"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Referral based on Residential Village mapped to the PHC</a:t>
            </a:r>
          </a:p>
        </p:txBody>
      </p:sp>
      <p:sp>
        <p:nvSpPr>
          <p:cNvPr id="45" name="TextBox 44"/>
          <p:cNvSpPr txBox="1"/>
          <p:nvPr/>
        </p:nvSpPr>
        <p:spPr>
          <a:xfrm>
            <a:off x="5314392" y="5633238"/>
            <a:ext cx="1976600" cy="916405"/>
          </a:xfrm>
          <a:prstGeom prst="rect">
            <a:avLst/>
          </a:prstGeom>
          <a:noFill/>
        </p:spPr>
        <p:txBody>
          <a:bodyPr wrap="square" rtlCol="0">
            <a:spAutoFit/>
          </a:bodyPr>
          <a:lstStyle/>
          <a:p>
            <a:pPr marL="0" marR="0" lvl="0" indent="0" algn="ctr" defTabSz="453442" rtl="0" eaLnBrk="1" fontAlgn="auto" latinLnBrk="0" hangingPunct="1">
              <a:lnSpc>
                <a:spcPct val="100000"/>
              </a:lnSpc>
              <a:spcBef>
                <a:spcPts val="0"/>
              </a:spcBef>
              <a:spcAft>
                <a:spcPts val="0"/>
              </a:spcAft>
              <a:buClrTx/>
              <a:buSzTx/>
              <a:buFontTx/>
              <a:buNone/>
              <a:tabLst/>
              <a:defRPr/>
            </a:pPr>
            <a:r>
              <a:rPr kumimoji="0" lang="en-IN" sz="1785" b="1" i="0" u="none" strike="noStrike" kern="1200" cap="none" spc="0" normalizeH="0" baseline="0" noProof="0" dirty="0">
                <a:ln>
                  <a:noFill/>
                </a:ln>
                <a:solidFill>
                  <a:prstClr val="black"/>
                </a:solidFill>
                <a:effectLst/>
                <a:uLnTx/>
                <a:uFillTx/>
                <a:latin typeface="Calibri Light" panose="020F0302020204030204"/>
                <a:ea typeface="+mn-ea"/>
                <a:cs typeface="Arial" pitchFamily="34" charset="0"/>
              </a:rPr>
              <a:t>Based on HWC mapped to the Residential Village</a:t>
            </a:r>
          </a:p>
        </p:txBody>
      </p:sp>
      <p:sp>
        <p:nvSpPr>
          <p:cNvPr id="49" name="Rounded Rectangle 48"/>
          <p:cNvSpPr/>
          <p:nvPr/>
        </p:nvSpPr>
        <p:spPr>
          <a:xfrm>
            <a:off x="649214" y="1704964"/>
            <a:ext cx="4759656" cy="1900377"/>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endParaRPr kumimoji="0" lang="en-IN" sz="1785"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46" name="Oval 45"/>
          <p:cNvSpPr/>
          <p:nvPr/>
        </p:nvSpPr>
        <p:spPr>
          <a:xfrm>
            <a:off x="4949755" y="1516874"/>
            <a:ext cx="932153" cy="671281"/>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r>
              <a:rPr lang="en-IN" sz="1984" b="1" dirty="0">
                <a:solidFill>
                  <a:schemeClr val="accent2">
                    <a:lumMod val="50000"/>
                  </a:schemeClr>
                </a:solidFill>
                <a:latin typeface="Calibri Light" panose="020F0302020204030204"/>
              </a:rPr>
              <a:t>MR</a:t>
            </a:r>
            <a:endParaRPr kumimoji="0" lang="en-IN" sz="1984" b="1" i="0" u="none" strike="noStrike" kern="1200" cap="none" spc="0" normalizeH="0" baseline="0" noProof="0" dirty="0">
              <a:ln>
                <a:noFill/>
              </a:ln>
              <a:solidFill>
                <a:schemeClr val="accent2">
                  <a:lumMod val="50000"/>
                </a:schemeClr>
              </a:solidFill>
              <a:effectLst/>
              <a:uLnTx/>
              <a:uFillTx/>
              <a:latin typeface="Calibri Light" panose="020F0302020204030204"/>
              <a:ea typeface="+mn-ea"/>
              <a:cs typeface="+mn-cs"/>
            </a:endParaRPr>
          </a:p>
        </p:txBody>
      </p:sp>
      <p:sp>
        <p:nvSpPr>
          <p:cNvPr id="51" name="Oval 50"/>
          <p:cNvSpPr/>
          <p:nvPr/>
        </p:nvSpPr>
        <p:spPr>
          <a:xfrm>
            <a:off x="11068298" y="1334301"/>
            <a:ext cx="932153" cy="671281"/>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r>
              <a:rPr kumimoji="0" lang="en-IN" sz="1984" b="1" i="0" u="none" strike="noStrike" kern="1200" cap="none" spc="0" normalizeH="0" baseline="0" noProof="0" dirty="0">
                <a:ln>
                  <a:noFill/>
                </a:ln>
                <a:solidFill>
                  <a:schemeClr val="accent2">
                    <a:lumMod val="50000"/>
                  </a:schemeClr>
                </a:solidFill>
                <a:effectLst/>
                <a:uLnTx/>
                <a:uFillTx/>
                <a:latin typeface="Calibri Light" panose="020F0302020204030204"/>
                <a:ea typeface="+mn-ea"/>
                <a:cs typeface="+mn-cs"/>
              </a:rPr>
              <a:t>PBS</a:t>
            </a:r>
          </a:p>
        </p:txBody>
      </p:sp>
      <p:sp>
        <p:nvSpPr>
          <p:cNvPr id="52" name="Oval 51"/>
          <p:cNvSpPr/>
          <p:nvPr/>
        </p:nvSpPr>
        <p:spPr>
          <a:xfrm>
            <a:off x="10976856" y="5843346"/>
            <a:ext cx="1073647" cy="671281"/>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r>
              <a:rPr kumimoji="0" lang="en-IN" sz="1984" b="1" i="0" u="none" strike="noStrike" kern="1200" cap="none" spc="0" normalizeH="0" baseline="0" noProof="0" dirty="0">
                <a:ln>
                  <a:noFill/>
                </a:ln>
                <a:solidFill>
                  <a:schemeClr val="accent2">
                    <a:lumMod val="50000"/>
                  </a:schemeClr>
                </a:solidFill>
                <a:effectLst/>
                <a:uLnTx/>
                <a:uFillTx/>
                <a:latin typeface="Calibri Light" panose="020F0302020204030204"/>
                <a:ea typeface="+mn-ea"/>
                <a:cs typeface="+mn-cs"/>
              </a:rPr>
              <a:t>HWC PHC</a:t>
            </a:r>
          </a:p>
        </p:txBody>
      </p:sp>
      <p:sp>
        <p:nvSpPr>
          <p:cNvPr id="53" name="Oval 52"/>
          <p:cNvSpPr/>
          <p:nvPr/>
        </p:nvSpPr>
        <p:spPr>
          <a:xfrm>
            <a:off x="4069980" y="5947968"/>
            <a:ext cx="1073647" cy="671281"/>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442" rtl="0" eaLnBrk="1" fontAlgn="auto" latinLnBrk="0" hangingPunct="1">
              <a:lnSpc>
                <a:spcPct val="100000"/>
              </a:lnSpc>
              <a:spcBef>
                <a:spcPts val="0"/>
              </a:spcBef>
              <a:spcAft>
                <a:spcPts val="0"/>
              </a:spcAft>
              <a:buClrTx/>
              <a:buSzTx/>
              <a:buFontTx/>
              <a:buNone/>
              <a:tabLst/>
              <a:defRPr/>
            </a:pPr>
            <a:r>
              <a:rPr kumimoji="0" lang="en-IN" sz="1984" b="1" i="0" u="none" strike="noStrike" kern="1200" cap="none" spc="0" normalizeH="0" baseline="0" noProof="0" dirty="0">
                <a:ln>
                  <a:noFill/>
                </a:ln>
                <a:solidFill>
                  <a:schemeClr val="accent2">
                    <a:lumMod val="50000"/>
                  </a:schemeClr>
                </a:solidFill>
                <a:effectLst/>
                <a:uLnTx/>
                <a:uFillTx/>
                <a:latin typeface="Calibri Light" panose="020F0302020204030204"/>
                <a:ea typeface="+mn-ea"/>
                <a:cs typeface="+mn-cs"/>
              </a:rPr>
              <a:t>HWC HSC</a:t>
            </a:r>
          </a:p>
        </p:txBody>
      </p:sp>
    </p:spTree>
    <p:extLst>
      <p:ext uri="{BB962C8B-B14F-4D97-AF65-F5344CB8AC3E}">
        <p14:creationId xmlns:p14="http://schemas.microsoft.com/office/powerpoint/2010/main" val="17670975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fontScale="90000"/>
          </a:bodyPr>
          <a:lstStyle/>
          <a:p>
            <a:pPr algn="ctr"/>
            <a:r>
              <a:rPr lang="en-GB" dirty="0"/>
              <a:t>IT enabled service delivery for continuum of care</a:t>
            </a:r>
            <a:endParaRPr lang="en-US" dirty="0"/>
          </a:p>
        </p:txBody>
      </p:sp>
      <p:sp>
        <p:nvSpPr>
          <p:cNvPr id="6" name="Content Placeholder 5">
            <a:extLst>
              <a:ext uri="{FF2B5EF4-FFF2-40B4-BE49-F238E27FC236}">
                <a16:creationId xmlns:a16="http://schemas.microsoft.com/office/drawing/2014/main" id="{3984CCA4-B836-4A85-A79B-1CB3A02C95BA}"/>
              </a:ext>
            </a:extLst>
          </p:cNvPr>
          <p:cNvSpPr>
            <a:spLocks noGrp="1"/>
          </p:cNvSpPr>
          <p:nvPr>
            <p:ph idx="1"/>
          </p:nvPr>
        </p:nvSpPr>
        <p:spPr>
          <a:xfrm>
            <a:off x="434110" y="1357744"/>
            <a:ext cx="11406908" cy="5135129"/>
          </a:xfrm>
        </p:spPr>
        <p:txBody>
          <a:bodyPr>
            <a:noAutofit/>
          </a:bodyPr>
          <a:lstStyle/>
          <a:p>
            <a:r>
              <a:rPr lang="en-IN" sz="2800" dirty="0" smtClean="0"/>
              <a:t>Gap analysis of IT systems like Device and Internet</a:t>
            </a:r>
          </a:p>
          <a:p>
            <a:r>
              <a:rPr lang="en-IN" sz="2800" dirty="0" smtClean="0"/>
              <a:t>Hands-on training given to Master Trainers (6 batches)</a:t>
            </a:r>
          </a:p>
          <a:p>
            <a:r>
              <a:rPr lang="en-IN" sz="2800" dirty="0" smtClean="0"/>
              <a:t>Block Level Training given to VHN &amp; SN (47 batches)</a:t>
            </a:r>
          </a:p>
          <a:p>
            <a:endParaRPr lang="en-IN" sz="2800" dirty="0" smtClean="0"/>
          </a:p>
          <a:p>
            <a:r>
              <a:rPr lang="en-IN" sz="2800" dirty="0" smtClean="0"/>
              <a:t>Electronic </a:t>
            </a:r>
            <a:r>
              <a:rPr lang="en-IN" sz="2800" dirty="0" smtClean="0"/>
              <a:t>Public Health Record across all levels</a:t>
            </a:r>
          </a:p>
          <a:p>
            <a:pPr lvl="1"/>
            <a:r>
              <a:rPr lang="en-IN" dirty="0" smtClean="0"/>
              <a:t>Minimum dataset collected with decision support</a:t>
            </a:r>
          </a:p>
          <a:p>
            <a:pPr lvl="1"/>
            <a:r>
              <a:rPr lang="en-IN" dirty="0" smtClean="0"/>
              <a:t>Patients records will be viewed by both referral out and referral in facilities</a:t>
            </a:r>
          </a:p>
          <a:p>
            <a:endParaRPr lang="en-IN" sz="2800" dirty="0" smtClean="0"/>
          </a:p>
          <a:p>
            <a:r>
              <a:rPr lang="en-IN" sz="2800" dirty="0" smtClean="0"/>
              <a:t>1,40,996 footfalls were reported under UHC Portal during July 2019. </a:t>
            </a:r>
          </a:p>
          <a:p>
            <a:pPr lvl="1"/>
            <a:r>
              <a:rPr lang="en-IN" sz="2400" dirty="0" smtClean="0"/>
              <a:t>27</a:t>
            </a:r>
            <a:r>
              <a:rPr lang="en-IN" sz="2400" dirty="0" smtClean="0"/>
              <a:t>% of all OP entries are fetched from Master Registry</a:t>
            </a:r>
          </a:p>
          <a:p>
            <a:pPr lvl="1"/>
            <a:r>
              <a:rPr lang="en-IN" sz="2400" dirty="0" smtClean="0"/>
              <a:t>Offline and Elastic Search are the solutions on progress</a:t>
            </a:r>
          </a:p>
          <a:p>
            <a:endParaRPr lang="en-IN" sz="2800" dirty="0"/>
          </a:p>
          <a:p>
            <a:pPr lvl="1"/>
            <a:endParaRPr lang="en-IN" dirty="0"/>
          </a:p>
          <a:p>
            <a:pPr lvl="1"/>
            <a:endParaRPr lang="en-IN" dirty="0"/>
          </a:p>
        </p:txBody>
      </p:sp>
      <p:pic>
        <p:nvPicPr>
          <p:cNvPr id="4" name="Picture 3">
            <a:extLst>
              <a:ext uri="{FF2B5EF4-FFF2-40B4-BE49-F238E27FC236}">
                <a16:creationId xmlns:a16="http://schemas.microsoft.com/office/drawing/2014/main" id="{1020E267-8265-4BA1-ADC6-430062CD0A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1317" t="13889" r="18217" b="29259"/>
          <a:stretch/>
        </p:blipFill>
        <p:spPr>
          <a:xfrm>
            <a:off x="9365226" y="1357744"/>
            <a:ext cx="2284063" cy="2397457"/>
          </a:xfrm>
          <a:prstGeom prst="rect">
            <a:avLst/>
          </a:prstGeom>
        </p:spPr>
      </p:pic>
    </p:spTree>
    <p:extLst>
      <p:ext uri="{BB962C8B-B14F-4D97-AF65-F5344CB8AC3E}">
        <p14:creationId xmlns:p14="http://schemas.microsoft.com/office/powerpoint/2010/main" val="15353785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F62C3-3E29-49AE-A1E0-9770D61967F2}"/>
              </a:ext>
            </a:extLst>
          </p:cNvPr>
          <p:cNvSpPr>
            <a:spLocks noGrp="1"/>
          </p:cNvSpPr>
          <p:nvPr>
            <p:ph type="title"/>
          </p:nvPr>
        </p:nvSpPr>
        <p:spPr/>
        <p:txBody>
          <a:bodyPr/>
          <a:lstStyle/>
          <a:p>
            <a:r>
              <a:rPr lang="en-IN" dirty="0"/>
              <a:t>What to Cover ?</a:t>
            </a:r>
            <a:endParaRPr lang="en-US" dirty="0"/>
          </a:p>
        </p:txBody>
      </p:sp>
      <p:sp>
        <p:nvSpPr>
          <p:cNvPr id="3" name="Content Placeholder 2">
            <a:extLst>
              <a:ext uri="{FF2B5EF4-FFF2-40B4-BE49-F238E27FC236}">
                <a16:creationId xmlns:a16="http://schemas.microsoft.com/office/drawing/2014/main" id="{9DB74543-0868-41B5-BEDA-F67FFC4C1024}"/>
              </a:ext>
            </a:extLst>
          </p:cNvPr>
          <p:cNvSpPr>
            <a:spLocks noGrp="1"/>
          </p:cNvSpPr>
          <p:nvPr>
            <p:ph idx="1"/>
          </p:nvPr>
        </p:nvSpPr>
        <p:spPr/>
        <p:txBody>
          <a:bodyPr/>
          <a:lstStyle/>
          <a:p>
            <a:r>
              <a:rPr lang="en-IN" dirty="0" smtClean="0"/>
              <a:t>Entry point </a:t>
            </a:r>
            <a:r>
              <a:rPr lang="en-IN" dirty="0"/>
              <a:t>to the community </a:t>
            </a:r>
          </a:p>
          <a:p>
            <a:r>
              <a:rPr lang="en-IN" dirty="0"/>
              <a:t>Emergency care, Poisoning, Mental Health, Palliative and Geriatric Home based care, Suicide Counselling.</a:t>
            </a:r>
          </a:p>
          <a:p>
            <a:r>
              <a:rPr lang="en-IN" dirty="0"/>
              <a:t>Continuum of Care : Telemedicine as an alternative</a:t>
            </a:r>
            <a:r>
              <a:rPr lang="en-IN" dirty="0" smtClean="0"/>
              <a:t>? </a:t>
            </a:r>
            <a:r>
              <a:rPr lang="en-IN" dirty="0"/>
              <a:t>only where accessibility and availability of doctors are an issue.</a:t>
            </a:r>
          </a:p>
          <a:p>
            <a:r>
              <a:rPr lang="en-IN" dirty="0" smtClean="0"/>
              <a:t>Tamil Nadu </a:t>
            </a:r>
            <a:r>
              <a:rPr lang="en-IN" dirty="0"/>
              <a:t>has focused on Essential Diagnostics List  (270 </a:t>
            </a:r>
            <a:r>
              <a:rPr lang="en-IN" dirty="0" smtClean="0"/>
              <a:t>crore), </a:t>
            </a:r>
            <a:r>
              <a:rPr lang="en-IN" dirty="0"/>
              <a:t>sanctioned under PIP 2019-20 with a hub and spoke model as an integral part of  Universal Health care.</a:t>
            </a:r>
          </a:p>
          <a:p>
            <a:r>
              <a:rPr lang="en-IN" dirty="0"/>
              <a:t>Linking community needs </a:t>
            </a:r>
            <a:r>
              <a:rPr lang="en-IN" dirty="0" smtClean="0"/>
              <a:t>for</a:t>
            </a:r>
            <a:r>
              <a:rPr lang="en-IN" dirty="0" smtClean="0"/>
              <a:t> </a:t>
            </a:r>
            <a:r>
              <a:rPr lang="en-IN" dirty="0"/>
              <a:t>high end </a:t>
            </a:r>
            <a:r>
              <a:rPr lang="en-IN" dirty="0" smtClean="0"/>
              <a:t>care. </a:t>
            </a:r>
            <a:endParaRPr lang="en-US" dirty="0"/>
          </a:p>
        </p:txBody>
      </p:sp>
    </p:spTree>
    <p:extLst>
      <p:ext uri="{BB962C8B-B14F-4D97-AF65-F5344CB8AC3E}">
        <p14:creationId xmlns:p14="http://schemas.microsoft.com/office/powerpoint/2010/main" val="24750506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56" y="0"/>
            <a:ext cx="12180888" cy="1077218"/>
          </a:xfrm>
          <a:prstGeom prst="rect">
            <a:avLst/>
          </a:prstGeom>
        </p:spPr>
        <p:txBody>
          <a:bodyPr wrap="square">
            <a:spAutoFit/>
          </a:bodyPr>
          <a:lstStyle/>
          <a:p>
            <a:pPr algn="ctr"/>
            <a:r>
              <a:rPr lang="en-US" sz="3200" dirty="0">
                <a:solidFill>
                  <a:srgbClr val="FF0000"/>
                </a:solidFill>
                <a:effectLst>
                  <a:outerShdw blurRad="38100" dist="38100" dir="2700000" algn="tl">
                    <a:srgbClr val="000000">
                      <a:alpha val="43137"/>
                    </a:srgbClr>
                  </a:outerShdw>
                </a:effectLst>
                <a:latin typeface="Arial Rounded MT Bold" panose="020F0704030504030204" pitchFamily="34" charset="0"/>
                <a:ea typeface="+mj-ea"/>
                <a:cs typeface="+mj-cs"/>
              </a:rPr>
              <a:t>Analysis of Congenital Heart Disease Surgeries Performed under CMCHIS- Avg. Cases / Month </a:t>
            </a:r>
          </a:p>
        </p:txBody>
      </p:sp>
      <p:sp>
        <p:nvSpPr>
          <p:cNvPr id="4" name="TextBox 3"/>
          <p:cNvSpPr txBox="1"/>
          <p:nvPr/>
        </p:nvSpPr>
        <p:spPr>
          <a:xfrm>
            <a:off x="766862" y="4968241"/>
            <a:ext cx="11165814" cy="400110"/>
          </a:xfrm>
          <a:prstGeom prst="rect">
            <a:avLst/>
          </a:prstGeom>
          <a:noFill/>
        </p:spPr>
        <p:txBody>
          <a:bodyPr wrap="square" rtlCol="0">
            <a:spAutoFit/>
          </a:bodyPr>
          <a:lstStyle/>
          <a:p>
            <a:r>
              <a:rPr lang="en-US" sz="2000" b="1" dirty="0">
                <a:latin typeface="Bookman Old Style" pitchFamily="18" charset="0"/>
              </a:rPr>
              <a:t>Effective Linkage between RBSK and CMCHIS since 2016</a:t>
            </a:r>
            <a:endParaRPr lang="en-US" sz="2000" b="1" dirty="0">
              <a:latin typeface="Bookman Old Style" pitchFamily="18" charset="0"/>
            </a:endParaRPr>
          </a:p>
        </p:txBody>
      </p:sp>
      <p:graphicFrame>
        <p:nvGraphicFramePr>
          <p:cNvPr id="5" name="Table 4"/>
          <p:cNvGraphicFramePr>
            <a:graphicFrameLocks noGrp="1"/>
          </p:cNvGraphicFramePr>
          <p:nvPr/>
        </p:nvGraphicFramePr>
        <p:xfrm>
          <a:off x="817635" y="5517014"/>
          <a:ext cx="10561842" cy="1219199"/>
        </p:xfrm>
        <a:graphic>
          <a:graphicData uri="http://schemas.openxmlformats.org/drawingml/2006/table">
            <a:tbl>
              <a:tblPr firstRow="1" bandRow="1">
                <a:tableStyleId>{5940675A-B579-460E-94D1-54222C63F5DA}</a:tableStyleId>
              </a:tblPr>
              <a:tblGrid>
                <a:gridCol w="1815038">
                  <a:extLst>
                    <a:ext uri="{9D8B030D-6E8A-4147-A177-3AD203B41FA5}">
                      <a16:colId xmlns:a16="http://schemas.microsoft.com/office/drawing/2014/main" val="20000"/>
                    </a:ext>
                  </a:extLst>
                </a:gridCol>
                <a:gridCol w="1139070">
                  <a:extLst>
                    <a:ext uri="{9D8B030D-6E8A-4147-A177-3AD203B41FA5}">
                      <a16:colId xmlns:a16="http://schemas.microsoft.com/office/drawing/2014/main" val="20001"/>
                    </a:ext>
                  </a:extLst>
                </a:gridCol>
                <a:gridCol w="1129731">
                  <a:extLst>
                    <a:ext uri="{9D8B030D-6E8A-4147-A177-3AD203B41FA5}">
                      <a16:colId xmlns:a16="http://schemas.microsoft.com/office/drawing/2014/main" val="20002"/>
                    </a:ext>
                  </a:extLst>
                </a:gridCol>
                <a:gridCol w="1058774">
                  <a:extLst>
                    <a:ext uri="{9D8B030D-6E8A-4147-A177-3AD203B41FA5}">
                      <a16:colId xmlns:a16="http://schemas.microsoft.com/office/drawing/2014/main" val="20003"/>
                    </a:ext>
                  </a:extLst>
                </a:gridCol>
                <a:gridCol w="1097239">
                  <a:extLst>
                    <a:ext uri="{9D8B030D-6E8A-4147-A177-3AD203B41FA5}">
                      <a16:colId xmlns:a16="http://schemas.microsoft.com/office/drawing/2014/main" val="20004"/>
                    </a:ext>
                  </a:extLst>
                </a:gridCol>
                <a:gridCol w="1172530">
                  <a:extLst>
                    <a:ext uri="{9D8B030D-6E8A-4147-A177-3AD203B41FA5}">
                      <a16:colId xmlns:a16="http://schemas.microsoft.com/office/drawing/2014/main" val="20005"/>
                    </a:ext>
                  </a:extLst>
                </a:gridCol>
                <a:gridCol w="1049820">
                  <a:extLst>
                    <a:ext uri="{9D8B030D-6E8A-4147-A177-3AD203B41FA5}">
                      <a16:colId xmlns:a16="http://schemas.microsoft.com/office/drawing/2014/main" val="20006"/>
                    </a:ext>
                  </a:extLst>
                </a:gridCol>
                <a:gridCol w="1049820">
                  <a:extLst>
                    <a:ext uri="{9D8B030D-6E8A-4147-A177-3AD203B41FA5}">
                      <a16:colId xmlns:a16="http://schemas.microsoft.com/office/drawing/2014/main" val="20007"/>
                    </a:ext>
                  </a:extLst>
                </a:gridCol>
                <a:gridCol w="1049820">
                  <a:extLst>
                    <a:ext uri="{9D8B030D-6E8A-4147-A177-3AD203B41FA5}">
                      <a16:colId xmlns:a16="http://schemas.microsoft.com/office/drawing/2014/main" val="20008"/>
                    </a:ext>
                  </a:extLst>
                </a:gridCol>
              </a:tblGrid>
              <a:tr h="321733">
                <a:tc>
                  <a:txBody>
                    <a:bodyPr/>
                    <a:lstStyle/>
                    <a:p>
                      <a:pPr algn="l"/>
                      <a:r>
                        <a:rPr lang="en-US" sz="1800" b="1" dirty="0" smtClean="0">
                          <a:latin typeface="Trebuchet MS" pitchFamily="34" charset="0"/>
                        </a:rPr>
                        <a:t>Year</a:t>
                      </a:r>
                      <a:endParaRPr lang="en-US" sz="1800" b="1" dirty="0">
                        <a:latin typeface="Trebuchet MS" pitchFamily="34" charset="0"/>
                      </a:endParaRPr>
                    </a:p>
                  </a:txBody>
                  <a:tcPr marL="121809" marR="121809" anchor="ctr"/>
                </a:tc>
                <a:tc>
                  <a:txBody>
                    <a:bodyPr/>
                    <a:lstStyle/>
                    <a:p>
                      <a:pPr algn="ctr"/>
                      <a:r>
                        <a:rPr lang="en-US" sz="1800" b="1" dirty="0" smtClean="0">
                          <a:latin typeface="Trebuchet MS" pitchFamily="34" charset="0"/>
                        </a:rPr>
                        <a:t>2012</a:t>
                      </a:r>
                      <a:endParaRPr lang="en-US" sz="1800" b="1" dirty="0">
                        <a:latin typeface="Trebuchet MS" pitchFamily="34" charset="0"/>
                      </a:endParaRPr>
                    </a:p>
                  </a:txBody>
                  <a:tcPr marL="121809" marR="121809" anchor="ctr"/>
                </a:tc>
                <a:tc>
                  <a:txBody>
                    <a:bodyPr/>
                    <a:lstStyle/>
                    <a:p>
                      <a:pPr algn="ctr"/>
                      <a:r>
                        <a:rPr lang="en-US" sz="1800" b="1" dirty="0" smtClean="0">
                          <a:latin typeface="Trebuchet MS" pitchFamily="34" charset="0"/>
                        </a:rPr>
                        <a:t>2013</a:t>
                      </a:r>
                      <a:endParaRPr lang="en-US" sz="1800" b="1" dirty="0">
                        <a:latin typeface="Trebuchet MS" pitchFamily="34" charset="0"/>
                      </a:endParaRPr>
                    </a:p>
                  </a:txBody>
                  <a:tcPr marL="121809" marR="121809" anchor="ctr"/>
                </a:tc>
                <a:tc>
                  <a:txBody>
                    <a:bodyPr/>
                    <a:lstStyle/>
                    <a:p>
                      <a:pPr algn="ctr"/>
                      <a:r>
                        <a:rPr lang="en-US" sz="1800" b="1" dirty="0" smtClean="0">
                          <a:latin typeface="Trebuchet MS" pitchFamily="34" charset="0"/>
                        </a:rPr>
                        <a:t>2014</a:t>
                      </a:r>
                      <a:endParaRPr lang="en-US" sz="1800" b="1" dirty="0">
                        <a:latin typeface="Trebuchet MS" pitchFamily="34" charset="0"/>
                      </a:endParaRPr>
                    </a:p>
                  </a:txBody>
                  <a:tcPr marL="121809" marR="121809" anchor="ctr"/>
                </a:tc>
                <a:tc>
                  <a:txBody>
                    <a:bodyPr/>
                    <a:lstStyle/>
                    <a:p>
                      <a:pPr algn="ctr"/>
                      <a:r>
                        <a:rPr lang="en-US" sz="1800" b="1" dirty="0" smtClean="0">
                          <a:latin typeface="Trebuchet MS" pitchFamily="34" charset="0"/>
                        </a:rPr>
                        <a:t>2015</a:t>
                      </a:r>
                      <a:endParaRPr lang="en-US" sz="1800" b="1" dirty="0">
                        <a:latin typeface="Trebuchet MS" pitchFamily="34" charset="0"/>
                      </a:endParaRPr>
                    </a:p>
                  </a:txBody>
                  <a:tcPr marL="121809" marR="121809" anchor="ctr"/>
                </a:tc>
                <a:tc>
                  <a:txBody>
                    <a:bodyPr/>
                    <a:lstStyle/>
                    <a:p>
                      <a:pPr algn="ctr"/>
                      <a:r>
                        <a:rPr lang="en-US" sz="1800" b="1" dirty="0" smtClean="0">
                          <a:latin typeface="Trebuchet MS" pitchFamily="34" charset="0"/>
                        </a:rPr>
                        <a:t>2016</a:t>
                      </a:r>
                      <a:endParaRPr lang="en-US" sz="1800" b="1" dirty="0">
                        <a:latin typeface="Trebuchet MS" pitchFamily="34" charset="0"/>
                      </a:endParaRPr>
                    </a:p>
                  </a:txBody>
                  <a:tcPr marL="121809" marR="121809" anchor="ctr"/>
                </a:tc>
                <a:tc>
                  <a:txBody>
                    <a:bodyPr/>
                    <a:lstStyle/>
                    <a:p>
                      <a:pPr algn="ctr"/>
                      <a:r>
                        <a:rPr lang="en-US" sz="1800" b="1" dirty="0" smtClean="0">
                          <a:latin typeface="Trebuchet MS" pitchFamily="34" charset="0"/>
                        </a:rPr>
                        <a:t>2017</a:t>
                      </a:r>
                      <a:endParaRPr lang="en-US" sz="1800" b="1" dirty="0">
                        <a:latin typeface="Trebuchet MS" pitchFamily="34" charset="0"/>
                      </a:endParaRPr>
                    </a:p>
                  </a:txBody>
                  <a:tcPr marL="121809" marR="121809" anchor="ctr"/>
                </a:tc>
                <a:tc>
                  <a:txBody>
                    <a:bodyPr/>
                    <a:lstStyle/>
                    <a:p>
                      <a:pPr algn="ctr"/>
                      <a:r>
                        <a:rPr lang="en-US" sz="1800" b="1" dirty="0" smtClean="0">
                          <a:latin typeface="Trebuchet MS" pitchFamily="34" charset="0"/>
                        </a:rPr>
                        <a:t>2018</a:t>
                      </a:r>
                      <a:endParaRPr lang="en-US" sz="1800" b="1" dirty="0">
                        <a:latin typeface="Trebuchet MS" pitchFamily="34" charset="0"/>
                      </a:endParaRPr>
                    </a:p>
                  </a:txBody>
                  <a:tcPr marL="121809" marR="121809" anchor="ctr"/>
                </a:tc>
                <a:tc>
                  <a:txBody>
                    <a:bodyPr/>
                    <a:lstStyle/>
                    <a:p>
                      <a:pPr algn="ctr"/>
                      <a:r>
                        <a:rPr lang="en-IN" sz="1800" b="1" dirty="0" smtClean="0">
                          <a:latin typeface="Trebuchet MS" pitchFamily="34" charset="0"/>
                        </a:rPr>
                        <a:t>2019 </a:t>
                      </a:r>
                      <a:r>
                        <a:rPr lang="en-IN" sz="1400" b="1" dirty="0" smtClean="0">
                          <a:latin typeface="Trebuchet MS" pitchFamily="34" charset="0"/>
                        </a:rPr>
                        <a:t>(</a:t>
                      </a:r>
                      <a:r>
                        <a:rPr lang="en-IN" sz="1400" b="1" dirty="0" err="1" smtClean="0">
                          <a:latin typeface="Trebuchet MS" pitchFamily="34" charset="0"/>
                        </a:rPr>
                        <a:t>Upto</a:t>
                      </a:r>
                      <a:r>
                        <a:rPr lang="en-IN" sz="1400" b="1" dirty="0" smtClean="0">
                          <a:latin typeface="Trebuchet MS" pitchFamily="34" charset="0"/>
                        </a:rPr>
                        <a:t> Mar’19)</a:t>
                      </a:r>
                      <a:endParaRPr lang="en-US" sz="1800" b="1" dirty="0">
                        <a:latin typeface="Trebuchet MS" pitchFamily="34" charset="0"/>
                      </a:endParaRPr>
                    </a:p>
                  </a:txBody>
                  <a:tcPr marL="121809" marR="121809" anchor="ctr"/>
                </a:tc>
                <a:extLst>
                  <a:ext uri="{0D108BD9-81ED-4DB2-BD59-A6C34878D82A}">
                    <a16:rowId xmlns:a16="http://schemas.microsoft.com/office/drawing/2014/main" val="10000"/>
                  </a:ext>
                </a:extLst>
              </a:tr>
              <a:tr h="426719">
                <a:tc>
                  <a:txBody>
                    <a:bodyPr/>
                    <a:lstStyle/>
                    <a:p>
                      <a:pPr algn="l"/>
                      <a:r>
                        <a:rPr lang="en-US" sz="1800" b="1" dirty="0" smtClean="0">
                          <a:latin typeface="Trebuchet MS" pitchFamily="34" charset="0"/>
                        </a:rPr>
                        <a:t>Total</a:t>
                      </a:r>
                      <a:r>
                        <a:rPr lang="en-US" sz="1800" b="1" baseline="0" dirty="0" smtClean="0">
                          <a:latin typeface="Trebuchet MS" pitchFamily="34" charset="0"/>
                        </a:rPr>
                        <a:t> cases</a:t>
                      </a:r>
                      <a:endParaRPr lang="en-US" sz="1800" b="1" dirty="0">
                        <a:latin typeface="Trebuchet MS" pitchFamily="34" charset="0"/>
                      </a:endParaRPr>
                    </a:p>
                  </a:txBody>
                  <a:tcPr marL="121809" marR="121809" anchor="ctr"/>
                </a:tc>
                <a:tc>
                  <a:txBody>
                    <a:bodyPr/>
                    <a:lstStyle/>
                    <a:p>
                      <a:pPr algn="ctr"/>
                      <a:r>
                        <a:rPr lang="en-US" sz="1800" dirty="0" smtClean="0">
                          <a:latin typeface="Trebuchet MS" pitchFamily="34" charset="0"/>
                        </a:rPr>
                        <a:t>3276</a:t>
                      </a:r>
                      <a:endParaRPr lang="en-US" sz="1800" dirty="0">
                        <a:latin typeface="Trebuchet MS" pitchFamily="34" charset="0"/>
                      </a:endParaRPr>
                    </a:p>
                  </a:txBody>
                  <a:tcPr marL="121809" marR="121809" anchor="ctr"/>
                </a:tc>
                <a:tc>
                  <a:txBody>
                    <a:bodyPr/>
                    <a:lstStyle/>
                    <a:p>
                      <a:pPr algn="ctr"/>
                      <a:r>
                        <a:rPr lang="en-US" sz="1800" dirty="0" smtClean="0">
                          <a:latin typeface="Trebuchet MS" pitchFamily="34" charset="0"/>
                        </a:rPr>
                        <a:t>3532</a:t>
                      </a:r>
                      <a:endParaRPr lang="en-US" sz="1800" dirty="0">
                        <a:latin typeface="Trebuchet MS" pitchFamily="34" charset="0"/>
                      </a:endParaRPr>
                    </a:p>
                  </a:txBody>
                  <a:tcPr marL="121809" marR="121809" anchor="ctr"/>
                </a:tc>
                <a:tc>
                  <a:txBody>
                    <a:bodyPr/>
                    <a:lstStyle/>
                    <a:p>
                      <a:pPr algn="ctr"/>
                      <a:r>
                        <a:rPr lang="en-US" sz="1800" dirty="0" smtClean="0">
                          <a:latin typeface="Trebuchet MS" pitchFamily="34" charset="0"/>
                        </a:rPr>
                        <a:t>3283</a:t>
                      </a:r>
                      <a:endParaRPr lang="en-US" sz="1800" dirty="0">
                        <a:latin typeface="Trebuchet MS" pitchFamily="34" charset="0"/>
                      </a:endParaRPr>
                    </a:p>
                  </a:txBody>
                  <a:tcPr marL="121809" marR="121809" anchor="ctr"/>
                </a:tc>
                <a:tc>
                  <a:txBody>
                    <a:bodyPr/>
                    <a:lstStyle/>
                    <a:p>
                      <a:pPr algn="ctr"/>
                      <a:r>
                        <a:rPr lang="en-US" sz="1800" dirty="0" smtClean="0">
                          <a:latin typeface="Trebuchet MS" pitchFamily="34" charset="0"/>
                        </a:rPr>
                        <a:t>3310</a:t>
                      </a:r>
                      <a:endParaRPr lang="en-US" sz="1800" dirty="0">
                        <a:latin typeface="Trebuchet MS" pitchFamily="34" charset="0"/>
                      </a:endParaRPr>
                    </a:p>
                  </a:txBody>
                  <a:tcPr marL="121809" marR="121809" anchor="ctr"/>
                </a:tc>
                <a:tc>
                  <a:txBody>
                    <a:bodyPr/>
                    <a:lstStyle/>
                    <a:p>
                      <a:pPr algn="ctr"/>
                      <a:r>
                        <a:rPr lang="en-US" sz="1800" dirty="0" smtClean="0">
                          <a:latin typeface="Trebuchet MS" pitchFamily="34" charset="0"/>
                        </a:rPr>
                        <a:t>4840</a:t>
                      </a:r>
                      <a:endParaRPr lang="en-US" sz="1800" dirty="0">
                        <a:latin typeface="Trebuchet MS" pitchFamily="34" charset="0"/>
                      </a:endParaRPr>
                    </a:p>
                  </a:txBody>
                  <a:tcPr marL="121809" marR="121809" anchor="ctr"/>
                </a:tc>
                <a:tc>
                  <a:txBody>
                    <a:bodyPr/>
                    <a:lstStyle/>
                    <a:p>
                      <a:pPr algn="ctr"/>
                      <a:r>
                        <a:rPr lang="en-US" sz="1800" dirty="0" smtClean="0">
                          <a:latin typeface="Trebuchet MS" pitchFamily="34" charset="0"/>
                        </a:rPr>
                        <a:t>5390</a:t>
                      </a:r>
                      <a:endParaRPr lang="en-US" sz="1800" dirty="0">
                        <a:latin typeface="Trebuchet MS" pitchFamily="34" charset="0"/>
                      </a:endParaRPr>
                    </a:p>
                  </a:txBody>
                  <a:tcPr marL="121809" marR="121809" anchor="ctr"/>
                </a:tc>
                <a:tc>
                  <a:txBody>
                    <a:bodyPr/>
                    <a:lstStyle/>
                    <a:p>
                      <a:pPr algn="ctr"/>
                      <a:r>
                        <a:rPr lang="en-US" sz="1800" dirty="0" smtClean="0">
                          <a:latin typeface="Trebuchet MS" pitchFamily="34" charset="0"/>
                        </a:rPr>
                        <a:t>5416</a:t>
                      </a:r>
                      <a:endParaRPr lang="en-US" sz="1800" dirty="0">
                        <a:latin typeface="Trebuchet MS" pitchFamily="34" charset="0"/>
                      </a:endParaRPr>
                    </a:p>
                  </a:txBody>
                  <a:tcPr marL="121809" marR="121809" anchor="ctr"/>
                </a:tc>
                <a:tc>
                  <a:txBody>
                    <a:bodyPr/>
                    <a:lstStyle/>
                    <a:p>
                      <a:pPr algn="ctr"/>
                      <a:r>
                        <a:rPr lang="en-IN" sz="1800" dirty="0" smtClean="0">
                          <a:latin typeface="Trebuchet MS" pitchFamily="34" charset="0"/>
                        </a:rPr>
                        <a:t>1161</a:t>
                      </a:r>
                      <a:endParaRPr lang="en-US" sz="1800" dirty="0">
                        <a:latin typeface="Trebuchet MS" pitchFamily="34" charset="0"/>
                      </a:endParaRPr>
                    </a:p>
                  </a:txBody>
                  <a:tcPr marL="121809" marR="121809" anchor="ctr"/>
                </a:tc>
                <a:extLst>
                  <a:ext uri="{0D108BD9-81ED-4DB2-BD59-A6C34878D82A}">
                    <a16:rowId xmlns:a16="http://schemas.microsoft.com/office/drawing/2014/main" val="10001"/>
                  </a:ext>
                </a:extLst>
              </a:tr>
            </a:tbl>
          </a:graphicData>
        </a:graphic>
      </p:graphicFrame>
      <p:graphicFrame>
        <p:nvGraphicFramePr>
          <p:cNvPr id="7" name="Chart 6"/>
          <p:cNvGraphicFramePr/>
          <p:nvPr>
            <p:extLst>
              <p:ext uri="{D42A27DB-BD31-4B8C-83A1-F6EECF244321}">
                <p14:modId xmlns:p14="http://schemas.microsoft.com/office/powerpoint/2010/main" val="478167778"/>
              </p:ext>
            </p:extLst>
          </p:nvPr>
        </p:nvGraphicFramePr>
        <p:xfrm>
          <a:off x="950467" y="878302"/>
          <a:ext cx="10009112"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9" name="Up Arrow 8"/>
          <p:cNvSpPr/>
          <p:nvPr/>
        </p:nvSpPr>
        <p:spPr>
          <a:xfrm>
            <a:off x="7104113" y="1844824"/>
            <a:ext cx="202938" cy="609590"/>
          </a:xfrm>
          <a:prstGeom prst="upArrow">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671035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a:xfrm>
            <a:off x="392545" y="3011199"/>
            <a:ext cx="11406909" cy="835602"/>
          </a:xfrm>
        </p:spPr>
        <p:txBody>
          <a:bodyPr>
            <a:normAutofit fontScale="90000"/>
          </a:bodyPr>
          <a:lstStyle/>
          <a:p>
            <a:pPr algn="ctr"/>
            <a:r>
              <a:rPr lang="en-GB" dirty="0"/>
              <a:t>Criteria for a functional UHC HSC, PHC &amp; Block</a:t>
            </a:r>
            <a:endParaRPr lang="en-US" dirty="0"/>
          </a:p>
        </p:txBody>
      </p:sp>
    </p:spTree>
    <p:extLst>
      <p:ext uri="{BB962C8B-B14F-4D97-AF65-F5344CB8AC3E}">
        <p14:creationId xmlns:p14="http://schemas.microsoft.com/office/powerpoint/2010/main" val="5542480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fontScale="90000"/>
          </a:bodyPr>
          <a:lstStyle/>
          <a:p>
            <a:pPr algn="ctr"/>
            <a:r>
              <a:rPr lang="en-GB" dirty="0"/>
              <a:t>Criteria for a functional UHC HSC, PHC &amp; Block</a:t>
            </a:r>
            <a:endParaRPr lang="en-US" dirty="0"/>
          </a:p>
        </p:txBody>
      </p:sp>
      <p:graphicFrame>
        <p:nvGraphicFramePr>
          <p:cNvPr id="4" name="Content Placeholder 3">
            <a:extLst>
              <a:ext uri="{FF2B5EF4-FFF2-40B4-BE49-F238E27FC236}">
                <a16:creationId xmlns:a16="http://schemas.microsoft.com/office/drawing/2014/main" id="{0D8B1388-C1AF-4455-BA70-6EB6034FFD19}"/>
              </a:ext>
            </a:extLst>
          </p:cNvPr>
          <p:cNvGraphicFramePr>
            <a:graphicFrameLocks noGrp="1"/>
          </p:cNvGraphicFramePr>
          <p:nvPr>
            <p:ph idx="1"/>
          </p:nvPr>
        </p:nvGraphicFramePr>
        <p:xfrm>
          <a:off x="434108" y="1200728"/>
          <a:ext cx="11406910" cy="5281377"/>
        </p:xfrm>
        <a:graphic>
          <a:graphicData uri="http://schemas.openxmlformats.org/drawingml/2006/table">
            <a:tbl>
              <a:tblPr firstRow="1" bandRow="1">
                <a:tableStyleId>{9D7B26C5-4107-4FEC-AEDC-1716B250A1EF}</a:tableStyleId>
              </a:tblPr>
              <a:tblGrid>
                <a:gridCol w="388618">
                  <a:extLst>
                    <a:ext uri="{9D8B030D-6E8A-4147-A177-3AD203B41FA5}">
                      <a16:colId xmlns:a16="http://schemas.microsoft.com/office/drawing/2014/main" val="1086692776"/>
                    </a:ext>
                  </a:extLst>
                </a:gridCol>
                <a:gridCol w="1615674">
                  <a:extLst>
                    <a:ext uri="{9D8B030D-6E8A-4147-A177-3AD203B41FA5}">
                      <a16:colId xmlns:a16="http://schemas.microsoft.com/office/drawing/2014/main" val="58540856"/>
                    </a:ext>
                  </a:extLst>
                </a:gridCol>
                <a:gridCol w="3086100">
                  <a:extLst>
                    <a:ext uri="{9D8B030D-6E8A-4147-A177-3AD203B41FA5}">
                      <a16:colId xmlns:a16="http://schemas.microsoft.com/office/drawing/2014/main" val="1755491365"/>
                    </a:ext>
                  </a:extLst>
                </a:gridCol>
                <a:gridCol w="3162300">
                  <a:extLst>
                    <a:ext uri="{9D8B030D-6E8A-4147-A177-3AD203B41FA5}">
                      <a16:colId xmlns:a16="http://schemas.microsoft.com/office/drawing/2014/main" val="248410525"/>
                    </a:ext>
                  </a:extLst>
                </a:gridCol>
                <a:gridCol w="3154218">
                  <a:extLst>
                    <a:ext uri="{9D8B030D-6E8A-4147-A177-3AD203B41FA5}">
                      <a16:colId xmlns:a16="http://schemas.microsoft.com/office/drawing/2014/main" val="2582958005"/>
                    </a:ext>
                  </a:extLst>
                </a:gridCol>
              </a:tblGrid>
              <a:tr h="532414">
                <a:tc gridSpan="2">
                  <a:txBody>
                    <a:bodyPr/>
                    <a:lstStyle/>
                    <a:p>
                      <a:pPr algn="ctr"/>
                      <a:r>
                        <a:rPr lang="en-IN" sz="2400" b="1" dirty="0">
                          <a:effectLst/>
                          <a:latin typeface="+mj-lt"/>
                        </a:rPr>
                        <a:t>Input</a:t>
                      </a:r>
                      <a:endParaRPr lang="en-US" sz="2400" b="1" dirty="0">
                        <a:effectLst/>
                        <a:latin typeface="+mj-lt"/>
                      </a:endParaRPr>
                    </a:p>
                  </a:txBody>
                  <a:tcPr anchor="b">
                    <a:lnT w="12700" cap="flat" cmpd="sng" algn="ctr">
                      <a:noFill/>
                      <a:prstDash val="solid"/>
                      <a:round/>
                      <a:headEnd type="none" w="med" len="med"/>
                      <a:tailEnd type="none" w="med" len="med"/>
                    </a:lnT>
                    <a:solidFill>
                      <a:srgbClr val="DEEBF7"/>
                    </a:solidFill>
                  </a:tcPr>
                </a:tc>
                <a:tc hMerge="1">
                  <a:txBody>
                    <a:bodyPr/>
                    <a:lstStyle/>
                    <a:p>
                      <a:pPr algn="ctr"/>
                      <a:endParaRPr lang="en-US" b="1" dirty="0">
                        <a:latin typeface="Trebuchet MS" panose="020B0603020202020204" pitchFamily="34" charset="0"/>
                      </a:endParaRPr>
                    </a:p>
                  </a:txBody>
                  <a:tcPr>
                    <a:solidFill>
                      <a:schemeClr val="accent1">
                        <a:lumMod val="60000"/>
                        <a:lumOff val="40000"/>
                      </a:schemeClr>
                    </a:solidFill>
                  </a:tcPr>
                </a:tc>
                <a:tc>
                  <a:txBody>
                    <a:bodyPr/>
                    <a:lstStyle/>
                    <a:p>
                      <a:pPr algn="ctr"/>
                      <a:r>
                        <a:rPr lang="en-US" sz="2400" b="1" dirty="0">
                          <a:effectLst/>
                          <a:latin typeface="+mj-lt"/>
                        </a:rPr>
                        <a:t>HSC (24x7)</a:t>
                      </a:r>
                    </a:p>
                  </a:txBody>
                  <a:tcPr anchor="b">
                    <a:lnT w="12700" cap="flat" cmpd="sng" algn="ctr">
                      <a:noFill/>
                      <a:prstDash val="solid"/>
                      <a:round/>
                      <a:headEnd type="none" w="med" len="med"/>
                      <a:tailEnd type="none" w="med" len="med"/>
                    </a:lnT>
                    <a:noFill/>
                  </a:tcPr>
                </a:tc>
                <a:tc>
                  <a:txBody>
                    <a:bodyPr/>
                    <a:lstStyle/>
                    <a:p>
                      <a:pPr algn="ctr"/>
                      <a:r>
                        <a:rPr lang="en-US" sz="2400" b="1" dirty="0">
                          <a:effectLst/>
                          <a:latin typeface="+mj-lt"/>
                        </a:rPr>
                        <a:t>PHC (4pm-9am)</a:t>
                      </a:r>
                    </a:p>
                  </a:txBody>
                  <a:tcPr anchor="b">
                    <a:lnT w="12700" cap="flat" cmpd="sng" algn="ctr">
                      <a:noFill/>
                      <a:prstDash val="solid"/>
                      <a:round/>
                      <a:headEnd type="none" w="med" len="med"/>
                      <a:tailEnd type="none" w="med" len="med"/>
                    </a:lnT>
                    <a:solidFill>
                      <a:srgbClr val="DEEBF7"/>
                    </a:solidFill>
                  </a:tcPr>
                </a:tc>
                <a:tc>
                  <a:txBody>
                    <a:bodyPr/>
                    <a:lstStyle/>
                    <a:p>
                      <a:pPr algn="ctr"/>
                      <a:r>
                        <a:rPr lang="en-US" sz="2400" b="1" dirty="0">
                          <a:effectLst/>
                          <a:latin typeface="+mj-lt"/>
                        </a:rPr>
                        <a:t>Block (24x7)</a:t>
                      </a:r>
                    </a:p>
                  </a:txBody>
                  <a:tcPr anchor="b">
                    <a:lnT w="12700" cap="flat" cmpd="sng" algn="ctr">
                      <a:noFill/>
                      <a:prstDash val="solid"/>
                      <a:round/>
                      <a:headEnd type="none" w="med" len="med"/>
                      <a:tailEnd type="none" w="med" len="med"/>
                    </a:lnT>
                    <a:noFill/>
                  </a:tcPr>
                </a:tc>
                <a:extLst>
                  <a:ext uri="{0D108BD9-81ED-4DB2-BD59-A6C34878D82A}">
                    <a16:rowId xmlns:a16="http://schemas.microsoft.com/office/drawing/2014/main" val="996379386"/>
                  </a:ext>
                </a:extLst>
              </a:tr>
              <a:tr h="1384276">
                <a:tc>
                  <a:txBody>
                    <a:bodyPr/>
                    <a:lstStyle/>
                    <a:p>
                      <a:r>
                        <a:rPr lang="en-US" sz="2400" b="1" dirty="0">
                          <a:latin typeface="+mj-lt"/>
                        </a:rPr>
                        <a:t>1</a:t>
                      </a: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rPr>
                        <a:t>Primary Healthcare Team</a:t>
                      </a: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FF0000"/>
                          </a:solidFill>
                          <a:latin typeface="+mj-lt"/>
                        </a:rPr>
                        <a:t>1 Addl. VHN/GNM </a:t>
                      </a:r>
                      <a:r>
                        <a:rPr lang="en-US" sz="2400" b="1" dirty="0">
                          <a:latin typeface="+mj-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tx1"/>
                          </a:solidFill>
                          <a:latin typeface="+mj-lt"/>
                          <a:ea typeface="+mn-ea"/>
                          <a:cs typeface="+mn-cs"/>
                        </a:rPr>
                        <a:t>1 Regular VHN + </a:t>
                      </a:r>
                    </a:p>
                    <a:p>
                      <a:r>
                        <a:rPr lang="en-US" sz="2400" b="1" dirty="0">
                          <a:latin typeface="+mj-lt"/>
                        </a:rPr>
                        <a:t>WHV</a:t>
                      </a:r>
                    </a:p>
                  </a:txBody>
                  <a:tcPr>
                    <a:lnB w="12700" cap="flat" cmpd="sng" algn="ctr">
                      <a:solidFill>
                        <a:schemeClr val="tx1"/>
                      </a:solidFill>
                      <a:prstDash val="solid"/>
                      <a:round/>
                      <a:headEnd type="none" w="med" len="med"/>
                      <a:tailEnd type="none" w="med" len="med"/>
                    </a:lnB>
                    <a:noFill/>
                  </a:tcPr>
                </a:tc>
                <a:tc>
                  <a:txBody>
                    <a:bodyPr/>
                    <a:lstStyle/>
                    <a:p>
                      <a:r>
                        <a:rPr lang="en-US" sz="2400" b="1" dirty="0">
                          <a:solidFill>
                            <a:srgbClr val="FF0000"/>
                          </a:solidFill>
                          <a:latin typeface="+mj-lt"/>
                        </a:rPr>
                        <a:t>3 Staff Nurses</a:t>
                      </a:r>
                      <a:r>
                        <a:rPr lang="en-US" sz="2400" b="1" dirty="0">
                          <a:latin typeface="+mj-lt"/>
                        </a:rPr>
                        <a:t>+ </a:t>
                      </a:r>
                    </a:p>
                    <a:p>
                      <a:r>
                        <a:rPr kumimoji="0" lang="en-US" sz="2400" b="1" i="0" u="none" strike="noStrike" kern="1200" cap="none" spc="0" normalizeH="0" baseline="0" noProof="0" dirty="0">
                          <a:ln>
                            <a:noFill/>
                          </a:ln>
                          <a:solidFill>
                            <a:prstClr val="black"/>
                          </a:solidFill>
                          <a:effectLst/>
                          <a:uLnTx/>
                          <a:uFillTx/>
                          <a:latin typeface="+mj-lt"/>
                          <a:ea typeface="+mn-ea"/>
                          <a:cs typeface="+mn-cs"/>
                        </a:rPr>
                        <a:t>MO+ </a:t>
                      </a:r>
                      <a:r>
                        <a:rPr lang="en-US" sz="2400" b="1" dirty="0">
                          <a:latin typeface="+mj-lt"/>
                        </a:rPr>
                        <a:t>Pharmacist + LT</a:t>
                      </a:r>
                    </a:p>
                    <a:p>
                      <a:endParaRPr lang="en-US" sz="2400" b="1" dirty="0">
                        <a:latin typeface="+mj-lt"/>
                      </a:endParaRP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solidFill>
                            <a:srgbClr val="FF0000"/>
                          </a:solidFill>
                          <a:latin typeface="+mj-lt"/>
                        </a:rPr>
                        <a:t>3 Lab Technicians</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465590"/>
                  </a:ext>
                </a:extLst>
              </a:tr>
              <a:tr h="1384276">
                <a:tc>
                  <a:txBody>
                    <a:bodyPr/>
                    <a:lstStyle/>
                    <a:p>
                      <a:r>
                        <a:rPr lang="en-US" sz="2400" b="1" dirty="0">
                          <a:latin typeface="+mj-lt"/>
                        </a:rPr>
                        <a:t>2</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C</a:t>
                      </a:r>
                      <a:r>
                        <a:rPr lang="en-US" sz="2400" b="1" dirty="0" err="1">
                          <a:latin typeface="+mj-lt"/>
                        </a:rPr>
                        <a:t>apacity</a:t>
                      </a:r>
                      <a:r>
                        <a:rPr lang="en-US" sz="2400" b="1" dirty="0">
                          <a:latin typeface="+mj-lt"/>
                        </a:rPr>
                        <a:t> Building</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Certificate Course in CHC through TNMGR + </a:t>
                      </a:r>
                    </a:p>
                    <a:p>
                      <a:r>
                        <a:rPr lang="en-US" sz="2400" b="1" dirty="0">
                          <a:latin typeface="+mj-lt"/>
                        </a:rPr>
                        <a:t>UHC-IT training (2 days) +Tele mentoring</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1" dirty="0">
                          <a:latin typeface="+mj-lt"/>
                        </a:rPr>
                        <a:t>Certificate course in CPHC (1 month)+ </a:t>
                      </a:r>
                    </a:p>
                    <a:p>
                      <a:r>
                        <a:rPr lang="en-US" sz="2400" b="1" dirty="0">
                          <a:latin typeface="+mj-lt"/>
                        </a:rPr>
                        <a:t>UHC-IT training </a:t>
                      </a: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(2 days) + Tele mentoring</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rPr>
                        <a:t>Training on UHC Operationalization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rPr>
                        <a:t>UHC-IT training</a:t>
                      </a: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(2 days) +Tele mentoring</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8958676"/>
                  </a:ext>
                </a:extLst>
              </a:tr>
              <a:tr h="1810207">
                <a:tc>
                  <a:txBody>
                    <a:bodyPr/>
                    <a:lstStyle/>
                    <a:p>
                      <a:r>
                        <a:rPr lang="en-IN" sz="2400" b="1" dirty="0">
                          <a:latin typeface="+mj-lt"/>
                        </a:rPr>
                        <a:t>3</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Infra</a:t>
                      </a:r>
                    </a:p>
                    <a:p>
                      <a:r>
                        <a:rPr lang="en-US" sz="2400" b="1" dirty="0">
                          <a:latin typeface="+mj-lt"/>
                        </a:rPr>
                        <a:t>Structure*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Own HSC building, Branding,</a:t>
                      </a:r>
                    </a:p>
                    <a:p>
                      <a:r>
                        <a:rPr lang="en-US" sz="2400" b="1" dirty="0">
                          <a:latin typeface="+mj-lt"/>
                        </a:rPr>
                        <a:t>Water supply, </a:t>
                      </a:r>
                      <a:r>
                        <a:rPr lang="en-US" sz="2400" b="1" kern="1200" dirty="0">
                          <a:solidFill>
                            <a:schemeClr val="tx1"/>
                          </a:solidFill>
                          <a:latin typeface="+mj-lt"/>
                          <a:ea typeface="+mn-ea"/>
                          <a:cs typeface="+mn-cs"/>
                        </a:rPr>
                        <a:t>Alternate power backup, Toilets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1" dirty="0">
                          <a:latin typeface="+mj-lt"/>
                        </a:rPr>
                        <a:t>Branding,</a:t>
                      </a:r>
                    </a:p>
                    <a:p>
                      <a:r>
                        <a:rPr lang="en-US" sz="2400" b="1" dirty="0">
                          <a:latin typeface="+mj-lt"/>
                        </a:rPr>
                        <a:t>Dedicated Lab space, </a:t>
                      </a:r>
                    </a:p>
                    <a:p>
                      <a:r>
                        <a:rPr lang="en-US" sz="2400" b="1" dirty="0">
                          <a:latin typeface="+mj-lt"/>
                        </a:rPr>
                        <a:t>Water supply, Alternate power backup, Toilets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Block Public Health Lab building, Multipurpose Hall, Water supply, Alternate power backup</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7788540"/>
                  </a:ext>
                </a:extLst>
              </a:tr>
            </a:tbl>
          </a:graphicData>
        </a:graphic>
      </p:graphicFrame>
      <p:sp>
        <p:nvSpPr>
          <p:cNvPr id="6" name="Rectangle 5">
            <a:extLst>
              <a:ext uri="{FF2B5EF4-FFF2-40B4-BE49-F238E27FC236}">
                <a16:creationId xmlns:a16="http://schemas.microsoft.com/office/drawing/2014/main" id="{807DB585-6335-4DB8-8753-FA12C075A01E}"/>
              </a:ext>
            </a:extLst>
          </p:cNvPr>
          <p:cNvSpPr/>
          <p:nvPr/>
        </p:nvSpPr>
        <p:spPr>
          <a:xfrm>
            <a:off x="279400" y="6442074"/>
            <a:ext cx="10490200" cy="430887"/>
          </a:xfrm>
          <a:prstGeom prst="rect">
            <a:avLst/>
          </a:prstGeom>
        </p:spPr>
        <p:txBody>
          <a:bodyPr wrap="square">
            <a:spAutoFit/>
          </a:bodyPr>
          <a:lstStyle/>
          <a:p>
            <a:r>
              <a:rPr lang="en-IN" b="1" dirty="0">
                <a:latin typeface="+mj-lt"/>
              </a:rPr>
              <a:t>*All HWCs aim for Quality accreditation in a phased manner</a:t>
            </a:r>
            <a:endParaRPr lang="en-US" b="1" dirty="0">
              <a:latin typeface="+mj-lt"/>
            </a:endParaRPr>
          </a:p>
        </p:txBody>
      </p:sp>
    </p:spTree>
    <p:extLst>
      <p:ext uri="{BB962C8B-B14F-4D97-AF65-F5344CB8AC3E}">
        <p14:creationId xmlns:p14="http://schemas.microsoft.com/office/powerpoint/2010/main" val="29614275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fontScale="90000"/>
          </a:bodyPr>
          <a:lstStyle/>
          <a:p>
            <a:pPr algn="ctr"/>
            <a:r>
              <a:rPr lang="en-GB" dirty="0"/>
              <a:t>Criteria for a functional UHC HSC, PHC &amp; Block</a:t>
            </a:r>
            <a:endParaRPr lang="en-US" dirty="0"/>
          </a:p>
        </p:txBody>
      </p:sp>
      <p:graphicFrame>
        <p:nvGraphicFramePr>
          <p:cNvPr id="4" name="Content Placeholder 3">
            <a:extLst>
              <a:ext uri="{FF2B5EF4-FFF2-40B4-BE49-F238E27FC236}">
                <a16:creationId xmlns:a16="http://schemas.microsoft.com/office/drawing/2014/main" id="{0D8B1388-C1AF-4455-BA70-6EB6034FFD19}"/>
              </a:ext>
            </a:extLst>
          </p:cNvPr>
          <p:cNvGraphicFramePr>
            <a:graphicFrameLocks noGrp="1"/>
          </p:cNvGraphicFramePr>
          <p:nvPr>
            <p:ph idx="1"/>
            <p:extLst/>
          </p:nvPr>
        </p:nvGraphicFramePr>
        <p:xfrm>
          <a:off x="434108" y="1200728"/>
          <a:ext cx="11406910" cy="5073071"/>
        </p:xfrm>
        <a:graphic>
          <a:graphicData uri="http://schemas.openxmlformats.org/drawingml/2006/table">
            <a:tbl>
              <a:tblPr firstRow="1" bandRow="1">
                <a:tableStyleId>{9D7B26C5-4107-4FEC-AEDC-1716B250A1EF}</a:tableStyleId>
              </a:tblPr>
              <a:tblGrid>
                <a:gridCol w="388618">
                  <a:extLst>
                    <a:ext uri="{9D8B030D-6E8A-4147-A177-3AD203B41FA5}">
                      <a16:colId xmlns:a16="http://schemas.microsoft.com/office/drawing/2014/main" val="1086692776"/>
                    </a:ext>
                  </a:extLst>
                </a:gridCol>
                <a:gridCol w="1615674">
                  <a:extLst>
                    <a:ext uri="{9D8B030D-6E8A-4147-A177-3AD203B41FA5}">
                      <a16:colId xmlns:a16="http://schemas.microsoft.com/office/drawing/2014/main" val="58540856"/>
                    </a:ext>
                  </a:extLst>
                </a:gridCol>
                <a:gridCol w="3416300">
                  <a:extLst>
                    <a:ext uri="{9D8B030D-6E8A-4147-A177-3AD203B41FA5}">
                      <a16:colId xmlns:a16="http://schemas.microsoft.com/office/drawing/2014/main" val="1755491365"/>
                    </a:ext>
                  </a:extLst>
                </a:gridCol>
                <a:gridCol w="2882900">
                  <a:extLst>
                    <a:ext uri="{9D8B030D-6E8A-4147-A177-3AD203B41FA5}">
                      <a16:colId xmlns:a16="http://schemas.microsoft.com/office/drawing/2014/main" val="248410525"/>
                    </a:ext>
                  </a:extLst>
                </a:gridCol>
                <a:gridCol w="3103418">
                  <a:extLst>
                    <a:ext uri="{9D8B030D-6E8A-4147-A177-3AD203B41FA5}">
                      <a16:colId xmlns:a16="http://schemas.microsoft.com/office/drawing/2014/main" val="2582958005"/>
                    </a:ext>
                  </a:extLst>
                </a:gridCol>
              </a:tblGrid>
              <a:tr h="553991">
                <a:tc gridSpan="2">
                  <a:txBody>
                    <a:bodyPr/>
                    <a:lstStyle/>
                    <a:p>
                      <a:pPr algn="ctr"/>
                      <a:r>
                        <a:rPr lang="en-IN" sz="2400" b="1" dirty="0">
                          <a:effectLst/>
                          <a:latin typeface="+mj-lt"/>
                        </a:rPr>
                        <a:t>Input</a:t>
                      </a:r>
                      <a:endParaRPr lang="en-US" sz="2400" b="1" dirty="0">
                        <a:effectLst/>
                        <a:latin typeface="+mj-lt"/>
                      </a:endParaRPr>
                    </a:p>
                  </a:txBody>
                  <a:tcPr anchor="b">
                    <a:lnT w="12700" cap="flat" cmpd="sng" algn="ctr">
                      <a:noFill/>
                      <a:prstDash val="solid"/>
                      <a:round/>
                      <a:headEnd type="none" w="med" len="med"/>
                      <a:tailEnd type="none" w="med" len="med"/>
                    </a:lnT>
                    <a:solidFill>
                      <a:srgbClr val="DEEBF7"/>
                    </a:solidFill>
                  </a:tcPr>
                </a:tc>
                <a:tc hMerge="1">
                  <a:txBody>
                    <a:bodyPr/>
                    <a:lstStyle/>
                    <a:p>
                      <a:pPr algn="ctr"/>
                      <a:endParaRPr lang="en-US" b="1" dirty="0">
                        <a:latin typeface="Trebuchet MS" panose="020B0603020202020204" pitchFamily="34" charset="0"/>
                      </a:endParaRPr>
                    </a:p>
                  </a:txBody>
                  <a:tcPr>
                    <a:solidFill>
                      <a:schemeClr val="accent1">
                        <a:lumMod val="60000"/>
                        <a:lumOff val="40000"/>
                      </a:schemeClr>
                    </a:solidFill>
                  </a:tcPr>
                </a:tc>
                <a:tc>
                  <a:txBody>
                    <a:bodyPr/>
                    <a:lstStyle/>
                    <a:p>
                      <a:pPr algn="ctr"/>
                      <a:r>
                        <a:rPr lang="en-US" sz="2400" b="1" dirty="0">
                          <a:effectLst/>
                          <a:latin typeface="+mj-lt"/>
                        </a:rPr>
                        <a:t>HSC (24x7)</a:t>
                      </a:r>
                    </a:p>
                  </a:txBody>
                  <a:tcPr anchor="b">
                    <a:lnT w="12700" cap="flat" cmpd="sng" algn="ctr">
                      <a:noFill/>
                      <a:prstDash val="solid"/>
                      <a:round/>
                      <a:headEnd type="none" w="med" len="med"/>
                      <a:tailEnd type="none" w="med" len="med"/>
                    </a:lnT>
                    <a:noFill/>
                  </a:tcPr>
                </a:tc>
                <a:tc>
                  <a:txBody>
                    <a:bodyPr/>
                    <a:lstStyle/>
                    <a:p>
                      <a:pPr algn="ctr"/>
                      <a:r>
                        <a:rPr lang="en-US" sz="2400" b="1" dirty="0">
                          <a:effectLst/>
                          <a:latin typeface="+mj-lt"/>
                        </a:rPr>
                        <a:t>PHC (4pm-9am)</a:t>
                      </a:r>
                    </a:p>
                  </a:txBody>
                  <a:tcPr anchor="b">
                    <a:lnT w="12700" cap="flat" cmpd="sng" algn="ctr">
                      <a:noFill/>
                      <a:prstDash val="solid"/>
                      <a:round/>
                      <a:headEnd type="none" w="med" len="med"/>
                      <a:tailEnd type="none" w="med" len="med"/>
                    </a:lnT>
                    <a:solidFill>
                      <a:srgbClr val="DEEBF7"/>
                    </a:solidFill>
                  </a:tcPr>
                </a:tc>
                <a:tc>
                  <a:txBody>
                    <a:bodyPr/>
                    <a:lstStyle/>
                    <a:p>
                      <a:pPr algn="ctr"/>
                      <a:r>
                        <a:rPr lang="en-US" sz="2400" b="1" dirty="0">
                          <a:effectLst/>
                          <a:latin typeface="+mj-lt"/>
                        </a:rPr>
                        <a:t>Block (24x7)</a:t>
                      </a:r>
                    </a:p>
                  </a:txBody>
                  <a:tcPr anchor="b">
                    <a:lnT w="12700" cap="flat" cmpd="sng" algn="ctr">
                      <a:noFill/>
                      <a:prstDash val="solid"/>
                      <a:round/>
                      <a:headEnd type="none" w="med" len="med"/>
                      <a:tailEnd type="none" w="med" len="med"/>
                    </a:lnT>
                    <a:noFill/>
                  </a:tcPr>
                </a:tc>
                <a:extLst>
                  <a:ext uri="{0D108BD9-81ED-4DB2-BD59-A6C34878D82A}">
                    <a16:rowId xmlns:a16="http://schemas.microsoft.com/office/drawing/2014/main" val="996379386"/>
                  </a:ext>
                </a:extLst>
              </a:tr>
              <a:tr h="1040758">
                <a:tc>
                  <a:txBody>
                    <a:bodyPr/>
                    <a:lstStyle/>
                    <a:p>
                      <a:r>
                        <a:rPr lang="en-IN" sz="2400" b="1" dirty="0">
                          <a:latin typeface="+mj-lt"/>
                        </a:rPr>
                        <a:t>4</a:t>
                      </a:r>
                      <a:endParaRPr lang="en-US" sz="2400" b="1" dirty="0">
                        <a:latin typeface="+mj-lt"/>
                      </a:endParaRPr>
                    </a:p>
                  </a:txBody>
                  <a:tcPr>
                    <a:lnB w="12700" cap="flat" cmpd="sng" algn="ctr">
                      <a:no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IT Systems</a:t>
                      </a:r>
                    </a:p>
                    <a:p>
                      <a:r>
                        <a:rPr lang="en-US" sz="2400" b="1" dirty="0">
                          <a:latin typeface="+mj-lt"/>
                        </a:rPr>
                        <a:t>(Hardware)</a:t>
                      </a: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1Tablet </a:t>
                      </a:r>
                    </a:p>
                    <a:p>
                      <a:r>
                        <a:rPr lang="en-US" sz="2400" b="1" dirty="0">
                          <a:latin typeface="+mj-lt"/>
                        </a:rPr>
                        <a:t>+ Internet</a:t>
                      </a:r>
                    </a:p>
                  </a:txBody>
                  <a:tcPr>
                    <a:lnB w="12700" cap="flat" cmpd="sng" algn="ctr">
                      <a:solidFill>
                        <a:schemeClr val="tx1"/>
                      </a:solidFill>
                      <a:prstDash val="solid"/>
                      <a:round/>
                      <a:headEnd type="none" w="med" len="med"/>
                      <a:tailEnd type="none" w="med" len="med"/>
                    </a:lnB>
                    <a:noFill/>
                  </a:tcPr>
                </a:tc>
                <a:tc>
                  <a:txBody>
                    <a:bodyPr/>
                    <a:lstStyle/>
                    <a:p>
                      <a:r>
                        <a:rPr lang="en-US" sz="2400" b="1" dirty="0">
                          <a:latin typeface="+mj-lt"/>
                        </a:rPr>
                        <a:t>1Tablet + 1Desktop (lab) +Internet</a:t>
                      </a: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rPr>
                        <a:t>1Desktop (lab)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rPr>
                        <a:t>+ Internet</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465590"/>
                  </a:ext>
                </a:extLst>
              </a:tr>
              <a:tr h="1739161">
                <a:tc>
                  <a:txBody>
                    <a:bodyPr/>
                    <a:lstStyle/>
                    <a:p>
                      <a:endParaRPr lang="en-US" sz="2400" b="1" dirty="0">
                        <a:latin typeface="+mj-lt"/>
                      </a:endParaRP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(Software)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Family folder + UHC app </a:t>
                      </a: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PBS App+</a:t>
                      </a:r>
                    </a:p>
                    <a:p>
                      <a:r>
                        <a:rPr lang="en-US" sz="2400" b="1" dirty="0">
                          <a:latin typeface="+mj-lt"/>
                        </a:rPr>
                        <a:t>NCD App + Drug Inventory+ LIMS (Report)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rPr>
                        <a:t>Family folder + UHC app+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rPr>
                        <a:t>NCD App + Drug Inventory + LIMS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Family folder + UHC app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rPr>
                        <a:t>NCD App + Drug Inventory + LIMS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8958676"/>
                  </a:ext>
                </a:extLst>
              </a:tr>
              <a:tr h="1739161">
                <a:tc>
                  <a:txBody>
                    <a:bodyPr/>
                    <a:lstStyle/>
                    <a:p>
                      <a:r>
                        <a:rPr lang="en-IN" sz="2400" b="1" dirty="0">
                          <a:latin typeface="+mj-lt"/>
                        </a:rPr>
                        <a:t>5</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Drugs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Kit</a:t>
                      </a:r>
                      <a:r>
                        <a:rPr lang="en-US" sz="2400" b="1" baseline="0" dirty="0">
                          <a:latin typeface="+mj-lt"/>
                        </a:rPr>
                        <a:t> A (12), Kit B </a:t>
                      </a:r>
                      <a:r>
                        <a:rPr lang="en-US" sz="2400" b="1" dirty="0">
                          <a:latin typeface="+mj-lt"/>
                        </a:rPr>
                        <a:t>drugs(4), UHC Kit (12)</a:t>
                      </a:r>
                      <a:r>
                        <a:rPr lang="en-US" sz="2400" b="1" baseline="0" dirty="0">
                          <a:latin typeface="+mj-lt"/>
                        </a:rPr>
                        <a:t>, NCD drugs (15), Family Welfare Kit (5)</a:t>
                      </a:r>
                    </a:p>
                    <a:p>
                      <a:r>
                        <a:rPr lang="en-US" sz="2400" b="1" baseline="0" dirty="0">
                          <a:solidFill>
                            <a:srgbClr val="FF0000"/>
                          </a:solidFill>
                          <a:latin typeface="+mj-lt"/>
                        </a:rPr>
                        <a:t>Dispensed as per STG</a:t>
                      </a:r>
                      <a:endParaRPr lang="en-US" sz="2400" b="1" dirty="0">
                        <a:solidFill>
                          <a:srgbClr val="FF0000"/>
                        </a:solidFill>
                        <a:latin typeface="+mj-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US" sz="2400" b="1" dirty="0">
                          <a:latin typeface="+mj-lt"/>
                        </a:rPr>
                        <a:t>Insulin injection, Antibiotic </a:t>
                      </a:r>
                      <a:r>
                        <a:rPr lang="en-US" sz="2400" b="1" baseline="0" dirty="0">
                          <a:latin typeface="+mj-lt"/>
                        </a:rPr>
                        <a:t>injection </a:t>
                      </a:r>
                    </a:p>
                    <a:p>
                      <a:pPr marL="0" indent="0">
                        <a:buFont typeface="Arial" panose="020B0604020202020204" pitchFamily="34" charset="0"/>
                        <a:buNone/>
                      </a:pPr>
                      <a:r>
                        <a:rPr lang="en-US" sz="2400" b="1" baseline="0" dirty="0">
                          <a:solidFill>
                            <a:srgbClr val="FF0000"/>
                          </a:solidFill>
                          <a:latin typeface="+mj-lt"/>
                        </a:rPr>
                        <a:t>Dispensed as per MO Prescription</a:t>
                      </a:r>
                      <a:endParaRPr lang="en-US" sz="2400" b="1" dirty="0">
                        <a:solidFill>
                          <a:srgbClr val="FF0000"/>
                        </a:solidFill>
                        <a:latin typeface="+mj-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IN" sz="2400" b="1" dirty="0">
                          <a:latin typeface="+mj-lt"/>
                        </a:rPr>
                        <a:t>A</a:t>
                      </a:r>
                      <a:r>
                        <a:rPr lang="en-US" sz="2400" b="1" dirty="0">
                          <a:latin typeface="+mj-lt"/>
                        </a:rPr>
                        <a:t>s per Essential Drug List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FF0000"/>
                          </a:solidFill>
                          <a:effectLst/>
                          <a:uLnTx/>
                          <a:uFillTx/>
                          <a:latin typeface="Calibri Light" panose="020F0302020204030204"/>
                          <a:ea typeface="+mn-ea"/>
                          <a:cs typeface="+mn-cs"/>
                        </a:rPr>
                        <a:t>Dispensed as per MO Prescription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6990250"/>
                  </a:ext>
                </a:extLst>
              </a:tr>
            </a:tbl>
          </a:graphicData>
        </a:graphic>
      </p:graphicFrame>
    </p:spTree>
    <p:extLst>
      <p:ext uri="{BB962C8B-B14F-4D97-AF65-F5344CB8AC3E}">
        <p14:creationId xmlns:p14="http://schemas.microsoft.com/office/powerpoint/2010/main" val="9320297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fontScale="90000"/>
          </a:bodyPr>
          <a:lstStyle/>
          <a:p>
            <a:pPr algn="ctr"/>
            <a:r>
              <a:rPr lang="en-GB" dirty="0"/>
              <a:t>Criteria for a functional UHC HSC, PHC &amp; Block</a:t>
            </a:r>
            <a:endParaRPr lang="en-US" dirty="0"/>
          </a:p>
        </p:txBody>
      </p:sp>
      <p:graphicFrame>
        <p:nvGraphicFramePr>
          <p:cNvPr id="4" name="Content Placeholder 3">
            <a:extLst>
              <a:ext uri="{FF2B5EF4-FFF2-40B4-BE49-F238E27FC236}">
                <a16:creationId xmlns:a16="http://schemas.microsoft.com/office/drawing/2014/main" id="{0D8B1388-C1AF-4455-BA70-6EB6034FFD19}"/>
              </a:ext>
            </a:extLst>
          </p:cNvPr>
          <p:cNvGraphicFramePr>
            <a:graphicFrameLocks noGrp="1"/>
          </p:cNvGraphicFramePr>
          <p:nvPr>
            <p:ph idx="1"/>
            <p:extLst/>
          </p:nvPr>
        </p:nvGraphicFramePr>
        <p:xfrm>
          <a:off x="434108" y="1200728"/>
          <a:ext cx="11406910" cy="5084113"/>
        </p:xfrm>
        <a:graphic>
          <a:graphicData uri="http://schemas.openxmlformats.org/drawingml/2006/table">
            <a:tbl>
              <a:tblPr firstRow="1" bandRow="1">
                <a:tableStyleId>{9D7B26C5-4107-4FEC-AEDC-1716B250A1EF}</a:tableStyleId>
              </a:tblPr>
              <a:tblGrid>
                <a:gridCol w="388618">
                  <a:extLst>
                    <a:ext uri="{9D8B030D-6E8A-4147-A177-3AD203B41FA5}">
                      <a16:colId xmlns:a16="http://schemas.microsoft.com/office/drawing/2014/main" val="1086692776"/>
                    </a:ext>
                  </a:extLst>
                </a:gridCol>
                <a:gridCol w="1374374">
                  <a:extLst>
                    <a:ext uri="{9D8B030D-6E8A-4147-A177-3AD203B41FA5}">
                      <a16:colId xmlns:a16="http://schemas.microsoft.com/office/drawing/2014/main" val="58540856"/>
                    </a:ext>
                  </a:extLst>
                </a:gridCol>
                <a:gridCol w="3086100">
                  <a:extLst>
                    <a:ext uri="{9D8B030D-6E8A-4147-A177-3AD203B41FA5}">
                      <a16:colId xmlns:a16="http://schemas.microsoft.com/office/drawing/2014/main" val="1755491365"/>
                    </a:ext>
                  </a:extLst>
                </a:gridCol>
                <a:gridCol w="2959100">
                  <a:extLst>
                    <a:ext uri="{9D8B030D-6E8A-4147-A177-3AD203B41FA5}">
                      <a16:colId xmlns:a16="http://schemas.microsoft.com/office/drawing/2014/main" val="248410525"/>
                    </a:ext>
                  </a:extLst>
                </a:gridCol>
                <a:gridCol w="3598718">
                  <a:extLst>
                    <a:ext uri="{9D8B030D-6E8A-4147-A177-3AD203B41FA5}">
                      <a16:colId xmlns:a16="http://schemas.microsoft.com/office/drawing/2014/main" val="2582958005"/>
                    </a:ext>
                  </a:extLst>
                </a:gridCol>
              </a:tblGrid>
              <a:tr h="512113">
                <a:tc gridSpan="2">
                  <a:txBody>
                    <a:bodyPr/>
                    <a:lstStyle/>
                    <a:p>
                      <a:pPr algn="ctr"/>
                      <a:r>
                        <a:rPr lang="en-IN" sz="2400" b="1" dirty="0">
                          <a:effectLst/>
                          <a:latin typeface="+mj-lt"/>
                        </a:rPr>
                        <a:t>Input</a:t>
                      </a:r>
                      <a:endParaRPr lang="en-US" sz="2400" b="1" dirty="0">
                        <a:effectLst/>
                        <a:latin typeface="+mj-lt"/>
                      </a:endParaRPr>
                    </a:p>
                  </a:txBody>
                  <a:tcPr anchor="b">
                    <a:lnT w="12700" cap="flat" cmpd="sng" algn="ctr">
                      <a:noFill/>
                      <a:prstDash val="solid"/>
                      <a:round/>
                      <a:headEnd type="none" w="med" len="med"/>
                      <a:tailEnd type="none" w="med" len="med"/>
                    </a:lnT>
                    <a:solidFill>
                      <a:srgbClr val="DEEBF7"/>
                    </a:solidFill>
                  </a:tcPr>
                </a:tc>
                <a:tc hMerge="1">
                  <a:txBody>
                    <a:bodyPr/>
                    <a:lstStyle/>
                    <a:p>
                      <a:pPr algn="ctr"/>
                      <a:endParaRPr lang="en-US" b="1" dirty="0">
                        <a:latin typeface="Trebuchet MS" panose="020B0603020202020204" pitchFamily="34" charset="0"/>
                      </a:endParaRPr>
                    </a:p>
                  </a:txBody>
                  <a:tcPr>
                    <a:solidFill>
                      <a:schemeClr val="accent1">
                        <a:lumMod val="60000"/>
                        <a:lumOff val="40000"/>
                      </a:schemeClr>
                    </a:solidFill>
                  </a:tcPr>
                </a:tc>
                <a:tc>
                  <a:txBody>
                    <a:bodyPr/>
                    <a:lstStyle/>
                    <a:p>
                      <a:pPr algn="ctr"/>
                      <a:r>
                        <a:rPr lang="en-US" sz="2400" b="1" dirty="0">
                          <a:effectLst/>
                          <a:latin typeface="+mj-lt"/>
                        </a:rPr>
                        <a:t>HSC (24x7)</a:t>
                      </a:r>
                    </a:p>
                  </a:txBody>
                  <a:tcPr anchor="b">
                    <a:lnT w="12700" cap="flat" cmpd="sng" algn="ctr">
                      <a:noFill/>
                      <a:prstDash val="solid"/>
                      <a:round/>
                      <a:headEnd type="none" w="med" len="med"/>
                      <a:tailEnd type="none" w="med" len="med"/>
                    </a:lnT>
                    <a:noFill/>
                  </a:tcPr>
                </a:tc>
                <a:tc>
                  <a:txBody>
                    <a:bodyPr/>
                    <a:lstStyle/>
                    <a:p>
                      <a:pPr algn="ctr"/>
                      <a:r>
                        <a:rPr lang="en-US" sz="2400" b="1" dirty="0">
                          <a:effectLst/>
                          <a:latin typeface="+mj-lt"/>
                        </a:rPr>
                        <a:t>PHC (4pm-9am)</a:t>
                      </a:r>
                    </a:p>
                  </a:txBody>
                  <a:tcPr anchor="b">
                    <a:lnT w="12700" cap="flat" cmpd="sng" algn="ctr">
                      <a:noFill/>
                      <a:prstDash val="solid"/>
                      <a:round/>
                      <a:headEnd type="none" w="med" len="med"/>
                      <a:tailEnd type="none" w="med" len="med"/>
                    </a:lnT>
                    <a:solidFill>
                      <a:srgbClr val="DEEBF7"/>
                    </a:solidFill>
                  </a:tcPr>
                </a:tc>
                <a:tc>
                  <a:txBody>
                    <a:bodyPr/>
                    <a:lstStyle/>
                    <a:p>
                      <a:pPr algn="ctr"/>
                      <a:r>
                        <a:rPr lang="en-US" sz="2400" b="1" dirty="0">
                          <a:effectLst/>
                          <a:latin typeface="+mj-lt"/>
                        </a:rPr>
                        <a:t>Block (24x7)</a:t>
                      </a:r>
                    </a:p>
                  </a:txBody>
                  <a:tcPr anchor="b">
                    <a:lnT w="12700" cap="flat" cmpd="sng" algn="ctr">
                      <a:noFill/>
                      <a:prstDash val="solid"/>
                      <a:round/>
                      <a:headEnd type="none" w="med" len="med"/>
                      <a:tailEnd type="none" w="med" len="med"/>
                    </a:lnT>
                    <a:noFill/>
                  </a:tcPr>
                </a:tc>
                <a:extLst>
                  <a:ext uri="{0D108BD9-81ED-4DB2-BD59-A6C34878D82A}">
                    <a16:rowId xmlns:a16="http://schemas.microsoft.com/office/drawing/2014/main" val="996379386"/>
                  </a:ext>
                </a:extLst>
              </a:tr>
              <a:tr h="1549461">
                <a:tc>
                  <a:txBody>
                    <a:bodyPr/>
                    <a:lstStyle/>
                    <a:p>
                      <a:r>
                        <a:rPr lang="en-IN" sz="2400" b="1" dirty="0">
                          <a:latin typeface="+mj-lt"/>
                        </a:rPr>
                        <a:t>6</a:t>
                      </a:r>
                      <a:endParaRPr lang="en-US" sz="2400" b="1" dirty="0">
                        <a:latin typeface="+mj-lt"/>
                      </a:endParaRP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Diagnostics</a:t>
                      </a: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6 tests + </a:t>
                      </a:r>
                    </a:p>
                    <a:p>
                      <a:r>
                        <a:rPr lang="en-US" sz="2400" b="1" dirty="0">
                          <a:latin typeface="+mj-lt"/>
                        </a:rPr>
                        <a:t>Sputum collection</a:t>
                      </a:r>
                    </a:p>
                  </a:txBody>
                  <a:tcPr>
                    <a:lnB w="12700" cap="flat" cmpd="sng" algn="ctr">
                      <a:solidFill>
                        <a:schemeClr val="tx1"/>
                      </a:solidFill>
                      <a:prstDash val="solid"/>
                      <a:round/>
                      <a:headEnd type="none" w="med" len="med"/>
                      <a:tailEnd type="none" w="med" len="med"/>
                    </a:lnB>
                    <a:noFill/>
                  </a:tcPr>
                </a:tc>
                <a:tc>
                  <a:txBody>
                    <a:bodyPr/>
                    <a:lstStyle/>
                    <a:p>
                      <a:r>
                        <a:rPr lang="en-US" sz="2400" b="1" dirty="0">
                          <a:latin typeface="+mj-lt"/>
                        </a:rPr>
                        <a:t>20 tests @ PHC+</a:t>
                      </a:r>
                    </a:p>
                    <a:p>
                      <a:r>
                        <a:rPr lang="en-US" sz="2400" b="1" dirty="0">
                          <a:latin typeface="+mj-lt"/>
                        </a:rPr>
                        <a:t>20 tests thro’ LIMS+</a:t>
                      </a:r>
                    </a:p>
                    <a:p>
                      <a:r>
                        <a:rPr lang="en-US" sz="2400" b="1" dirty="0">
                          <a:latin typeface="+mj-lt"/>
                        </a:rPr>
                        <a:t>ECG + Sample collection </a:t>
                      </a: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25 tests @ Block+ </a:t>
                      </a:r>
                    </a:p>
                    <a:p>
                      <a:r>
                        <a:rPr lang="en-US" sz="2400" b="1" dirty="0">
                          <a:latin typeface="+mj-lt"/>
                        </a:rPr>
                        <a:t>15 tests thro’ LIMS+</a:t>
                      </a:r>
                    </a:p>
                    <a:p>
                      <a:r>
                        <a:rPr lang="en-US" sz="2400" b="1" dirty="0">
                          <a:latin typeface="+mj-lt"/>
                        </a:rPr>
                        <a:t>ECG + Sample collection</a:t>
                      </a:r>
                    </a:p>
                    <a:p>
                      <a:r>
                        <a:rPr lang="en-US" sz="2400" b="1" kern="1200" dirty="0">
                          <a:solidFill>
                            <a:schemeClr val="tx1"/>
                          </a:solidFill>
                          <a:latin typeface="+mj-lt"/>
                          <a:ea typeface="+mn-ea"/>
                          <a:cs typeface="+mn-cs"/>
                        </a:rPr>
                        <a:t>USG + X-ray (9am-4pm)</a:t>
                      </a:r>
                      <a:endParaRPr lang="en-US" sz="2400" b="1" dirty="0">
                        <a:latin typeface="+mj-lt"/>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465590"/>
                  </a:ext>
                </a:extLst>
              </a:tr>
              <a:tr h="2643198">
                <a:tc>
                  <a:txBody>
                    <a:bodyPr/>
                    <a:lstStyle/>
                    <a:p>
                      <a:r>
                        <a:rPr lang="en-IN" sz="2400" b="1" dirty="0">
                          <a:latin typeface="+mj-lt"/>
                        </a:rPr>
                        <a:t>7</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Service Delivery</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lang="en-US" sz="2400" b="1" dirty="0">
                          <a:latin typeface="+mj-lt"/>
                        </a:rPr>
                        <a:t>Minor ailment treatment</a:t>
                      </a:r>
                      <a:r>
                        <a:rPr lang="en-US" sz="2400" b="1" baseline="0" dirty="0">
                          <a:latin typeface="+mj-lt"/>
                        </a:rPr>
                        <a:t> + </a:t>
                      </a:r>
                      <a:endParaRPr lang="en-US" sz="2400" b="1" kern="1200" baseline="0" dirty="0">
                        <a:solidFill>
                          <a:schemeClr val="tx1"/>
                        </a:solidFill>
                        <a:latin typeface="+mj-lt"/>
                        <a:ea typeface="+mn-ea"/>
                        <a:cs typeface="+mn-cs"/>
                      </a:endParaRPr>
                    </a:p>
                    <a:p>
                      <a:pPr marL="0" indent="0">
                        <a:buFont typeface="Arial" panose="020B0604020202020204" pitchFamily="34" charset="0"/>
                        <a:buNone/>
                      </a:pPr>
                      <a:r>
                        <a:rPr lang="en-US" sz="2400" b="1" kern="1200" baseline="0" dirty="0">
                          <a:solidFill>
                            <a:schemeClr val="tx1"/>
                          </a:solidFill>
                          <a:latin typeface="+mj-lt"/>
                          <a:ea typeface="+mn-ea"/>
                          <a:cs typeface="+mn-cs"/>
                        </a:rPr>
                        <a:t>Referral &amp; Follow up of all 12 CPHC services +</a:t>
                      </a:r>
                      <a:endParaRPr lang="en-US" sz="2400" b="1" baseline="0" dirty="0">
                        <a:latin typeface="+mj-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b="1" baseline="0" dirty="0">
                          <a:latin typeface="+mj-lt"/>
                        </a:rPr>
                        <a:t>NCD services + Wellness activities including Yoga + IEC</a:t>
                      </a: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Tele consultation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Minor ailment treatment +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Referral &amp; Follow up of all 12 CPHC services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NCD services + Wellness activities including Yoga + IEC+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Tele consultation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buFont typeface="Arial" panose="020B0604020202020204" pitchFamily="34" charset="0"/>
                        <a:buNone/>
                      </a:pPr>
                      <a:r>
                        <a:rPr lang="en-IN" sz="2400" b="1" dirty="0">
                          <a:latin typeface="+mj-lt"/>
                        </a:rPr>
                        <a:t>All 12 CPHC services by Medical Officers+ </a:t>
                      </a:r>
                    </a:p>
                    <a:p>
                      <a:pPr marL="0" indent="0">
                        <a:buFont typeface="Arial" panose="020B0604020202020204" pitchFamily="34" charset="0"/>
                        <a:buNone/>
                      </a:pPr>
                      <a:r>
                        <a:rPr lang="en-IN" sz="2400" b="1" dirty="0">
                          <a:latin typeface="+mj-lt"/>
                        </a:rPr>
                        <a:t>Managing referral in from UHC HSCs &amp; PHCs+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IN" sz="2400" b="1" dirty="0">
                          <a:latin typeface="+mj-lt"/>
                        </a:rPr>
                        <a:t>IEC</a:t>
                      </a: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Tele consultation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8958676"/>
                  </a:ext>
                </a:extLst>
              </a:tr>
            </a:tbl>
          </a:graphicData>
        </a:graphic>
      </p:graphicFrame>
      <p:sp>
        <p:nvSpPr>
          <p:cNvPr id="3" name="Rectangle 2">
            <a:extLst>
              <a:ext uri="{FF2B5EF4-FFF2-40B4-BE49-F238E27FC236}">
                <a16:creationId xmlns:a16="http://schemas.microsoft.com/office/drawing/2014/main" id="{BE3EAC97-A59E-46D9-9CB1-2FD6E39CC780}"/>
              </a:ext>
            </a:extLst>
          </p:cNvPr>
          <p:cNvSpPr/>
          <p:nvPr/>
        </p:nvSpPr>
        <p:spPr>
          <a:xfrm>
            <a:off x="312882" y="6343619"/>
            <a:ext cx="10799618" cy="400110"/>
          </a:xfrm>
          <a:prstGeom prst="rect">
            <a:avLst/>
          </a:prstGeom>
        </p:spPr>
        <p:txBody>
          <a:bodyPr wrap="square">
            <a:spAutoFit/>
          </a:bodyPr>
          <a:lstStyle/>
          <a:p>
            <a:pPr lvl="0" defTabSz="914400" eaLnBrk="1" fontAlgn="auto" hangingPunct="1">
              <a:spcBef>
                <a:spcPts val="0"/>
              </a:spcBef>
              <a:spcAft>
                <a:spcPts val="0"/>
              </a:spcAft>
              <a:defRPr/>
            </a:pPr>
            <a:r>
              <a:rPr lang="en-US" sz="2000" b="1" dirty="0">
                <a:solidFill>
                  <a:prstClr val="black"/>
                </a:solidFill>
                <a:latin typeface="Calibri Light" panose="020F0302020204030204"/>
              </a:rPr>
              <a:t>*Tele consultation as per the need in UHC HSC, PHC and Block PHC</a:t>
            </a:r>
          </a:p>
        </p:txBody>
      </p:sp>
    </p:spTree>
    <p:extLst>
      <p:ext uri="{BB962C8B-B14F-4D97-AF65-F5344CB8AC3E}">
        <p14:creationId xmlns:p14="http://schemas.microsoft.com/office/powerpoint/2010/main" val="2031866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fontScale="90000"/>
          </a:bodyPr>
          <a:lstStyle/>
          <a:p>
            <a:pPr algn="ctr"/>
            <a:r>
              <a:rPr lang="en-GB" dirty="0"/>
              <a:t>Criteria for a functional UHC HSC, PHC &amp; Block</a:t>
            </a:r>
            <a:endParaRPr lang="en-US" dirty="0"/>
          </a:p>
        </p:txBody>
      </p:sp>
      <p:graphicFrame>
        <p:nvGraphicFramePr>
          <p:cNvPr id="4" name="Content Placeholder 3">
            <a:extLst>
              <a:ext uri="{FF2B5EF4-FFF2-40B4-BE49-F238E27FC236}">
                <a16:creationId xmlns:a16="http://schemas.microsoft.com/office/drawing/2014/main" id="{0D8B1388-C1AF-4455-BA70-6EB6034FFD19}"/>
              </a:ext>
            </a:extLst>
          </p:cNvPr>
          <p:cNvGraphicFramePr>
            <a:graphicFrameLocks noGrp="1"/>
          </p:cNvGraphicFramePr>
          <p:nvPr>
            <p:ph idx="1"/>
            <p:extLst/>
          </p:nvPr>
        </p:nvGraphicFramePr>
        <p:xfrm>
          <a:off x="434108" y="1200728"/>
          <a:ext cx="11406910" cy="5120640"/>
        </p:xfrm>
        <a:graphic>
          <a:graphicData uri="http://schemas.openxmlformats.org/drawingml/2006/table">
            <a:tbl>
              <a:tblPr firstRow="1" bandRow="1">
                <a:tableStyleId>{9D7B26C5-4107-4FEC-AEDC-1716B250A1EF}</a:tableStyleId>
              </a:tblPr>
              <a:tblGrid>
                <a:gridCol w="590359">
                  <a:extLst>
                    <a:ext uri="{9D8B030D-6E8A-4147-A177-3AD203B41FA5}">
                      <a16:colId xmlns:a16="http://schemas.microsoft.com/office/drawing/2014/main" val="1086692776"/>
                    </a:ext>
                  </a:extLst>
                </a:gridCol>
                <a:gridCol w="1820333">
                  <a:extLst>
                    <a:ext uri="{9D8B030D-6E8A-4147-A177-3AD203B41FA5}">
                      <a16:colId xmlns:a16="http://schemas.microsoft.com/office/drawing/2014/main" val="58540856"/>
                    </a:ext>
                  </a:extLst>
                </a:gridCol>
                <a:gridCol w="2946400">
                  <a:extLst>
                    <a:ext uri="{9D8B030D-6E8A-4147-A177-3AD203B41FA5}">
                      <a16:colId xmlns:a16="http://schemas.microsoft.com/office/drawing/2014/main" val="1755491365"/>
                    </a:ext>
                  </a:extLst>
                </a:gridCol>
                <a:gridCol w="2959100">
                  <a:extLst>
                    <a:ext uri="{9D8B030D-6E8A-4147-A177-3AD203B41FA5}">
                      <a16:colId xmlns:a16="http://schemas.microsoft.com/office/drawing/2014/main" val="248410525"/>
                    </a:ext>
                  </a:extLst>
                </a:gridCol>
                <a:gridCol w="3090718">
                  <a:extLst>
                    <a:ext uri="{9D8B030D-6E8A-4147-A177-3AD203B41FA5}">
                      <a16:colId xmlns:a16="http://schemas.microsoft.com/office/drawing/2014/main" val="2582958005"/>
                    </a:ext>
                  </a:extLst>
                </a:gridCol>
              </a:tblGrid>
              <a:tr h="407070">
                <a:tc gridSpan="2">
                  <a:txBody>
                    <a:bodyPr/>
                    <a:lstStyle/>
                    <a:p>
                      <a:pPr algn="ctr"/>
                      <a:r>
                        <a:rPr lang="en-IN" sz="2400" b="1" dirty="0">
                          <a:effectLst/>
                          <a:latin typeface="+mj-lt"/>
                        </a:rPr>
                        <a:t>Input</a:t>
                      </a:r>
                      <a:endParaRPr lang="en-US" sz="2400" b="1" dirty="0">
                        <a:effectLst/>
                        <a:latin typeface="+mj-lt"/>
                      </a:endParaRPr>
                    </a:p>
                  </a:txBody>
                  <a:tcPr anchor="b">
                    <a:lnT w="12700" cap="flat" cmpd="sng" algn="ctr">
                      <a:noFill/>
                      <a:prstDash val="solid"/>
                      <a:round/>
                      <a:headEnd type="none" w="med" len="med"/>
                      <a:tailEnd type="none" w="med" len="med"/>
                    </a:lnT>
                    <a:solidFill>
                      <a:srgbClr val="DEEBF7"/>
                    </a:solidFill>
                  </a:tcPr>
                </a:tc>
                <a:tc hMerge="1">
                  <a:txBody>
                    <a:bodyPr/>
                    <a:lstStyle/>
                    <a:p>
                      <a:pPr algn="ctr"/>
                      <a:endParaRPr lang="en-US" b="1" dirty="0">
                        <a:latin typeface="Trebuchet MS" panose="020B0603020202020204" pitchFamily="34" charset="0"/>
                      </a:endParaRPr>
                    </a:p>
                  </a:txBody>
                  <a:tcPr>
                    <a:solidFill>
                      <a:schemeClr val="accent1">
                        <a:lumMod val="60000"/>
                        <a:lumOff val="40000"/>
                      </a:schemeClr>
                    </a:solidFill>
                  </a:tcPr>
                </a:tc>
                <a:tc>
                  <a:txBody>
                    <a:bodyPr/>
                    <a:lstStyle/>
                    <a:p>
                      <a:pPr algn="ctr"/>
                      <a:r>
                        <a:rPr lang="en-US" sz="2400" b="1" dirty="0">
                          <a:effectLst/>
                          <a:latin typeface="+mj-lt"/>
                        </a:rPr>
                        <a:t>HSC (24x7)</a:t>
                      </a:r>
                    </a:p>
                  </a:txBody>
                  <a:tcPr anchor="b">
                    <a:lnT w="12700" cap="flat" cmpd="sng" algn="ctr">
                      <a:noFill/>
                      <a:prstDash val="solid"/>
                      <a:round/>
                      <a:headEnd type="none" w="med" len="med"/>
                      <a:tailEnd type="none" w="med" len="med"/>
                    </a:lnT>
                    <a:noFill/>
                  </a:tcPr>
                </a:tc>
                <a:tc>
                  <a:txBody>
                    <a:bodyPr/>
                    <a:lstStyle/>
                    <a:p>
                      <a:pPr algn="ctr"/>
                      <a:r>
                        <a:rPr lang="en-US" sz="2400" b="1" dirty="0">
                          <a:effectLst/>
                          <a:latin typeface="+mj-lt"/>
                        </a:rPr>
                        <a:t>PHC (4pm-9am)</a:t>
                      </a:r>
                    </a:p>
                  </a:txBody>
                  <a:tcPr anchor="b">
                    <a:lnT w="12700" cap="flat" cmpd="sng" algn="ctr">
                      <a:noFill/>
                      <a:prstDash val="solid"/>
                      <a:round/>
                      <a:headEnd type="none" w="med" len="med"/>
                      <a:tailEnd type="none" w="med" len="med"/>
                    </a:lnT>
                    <a:solidFill>
                      <a:srgbClr val="DEEBF7"/>
                    </a:solidFill>
                  </a:tcPr>
                </a:tc>
                <a:tc>
                  <a:txBody>
                    <a:bodyPr/>
                    <a:lstStyle/>
                    <a:p>
                      <a:pPr algn="ctr"/>
                      <a:r>
                        <a:rPr lang="en-US" sz="2400" b="1" dirty="0">
                          <a:effectLst/>
                          <a:latin typeface="+mj-lt"/>
                        </a:rPr>
                        <a:t>Block (24x7)</a:t>
                      </a:r>
                    </a:p>
                  </a:txBody>
                  <a:tcPr anchor="b">
                    <a:lnT w="12700" cap="flat" cmpd="sng" algn="ctr">
                      <a:noFill/>
                      <a:prstDash val="solid"/>
                      <a:round/>
                      <a:headEnd type="none" w="med" len="med"/>
                      <a:tailEnd type="none" w="med" len="med"/>
                    </a:lnT>
                    <a:noFill/>
                  </a:tcPr>
                </a:tc>
                <a:extLst>
                  <a:ext uri="{0D108BD9-81ED-4DB2-BD59-A6C34878D82A}">
                    <a16:rowId xmlns:a16="http://schemas.microsoft.com/office/drawing/2014/main" val="996379386"/>
                  </a:ext>
                </a:extLst>
              </a:tr>
              <a:tr h="1231639">
                <a:tc>
                  <a:txBody>
                    <a:bodyPr/>
                    <a:lstStyle/>
                    <a:p>
                      <a:r>
                        <a:rPr lang="en-IN" sz="2400" b="1" dirty="0">
                          <a:latin typeface="+mj-lt"/>
                        </a:rPr>
                        <a:t>8</a:t>
                      </a:r>
                      <a:endParaRPr lang="en-US" sz="2400" b="1" dirty="0">
                        <a:latin typeface="+mj-lt"/>
                      </a:endParaRP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Outreach Services</a:t>
                      </a: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MCH outreach+ </a:t>
                      </a:r>
                    </a:p>
                    <a:p>
                      <a:r>
                        <a:rPr lang="en-US" sz="2400" b="1" dirty="0">
                          <a:latin typeface="+mj-lt"/>
                        </a:rPr>
                        <a:t>Population Based Screening + Patient Support Group</a:t>
                      </a:r>
                    </a:p>
                  </a:txBody>
                  <a:tcPr>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Medical Camp by MO @ HSC</a:t>
                      </a:r>
                      <a:endParaRPr lang="en-US" sz="2400" b="1" dirty="0">
                        <a:latin typeface="+mj-lt"/>
                      </a:endParaRP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baseline="0" dirty="0">
                          <a:solidFill>
                            <a:srgbClr val="FF0000"/>
                          </a:solidFill>
                          <a:latin typeface="+mj-lt"/>
                        </a:rPr>
                        <a:t>Community palliative care services</a:t>
                      </a:r>
                      <a:r>
                        <a:rPr lang="en-US" sz="2400" b="1" baseline="0" dirty="0">
                          <a:latin typeface="+mj-lt"/>
                        </a:rPr>
                        <a:t>+</a:t>
                      </a:r>
                      <a:endParaRPr lang="en-US" sz="2400" b="1" dirty="0">
                        <a:latin typeface="+mj-lt"/>
                      </a:endParaRPr>
                    </a:p>
                    <a:p>
                      <a:r>
                        <a:rPr lang="en-US" sz="2400" b="1" dirty="0" err="1">
                          <a:latin typeface="+mj-lt"/>
                        </a:rPr>
                        <a:t>HoWP</a:t>
                      </a:r>
                      <a:r>
                        <a:rPr lang="en-US" sz="2400" b="1" dirty="0">
                          <a:latin typeface="+mj-lt"/>
                        </a:rPr>
                        <a:t> + RBSK</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221108"/>
                  </a:ext>
                </a:extLst>
              </a:tr>
              <a:tr h="1521437">
                <a:tc>
                  <a:txBody>
                    <a:bodyPr/>
                    <a:lstStyle/>
                    <a:p>
                      <a:r>
                        <a:rPr lang="en-IN" sz="2400" b="1" dirty="0">
                          <a:latin typeface="+mj-lt"/>
                        </a:rPr>
                        <a:t>9</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Reporting</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Daily reporting of Line list of beneficiaries + </a:t>
                      </a:r>
                    </a:p>
                    <a:p>
                      <a:r>
                        <a:rPr lang="en-US" sz="2400" b="1" dirty="0">
                          <a:latin typeface="+mj-lt"/>
                        </a:rPr>
                        <a:t>Weekly HWC implementation status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latin typeface="+mj-lt"/>
                        </a:rPr>
                        <a:t>Daily reporting of Line list of beneficiaries +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latin typeface="+mj-lt"/>
                        </a:rPr>
                        <a:t>Weekly HWC implementation status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Sharing of beneficiary Line list to all levels+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ea typeface="+mn-ea"/>
                          <a:cs typeface="+mn-cs"/>
                        </a:rPr>
                        <a:t>Weekly LIMS implementation status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465590"/>
                  </a:ext>
                </a:extLst>
              </a:tr>
              <a:tr h="1277926">
                <a:tc>
                  <a:txBody>
                    <a:bodyPr/>
                    <a:lstStyle/>
                    <a:p>
                      <a:r>
                        <a:rPr lang="en-IN" sz="2400" b="1" dirty="0">
                          <a:latin typeface="+mj-lt"/>
                        </a:rPr>
                        <a:t>10</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Mentoring &amp; Supervision*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Fortnightly visit by MO, DMCHO</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1" dirty="0">
                          <a:latin typeface="+mj-lt"/>
                        </a:rPr>
                        <a:t>Mentor Staff Nurse, DMCHO</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400" b="1" dirty="0">
                          <a:latin typeface="+mj-lt"/>
                        </a:rPr>
                        <a:t>District Microbiologist (LIMS), Adoption of UHC block by Regional Training Institutes (RTIs)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8958676"/>
                  </a:ext>
                </a:extLst>
              </a:tr>
            </a:tbl>
          </a:graphicData>
        </a:graphic>
      </p:graphicFrame>
      <p:sp>
        <p:nvSpPr>
          <p:cNvPr id="3" name="Rectangle 2">
            <a:extLst>
              <a:ext uri="{FF2B5EF4-FFF2-40B4-BE49-F238E27FC236}">
                <a16:creationId xmlns:a16="http://schemas.microsoft.com/office/drawing/2014/main" id="{C4DE0011-2CBA-4426-B620-1F5F6378DED6}"/>
              </a:ext>
            </a:extLst>
          </p:cNvPr>
          <p:cNvSpPr/>
          <p:nvPr/>
        </p:nvSpPr>
        <p:spPr>
          <a:xfrm>
            <a:off x="434108" y="6318219"/>
            <a:ext cx="6099298" cy="400110"/>
          </a:xfrm>
          <a:prstGeom prst="rect">
            <a:avLst/>
          </a:prstGeom>
        </p:spPr>
        <p:txBody>
          <a:bodyPr wrap="none">
            <a:spAutoFit/>
          </a:bodyPr>
          <a:lstStyle/>
          <a:p>
            <a:r>
              <a:rPr lang="en-US" sz="2000" b="1" dirty="0">
                <a:latin typeface="+mj-lt"/>
              </a:rPr>
              <a:t>*Community Action for Health will be integrated with UHC</a:t>
            </a:r>
            <a:endParaRPr lang="en-US" dirty="0">
              <a:latin typeface="+mj-lt"/>
            </a:endParaRPr>
          </a:p>
        </p:txBody>
      </p:sp>
    </p:spTree>
    <p:extLst>
      <p:ext uri="{BB962C8B-B14F-4D97-AF65-F5344CB8AC3E}">
        <p14:creationId xmlns:p14="http://schemas.microsoft.com/office/powerpoint/2010/main" val="41395462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a:xfrm>
            <a:off x="392545" y="3011199"/>
            <a:ext cx="11406909" cy="835602"/>
          </a:xfrm>
        </p:spPr>
        <p:txBody>
          <a:bodyPr>
            <a:normAutofit/>
          </a:bodyPr>
          <a:lstStyle/>
          <a:p>
            <a:pPr algn="ctr"/>
            <a:r>
              <a:rPr lang="en-GB" dirty="0"/>
              <a:t>Service Delivery under UHC</a:t>
            </a:r>
            <a:endParaRPr lang="en-US" dirty="0"/>
          </a:p>
        </p:txBody>
      </p:sp>
    </p:spTree>
    <p:extLst>
      <p:ext uri="{BB962C8B-B14F-4D97-AF65-F5344CB8AC3E}">
        <p14:creationId xmlns:p14="http://schemas.microsoft.com/office/powerpoint/2010/main" val="41073781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a:xfrm>
            <a:off x="434109" y="98426"/>
            <a:ext cx="11406909" cy="835602"/>
          </a:xfrm>
        </p:spPr>
        <p:txBody>
          <a:bodyPr>
            <a:normAutofit/>
          </a:bodyPr>
          <a:lstStyle/>
          <a:p>
            <a:pPr algn="ctr"/>
            <a:r>
              <a:rPr lang="en-GB" dirty="0"/>
              <a:t>Service Delivery under UHC</a:t>
            </a:r>
            <a:endParaRPr lang="en-US" dirty="0"/>
          </a:p>
        </p:txBody>
      </p:sp>
      <p:graphicFrame>
        <p:nvGraphicFramePr>
          <p:cNvPr id="4" name="Content Placeholder 3">
            <a:extLst>
              <a:ext uri="{FF2B5EF4-FFF2-40B4-BE49-F238E27FC236}">
                <a16:creationId xmlns:a16="http://schemas.microsoft.com/office/drawing/2014/main" id="{0D8B1388-C1AF-4455-BA70-6EB6034FFD19}"/>
              </a:ext>
            </a:extLst>
          </p:cNvPr>
          <p:cNvGraphicFramePr>
            <a:graphicFrameLocks noGrp="1"/>
          </p:cNvGraphicFramePr>
          <p:nvPr>
            <p:ph idx="1"/>
            <p:extLst>
              <p:ext uri="{D42A27DB-BD31-4B8C-83A1-F6EECF244321}">
                <p14:modId xmlns:p14="http://schemas.microsoft.com/office/powerpoint/2010/main" val="500042531"/>
              </p:ext>
            </p:extLst>
          </p:nvPr>
        </p:nvGraphicFramePr>
        <p:xfrm>
          <a:off x="434109" y="934028"/>
          <a:ext cx="11406908" cy="5436498"/>
        </p:xfrm>
        <a:graphic>
          <a:graphicData uri="http://schemas.openxmlformats.org/drawingml/2006/table">
            <a:tbl>
              <a:tblPr firstRow="1" bandRow="1">
                <a:tableStyleId>{9D7B26C5-4107-4FEC-AEDC-1716B250A1EF}</a:tableStyleId>
              </a:tblPr>
              <a:tblGrid>
                <a:gridCol w="522182">
                  <a:extLst>
                    <a:ext uri="{9D8B030D-6E8A-4147-A177-3AD203B41FA5}">
                      <a16:colId xmlns:a16="http://schemas.microsoft.com/office/drawing/2014/main" val="1086692776"/>
                    </a:ext>
                  </a:extLst>
                </a:gridCol>
                <a:gridCol w="2452342">
                  <a:extLst>
                    <a:ext uri="{9D8B030D-6E8A-4147-A177-3AD203B41FA5}">
                      <a16:colId xmlns:a16="http://schemas.microsoft.com/office/drawing/2014/main" val="58540856"/>
                    </a:ext>
                  </a:extLst>
                </a:gridCol>
                <a:gridCol w="4026037">
                  <a:extLst>
                    <a:ext uri="{9D8B030D-6E8A-4147-A177-3AD203B41FA5}">
                      <a16:colId xmlns:a16="http://schemas.microsoft.com/office/drawing/2014/main" val="1755491365"/>
                    </a:ext>
                  </a:extLst>
                </a:gridCol>
                <a:gridCol w="4406347">
                  <a:extLst>
                    <a:ext uri="{9D8B030D-6E8A-4147-A177-3AD203B41FA5}">
                      <a16:colId xmlns:a16="http://schemas.microsoft.com/office/drawing/2014/main" val="248410525"/>
                    </a:ext>
                  </a:extLst>
                </a:gridCol>
              </a:tblGrid>
              <a:tr h="450272">
                <a:tc gridSpan="2">
                  <a:txBody>
                    <a:bodyPr/>
                    <a:lstStyle/>
                    <a:p>
                      <a:pPr algn="ctr"/>
                      <a:r>
                        <a:rPr lang="en-IN" sz="2400" b="1" dirty="0">
                          <a:effectLst/>
                          <a:latin typeface="+mj-lt"/>
                        </a:rPr>
                        <a:t>CPHC</a:t>
                      </a:r>
                      <a:endParaRPr lang="en-US" sz="2400" b="1" dirty="0">
                        <a:effectLst/>
                        <a:latin typeface="+mj-lt"/>
                      </a:endParaRPr>
                    </a:p>
                  </a:txBody>
                  <a:tcPr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7"/>
                    </a:solidFill>
                  </a:tcPr>
                </a:tc>
                <a:tc hMerge="1">
                  <a:txBody>
                    <a:bodyPr/>
                    <a:lstStyle/>
                    <a:p>
                      <a:pPr algn="ctr"/>
                      <a:endParaRPr lang="en-US" b="1" dirty="0">
                        <a:latin typeface="Trebuchet MS" panose="020B0603020202020204" pitchFamily="34" charset="0"/>
                      </a:endParaRPr>
                    </a:p>
                  </a:txBody>
                  <a:tcPr>
                    <a:solidFill>
                      <a:schemeClr val="accent1">
                        <a:lumMod val="60000"/>
                        <a:lumOff val="40000"/>
                      </a:schemeClr>
                    </a:solidFill>
                  </a:tcPr>
                </a:tc>
                <a:tc>
                  <a:txBody>
                    <a:bodyPr/>
                    <a:lstStyle/>
                    <a:p>
                      <a:pPr algn="ctr"/>
                      <a:r>
                        <a:rPr lang="en-US" sz="2400" b="1" dirty="0">
                          <a:effectLst/>
                          <a:latin typeface="+mj-lt"/>
                        </a:rPr>
                        <a:t>Existing services</a:t>
                      </a:r>
                    </a:p>
                  </a:txBody>
                  <a:tcPr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b="1" dirty="0">
                          <a:effectLst/>
                          <a:latin typeface="+mj-lt"/>
                        </a:rPr>
                        <a:t>Current focus under UHC</a:t>
                      </a:r>
                      <a:endParaRPr lang="en-US" sz="2400" b="1" dirty="0">
                        <a:effectLst/>
                        <a:latin typeface="+mj-lt"/>
                      </a:endParaRPr>
                    </a:p>
                  </a:txBody>
                  <a:tcPr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7"/>
                    </a:solidFill>
                  </a:tcPr>
                </a:tc>
                <a:extLst>
                  <a:ext uri="{0D108BD9-81ED-4DB2-BD59-A6C34878D82A}">
                    <a16:rowId xmlns:a16="http://schemas.microsoft.com/office/drawing/2014/main" val="996379386"/>
                  </a:ext>
                </a:extLst>
              </a:tr>
              <a:tr h="904039">
                <a:tc>
                  <a:txBody>
                    <a:bodyPr/>
                    <a:lstStyle/>
                    <a:p>
                      <a:r>
                        <a:rPr lang="en-IN" sz="2400" b="1" dirty="0">
                          <a:latin typeface="+mj-lt"/>
                        </a:rPr>
                        <a:t>1</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MCH activities + Family Planning</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err="1">
                          <a:latin typeface="+mj-lt"/>
                        </a:rPr>
                        <a:t>CEmONC</a:t>
                      </a:r>
                      <a:r>
                        <a:rPr lang="en-IN" sz="2400" b="1" dirty="0">
                          <a:latin typeface="+mj-lt"/>
                        </a:rPr>
                        <a:t>+ PICME + CRS+ HOB blocks+ 102 call centre</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b="1" dirty="0">
                          <a:latin typeface="+mj-lt"/>
                        </a:rPr>
                        <a:t>PIH+ Anaemia+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2400" b="1" dirty="0">
                          <a:latin typeface="+mj-lt"/>
                        </a:rPr>
                        <a:t>Child &amp; Mother nutrition + NRC</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88221108"/>
                  </a:ext>
                </a:extLst>
              </a:tr>
              <a:tr h="689233">
                <a:tc>
                  <a:txBody>
                    <a:bodyPr/>
                    <a:lstStyle/>
                    <a:p>
                      <a:r>
                        <a:rPr lang="en-IN" sz="2400" b="1" dirty="0">
                          <a:latin typeface="+mj-lt"/>
                        </a:rPr>
                        <a:t>2</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Adolescent Health</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RBSK+ Menstrual Hygiene+ Linkage with insurance</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latin typeface="+mj-lt"/>
                        </a:rPr>
                        <a:t>NCD screening extended to adolescent age + Adolescent clinic</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8465590"/>
                  </a:ext>
                </a:extLst>
              </a:tr>
              <a:tr h="1240619">
                <a:tc>
                  <a:txBody>
                    <a:bodyPr/>
                    <a:lstStyle/>
                    <a:p>
                      <a:r>
                        <a:rPr lang="en-IN" sz="2400" b="1" dirty="0">
                          <a:latin typeface="+mj-lt"/>
                        </a:rPr>
                        <a:t>3</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Communicable Disease</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Surveillance &amp; Response+ Vertical Programmes</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en-IN" sz="2400" b="1" dirty="0">
                          <a:latin typeface="+mj-lt"/>
                        </a:rPr>
                        <a:t>Integrating data sources for surveillance like UHC &amp; HMIS+ </a:t>
                      </a:r>
                    </a:p>
                    <a:p>
                      <a:r>
                        <a:rPr lang="en-IN" sz="2400" b="1" dirty="0">
                          <a:latin typeface="+mj-lt"/>
                        </a:rPr>
                        <a:t>TB Prevalence survey</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718958676"/>
                  </a:ext>
                </a:extLst>
              </a:tr>
              <a:tr h="689233">
                <a:tc>
                  <a:txBody>
                    <a:bodyPr/>
                    <a:lstStyle/>
                    <a:p>
                      <a:r>
                        <a:rPr lang="en-IN" sz="2400" b="1" dirty="0">
                          <a:latin typeface="+mj-lt"/>
                        </a:rPr>
                        <a:t>4</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NCD (HT, DM, Cancers) + Dental</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Institutional services</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en-IN" sz="2400" b="1" dirty="0">
                          <a:latin typeface="+mj-lt"/>
                        </a:rPr>
                        <a:t>Population Based Screening, Patient Support Group, Drug &amp; testing at HSC, Intact linkage</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05583883"/>
                  </a:ext>
                </a:extLst>
              </a:tr>
              <a:tr h="689233">
                <a:tc>
                  <a:txBody>
                    <a:bodyPr/>
                    <a:lstStyle/>
                    <a:p>
                      <a:r>
                        <a:rPr lang="en-IN" sz="2400" b="1" dirty="0">
                          <a:latin typeface="+mj-lt"/>
                        </a:rPr>
                        <a:t>5</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ENT+ </a:t>
                      </a:r>
                      <a:r>
                        <a:rPr lang="en-IN" sz="2400" b="1" dirty="0" err="1">
                          <a:latin typeface="+mj-lt"/>
                        </a:rPr>
                        <a:t>Ophthal</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Cochlear implantation+ Spectacles+ Cataract surgeries</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en-IN" sz="2400" b="1" dirty="0">
                          <a:latin typeface="+mj-lt"/>
                        </a:rPr>
                        <a:t>Tele V care centre</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60688024"/>
                  </a:ext>
                </a:extLst>
              </a:tr>
            </a:tbl>
          </a:graphicData>
        </a:graphic>
      </p:graphicFrame>
    </p:spTree>
    <p:extLst>
      <p:ext uri="{BB962C8B-B14F-4D97-AF65-F5344CB8AC3E}">
        <p14:creationId xmlns:p14="http://schemas.microsoft.com/office/powerpoint/2010/main" val="39442563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a:xfrm>
            <a:off x="434106" y="85726"/>
            <a:ext cx="11406909" cy="835602"/>
          </a:xfrm>
        </p:spPr>
        <p:txBody>
          <a:bodyPr>
            <a:normAutofit/>
          </a:bodyPr>
          <a:lstStyle/>
          <a:p>
            <a:pPr algn="ctr"/>
            <a:r>
              <a:rPr lang="en-GB" dirty="0"/>
              <a:t>Service Delivery under UHC</a:t>
            </a:r>
            <a:endParaRPr lang="en-US" dirty="0"/>
          </a:p>
        </p:txBody>
      </p:sp>
      <p:graphicFrame>
        <p:nvGraphicFramePr>
          <p:cNvPr id="4" name="Content Placeholder 3">
            <a:extLst>
              <a:ext uri="{FF2B5EF4-FFF2-40B4-BE49-F238E27FC236}">
                <a16:creationId xmlns:a16="http://schemas.microsoft.com/office/drawing/2014/main" id="{0D8B1388-C1AF-4455-BA70-6EB6034FFD19}"/>
              </a:ext>
            </a:extLst>
          </p:cNvPr>
          <p:cNvGraphicFramePr>
            <a:graphicFrameLocks noGrp="1"/>
          </p:cNvGraphicFramePr>
          <p:nvPr>
            <p:ph idx="1"/>
            <p:extLst>
              <p:ext uri="{D42A27DB-BD31-4B8C-83A1-F6EECF244321}">
                <p14:modId xmlns:p14="http://schemas.microsoft.com/office/powerpoint/2010/main" val="2283014063"/>
              </p:ext>
            </p:extLst>
          </p:nvPr>
        </p:nvGraphicFramePr>
        <p:xfrm>
          <a:off x="434106" y="921328"/>
          <a:ext cx="11516593" cy="5852160"/>
        </p:xfrm>
        <a:graphic>
          <a:graphicData uri="http://schemas.openxmlformats.org/drawingml/2006/table">
            <a:tbl>
              <a:tblPr firstRow="1" bandRow="1">
                <a:tableStyleId>{9D7B26C5-4107-4FEC-AEDC-1716B250A1EF}</a:tableStyleId>
              </a:tblPr>
              <a:tblGrid>
                <a:gridCol w="527203">
                  <a:extLst>
                    <a:ext uri="{9D8B030D-6E8A-4147-A177-3AD203B41FA5}">
                      <a16:colId xmlns:a16="http://schemas.microsoft.com/office/drawing/2014/main" val="1086692776"/>
                    </a:ext>
                  </a:extLst>
                </a:gridCol>
                <a:gridCol w="2699511">
                  <a:extLst>
                    <a:ext uri="{9D8B030D-6E8A-4147-A177-3AD203B41FA5}">
                      <a16:colId xmlns:a16="http://schemas.microsoft.com/office/drawing/2014/main" val="58540856"/>
                    </a:ext>
                  </a:extLst>
                </a:gridCol>
                <a:gridCol w="2996568">
                  <a:extLst>
                    <a:ext uri="{9D8B030D-6E8A-4147-A177-3AD203B41FA5}">
                      <a16:colId xmlns:a16="http://schemas.microsoft.com/office/drawing/2014/main" val="1755491365"/>
                    </a:ext>
                  </a:extLst>
                </a:gridCol>
                <a:gridCol w="5293311">
                  <a:extLst>
                    <a:ext uri="{9D8B030D-6E8A-4147-A177-3AD203B41FA5}">
                      <a16:colId xmlns:a16="http://schemas.microsoft.com/office/drawing/2014/main" val="248410525"/>
                    </a:ext>
                  </a:extLst>
                </a:gridCol>
              </a:tblGrid>
              <a:tr h="446935">
                <a:tc gridSpan="2">
                  <a:txBody>
                    <a:bodyPr/>
                    <a:lstStyle/>
                    <a:p>
                      <a:pPr algn="ctr"/>
                      <a:r>
                        <a:rPr lang="en-IN" sz="2400" b="1" dirty="0">
                          <a:effectLst/>
                          <a:latin typeface="+mj-lt"/>
                        </a:rPr>
                        <a:t>CPHC</a:t>
                      </a:r>
                      <a:endParaRPr lang="en-US" sz="2400" b="1" dirty="0">
                        <a:effectLst/>
                        <a:latin typeface="+mj-lt"/>
                      </a:endParaRPr>
                    </a:p>
                  </a:txBody>
                  <a:tcPr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7"/>
                    </a:solidFill>
                  </a:tcPr>
                </a:tc>
                <a:tc hMerge="1">
                  <a:txBody>
                    <a:bodyPr/>
                    <a:lstStyle/>
                    <a:p>
                      <a:pPr algn="ctr"/>
                      <a:endParaRPr lang="en-US" b="1" dirty="0">
                        <a:latin typeface="Trebuchet MS" panose="020B0603020202020204" pitchFamily="34" charset="0"/>
                      </a:endParaRPr>
                    </a:p>
                  </a:txBody>
                  <a:tcPr>
                    <a:solidFill>
                      <a:schemeClr val="accent1">
                        <a:lumMod val="60000"/>
                        <a:lumOff val="40000"/>
                      </a:schemeClr>
                    </a:solidFill>
                  </a:tcPr>
                </a:tc>
                <a:tc>
                  <a:txBody>
                    <a:bodyPr/>
                    <a:lstStyle/>
                    <a:p>
                      <a:pPr algn="ctr"/>
                      <a:r>
                        <a:rPr lang="en-US" sz="2400" b="1" dirty="0">
                          <a:effectLst/>
                          <a:latin typeface="+mj-lt"/>
                        </a:rPr>
                        <a:t>Existing services</a:t>
                      </a:r>
                    </a:p>
                  </a:txBody>
                  <a:tcPr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b="1" dirty="0">
                          <a:effectLst/>
                          <a:latin typeface="+mj-lt"/>
                        </a:rPr>
                        <a:t>Current focus under UHC</a:t>
                      </a:r>
                      <a:endParaRPr lang="en-US" sz="2400" b="1" dirty="0">
                        <a:effectLst/>
                        <a:latin typeface="+mj-lt"/>
                      </a:endParaRPr>
                    </a:p>
                  </a:txBody>
                  <a:tcPr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7"/>
                    </a:solidFill>
                  </a:tcPr>
                </a:tc>
                <a:extLst>
                  <a:ext uri="{0D108BD9-81ED-4DB2-BD59-A6C34878D82A}">
                    <a16:rowId xmlns:a16="http://schemas.microsoft.com/office/drawing/2014/main" val="996379386"/>
                  </a:ext>
                </a:extLst>
              </a:tr>
              <a:tr h="804484">
                <a:tc>
                  <a:txBody>
                    <a:bodyPr/>
                    <a:lstStyle/>
                    <a:p>
                      <a:r>
                        <a:rPr lang="en-IN" sz="2400" b="1" dirty="0">
                          <a:latin typeface="+mj-lt"/>
                        </a:rPr>
                        <a:t>6</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Mental</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104 call centre, Linkage with NGO</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en-IN" sz="2400" b="1" dirty="0">
                          <a:latin typeface="+mj-lt"/>
                        </a:rPr>
                        <a:t>Suicidal Prevention Helpline, </a:t>
                      </a:r>
                      <a:r>
                        <a:rPr lang="en-GB" sz="2400" b="1" dirty="0">
                          <a:latin typeface="+mj-lt"/>
                        </a:rPr>
                        <a:t>Emergency Care and Recovery Centre (ECRC)</a:t>
                      </a:r>
                      <a:endParaRPr lang="en-US" sz="2400" b="1" dirty="0">
                        <a:latin typeface="+mj-lt"/>
                      </a:endParaRPr>
                    </a:p>
                  </a:txBody>
                  <a:tcP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88221108"/>
                  </a:ext>
                </a:extLst>
              </a:tr>
              <a:tr h="446935">
                <a:tc>
                  <a:txBody>
                    <a:bodyPr/>
                    <a:lstStyle/>
                    <a:p>
                      <a:r>
                        <a:rPr lang="en-IN" sz="2400" b="1" dirty="0">
                          <a:latin typeface="+mj-lt"/>
                        </a:rPr>
                        <a:t>7</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Geriatric</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b="1" kern="1200" dirty="0">
                          <a:solidFill>
                            <a:schemeClr val="tx1"/>
                          </a:solidFill>
                          <a:latin typeface="+mj-lt"/>
                          <a:ea typeface="+mn-ea"/>
                          <a:cs typeface="+mn-cs"/>
                        </a:rPr>
                        <a:t>Institutional service</a:t>
                      </a:r>
                      <a:endParaRPr lang="en-US" sz="2400" b="1" kern="1200" dirty="0">
                        <a:solidFill>
                          <a:schemeClr val="tx1"/>
                        </a:solidFill>
                        <a:latin typeface="+mj-lt"/>
                        <a:ea typeface="+mn-ea"/>
                        <a:cs typeface="+mn-cs"/>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en-IN" sz="2400" b="1" dirty="0">
                          <a:latin typeface="+mj-lt"/>
                        </a:rPr>
                        <a:t>Geriatric friendly clinic</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8465590"/>
                  </a:ext>
                </a:extLst>
              </a:tr>
              <a:tr h="804484">
                <a:tc>
                  <a:txBody>
                    <a:bodyPr/>
                    <a:lstStyle/>
                    <a:p>
                      <a:r>
                        <a:rPr lang="en-IN" sz="2400" b="1" dirty="0">
                          <a:latin typeface="+mj-lt"/>
                        </a:rPr>
                        <a:t>8</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b="1" dirty="0">
                          <a:latin typeface="+mj-lt"/>
                        </a:rPr>
                        <a:t>Palliative Care</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b="1" kern="1200" dirty="0">
                          <a:solidFill>
                            <a:schemeClr val="tx1"/>
                          </a:solidFill>
                          <a:latin typeface="+mj-lt"/>
                          <a:ea typeface="+mn-ea"/>
                          <a:cs typeface="+mn-cs"/>
                        </a:rPr>
                        <a:t>Institutional service</a:t>
                      </a:r>
                      <a:endParaRPr lang="en-US" sz="2400" b="1" kern="1200" dirty="0">
                        <a:solidFill>
                          <a:schemeClr val="tx1"/>
                        </a:solidFill>
                        <a:latin typeface="+mj-lt"/>
                        <a:ea typeface="+mn-ea"/>
                        <a:cs typeface="+mn-cs"/>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en-IN" sz="2400" b="1" dirty="0">
                          <a:latin typeface="+mj-lt"/>
                        </a:rPr>
                        <a:t>Community Palliative care, </a:t>
                      </a:r>
                    </a:p>
                    <a:p>
                      <a:r>
                        <a:rPr lang="en-IN" sz="2400" b="1" dirty="0">
                          <a:latin typeface="+mj-lt"/>
                        </a:rPr>
                        <a:t>Care Giver Training</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718958676"/>
                  </a:ext>
                </a:extLst>
              </a:tr>
              <a:tr h="446935">
                <a:tc>
                  <a:txBody>
                    <a:bodyPr/>
                    <a:lstStyle/>
                    <a:p>
                      <a:r>
                        <a:rPr lang="en-IN" sz="2400" b="1" dirty="0">
                          <a:latin typeface="+mj-lt"/>
                        </a:rPr>
                        <a:t>9</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b="1" dirty="0">
                          <a:latin typeface="+mj-lt"/>
                        </a:rPr>
                        <a:t>Emergency care</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108, TAEI</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en-US" sz="2400" b="1" dirty="0">
                          <a:latin typeface="+mj-lt"/>
                        </a:rPr>
                        <a:t>Emergency Care Centre</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05583883"/>
                  </a:ext>
                </a:extLst>
              </a:tr>
              <a:tr h="446935">
                <a:tc>
                  <a:txBody>
                    <a:bodyPr/>
                    <a:lstStyle/>
                    <a:p>
                      <a:r>
                        <a:rPr lang="en-IN" sz="2400" b="1" dirty="0">
                          <a:latin typeface="+mj-lt"/>
                        </a:rPr>
                        <a:t>10</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b="1" dirty="0">
                          <a:latin typeface="+mj-lt"/>
                        </a:rPr>
                        <a:t>Occupational Health</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MMU Camp</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en-IN" sz="2400" b="1" dirty="0">
                          <a:latin typeface="+mj-lt"/>
                        </a:rPr>
                        <a:t>Community follow-up of identified cases</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60688024"/>
                  </a:ext>
                </a:extLst>
              </a:tr>
              <a:tr h="1519580">
                <a:tc>
                  <a:txBody>
                    <a:bodyPr/>
                    <a:lstStyle/>
                    <a:p>
                      <a:r>
                        <a:rPr lang="en-IN" sz="2400" b="1" dirty="0">
                          <a:latin typeface="+mj-lt"/>
                        </a:rPr>
                        <a:t>11</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Wellness Activities</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Water testing, Iodine testing kit</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en-IN" sz="2400" b="1" dirty="0">
                          <a:latin typeface="+mj-lt"/>
                        </a:rPr>
                        <a:t>Yoga &amp; Naturopathy, Eat Right Campaign, Open Gym, Pebble path, Sanitation Demonstration Park, Food Adulteration Testing, Health Ambassadors</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27335256"/>
                  </a:ext>
                </a:extLst>
              </a:tr>
              <a:tr h="804484">
                <a:tc>
                  <a:txBody>
                    <a:bodyPr/>
                    <a:lstStyle/>
                    <a:p>
                      <a:r>
                        <a:rPr lang="en-IN" sz="2400" b="1" dirty="0">
                          <a:latin typeface="+mj-lt"/>
                        </a:rPr>
                        <a:t>12</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Equity services</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IN" sz="2400" b="1" dirty="0">
                          <a:latin typeface="+mj-lt"/>
                        </a:rPr>
                        <a:t>Tribal MMU</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2400" b="1" dirty="0">
                          <a:latin typeface="+mj-lt"/>
                        </a:rPr>
                        <a:t>Transgender Speciality Clinic, Guideline for Intersex Surgeries</a:t>
                      </a:r>
                      <a:endParaRPr lang="en-US" sz="2400" b="1" dirty="0">
                        <a:latin typeface="+mj-lt"/>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88281514"/>
                  </a:ext>
                </a:extLst>
              </a:tr>
            </a:tbl>
          </a:graphicData>
        </a:graphic>
      </p:graphicFrame>
    </p:spTree>
    <p:extLst>
      <p:ext uri="{BB962C8B-B14F-4D97-AF65-F5344CB8AC3E}">
        <p14:creationId xmlns:p14="http://schemas.microsoft.com/office/powerpoint/2010/main" val="9211533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a:bodyPr>
          <a:lstStyle/>
          <a:p>
            <a:pPr algn="ctr"/>
            <a:r>
              <a:rPr lang="en-GB" dirty="0"/>
              <a:t>Linkage of NCD services under UHC</a:t>
            </a:r>
            <a:endParaRPr lang="en-US" dirty="0"/>
          </a:p>
        </p:txBody>
      </p:sp>
      <p:sp>
        <p:nvSpPr>
          <p:cNvPr id="6" name="Content Placeholder 5">
            <a:extLst>
              <a:ext uri="{FF2B5EF4-FFF2-40B4-BE49-F238E27FC236}">
                <a16:creationId xmlns:a16="http://schemas.microsoft.com/office/drawing/2014/main" id="{3984CCA4-B836-4A85-A79B-1CB3A02C95BA}"/>
              </a:ext>
            </a:extLst>
          </p:cNvPr>
          <p:cNvSpPr>
            <a:spLocks noGrp="1"/>
          </p:cNvSpPr>
          <p:nvPr>
            <p:ph idx="1"/>
          </p:nvPr>
        </p:nvSpPr>
        <p:spPr>
          <a:xfrm>
            <a:off x="533400" y="1356348"/>
            <a:ext cx="6070382" cy="5273052"/>
          </a:xfrm>
        </p:spPr>
        <p:txBody>
          <a:bodyPr>
            <a:normAutofit lnSpcReduction="10000"/>
          </a:bodyPr>
          <a:lstStyle/>
          <a:p>
            <a:pPr marL="0" indent="0">
              <a:buNone/>
            </a:pPr>
            <a:r>
              <a:rPr lang="en-IN" sz="2400" dirty="0"/>
              <a:t>Screening</a:t>
            </a:r>
          </a:p>
          <a:p>
            <a:r>
              <a:rPr lang="en-IN" sz="2400" b="0" dirty="0"/>
              <a:t>Door to Door screening by 2,053 WHV</a:t>
            </a:r>
          </a:p>
          <a:p>
            <a:r>
              <a:rPr lang="en-IN" sz="2400" b="0" dirty="0"/>
              <a:t>11 Lakh families enumerated 2018-19</a:t>
            </a:r>
          </a:p>
          <a:p>
            <a:pPr marL="0" indent="0">
              <a:buNone/>
            </a:pPr>
            <a:r>
              <a:rPr lang="en-IN" sz="2400" dirty="0"/>
              <a:t>Confirmation</a:t>
            </a:r>
          </a:p>
          <a:p>
            <a:r>
              <a:rPr lang="en-IN" sz="2400" b="0" dirty="0"/>
              <a:t>NCD SN facilitate consultation with PHC MO</a:t>
            </a:r>
          </a:p>
          <a:p>
            <a:r>
              <a:rPr lang="en-IN" sz="2400" b="0" dirty="0"/>
              <a:t>New 24,376 HT, 18565 DM &amp; 5,302 HT&amp;DM, 1030 VIA, 428 CBE, 121 Oral Cancers</a:t>
            </a:r>
          </a:p>
          <a:p>
            <a:pPr marL="0" indent="0">
              <a:buNone/>
            </a:pPr>
            <a:r>
              <a:rPr lang="en-IN" sz="2400" dirty="0"/>
              <a:t>Follow up</a:t>
            </a:r>
          </a:p>
          <a:p>
            <a:r>
              <a:rPr lang="en-IN" sz="2400" b="0" dirty="0"/>
              <a:t>HSC, WHV, Patient Support Group, MMU and special medical camps</a:t>
            </a:r>
          </a:p>
          <a:p>
            <a:pPr marL="0" indent="0">
              <a:buNone/>
            </a:pPr>
            <a:r>
              <a:rPr lang="en-IN" sz="2400" dirty="0"/>
              <a:t>Output</a:t>
            </a:r>
          </a:p>
          <a:p>
            <a:r>
              <a:rPr lang="en-IN" sz="2400" b="0" dirty="0"/>
              <a:t>Community level follow up status of NCD patients made available under UHC</a:t>
            </a:r>
          </a:p>
        </p:txBody>
      </p:sp>
      <p:sp>
        <p:nvSpPr>
          <p:cNvPr id="7" name="Rounded Rectangle 2">
            <a:extLst>
              <a:ext uri="{FF2B5EF4-FFF2-40B4-BE49-F238E27FC236}">
                <a16:creationId xmlns:a16="http://schemas.microsoft.com/office/drawing/2014/main" id="{89D9E1B4-D530-4B65-925D-5043C8975061}"/>
              </a:ext>
            </a:extLst>
          </p:cNvPr>
          <p:cNvSpPr/>
          <p:nvPr/>
        </p:nvSpPr>
        <p:spPr>
          <a:xfrm>
            <a:off x="8524579" y="1709998"/>
            <a:ext cx="1961535" cy="640080"/>
          </a:xfrm>
          <a:prstGeom prst="roundRect">
            <a:avLst/>
          </a:prstGeom>
          <a:solidFill>
            <a:srgbClr val="70AD47">
              <a:lumMod val="40000"/>
              <a:lumOff val="60000"/>
            </a:srgbClr>
          </a:solidFill>
          <a:ln w="28575" cap="flat" cmpd="sng" algn="ctr">
            <a:solidFill>
              <a:srgbClr val="70AD47">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mj-lt"/>
                <a:cs typeface="+mn-cs"/>
              </a:rPr>
              <a:t>Women Health Volunteer (WHV)</a:t>
            </a:r>
          </a:p>
        </p:txBody>
      </p:sp>
      <p:sp>
        <p:nvSpPr>
          <p:cNvPr id="8" name="Rounded Rectangle 6">
            <a:extLst>
              <a:ext uri="{FF2B5EF4-FFF2-40B4-BE49-F238E27FC236}">
                <a16:creationId xmlns:a16="http://schemas.microsoft.com/office/drawing/2014/main" id="{12386FEA-32C4-4815-9230-5ACFCB180184}"/>
              </a:ext>
            </a:extLst>
          </p:cNvPr>
          <p:cNvSpPr/>
          <p:nvPr/>
        </p:nvSpPr>
        <p:spPr>
          <a:xfrm>
            <a:off x="8524578" y="3347761"/>
            <a:ext cx="1961535" cy="640080"/>
          </a:xfrm>
          <a:prstGeom prst="roundRect">
            <a:avLst/>
          </a:prstGeom>
          <a:solidFill>
            <a:srgbClr val="70AD47">
              <a:lumMod val="40000"/>
              <a:lumOff val="60000"/>
            </a:srgbClr>
          </a:solidFill>
          <a:ln w="28575" cap="flat" cmpd="sng" algn="ctr">
            <a:solidFill>
              <a:srgbClr val="70AD47">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mj-lt"/>
                <a:cs typeface="+mn-cs"/>
              </a:rPr>
              <a:t>2</a:t>
            </a:r>
            <a:r>
              <a:rPr kumimoji="0" lang="en-US" sz="1800" b="1" i="0" u="none" strike="noStrike" kern="0" cap="none" spc="0" normalizeH="0" baseline="30000" noProof="0" dirty="0">
                <a:ln>
                  <a:noFill/>
                </a:ln>
                <a:solidFill>
                  <a:sysClr val="windowText" lastClr="000000"/>
                </a:solidFill>
                <a:effectLst>
                  <a:outerShdw blurRad="38100" dist="38100" dir="2700000" algn="tl">
                    <a:srgbClr val="000000">
                      <a:alpha val="43137"/>
                    </a:srgbClr>
                  </a:outerShdw>
                </a:effectLst>
                <a:uLnTx/>
                <a:uFillTx/>
                <a:latin typeface="+mj-lt"/>
                <a:cs typeface="+mn-cs"/>
              </a:rPr>
              <a:t>nd</a:t>
            </a:r>
            <a:r>
              <a:rPr kumimoji="0" lang="en-US" sz="18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mj-lt"/>
                <a:cs typeface="+mn-cs"/>
              </a:rPr>
              <a:t> VHN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mj-lt"/>
                <a:cs typeface="+mn-cs"/>
              </a:rPr>
              <a:t>@ UHC HSC</a:t>
            </a:r>
          </a:p>
        </p:txBody>
      </p:sp>
      <p:sp>
        <p:nvSpPr>
          <p:cNvPr id="9" name="Rounded Rectangle 7">
            <a:extLst>
              <a:ext uri="{FF2B5EF4-FFF2-40B4-BE49-F238E27FC236}">
                <a16:creationId xmlns:a16="http://schemas.microsoft.com/office/drawing/2014/main" id="{13E19613-19C2-459C-9475-A9B9D8F5F098}"/>
              </a:ext>
            </a:extLst>
          </p:cNvPr>
          <p:cNvSpPr/>
          <p:nvPr/>
        </p:nvSpPr>
        <p:spPr>
          <a:xfrm>
            <a:off x="8524578" y="5117076"/>
            <a:ext cx="1961535" cy="640080"/>
          </a:xfrm>
          <a:prstGeom prst="roundRect">
            <a:avLst/>
          </a:prstGeom>
          <a:solidFill>
            <a:srgbClr val="70AD47">
              <a:lumMod val="40000"/>
              <a:lumOff val="60000"/>
            </a:srgbClr>
          </a:solidFill>
          <a:ln w="28575" cap="flat" cmpd="sng" algn="ctr">
            <a:solidFill>
              <a:srgbClr val="70AD47">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mj-lt"/>
                <a:cs typeface="+mn-cs"/>
              </a:rPr>
              <a:t>NCD Staff Nurse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mj-lt"/>
                <a:cs typeface="+mn-cs"/>
              </a:rPr>
              <a:t>@ UHC PHC</a:t>
            </a:r>
          </a:p>
        </p:txBody>
      </p:sp>
      <p:sp>
        <p:nvSpPr>
          <p:cNvPr id="10" name="Curved Left Arrow 8">
            <a:extLst>
              <a:ext uri="{FF2B5EF4-FFF2-40B4-BE49-F238E27FC236}">
                <a16:creationId xmlns:a16="http://schemas.microsoft.com/office/drawing/2014/main" id="{0DF16E31-E43C-4D39-A147-C227A18CAE33}"/>
              </a:ext>
            </a:extLst>
          </p:cNvPr>
          <p:cNvSpPr/>
          <p:nvPr/>
        </p:nvSpPr>
        <p:spPr>
          <a:xfrm rot="10800000">
            <a:off x="7459009" y="1818982"/>
            <a:ext cx="825911" cy="2020529"/>
          </a:xfrm>
          <a:prstGeom prst="curvedLeftArrow">
            <a:avLst>
              <a:gd name="adj1" fmla="val 25000"/>
              <a:gd name="adj2" fmla="val 50000"/>
              <a:gd name="adj3" fmla="val 26786"/>
            </a:avLst>
          </a:prstGeom>
          <a:solidFill>
            <a:srgbClr val="FFC000">
              <a:lumMod val="60000"/>
              <a:lumOff val="40000"/>
            </a:srgbClr>
          </a:solidFill>
          <a:ln w="12700" cap="flat" cmpd="sng" algn="ctr">
            <a:solidFill>
              <a:srgbClr val="FFC000">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mj-lt"/>
              <a:cs typeface="+mn-cs"/>
            </a:endParaRPr>
          </a:p>
        </p:txBody>
      </p:sp>
      <p:sp>
        <p:nvSpPr>
          <p:cNvPr id="11" name="Curved Left Arrow 4">
            <a:extLst>
              <a:ext uri="{FF2B5EF4-FFF2-40B4-BE49-F238E27FC236}">
                <a16:creationId xmlns:a16="http://schemas.microsoft.com/office/drawing/2014/main" id="{1B41AB93-171D-4423-BCD9-F677E901677E}"/>
              </a:ext>
            </a:extLst>
          </p:cNvPr>
          <p:cNvSpPr/>
          <p:nvPr/>
        </p:nvSpPr>
        <p:spPr>
          <a:xfrm rot="10800000">
            <a:off x="7418457" y="3481325"/>
            <a:ext cx="973394" cy="2142741"/>
          </a:xfrm>
          <a:prstGeom prst="curvedLeftArrow">
            <a:avLst/>
          </a:prstGeom>
          <a:solidFill>
            <a:srgbClr val="FFC000">
              <a:lumMod val="60000"/>
              <a:lumOff val="40000"/>
            </a:srgbClr>
          </a:solidFill>
          <a:ln w="12700" cap="flat" cmpd="sng" algn="ctr">
            <a:solidFill>
              <a:srgbClr val="FFC000">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mj-lt"/>
              <a:cs typeface="+mn-cs"/>
            </a:endParaRPr>
          </a:p>
        </p:txBody>
      </p:sp>
      <p:sp>
        <p:nvSpPr>
          <p:cNvPr id="12" name="Curved Left Arrow 9">
            <a:extLst>
              <a:ext uri="{FF2B5EF4-FFF2-40B4-BE49-F238E27FC236}">
                <a16:creationId xmlns:a16="http://schemas.microsoft.com/office/drawing/2014/main" id="{CCBD6C90-2A37-4287-9324-0F4AD2FA1B41}"/>
              </a:ext>
            </a:extLst>
          </p:cNvPr>
          <p:cNvSpPr/>
          <p:nvPr/>
        </p:nvSpPr>
        <p:spPr>
          <a:xfrm rot="10800000" flipH="1" flipV="1">
            <a:off x="10589347" y="1872230"/>
            <a:ext cx="1069253" cy="3884926"/>
          </a:xfrm>
          <a:prstGeom prst="curvedLeftArrow">
            <a:avLst/>
          </a:prstGeom>
          <a:solidFill>
            <a:srgbClr val="5B9BD5">
              <a:lumMod val="60000"/>
              <a:lumOff val="4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mj-lt"/>
              <a:cs typeface="+mn-cs"/>
            </a:endParaRPr>
          </a:p>
        </p:txBody>
      </p:sp>
      <p:sp>
        <p:nvSpPr>
          <p:cNvPr id="13" name="Notched Right Arrow 11">
            <a:extLst>
              <a:ext uri="{FF2B5EF4-FFF2-40B4-BE49-F238E27FC236}">
                <a16:creationId xmlns:a16="http://schemas.microsoft.com/office/drawing/2014/main" id="{7C878E22-AB94-4248-B73C-E4961A0B6E1C}"/>
              </a:ext>
            </a:extLst>
          </p:cNvPr>
          <p:cNvSpPr/>
          <p:nvPr/>
        </p:nvSpPr>
        <p:spPr>
          <a:xfrm rot="5400000">
            <a:off x="8999396" y="4323682"/>
            <a:ext cx="1011898" cy="457552"/>
          </a:xfrm>
          <a:prstGeom prst="notchedRightArrow">
            <a:avLst>
              <a:gd name="adj1" fmla="val 50000"/>
              <a:gd name="adj2" fmla="val 65329"/>
            </a:avLst>
          </a:prstGeom>
          <a:solidFill>
            <a:srgbClr val="5B9BD5">
              <a:lumMod val="60000"/>
              <a:lumOff val="4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mj-lt"/>
              <a:cs typeface="+mn-cs"/>
            </a:endParaRPr>
          </a:p>
        </p:txBody>
      </p:sp>
      <p:sp>
        <p:nvSpPr>
          <p:cNvPr id="14" name="TextBox 13">
            <a:extLst>
              <a:ext uri="{FF2B5EF4-FFF2-40B4-BE49-F238E27FC236}">
                <a16:creationId xmlns:a16="http://schemas.microsoft.com/office/drawing/2014/main" id="{FB6345A0-34BF-46EE-B5D9-F62057BB36D1}"/>
              </a:ext>
            </a:extLst>
          </p:cNvPr>
          <p:cNvSpPr txBox="1"/>
          <p:nvPr/>
        </p:nvSpPr>
        <p:spPr>
          <a:xfrm>
            <a:off x="9906549" y="4056017"/>
            <a:ext cx="1424579" cy="923330"/>
          </a:xfrm>
          <a:prstGeom prst="rect">
            <a:avLst/>
          </a:prstGeom>
          <a:noFill/>
        </p:spPr>
        <p:txBody>
          <a:bodyPr wrap="square" rtlCol="0">
            <a:spAutoFit/>
          </a:bodyPr>
          <a:lstStyle/>
          <a:p>
            <a:pPr algn="ctr" defTabSz="914400" eaLnBrk="1" fontAlgn="auto" hangingPunct="1">
              <a:spcBef>
                <a:spcPts val="0"/>
              </a:spcBef>
              <a:spcAft>
                <a:spcPts val="0"/>
              </a:spcAft>
            </a:pPr>
            <a:r>
              <a:rPr lang="en-US" sz="1800" b="1" dirty="0">
                <a:solidFill>
                  <a:prstClr val="black"/>
                </a:solidFill>
                <a:effectLst>
                  <a:glow rad="101600">
                    <a:schemeClr val="bg1">
                      <a:alpha val="60000"/>
                    </a:schemeClr>
                  </a:glow>
                </a:effectLst>
                <a:latin typeface="+mj-lt"/>
                <a:cs typeface="+mn-cs"/>
              </a:rPr>
              <a:t>Referring to PHC for confirmation</a:t>
            </a:r>
          </a:p>
        </p:txBody>
      </p:sp>
      <p:sp>
        <p:nvSpPr>
          <p:cNvPr id="15" name="TextBox 14">
            <a:extLst>
              <a:ext uri="{FF2B5EF4-FFF2-40B4-BE49-F238E27FC236}">
                <a16:creationId xmlns:a16="http://schemas.microsoft.com/office/drawing/2014/main" id="{00C7A941-B6E5-480E-95AA-FA880B2FE2DD}"/>
              </a:ext>
            </a:extLst>
          </p:cNvPr>
          <p:cNvSpPr txBox="1"/>
          <p:nvPr/>
        </p:nvSpPr>
        <p:spPr>
          <a:xfrm>
            <a:off x="6459612" y="4142303"/>
            <a:ext cx="2444551" cy="1200329"/>
          </a:xfrm>
          <a:prstGeom prst="rect">
            <a:avLst/>
          </a:prstGeom>
          <a:noFill/>
        </p:spPr>
        <p:txBody>
          <a:bodyPr wrap="square" rtlCol="0">
            <a:spAutoFit/>
          </a:bodyPr>
          <a:lstStyle/>
          <a:p>
            <a:pPr algn="ctr" defTabSz="914400" eaLnBrk="1" fontAlgn="auto" hangingPunct="1">
              <a:spcBef>
                <a:spcPts val="0"/>
              </a:spcBef>
              <a:spcAft>
                <a:spcPts val="0"/>
              </a:spcAft>
            </a:pPr>
            <a:r>
              <a:rPr lang="en-US" sz="1800" b="1" dirty="0">
                <a:solidFill>
                  <a:prstClr val="black"/>
                </a:solidFill>
                <a:effectLst>
                  <a:glow rad="101600">
                    <a:schemeClr val="bg1">
                      <a:alpha val="60000"/>
                    </a:schemeClr>
                  </a:glow>
                </a:effectLst>
                <a:latin typeface="+mj-lt"/>
                <a:cs typeface="+mn-cs"/>
              </a:rPr>
              <a:t>Line list of NCDs confirmed at UHC PHC to UHC HSCs during Weekly review</a:t>
            </a:r>
          </a:p>
        </p:txBody>
      </p:sp>
      <p:sp>
        <p:nvSpPr>
          <p:cNvPr id="16" name="TextBox 15">
            <a:extLst>
              <a:ext uri="{FF2B5EF4-FFF2-40B4-BE49-F238E27FC236}">
                <a16:creationId xmlns:a16="http://schemas.microsoft.com/office/drawing/2014/main" id="{0AA47EE5-24FC-469E-A80D-B48806E9EAF3}"/>
              </a:ext>
            </a:extLst>
          </p:cNvPr>
          <p:cNvSpPr txBox="1"/>
          <p:nvPr/>
        </p:nvSpPr>
        <p:spPr>
          <a:xfrm>
            <a:off x="6459613" y="2387832"/>
            <a:ext cx="2444551" cy="923330"/>
          </a:xfrm>
          <a:prstGeom prst="rect">
            <a:avLst/>
          </a:prstGeom>
          <a:noFill/>
        </p:spPr>
        <p:txBody>
          <a:bodyPr wrap="square" rtlCol="0">
            <a:spAutoFit/>
          </a:bodyPr>
          <a:lstStyle/>
          <a:p>
            <a:pPr algn="ctr" defTabSz="914400" eaLnBrk="1" fontAlgn="auto" hangingPunct="1">
              <a:spcBef>
                <a:spcPts val="0"/>
              </a:spcBef>
              <a:spcAft>
                <a:spcPts val="0"/>
              </a:spcAft>
            </a:pPr>
            <a:r>
              <a:rPr lang="en-US" sz="1800" b="1" dirty="0">
                <a:solidFill>
                  <a:prstClr val="black"/>
                </a:solidFill>
                <a:effectLst>
                  <a:glow rad="101600">
                    <a:schemeClr val="bg1">
                      <a:alpha val="60000"/>
                    </a:schemeClr>
                  </a:glow>
                </a:effectLst>
                <a:latin typeface="+mj-lt"/>
                <a:cs typeface="+mn-cs"/>
              </a:rPr>
              <a:t>Line list of NCDs confirmed shared to WHVs by VHN</a:t>
            </a:r>
          </a:p>
        </p:txBody>
      </p:sp>
    </p:spTree>
    <p:extLst>
      <p:ext uri="{BB962C8B-B14F-4D97-AF65-F5344CB8AC3E}">
        <p14:creationId xmlns:p14="http://schemas.microsoft.com/office/powerpoint/2010/main" val="40533985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fontScale="90000"/>
          </a:bodyPr>
          <a:lstStyle/>
          <a:p>
            <a:pPr algn="ctr"/>
            <a:r>
              <a:rPr lang="en-GB" dirty="0" smtClean="0"/>
              <a:t>Strategies adopted for Improved Service Delivery</a:t>
            </a:r>
            <a:endParaRPr lang="en-US" dirty="0"/>
          </a:p>
        </p:txBody>
      </p:sp>
      <p:sp>
        <p:nvSpPr>
          <p:cNvPr id="6" name="Content Placeholder 5">
            <a:extLst>
              <a:ext uri="{FF2B5EF4-FFF2-40B4-BE49-F238E27FC236}">
                <a16:creationId xmlns:a16="http://schemas.microsoft.com/office/drawing/2014/main" id="{3984CCA4-B836-4A85-A79B-1CB3A02C95BA}"/>
              </a:ext>
            </a:extLst>
          </p:cNvPr>
          <p:cNvSpPr>
            <a:spLocks noGrp="1"/>
          </p:cNvSpPr>
          <p:nvPr>
            <p:ph idx="1"/>
          </p:nvPr>
        </p:nvSpPr>
        <p:spPr/>
        <p:txBody>
          <a:bodyPr>
            <a:normAutofit/>
          </a:bodyPr>
          <a:lstStyle/>
          <a:p>
            <a:pPr marL="457200" indent="-457200">
              <a:buClr>
                <a:schemeClr val="tx1"/>
              </a:buClr>
              <a:buFont typeface="+mj-lt"/>
              <a:buAutoNum type="arabicPeriod"/>
            </a:pPr>
            <a:r>
              <a:rPr lang="en-IN" sz="2800" dirty="0" smtClean="0">
                <a:solidFill>
                  <a:srgbClr val="FF0000"/>
                </a:solidFill>
              </a:rPr>
              <a:t>Standard Treatment Guideline (STG)</a:t>
            </a:r>
            <a:r>
              <a:rPr lang="en-IN" sz="2800" dirty="0" smtClean="0"/>
              <a:t> for VHN and SN providing the Primary Healthcare Services</a:t>
            </a:r>
          </a:p>
          <a:p>
            <a:pPr marL="457200" indent="-457200">
              <a:buClr>
                <a:schemeClr val="tx1"/>
              </a:buClr>
              <a:buFont typeface="+mj-lt"/>
              <a:buAutoNum type="arabicPeriod"/>
            </a:pPr>
            <a:r>
              <a:rPr lang="en-IN" sz="2800" dirty="0">
                <a:solidFill>
                  <a:srgbClr val="FF0000"/>
                </a:solidFill>
              </a:rPr>
              <a:t>Hands-on training </a:t>
            </a:r>
            <a:r>
              <a:rPr lang="en-IN" sz="2800" dirty="0"/>
              <a:t>at Block level for IT systems, Standard Treatment Guideline (STG), Linkages of CPHC services</a:t>
            </a:r>
          </a:p>
          <a:p>
            <a:pPr marL="457200" indent="-457200">
              <a:buClr>
                <a:schemeClr val="tx1"/>
              </a:buClr>
              <a:buFont typeface="+mj-lt"/>
              <a:buAutoNum type="arabicPeriod"/>
            </a:pPr>
            <a:r>
              <a:rPr lang="en-IN" sz="2800" dirty="0"/>
              <a:t>Clear </a:t>
            </a:r>
            <a:r>
              <a:rPr lang="en-IN" sz="2800" dirty="0">
                <a:solidFill>
                  <a:srgbClr val="FF0000"/>
                </a:solidFill>
              </a:rPr>
              <a:t>job responsibility of Public Healthcare Team </a:t>
            </a:r>
            <a:r>
              <a:rPr lang="en-IN" sz="2800" dirty="0"/>
              <a:t>(Addl. VHN, Regular VHN, Women Health Volunteer, Health Inspector)</a:t>
            </a:r>
          </a:p>
          <a:p>
            <a:pPr marL="457200" indent="-457200">
              <a:buClr>
                <a:schemeClr val="tx1"/>
              </a:buClr>
              <a:buFont typeface="+mj-lt"/>
              <a:buAutoNum type="arabicPeriod"/>
            </a:pPr>
            <a:r>
              <a:rPr lang="en-IN" sz="2800" dirty="0" smtClean="0">
                <a:solidFill>
                  <a:srgbClr val="FF0000"/>
                </a:solidFill>
              </a:rPr>
              <a:t>Drug indenting </a:t>
            </a:r>
            <a:r>
              <a:rPr lang="en-IN" sz="2800" dirty="0" smtClean="0"/>
              <a:t>from the level of Sub centre</a:t>
            </a:r>
          </a:p>
          <a:p>
            <a:pPr marL="457200" indent="-457200">
              <a:buClr>
                <a:schemeClr val="tx1"/>
              </a:buClr>
              <a:buFont typeface="+mj-lt"/>
              <a:buAutoNum type="arabicPeriod"/>
            </a:pPr>
            <a:r>
              <a:rPr lang="en-IN" sz="2800" dirty="0" smtClean="0">
                <a:solidFill>
                  <a:srgbClr val="FF0000"/>
                </a:solidFill>
              </a:rPr>
              <a:t>Hub and Spoke Model </a:t>
            </a:r>
            <a:r>
              <a:rPr lang="en-IN" sz="2800" dirty="0" smtClean="0"/>
              <a:t>to maximize the lab support to HWCs</a:t>
            </a:r>
          </a:p>
          <a:p>
            <a:pPr marL="457200" indent="-457200">
              <a:buClr>
                <a:schemeClr val="tx1"/>
              </a:buClr>
              <a:buFont typeface="+mj-lt"/>
              <a:buAutoNum type="arabicPeriod"/>
            </a:pPr>
            <a:r>
              <a:rPr lang="en-IN" sz="2800" dirty="0" smtClean="0"/>
              <a:t>Building </a:t>
            </a:r>
            <a:r>
              <a:rPr lang="en-IN" sz="2800" dirty="0" smtClean="0">
                <a:solidFill>
                  <a:srgbClr val="FF0000"/>
                </a:solidFill>
              </a:rPr>
              <a:t>Mentoring Teams </a:t>
            </a:r>
            <a:r>
              <a:rPr lang="en-IN" sz="2800" dirty="0" smtClean="0"/>
              <a:t>at Block Level for Clinical Audit </a:t>
            </a:r>
          </a:p>
          <a:p>
            <a:pPr marL="457200" indent="-457200">
              <a:buClr>
                <a:schemeClr val="tx1"/>
              </a:buClr>
              <a:buFont typeface="+mj-lt"/>
              <a:buAutoNum type="arabicPeriod"/>
            </a:pPr>
            <a:endParaRPr lang="en-IN" sz="2800" dirty="0"/>
          </a:p>
        </p:txBody>
      </p:sp>
    </p:spTree>
    <p:extLst>
      <p:ext uri="{BB962C8B-B14F-4D97-AF65-F5344CB8AC3E}">
        <p14:creationId xmlns:p14="http://schemas.microsoft.com/office/powerpoint/2010/main" val="15026620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8D33-4915-4C50-A08C-2BC949DAA996}"/>
              </a:ext>
            </a:extLst>
          </p:cNvPr>
          <p:cNvSpPr>
            <a:spLocks noGrp="1"/>
          </p:cNvSpPr>
          <p:nvPr>
            <p:ph type="title"/>
          </p:nvPr>
        </p:nvSpPr>
        <p:spPr/>
        <p:txBody>
          <a:bodyPr>
            <a:normAutofit fontScale="90000"/>
          </a:bodyPr>
          <a:lstStyle/>
          <a:p>
            <a:pPr algn="ctr"/>
            <a:r>
              <a:rPr lang="en-GB" dirty="0" smtClean="0"/>
              <a:t>Documents developed by Tamil Nadu Public Health Department to support service delivery</a:t>
            </a:r>
            <a:endParaRPr lang="en-US" dirty="0"/>
          </a:p>
        </p:txBody>
      </p:sp>
      <p:sp>
        <p:nvSpPr>
          <p:cNvPr id="6" name="Content Placeholder 5">
            <a:extLst>
              <a:ext uri="{FF2B5EF4-FFF2-40B4-BE49-F238E27FC236}">
                <a16:creationId xmlns:a16="http://schemas.microsoft.com/office/drawing/2014/main" id="{3984CCA4-B836-4A85-A79B-1CB3A02C95BA}"/>
              </a:ext>
            </a:extLst>
          </p:cNvPr>
          <p:cNvSpPr>
            <a:spLocks noGrp="1"/>
          </p:cNvSpPr>
          <p:nvPr>
            <p:ph idx="1"/>
          </p:nvPr>
        </p:nvSpPr>
        <p:spPr>
          <a:xfrm>
            <a:off x="434109" y="2036329"/>
            <a:ext cx="11406909" cy="4438213"/>
          </a:xfrm>
        </p:spPr>
        <p:txBody>
          <a:bodyPr>
            <a:normAutofit/>
          </a:bodyPr>
          <a:lstStyle/>
          <a:p>
            <a:pPr marL="457200" indent="-457200">
              <a:buClr>
                <a:schemeClr val="tx1"/>
              </a:buClr>
              <a:buFont typeface="+mj-lt"/>
              <a:buAutoNum type="arabicPeriod"/>
            </a:pPr>
            <a:r>
              <a:rPr lang="en-IN" sz="2800" dirty="0"/>
              <a:t>Strategic Plan for implementing UHC </a:t>
            </a:r>
            <a:r>
              <a:rPr lang="en-IN" sz="2800" dirty="0" smtClean="0"/>
              <a:t>programme in Tamil Nadu</a:t>
            </a:r>
            <a:endParaRPr lang="en-IN" sz="2800" dirty="0"/>
          </a:p>
          <a:p>
            <a:pPr marL="457200" indent="-457200">
              <a:buClr>
                <a:schemeClr val="tx1"/>
              </a:buClr>
              <a:buFont typeface="+mj-lt"/>
              <a:buAutoNum type="arabicPeriod"/>
            </a:pPr>
            <a:r>
              <a:rPr lang="en-IN" sz="2800" dirty="0" smtClean="0"/>
              <a:t>Standard Treatment Guideline (STG) for VHN</a:t>
            </a:r>
          </a:p>
          <a:p>
            <a:pPr marL="457200" indent="-457200">
              <a:buClr>
                <a:schemeClr val="tx1"/>
              </a:buClr>
              <a:buFont typeface="+mj-lt"/>
              <a:buAutoNum type="arabicPeriod"/>
            </a:pPr>
            <a:r>
              <a:rPr lang="en-IN" sz="2800" dirty="0" smtClean="0"/>
              <a:t>Maternal Child Health (MCH) </a:t>
            </a:r>
            <a:r>
              <a:rPr lang="en-IN" sz="2800" dirty="0"/>
              <a:t>Toolkit for MLHP</a:t>
            </a:r>
          </a:p>
          <a:p>
            <a:pPr marL="457200" indent="-457200">
              <a:buClr>
                <a:schemeClr val="tx1"/>
              </a:buClr>
              <a:buFont typeface="+mj-lt"/>
              <a:buAutoNum type="arabicPeriod"/>
            </a:pPr>
            <a:r>
              <a:rPr lang="en-IN" sz="2800" dirty="0" smtClean="0"/>
              <a:t>Health IT Standards for integrating Health and related applications</a:t>
            </a:r>
          </a:p>
          <a:p>
            <a:pPr marL="457200" indent="-457200">
              <a:buClr>
                <a:schemeClr val="tx1"/>
              </a:buClr>
              <a:buFont typeface="+mj-lt"/>
              <a:buAutoNum type="arabicPeriod"/>
            </a:pPr>
            <a:r>
              <a:rPr lang="en-IN" sz="2800" dirty="0" smtClean="0"/>
              <a:t>Training Manual for participating in Tele-Mentoring session</a:t>
            </a:r>
          </a:p>
          <a:p>
            <a:pPr marL="457200" indent="-457200">
              <a:buClr>
                <a:schemeClr val="tx1"/>
              </a:buClr>
              <a:buFont typeface="+mj-lt"/>
              <a:buAutoNum type="arabicPeriod"/>
            </a:pPr>
            <a:r>
              <a:rPr lang="en-IN" sz="2800" dirty="0" smtClean="0"/>
              <a:t>Training Manual on UHC IT</a:t>
            </a:r>
          </a:p>
          <a:p>
            <a:pPr marL="457200" indent="-457200">
              <a:buClr>
                <a:schemeClr val="tx1"/>
              </a:buClr>
              <a:buFont typeface="+mj-lt"/>
              <a:buAutoNum type="arabicPeriod"/>
            </a:pPr>
            <a:r>
              <a:rPr lang="en-IN" sz="2800" dirty="0" smtClean="0"/>
              <a:t>UHC Case Study: Job Oriented training for MLHP</a:t>
            </a:r>
          </a:p>
          <a:p>
            <a:pPr marL="457200" indent="-457200">
              <a:buClr>
                <a:schemeClr val="tx1"/>
              </a:buClr>
              <a:buFont typeface="+mj-lt"/>
              <a:buAutoNum type="arabicPeriod"/>
            </a:pPr>
            <a:r>
              <a:rPr lang="en-IN" sz="2800" dirty="0" smtClean="0"/>
              <a:t>Operational Guideline for Laboratory Strengthening under UHC</a:t>
            </a:r>
          </a:p>
          <a:p>
            <a:pPr marL="457200" indent="-457200">
              <a:buClr>
                <a:schemeClr val="tx1"/>
              </a:buClr>
              <a:buFont typeface="+mj-lt"/>
              <a:buAutoNum type="arabicPeriod"/>
            </a:pPr>
            <a:endParaRPr lang="en-IN" sz="2800" dirty="0"/>
          </a:p>
        </p:txBody>
      </p:sp>
      <p:sp>
        <p:nvSpPr>
          <p:cNvPr id="3" name="Rectangle 2"/>
          <p:cNvSpPr/>
          <p:nvPr/>
        </p:nvSpPr>
        <p:spPr>
          <a:xfrm>
            <a:off x="668593" y="1289220"/>
            <a:ext cx="11420168" cy="430887"/>
          </a:xfrm>
          <a:prstGeom prst="rect">
            <a:avLst/>
          </a:prstGeom>
        </p:spPr>
        <p:txBody>
          <a:bodyPr wrap="square">
            <a:spAutoFit/>
          </a:bodyPr>
          <a:lstStyle/>
          <a:p>
            <a:r>
              <a:rPr lang="en-US" dirty="0">
                <a:hlinkClick r:id="rId3"/>
              </a:rPr>
              <a:t>https://</a:t>
            </a:r>
            <a:r>
              <a:rPr lang="en-US" dirty="0" smtClean="0">
                <a:hlinkClick r:id="rId3"/>
              </a:rPr>
              <a:t>drive.google.com/folderview?id=1C_m4MXgZpz-2Kw8nF0317wwq5Y8wEKdx</a:t>
            </a:r>
            <a:r>
              <a:rPr lang="en-US" dirty="0" smtClean="0"/>
              <a:t> </a:t>
            </a:r>
            <a:endParaRPr lang="en-US" dirty="0"/>
          </a:p>
        </p:txBody>
      </p:sp>
    </p:spTree>
    <p:extLst>
      <p:ext uri="{BB962C8B-B14F-4D97-AF65-F5344CB8AC3E}">
        <p14:creationId xmlns:p14="http://schemas.microsoft.com/office/powerpoint/2010/main" val="33251831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6471" y="2703443"/>
            <a:ext cx="3503950" cy="1179003"/>
          </a:xfrm>
        </p:spPr>
        <p:txBody>
          <a:bodyPr>
            <a:normAutofit/>
          </a:bodyPr>
          <a:lstStyle/>
          <a:p>
            <a:pPr algn="ctr"/>
            <a:r>
              <a:rPr lang="en-IN" sz="5355" b="1" dirty="0">
                <a:solidFill>
                  <a:srgbClr val="FF0000"/>
                </a:solidFill>
                <a:latin typeface="Trebuchet MS" panose="020B0603020202020204" pitchFamily="34" charset="0"/>
              </a:rPr>
              <a:t>Thanks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2522" y="4033595"/>
            <a:ext cx="2947398" cy="1964932"/>
          </a:xfrm>
          <a:prstGeom prst="rect">
            <a:avLst/>
          </a:prstGeom>
        </p:spPr>
      </p:pic>
      <p:pic>
        <p:nvPicPr>
          <p:cNvPr id="5" name="Picture 4"/>
          <p:cNvPicPr>
            <a:picLocks noChangeAspect="1"/>
          </p:cNvPicPr>
          <p:nvPr/>
        </p:nvPicPr>
        <p:blipFill rotWithShape="1">
          <a:blip r:embed="rId3"/>
          <a:srcRect l="12483" r="3484" b="9827"/>
          <a:stretch/>
        </p:blipFill>
        <p:spPr>
          <a:xfrm>
            <a:off x="5037961" y="3882446"/>
            <a:ext cx="2621698" cy="2107766"/>
          </a:xfrm>
          <a:prstGeom prst="rect">
            <a:avLst/>
          </a:prstGeom>
        </p:spPr>
      </p:pic>
      <p:pic>
        <p:nvPicPr>
          <p:cNvPr id="6" name="Picture 5"/>
          <p:cNvPicPr>
            <a:picLocks noChangeAspect="1"/>
          </p:cNvPicPr>
          <p:nvPr/>
        </p:nvPicPr>
        <p:blipFill>
          <a:blip r:embed="rId4"/>
          <a:stretch>
            <a:fillRect/>
          </a:stretch>
        </p:blipFill>
        <p:spPr>
          <a:xfrm>
            <a:off x="8438804" y="4311235"/>
            <a:ext cx="3022972" cy="1698059"/>
          </a:xfrm>
          <a:prstGeom prst="rect">
            <a:avLst/>
          </a:prstGeom>
        </p:spPr>
      </p:pic>
      <p:pic>
        <p:nvPicPr>
          <p:cNvPr id="7" name="Picture 2" descr="C:\Users\Raju\Desktop\UHC_Sample Transport Box\IMG-20170629-WA0010 (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4651" y="1539644"/>
            <a:ext cx="2497931" cy="1480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Users\Raju\Desktop\UHC_Sample Transport Box\IMG-20170710-WA001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4650" y="481602"/>
            <a:ext cx="1418298" cy="105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C:\Users\Raju\Desktop\UHC_Sample Transport Box\11th July 2017\20170711_11524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72948" y="460011"/>
            <a:ext cx="1079633" cy="107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38732" y="452314"/>
            <a:ext cx="1163278" cy="1707966"/>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06519" y="452314"/>
            <a:ext cx="1083901" cy="1707966"/>
          </a:xfrm>
          <a:prstGeom prst="rect">
            <a:avLst/>
          </a:prstGeom>
          <a:noFill/>
          <a:ln w="57150">
            <a:solidFill>
              <a:srgbClr val="002060"/>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06644" y="452315"/>
            <a:ext cx="1215284" cy="1718914"/>
          </a:xfrm>
          <a:prstGeom prst="rect">
            <a:avLst/>
          </a:prstGeom>
          <a:noFill/>
          <a:ln w="57150">
            <a:solidFill>
              <a:srgbClr val="002060"/>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575309" y="430721"/>
            <a:ext cx="2910534" cy="1411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19698" b="22396"/>
          <a:stretch/>
        </p:blipFill>
        <p:spPr bwMode="auto">
          <a:xfrm>
            <a:off x="8617124" y="1841941"/>
            <a:ext cx="2844654" cy="1235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068229" y="2995128"/>
            <a:ext cx="1770036" cy="641714"/>
          </a:xfrm>
          <a:prstGeom prst="rect">
            <a:avLst/>
          </a:prstGeom>
          <a:noFill/>
        </p:spPr>
        <p:txBody>
          <a:bodyPr wrap="none" rtlCol="0">
            <a:spAutoFit/>
          </a:bodyPr>
          <a:lstStyle/>
          <a:p>
            <a:pPr algn="ctr" defTabSz="906884" eaLnBrk="1" fontAlgn="auto" hangingPunct="1">
              <a:spcBef>
                <a:spcPts val="0"/>
              </a:spcBef>
              <a:spcAft>
                <a:spcPts val="0"/>
              </a:spcAft>
            </a:pPr>
            <a:r>
              <a:rPr lang="en-IN" sz="1785" dirty="0">
                <a:solidFill>
                  <a:prstClr val="black"/>
                </a:solidFill>
                <a:latin typeface="Trebuchet MS" panose="020B0603020202020204" pitchFamily="34" charset="0"/>
              </a:rPr>
              <a:t>Hub and Spoke </a:t>
            </a:r>
          </a:p>
          <a:p>
            <a:pPr algn="ctr" defTabSz="906884" eaLnBrk="1" fontAlgn="auto" hangingPunct="1">
              <a:spcBef>
                <a:spcPts val="0"/>
              </a:spcBef>
              <a:spcAft>
                <a:spcPts val="0"/>
              </a:spcAft>
            </a:pPr>
            <a:r>
              <a:rPr lang="en-IN" sz="1785" dirty="0">
                <a:solidFill>
                  <a:prstClr val="black"/>
                </a:solidFill>
                <a:latin typeface="Trebuchet MS" panose="020B0603020202020204" pitchFamily="34" charset="0"/>
              </a:rPr>
              <a:t>Lab Model</a:t>
            </a:r>
          </a:p>
        </p:txBody>
      </p:sp>
      <p:sp>
        <p:nvSpPr>
          <p:cNvPr id="16" name="TextBox 15"/>
          <p:cNvSpPr txBox="1"/>
          <p:nvPr/>
        </p:nvSpPr>
        <p:spPr>
          <a:xfrm>
            <a:off x="1307019" y="6009295"/>
            <a:ext cx="2398413" cy="367024"/>
          </a:xfrm>
          <a:prstGeom prst="rect">
            <a:avLst/>
          </a:prstGeom>
          <a:noFill/>
        </p:spPr>
        <p:txBody>
          <a:bodyPr wrap="none" rtlCol="0">
            <a:spAutoFit/>
          </a:bodyPr>
          <a:lstStyle/>
          <a:p>
            <a:pPr algn="ctr" defTabSz="906884" eaLnBrk="1" fontAlgn="auto" hangingPunct="1">
              <a:spcBef>
                <a:spcPts val="0"/>
              </a:spcBef>
              <a:spcAft>
                <a:spcPts val="0"/>
              </a:spcAft>
            </a:pPr>
            <a:r>
              <a:rPr lang="en-IN" sz="1785" dirty="0">
                <a:solidFill>
                  <a:prstClr val="black"/>
                </a:solidFill>
                <a:latin typeface="Trebuchet MS" panose="020B0603020202020204" pitchFamily="34" charset="0"/>
              </a:rPr>
              <a:t>Display board of HWC</a:t>
            </a:r>
          </a:p>
        </p:txBody>
      </p:sp>
      <p:sp>
        <p:nvSpPr>
          <p:cNvPr id="17" name="TextBox 16"/>
          <p:cNvSpPr txBox="1"/>
          <p:nvPr/>
        </p:nvSpPr>
        <p:spPr>
          <a:xfrm>
            <a:off x="4810761" y="5990212"/>
            <a:ext cx="2972801" cy="367024"/>
          </a:xfrm>
          <a:prstGeom prst="rect">
            <a:avLst/>
          </a:prstGeom>
          <a:noFill/>
        </p:spPr>
        <p:txBody>
          <a:bodyPr wrap="none" rtlCol="0">
            <a:spAutoFit/>
          </a:bodyPr>
          <a:lstStyle/>
          <a:p>
            <a:pPr algn="ctr" defTabSz="906884" eaLnBrk="1" fontAlgn="auto" hangingPunct="1">
              <a:spcBef>
                <a:spcPts val="0"/>
              </a:spcBef>
              <a:spcAft>
                <a:spcPts val="0"/>
              </a:spcAft>
            </a:pPr>
            <a:r>
              <a:rPr lang="en-IN" sz="1785" dirty="0">
                <a:solidFill>
                  <a:prstClr val="black"/>
                </a:solidFill>
                <a:latin typeface="Trebuchet MS" panose="020B0603020202020204" pitchFamily="34" charset="0"/>
              </a:rPr>
              <a:t>Painting (Branding) of HWC</a:t>
            </a:r>
          </a:p>
        </p:txBody>
      </p:sp>
      <p:sp>
        <p:nvSpPr>
          <p:cNvPr id="18" name="TextBox 17"/>
          <p:cNvSpPr txBox="1"/>
          <p:nvPr/>
        </p:nvSpPr>
        <p:spPr>
          <a:xfrm>
            <a:off x="8958117" y="6022185"/>
            <a:ext cx="1927131" cy="367024"/>
          </a:xfrm>
          <a:prstGeom prst="rect">
            <a:avLst/>
          </a:prstGeom>
          <a:noFill/>
        </p:spPr>
        <p:txBody>
          <a:bodyPr wrap="none" rtlCol="0">
            <a:spAutoFit/>
          </a:bodyPr>
          <a:lstStyle/>
          <a:p>
            <a:pPr algn="ctr" defTabSz="906884" eaLnBrk="1" fontAlgn="auto" hangingPunct="1">
              <a:spcBef>
                <a:spcPts val="0"/>
              </a:spcBef>
              <a:spcAft>
                <a:spcPts val="0"/>
              </a:spcAft>
            </a:pPr>
            <a:r>
              <a:rPr lang="en-IN" sz="1785" dirty="0">
                <a:solidFill>
                  <a:prstClr val="black"/>
                </a:solidFill>
                <a:latin typeface="Trebuchet MS" panose="020B0603020202020204" pitchFamily="34" charset="0"/>
              </a:rPr>
              <a:t>Software of HWC</a:t>
            </a:r>
          </a:p>
        </p:txBody>
      </p:sp>
      <p:sp>
        <p:nvSpPr>
          <p:cNvPr id="19" name="TextBox 18"/>
          <p:cNvSpPr txBox="1"/>
          <p:nvPr/>
        </p:nvSpPr>
        <p:spPr>
          <a:xfrm>
            <a:off x="3979061" y="2279114"/>
            <a:ext cx="3881320" cy="367024"/>
          </a:xfrm>
          <a:prstGeom prst="rect">
            <a:avLst/>
          </a:prstGeom>
          <a:noFill/>
        </p:spPr>
        <p:txBody>
          <a:bodyPr wrap="none" rtlCol="0">
            <a:spAutoFit/>
          </a:bodyPr>
          <a:lstStyle/>
          <a:p>
            <a:pPr algn="ctr" defTabSz="906884" eaLnBrk="1" fontAlgn="auto" hangingPunct="1">
              <a:spcBef>
                <a:spcPts val="0"/>
              </a:spcBef>
              <a:spcAft>
                <a:spcPts val="0"/>
              </a:spcAft>
            </a:pPr>
            <a:r>
              <a:rPr lang="en-IN" sz="1785" dirty="0">
                <a:solidFill>
                  <a:prstClr val="black"/>
                </a:solidFill>
                <a:latin typeface="Trebuchet MS" panose="020B0603020202020204" pitchFamily="34" charset="0"/>
              </a:rPr>
              <a:t>Population Based Screening Training</a:t>
            </a:r>
          </a:p>
        </p:txBody>
      </p:sp>
      <p:sp>
        <p:nvSpPr>
          <p:cNvPr id="20" name="TextBox 19">
            <a:extLst>
              <a:ext uri="{FF2B5EF4-FFF2-40B4-BE49-F238E27FC236}">
                <a16:creationId xmlns:a16="http://schemas.microsoft.com/office/drawing/2014/main" id="{FC0D4BAC-2808-41D7-8293-CC92E8257603}"/>
              </a:ext>
            </a:extLst>
          </p:cNvPr>
          <p:cNvSpPr txBox="1"/>
          <p:nvPr/>
        </p:nvSpPr>
        <p:spPr>
          <a:xfrm>
            <a:off x="9223145" y="3090251"/>
            <a:ext cx="1614866" cy="367024"/>
          </a:xfrm>
          <a:prstGeom prst="rect">
            <a:avLst/>
          </a:prstGeom>
          <a:noFill/>
        </p:spPr>
        <p:txBody>
          <a:bodyPr wrap="none" rtlCol="0">
            <a:spAutoFit/>
          </a:bodyPr>
          <a:lstStyle/>
          <a:p>
            <a:pPr algn="ctr" defTabSz="906884" eaLnBrk="1" fontAlgn="auto" hangingPunct="1">
              <a:spcBef>
                <a:spcPts val="0"/>
              </a:spcBef>
              <a:spcAft>
                <a:spcPts val="0"/>
              </a:spcAft>
            </a:pPr>
            <a:r>
              <a:rPr lang="en-IN" sz="1785" dirty="0">
                <a:solidFill>
                  <a:prstClr val="black"/>
                </a:solidFill>
                <a:latin typeface="Trebuchet MS" panose="020B0603020202020204" pitchFamily="34" charset="0"/>
              </a:rPr>
              <a:t>MLHP Training</a:t>
            </a:r>
          </a:p>
        </p:txBody>
      </p:sp>
    </p:spTree>
    <p:extLst>
      <p:ext uri="{BB962C8B-B14F-4D97-AF65-F5344CB8AC3E}">
        <p14:creationId xmlns:p14="http://schemas.microsoft.com/office/powerpoint/2010/main" val="751490725"/>
      </p:ext>
    </p:extLst>
  </p:cSld>
  <p:clrMapOvr>
    <a:masterClrMapping/>
  </p:clrMapOvr>
  <p:timing>
    <p:tnLst>
      <p:par>
        <p:cTn id="1" dur="indefinite" restart="never" nodeType="tmRoot"/>
      </p:par>
    </p:tnLst>
  </p:timing>
</p:sld>
</file>

<file path=ppt/theme/theme1.xml><?xml version="1.0" encoding="utf-8"?>
<a:theme xmlns:a="http://schemas.openxmlformats.org/drawingml/2006/main" name="Arial Blue 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ial Blue PPT" id="{32E68332-3E9F-445F-B00F-A56BD47745F4}" vid="{00134C28-47B1-4DBA-B773-03C080BD53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VV IT Theme V2</Template>
  <TotalTime>4425</TotalTime>
  <Words>2216</Words>
  <Application>Microsoft Office PowerPoint</Application>
  <PresentationFormat>Widescreen</PresentationFormat>
  <Paragraphs>447</Paragraphs>
  <Slides>26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Arial Rounded MT Bold</vt:lpstr>
      <vt:lpstr>Bookman Old Style</vt:lpstr>
      <vt:lpstr>Calibri</vt:lpstr>
      <vt:lpstr>Calibri Light</vt:lpstr>
      <vt:lpstr>Trebuchet MS</vt:lpstr>
      <vt:lpstr>Arial Blue PPT</vt:lpstr>
      <vt:lpstr>Universal Health Coverage (UHC) Health and Wellness Centre (HWC)</vt:lpstr>
      <vt:lpstr>PowerPoint Presentation</vt:lpstr>
      <vt:lpstr>Vision 2023: Ensuring universal access to healthcare</vt:lpstr>
      <vt:lpstr>Conceptualization of UHC in Tamil Nadu</vt:lpstr>
      <vt:lpstr>Functional Health and Wellness Centres</vt:lpstr>
      <vt:lpstr>Overview of Service Delivery under UHC</vt:lpstr>
      <vt:lpstr>Whom to Cover?</vt:lpstr>
      <vt:lpstr>How we arrived the denominator of UHC service delivery? i.e. family folders</vt:lpstr>
      <vt:lpstr>How we arrived the denominator of UHC service delivery? i.e. family folders</vt:lpstr>
      <vt:lpstr>Service Area Mapping of Family Folders</vt:lpstr>
      <vt:lpstr>Data linkages for improved referral &amp; follow-up services (Single database updated from multiple service delivery points)</vt:lpstr>
      <vt:lpstr>IT enabled service delivery for continuum of care</vt:lpstr>
      <vt:lpstr>What to Cover ?</vt:lpstr>
      <vt:lpstr>PowerPoint Presentation</vt:lpstr>
      <vt:lpstr>Criteria for a functional UHC HSC, PHC &amp; Block</vt:lpstr>
      <vt:lpstr>Criteria for a functional UHC HSC, PHC &amp; Block</vt:lpstr>
      <vt:lpstr>Criteria for a functional UHC HSC, PHC &amp; Block</vt:lpstr>
      <vt:lpstr>Criteria for a functional UHC HSC, PHC &amp; Block</vt:lpstr>
      <vt:lpstr>Criteria for a functional UHC HSC, PHC &amp; Block</vt:lpstr>
      <vt:lpstr>Service Delivery under UHC</vt:lpstr>
      <vt:lpstr>Service Delivery under UHC</vt:lpstr>
      <vt:lpstr>Service Delivery under UHC</vt:lpstr>
      <vt:lpstr>Linkage of NCD services under UHC</vt:lpstr>
      <vt:lpstr>Strategies adopted for Improved Service Delivery</vt:lpstr>
      <vt:lpstr>Documents developed by Tamil Nadu Public Health Department to support service delivery</vt:lpstr>
      <vt:lpstr>Thanks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VV B</dc:creator>
  <cp:lastModifiedBy>adithyan gs</cp:lastModifiedBy>
  <cp:revision>208</cp:revision>
  <dcterms:created xsi:type="dcterms:W3CDTF">2018-12-26T09:19:52Z</dcterms:created>
  <dcterms:modified xsi:type="dcterms:W3CDTF">2019-08-07T05:52:56Z</dcterms:modified>
</cp:coreProperties>
</file>