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308" r:id="rId2"/>
    <p:sldId id="283" r:id="rId3"/>
    <p:sldId id="314" r:id="rId4"/>
    <p:sldId id="315" r:id="rId5"/>
    <p:sldId id="285" r:id="rId6"/>
    <p:sldId id="287" r:id="rId7"/>
    <p:sldId id="298" r:id="rId8"/>
    <p:sldId id="288" r:id="rId9"/>
    <p:sldId id="289" r:id="rId10"/>
    <p:sldId id="311" r:id="rId11"/>
    <p:sldId id="291" r:id="rId12"/>
    <p:sldId id="293" r:id="rId13"/>
    <p:sldId id="294" r:id="rId14"/>
    <p:sldId id="303" r:id="rId15"/>
    <p:sldId id="327" r:id="rId16"/>
    <p:sldId id="306" r:id="rId17"/>
    <p:sldId id="307" r:id="rId18"/>
    <p:sldId id="324" r:id="rId19"/>
    <p:sldId id="305" r:id="rId20"/>
    <p:sldId id="325" r:id="rId21"/>
    <p:sldId id="330" r:id="rId22"/>
    <p:sldId id="320" r:id="rId23"/>
    <p:sldId id="326" r:id="rId24"/>
    <p:sldId id="317" r:id="rId25"/>
    <p:sldId id="319" r:id="rId26"/>
    <p:sldId id="328" r:id="rId27"/>
    <p:sldId id="309" r:id="rId28"/>
    <p:sldId id="329" r:id="rId29"/>
    <p:sldId id="322" r:id="rId3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C61033"/>
    <a:srgbClr val="FD03CD"/>
    <a:srgbClr val="FFD9F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-30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n-IN"/>
            </a:pPr>
            <a:r>
              <a:rPr lang="en-US" dirty="0" smtClean="0"/>
              <a:t>HWC Functional Status</a:t>
            </a:r>
            <a:endParaRPr lang="en-US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6E5C-4E2A-B309-993538951946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1-6E5C-4E2A-B309-99353895194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IN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Sheet1!$F$29:$G$29</c:f>
              <c:strCache>
                <c:ptCount val="2"/>
                <c:pt idx="0">
                  <c:v>Target</c:v>
                </c:pt>
                <c:pt idx="1">
                  <c:v>Achievement</c:v>
                </c:pt>
              </c:strCache>
            </c:strRef>
          </c:cat>
          <c:val>
            <c:numRef>
              <c:f>Sheet1!$F$30:$G$30</c:f>
              <c:numCache>
                <c:formatCode>General</c:formatCode>
                <c:ptCount val="2"/>
                <c:pt idx="0">
                  <c:v>957</c:v>
                </c:pt>
                <c:pt idx="1">
                  <c:v>1002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5C-4E2A-B309-9935389519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9819008"/>
        <c:axId val="129820544"/>
      </c:barChart>
      <c:catAx>
        <c:axId val="1298190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129820544"/>
        <c:crosses val="autoZero"/>
        <c:auto val="1"/>
        <c:lblAlgn val="ctr"/>
        <c:lblOffset val="100"/>
        <c:noMultiLvlLbl val="0"/>
      </c:catAx>
      <c:valAx>
        <c:axId val="1298205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IN" sz="1400"/>
            </a:pPr>
            <a:endParaRPr lang="en-US"/>
          </a:p>
        </c:txPr>
        <c:crossAx val="1298190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000" b="1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n-IN" sz="1400"/>
            </a:pPr>
            <a:r>
              <a:rPr lang="en-IN" sz="1800" b="1" dirty="0" smtClean="0">
                <a:solidFill>
                  <a:srgbClr val="0070C0"/>
                </a:solidFill>
              </a:rPr>
              <a:t>Screening Status  as on 31</a:t>
            </a:r>
            <a:r>
              <a:rPr lang="en-IN" sz="1800" b="1" baseline="30000" dirty="0" smtClean="0">
                <a:solidFill>
                  <a:srgbClr val="0070C0"/>
                </a:solidFill>
              </a:rPr>
              <a:t>st</a:t>
            </a:r>
            <a:r>
              <a:rPr lang="en-IN" sz="1800" b="1" dirty="0" smtClean="0">
                <a:solidFill>
                  <a:srgbClr val="0070C0"/>
                </a:solidFill>
              </a:rPr>
              <a:t> March 2019 (in </a:t>
            </a:r>
            <a:r>
              <a:rPr lang="en-IN" sz="1800" b="1" dirty="0" err="1" smtClean="0">
                <a:solidFill>
                  <a:srgbClr val="0070C0"/>
                </a:solidFill>
              </a:rPr>
              <a:t>lakhs</a:t>
            </a:r>
            <a:r>
              <a:rPr lang="en-IN" sz="1800" b="1" dirty="0" smtClean="0">
                <a:solidFill>
                  <a:srgbClr val="0070C0"/>
                </a:solidFill>
              </a:rPr>
              <a:t> )</a:t>
            </a:r>
            <a:endParaRPr lang="en-US" sz="1800" b="1" dirty="0">
              <a:solidFill>
                <a:srgbClr val="0070C0"/>
              </a:solidFill>
            </a:endParaRPr>
          </a:p>
        </c:rich>
      </c:tx>
      <c:layout>
        <c:manualLayout>
          <c:xMode val="edge"/>
          <c:yMode val="edge"/>
          <c:x val="0.13942015268915148"/>
          <c:y val="0.10655216581493296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1760506691906912"/>
          <c:y val="0.25904974989425561"/>
          <c:w val="0.75220732293788761"/>
          <c:h val="0.50868043416380992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6DAA-496F-80D8-58480BB71459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1-6DAA-496F-80D8-58480BB71459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lang="en-IN" sz="1400" b="1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6DAA-496F-80D8-58480BB71459}"/>
                </c:ext>
              </c:extLst>
            </c:dLbl>
            <c:dLbl>
              <c:idx val="1"/>
              <c:layout>
                <c:manualLayout>
                  <c:x val="1.1692039594151128E-3"/>
                  <c:y val="-1.6291196581228209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smtClean="0">
                        <a:solidFill>
                          <a:schemeClr val="tx1"/>
                        </a:solidFill>
                      </a:rPr>
                      <a:t>30.49 (120%)</a:t>
                    </a:r>
                    <a:endParaRPr lang="en-US" sz="1200" b="1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DAA-496F-80D8-58480BB714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IN" sz="12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Sheet1!$C$2:$D$2</c:f>
              <c:strCache>
                <c:ptCount val="2"/>
                <c:pt idx="0">
                  <c:v>Target</c:v>
                </c:pt>
                <c:pt idx="1">
                  <c:v>Achievement</c:v>
                </c:pt>
              </c:strCache>
            </c:strRef>
          </c:cat>
          <c:val>
            <c:numRef>
              <c:f>Sheet1!$C$3:$D$3</c:f>
              <c:numCache>
                <c:formatCode>General</c:formatCode>
                <c:ptCount val="2"/>
                <c:pt idx="0">
                  <c:v>25.39</c:v>
                </c:pt>
                <c:pt idx="1">
                  <c:v>30.49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AA-496F-80D8-58480BB714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9932288"/>
        <c:axId val="129942272"/>
      </c:barChart>
      <c:catAx>
        <c:axId val="1299322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en-IN" sz="1400" b="1"/>
            </a:pPr>
            <a:endParaRPr lang="en-US"/>
          </a:p>
        </c:txPr>
        <c:crossAx val="129942272"/>
        <c:crosses val="autoZero"/>
        <c:auto val="1"/>
        <c:lblAlgn val="ctr"/>
        <c:lblOffset val="100"/>
        <c:noMultiLvlLbl val="0"/>
      </c:catAx>
      <c:valAx>
        <c:axId val="1299422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1299322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n-IN" sz="1400"/>
            </a:pPr>
            <a:r>
              <a:rPr lang="en-IN" sz="1600" b="1" dirty="0" smtClean="0">
                <a:solidFill>
                  <a:srgbClr val="0070C0"/>
                </a:solidFill>
              </a:rPr>
              <a:t>NCD App Entry Status  31</a:t>
            </a:r>
            <a:r>
              <a:rPr lang="en-IN" sz="1600" b="1" baseline="30000" dirty="0" smtClean="0">
                <a:solidFill>
                  <a:srgbClr val="0070C0"/>
                </a:solidFill>
              </a:rPr>
              <a:t>st</a:t>
            </a:r>
            <a:r>
              <a:rPr lang="en-IN" sz="1600" b="1" dirty="0" smtClean="0">
                <a:solidFill>
                  <a:srgbClr val="0070C0"/>
                </a:solidFill>
              </a:rPr>
              <a:t> March 2019 (in </a:t>
            </a:r>
            <a:r>
              <a:rPr lang="en-IN" sz="1600" b="1" dirty="0" err="1" smtClean="0">
                <a:solidFill>
                  <a:srgbClr val="0070C0"/>
                </a:solidFill>
              </a:rPr>
              <a:t>lakhs</a:t>
            </a:r>
            <a:r>
              <a:rPr lang="en-IN" sz="1600" b="1" dirty="0" smtClean="0">
                <a:solidFill>
                  <a:srgbClr val="0070C0"/>
                </a:solidFill>
              </a:rPr>
              <a:t> )</a:t>
            </a:r>
            <a:endParaRPr lang="en-US" sz="1600" b="1" dirty="0">
              <a:solidFill>
                <a:srgbClr val="0070C0"/>
              </a:solidFill>
            </a:endParaRPr>
          </a:p>
        </c:rich>
      </c:tx>
      <c:layout>
        <c:manualLayout>
          <c:xMode val="edge"/>
          <c:yMode val="edge"/>
          <c:x val="0.11815398075240596"/>
          <c:y val="9.471303627994044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4569449433013764E-2"/>
          <c:y val="0.24076040751751052"/>
          <c:w val="0.85584170518563862"/>
          <c:h val="0.59385028883183455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37F5-441B-9E8F-13C7CF639E1E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1-37F5-441B-9E8F-13C7CF639E1E}"/>
              </c:ext>
            </c:extLst>
          </c:dPt>
          <c:dLbls>
            <c:dLbl>
              <c:idx val="1"/>
              <c:layout>
                <c:manualLayout>
                  <c:x val="-1.7937092718969677E-2"/>
                  <c:y val="-4.4690111028534195E-3"/>
                </c:manualLayout>
              </c:layout>
              <c:tx>
                <c:rich>
                  <a:bodyPr/>
                  <a:lstStyle/>
                  <a:p>
                    <a:pPr>
                      <a:defRPr lang="en-IN" sz="1200" b="1">
                        <a:solidFill>
                          <a:schemeClr val="tx1"/>
                        </a:solidFill>
                      </a:defRPr>
                    </a:pPr>
                    <a:r>
                      <a:rPr lang="en-US" sz="1200" b="1" smtClean="0">
                        <a:solidFill>
                          <a:schemeClr val="tx1"/>
                        </a:solidFill>
                      </a:rPr>
                      <a:t>17.6 (139 %)</a:t>
                    </a:r>
                    <a:endParaRPr lang="en-US" sz="1200" b="1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37F5-441B-9E8F-13C7CF639E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IN" sz="14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Sheet1!$L$7:$M$7</c:f>
              <c:strCache>
                <c:ptCount val="2"/>
                <c:pt idx="0">
                  <c:v>Target</c:v>
                </c:pt>
                <c:pt idx="1">
                  <c:v>Achievement</c:v>
                </c:pt>
              </c:strCache>
            </c:strRef>
          </c:cat>
          <c:val>
            <c:numRef>
              <c:f>Sheet1!$L$8:$M$8</c:f>
              <c:numCache>
                <c:formatCode>General</c:formatCode>
                <c:ptCount val="2"/>
                <c:pt idx="0">
                  <c:v>12.69</c:v>
                </c:pt>
                <c:pt idx="1">
                  <c:v>17.600000000000001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7F5-441B-9E8F-13C7CF639E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381312"/>
        <c:axId val="130382848"/>
      </c:barChart>
      <c:catAx>
        <c:axId val="1303813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en-IN" sz="1400" b="1"/>
            </a:pPr>
            <a:endParaRPr lang="en-US"/>
          </a:p>
        </c:txPr>
        <c:crossAx val="130382848"/>
        <c:crosses val="autoZero"/>
        <c:auto val="1"/>
        <c:lblAlgn val="ctr"/>
        <c:lblOffset val="100"/>
        <c:noMultiLvlLbl val="0"/>
      </c:catAx>
      <c:valAx>
        <c:axId val="1303828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1303813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r">
              <a:defRPr/>
            </a:pPr>
            <a:r>
              <a:rPr lang="en-US"/>
              <a:t>NCD Screening and App entry (in Lakhs)</a:t>
            </a:r>
          </a:p>
        </c:rich>
      </c:tx>
      <c:layout>
        <c:manualLayout>
          <c:xMode val="edge"/>
          <c:yMode val="edge"/>
          <c:x val="0.26827784043274266"/>
          <c:y val="2.8809768643946873E-3"/>
        </c:manualLayout>
      </c:layout>
      <c:overlay val="1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Sheet1!$K$7</c:f>
              <c:strCache>
                <c:ptCount val="1"/>
                <c:pt idx="0">
                  <c:v>Screening Status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Sheet1!$L$6:$M$6</c:f>
              <c:strCache>
                <c:ptCount val="2"/>
                <c:pt idx="0">
                  <c:v>2018-19</c:v>
                </c:pt>
                <c:pt idx="1">
                  <c:v>2019-20</c:v>
                </c:pt>
              </c:strCache>
            </c:strRef>
          </c:cat>
          <c:val>
            <c:numRef>
              <c:f>Sheet1!$L$7:$M$7</c:f>
              <c:numCache>
                <c:formatCode>General</c:formatCode>
                <c:ptCount val="2"/>
                <c:pt idx="0">
                  <c:v>30.49</c:v>
                </c:pt>
                <c:pt idx="1">
                  <c:v>5.44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80-4451-915A-74EA692E5936}"/>
            </c:ext>
          </c:extLst>
        </c:ser>
        <c:ser>
          <c:idx val="1"/>
          <c:order val="1"/>
          <c:tx>
            <c:strRef>
              <c:f>Sheet1!$K$8</c:f>
              <c:strCache>
                <c:ptCount val="1"/>
                <c:pt idx="0">
                  <c:v>NCD App entry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Sheet1!$L$6:$M$6</c:f>
              <c:strCache>
                <c:ptCount val="2"/>
                <c:pt idx="0">
                  <c:v>2018-19</c:v>
                </c:pt>
                <c:pt idx="1">
                  <c:v>2019-20</c:v>
                </c:pt>
              </c:strCache>
            </c:strRef>
          </c:cat>
          <c:val>
            <c:numRef>
              <c:f>Sheet1!$L$8:$M$8</c:f>
              <c:numCache>
                <c:formatCode>General</c:formatCode>
                <c:ptCount val="2"/>
                <c:pt idx="0">
                  <c:v>17.600000000000001</c:v>
                </c:pt>
                <c:pt idx="1">
                  <c:v>3.74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80-4451-915A-74EA692E593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4976512"/>
        <c:axId val="124992128"/>
      </c:barChart>
      <c:catAx>
        <c:axId val="124976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24992128"/>
        <c:crosses val="autoZero"/>
        <c:auto val="1"/>
        <c:lblAlgn val="ctr"/>
        <c:lblOffset val="100"/>
        <c:noMultiLvlLbl val="0"/>
      </c:catAx>
      <c:valAx>
        <c:axId val="1249921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24976512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600">
          <a:latin typeface="Tw Cen MT" pitchFamily="34" charset="0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303864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136" y="1"/>
            <a:ext cx="303864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BA03EA-7FD5-437A-B594-D67601228819}" type="datetimeFigureOut">
              <a:rPr lang="en-IN" smtClean="0"/>
              <a:pPr/>
              <a:t>07-08-2019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8829678"/>
            <a:ext cx="303864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136" y="8829678"/>
            <a:ext cx="303864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B8E9A9-7226-4ECE-8FEE-5BBE561D8A8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12349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37840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40" y="0"/>
            <a:ext cx="3037840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ADF4B55D-756A-4476-83FD-DBC4E19BB1B5}" type="datetimeFigureOut">
              <a:rPr lang="en-IN" smtClean="0"/>
              <a:pPr/>
              <a:t>07-08-2019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6888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73894"/>
            <a:ext cx="560832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29969"/>
            <a:ext cx="3037840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40" y="8829969"/>
            <a:ext cx="3037840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46412969-C445-466B-B820-3D419694352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0029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DC8767-1C12-48BA-9F11-72D839A410C2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4109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07-08-2019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9416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07-08-2019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0883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07-08-2019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8839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07-08-2019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7967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07-08-2019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6307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07-08-2019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231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07-08-2019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3810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07-08-2019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1096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07-08-2019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8499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07-08-2019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3537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07-08-2019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3163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E30B0-AF37-46E6-B582-0DB4FBA4FCAB}" type="datetimeFigureOut">
              <a:rPr lang="en-IN" smtClean="0"/>
              <a:pPr/>
              <a:t>07-08-2019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898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9.wdp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microsoft.com/office/2007/relationships/hdphoto" Target="../media/hdphoto15.wdp"/><Relationship Id="rId3" Type="http://schemas.microsoft.com/office/2007/relationships/hdphoto" Target="../media/hdphoto10.wdp"/><Relationship Id="rId7" Type="http://schemas.microsoft.com/office/2007/relationships/hdphoto" Target="../media/hdphoto12.wdp"/><Relationship Id="rId12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11" Type="http://schemas.microsoft.com/office/2007/relationships/hdphoto" Target="../media/hdphoto14.wdp"/><Relationship Id="rId5" Type="http://schemas.microsoft.com/office/2007/relationships/hdphoto" Target="../media/hdphoto11.wdp"/><Relationship Id="rId10" Type="http://schemas.openxmlformats.org/officeDocument/2006/relationships/image" Target="../media/image22.jpeg"/><Relationship Id="rId4" Type="http://schemas.openxmlformats.org/officeDocument/2006/relationships/image" Target="../media/image19.jpeg"/><Relationship Id="rId9" Type="http://schemas.microsoft.com/office/2007/relationships/hdphoto" Target="../media/hdphoto13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cid:aeb4c40b-e67c-480f-b72a-2510c8daca15" TargetMode="Externa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w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22878" y="1214650"/>
            <a:ext cx="5813946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6000" b="1" dirty="0" smtClean="0">
                <a:solidFill>
                  <a:schemeClr val="accent2">
                    <a:lumMod val="75000"/>
                  </a:schemeClr>
                </a:solidFill>
                <a:latin typeface="Tw Cen MT" pitchFamily="34" charset="0"/>
              </a:rPr>
              <a:t>NCD Screening : </a:t>
            </a:r>
          </a:p>
          <a:p>
            <a:pPr algn="ctr"/>
            <a:r>
              <a:rPr lang="en-IN" sz="4400" b="1" dirty="0" smtClean="0">
                <a:solidFill>
                  <a:srgbClr val="002060"/>
                </a:solidFill>
                <a:latin typeface="Tw Cen MT" pitchFamily="34" charset="0"/>
              </a:rPr>
              <a:t>Odisha Experience</a:t>
            </a:r>
          </a:p>
          <a:p>
            <a:pPr algn="ctr"/>
            <a:endParaRPr lang="en-IN" sz="1600" b="1" dirty="0" smtClean="0">
              <a:solidFill>
                <a:schemeClr val="accent2">
                  <a:lumMod val="75000"/>
                </a:schemeClr>
              </a:solidFill>
              <a:latin typeface="Tw Cen MT" pitchFamily="34" charset="0"/>
            </a:endParaRPr>
          </a:p>
          <a:p>
            <a:pPr algn="r"/>
            <a:endParaRPr lang="en-IN" b="1" dirty="0" smtClean="0">
              <a:solidFill>
                <a:schemeClr val="accent2">
                  <a:lumMod val="75000"/>
                </a:schemeClr>
              </a:solidFill>
              <a:latin typeface="Tw Cen MT" pitchFamily="34" charset="0"/>
            </a:endParaRPr>
          </a:p>
          <a:p>
            <a:pPr algn="r"/>
            <a:endParaRPr lang="en-IN" b="1" dirty="0" smtClean="0">
              <a:solidFill>
                <a:schemeClr val="accent2">
                  <a:lumMod val="75000"/>
                </a:schemeClr>
              </a:solidFill>
              <a:latin typeface="Tw Cen MT" pitchFamily="34" charset="0"/>
            </a:endParaRPr>
          </a:p>
          <a:p>
            <a:pPr algn="r"/>
            <a:endParaRPr lang="en-IN" b="1" dirty="0" smtClean="0">
              <a:solidFill>
                <a:schemeClr val="accent2">
                  <a:lumMod val="75000"/>
                </a:schemeClr>
              </a:solidFill>
              <a:latin typeface="Tw Cen MT" pitchFamily="34" charset="0"/>
            </a:endParaRPr>
          </a:p>
          <a:p>
            <a:pPr algn="r"/>
            <a:endParaRPr lang="en-IN" b="1" dirty="0" smtClean="0">
              <a:solidFill>
                <a:schemeClr val="accent2">
                  <a:lumMod val="75000"/>
                </a:schemeClr>
              </a:solidFill>
              <a:latin typeface="Tw Cen MT" pitchFamily="34" charset="0"/>
            </a:endParaRPr>
          </a:p>
          <a:p>
            <a:pPr algn="r"/>
            <a:endParaRPr lang="en-IN" b="1" dirty="0" smtClean="0">
              <a:solidFill>
                <a:schemeClr val="accent2">
                  <a:lumMod val="75000"/>
                </a:schemeClr>
              </a:solidFill>
              <a:latin typeface="Tw Cen MT" pitchFamily="34" charset="0"/>
            </a:endParaRPr>
          </a:p>
          <a:p>
            <a:pPr algn="r"/>
            <a:endParaRPr lang="en-IN" b="1" dirty="0" smtClean="0">
              <a:solidFill>
                <a:schemeClr val="accent2">
                  <a:lumMod val="75000"/>
                </a:schemeClr>
              </a:solidFill>
              <a:latin typeface="Tw Cen MT" pitchFamily="34" charset="0"/>
            </a:endParaRPr>
          </a:p>
          <a:p>
            <a:pPr algn="r"/>
            <a:r>
              <a:rPr lang="en-IN" b="1" dirty="0" smtClean="0">
                <a:solidFill>
                  <a:schemeClr val="accent2">
                    <a:lumMod val="75000"/>
                  </a:schemeClr>
                </a:solidFill>
                <a:latin typeface="Tw Cen MT" pitchFamily="34" charset="0"/>
              </a:rPr>
              <a:t>Presented by:</a:t>
            </a:r>
          </a:p>
          <a:p>
            <a:pPr algn="r"/>
            <a:r>
              <a:rPr lang="en-IN" b="1" dirty="0" smtClean="0">
                <a:solidFill>
                  <a:schemeClr val="accent2">
                    <a:lumMod val="75000"/>
                  </a:schemeClr>
                </a:solidFill>
                <a:latin typeface="Tw Cen MT" pitchFamily="34" charset="0"/>
              </a:rPr>
              <a:t>Mission Director</a:t>
            </a:r>
          </a:p>
          <a:p>
            <a:pPr algn="r"/>
            <a:r>
              <a:rPr lang="en-IN" b="1" dirty="0" smtClean="0">
                <a:solidFill>
                  <a:schemeClr val="accent2">
                    <a:lumMod val="75000"/>
                  </a:schemeClr>
                </a:solidFill>
                <a:latin typeface="Tw Cen MT" pitchFamily="34" charset="0"/>
              </a:rPr>
              <a:t>NHM, Odisha 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Tw Cen MT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9758" y="613506"/>
            <a:ext cx="1013627" cy="1083693"/>
          </a:xfrm>
          <a:prstGeom prst="rect">
            <a:avLst/>
          </a:prstGeom>
        </p:spPr>
      </p:pic>
      <p:pic>
        <p:nvPicPr>
          <p:cNvPr id="1026" name="Picture 2" descr="C:\Users\spm\Downloads\IMG-20190806-WA0060.jpg"/>
          <p:cNvPicPr>
            <a:picLocks noChangeAspect="1" noChangeArrowheads="1"/>
          </p:cNvPicPr>
          <p:nvPr/>
        </p:nvPicPr>
        <p:blipFill>
          <a:blip r:embed="rId3"/>
          <a:srcRect t="11402"/>
          <a:stretch>
            <a:fillRect/>
          </a:stretch>
        </p:blipFill>
        <p:spPr bwMode="auto">
          <a:xfrm>
            <a:off x="191068" y="1214650"/>
            <a:ext cx="4738995" cy="2797791"/>
          </a:xfrm>
          <a:prstGeom prst="rect">
            <a:avLst/>
          </a:prstGeom>
          <a:noFill/>
        </p:spPr>
      </p:pic>
      <p:pic>
        <p:nvPicPr>
          <p:cNvPr id="1027" name="Picture 3" descr="F:\ASH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24329" y="3357350"/>
            <a:ext cx="4367891" cy="2688608"/>
          </a:xfrm>
          <a:prstGeom prst="rect">
            <a:avLst/>
          </a:prstGeom>
          <a:noFill/>
        </p:spPr>
      </p:pic>
      <p:pic>
        <p:nvPicPr>
          <p:cNvPr id="6" name="Picture 5" descr="NHM logo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4584" y="573741"/>
            <a:ext cx="1210235" cy="887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4729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 smtClean="0"/>
              <a:t> </a:t>
            </a:r>
            <a:r>
              <a:rPr lang="en-IN" sz="4000" b="1" dirty="0" smtClean="0">
                <a:latin typeface="Tw Cen MT" pitchFamily="34" charset="0"/>
              </a:rPr>
              <a:t>Mandate for the Year 2018-19</a:t>
            </a:r>
            <a:endParaRPr lang="en-US" sz="4000" b="1" dirty="0" smtClean="0">
              <a:latin typeface="Tw Cen MT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7797" y="1536079"/>
            <a:ext cx="11109278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 algn="just">
              <a:buFont typeface="Arial" pitchFamily="34" charset="0"/>
              <a:buChar char="•"/>
            </a:pPr>
            <a:r>
              <a:rPr lang="en-IN" sz="2800" dirty="0" smtClean="0">
                <a:latin typeface="Tw Cen MT" pitchFamily="34" charset="0"/>
              </a:rPr>
              <a:t>To </a:t>
            </a:r>
            <a:r>
              <a:rPr lang="en-IN" sz="2800" dirty="0" err="1" smtClean="0">
                <a:latin typeface="Tw Cen MT" pitchFamily="34" charset="0"/>
              </a:rPr>
              <a:t>operationalise</a:t>
            </a:r>
            <a:r>
              <a:rPr lang="en-IN" sz="2800" dirty="0" smtClean="0">
                <a:latin typeface="Tw Cen MT" pitchFamily="34" charset="0"/>
              </a:rPr>
              <a:t> 957 HWCs.</a:t>
            </a:r>
          </a:p>
          <a:p>
            <a:pPr marL="358775" indent="-358775" algn="just">
              <a:buFont typeface="Arial" pitchFamily="34" charset="0"/>
              <a:buChar char="•"/>
            </a:pPr>
            <a:endParaRPr lang="en-IN" sz="2800" dirty="0" smtClean="0">
              <a:latin typeface="Tw Cen MT" pitchFamily="34" charset="0"/>
            </a:endParaRPr>
          </a:p>
          <a:p>
            <a:pPr marL="358775" indent="-358775" algn="just">
              <a:buFont typeface="Arial" pitchFamily="34" charset="0"/>
              <a:buChar char="•"/>
            </a:pPr>
            <a:r>
              <a:rPr lang="en-IN" sz="2800" dirty="0" smtClean="0">
                <a:latin typeface="Tw Cen MT" pitchFamily="34" charset="0"/>
              </a:rPr>
              <a:t>PBS for at </a:t>
            </a:r>
            <a:r>
              <a:rPr lang="en-IN" sz="2800" b="1" dirty="0" smtClean="0">
                <a:latin typeface="Tw Cen MT" pitchFamily="34" charset="0"/>
              </a:rPr>
              <a:t>least 15% </a:t>
            </a:r>
            <a:r>
              <a:rPr lang="en-IN" sz="2800" dirty="0" smtClean="0">
                <a:latin typeface="Tw Cen MT" pitchFamily="34" charset="0"/>
              </a:rPr>
              <a:t>of 30</a:t>
            </a:r>
            <a:r>
              <a:rPr lang="en-IN" sz="2800" baseline="30000" dirty="0" smtClean="0">
                <a:latin typeface="Tw Cen MT" pitchFamily="34" charset="0"/>
              </a:rPr>
              <a:t>+</a:t>
            </a:r>
            <a:r>
              <a:rPr lang="en-IN" sz="2800" dirty="0" smtClean="0">
                <a:latin typeface="Tw Cen MT" pitchFamily="34" charset="0"/>
              </a:rPr>
              <a:t> population (25 lakh) for NCD as part of Key Conditionality  Framework under NHM PIP.</a:t>
            </a:r>
          </a:p>
          <a:p>
            <a:pPr marL="358775" indent="-358775" algn="just">
              <a:buFont typeface="Arial" pitchFamily="34" charset="0"/>
              <a:buChar char="•"/>
            </a:pPr>
            <a:endParaRPr lang="en-IN" sz="2800" dirty="0" smtClean="0">
              <a:latin typeface="Tw Cen MT" pitchFamily="34" charset="0"/>
            </a:endParaRPr>
          </a:p>
          <a:p>
            <a:pPr marL="358775" indent="-358775" algn="just">
              <a:buFont typeface="Arial" pitchFamily="34" charset="0"/>
              <a:buChar char="•"/>
            </a:pPr>
            <a:r>
              <a:rPr lang="en-IN" sz="2800" dirty="0">
                <a:latin typeface="Tw Cen MT" pitchFamily="34" charset="0"/>
              </a:rPr>
              <a:t>Update 50% of screened data in NCD App.</a:t>
            </a:r>
          </a:p>
          <a:p>
            <a:pPr marL="358775" indent="-358775" algn="just">
              <a:buFont typeface="Arial" pitchFamily="34" charset="0"/>
              <a:buChar char="•"/>
            </a:pPr>
            <a:endParaRPr lang="en-IN" sz="2800" dirty="0" smtClean="0">
              <a:latin typeface="Tw Cen MT" pitchFamily="34" charset="0"/>
            </a:endParaRPr>
          </a:p>
          <a:p>
            <a:pPr marL="358775" indent="-358775" algn="just"/>
            <a:endParaRPr lang="en-IN" sz="2400" dirty="0" smtClean="0">
              <a:latin typeface="Tw Cen MT" pitchFamily="34" charset="0"/>
            </a:endParaRPr>
          </a:p>
          <a:p>
            <a:pPr marL="358775" indent="-358775" algn="just">
              <a:buFont typeface="Arial" pitchFamily="34" charset="0"/>
              <a:buChar char="•"/>
            </a:pPr>
            <a:endParaRPr lang="en-IN" sz="2400" b="1" dirty="0" smtClean="0">
              <a:latin typeface="Tw Cen MT" pitchFamily="34" charset="0"/>
            </a:endParaRPr>
          </a:p>
          <a:p>
            <a:pPr marL="358775" indent="-358775" algn="just">
              <a:buFont typeface="Arial" pitchFamily="34" charset="0"/>
              <a:buChar char="•"/>
            </a:pPr>
            <a:endParaRPr lang="en-IN" sz="2400" dirty="0" smtClean="0">
              <a:latin typeface="Tw Cen MT" pitchFamily="34" charset="0"/>
            </a:endParaRPr>
          </a:p>
          <a:p>
            <a:pPr marL="358775" indent="-358775" algn="just">
              <a:buFont typeface="Arial" pitchFamily="34" charset="0"/>
              <a:buChar char="•"/>
            </a:pPr>
            <a:endParaRPr lang="en-IN" sz="2400" b="1" dirty="0" smtClean="0">
              <a:latin typeface="Tw Cen MT" pitchFamily="34" charset="0"/>
            </a:endParaRPr>
          </a:p>
          <a:p>
            <a:pPr marL="358775" indent="-358775" algn="just"/>
            <a:r>
              <a:rPr lang="en-IN" sz="2400" b="1" dirty="0" smtClean="0">
                <a:latin typeface="Tw Cen MT" pitchFamily="34" charset="0"/>
              </a:rPr>
              <a:t> </a:t>
            </a:r>
            <a:endParaRPr lang="en-US" sz="2400" b="1" dirty="0"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4729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 smtClean="0"/>
              <a:t> </a:t>
            </a:r>
            <a:r>
              <a:rPr lang="en-IN" sz="4000" b="1" dirty="0" smtClean="0">
                <a:latin typeface="Tw Cen MT" pitchFamily="34" charset="0"/>
              </a:rPr>
              <a:t>Achievement of HWC</a:t>
            </a:r>
            <a:endParaRPr lang="en-US" sz="4000" b="1" dirty="0" smtClean="0">
              <a:latin typeface="Tw Cen MT" pitchFamily="34" charset="0"/>
            </a:endParaRPr>
          </a:p>
        </p:txBody>
      </p:sp>
      <p:graphicFrame>
        <p:nvGraphicFramePr>
          <p:cNvPr id="8" name="Content Placeholder 3"/>
          <p:cNvGraphicFramePr>
            <a:graphicFrameLocks/>
          </p:cNvGraphicFramePr>
          <p:nvPr/>
        </p:nvGraphicFramePr>
        <p:xfrm>
          <a:off x="559558" y="655093"/>
          <a:ext cx="10740787" cy="4217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09433" y="5139115"/>
            <a:ext cx="11395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>
              <a:buFont typeface="Arial" pitchFamily="34" charset="0"/>
              <a:buChar char="•"/>
            </a:pPr>
            <a:r>
              <a:rPr lang="en-IN" sz="1600" b="1" dirty="0" smtClean="0"/>
              <a:t>PHC (R) : 827 (64.25 % of total PHCs)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en-IN" sz="1600" b="1" dirty="0" smtClean="0"/>
              <a:t>PHC(U) : 82 (84.53% of  total UPHCs)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en-IN" sz="1600" b="1" dirty="0" err="1" smtClean="0"/>
              <a:t>Subcenter</a:t>
            </a:r>
            <a:r>
              <a:rPr lang="en-IN" sz="1600" b="1" dirty="0" smtClean="0"/>
              <a:t> : 93 (1.85% of total </a:t>
            </a:r>
            <a:r>
              <a:rPr lang="en-IN" sz="1600" b="1" dirty="0" err="1" smtClean="0"/>
              <a:t>Subcenters</a:t>
            </a:r>
            <a:r>
              <a:rPr lang="en-IN" sz="1600" b="1" dirty="0" smtClean="0"/>
              <a:t>)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1656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4729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 smtClean="0"/>
              <a:t> </a:t>
            </a:r>
            <a:r>
              <a:rPr lang="en-IN" sz="4000" b="1" dirty="0" smtClean="0">
                <a:latin typeface="Tw Cen MT" pitchFamily="34" charset="0"/>
              </a:rPr>
              <a:t>Achievement of NCD Screening</a:t>
            </a:r>
            <a:endParaRPr lang="en-US" sz="4000" b="1" dirty="0" smtClean="0">
              <a:latin typeface="Tw Cen MT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2168367"/>
              </p:ext>
            </p:extLst>
          </p:nvPr>
        </p:nvGraphicFramePr>
        <p:xfrm>
          <a:off x="191068" y="586854"/>
          <a:ext cx="6073254" cy="5363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3981253"/>
              </p:ext>
            </p:extLst>
          </p:nvPr>
        </p:nvGraphicFramePr>
        <p:xfrm>
          <a:off x="6523630" y="641445"/>
          <a:ext cx="5486400" cy="5363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8590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520262"/>
          </a:xfrm>
        </p:spPr>
        <p:txBody>
          <a:bodyPr>
            <a:normAutofit fontScale="90000"/>
          </a:bodyPr>
          <a:lstStyle/>
          <a:p>
            <a:pPr algn="ctr"/>
            <a:r>
              <a:rPr lang="en-IN" sz="4000" b="1" dirty="0" smtClean="0">
                <a:latin typeface="Tw Cen MT" pitchFamily="34" charset="0"/>
                <a:ea typeface="+mn-ea"/>
                <a:cs typeface="+mn-cs"/>
              </a:rPr>
              <a:t>Key Interventions  </a:t>
            </a:r>
            <a:endParaRPr lang="en-US" sz="4000" b="1" dirty="0" smtClean="0">
              <a:latin typeface="Tw Cen MT" pitchFamily="34" charset="0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9323" y="600645"/>
            <a:ext cx="1148090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 algn="just">
              <a:buFont typeface="Arial" pitchFamily="34" charset="0"/>
              <a:buChar char="•"/>
            </a:pPr>
            <a:r>
              <a:rPr lang="en-IN" sz="2400" b="1" dirty="0" smtClean="0">
                <a:latin typeface="Tw Cen MT" pitchFamily="34" charset="0"/>
              </a:rPr>
              <a:t>Selection of  better equipped PHC/UPHC: </a:t>
            </a:r>
            <a:r>
              <a:rPr lang="en-IN" sz="2400" dirty="0" smtClean="0">
                <a:latin typeface="Tw Cen MT" pitchFamily="34" charset="0"/>
              </a:rPr>
              <a:t>rapid facility assessment using </a:t>
            </a:r>
            <a:r>
              <a:rPr lang="en-IN" sz="2400" dirty="0" smtClean="0">
                <a:solidFill>
                  <a:srgbClr val="FF0000"/>
                </a:solidFill>
                <a:latin typeface="Tw Cen MT" pitchFamily="34" charset="0"/>
              </a:rPr>
              <a:t>score card</a:t>
            </a:r>
            <a:r>
              <a:rPr lang="en-IN" sz="2400" dirty="0" smtClean="0">
                <a:latin typeface="Tw Cen MT" pitchFamily="34" charset="0"/>
              </a:rPr>
              <a:t>.</a:t>
            </a:r>
          </a:p>
          <a:p>
            <a:pPr marL="268288" indent="-268288" algn="just">
              <a:buFont typeface="Arial" pitchFamily="34" charset="0"/>
              <a:buChar char="•"/>
            </a:pPr>
            <a:endParaRPr lang="en-US" sz="2400" dirty="0" smtClean="0">
              <a:latin typeface="Tw Cen MT" pitchFamily="34" charset="0"/>
            </a:endParaRPr>
          </a:p>
          <a:p>
            <a:pPr marL="268288" indent="-268288" algn="just">
              <a:buFont typeface="Arial" pitchFamily="34" charset="0"/>
              <a:buChar char="•"/>
            </a:pPr>
            <a:r>
              <a:rPr lang="en-US" sz="2400" b="1" dirty="0" smtClean="0">
                <a:latin typeface="Tw Cen MT" pitchFamily="34" charset="0"/>
              </a:rPr>
              <a:t>Infrastructure Strengthening: </a:t>
            </a:r>
            <a:r>
              <a:rPr lang="en-US" sz="2400" dirty="0" smtClean="0">
                <a:latin typeface="Tw Cen MT" pitchFamily="34" charset="0"/>
              </a:rPr>
              <a:t>Customized action plans, </a:t>
            </a:r>
            <a:r>
              <a:rPr lang="en-US" sz="2400" dirty="0" smtClean="0">
                <a:solidFill>
                  <a:srgbClr val="C00000"/>
                </a:solidFill>
                <a:latin typeface="Tw Cen MT" pitchFamily="34" charset="0"/>
              </a:rPr>
              <a:t>Pooling of resources </a:t>
            </a:r>
            <a:r>
              <a:rPr lang="en-US" sz="2400" dirty="0" smtClean="0">
                <a:latin typeface="Tw Cen MT" pitchFamily="34" charset="0"/>
              </a:rPr>
              <a:t>.</a:t>
            </a:r>
          </a:p>
          <a:p>
            <a:pPr marL="268288" indent="-268288" algn="just">
              <a:buFont typeface="Arial" pitchFamily="34" charset="0"/>
              <a:buChar char="•"/>
            </a:pPr>
            <a:endParaRPr lang="en-US" sz="2400" dirty="0" smtClean="0">
              <a:latin typeface="Tw Cen MT" pitchFamily="34" charset="0"/>
            </a:endParaRP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400" b="1" dirty="0" smtClean="0">
                <a:latin typeface="Tw Cen MT" pitchFamily="34" charset="0"/>
              </a:rPr>
              <a:t>IT  Infrastructure</a:t>
            </a:r>
            <a:r>
              <a:rPr lang="en-IN" sz="2400" dirty="0" smtClean="0">
                <a:latin typeface="Tw Cen MT" pitchFamily="34" charset="0"/>
              </a:rPr>
              <a:t>: Computers &amp; ANMOL Tabs.</a:t>
            </a:r>
          </a:p>
          <a:p>
            <a:pPr marL="268288" indent="-268288" algn="just">
              <a:buFont typeface="Arial" pitchFamily="34" charset="0"/>
              <a:buChar char="•"/>
            </a:pPr>
            <a:endParaRPr lang="en-IN" sz="2400" dirty="0" smtClean="0">
              <a:latin typeface="Tw Cen MT" pitchFamily="34" charset="0"/>
            </a:endParaRP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400" b="1" dirty="0" smtClean="0">
                <a:latin typeface="Tw Cen MT" pitchFamily="34" charset="0"/>
              </a:rPr>
              <a:t>Lab Strengthening </a:t>
            </a:r>
            <a:r>
              <a:rPr lang="en-IN" sz="2400" dirty="0" smtClean="0">
                <a:latin typeface="Tw Cen MT" pitchFamily="34" charset="0"/>
              </a:rPr>
              <a:t>: Decentralised procurement of essential equipment. Engagement of LTs on per-day wages.</a:t>
            </a:r>
          </a:p>
          <a:p>
            <a:pPr marL="268288" indent="-268288" algn="just">
              <a:buFont typeface="Arial" pitchFamily="34" charset="0"/>
              <a:buChar char="•"/>
            </a:pPr>
            <a:endParaRPr lang="en-IN" sz="2400" dirty="0" smtClean="0">
              <a:latin typeface="Tw Cen MT" pitchFamily="34" charset="0"/>
            </a:endParaRP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400" b="1" dirty="0" smtClean="0">
                <a:latin typeface="Tw Cen MT" pitchFamily="34" charset="0"/>
              </a:rPr>
              <a:t>Human Resource</a:t>
            </a:r>
            <a:r>
              <a:rPr lang="en-IN" sz="2400" dirty="0" smtClean="0">
                <a:latin typeface="Tw Cen MT" pitchFamily="34" charset="0"/>
              </a:rPr>
              <a:t>: Creation of posts of SNs and LTs. Filling up of vacancies of doctors. Establishing norms for engaging </a:t>
            </a:r>
            <a:r>
              <a:rPr lang="en-IN" sz="2400" b="1" dirty="0" smtClean="0">
                <a:latin typeface="Tw Cen MT" pitchFamily="34" charset="0"/>
              </a:rPr>
              <a:t>yoga teachers</a:t>
            </a:r>
            <a:r>
              <a:rPr lang="en-IN" sz="2400" dirty="0" smtClean="0">
                <a:latin typeface="Tw Cen MT" pitchFamily="34" charset="0"/>
              </a:rPr>
              <a:t>.</a:t>
            </a:r>
          </a:p>
          <a:p>
            <a:pPr marL="268288" indent="-268288" algn="just">
              <a:buFont typeface="Arial" pitchFamily="34" charset="0"/>
              <a:buChar char="•"/>
            </a:pPr>
            <a:endParaRPr lang="en-IN" sz="2400" dirty="0" smtClean="0">
              <a:latin typeface="Tw Cen MT" pitchFamily="34" charset="0"/>
            </a:endParaRPr>
          </a:p>
          <a:p>
            <a:pPr marL="268288" indent="-268288" algn="just">
              <a:buFont typeface="Arial" pitchFamily="34" charset="0"/>
              <a:buChar char="•"/>
            </a:pPr>
            <a:r>
              <a:rPr lang="en-US" sz="2400" b="1" dirty="0" smtClean="0">
                <a:latin typeface="Tw Cen MT" pitchFamily="34" charset="0"/>
              </a:rPr>
              <a:t>Establishing </a:t>
            </a:r>
            <a:r>
              <a:rPr lang="en-US" sz="2400" b="1" dirty="0" smtClean="0">
                <a:solidFill>
                  <a:srgbClr val="C00000"/>
                </a:solidFill>
                <a:latin typeface="Tw Cen MT" pitchFamily="34" charset="0"/>
              </a:rPr>
              <a:t>Model HWC</a:t>
            </a:r>
            <a:r>
              <a:rPr lang="en-US" sz="2400" b="1" dirty="0" smtClean="0">
                <a:latin typeface="Tw Cen MT" pitchFamily="34" charset="0"/>
              </a:rPr>
              <a:t>: </a:t>
            </a:r>
            <a:r>
              <a:rPr lang="en-US" sz="2400" dirty="0" smtClean="0">
                <a:latin typeface="Tw Cen MT" pitchFamily="34" charset="0"/>
              </a:rPr>
              <a:t>Two per District by 15</a:t>
            </a:r>
            <a:r>
              <a:rPr lang="en-US" sz="2400" baseline="30000" dirty="0" smtClean="0">
                <a:latin typeface="Tw Cen MT" pitchFamily="34" charset="0"/>
              </a:rPr>
              <a:t>th</a:t>
            </a:r>
            <a:r>
              <a:rPr lang="en-US" sz="2400" dirty="0" smtClean="0">
                <a:latin typeface="Tw Cen MT" pitchFamily="34" charset="0"/>
              </a:rPr>
              <a:t> August, for wider replication.</a:t>
            </a:r>
          </a:p>
          <a:p>
            <a:pPr marL="268288" indent="-268288" algn="just">
              <a:buFont typeface="Arial" pitchFamily="34" charset="0"/>
              <a:buChar char="•"/>
            </a:pPr>
            <a:endParaRPr lang="en-US" sz="2400" dirty="0" smtClean="0">
              <a:latin typeface="Tw Cen MT" pitchFamily="34" charset="0"/>
            </a:endParaRPr>
          </a:p>
          <a:p>
            <a:pPr marL="268288" indent="-268288" algn="just">
              <a:buFont typeface="Arial" pitchFamily="34" charset="0"/>
              <a:buChar char="•"/>
            </a:pPr>
            <a:r>
              <a:rPr lang="en-US" sz="2400" dirty="0" smtClean="0">
                <a:latin typeface="Tw Cen MT" pitchFamily="34" charset="0"/>
              </a:rPr>
              <a:t>Continuous monitoring with Collectors.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:\2018\Photo\HWC\UPHC Rayagada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73742" y="609600"/>
            <a:ext cx="11171568" cy="502071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45458" y="5629828"/>
            <a:ext cx="110998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200" dirty="0" smtClean="0">
                <a:latin typeface="Tw Cen MT" pitchFamily="34" charset="0"/>
              </a:rPr>
              <a:t> </a:t>
            </a:r>
            <a:r>
              <a:rPr lang="en-IN" sz="2200" b="1" dirty="0" smtClean="0">
                <a:latin typeface="Tw Cen MT" pitchFamily="34" charset="0"/>
              </a:rPr>
              <a:t>UPHC Level HWC</a:t>
            </a:r>
            <a:endParaRPr lang="en-US" sz="2200" b="1" dirty="0" smtClean="0"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81317" y="646385"/>
            <a:ext cx="10874189" cy="4855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63388" y="5546363"/>
            <a:ext cx="109085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>
                <a:latin typeface="Tw Cen MT" pitchFamily="34" charset="0"/>
              </a:rPr>
              <a:t> </a:t>
            </a:r>
            <a:r>
              <a:rPr lang="en-IN" sz="2000" b="1" dirty="0" smtClean="0">
                <a:latin typeface="Tw Cen MT" pitchFamily="34" charset="0"/>
              </a:rPr>
              <a:t>PHC Level HWC</a:t>
            </a:r>
            <a:endParaRPr lang="en-US" sz="2000" b="1" dirty="0" smtClean="0"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520262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 smtClean="0"/>
              <a:t>  </a:t>
            </a:r>
            <a:r>
              <a:rPr lang="en-IN" sz="4000" b="1" dirty="0" smtClean="0">
                <a:latin typeface="Tw Cen MT" pitchFamily="34" charset="0"/>
                <a:ea typeface="+mn-ea"/>
                <a:cs typeface="+mn-cs"/>
              </a:rPr>
              <a:t>Enabling Policy Decisions &amp; Interventions  </a:t>
            </a:r>
            <a:endParaRPr lang="en-US" sz="4000" b="1" dirty="0" smtClean="0">
              <a:latin typeface="Tw Cen MT" pitchFamily="34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4881" y="1756993"/>
            <a:ext cx="4441018" cy="32624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2000" b="1" dirty="0" smtClean="0">
                <a:solidFill>
                  <a:schemeClr val="tx1"/>
                </a:solidFill>
                <a:latin typeface="Tw Cen MT" pitchFamily="34" charset="0"/>
              </a:rPr>
              <a:t>Capacity Building</a:t>
            </a:r>
            <a:r>
              <a:rPr lang="en-IN" dirty="0" smtClean="0">
                <a:latin typeface="Tw Cen MT" pitchFamily="34" charset="0"/>
              </a:rPr>
              <a:t>: </a:t>
            </a:r>
          </a:p>
          <a:p>
            <a:pPr algn="ctr"/>
            <a:endParaRPr lang="en-IN" dirty="0" smtClean="0">
              <a:latin typeface="Tw Cen MT" pitchFamily="34" charset="0"/>
            </a:endParaRPr>
          </a:p>
          <a:p>
            <a:pPr marL="358775" indent="-358775" algn="just"/>
            <a:endParaRPr lang="en-IN" sz="2400" dirty="0" smtClean="0">
              <a:latin typeface="Tw Cen MT" pitchFamily="34" charset="0"/>
            </a:endParaRPr>
          </a:p>
          <a:p>
            <a:pPr marL="358775" indent="-358775" algn="just">
              <a:buFont typeface="Wingdings" pitchFamily="2" charset="2"/>
              <a:buChar char="ü"/>
            </a:pPr>
            <a:r>
              <a:rPr lang="en-IN" sz="2400" dirty="0" smtClean="0">
                <a:latin typeface="Tw Cen MT" pitchFamily="34" charset="0"/>
              </a:rPr>
              <a:t>Utilise </a:t>
            </a:r>
            <a:r>
              <a:rPr lang="en-IN" sz="2400" dirty="0" smtClean="0">
                <a:solidFill>
                  <a:srgbClr val="0070C0"/>
                </a:solidFill>
                <a:latin typeface="Tw Cen MT" pitchFamily="34" charset="0"/>
              </a:rPr>
              <a:t>Freelance Trainers for ASHA Training</a:t>
            </a:r>
          </a:p>
          <a:p>
            <a:pPr marL="358775" indent="-358775" algn="just">
              <a:buFont typeface="Wingdings" pitchFamily="2" charset="2"/>
              <a:buChar char="ü"/>
            </a:pPr>
            <a:endParaRPr lang="en-IN" sz="2400" dirty="0" smtClean="0">
              <a:latin typeface="Tw Cen MT" pitchFamily="34" charset="0"/>
            </a:endParaRPr>
          </a:p>
          <a:p>
            <a:pPr marL="358775" indent="-358775" algn="just">
              <a:buFont typeface="Wingdings" pitchFamily="2" charset="2"/>
              <a:buChar char="ü"/>
            </a:pPr>
            <a:r>
              <a:rPr lang="en-IN" sz="2400" dirty="0" smtClean="0">
                <a:solidFill>
                  <a:srgbClr val="0070C0"/>
                </a:solidFill>
                <a:latin typeface="Tw Cen MT" pitchFamily="34" charset="0"/>
              </a:rPr>
              <a:t>Training quality monitoring </a:t>
            </a:r>
            <a:r>
              <a:rPr lang="en-IN" sz="2400" dirty="0" smtClean="0">
                <a:latin typeface="Tw Cen MT" pitchFamily="34" charset="0"/>
              </a:rPr>
              <a:t>by Development Partners  (</a:t>
            </a:r>
            <a:r>
              <a:rPr lang="en-IN" sz="2400" dirty="0" err="1" smtClean="0">
                <a:latin typeface="Tw Cen MT" pitchFamily="34" charset="0"/>
              </a:rPr>
              <a:t>Jhpiego</a:t>
            </a:r>
            <a:r>
              <a:rPr lang="en-IN" sz="2400" dirty="0" smtClean="0">
                <a:latin typeface="Tw Cen MT" pitchFamily="34" charset="0"/>
              </a:rPr>
              <a:t>)</a:t>
            </a:r>
            <a:endParaRPr lang="en-US" sz="2400" dirty="0">
              <a:latin typeface="Tw Cen MT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732060" y="687874"/>
            <a:ext cx="6123609" cy="3263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1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553127" y="4034483"/>
            <a:ext cx="3302542" cy="2153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971315" y="4506056"/>
            <a:ext cx="3740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 smtClean="0">
                <a:solidFill>
                  <a:srgbClr val="C00000"/>
                </a:solidFill>
                <a:latin typeface="Tw Cen MT" pitchFamily="34" charset="0"/>
              </a:rPr>
              <a:t>NCD  Training for ASHAs </a:t>
            </a:r>
            <a:endParaRPr lang="en-US" sz="2400" b="1" dirty="0">
              <a:solidFill>
                <a:srgbClr val="C00000"/>
              </a:solidFill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51793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 smtClean="0"/>
              <a:t>  </a:t>
            </a:r>
            <a:r>
              <a:rPr lang="en-IN" sz="4000" b="1" dirty="0" smtClean="0">
                <a:latin typeface="Tw Cen MT" pitchFamily="34" charset="0"/>
                <a:ea typeface="+mn-ea"/>
                <a:cs typeface="+mn-cs"/>
              </a:rPr>
              <a:t>Enabling Policy Decisions &amp; Interventions  </a:t>
            </a:r>
            <a:endParaRPr lang="en-US" sz="4000" b="1" dirty="0" smtClean="0">
              <a:latin typeface="Tw Cen MT" pitchFamily="34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5311" y="797551"/>
            <a:ext cx="4776951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b="1" dirty="0" smtClean="0">
                <a:latin typeface="Tw Cen MT" pitchFamily="34" charset="0"/>
              </a:rPr>
              <a:t>Community mobilisation </a:t>
            </a:r>
            <a:r>
              <a:rPr lang="en-IN" dirty="0" smtClean="0"/>
              <a:t>: </a:t>
            </a:r>
          </a:p>
          <a:p>
            <a:pPr marL="358775" indent="-358775" algn="just">
              <a:buFont typeface="Wingdings" pitchFamily="2" charset="2"/>
              <a:buChar char="ü"/>
            </a:pPr>
            <a:r>
              <a:rPr lang="en-IN" b="1" dirty="0" smtClean="0">
                <a:latin typeface="Tw Cen MT" pitchFamily="34" charset="0"/>
              </a:rPr>
              <a:t>Facility  Branding with  indigenous  theme  &amp; Citizen Charter</a:t>
            </a:r>
          </a:p>
          <a:p>
            <a:pPr marL="358775" indent="-358775" algn="just">
              <a:buFont typeface="Wingdings" pitchFamily="2" charset="2"/>
              <a:buChar char="ü"/>
            </a:pPr>
            <a:r>
              <a:rPr lang="en-IN" b="1" dirty="0" smtClean="0">
                <a:latin typeface="Tw Cen MT" pitchFamily="34" charset="0"/>
              </a:rPr>
              <a:t> Focus on folk media &amp; IPC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644054" y="702647"/>
            <a:ext cx="6258910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 algn="just"/>
            <a:r>
              <a:rPr lang="en-IN" sz="2100" b="1" dirty="0" smtClean="0">
                <a:latin typeface="Tw Cen MT" pitchFamily="34" charset="0"/>
              </a:rPr>
              <a:t>Facility Level 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100" dirty="0" smtClean="0">
                <a:solidFill>
                  <a:srgbClr val="7030A0"/>
                </a:solidFill>
                <a:latin typeface="Tw Cen MT" pitchFamily="34" charset="0"/>
              </a:rPr>
              <a:t>Common branding and display of Citizen Charter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100" dirty="0" smtClean="0">
                <a:solidFill>
                  <a:srgbClr val="7030A0"/>
                </a:solidFill>
                <a:latin typeface="Tw Cen MT" pitchFamily="34" charset="0"/>
              </a:rPr>
              <a:t>Medicine Pouch </a:t>
            </a:r>
            <a:r>
              <a:rPr lang="en-IN" sz="2100" dirty="0" smtClean="0">
                <a:latin typeface="Tw Cen MT" pitchFamily="34" charset="0"/>
              </a:rPr>
              <a:t>containing Key message on NCD</a:t>
            </a:r>
          </a:p>
          <a:p>
            <a:pPr marL="268288" indent="-268288" algn="just">
              <a:buFont typeface="Arial" pitchFamily="34" charset="0"/>
              <a:buChar char="•"/>
            </a:pPr>
            <a:endParaRPr lang="en-IN" sz="2100" dirty="0" smtClean="0">
              <a:latin typeface="Tw Cen MT" pitchFamily="34" charset="0"/>
            </a:endParaRPr>
          </a:p>
          <a:p>
            <a:pPr marL="268288" indent="-268288" algn="just"/>
            <a:r>
              <a:rPr lang="en-IN" sz="2100" b="1" dirty="0" smtClean="0">
                <a:latin typeface="Tw Cen MT" pitchFamily="34" charset="0"/>
              </a:rPr>
              <a:t>Community Level IEC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100" dirty="0" smtClean="0">
                <a:latin typeface="Tw Cen MT" pitchFamily="34" charset="0"/>
              </a:rPr>
              <a:t>Hoardings, Folk shows, distribution of leaflets etc. </a:t>
            </a:r>
          </a:p>
          <a:p>
            <a:pPr marL="268288" indent="-268288" algn="just"/>
            <a:endParaRPr lang="en-US" sz="2100" dirty="0" smtClean="0">
              <a:latin typeface="Tw Cen MT" pitchFamily="34" charset="0"/>
            </a:endParaRPr>
          </a:p>
          <a:p>
            <a:pPr marL="268288" indent="-268288" algn="just"/>
            <a:r>
              <a:rPr lang="en-IN" sz="2100" b="1" dirty="0" smtClean="0">
                <a:latin typeface="Tw Cen MT" pitchFamily="34" charset="0"/>
              </a:rPr>
              <a:t>Performance incentive to ASHA 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100" dirty="0" smtClean="0">
                <a:latin typeface="Tw Cen MT" pitchFamily="34" charset="0"/>
              </a:rPr>
              <a:t>ASHA incentive linked with enumeration, mobilisation and </a:t>
            </a:r>
            <a:r>
              <a:rPr lang="en-IN" sz="2100" dirty="0" smtClean="0">
                <a:solidFill>
                  <a:srgbClr val="C00000"/>
                </a:solidFill>
                <a:latin typeface="Tw Cen MT" pitchFamily="34" charset="0"/>
              </a:rPr>
              <a:t>ensuring attendance of all cases for screening</a:t>
            </a:r>
          </a:p>
          <a:p>
            <a:pPr marL="268288" indent="-268288" algn="just">
              <a:buFont typeface="Arial" pitchFamily="34" charset="0"/>
              <a:buChar char="•"/>
            </a:pPr>
            <a:endParaRPr lang="en-IN" sz="2100" dirty="0" smtClean="0">
              <a:solidFill>
                <a:srgbClr val="C00000"/>
              </a:solidFill>
              <a:latin typeface="Tw Cen MT" pitchFamily="34" charset="0"/>
            </a:endParaRP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400" b="1" dirty="0" smtClean="0">
                <a:solidFill>
                  <a:srgbClr val="C00000"/>
                </a:solidFill>
                <a:latin typeface="Tw Cen MT" pitchFamily="34" charset="0"/>
              </a:rPr>
              <a:t>NCD Screening &amp; App Entry in Campaign Mode</a:t>
            </a:r>
            <a:r>
              <a:rPr lang="en-IN" sz="2100" dirty="0" smtClean="0">
                <a:solidFill>
                  <a:srgbClr val="C00000"/>
                </a:solidFill>
                <a:latin typeface="Tw Cen MT" pitchFamily="34" charset="0"/>
              </a:rPr>
              <a:t> </a:t>
            </a:r>
            <a:endParaRPr lang="en-US" sz="2100" dirty="0" smtClean="0">
              <a:solidFill>
                <a:srgbClr val="C00000"/>
              </a:solidFill>
              <a:latin typeface="Tw Cen MT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09128" y="2388320"/>
            <a:ext cx="2187387" cy="2357717"/>
            <a:chOff x="0" y="0"/>
            <a:chExt cx="2395220" cy="262890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2395220" cy="2395220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sp>
          <p:nvSpPr>
            <p:cNvPr id="14" name="Text Box 4"/>
            <p:cNvSpPr txBox="1"/>
            <p:nvPr/>
          </p:nvSpPr>
          <p:spPr>
            <a:xfrm>
              <a:off x="0" y="2447925"/>
              <a:ext cx="2395220" cy="180975"/>
            </a:xfrm>
            <a:prstGeom prst="rect">
              <a:avLst/>
            </a:prstGeom>
            <a:solidFill>
              <a:prstClr val="white"/>
            </a:solidFill>
            <a:ln>
              <a:noFill/>
            </a:ln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1" kern="0" dirty="0">
                  <a:solidFill>
                    <a:srgbClr val="44546A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Theme provided by </a:t>
              </a:r>
              <a:r>
                <a:rPr lang="en-US" sz="1400" b="1" kern="0" dirty="0" err="1">
                  <a:solidFill>
                    <a:srgbClr val="44546A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GoI</a:t>
              </a:r>
              <a:endParaRPr lang="en-US" sz="1400" b="1" kern="0" dirty="0">
                <a:solidFill>
                  <a:srgbClr val="44546A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673337" y="2388322"/>
            <a:ext cx="2402542" cy="2286000"/>
            <a:chOff x="-149436" y="0"/>
            <a:chExt cx="2848821" cy="262890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49436" y="0"/>
              <a:ext cx="2848821" cy="2377440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sp>
          <p:nvSpPr>
            <p:cNvPr id="17" name="Text Box 5"/>
            <p:cNvSpPr txBox="1"/>
            <p:nvPr/>
          </p:nvSpPr>
          <p:spPr>
            <a:xfrm>
              <a:off x="0" y="2438400"/>
              <a:ext cx="2699385" cy="190500"/>
            </a:xfrm>
            <a:prstGeom prst="rect">
              <a:avLst/>
            </a:prstGeom>
            <a:solidFill>
              <a:prstClr val="white"/>
            </a:solidFill>
            <a:ln>
              <a:noFill/>
            </a:ln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ea typeface="Calibri" panose="020F0502020204030204" pitchFamily="34" charset="0"/>
                  <a:cs typeface="Times New Roman" panose="02020603050405020304" pitchFamily="18" charset="0"/>
                </a:rPr>
                <a:t>Theme developed by </a:t>
              </a: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ea typeface="Calibri" panose="020F0502020204030204" pitchFamily="34" charset="0"/>
                  <a:cs typeface="Times New Roman" panose="02020603050405020304" pitchFamily="18" charset="0"/>
                </a:rPr>
                <a:t>Odisha</a:t>
              </a:r>
              <a:endPara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54350"/>
            <a:ext cx="12192000" cy="5628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0" y="-1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 smtClean="0">
                <a:latin typeface="Tw Cen MT" pitchFamily="34" charset="0"/>
              </a:rPr>
              <a:t> Medicine Pouch containing Key Message on NCD </a:t>
            </a:r>
            <a:endParaRPr lang="en-US" sz="2800" b="1" dirty="0" smtClean="0"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536028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 smtClean="0"/>
              <a:t>  </a:t>
            </a:r>
            <a:r>
              <a:rPr lang="en-IN" sz="4000" b="1" dirty="0" smtClean="0">
                <a:latin typeface="Tw Cen MT" pitchFamily="34" charset="0"/>
                <a:ea typeface="+mn-ea"/>
                <a:cs typeface="+mn-cs"/>
              </a:rPr>
              <a:t>NCD Campaign</a:t>
            </a:r>
            <a:r>
              <a:rPr lang="en-IN" sz="4000" dirty="0">
                <a:latin typeface="Tw Cen MT" pitchFamily="34" charset="0"/>
              </a:rPr>
              <a:t> (1</a:t>
            </a:r>
            <a:r>
              <a:rPr lang="en-IN" sz="4000" baseline="30000" dirty="0">
                <a:latin typeface="Tw Cen MT" pitchFamily="34" charset="0"/>
              </a:rPr>
              <a:t>st</a:t>
            </a:r>
            <a:r>
              <a:rPr lang="en-IN" sz="4000" dirty="0">
                <a:latin typeface="Tw Cen MT" pitchFamily="34" charset="0"/>
              </a:rPr>
              <a:t> March-31</a:t>
            </a:r>
            <a:r>
              <a:rPr lang="en-IN" sz="4000" baseline="30000" dirty="0">
                <a:latin typeface="Tw Cen MT" pitchFamily="34" charset="0"/>
              </a:rPr>
              <a:t>st</a:t>
            </a:r>
            <a:r>
              <a:rPr lang="en-IN" sz="4000" dirty="0">
                <a:latin typeface="Tw Cen MT" pitchFamily="34" charset="0"/>
              </a:rPr>
              <a:t> March 2019)</a:t>
            </a:r>
            <a:endParaRPr lang="en-US" sz="4000" b="1" dirty="0" smtClean="0">
              <a:latin typeface="Tw Cen MT" pitchFamily="34" charset="0"/>
              <a:ea typeface="+mn-ea"/>
              <a:cs typeface="+mn-cs"/>
            </a:endParaRPr>
          </a:p>
        </p:txBody>
      </p:sp>
      <p:pic>
        <p:nvPicPr>
          <p:cNvPr id="12" name="Picture 2" descr="C:\Users\USER\Desktop\NCD PBS Pictures\NC PBS 6 MLKNGIR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71" y="854241"/>
            <a:ext cx="5865252" cy="3954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442224" y="888742"/>
            <a:ext cx="544497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 algn="just"/>
            <a:r>
              <a:rPr lang="en-IN" sz="2400" b="1" dirty="0" smtClean="0">
                <a:solidFill>
                  <a:srgbClr val="0070C0"/>
                </a:solidFill>
                <a:latin typeface="Tw Cen MT" pitchFamily="34" charset="0"/>
              </a:rPr>
              <a:t>Major Features :</a:t>
            </a:r>
          </a:p>
          <a:p>
            <a:pPr marL="268288" indent="-268288" algn="just"/>
            <a:endParaRPr lang="en-IN" sz="2400" b="1" dirty="0" smtClean="0">
              <a:latin typeface="Tw Cen MT" pitchFamily="34" charset="0"/>
            </a:endParaRP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400" dirty="0" smtClean="0">
                <a:latin typeface="Tw Cen MT" pitchFamily="34" charset="0"/>
              </a:rPr>
              <a:t>Sub centre wise </a:t>
            </a:r>
            <a:r>
              <a:rPr lang="en-IN" sz="2400" b="1" dirty="0" smtClean="0">
                <a:latin typeface="Tw Cen MT" pitchFamily="34" charset="0"/>
              </a:rPr>
              <a:t>Micro Plan. </a:t>
            </a:r>
          </a:p>
          <a:p>
            <a:pPr marL="268288" indent="-268288" algn="just">
              <a:buFont typeface="Arial" pitchFamily="34" charset="0"/>
              <a:buChar char="•"/>
            </a:pPr>
            <a:endParaRPr lang="en-IN" sz="2400" b="1" dirty="0" smtClean="0">
              <a:latin typeface="Tw Cen MT" pitchFamily="34" charset="0"/>
            </a:endParaRP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400" b="1" dirty="0" smtClean="0">
                <a:latin typeface="Tw Cen MT" pitchFamily="34" charset="0"/>
              </a:rPr>
              <a:t>Fixed day camp </a:t>
            </a:r>
            <a:r>
              <a:rPr lang="en-IN" sz="2400" dirty="0" smtClean="0">
                <a:latin typeface="Tw Cen MT" pitchFamily="34" charset="0"/>
              </a:rPr>
              <a:t>approach for screening</a:t>
            </a:r>
          </a:p>
          <a:p>
            <a:pPr marL="268288" indent="-268288" algn="just">
              <a:buFont typeface="Arial" pitchFamily="34" charset="0"/>
              <a:buChar char="•"/>
            </a:pPr>
            <a:endParaRPr lang="en-IN" sz="2400" dirty="0" smtClean="0">
              <a:latin typeface="Tw Cen MT" pitchFamily="34" charset="0"/>
            </a:endParaRP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400" b="1" dirty="0" err="1" smtClean="0">
                <a:latin typeface="Tw Cen MT" pitchFamily="34" charset="0"/>
              </a:rPr>
              <a:t>Mobilsation</a:t>
            </a:r>
            <a:r>
              <a:rPr lang="en-IN" sz="2400" b="1" dirty="0" smtClean="0">
                <a:latin typeface="Tw Cen MT" pitchFamily="34" charset="0"/>
              </a:rPr>
              <a:t> of service providers </a:t>
            </a:r>
            <a:r>
              <a:rPr lang="en-IN" sz="2400" dirty="0" smtClean="0">
                <a:latin typeface="Tw Cen MT" pitchFamily="34" charset="0"/>
              </a:rPr>
              <a:t>from non HWC area on screening day.</a:t>
            </a:r>
          </a:p>
          <a:p>
            <a:pPr marL="268288" indent="-268288" algn="just">
              <a:buFont typeface="Arial" pitchFamily="34" charset="0"/>
              <a:buChar char="•"/>
            </a:pPr>
            <a:endParaRPr lang="en-IN" sz="2400" dirty="0" smtClean="0">
              <a:latin typeface="Tw Cen MT" pitchFamily="34" charset="0"/>
            </a:endParaRP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400" b="1" dirty="0" smtClean="0">
                <a:latin typeface="Tw Cen MT" pitchFamily="34" charset="0"/>
              </a:rPr>
              <a:t>Monitors</a:t>
            </a:r>
            <a:r>
              <a:rPr lang="en-IN" sz="2400" dirty="0" smtClean="0">
                <a:latin typeface="Tw Cen MT" pitchFamily="34" charset="0"/>
              </a:rPr>
              <a:t> at State, District &amp; Block level.</a:t>
            </a:r>
          </a:p>
          <a:p>
            <a:pPr marL="268288" indent="-268288" algn="just">
              <a:buFont typeface="Arial" pitchFamily="34" charset="0"/>
              <a:buChar char="•"/>
            </a:pPr>
            <a:endParaRPr lang="en-IN" sz="2400" dirty="0" smtClean="0">
              <a:latin typeface="Tw Cen MT" pitchFamily="34" charset="0"/>
            </a:endParaRP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400" b="1" dirty="0" smtClean="0">
                <a:latin typeface="Tw Cen MT" pitchFamily="34" charset="0"/>
              </a:rPr>
              <a:t>Daily Reporting, </a:t>
            </a:r>
            <a:r>
              <a:rPr lang="en-IN" sz="2400" dirty="0" smtClean="0">
                <a:latin typeface="Tw Cen MT" pitchFamily="34" charset="0"/>
              </a:rPr>
              <a:t>Weekly review at State level and VC with districts.</a:t>
            </a:r>
            <a:endParaRPr lang="en-US" sz="2400" dirty="0" smtClean="0">
              <a:latin typeface="Tw Cen M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9545" y="4887305"/>
            <a:ext cx="58647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 smtClean="0">
                <a:solidFill>
                  <a:srgbClr val="0070C0"/>
                </a:solidFill>
                <a:latin typeface="Tw Cen MT" pitchFamily="34" charset="0"/>
              </a:rPr>
              <a:t>NCD Screening at </a:t>
            </a:r>
            <a:r>
              <a:rPr lang="en-IN" sz="2000" b="1" dirty="0" err="1" smtClean="0">
                <a:solidFill>
                  <a:srgbClr val="0070C0"/>
                </a:solidFill>
                <a:latin typeface="Tw Cen MT" pitchFamily="34" charset="0"/>
              </a:rPr>
              <a:t>Bonda</a:t>
            </a:r>
            <a:r>
              <a:rPr lang="en-IN" sz="2000" b="1" dirty="0" smtClean="0">
                <a:solidFill>
                  <a:srgbClr val="0070C0"/>
                </a:solidFill>
                <a:latin typeface="Tw Cen MT" pitchFamily="34" charset="0"/>
              </a:rPr>
              <a:t> Hills, </a:t>
            </a:r>
            <a:r>
              <a:rPr lang="en-IN" sz="2000" b="1" dirty="0" err="1" smtClean="0">
                <a:solidFill>
                  <a:srgbClr val="0070C0"/>
                </a:solidFill>
                <a:latin typeface="Tw Cen MT" pitchFamily="34" charset="0"/>
              </a:rPr>
              <a:t>Malkangiri</a:t>
            </a:r>
            <a:r>
              <a:rPr lang="en-IN" sz="2000" b="1" dirty="0" smtClean="0">
                <a:solidFill>
                  <a:srgbClr val="0070C0"/>
                </a:solidFill>
                <a:latin typeface="Tw Cen MT" pitchFamily="34" charset="0"/>
              </a:rPr>
              <a:t> district</a:t>
            </a:r>
            <a:endParaRPr lang="en-US" sz="2000" b="1" dirty="0">
              <a:solidFill>
                <a:srgbClr val="0070C0"/>
              </a:solidFill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517318"/>
              </p:ext>
            </p:extLst>
          </p:nvPr>
        </p:nvGraphicFramePr>
        <p:xfrm>
          <a:off x="272298" y="728707"/>
          <a:ext cx="5634447" cy="497618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972512">
                  <a:extLst>
                    <a:ext uri="{9D8B030D-6E8A-4147-A177-3AD203B41FA5}">
                      <a16:colId xmlns:a16="http://schemas.microsoft.com/office/drawing/2014/main" val="258965523"/>
                    </a:ext>
                  </a:extLst>
                </a:gridCol>
                <a:gridCol w="1330905">
                  <a:extLst>
                    <a:ext uri="{9D8B030D-6E8A-4147-A177-3AD203B41FA5}">
                      <a16:colId xmlns:a16="http://schemas.microsoft.com/office/drawing/2014/main" val="2765395963"/>
                    </a:ext>
                  </a:extLst>
                </a:gridCol>
                <a:gridCol w="3331030">
                  <a:extLst>
                    <a:ext uri="{9D8B030D-6E8A-4147-A177-3AD203B41FA5}">
                      <a16:colId xmlns:a16="http://schemas.microsoft.com/office/drawing/2014/main" val="4214908082"/>
                    </a:ext>
                  </a:extLst>
                </a:gridCol>
              </a:tblGrid>
              <a:tr h="277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Date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Activities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431255"/>
                  </a:ext>
                </a:extLst>
              </a:tr>
              <a:tr h="277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1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Friday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 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val="3259976865"/>
                  </a:ext>
                </a:extLst>
              </a:tr>
              <a:tr h="277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2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Saturday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Tw Cen MT" pitchFamily="34" charset="0"/>
                        </a:rPr>
                        <a:t>Mobilisation</a:t>
                      </a: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 -cum-Survey 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val="1624846277"/>
                  </a:ext>
                </a:extLst>
              </a:tr>
              <a:tr h="277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3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Sunday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Tw Cen MT" pitchFamily="34" charset="0"/>
                        </a:rPr>
                        <a:t>Holiday 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val="964792808"/>
                  </a:ext>
                </a:extLst>
              </a:tr>
              <a:tr h="277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4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Monday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Tw Cen MT" pitchFamily="34" charset="0"/>
                        </a:rPr>
                        <a:t>Holiday 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val="696534869"/>
                  </a:ext>
                </a:extLst>
              </a:tr>
              <a:tr h="277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5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Tuesday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Tw Cen MT" pitchFamily="34" charset="0"/>
                        </a:rPr>
                        <a:t>Holiday 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val="266925879"/>
                  </a:ext>
                </a:extLst>
              </a:tr>
              <a:tr h="277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6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Wednesday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Mobilisation -cum-Survey day 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val="3347666613"/>
                  </a:ext>
                </a:extLst>
              </a:tr>
              <a:tr h="277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7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Thursday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Camp Day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349664"/>
                  </a:ext>
                </a:extLst>
              </a:tr>
              <a:tr h="277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8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Friday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Camp 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496116"/>
                  </a:ext>
                </a:extLst>
              </a:tr>
              <a:tr h="277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9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Saturday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Tw Cen MT" pitchFamily="34" charset="0"/>
                        </a:rPr>
                        <a:t>Holiday 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val="216790065"/>
                  </a:ext>
                </a:extLst>
              </a:tr>
              <a:tr h="277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10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Sunday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Tw Cen MT" pitchFamily="34" charset="0"/>
                        </a:rPr>
                        <a:t>Holiday 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val="1201987673"/>
                  </a:ext>
                </a:extLst>
              </a:tr>
              <a:tr h="277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11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Monday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Reporting  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val="2763503610"/>
                  </a:ext>
                </a:extLst>
              </a:tr>
              <a:tr h="277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12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Tuesday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Mobilisation -cum-Survey day 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val="359061"/>
                  </a:ext>
                </a:extLst>
              </a:tr>
              <a:tr h="277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13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Wednesday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Mobilisation -cum-Survey day 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val="3515056260"/>
                  </a:ext>
                </a:extLst>
              </a:tr>
              <a:tr h="3994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14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Thursday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Camp 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258320"/>
                  </a:ext>
                </a:extLst>
              </a:tr>
              <a:tr h="4678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15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Friday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Camp 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188580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453555"/>
              </p:ext>
            </p:extLst>
          </p:nvPr>
        </p:nvGraphicFramePr>
        <p:xfrm>
          <a:off x="6080234" y="767221"/>
          <a:ext cx="5843451" cy="498944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008586">
                  <a:extLst>
                    <a:ext uri="{9D8B030D-6E8A-4147-A177-3AD203B41FA5}">
                      <a16:colId xmlns:a16="http://schemas.microsoft.com/office/drawing/2014/main" val="1004131522"/>
                    </a:ext>
                  </a:extLst>
                </a:gridCol>
                <a:gridCol w="1817346">
                  <a:extLst>
                    <a:ext uri="{9D8B030D-6E8A-4147-A177-3AD203B41FA5}">
                      <a16:colId xmlns:a16="http://schemas.microsoft.com/office/drawing/2014/main" val="2692381820"/>
                    </a:ext>
                  </a:extLst>
                </a:gridCol>
                <a:gridCol w="3017519">
                  <a:extLst>
                    <a:ext uri="{9D8B030D-6E8A-4147-A177-3AD203B41FA5}">
                      <a16:colId xmlns:a16="http://schemas.microsoft.com/office/drawing/2014/main" val="91310243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Date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Activities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0068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16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Saturday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Reporting 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val="350941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17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Sunday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Tw Cen MT" pitchFamily="34" charset="0"/>
                        </a:rPr>
                        <a:t>Holid</a:t>
                      </a:r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  <a:latin typeface="Tw Cen MT" pitchFamily="34" charset="0"/>
                          <a:ea typeface="+mn-ea"/>
                          <a:cs typeface="+mn-cs"/>
                        </a:rPr>
                        <a:t>ay</a:t>
                      </a: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val="33210292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18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Monday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 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val="38627705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19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Tuesday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Tw Cen MT" pitchFamily="34" charset="0"/>
                        </a:rPr>
                        <a:t>Mobilisation</a:t>
                      </a: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 -cum-Survey 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val="6549566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20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Wednesday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Tw Cen MT" pitchFamily="34" charset="0"/>
                        </a:rPr>
                        <a:t>Mobilisation</a:t>
                      </a: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 -cum-Survey 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val="24152285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21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Thursday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Tw Cen MT" pitchFamily="34" charset="0"/>
                        </a:rPr>
                        <a:t>Holiday 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val="38176526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22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Friday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Tw Cen MT" pitchFamily="34" charset="0"/>
                        </a:rPr>
                        <a:t>Holiday 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val="24942885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23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Saturday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Camp 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9218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24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Sunday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Tw Cen MT" pitchFamily="34" charset="0"/>
                        </a:rPr>
                        <a:t>Holiday 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val="608952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25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Monday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Reporting 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val="41266988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26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Tuesday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Tw Cen MT" pitchFamily="34" charset="0"/>
                        </a:rPr>
                        <a:t>Mobilisation</a:t>
                      </a: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 -cum-Survey 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val="34353974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27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Wednesday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Tw Cen MT" pitchFamily="34" charset="0"/>
                        </a:rPr>
                        <a:t>Mobilisation</a:t>
                      </a: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 -cum-Survey 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val="26082312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28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Thursday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Camp 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64023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29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Friday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Camp 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84807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30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Saturday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Reporting 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val="1148285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31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Sunday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Tw Cen MT" pitchFamily="34" charset="0"/>
                        </a:rPr>
                        <a:t>Holida</a:t>
                      </a: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val="345402561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5767706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 smtClean="0"/>
              <a:t> 8 Mobilisation –cum-Survey Days  &amp; 7 Camp Days 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0" y="-31532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/>
              <a:t> </a:t>
            </a:r>
            <a:r>
              <a:rPr lang="en-IN" sz="4000" b="1" dirty="0" smtClean="0">
                <a:latin typeface="Tw Cen MT" pitchFamily="34" charset="0"/>
              </a:rPr>
              <a:t>Campaign Calendar </a:t>
            </a:r>
            <a:endParaRPr lang="en-US" sz="4000" b="1" dirty="0" smtClean="0"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76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67559"/>
          </a:xfrm>
        </p:spPr>
        <p:txBody>
          <a:bodyPr>
            <a:normAutofit fontScale="90000"/>
          </a:bodyPr>
          <a:lstStyle/>
          <a:p>
            <a:pPr algn="ctr"/>
            <a:r>
              <a:rPr lang="en-IN" sz="4000" b="1" dirty="0" smtClean="0">
                <a:latin typeface="Tw Cen MT" pitchFamily="34" charset="0"/>
                <a:ea typeface="+mn-ea"/>
                <a:cs typeface="+mn-cs"/>
              </a:rPr>
              <a:t>Entry in NCD App</a:t>
            </a:r>
            <a:endParaRPr lang="en-US" sz="4000" b="1" dirty="0" smtClean="0">
              <a:latin typeface="Tw Cen MT" pitchFamily="34" charset="0"/>
              <a:ea typeface="+mn-ea"/>
              <a:cs typeface="+mn-cs"/>
            </a:endParaRPr>
          </a:p>
        </p:txBody>
      </p:sp>
      <p:pic>
        <p:nvPicPr>
          <p:cNvPr id="5" name="Picture 4" descr="C:\Users\SPM\Downloads\IMG-20190405-WA0077 (2)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57507" y="963357"/>
            <a:ext cx="5795682" cy="3676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368650" y="894614"/>
            <a:ext cx="553431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 algn="just"/>
            <a:r>
              <a:rPr lang="en-IN" sz="2400" b="1" dirty="0" smtClean="0">
                <a:solidFill>
                  <a:srgbClr val="0070C0"/>
                </a:solidFill>
                <a:latin typeface="Tw Cen MT" pitchFamily="34" charset="0"/>
              </a:rPr>
              <a:t>Training</a:t>
            </a:r>
            <a:r>
              <a:rPr lang="en-IN" sz="2400" b="1" dirty="0" smtClean="0">
                <a:latin typeface="Tw Cen MT" pitchFamily="34" charset="0"/>
              </a:rPr>
              <a:t> 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400" dirty="0" smtClean="0">
                <a:latin typeface="Tw Cen MT" pitchFamily="34" charset="0"/>
              </a:rPr>
              <a:t>District  level </a:t>
            </a:r>
            <a:r>
              <a:rPr lang="en-IN" sz="2400" b="1" dirty="0" smtClean="0">
                <a:latin typeface="Tw Cen MT" pitchFamily="34" charset="0"/>
              </a:rPr>
              <a:t>Master Trainers</a:t>
            </a:r>
            <a:r>
              <a:rPr lang="en-IN" sz="2400" dirty="0" smtClean="0">
                <a:latin typeface="Tw Cen MT" pitchFamily="34" charset="0"/>
              </a:rPr>
              <a:t>  created with the support of  TATA  Trust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400" b="1" dirty="0" smtClean="0">
                <a:latin typeface="Tw Cen MT" pitchFamily="34" charset="0"/>
              </a:rPr>
              <a:t>Block Data Managers</a:t>
            </a:r>
            <a:r>
              <a:rPr lang="en-IN" sz="2400" dirty="0" smtClean="0">
                <a:latin typeface="Tw Cen MT" pitchFamily="34" charset="0"/>
              </a:rPr>
              <a:t>  trained to  coordinate NCD App entry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400" b="1" dirty="0" smtClean="0">
                <a:latin typeface="Tw Cen MT" pitchFamily="34" charset="0"/>
              </a:rPr>
              <a:t>HW- Male </a:t>
            </a:r>
            <a:r>
              <a:rPr lang="en-IN" sz="2400" dirty="0" smtClean="0">
                <a:latin typeface="Tw Cen MT" pitchFamily="34" charset="0"/>
              </a:rPr>
              <a:t>trained to support low performing  ANMs</a:t>
            </a:r>
          </a:p>
          <a:p>
            <a:pPr marL="268288" indent="-268288" algn="just">
              <a:buFont typeface="Arial" pitchFamily="34" charset="0"/>
              <a:buChar char="•"/>
            </a:pPr>
            <a:endParaRPr lang="en-IN" sz="2400" dirty="0" smtClean="0">
              <a:latin typeface="Tw Cen MT" pitchFamily="34" charset="0"/>
            </a:endParaRPr>
          </a:p>
          <a:p>
            <a:pPr marL="268288" indent="-268288" algn="just"/>
            <a:r>
              <a:rPr lang="en-IN" sz="2400" b="1" dirty="0" smtClean="0">
                <a:solidFill>
                  <a:srgbClr val="0070C0"/>
                </a:solidFill>
                <a:latin typeface="Tw Cen MT" pitchFamily="34" charset="0"/>
              </a:rPr>
              <a:t>Entry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400" dirty="0" smtClean="0">
                <a:latin typeface="Tw Cen MT" pitchFamily="34" charset="0"/>
              </a:rPr>
              <a:t>Simultaneous screening &amp; </a:t>
            </a:r>
            <a:r>
              <a:rPr lang="en-IN" sz="2400" b="1" dirty="0" smtClean="0">
                <a:solidFill>
                  <a:srgbClr val="0070C0"/>
                </a:solidFill>
                <a:latin typeface="Tw Cen MT" pitchFamily="34" charset="0"/>
              </a:rPr>
              <a:t>entry  in team approach at HWCs</a:t>
            </a:r>
            <a:r>
              <a:rPr lang="en-IN" sz="2400" dirty="0" smtClean="0">
                <a:solidFill>
                  <a:srgbClr val="0070C0"/>
                </a:solidFill>
                <a:latin typeface="Tw Cen MT" pitchFamily="34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4138" y="4871539"/>
            <a:ext cx="5675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 smtClean="0">
                <a:latin typeface="Tw Cen MT" pitchFamily="34" charset="0"/>
              </a:rPr>
              <a:t>NCD App  Training</a:t>
            </a:r>
            <a:endParaRPr lang="en-US" sz="2000" b="1" dirty="0"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072056" y="646384"/>
            <a:ext cx="10216053" cy="4776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087821" y="5486401"/>
            <a:ext cx="1024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 smtClean="0"/>
              <a:t> </a:t>
            </a:r>
            <a:r>
              <a:rPr lang="en-IN" sz="3200" b="1" dirty="0" smtClean="0">
                <a:latin typeface="Tw Cen MT" pitchFamily="34" charset="0"/>
              </a:rPr>
              <a:t>Hands-on training of ANMs at Sector PHC on NCD APP </a:t>
            </a:r>
            <a:endParaRPr lang="en-US" sz="3200" b="1" dirty="0" smtClean="0"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8188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/>
              <a:t> </a:t>
            </a:r>
            <a:r>
              <a:rPr lang="en-IN" sz="4000" b="1" dirty="0" smtClean="0">
                <a:latin typeface="Tw Cen MT" pitchFamily="34" charset="0"/>
              </a:rPr>
              <a:t>Outcomes</a:t>
            </a:r>
            <a:endParaRPr lang="en-US" sz="4000" b="1" dirty="0" smtClean="0">
              <a:latin typeface="Tw Cen MT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227175" y="1008979"/>
          <a:ext cx="5691558" cy="39588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3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87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17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76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04728">
                <a:tc>
                  <a:txBody>
                    <a:bodyPr/>
                    <a:lstStyle/>
                    <a:p>
                      <a:pPr algn="ctr"/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w Cen MT" pitchFamily="34" charset="0"/>
                        </a:rPr>
                        <a:t> Sl. No </a:t>
                      </a:r>
                      <a:endParaRPr lang="en-US" sz="1800" dirty="0">
                        <a:solidFill>
                          <a:schemeClr val="tx1"/>
                        </a:solidFill>
                        <a:latin typeface="Tw Cen MT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w Cen MT" pitchFamily="34" charset="0"/>
                        </a:rPr>
                        <a:t> Type of Cancer </a:t>
                      </a:r>
                      <a:endParaRPr lang="en-US" sz="1800" dirty="0">
                        <a:solidFill>
                          <a:schemeClr val="tx1"/>
                        </a:solidFill>
                        <a:latin typeface="Tw Cen MT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w Cen MT" pitchFamily="34" charset="0"/>
                        </a:rPr>
                        <a:t>Screened</a:t>
                      </a:r>
                      <a:r>
                        <a:rPr lang="en-IN" sz="1800" baseline="0" dirty="0" smtClean="0">
                          <a:solidFill>
                            <a:schemeClr val="tx1"/>
                          </a:solidFill>
                          <a:latin typeface="Tw Cen MT" pitchFamily="34" charset="0"/>
                        </a:rPr>
                        <a:t>  (</a:t>
                      </a:r>
                      <a:r>
                        <a:rPr lang="en-IN" sz="1800" dirty="0" smtClean="0">
                          <a:solidFill>
                            <a:schemeClr val="tx1"/>
                          </a:solidFill>
                          <a:latin typeface="Tw Cen MT" pitchFamily="34" charset="0"/>
                        </a:rPr>
                        <a:t>As on 31st July)</a:t>
                      </a:r>
                      <a:endParaRPr lang="en-US" sz="1800" dirty="0" smtClean="0">
                        <a:solidFill>
                          <a:schemeClr val="tx1"/>
                        </a:solidFill>
                        <a:latin typeface="Tw Cen MT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Abnormality Detected</a:t>
                      </a:r>
                      <a:endParaRPr lang="en-US" sz="1800" dirty="0">
                        <a:solidFill>
                          <a:schemeClr val="tx1"/>
                        </a:solidFill>
                        <a:latin typeface="Tw Cen MT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047">
                <a:tc>
                  <a:txBody>
                    <a:bodyPr/>
                    <a:lstStyle/>
                    <a:p>
                      <a:r>
                        <a:rPr lang="en-IN" sz="1800" dirty="0" smtClean="0">
                          <a:latin typeface="Tw Cen MT" pitchFamily="34" charset="0"/>
                        </a:rPr>
                        <a:t>1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Oral Cancer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latin typeface="Tw Cen MT"/>
                        </a:rPr>
                        <a:t>2092747</a:t>
                      </a:r>
                    </a:p>
                  </a:txBody>
                  <a:tcPr marL="12700" marR="1270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IN" sz="1800" b="0" i="0" u="none" strike="noStrike" dirty="0" smtClean="0">
                          <a:solidFill>
                            <a:srgbClr val="000000"/>
                          </a:solidFill>
                          <a:latin typeface="Tw Cen MT"/>
                        </a:rPr>
                        <a:t>5371 (0.26%)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latin typeface="Tw Cen MT"/>
                      </a:endParaRPr>
                    </a:p>
                  </a:txBody>
                  <a:tcPr marL="12700" marR="1270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047">
                <a:tc>
                  <a:txBody>
                    <a:bodyPr/>
                    <a:lstStyle/>
                    <a:p>
                      <a:r>
                        <a:rPr lang="en-IN" sz="1800" dirty="0" smtClean="0">
                          <a:latin typeface="Tw Cen MT" pitchFamily="34" charset="0"/>
                        </a:rPr>
                        <a:t>2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Breast Cancer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latin typeface="Tw Cen MT"/>
                        </a:rPr>
                        <a:t>1051428</a:t>
                      </a:r>
                    </a:p>
                  </a:txBody>
                  <a:tcPr marL="12700" marR="1270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IN" sz="1800" b="0" i="0" u="none" strike="noStrike" dirty="0" smtClean="0">
                          <a:solidFill>
                            <a:srgbClr val="000000"/>
                          </a:solidFill>
                          <a:latin typeface="Tw Cen MT"/>
                        </a:rPr>
                        <a:t>1833 (0.17%)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latin typeface="Tw Cen MT"/>
                      </a:endParaRPr>
                    </a:p>
                  </a:txBody>
                  <a:tcPr marL="12700" marR="1270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047">
                <a:tc>
                  <a:txBody>
                    <a:bodyPr/>
                    <a:lstStyle/>
                    <a:p>
                      <a:r>
                        <a:rPr lang="en-IN" sz="1800" dirty="0" smtClean="0">
                          <a:latin typeface="Tw Cen MT" pitchFamily="34" charset="0"/>
                        </a:rPr>
                        <a:t>3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Cervical Cancer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Tw Cen MT"/>
                        </a:rPr>
                        <a:t>403244</a:t>
                      </a:r>
                    </a:p>
                  </a:txBody>
                  <a:tcPr marL="12700" marR="1270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IN" sz="1800" b="0" i="0" u="none" strike="noStrike" dirty="0" smtClean="0">
                          <a:solidFill>
                            <a:srgbClr val="000000"/>
                          </a:solidFill>
                          <a:latin typeface="Tw Cen MT"/>
                        </a:rPr>
                        <a:t>33919 (8.41%)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latin typeface="Tw Cen MT"/>
                      </a:endParaRPr>
                    </a:p>
                  </a:txBody>
                  <a:tcPr marL="12700" marR="1270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047">
                <a:tc>
                  <a:txBody>
                    <a:bodyPr/>
                    <a:lstStyle/>
                    <a:p>
                      <a:r>
                        <a:rPr lang="en-IN" sz="1800" dirty="0" smtClean="0">
                          <a:latin typeface="Tw Cen MT" pitchFamily="34" charset="0"/>
                        </a:rPr>
                        <a:t>4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Diabetes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Tw Cen MT"/>
                        </a:rPr>
                        <a:t>2139526</a:t>
                      </a:r>
                    </a:p>
                  </a:txBody>
                  <a:tcPr marL="12700" marR="1270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IN" sz="1800" b="0" i="0" u="none" strike="noStrike" dirty="0" smtClean="0">
                          <a:solidFill>
                            <a:srgbClr val="000000"/>
                          </a:solidFill>
                          <a:latin typeface="Tw Cen MT"/>
                        </a:rPr>
                        <a:t>98910 (4.62%)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latin typeface="Tw Cen MT"/>
                      </a:endParaRPr>
                    </a:p>
                  </a:txBody>
                  <a:tcPr marL="12700" marR="1270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1891">
                <a:tc>
                  <a:txBody>
                    <a:bodyPr/>
                    <a:lstStyle/>
                    <a:p>
                      <a:r>
                        <a:rPr lang="en-IN" sz="1800" dirty="0" smtClean="0">
                          <a:latin typeface="Tw Cen MT" pitchFamily="34" charset="0"/>
                        </a:rPr>
                        <a:t>5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Hypertension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Tw Cen MT"/>
                        </a:rPr>
                        <a:t>2158069</a:t>
                      </a:r>
                    </a:p>
                  </a:txBody>
                  <a:tcPr marL="12700" marR="1270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IN" sz="1800" b="0" i="0" u="none" strike="noStrike" dirty="0" smtClean="0">
                          <a:solidFill>
                            <a:srgbClr val="000000"/>
                          </a:solidFill>
                          <a:latin typeface="Tw Cen MT"/>
                        </a:rPr>
                        <a:t>117313 (5.44%)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latin typeface="Tw Cen MT"/>
                      </a:endParaRPr>
                    </a:p>
                  </a:txBody>
                  <a:tcPr marL="12700" marR="1270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46209" y="5204353"/>
            <a:ext cx="5549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Arial" pitchFamily="34" charset="0"/>
              <a:buChar char="•"/>
            </a:pPr>
            <a:r>
              <a:rPr lang="en-IN" dirty="0" smtClean="0">
                <a:latin typeface="Tw Cen MT" pitchFamily="34" charset="0"/>
              </a:rPr>
              <a:t>Created </a:t>
            </a:r>
            <a:r>
              <a:rPr lang="en-IN" dirty="0" smtClean="0">
                <a:solidFill>
                  <a:srgbClr val="C00000"/>
                </a:solidFill>
                <a:latin typeface="Tw Cen MT" pitchFamily="34" charset="0"/>
              </a:rPr>
              <a:t>Mass  awareness  </a:t>
            </a:r>
            <a:r>
              <a:rPr lang="en-IN" dirty="0" smtClean="0">
                <a:latin typeface="Tw Cen MT" pitchFamily="34" charset="0"/>
              </a:rPr>
              <a:t>on NCDs</a:t>
            </a:r>
          </a:p>
          <a:p>
            <a:pPr marL="361950" indent="-361950">
              <a:buFont typeface="Arial" pitchFamily="34" charset="0"/>
              <a:buChar char="•"/>
            </a:pPr>
            <a:r>
              <a:rPr lang="en-IN" dirty="0" smtClean="0">
                <a:latin typeface="Tw Cen MT" pitchFamily="34" charset="0"/>
              </a:rPr>
              <a:t>Improved  </a:t>
            </a:r>
            <a:r>
              <a:rPr lang="en-IN" dirty="0" smtClean="0">
                <a:solidFill>
                  <a:srgbClr val="C00000"/>
                </a:solidFill>
                <a:latin typeface="Tw Cen MT" pitchFamily="34" charset="0"/>
              </a:rPr>
              <a:t>Knowledge &amp; Skills </a:t>
            </a:r>
            <a:r>
              <a:rPr lang="en-IN" dirty="0" smtClean="0">
                <a:latin typeface="Tw Cen MT" pitchFamily="34" charset="0"/>
              </a:rPr>
              <a:t>of Services Providers</a:t>
            </a:r>
            <a:endParaRPr lang="en-US" dirty="0">
              <a:latin typeface="Tw Cen MT" pitchFamily="34" charset="0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191067" y="914400"/>
          <a:ext cx="5991367" cy="4408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4729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/>
              <a:t> </a:t>
            </a:r>
            <a:r>
              <a:rPr lang="en-IN" sz="4000" b="1" dirty="0" smtClean="0">
                <a:latin typeface="Tw Cen MT" pitchFamily="34" charset="0"/>
              </a:rPr>
              <a:t>HWC In Action: Treatment/ Management of NCD Cases  </a:t>
            </a:r>
            <a:endParaRPr lang="en-US" sz="4000" b="1" dirty="0" smtClean="0">
              <a:latin typeface="Tw Cen M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23338" y="1198178"/>
            <a:ext cx="643233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 smtClean="0">
                <a:latin typeface="Tw Cen MT" pitchFamily="34" charset="0"/>
              </a:rPr>
              <a:t>Line listing &amp; Follow-up of  diagnosed cases.</a:t>
            </a:r>
          </a:p>
          <a:p>
            <a:pPr marL="268288" indent="-268288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 smtClean="0">
                <a:solidFill>
                  <a:srgbClr val="C00000"/>
                </a:solidFill>
                <a:latin typeface="Tw Cen MT" pitchFamily="34" charset="0"/>
              </a:rPr>
              <a:t>Streamlining  Supply </a:t>
            </a:r>
            <a:r>
              <a:rPr lang="en-IN" sz="2400" dirty="0" smtClean="0">
                <a:latin typeface="Tw Cen MT" pitchFamily="34" charset="0"/>
              </a:rPr>
              <a:t>of  NCD  Drugs to HWCs.</a:t>
            </a:r>
          </a:p>
          <a:p>
            <a:pPr marL="268288" indent="-268288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 smtClean="0">
                <a:latin typeface="Tw Cen MT" pitchFamily="34" charset="0"/>
              </a:rPr>
              <a:t>Free Treatment  for all diagnosed cases.</a:t>
            </a:r>
          </a:p>
          <a:p>
            <a:pPr marL="268288" indent="-268288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 smtClean="0">
                <a:latin typeface="Tw Cen MT" pitchFamily="34" charset="0"/>
              </a:rPr>
              <a:t>Using  </a:t>
            </a:r>
            <a:r>
              <a:rPr lang="en-IN" sz="2400" dirty="0" smtClean="0">
                <a:solidFill>
                  <a:srgbClr val="C00000"/>
                </a:solidFill>
                <a:latin typeface="Tw Cen MT" pitchFamily="34" charset="0"/>
              </a:rPr>
              <a:t>Referral slip</a:t>
            </a:r>
            <a:r>
              <a:rPr lang="en-IN" sz="2400" dirty="0" smtClean="0">
                <a:latin typeface="Tw Cen MT" pitchFamily="34" charset="0"/>
              </a:rPr>
              <a:t>  for referral  complicated cases to DHH.</a:t>
            </a:r>
          </a:p>
          <a:p>
            <a:pPr marL="268288" indent="-268288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 smtClean="0">
                <a:solidFill>
                  <a:srgbClr val="C00000"/>
                </a:solidFill>
                <a:latin typeface="Tw Cen MT" pitchFamily="34" charset="0"/>
              </a:rPr>
              <a:t>Fixed day NCD Screening</a:t>
            </a:r>
            <a:r>
              <a:rPr lang="en-IN" sz="2400" dirty="0" smtClean="0">
                <a:latin typeface="Tw Cen MT" pitchFamily="34" charset="0"/>
              </a:rPr>
              <a:t>- Thursday </a:t>
            </a:r>
          </a:p>
          <a:p>
            <a:pPr marL="268288" indent="-268288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 smtClean="0">
                <a:latin typeface="Tw Cen MT" pitchFamily="34" charset="0"/>
              </a:rPr>
              <a:t>Organising </a:t>
            </a:r>
            <a:r>
              <a:rPr lang="en-IN" sz="2400" dirty="0" smtClean="0">
                <a:solidFill>
                  <a:srgbClr val="C00000"/>
                </a:solidFill>
                <a:latin typeface="Tw Cen MT" pitchFamily="34" charset="0"/>
              </a:rPr>
              <a:t>Yoga</a:t>
            </a:r>
            <a:r>
              <a:rPr lang="en-IN" sz="2400" dirty="0" smtClean="0">
                <a:latin typeface="Tw Cen MT" pitchFamily="34" charset="0"/>
              </a:rPr>
              <a:t> Sessions 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20717" y="662154"/>
            <a:ext cx="4808483" cy="5344508"/>
            <a:chOff x="189186" y="1371602"/>
            <a:chExt cx="4808483" cy="4950370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/>
                      </a14:imgEffect>
                    </a14:imgLayer>
                  </a14:imgProps>
                </a:ext>
              </a:extLst>
            </a:blip>
            <a:srcRect b="7982"/>
            <a:stretch>
              <a:fillRect/>
            </a:stretch>
          </p:blipFill>
          <p:spPr bwMode="auto">
            <a:xfrm>
              <a:off x="204951" y="1371602"/>
              <a:ext cx="4776951" cy="26228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/>
                      </a14:imgEffect>
                    </a14:imgLayer>
                  </a14:imgProps>
                </a:ext>
              </a:extLst>
            </a:blip>
            <a:srcRect b="18717"/>
            <a:stretch>
              <a:fillRect/>
            </a:stretch>
          </p:blipFill>
          <p:spPr bwMode="auto">
            <a:xfrm>
              <a:off x="189186" y="4122814"/>
              <a:ext cx="4808483" cy="2199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9" name="TextBox 8"/>
          <p:cNvSpPr txBox="1"/>
          <p:nvPr/>
        </p:nvSpPr>
        <p:spPr>
          <a:xfrm>
            <a:off x="220718" y="6290436"/>
            <a:ext cx="4776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>
                <a:latin typeface="Tw Cen MT" pitchFamily="34" charset="0"/>
              </a:rPr>
              <a:t>Yoga Session at HWC</a:t>
            </a:r>
            <a:endParaRPr lang="en-US" dirty="0"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2248" y="565071"/>
            <a:ext cx="11713780" cy="5731654"/>
            <a:chOff x="252666" y="549305"/>
            <a:chExt cx="11644883" cy="5862160"/>
          </a:xfrm>
        </p:grpSpPr>
        <p:pic>
          <p:nvPicPr>
            <p:cNvPr id="2" name="Picture 1"/>
            <p:cNvPicPr/>
            <p:nvPr/>
          </p:nvPicPr>
          <p:blipFill rotWithShape="1"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23557" y="549305"/>
              <a:ext cx="3474720" cy="2278966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323558" y="2828271"/>
              <a:ext cx="34747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0"/>
                </a:spcBef>
              </a:pPr>
              <a:r>
                <a:rPr lang="en-US" sz="2000" dirty="0" smtClean="0">
                  <a:latin typeface="Tw Cen MT" panose="020B0602020104020603" pitchFamily="34" charset="0"/>
                  <a:ea typeface="+mj-ea"/>
                  <a:cs typeface="+mj-cs"/>
                </a:rPr>
                <a:t>1. ASHA </a:t>
              </a:r>
              <a:r>
                <a:rPr lang="en-US" sz="2000" dirty="0">
                  <a:latin typeface="Tw Cen MT" panose="020B0602020104020603" pitchFamily="34" charset="0"/>
                  <a:ea typeface="+mj-ea"/>
                  <a:cs typeface="+mj-cs"/>
                </a:rPr>
                <a:t>filling the CBAC form at beneficiaries’ house</a:t>
              </a:r>
            </a:p>
          </p:txBody>
        </p:sp>
        <p:pic>
          <p:nvPicPr>
            <p:cNvPr id="4" name="Picture 3"/>
            <p:cNvPicPr/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65356" y="549306"/>
              <a:ext cx="3474720" cy="2276856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4365356" y="2826161"/>
              <a:ext cx="34747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0"/>
                </a:spcBef>
              </a:pPr>
              <a:r>
                <a:rPr lang="en-US" sz="2000" dirty="0" smtClean="0">
                  <a:latin typeface="Tw Cen MT" panose="020B0602020104020603" pitchFamily="34" charset="0"/>
                  <a:ea typeface="+mj-ea"/>
                  <a:cs typeface="+mj-cs"/>
                </a:rPr>
                <a:t>2. Community screening session at Anganwadi centre by ANM</a:t>
              </a:r>
              <a:endParaRPr lang="en-US" sz="2000" dirty="0">
                <a:latin typeface="Tw Cen MT" panose="020B0602020104020603" pitchFamily="34" charset="0"/>
                <a:ea typeface="+mj-ea"/>
                <a:cs typeface="+mj-cs"/>
              </a:endParaRPr>
            </a:p>
          </p:txBody>
        </p:sp>
        <p:pic>
          <p:nvPicPr>
            <p:cNvPr id="6" name="Picture 5"/>
            <p:cNvPicPr/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07156" y="549305"/>
              <a:ext cx="3474720" cy="2276856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8407156" y="2826161"/>
              <a:ext cx="34747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0"/>
                </a:spcBef>
              </a:pPr>
              <a:r>
                <a:rPr lang="en-US" sz="2000" dirty="0" smtClean="0">
                  <a:latin typeface="Tw Cen MT" panose="020B0602020104020603" pitchFamily="34" charset="0"/>
                  <a:ea typeface="+mj-ea"/>
                  <a:cs typeface="+mj-cs"/>
                </a:rPr>
                <a:t>3. CHO providing health education on NCDs </a:t>
              </a:r>
              <a:endParaRPr lang="en-US" sz="2000" dirty="0">
                <a:latin typeface="Tw Cen MT" panose="020B0602020104020603" pitchFamily="34" charset="0"/>
                <a:ea typeface="+mj-ea"/>
                <a:cs typeface="+mj-cs"/>
              </a:endParaRPr>
            </a:p>
          </p:txBody>
        </p:sp>
        <p:pic>
          <p:nvPicPr>
            <p:cNvPr id="8" name="Picture 7"/>
            <p:cNvPicPr/>
            <p:nvPr/>
          </p:nvPicPr>
          <p:blipFill>
            <a:blip r:embed="rId8" cstate="email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4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3557" y="3549060"/>
              <a:ext cx="3474720" cy="2276856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252666" y="5807079"/>
              <a:ext cx="3714451" cy="6043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0"/>
                </a:spcBef>
              </a:pPr>
              <a:r>
                <a:rPr lang="en-US" dirty="0" smtClean="0">
                  <a:latin typeface="Tw Cen MT" panose="020B0602020104020603" pitchFamily="34" charset="0"/>
                  <a:ea typeface="+mj-ea"/>
                  <a:cs typeface="+mj-cs"/>
                </a:rPr>
                <a:t>4. ASHA accompanying the beneficiary to HWC PHC</a:t>
              </a:r>
              <a:endParaRPr lang="en-US" dirty="0">
                <a:latin typeface="Tw Cen MT" panose="020B0602020104020603" pitchFamily="34" charset="0"/>
                <a:ea typeface="+mj-ea"/>
                <a:cs typeface="+mj-cs"/>
              </a:endParaRPr>
            </a:p>
          </p:txBody>
        </p:sp>
        <p:pic>
          <p:nvPicPr>
            <p:cNvPr id="10" name="Picture 9"/>
            <p:cNvPicPr/>
            <p:nvPr/>
          </p:nvPicPr>
          <p:blipFill>
            <a:blip r:embed="rId10" cstate="email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4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65356" y="3500685"/>
              <a:ext cx="3474720" cy="2276856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4365356" y="5713041"/>
              <a:ext cx="34747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0"/>
                </a:spcBef>
              </a:pPr>
              <a:r>
                <a:rPr lang="en-US" sz="2000" dirty="0" smtClean="0">
                  <a:latin typeface="Tw Cen MT" panose="020B0602020104020603" pitchFamily="34" charset="0"/>
                  <a:ea typeface="+mj-ea"/>
                  <a:cs typeface="+mj-cs"/>
                </a:rPr>
                <a:t>5. Confirmation of diagnosis my MO-MBBS at HWC-PHC</a:t>
              </a:r>
              <a:endParaRPr lang="en-US" sz="2000" dirty="0">
                <a:latin typeface="Tw Cen MT" panose="020B0602020104020603" pitchFamily="34" charset="0"/>
                <a:ea typeface="+mj-ea"/>
                <a:cs typeface="+mj-cs"/>
              </a:endParaRPr>
            </a:p>
          </p:txBody>
        </p:sp>
        <p:pic>
          <p:nvPicPr>
            <p:cNvPr id="12" name="Picture 11"/>
            <p:cNvPicPr/>
            <p:nvPr/>
          </p:nvPicPr>
          <p:blipFill>
            <a:blip r:embed="rId12" cstate="email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4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07155" y="3452310"/>
              <a:ext cx="3474720" cy="2276856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8422829" y="5745301"/>
              <a:ext cx="34747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0"/>
                </a:spcBef>
              </a:pPr>
              <a:r>
                <a:rPr lang="en-US" sz="2000" dirty="0" smtClean="0">
                  <a:latin typeface="Tw Cen MT" panose="020B0602020104020603" pitchFamily="34" charset="0"/>
                  <a:ea typeface="+mj-ea"/>
                  <a:cs typeface="+mj-cs"/>
                </a:rPr>
                <a:t>6. Treatment initiated: distribution of drugs for a month</a:t>
              </a:r>
              <a:endParaRPr lang="en-US" sz="2000" dirty="0">
                <a:latin typeface="Tw Cen MT" panose="020B0602020104020603" pitchFamily="34" charset="0"/>
                <a:ea typeface="+mj-ea"/>
                <a:cs typeface="+mj-cs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0" y="-4729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dirty="0" smtClean="0">
                <a:latin typeface="Tw Cen MT" pitchFamily="34" charset="0"/>
              </a:rPr>
              <a:t>HWC in Action </a:t>
            </a:r>
            <a:endParaRPr lang="en-US" sz="4000" b="1" dirty="0" smtClean="0"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59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5"/>
          <p:cNvGrpSpPr>
            <a:grpSpLocks/>
          </p:cNvGrpSpPr>
          <p:nvPr/>
        </p:nvGrpSpPr>
        <p:grpSpPr bwMode="auto">
          <a:xfrm>
            <a:off x="404813" y="586854"/>
            <a:ext cx="5463724" cy="3084394"/>
            <a:chOff x="0" y="0"/>
            <a:chExt cx="35084" cy="21873"/>
          </a:xfrm>
        </p:grpSpPr>
        <p:sp>
          <p:nvSpPr>
            <p:cNvPr id="204" name="Text Box 204"/>
            <p:cNvSpPr txBox="1">
              <a:spLocks noChangeArrowheads="1"/>
            </p:cNvSpPr>
            <p:nvPr/>
          </p:nvSpPr>
          <p:spPr bwMode="auto">
            <a:xfrm>
              <a:off x="603" y="20444"/>
              <a:ext cx="34481" cy="142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Maiandra GD" pitchFamily="34" charset="0"/>
                  <a:ea typeface="Arial" pitchFamily="34" charset="0"/>
                  <a:cs typeface="Arial" pitchFamily="34" charset="0"/>
                </a:rPr>
                <a:t>Oath taking &amp; Rally  for</a:t>
              </a: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Maiandra GD" pitchFamily="34" charset="0"/>
                  <a:ea typeface="Arial" pitchFamily="34" charset="0"/>
                  <a:cs typeface="Arial" pitchFamily="34" charset="0"/>
                </a:rPr>
                <a:t> “No Use of Tobacco”</a:t>
              </a:r>
              <a:endPara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03" name="Picture 203" descr="IMG-20190531-WA0159"/>
            <p:cNvPicPr>
              <a:picLocks noChangeAspect="1"/>
            </p:cNvPicPr>
            <p:nvPr/>
          </p:nvPicPr>
          <p:blipFill>
            <a:blip r:embed="rId2"/>
            <a:srcRect t="7816" r="11613"/>
            <a:stretch>
              <a:fillRect/>
            </a:stretch>
          </p:blipFill>
          <p:spPr bwMode="auto">
            <a:xfrm>
              <a:off x="0" y="0"/>
              <a:ext cx="34480" cy="20224"/>
            </a:xfrm>
            <a:prstGeom prst="rect">
              <a:avLst/>
            </a:prstGeom>
            <a:noFill/>
          </p:spPr>
        </p:pic>
      </p:grpSp>
      <p:grpSp>
        <p:nvGrpSpPr>
          <p:cNvPr id="2053" name="Group 27"/>
          <p:cNvGrpSpPr>
            <a:grpSpLocks noChangeAspect="1"/>
          </p:cNvGrpSpPr>
          <p:nvPr/>
        </p:nvGrpSpPr>
        <p:grpSpPr bwMode="auto">
          <a:xfrm>
            <a:off x="6332562" y="588158"/>
            <a:ext cx="5431808" cy="3110386"/>
            <a:chOff x="0" y="0"/>
            <a:chExt cx="32918" cy="24615"/>
          </a:xfrm>
        </p:grpSpPr>
        <p:pic>
          <p:nvPicPr>
            <p:cNvPr id="2" name="Picture 1" descr="IMG-20190531-WA0034"/>
            <p:cNvPicPr>
              <a:picLocks noChangeAspect="1"/>
            </p:cNvPicPr>
            <p:nvPr/>
          </p:nvPicPr>
          <p:blipFill>
            <a:blip r:embed="rId3"/>
            <a:srcRect t="14745" b="14529"/>
            <a:stretch>
              <a:fillRect/>
            </a:stretch>
          </p:blipFill>
          <p:spPr bwMode="auto">
            <a:xfrm>
              <a:off x="0" y="0"/>
              <a:ext cx="32918" cy="22510"/>
            </a:xfrm>
            <a:prstGeom prst="rect">
              <a:avLst/>
            </a:prstGeom>
            <a:noFill/>
          </p:spPr>
        </p:pic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0" y="22569"/>
              <a:ext cx="32918" cy="204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Maiandra GD" pitchFamily="34" charset="0"/>
                  <a:ea typeface="Arial" pitchFamily="34" charset="0"/>
                  <a:cs typeface="Arial" pitchFamily="34" charset="0"/>
                </a:rPr>
                <a:t>Sensitization and health talk at </a:t>
              </a:r>
              <a:r>
                <a:rPr kumimoji="0" lang="en-US" sz="14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Maiandra GD" pitchFamily="34" charset="0"/>
                  <a:ea typeface="Arial" pitchFamily="34" charset="0"/>
                  <a:cs typeface="Arial" pitchFamily="34" charset="0"/>
                </a:rPr>
                <a:t> HWC &amp;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Maiandra GD" pitchFamily="34" charset="0"/>
                  <a:ea typeface="Arial" pitchFamily="34" charset="0"/>
                  <a:cs typeface="Arial" pitchFamily="34" charset="0"/>
                </a:rPr>
                <a:t> Village level</a:t>
              </a:r>
              <a:endPara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9" name="Picture 8" descr="Image"/>
          <p:cNvPicPr/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097" y="3710645"/>
            <a:ext cx="5404512" cy="2294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4" descr="IMG-20190531-WA0070"/>
          <p:cNvPicPr>
            <a:picLocks noChangeAspect="1"/>
          </p:cNvPicPr>
          <p:nvPr/>
        </p:nvPicPr>
        <p:blipFill>
          <a:blip r:embed="rId6"/>
          <a:srcRect t="13675" r="3365" b="4488"/>
          <a:stretch>
            <a:fillRect/>
          </a:stretch>
        </p:blipFill>
        <p:spPr bwMode="auto">
          <a:xfrm>
            <a:off x="465137" y="3671247"/>
            <a:ext cx="5444343" cy="2442949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dirty="0" smtClean="0">
                <a:latin typeface="Tw Cen MT" pitchFamily="34" charset="0"/>
              </a:rPr>
              <a:t>Community Process Initiatives </a:t>
            </a:r>
            <a:endParaRPr lang="en-US" sz="4000" b="1" dirty="0" smtClean="0"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5898" y="523219"/>
            <a:ext cx="1144020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 algn="just"/>
            <a:r>
              <a:rPr lang="en-IN" sz="2800" b="1" dirty="0" smtClean="0">
                <a:latin typeface="Tw Cen MT" pitchFamily="34" charset="0"/>
              </a:rPr>
              <a:t>Continuing Challenges: 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800" dirty="0" smtClean="0">
                <a:latin typeface="Tw Cen MT" pitchFamily="34" charset="0"/>
              </a:rPr>
              <a:t>Improving IT skills of ANMs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800" dirty="0" smtClean="0">
                <a:latin typeface="Tw Cen MT" pitchFamily="34" charset="0"/>
              </a:rPr>
              <a:t>Entry in MO Portal by Medical Officers 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800" dirty="0" smtClean="0">
                <a:latin typeface="Tw Cen MT" pitchFamily="34" charset="0"/>
              </a:rPr>
              <a:t>Tracking confirmed cases to ensure treatment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800" dirty="0" smtClean="0">
                <a:latin typeface="Tw Cen MT" pitchFamily="34" charset="0"/>
              </a:rPr>
              <a:t>PBS in non-slum urban areas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800" dirty="0" smtClean="0">
                <a:latin typeface="Tw Cen MT" pitchFamily="34" charset="0"/>
              </a:rPr>
              <a:t>E-tracking of drugs </a:t>
            </a:r>
            <a:r>
              <a:rPr lang="en-IN" sz="2800" dirty="0" err="1" smtClean="0">
                <a:latin typeface="Tw Cen MT" pitchFamily="34" charset="0"/>
              </a:rPr>
              <a:t>upto</a:t>
            </a:r>
            <a:r>
              <a:rPr lang="en-IN" sz="2800" dirty="0" smtClean="0">
                <a:latin typeface="Tw Cen MT" pitchFamily="34" charset="0"/>
              </a:rPr>
              <a:t> Sub Centre level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US" sz="2800" dirty="0" smtClean="0">
                <a:latin typeface="Tw Cen MT" pitchFamily="34" charset="0"/>
              </a:rPr>
              <a:t>Inadequate number of MO, Staff nurse and LT at PHCs</a:t>
            </a:r>
            <a:endParaRPr lang="en-IN" sz="2800" dirty="0" smtClean="0">
              <a:latin typeface="Tw Cen MT" pitchFamily="34" charset="0"/>
            </a:endParaRPr>
          </a:p>
          <a:p>
            <a:pPr marL="268288" indent="-268288" algn="just">
              <a:buFont typeface="Arial" pitchFamily="34" charset="0"/>
              <a:buChar char="•"/>
            </a:pPr>
            <a:endParaRPr lang="en-IN" sz="2800" dirty="0" smtClean="0">
              <a:latin typeface="Tw Cen MT" pitchFamily="34" charset="0"/>
            </a:endParaRPr>
          </a:p>
          <a:p>
            <a:pPr marL="268288" indent="-268288" algn="just"/>
            <a:r>
              <a:rPr lang="en-IN" sz="2800" b="1" dirty="0" smtClean="0">
                <a:latin typeface="Tw Cen MT" pitchFamily="34" charset="0"/>
              </a:rPr>
              <a:t>Way forward: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800" dirty="0" smtClean="0">
                <a:latin typeface="Tw Cen MT" pitchFamily="34" charset="0"/>
              </a:rPr>
              <a:t>Expanding E-</a:t>
            </a:r>
            <a:r>
              <a:rPr lang="en-IN" sz="2800" dirty="0" err="1" smtClean="0">
                <a:latin typeface="Tw Cen MT" pitchFamily="34" charset="0"/>
              </a:rPr>
              <a:t>Niramaya</a:t>
            </a:r>
            <a:r>
              <a:rPr lang="en-IN" sz="2800" dirty="0" smtClean="0">
                <a:latin typeface="Tw Cen MT" pitchFamily="34" charset="0"/>
              </a:rPr>
              <a:t>  to all HWCs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800" dirty="0" smtClean="0">
                <a:latin typeface="Tw Cen MT" pitchFamily="34" charset="0"/>
              </a:rPr>
              <a:t>Outsourcing of Telemedicine setup (6 hubs &amp; 600 Spokes in 1st phase)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800" dirty="0" smtClean="0">
                <a:latin typeface="Tw Cen MT" pitchFamily="34" charset="0"/>
              </a:rPr>
              <a:t>Health card to track patients ?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800" dirty="0" smtClean="0">
                <a:latin typeface="Tw Cen MT" pitchFamily="34" charset="0"/>
              </a:rPr>
              <a:t>Creation of posts of SN and LT and posting of doctors</a:t>
            </a:r>
            <a:endParaRPr lang="en-IN" sz="2800" dirty="0">
              <a:latin typeface="Tw Cen MT" pitchFamily="34" charset="0"/>
            </a:endParaRPr>
          </a:p>
          <a:p>
            <a:pPr marL="268288" indent="-268288" algn="just"/>
            <a:endParaRPr lang="en-IN" sz="2800" dirty="0">
              <a:latin typeface="Tw Cen MT" pitchFamily="34" charset="0"/>
            </a:endParaRPr>
          </a:p>
          <a:p>
            <a:pPr marL="268288" indent="-268288" algn="just">
              <a:buFont typeface="Arial" pitchFamily="34" charset="0"/>
              <a:buChar char="•"/>
            </a:pPr>
            <a:endParaRPr lang="en-IN" sz="2800" dirty="0" smtClean="0">
              <a:latin typeface="Tw Cen MT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-1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 smtClean="0">
                <a:latin typeface="Tw Cen MT" pitchFamily="34" charset="0"/>
              </a:rPr>
              <a:t> Continuing Challenges  &amp; Way Forward </a:t>
            </a:r>
            <a:endParaRPr lang="en-US" sz="2800" b="1" dirty="0" smtClean="0"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60687" y="2673519"/>
            <a:ext cx="57866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 smtClean="0"/>
              <a:t> </a:t>
            </a:r>
            <a:r>
              <a:rPr lang="en-IN" sz="3600" b="1" dirty="0" smtClean="0">
                <a:latin typeface="Tw Cen MT" pitchFamily="34" charset="0"/>
              </a:rPr>
              <a:t>Digital Dispensary </a:t>
            </a:r>
          </a:p>
          <a:p>
            <a:pPr algn="ctr"/>
            <a:r>
              <a:rPr lang="en-IN" sz="3600" b="1" dirty="0" smtClean="0">
                <a:latin typeface="Tw Cen MT" pitchFamily="34" charset="0"/>
              </a:rPr>
              <a:t>in Difficult Areas </a:t>
            </a:r>
            <a:endParaRPr lang="en-US" sz="3600" b="1" dirty="0" smtClean="0">
              <a:latin typeface="Tw Cen MT" pitchFamily="34" charset="0"/>
            </a:endParaRPr>
          </a:p>
          <a:p>
            <a:pPr algn="ctr"/>
            <a:endParaRPr lang="en-US" sz="36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6602" y="859809"/>
            <a:ext cx="7692675" cy="4723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264321" y="727082"/>
            <a:ext cx="565017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68288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IN" sz="2400" dirty="0" smtClean="0">
                <a:latin typeface="Tw Cen MT" pitchFamily="34" charset="0"/>
              </a:rPr>
              <a:t>Digital Dispensary operates as an OPD in the selected difficult areas. </a:t>
            </a:r>
          </a:p>
          <a:p>
            <a:pPr marL="274320" lvl="0" indent="-268288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endParaRPr lang="en-IN" sz="2400" dirty="0" smtClean="0">
              <a:latin typeface="Tw Cen MT" pitchFamily="34" charset="0"/>
            </a:endParaRPr>
          </a:p>
          <a:p>
            <a:pPr marL="274320" lvl="0" indent="-268288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IN" sz="2400" dirty="0" smtClean="0">
                <a:latin typeface="Tw Cen MT" pitchFamily="34" charset="0"/>
              </a:rPr>
              <a:t>Medical consultation, basic tests and medication dispensing </a:t>
            </a:r>
          </a:p>
          <a:p>
            <a:pPr marL="6032" lvl="0" algn="just">
              <a:spcBef>
                <a:spcPts val="600"/>
              </a:spcBef>
              <a:spcAft>
                <a:spcPts val="600"/>
              </a:spcAft>
            </a:pPr>
            <a:endParaRPr lang="en-IN" sz="2400" dirty="0" smtClean="0">
              <a:latin typeface="Tw Cen MT" pitchFamily="34" charset="0"/>
            </a:endParaRPr>
          </a:p>
          <a:p>
            <a:pPr marL="274320" lvl="0" indent="-268288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IN" sz="2400" dirty="0" smtClean="0">
                <a:latin typeface="Tw Cen MT" pitchFamily="34" charset="0"/>
              </a:rPr>
              <a:t>Criteria for Selection of location -  No PHC within 10 Km distance or isolated due to geographical barriers while covering 5000 population. </a:t>
            </a:r>
            <a:endParaRPr lang="en-US" sz="2400" dirty="0" smtClean="0">
              <a:latin typeface="Tw Cen M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3645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/>
              <a:t> </a:t>
            </a:r>
            <a:r>
              <a:rPr lang="en-IN" sz="2800" b="1" dirty="0" smtClean="0">
                <a:latin typeface="Tw Cen MT" pitchFamily="34" charset="0"/>
              </a:rPr>
              <a:t>Digital Dispensary in Difficult areas </a:t>
            </a:r>
            <a:endParaRPr lang="en-US" sz="2800" b="1" dirty="0" smtClean="0">
              <a:latin typeface="Tw Cen MT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1070" y="655089"/>
            <a:ext cx="608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>
                <a:solidFill>
                  <a:srgbClr val="FF0000"/>
                </a:solidFill>
                <a:latin typeface="Berlin Sans FB Demi" pitchFamily="34" charset="0"/>
              </a:rPr>
              <a:t>One Stop Solution for Consultation, Diagnosis and Drugs </a:t>
            </a:r>
            <a:endParaRPr lang="en-US" b="1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44412" y="1024039"/>
            <a:ext cx="6180215" cy="4844956"/>
            <a:chOff x="152400" y="1271517"/>
            <a:chExt cx="6180215" cy="4844956"/>
          </a:xfrm>
        </p:grpSpPr>
        <p:pic>
          <p:nvPicPr>
            <p:cNvPr id="8" name="Slide"/>
            <p:cNvPicPr>
              <a:picLocks noChangeAspect="1"/>
            </p:cNvPicPr>
            <p:nvPr/>
          </p:nvPicPr>
          <p:blipFill>
            <a:blip r:embed="rId2"/>
            <a:srcRect t="28796"/>
            <a:stretch>
              <a:fillRect/>
            </a:stretch>
          </p:blipFill>
          <p:spPr>
            <a:xfrm>
              <a:off x="152400" y="1271517"/>
              <a:ext cx="6180215" cy="4844956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682440" y="3440054"/>
              <a:ext cx="1506578" cy="36933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+mj-lt"/>
                </a:rPr>
                <a:t>Doctors</a:t>
              </a:r>
              <a:endParaRPr lang="en-IN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42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9558"/>
            <a:ext cx="6298442" cy="562287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1795819"/>
              </p:ext>
            </p:extLst>
          </p:nvPr>
        </p:nvGraphicFramePr>
        <p:xfrm>
          <a:off x="6455392" y="614148"/>
          <a:ext cx="5568286" cy="5482977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3784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89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38971">
                <a:tc>
                  <a:txBody>
                    <a:bodyPr/>
                    <a:lstStyle/>
                    <a:p>
                      <a:pPr marL="268288" indent="-268288" algn="just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en-IN" sz="1800" kern="1200" dirty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Model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68288" indent="-268288" algn="just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IN" sz="1800" b="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Located in Government</a:t>
                      </a:r>
                      <a:r>
                        <a:rPr lang="en-IN" sz="1800" b="0" kern="1200" baseline="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 building </a:t>
                      </a:r>
                      <a:endParaRPr lang="en-IN" sz="1800" b="0" kern="1200" dirty="0">
                        <a:solidFill>
                          <a:schemeClr val="tx1"/>
                        </a:solidFill>
                        <a:latin typeface="Tw Cen MT" pitchFamily="34" charset="0"/>
                        <a:ea typeface="+mn-ea"/>
                        <a:cs typeface="+mn-cs"/>
                      </a:endParaRPr>
                    </a:p>
                    <a:p>
                      <a:pPr marL="268288" indent="-268288" algn="just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IN" sz="1800" b="0" kern="1200" dirty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Operated </a:t>
                      </a:r>
                      <a:r>
                        <a:rPr lang="en-IN" sz="1800" b="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through PPP Mode</a:t>
                      </a:r>
                      <a:endParaRPr lang="en-IN" sz="1800" b="0" kern="1200" dirty="0">
                        <a:solidFill>
                          <a:schemeClr val="tx1"/>
                        </a:solidFill>
                        <a:latin typeface="Tw Cen MT" pitchFamily="34" charset="0"/>
                        <a:ea typeface="+mn-ea"/>
                        <a:cs typeface="+mn-cs"/>
                      </a:endParaRPr>
                    </a:p>
                    <a:p>
                      <a:pPr marL="268288" indent="-268288" algn="just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IN" sz="1800" b="0" kern="1200" dirty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Doctors consultancy</a:t>
                      </a:r>
                      <a:r>
                        <a:rPr lang="en-IN" sz="1800" b="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/ Manpower (one trained Nurse for the Telemedicine side, one Pharmacist, one Laboratory Assistant and one Support staff</a:t>
                      </a:r>
                      <a:r>
                        <a:rPr lang="en-IN" sz="1800" b="1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) </a:t>
                      </a:r>
                      <a:r>
                        <a:rPr lang="en-IN" sz="1800" b="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and</a:t>
                      </a:r>
                      <a:r>
                        <a:rPr lang="en-IN" sz="1800" b="0" kern="1200" baseline="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Medicines </a:t>
                      </a:r>
                      <a:r>
                        <a:rPr lang="en-IN" sz="1800" b="0" kern="1200" dirty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provided by </a:t>
                      </a:r>
                      <a:r>
                        <a:rPr lang="en-IN" sz="1800" b="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PPP Partner </a:t>
                      </a:r>
                      <a:endParaRPr lang="en-IN" sz="1800" b="0" kern="1200" dirty="0">
                        <a:solidFill>
                          <a:schemeClr val="tx1"/>
                        </a:solidFill>
                        <a:latin typeface="Tw Cen MT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0161">
                <a:tc>
                  <a:txBody>
                    <a:bodyPr/>
                    <a:lstStyle/>
                    <a:p>
                      <a:pPr marL="268288" indent="-268288" algn="just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en-IN" sz="1800" b="1" kern="1200" dirty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Location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68288" indent="-268288" algn="just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IN" sz="18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Sub Centre</a:t>
                      </a:r>
                      <a:endParaRPr lang="en-IN" sz="1800" kern="1200" dirty="0">
                        <a:solidFill>
                          <a:schemeClr val="tx1"/>
                        </a:solidFill>
                        <a:latin typeface="Tw Cen MT" pitchFamily="34" charset="0"/>
                        <a:ea typeface="+mn-ea"/>
                        <a:cs typeface="+mn-cs"/>
                      </a:endParaRPr>
                    </a:p>
                    <a:p>
                      <a:pPr marL="268288" indent="-268288" algn="just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IN" sz="18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Community Building</a:t>
                      </a:r>
                    </a:p>
                    <a:p>
                      <a:pPr marL="268288" indent="-268288" algn="just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IN" sz="18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Any other Govt. building  within the catchment area</a:t>
                      </a:r>
                      <a:endParaRPr lang="en-IN" sz="1800" kern="1200" dirty="0">
                        <a:solidFill>
                          <a:schemeClr val="tx1"/>
                        </a:solidFill>
                        <a:latin typeface="Tw Cen MT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1351">
                <a:tc>
                  <a:txBody>
                    <a:bodyPr/>
                    <a:lstStyle/>
                    <a:p>
                      <a:pPr marL="0" indent="0" algn="just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en-IN" sz="1800" b="1" kern="1200" baseline="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No of Digital Dispensary </a:t>
                      </a:r>
                      <a:endParaRPr lang="en-IN" sz="1800" b="1" kern="1200" dirty="0">
                        <a:solidFill>
                          <a:schemeClr val="tx1"/>
                        </a:solidFill>
                        <a:latin typeface="Tw Cen MT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68288" indent="-268288" algn="just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IN" sz="18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en-IN" sz="1800" kern="1200" baseline="300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st</a:t>
                      </a:r>
                      <a:r>
                        <a:rPr lang="en-IN" sz="18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 Phase- 30</a:t>
                      </a:r>
                    </a:p>
                    <a:p>
                      <a:pPr marL="268288" indent="-268288" algn="just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IN" sz="18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IN" sz="1800" kern="1200" baseline="300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nd</a:t>
                      </a:r>
                      <a:r>
                        <a:rPr lang="en-IN" sz="18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 Phase -102 </a:t>
                      </a:r>
                    </a:p>
                    <a:p>
                      <a:pPr marL="268288" indent="-268288" algn="just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en-IN" sz="18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(63 under functional </a:t>
                      </a:r>
                      <a:r>
                        <a:rPr lang="en-IN" sz="1800" b="1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HWC</a:t>
                      </a:r>
                      <a:r>
                        <a:rPr lang="en-IN" sz="18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 area)</a:t>
                      </a:r>
                      <a:endParaRPr lang="en-IN" sz="1800" kern="1200" dirty="0">
                        <a:solidFill>
                          <a:schemeClr val="tx1"/>
                        </a:solidFill>
                        <a:latin typeface="Tw Cen MT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6736">
                <a:tc>
                  <a:txBody>
                    <a:bodyPr/>
                    <a:lstStyle/>
                    <a:p>
                      <a:pPr marL="0" indent="0" algn="just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en-IN" sz="1800" b="1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Financial Implications </a:t>
                      </a:r>
                      <a:endParaRPr lang="en-IN" sz="1800" b="1" kern="1200" dirty="0">
                        <a:solidFill>
                          <a:schemeClr val="tx1"/>
                        </a:solidFill>
                        <a:latin typeface="Tw Cen MT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68288" indent="-268288" algn="just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IN" sz="1800" kern="1200" dirty="0" err="1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Capex</a:t>
                      </a:r>
                      <a:r>
                        <a:rPr lang="en-IN" sz="18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-  Rs.12.29 </a:t>
                      </a:r>
                      <a:r>
                        <a:rPr lang="en-IN" sz="1800" kern="1200" dirty="0" err="1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Lakhs</a:t>
                      </a:r>
                      <a:r>
                        <a:rPr lang="en-IN" sz="18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  per Dispensary</a:t>
                      </a:r>
                    </a:p>
                    <a:p>
                      <a:pPr marL="268288" indent="-268288" algn="just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IN" sz="18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Opex-Rs.225 /-per patient per consultation </a:t>
                      </a:r>
                      <a:endParaRPr lang="en-IN" sz="1800" kern="1200" dirty="0">
                        <a:solidFill>
                          <a:schemeClr val="tx1"/>
                        </a:solidFill>
                        <a:latin typeface="Tw Cen MT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 smtClean="0">
                <a:latin typeface="Tw Cen MT" pitchFamily="34" charset="0"/>
              </a:rPr>
              <a:t>Major Features </a:t>
            </a:r>
            <a:endParaRPr lang="en-US" sz="2800" b="1" dirty="0" smtClean="0"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57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955" y="614149"/>
            <a:ext cx="11559654" cy="5418161"/>
          </a:xfrm>
        </p:spPr>
        <p:txBody>
          <a:bodyPr>
            <a:normAutofit fontScale="85000" lnSpcReduction="10000"/>
          </a:bodyPr>
          <a:lstStyle/>
          <a:p>
            <a:pPr lvl="0" algn="just"/>
            <a:r>
              <a:rPr lang="en-US" dirty="0" smtClean="0">
                <a:latin typeface="Tw Cen MT" pitchFamily="34" charset="0"/>
              </a:rPr>
              <a:t>To manage and operate the digital dispensary centers which will function as </a:t>
            </a:r>
            <a:r>
              <a:rPr lang="en-US" b="1" dirty="0" smtClean="0">
                <a:latin typeface="Tw Cen MT" pitchFamily="34" charset="0"/>
              </a:rPr>
              <a:t>an OPD </a:t>
            </a:r>
            <a:r>
              <a:rPr lang="en-US" dirty="0" smtClean="0">
                <a:latin typeface="Tw Cen MT" pitchFamily="34" charset="0"/>
              </a:rPr>
              <a:t>with</a:t>
            </a:r>
            <a:r>
              <a:rPr lang="en-US" b="1" dirty="0" smtClean="0">
                <a:latin typeface="Tw Cen MT" pitchFamily="34" charset="0"/>
              </a:rPr>
              <a:t> </a:t>
            </a:r>
            <a:r>
              <a:rPr lang="en-US" dirty="0" smtClean="0">
                <a:latin typeface="Tw Cen MT" pitchFamily="34" charset="0"/>
              </a:rPr>
              <a:t>virtual consultation with doctor (through video consultation)</a:t>
            </a:r>
            <a:r>
              <a:rPr lang="en-US" b="1" dirty="0" smtClean="0">
                <a:latin typeface="Tw Cen MT" pitchFamily="34" charset="0"/>
              </a:rPr>
              <a:t> </a:t>
            </a:r>
            <a:r>
              <a:rPr lang="en-US" dirty="0" smtClean="0">
                <a:latin typeface="Tw Cen MT" pitchFamily="34" charset="0"/>
              </a:rPr>
              <a:t>to deliver </a:t>
            </a:r>
            <a:r>
              <a:rPr lang="en-US" b="1" dirty="0" smtClean="0">
                <a:latin typeface="Tw Cen MT" pitchFamily="34" charset="0"/>
              </a:rPr>
              <a:t>Primary Health Care</a:t>
            </a:r>
            <a:r>
              <a:rPr lang="en-IN" dirty="0" smtClean="0">
                <a:latin typeface="Tw Cen MT" pitchFamily="34" charset="0"/>
              </a:rPr>
              <a:t>. </a:t>
            </a:r>
            <a:endParaRPr lang="en-US" dirty="0" smtClean="0">
              <a:latin typeface="Tw Cen MT" pitchFamily="34" charset="0"/>
            </a:endParaRPr>
          </a:p>
          <a:p>
            <a:pPr lvl="0" algn="just"/>
            <a:r>
              <a:rPr lang="en-US" b="1" dirty="0" smtClean="0">
                <a:latin typeface="Tw Cen MT" pitchFamily="34" charset="0"/>
              </a:rPr>
              <a:t>Management &amp; Operation of the centers</a:t>
            </a:r>
            <a:r>
              <a:rPr lang="en-US" dirty="0" smtClean="0">
                <a:latin typeface="Tw Cen MT" pitchFamily="34" charset="0"/>
              </a:rPr>
              <a:t> on a </a:t>
            </a:r>
            <a:r>
              <a:rPr lang="en-US" b="1" dirty="0" smtClean="0">
                <a:latin typeface="Tw Cen MT" pitchFamily="34" charset="0"/>
              </a:rPr>
              <a:t>8 hours / day</a:t>
            </a:r>
            <a:r>
              <a:rPr lang="en-US" dirty="0" smtClean="0">
                <a:latin typeface="Tw Cen MT" pitchFamily="34" charset="0"/>
              </a:rPr>
              <a:t> basis in all days of a week. </a:t>
            </a:r>
          </a:p>
          <a:p>
            <a:pPr lvl="0" algn="just"/>
            <a:r>
              <a:rPr lang="en-US" dirty="0" smtClean="0">
                <a:latin typeface="Tw Cen MT" pitchFamily="34" charset="0"/>
              </a:rPr>
              <a:t>Registration  of  Patients</a:t>
            </a:r>
          </a:p>
          <a:p>
            <a:pPr lvl="0" algn="just"/>
            <a:r>
              <a:rPr lang="en-US" dirty="0" smtClean="0">
                <a:latin typeface="Tw Cen MT" pitchFamily="34" charset="0"/>
              </a:rPr>
              <a:t>Consultations  with  Doctors through </a:t>
            </a:r>
            <a:r>
              <a:rPr lang="en-US" b="1" dirty="0" smtClean="0">
                <a:latin typeface="Tw Cen MT" pitchFamily="34" charset="0"/>
              </a:rPr>
              <a:t>Video  Conferencing using Internet Broadband Connectivity</a:t>
            </a:r>
            <a:r>
              <a:rPr lang="en-US" dirty="0" smtClean="0">
                <a:latin typeface="Tw Cen MT" pitchFamily="34" charset="0"/>
              </a:rPr>
              <a:t> (Minimum </a:t>
            </a:r>
            <a:r>
              <a:rPr lang="en-US" b="1" dirty="0" smtClean="0">
                <a:latin typeface="Tw Cen MT" pitchFamily="34" charset="0"/>
              </a:rPr>
              <a:t>2 MBPS</a:t>
            </a:r>
            <a:r>
              <a:rPr lang="en-US" dirty="0" smtClean="0">
                <a:latin typeface="Tw Cen MT" pitchFamily="34" charset="0"/>
              </a:rPr>
              <a:t>)</a:t>
            </a:r>
          </a:p>
          <a:p>
            <a:pPr lvl="0" algn="just"/>
            <a:r>
              <a:rPr lang="en-US" dirty="0" smtClean="0">
                <a:latin typeface="Tw Cen MT" pitchFamily="34" charset="0"/>
              </a:rPr>
              <a:t>e-Prescription  	</a:t>
            </a:r>
          </a:p>
          <a:p>
            <a:pPr lvl="0" algn="just"/>
            <a:r>
              <a:rPr lang="en-US" dirty="0" smtClean="0">
                <a:latin typeface="Tw Cen MT" pitchFamily="34" charset="0"/>
              </a:rPr>
              <a:t>Basic Laboratory Tests (</a:t>
            </a:r>
            <a:r>
              <a:rPr lang="en-IN" dirty="0" smtClean="0">
                <a:latin typeface="Tw Cen MT" pitchFamily="34" charset="0"/>
              </a:rPr>
              <a:t>Malaria, Dengue, Haemoglobin, Pregnancy, Blood Sugar &amp; Urine) </a:t>
            </a:r>
            <a:r>
              <a:rPr lang="en-US" dirty="0" smtClean="0">
                <a:latin typeface="Tw Cen MT" pitchFamily="34" charset="0"/>
              </a:rPr>
              <a:t>with Reports</a:t>
            </a:r>
          </a:p>
          <a:p>
            <a:pPr lvl="0" algn="just"/>
            <a:r>
              <a:rPr lang="en-US" dirty="0" smtClean="0">
                <a:latin typeface="Tw Cen MT" pitchFamily="34" charset="0"/>
              </a:rPr>
              <a:t>Dispensing of  Medicine as per e-Prescription</a:t>
            </a:r>
          </a:p>
          <a:p>
            <a:pPr lvl="0" algn="just"/>
            <a:r>
              <a:rPr lang="en-US" dirty="0" smtClean="0">
                <a:latin typeface="Tw Cen MT" pitchFamily="34" charset="0"/>
              </a:rPr>
              <a:t>Online data Report of daily transactions (Consultation) - Center wise</a:t>
            </a:r>
          </a:p>
          <a:p>
            <a:pPr lvl="0" algn="just"/>
            <a:r>
              <a:rPr lang="en-US" dirty="0" smtClean="0">
                <a:latin typeface="Tw Cen MT" pitchFamily="34" charset="0"/>
              </a:rPr>
              <a:t>Generation of  Electronic Medical Record (EMR) online with video consultation file </a:t>
            </a:r>
          </a:p>
          <a:p>
            <a:pPr lvl="0" algn="just"/>
            <a:r>
              <a:rPr lang="en-US" dirty="0" smtClean="0">
                <a:latin typeface="Tw Cen MT" pitchFamily="34" charset="0"/>
              </a:rPr>
              <a:t>Web-based real time dashboard for monitoring of service delivery of all digital dispensary centers. </a:t>
            </a:r>
          </a:p>
          <a:p>
            <a:endParaRPr lang="en-US" dirty="0">
              <a:latin typeface="Tw Cen MT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3645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/>
              <a:t> </a:t>
            </a:r>
            <a:r>
              <a:rPr lang="en-IN" sz="2800" b="1" dirty="0" smtClean="0">
                <a:latin typeface="Tw Cen MT" pitchFamily="34" charset="0"/>
              </a:rPr>
              <a:t>Service Deliverables of Digital Dispensaries</a:t>
            </a:r>
            <a:endParaRPr lang="en-US" sz="2800" b="1" dirty="0" smtClean="0"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6"/>
          <p:cNvGrpSpPr/>
          <p:nvPr/>
        </p:nvGrpSpPr>
        <p:grpSpPr>
          <a:xfrm>
            <a:off x="248195" y="561703"/>
            <a:ext cx="3631664" cy="2669886"/>
            <a:chOff x="228600" y="308392"/>
            <a:chExt cx="2681293" cy="2471961"/>
          </a:xfrm>
        </p:grpSpPr>
        <p:pic>
          <p:nvPicPr>
            <p:cNvPr id="11" name="Picture 10" descr="cell_01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00" y="766465"/>
              <a:ext cx="2681293" cy="1595880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>
            <a:xfrm>
              <a:off x="1410975" y="308392"/>
              <a:ext cx="159899" cy="478153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3000" b="1" cap="none" spc="0" dirty="0">
                  <a:ln w="12700">
                    <a:solidFill>
                      <a:schemeClr val="tx2">
                        <a:lumMod val="75000"/>
                      </a:schemeClr>
                    </a:solidFill>
                    <a:prstDash val="solid"/>
                  </a:ln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81000" y="2438400"/>
              <a:ext cx="2286000" cy="341953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Booking at the desk</a:t>
              </a:r>
            </a:p>
          </p:txBody>
        </p:sp>
      </p:grpSp>
      <p:grpSp>
        <p:nvGrpSpPr>
          <p:cNvPr id="3" name="Group 48"/>
          <p:cNvGrpSpPr/>
          <p:nvPr/>
        </p:nvGrpSpPr>
        <p:grpSpPr>
          <a:xfrm>
            <a:off x="7838942" y="552988"/>
            <a:ext cx="4048260" cy="2754975"/>
            <a:chOff x="5926531" y="359941"/>
            <a:chExt cx="2988869" cy="2550741"/>
          </a:xfrm>
        </p:grpSpPr>
        <p:pic>
          <p:nvPicPr>
            <p:cNvPr id="13" name="Picture 12" descr="cell_03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34107" y="766465"/>
              <a:ext cx="2681293" cy="1595880"/>
            </a:xfrm>
            <a:prstGeom prst="rect">
              <a:avLst/>
            </a:prstGeom>
          </p:spPr>
        </p:pic>
        <p:pic>
          <p:nvPicPr>
            <p:cNvPr id="20" name="Picture 19" descr="arrow.wm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26531" y="1338806"/>
              <a:ext cx="306822" cy="494459"/>
            </a:xfrm>
            <a:prstGeom prst="rect">
              <a:avLst/>
            </a:prstGeom>
          </p:spPr>
        </p:pic>
        <p:sp>
          <p:nvSpPr>
            <p:cNvPr id="29" name="Rectangle 28"/>
            <p:cNvSpPr/>
            <p:nvPr/>
          </p:nvSpPr>
          <p:spPr>
            <a:xfrm>
              <a:off x="7526482" y="359941"/>
              <a:ext cx="159899" cy="478153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3000" b="1" cap="none" spc="0" dirty="0">
                  <a:ln w="12700">
                    <a:solidFill>
                      <a:schemeClr val="tx2">
                        <a:lumMod val="75000"/>
                      </a:schemeClr>
                    </a:solidFill>
                    <a:prstDash val="solid"/>
                  </a:ln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400800" y="2312265"/>
              <a:ext cx="2486026" cy="598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Online consultation </a:t>
              </a:r>
              <a:r>
                <a:rPr lang="en-US" dirty="0"/>
                <a:t>with vitals check-up, rapid investigation </a:t>
              </a:r>
              <a:r>
                <a:rPr lang="en-US" dirty="0" smtClean="0"/>
                <a:t>tests</a:t>
              </a:r>
              <a:endParaRPr lang="en-US" dirty="0"/>
            </a:p>
          </p:txBody>
        </p:sp>
      </p:grpSp>
      <p:grpSp>
        <p:nvGrpSpPr>
          <p:cNvPr id="5" name="Group 51"/>
          <p:cNvGrpSpPr/>
          <p:nvPr/>
        </p:nvGrpSpPr>
        <p:grpSpPr>
          <a:xfrm>
            <a:off x="380791" y="3579454"/>
            <a:ext cx="3631664" cy="2591464"/>
            <a:chOff x="6234107" y="3962400"/>
            <a:chExt cx="2681293" cy="2399352"/>
          </a:xfrm>
        </p:grpSpPr>
        <p:pic>
          <p:nvPicPr>
            <p:cNvPr id="16" name="Picture 15" descr="cell_06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34107" y="4423920"/>
              <a:ext cx="2681293" cy="159588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7523175" y="3962400"/>
              <a:ext cx="159899" cy="478153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3000" b="1" cap="none" spc="0" dirty="0">
                  <a:ln w="12700">
                    <a:solidFill>
                      <a:schemeClr val="tx2">
                        <a:lumMod val="75000"/>
                      </a:schemeClr>
                    </a:solidFill>
                    <a:prstDash val="solid"/>
                  </a:ln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 pitchFamily="34" charset="0"/>
                  <a:cs typeface="Arial" pitchFamily="34" charset="0"/>
                </a:rPr>
                <a:t>6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391275" y="6019800"/>
              <a:ext cx="2362200" cy="34195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Happy Patient !</a:t>
              </a:r>
            </a:p>
          </p:txBody>
        </p:sp>
      </p:grpSp>
      <p:grpSp>
        <p:nvGrpSpPr>
          <p:cNvPr id="6" name="Group 47"/>
          <p:cNvGrpSpPr/>
          <p:nvPr/>
        </p:nvGrpSpPr>
        <p:grpSpPr>
          <a:xfrm>
            <a:off x="3796955" y="561703"/>
            <a:ext cx="4096103" cy="2669886"/>
            <a:chOff x="2895600" y="308392"/>
            <a:chExt cx="3024193" cy="2471961"/>
          </a:xfrm>
        </p:grpSpPr>
        <p:pic>
          <p:nvPicPr>
            <p:cNvPr id="12" name="Picture 11" descr="cell_02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38500" y="766465"/>
              <a:ext cx="2681293" cy="1595880"/>
            </a:xfrm>
            <a:prstGeom prst="rect">
              <a:avLst/>
            </a:prstGeom>
          </p:spPr>
        </p:pic>
        <p:sp>
          <p:nvSpPr>
            <p:cNvPr id="28" name="Rectangle 27"/>
            <p:cNvSpPr/>
            <p:nvPr/>
          </p:nvSpPr>
          <p:spPr>
            <a:xfrm>
              <a:off x="4482140" y="308392"/>
              <a:ext cx="159899" cy="478153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3000" b="1" cap="none" spc="0" dirty="0">
                  <a:ln w="12700">
                    <a:solidFill>
                      <a:schemeClr val="tx2">
                        <a:lumMod val="75000"/>
                      </a:schemeClr>
                    </a:solidFill>
                    <a:prstDash val="solid"/>
                  </a:ln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429000" y="2438400"/>
              <a:ext cx="2286000" cy="341953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Waiting in Queue</a:t>
              </a:r>
            </a:p>
          </p:txBody>
        </p:sp>
        <p:pic>
          <p:nvPicPr>
            <p:cNvPr id="39" name="Picture 38" descr="arrow.wm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95600" y="1338806"/>
              <a:ext cx="306822" cy="494459"/>
            </a:xfrm>
            <a:prstGeom prst="rect">
              <a:avLst/>
            </a:prstGeom>
          </p:spPr>
        </p:pic>
      </p:grpSp>
      <p:grpSp>
        <p:nvGrpSpPr>
          <p:cNvPr id="7" name="Group 49"/>
          <p:cNvGrpSpPr/>
          <p:nvPr/>
        </p:nvGrpSpPr>
        <p:grpSpPr>
          <a:xfrm>
            <a:off x="8274595" y="3579454"/>
            <a:ext cx="3631664" cy="2549899"/>
            <a:chOff x="228600" y="3962400"/>
            <a:chExt cx="2681293" cy="2360868"/>
          </a:xfrm>
        </p:grpSpPr>
        <p:pic>
          <p:nvPicPr>
            <p:cNvPr id="14" name="Picture 13" descr="cell_04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8600" y="4423920"/>
              <a:ext cx="2681293" cy="159588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1407668" y="3962400"/>
              <a:ext cx="159899" cy="478153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3000" b="1" cap="none" spc="0" dirty="0">
                  <a:ln w="12700">
                    <a:solidFill>
                      <a:schemeClr val="tx2">
                        <a:lumMod val="75000"/>
                      </a:schemeClr>
                    </a:solidFill>
                    <a:prstDash val="solid"/>
                  </a:ln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81000" y="5981316"/>
              <a:ext cx="2286000" cy="34195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Patient receives prescription</a:t>
              </a:r>
            </a:p>
          </p:txBody>
        </p:sp>
      </p:grpSp>
      <p:grpSp>
        <p:nvGrpSpPr>
          <p:cNvPr id="8" name="Group 17">
            <a:extLst>
              <a:ext uri="{FF2B5EF4-FFF2-40B4-BE49-F238E27FC236}">
                <a16:creationId xmlns:a16="http://schemas.microsoft.com/office/drawing/2014/main" id="{38A930BC-4BAC-459D-B339-35C4E7F18012}"/>
              </a:ext>
            </a:extLst>
          </p:cNvPr>
          <p:cNvGrpSpPr/>
          <p:nvPr/>
        </p:nvGrpSpPr>
        <p:grpSpPr>
          <a:xfrm>
            <a:off x="3900163" y="3618504"/>
            <a:ext cx="4431037" cy="2536044"/>
            <a:chOff x="3900163" y="3756226"/>
            <a:chExt cx="4431037" cy="2536044"/>
          </a:xfrm>
        </p:grpSpPr>
        <p:pic>
          <p:nvPicPr>
            <p:cNvPr id="41" name="Picture 40" descr="arrow.wm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flipH="1">
              <a:off x="7876584" y="4894337"/>
              <a:ext cx="454616" cy="553123"/>
            </a:xfrm>
            <a:prstGeom prst="rect">
              <a:avLst/>
            </a:prstGeom>
          </p:spPr>
        </p:pic>
        <p:grpSp>
          <p:nvGrpSpPr>
            <p:cNvPr id="9" name="Group 16">
              <a:extLst>
                <a:ext uri="{FF2B5EF4-FFF2-40B4-BE49-F238E27FC236}">
                  <a16:creationId xmlns:a16="http://schemas.microsoft.com/office/drawing/2014/main" id="{0A2E64BC-A9A1-4774-B5DB-F6160BA3CC13}"/>
                </a:ext>
              </a:extLst>
            </p:cNvPr>
            <p:cNvGrpSpPr/>
            <p:nvPr/>
          </p:nvGrpSpPr>
          <p:grpSpPr>
            <a:xfrm>
              <a:off x="3900163" y="3756226"/>
              <a:ext cx="3938779" cy="2536044"/>
              <a:chOff x="3900163" y="3756226"/>
              <a:chExt cx="3938779" cy="2536044"/>
            </a:xfrm>
          </p:grpSpPr>
          <p:grpSp>
            <p:nvGrpSpPr>
              <p:cNvPr id="15" name="Group 50"/>
              <p:cNvGrpSpPr/>
              <p:nvPr/>
            </p:nvGrpSpPr>
            <p:grpSpPr>
              <a:xfrm>
                <a:off x="3900163" y="3756226"/>
                <a:ext cx="3921932" cy="2536044"/>
                <a:chOff x="2971800" y="3962400"/>
                <a:chExt cx="2895600" cy="2348040"/>
              </a:xfrm>
            </p:grpSpPr>
            <p:pic>
              <p:nvPicPr>
                <p:cNvPr id="21" name="Picture 20" descr="arrow.wmf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 flipH="1">
                  <a:off x="2971800" y="4991941"/>
                  <a:ext cx="304800" cy="494459"/>
                </a:xfrm>
                <a:prstGeom prst="rect">
                  <a:avLst/>
                </a:prstGeom>
              </p:spPr>
            </p:pic>
            <p:sp>
              <p:nvSpPr>
                <p:cNvPr id="31" name="Rectangle 30"/>
                <p:cNvSpPr/>
                <p:nvPr/>
              </p:nvSpPr>
              <p:spPr>
                <a:xfrm>
                  <a:off x="4478833" y="3962400"/>
                  <a:ext cx="159899" cy="4781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en-US" sz="3000" b="1" cap="none" spc="0" dirty="0">
                      <a:ln w="12700">
                        <a:solidFill>
                          <a:schemeClr val="tx2">
                            <a:lumMod val="75000"/>
                          </a:schemeClr>
                        </a:solidFill>
                        <a:prstDash val="solid"/>
                      </a:ln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Arial" pitchFamily="34" charset="0"/>
                      <a:cs typeface="Arial" pitchFamily="34" charset="0"/>
                    </a:rPr>
                    <a:t>5</a:t>
                  </a:r>
                </a:p>
              </p:txBody>
            </p:sp>
            <p:sp>
              <p:nvSpPr>
                <p:cNvPr id="37" name="TextBox 36"/>
                <p:cNvSpPr txBox="1"/>
                <p:nvPr/>
              </p:nvSpPr>
              <p:spPr>
                <a:xfrm>
                  <a:off x="3352800" y="5968488"/>
                  <a:ext cx="2514600" cy="341952"/>
                </a:xfrm>
                <a:prstGeom prst="rect">
                  <a:avLst/>
                </a:prstGeom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/>
                    <a:t>Patient receives </a:t>
                  </a:r>
                  <a:r>
                    <a:rPr lang="en-US" b="1" dirty="0" smtClean="0"/>
                    <a:t>medicine</a:t>
                  </a:r>
                  <a:endParaRPr lang="en-US" dirty="0"/>
                </a:p>
              </p:txBody>
            </p: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1B351ED5-64F9-4BCF-87F5-8C6C87BAA64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3793" t="6987" r="1"/>
              <a:stretch/>
            </p:blipFill>
            <p:spPr>
              <a:xfrm>
                <a:off x="4572000" y="4269913"/>
                <a:ext cx="3266942" cy="1723660"/>
              </a:xfrm>
              <a:prstGeom prst="rect">
                <a:avLst/>
              </a:prstGeom>
            </p:spPr>
          </p:pic>
        </p:grpSp>
      </p:grpSp>
      <p:sp>
        <p:nvSpPr>
          <p:cNvPr id="40" name="TextBox 39"/>
          <p:cNvSpPr txBox="1"/>
          <p:nvPr/>
        </p:nvSpPr>
        <p:spPr>
          <a:xfrm>
            <a:off x="191069" y="0"/>
            <a:ext cx="12000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/>
              <a:t> </a:t>
            </a:r>
            <a:r>
              <a:rPr lang="en-IN" sz="2800" b="1" dirty="0" smtClean="0">
                <a:latin typeface="Tw Cen MT" pitchFamily="34" charset="0"/>
              </a:rPr>
              <a:t>Patients  Walk Through a Digital Dispensary</a:t>
            </a:r>
            <a:endParaRPr lang="en-US" sz="2800" b="1" dirty="0" smtClean="0"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35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0501"/>
            <a:ext cx="12192000" cy="560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07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 smtClean="0">
                <a:latin typeface="Tw Cen MT" pitchFamily="34" charset="0"/>
              </a:rPr>
              <a:t>Outcome </a:t>
            </a:r>
            <a:endParaRPr lang="en-US" sz="2800" b="1" dirty="0" smtClean="0">
              <a:latin typeface="Tw Cen MT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420852"/>
              </p:ext>
            </p:extLst>
          </p:nvPr>
        </p:nvGraphicFramePr>
        <p:xfrm>
          <a:off x="382138" y="1392083"/>
          <a:ext cx="11245755" cy="2170220"/>
        </p:xfrm>
        <a:graphic>
          <a:graphicData uri="http://schemas.openxmlformats.org/drawingml/2006/table">
            <a:tbl>
              <a:tblPr/>
              <a:tblGrid>
                <a:gridCol w="1911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9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52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8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13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293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8511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w Cen MT" pitchFamily="34" charset="0"/>
                        </a:rPr>
                        <a:t>Last two months total consultation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w Cen MT" pitchFamily="34" charset="0"/>
                        </a:rPr>
                        <a:t>Avg. OPD per Day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w Cen MT" pitchFamily="34" charset="0"/>
                        </a:rPr>
                        <a:t>Highest OPD per day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w Cen MT" pitchFamily="34" charset="0"/>
                        </a:rPr>
                        <a:t>Name of the Centre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w Cen MT" pitchFamily="34" charset="0"/>
                        </a:rPr>
                        <a:t>Lowest OPD per Day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w Cen MT" pitchFamily="34" charset="0"/>
                        </a:rPr>
                        <a:t>Name of the Centre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5110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000000"/>
                          </a:solidFill>
                          <a:latin typeface="Tw Cen MT" pitchFamily="34" charset="0"/>
                        </a:rPr>
                        <a:t>27,281</a:t>
                      </a:r>
                      <a:endParaRPr lang="en-US" sz="1800">
                        <a:latin typeface="Tw Cen MT" pitchFamily="34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w Cen MT" pitchFamily="34" charset="0"/>
                        </a:rPr>
                        <a:t>11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0000"/>
                          </a:solidFill>
                          <a:latin typeface="Tw Cen MT" pitchFamily="34" charset="0"/>
                        </a:rPr>
                        <a:t>105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000000"/>
                          </a:solidFill>
                          <a:latin typeface="Tw Cen MT" pitchFamily="34" charset="0"/>
                        </a:rPr>
                        <a:t>Tangriapal, Keonjhar</a:t>
                      </a:r>
                      <a:endParaRPr lang="en-US" sz="1800">
                        <a:latin typeface="Tw Cen MT" pitchFamily="34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000000"/>
                          </a:solidFill>
                          <a:latin typeface="Tw Cen MT" pitchFamily="34" charset="0"/>
                        </a:rPr>
                        <a:t>4</a:t>
                      </a:r>
                      <a:endParaRPr lang="en-US" sz="1800">
                        <a:latin typeface="Tw Cen MT" pitchFamily="34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w Cen MT" pitchFamily="34" charset="0"/>
                        </a:rPr>
                        <a:t>Badakumari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w Cen MT" pitchFamily="34" charset="0"/>
                        </a:rPr>
                        <a:t>, </a:t>
                      </a:r>
                      <a:endParaRPr lang="en-US" sz="1800" dirty="0" smtClean="0">
                        <a:solidFill>
                          <a:srgbClr val="000000"/>
                        </a:solidFill>
                        <a:latin typeface="Tw Cen MT" pitchFamily="34" charset="0"/>
                      </a:endParaRPr>
                    </a:p>
                    <a:p>
                      <a:pPr algn="ctr"/>
                      <a:r>
                        <a:rPr lang="en-US" sz="1800" dirty="0" err="1" smtClean="0">
                          <a:solidFill>
                            <a:srgbClr val="000000"/>
                          </a:solidFill>
                          <a:latin typeface="Tw Cen MT" pitchFamily="34" charset="0"/>
                        </a:rPr>
                        <a:t>Nabarangpur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13896" y="750625"/>
            <a:ext cx="56228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 smtClean="0">
                <a:latin typeface="Tw Cen MT" pitchFamily="34" charset="0"/>
              </a:rPr>
              <a:t>Total Operational Digital Dispensary:    48 </a:t>
            </a:r>
            <a:endParaRPr lang="en-US" sz="2000" b="1" dirty="0"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6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219666" y="4295252"/>
            <a:ext cx="4558352" cy="1416424"/>
          </a:xfrm>
        </p:spPr>
        <p:txBody>
          <a:bodyPr>
            <a:normAutofit/>
          </a:bodyPr>
          <a:lstStyle/>
          <a:p>
            <a:pPr algn="ctr"/>
            <a:r>
              <a:rPr lang="en-IN" sz="4800" b="1" dirty="0" smtClean="0">
                <a:solidFill>
                  <a:srgbClr val="002060"/>
                </a:solidFill>
                <a:latin typeface="+mn-lt"/>
              </a:rPr>
              <a:t>Thank you</a:t>
            </a:r>
            <a:endParaRPr lang="en-IN" sz="4800" b="1" dirty="0">
              <a:solidFill>
                <a:srgbClr val="00206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63064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/>
              <a:t> </a:t>
            </a:r>
            <a:r>
              <a:rPr lang="en-IN" sz="4000" b="1" dirty="0" smtClean="0">
                <a:latin typeface="Tw Cen MT" pitchFamily="34" charset="0"/>
              </a:rPr>
              <a:t>Key Challenges </a:t>
            </a:r>
            <a:endParaRPr lang="en-US" sz="4000" b="1" dirty="0" smtClean="0">
              <a:latin typeface="Tw Cen M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73365" y="795129"/>
            <a:ext cx="8103475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 algn="just">
              <a:spcAft>
                <a:spcPts val="600"/>
              </a:spcAft>
              <a:buFont typeface="Arial" pitchFamily="34" charset="0"/>
              <a:buChar char="•"/>
            </a:pPr>
            <a:r>
              <a:rPr lang="en-IN" sz="2800" b="1" dirty="0" smtClean="0">
                <a:latin typeface="Tw Cen MT" pitchFamily="34" charset="0"/>
              </a:rPr>
              <a:t>Institutional Strengthening </a:t>
            </a:r>
            <a:r>
              <a:rPr lang="en-IN" sz="2800" dirty="0" smtClean="0">
                <a:latin typeface="Tw Cen MT" pitchFamily="34" charset="0"/>
              </a:rPr>
              <a:t>for PBS Screening at HWCs.</a:t>
            </a:r>
          </a:p>
          <a:p>
            <a:pPr marL="358775" indent="-358775" algn="just">
              <a:spcAft>
                <a:spcPts val="600"/>
              </a:spcAft>
              <a:buFont typeface="Arial" pitchFamily="34" charset="0"/>
              <a:buChar char="•"/>
            </a:pPr>
            <a:endParaRPr lang="en-IN" sz="2800" dirty="0" smtClean="0">
              <a:latin typeface="Tw Cen MT" pitchFamily="34" charset="0"/>
            </a:endParaRPr>
          </a:p>
          <a:p>
            <a:pPr marL="358775" indent="-358775" algn="just">
              <a:spcAft>
                <a:spcPts val="600"/>
              </a:spcAft>
              <a:buFont typeface="Arial" pitchFamily="34" charset="0"/>
              <a:buChar char="•"/>
            </a:pPr>
            <a:r>
              <a:rPr lang="en-IN" sz="2800" b="1" dirty="0" smtClean="0">
                <a:latin typeface="Tw Cen MT" pitchFamily="34" charset="0"/>
              </a:rPr>
              <a:t>Capacity building </a:t>
            </a:r>
            <a:r>
              <a:rPr lang="en-IN" sz="2800" dirty="0" smtClean="0">
                <a:latin typeface="Tw Cen MT" pitchFamily="34" charset="0"/>
              </a:rPr>
              <a:t>of more than 20,000 ASHAs and 3,500 ANMs on NCD Screening.</a:t>
            </a:r>
          </a:p>
          <a:p>
            <a:pPr marL="358775" indent="-358775" algn="just">
              <a:spcAft>
                <a:spcPts val="600"/>
              </a:spcAft>
              <a:buFont typeface="Arial" pitchFamily="34" charset="0"/>
              <a:buChar char="•"/>
            </a:pPr>
            <a:endParaRPr lang="en-IN" sz="2800" dirty="0" smtClean="0">
              <a:latin typeface="Tw Cen MT" pitchFamily="34" charset="0"/>
            </a:endParaRPr>
          </a:p>
          <a:p>
            <a:pPr marL="358775" lvl="0" indent="-358775" algn="just">
              <a:spcAft>
                <a:spcPts val="600"/>
              </a:spcAft>
              <a:buFont typeface="Arial" pitchFamily="34" charset="0"/>
              <a:buChar char="•"/>
            </a:pPr>
            <a:r>
              <a:rPr lang="en-IN" sz="2800" b="1" dirty="0">
                <a:solidFill>
                  <a:prstClr val="black"/>
                </a:solidFill>
                <a:latin typeface="Tw Cen MT" pitchFamily="34" charset="0"/>
              </a:rPr>
              <a:t>Online Entry </a:t>
            </a:r>
            <a:r>
              <a:rPr lang="en-IN" sz="2800" dirty="0" smtClean="0">
                <a:solidFill>
                  <a:prstClr val="black"/>
                </a:solidFill>
                <a:latin typeface="Tw Cen MT" pitchFamily="34" charset="0"/>
              </a:rPr>
              <a:t>in App by </a:t>
            </a:r>
            <a:r>
              <a:rPr lang="en-IN" sz="2800" dirty="0">
                <a:solidFill>
                  <a:prstClr val="black"/>
                </a:solidFill>
                <a:latin typeface="Tw Cen MT" pitchFamily="34" charset="0"/>
              </a:rPr>
              <a:t>Front line Service Providers with </a:t>
            </a:r>
            <a:r>
              <a:rPr lang="en-IN" sz="2800" b="1" dirty="0">
                <a:solidFill>
                  <a:prstClr val="black"/>
                </a:solidFill>
                <a:latin typeface="Tw Cen MT" pitchFamily="34" charset="0"/>
              </a:rPr>
              <a:t>limited IT Skills</a:t>
            </a:r>
            <a:r>
              <a:rPr lang="en-IN" sz="2800" dirty="0" smtClean="0">
                <a:solidFill>
                  <a:prstClr val="black"/>
                </a:solidFill>
                <a:latin typeface="Tw Cen MT" pitchFamily="34" charset="0"/>
              </a:rPr>
              <a:t>.</a:t>
            </a:r>
          </a:p>
          <a:p>
            <a:pPr marL="358775" lvl="0" indent="-358775" algn="just">
              <a:spcAft>
                <a:spcPts val="600"/>
              </a:spcAft>
              <a:buFont typeface="Arial" pitchFamily="34" charset="0"/>
              <a:buChar char="•"/>
            </a:pPr>
            <a:endParaRPr lang="en-IN" sz="2800" dirty="0">
              <a:solidFill>
                <a:prstClr val="black"/>
              </a:solidFill>
              <a:latin typeface="Tw Cen MT" pitchFamily="34" charset="0"/>
            </a:endParaRPr>
          </a:p>
          <a:p>
            <a:pPr marL="358775" indent="-358775" algn="just">
              <a:spcAft>
                <a:spcPts val="600"/>
              </a:spcAft>
              <a:buFont typeface="Arial" pitchFamily="34" charset="0"/>
              <a:buChar char="•"/>
            </a:pPr>
            <a:r>
              <a:rPr lang="en-IN" sz="2800" b="1" dirty="0" smtClean="0">
                <a:latin typeface="Tw Cen MT" pitchFamily="34" charset="0"/>
              </a:rPr>
              <a:t>Community mobilisation </a:t>
            </a:r>
            <a:r>
              <a:rPr lang="en-IN" sz="2800" dirty="0" smtClean="0">
                <a:latin typeface="Tw Cen MT" pitchFamily="34" charset="0"/>
              </a:rPr>
              <a:t>for NCD Screening.</a:t>
            </a:r>
          </a:p>
        </p:txBody>
      </p:sp>
      <p:sp>
        <p:nvSpPr>
          <p:cNvPr id="1026" name="AutoShape 2" descr="Image result for Challen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Image result for Challen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Image result for Challen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792" y="1938618"/>
            <a:ext cx="3251573" cy="2575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rcRect b="6624"/>
          <a:stretch>
            <a:fillRect/>
          </a:stretch>
        </p:blipFill>
        <p:spPr>
          <a:xfrm>
            <a:off x="0" y="-13379"/>
            <a:ext cx="12192000" cy="622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34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4020</TotalTime>
  <Words>1296</Words>
  <Application>Microsoft Office PowerPoint</Application>
  <PresentationFormat>Widescreen</PresentationFormat>
  <Paragraphs>336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Arial</vt:lpstr>
      <vt:lpstr>Berlin Sans FB Demi</vt:lpstr>
      <vt:lpstr>Calibri</vt:lpstr>
      <vt:lpstr>Calibri Light</vt:lpstr>
      <vt:lpstr>Maiandra GD</vt:lpstr>
      <vt:lpstr>Times New Roman</vt:lpstr>
      <vt:lpstr>Tw Cen MT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Key Interventions  </vt:lpstr>
      <vt:lpstr>PowerPoint Presentation</vt:lpstr>
      <vt:lpstr>PowerPoint Presentation</vt:lpstr>
      <vt:lpstr>  Enabling Policy Decisions &amp; Interventions  </vt:lpstr>
      <vt:lpstr>  Enabling Policy Decisions &amp; Interventions  </vt:lpstr>
      <vt:lpstr>PowerPoint Presentation</vt:lpstr>
      <vt:lpstr>  NCD Campaign (1st March-31st March 2019)</vt:lpstr>
      <vt:lpstr>PowerPoint Presentation</vt:lpstr>
      <vt:lpstr>Entry in NCD App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 of anaemia among adolescents studying in tribal residential school of Odisha</dc:title>
  <dc:creator>Kumar Manish</dc:creator>
  <cp:lastModifiedBy>Ravikumar AV</cp:lastModifiedBy>
  <cp:revision>351</cp:revision>
  <cp:lastPrinted>2019-04-06T12:47:20Z</cp:lastPrinted>
  <dcterms:created xsi:type="dcterms:W3CDTF">2019-02-19T12:12:43Z</dcterms:created>
  <dcterms:modified xsi:type="dcterms:W3CDTF">2019-08-07T04:17:12Z</dcterms:modified>
</cp:coreProperties>
</file>