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</p:sldIdLst>
  <p:sldSz cy="5143500" cx="9144000"/>
  <p:notesSz cx="6858000" cy="9144000"/>
  <p:embeddedFontLst>
    <p:embeddedFont>
      <p:font typeface="Roboto"/>
      <p:regular r:id="rId71"/>
      <p:bold r:id="rId72"/>
      <p:italic r:id="rId73"/>
      <p:boldItalic r:id="rId7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DAC612FD-EBA2-47C7-9054-AFBDF12A9719}">
  <a:tblStyle styleId="{DAC612FD-EBA2-47C7-9054-AFBDF12A97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Roboto-italic.fntdata"/><Relationship Id="rId72" Type="http://schemas.openxmlformats.org/officeDocument/2006/relationships/font" Target="fonts/Roboto-bold.fntdata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74" Type="http://schemas.openxmlformats.org/officeDocument/2006/relationships/font" Target="fonts/Roboto-boldItalic.fntdata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1" Type="http://schemas.openxmlformats.org/officeDocument/2006/relationships/font" Target="fonts/Roboto-regular.fntdata"/><Relationship Id="rId70" Type="http://schemas.openxmlformats.org/officeDocument/2006/relationships/slide" Target="slides/slide63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20" Type="http://schemas.openxmlformats.org/officeDocument/2006/relationships/slide" Target="slides/slide13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22" Type="http://schemas.openxmlformats.org/officeDocument/2006/relationships/slide" Target="slides/slide15.xml"/><Relationship Id="rId66" Type="http://schemas.openxmlformats.org/officeDocument/2006/relationships/slide" Target="slides/slide59.xml"/><Relationship Id="rId21" Type="http://schemas.openxmlformats.org/officeDocument/2006/relationships/slide" Target="slides/slide14.xml"/><Relationship Id="rId65" Type="http://schemas.openxmlformats.org/officeDocument/2006/relationships/slide" Target="slides/slide58.xml"/><Relationship Id="rId24" Type="http://schemas.openxmlformats.org/officeDocument/2006/relationships/slide" Target="slides/slide17.xml"/><Relationship Id="rId68" Type="http://schemas.openxmlformats.org/officeDocument/2006/relationships/slide" Target="slides/slide61.xml"/><Relationship Id="rId23" Type="http://schemas.openxmlformats.org/officeDocument/2006/relationships/slide" Target="slides/slide16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slide" Target="slides/slide6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f499358b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f499358b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f499358b9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f499358b9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f499358b9_0_6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5f499358b9_0_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f499358b9_0_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f499358b9_0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f499358b9_0_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5f499358b9_0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f499358b9_0_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f499358b9_0_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f499358b9_0_8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5f499358b9_0_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f499358b9_0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f499358b9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f499358b9_0_8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f499358b9_0_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f502cf2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f502cf2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f502cf2a5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f502cf2a5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f502cf2a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5f502cf2a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5f499358b9_0_8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5f499358b9_0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f499358b9_0_9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5f499358b9_0_9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5f499358b9_0_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5f499358b9_0_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5f499358b9_0_9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5f499358b9_0_9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5f502cf2a5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5f502cf2a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5f499358b9_0_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5f499358b9_0_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f499358b9_0_9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f499358b9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5f499358b9_0_9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5f499358b9_0_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f502cf2a5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f502cf2a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f499358b9_0_9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5f499358b9_0_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f499358b9_0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5f499358b9_0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5f502cf2a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5f502cf2a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5f502cf2a5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5f502cf2a5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5f499358b9_0_9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5f499358b9_0_9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5f499358b9_0_1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5f499358b9_0_1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5f499358b9_0_1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5f499358b9_0_1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5f499358b9_0_16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5f499358b9_0_1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f499358b9_0_9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f499358b9_0_9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5f499358b9_0_9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5f499358b9_0_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5f499358b9_0_9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5f499358b9_0_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5f499358b9_0_9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5f499358b9_0_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5f499358b9_0_9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5f499358b9_0_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5f499358b9_0_9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5f499358b9_0_9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5f499358b9_0_9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5f499358b9_0_9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5f499358b9_0_16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5f499358b9_0_16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5f502cf2a5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5f502cf2a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5f499358b9_0_16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5f499358b9_0_1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5f499358b9_0_9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5f499358b9_0_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5f499358b9_0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5f499358b9_0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5f499358b9_0_10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5f499358b9_0_1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5f502cf2a5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5f502cf2a5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5f499358b9_0_10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5f499358b9_0_1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5f499358b9_0_1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5f499358b9_0_1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5f499358b9_0_10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5f499358b9_0_10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5f499358b9_0_10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5f499358b9_0_10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5f499358b9_0_10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5f499358b9_0_1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5f499358b9_0_6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5f499358b9_0_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5f502cf2a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5f502cf2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5f499358b9_0_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5f499358b9_0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5f499358b9_0_5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5f499358b9_0_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5f499358b9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5f499358b9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5f502cf2a5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5f502cf2a5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5f499358b9_0_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5f499358b9_0_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5f499358b9_0_5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5f499358b9_0_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5f499358b9_0_5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5f499358b9_0_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5f502cf2a5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5f502cf2a5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5f502cf2a5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5f502cf2a5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5f499358b9_0_1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5f499358b9_0_1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5f502cf2a5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5f502cf2a5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5f502cf2a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5f502cf2a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1" name="Google Shape;71;p14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5" name="Google Shape;75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8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9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02" name="Google Shape;102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1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7" name="Google Shape;107;p21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8" name="Google Shape;108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2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jpg"/><Relationship Id="rId4" Type="http://schemas.openxmlformats.org/officeDocument/2006/relationships/image" Target="../media/image8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jpg"/><Relationship Id="rId4" Type="http://schemas.openxmlformats.org/officeDocument/2006/relationships/image" Target="../media/image18.jpg"/><Relationship Id="rId5" Type="http://schemas.openxmlformats.org/officeDocument/2006/relationships/image" Target="../media/image11.jpg"/><Relationship Id="rId6" Type="http://schemas.openxmlformats.org/officeDocument/2006/relationships/image" Target="../media/image3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7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4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2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7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9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5.jpg"/><Relationship Id="rId4" Type="http://schemas.openxmlformats.org/officeDocument/2006/relationships/image" Target="../media/image23.jpg"/><Relationship Id="rId5" Type="http://schemas.openxmlformats.org/officeDocument/2006/relationships/image" Target="../media/image3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1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7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2.xml"/><Relationship Id="rId3" Type="http://schemas.openxmlformats.org/officeDocument/2006/relationships/hyperlink" Target="https://mobile.twitter.com/JPNadda/status/1050701355751563264?s=19" TargetMode="External"/><Relationship Id="rId4" Type="http://schemas.openxmlformats.org/officeDocument/2006/relationships/image" Target="../media/image2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5"/>
          <p:cNvSpPr txBox="1"/>
          <p:nvPr>
            <p:ph type="ctrTitle"/>
          </p:nvPr>
        </p:nvSpPr>
        <p:spPr>
          <a:xfrm>
            <a:off x="390525" y="32330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highlight>
                  <a:schemeClr val="accent5"/>
                </a:highlight>
              </a:rPr>
              <a:t>Ensuring Continuum of Care</a:t>
            </a:r>
            <a:endParaRPr>
              <a:solidFill>
                <a:srgbClr val="FFFFFF"/>
              </a:solidFill>
              <a:highlight>
                <a:schemeClr val="accent5"/>
              </a:highlight>
            </a:endParaRPr>
          </a:p>
        </p:txBody>
      </p:sp>
      <p:sp>
        <p:nvSpPr>
          <p:cNvPr id="127" name="Google Shape;127;p25"/>
          <p:cNvSpPr txBox="1"/>
          <p:nvPr>
            <p:ph idx="1" type="subTitle"/>
          </p:nvPr>
        </p:nvSpPr>
        <p:spPr>
          <a:xfrm>
            <a:off x="390525" y="42702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chemeClr val="accent5"/>
                </a:highlight>
              </a:rPr>
              <a:t>Keshvendra Kumar, IAS</a:t>
            </a:r>
            <a:endParaRPr>
              <a:highlight>
                <a:schemeClr val="accent5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chemeClr val="accent5"/>
                </a:highlight>
              </a:rPr>
              <a:t>Mission Director, NHM Kerala</a:t>
            </a:r>
            <a:endParaRPr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Declaration of Alma Ata</a:t>
            </a:r>
            <a:endParaRPr/>
          </a:p>
        </p:txBody>
      </p:sp>
      <p:sp>
        <p:nvSpPr>
          <p:cNvPr id="133" name="Google Shape;133;p2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Defined </a:t>
            </a:r>
            <a:r>
              <a:rPr b="1" lang="en-GB"/>
              <a:t>Primary Healthcare </a:t>
            </a:r>
            <a:r>
              <a:rPr lang="en-GB"/>
              <a:t>as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-GB"/>
              <a:t>“... first level of contact of individuals, the family and community with the national health system…”</a:t>
            </a:r>
            <a:endParaRPr i="1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Stressed on health promotion, disease prevention, appropriate treatment of common diseases and public health measures for controlling infectious diseases</a:t>
            </a:r>
            <a:endParaRPr/>
          </a:p>
        </p:txBody>
      </p:sp>
      <p:sp>
        <p:nvSpPr>
          <p:cNvPr id="134" name="Google Shape;134;p2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SDG3</a:t>
            </a:r>
            <a:endParaRPr/>
          </a:p>
        </p:txBody>
      </p:sp>
      <p:pic>
        <p:nvPicPr>
          <p:cNvPr id="140" name="Google Shape;14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9228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i="1" lang="en-GB" sz="2400"/>
              <a:t>Ensure healthy lives and promote wellbeing for all at all ages</a:t>
            </a:r>
            <a:endParaRPr i="1" sz="2400"/>
          </a:p>
        </p:txBody>
      </p:sp>
      <p:sp>
        <p:nvSpPr>
          <p:cNvPr id="142" name="Google Shape;142;p2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Comprehensive Primary Healthcare in Kerala</a:t>
            </a:r>
            <a:endParaRPr/>
          </a:p>
        </p:txBody>
      </p:sp>
      <p:grpSp>
        <p:nvGrpSpPr>
          <p:cNvPr id="148" name="Google Shape;148;p28"/>
          <p:cNvGrpSpPr/>
          <p:nvPr/>
        </p:nvGrpSpPr>
        <p:grpSpPr>
          <a:xfrm>
            <a:off x="2603605" y="880440"/>
            <a:ext cx="2549565" cy="3368519"/>
            <a:chOff x="3071457" y="2013875"/>
            <a:chExt cx="1944600" cy="1569600"/>
          </a:xfrm>
        </p:grpSpPr>
        <p:sp>
          <p:nvSpPr>
            <p:cNvPr id="149" name="Google Shape;149;p28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8"/>
            <p:cNvSpPr txBox="1"/>
            <p:nvPr/>
          </p:nvSpPr>
          <p:spPr>
            <a:xfrm>
              <a:off x="3261113" y="2256453"/>
              <a:ext cx="15669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Family Health Centre </a:t>
              </a:r>
              <a:endPara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(PHC)</a:t>
              </a:r>
              <a:endPara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1" name="Google Shape;151;p28"/>
            <p:cNvSpPr txBox="1"/>
            <p:nvPr/>
          </p:nvSpPr>
          <p:spPr>
            <a:xfrm>
              <a:off x="3318713" y="2545758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Curative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Preventive &amp; Promotive care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Palliative &amp; Rehabilitative care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Fixed day specialty services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Diagnosis &amp; treatment initiation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Referral and back-referral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2" name="Google Shape;152;p28"/>
          <p:cNvGrpSpPr/>
          <p:nvPr/>
        </p:nvGrpSpPr>
        <p:grpSpPr>
          <a:xfrm>
            <a:off x="57170" y="880440"/>
            <a:ext cx="2549565" cy="3368519"/>
            <a:chOff x="1126863" y="2013875"/>
            <a:chExt cx="1944600" cy="1569600"/>
          </a:xfrm>
        </p:grpSpPr>
        <p:sp>
          <p:nvSpPr>
            <p:cNvPr id="153" name="Google Shape;153;p28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8"/>
            <p:cNvSpPr txBox="1"/>
            <p:nvPr/>
          </p:nvSpPr>
          <p:spPr>
            <a:xfrm>
              <a:off x="1351627" y="2256458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Subcentre HWC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" name="Google Shape;155;p28"/>
            <p:cNvSpPr txBox="1"/>
            <p:nvPr/>
          </p:nvSpPr>
          <p:spPr>
            <a:xfrm>
              <a:off x="1351625" y="2545758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Minimum package of services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Community Health Officer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Community based services through community teams of ASHA, ANM and CHO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6" name="Google Shape;156;p28"/>
          <p:cNvGrpSpPr/>
          <p:nvPr/>
        </p:nvGrpSpPr>
        <p:grpSpPr>
          <a:xfrm>
            <a:off x="5149892" y="880440"/>
            <a:ext cx="3934873" cy="3368519"/>
            <a:chOff x="5015938" y="2013875"/>
            <a:chExt cx="3001200" cy="1569600"/>
          </a:xfrm>
        </p:grpSpPr>
        <p:sp>
          <p:nvSpPr>
            <p:cNvPr id="157" name="Google Shape;157;p28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944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8"/>
            <p:cNvSpPr txBox="1"/>
            <p:nvPr/>
          </p:nvSpPr>
          <p:spPr>
            <a:xfrm>
              <a:off x="5216818" y="2256381"/>
              <a:ext cx="25605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Comprehensive Primary Healthcare</a:t>
              </a:r>
              <a:endPara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(CPHC)</a:t>
              </a:r>
              <a:endPara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9" name="Google Shape;159;p28"/>
            <p:cNvSpPr txBox="1"/>
            <p:nvPr/>
          </p:nvSpPr>
          <p:spPr>
            <a:xfrm>
              <a:off x="5360225" y="2575318"/>
              <a:ext cx="24171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Health as a human right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Assured package of services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Universal access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Zero cost to user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Community based health activities 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98450" lvl="0" marL="4572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Roboto"/>
                <a:buChar char="●"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Institution based 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0" name="Google Shape;160;p28"/>
          <p:cNvGrpSpPr/>
          <p:nvPr/>
        </p:nvGrpSpPr>
        <p:grpSpPr>
          <a:xfrm>
            <a:off x="4978560" y="2355780"/>
            <a:ext cx="342928" cy="558810"/>
            <a:chOff x="4858109" y="2631368"/>
            <a:chExt cx="316442" cy="315000"/>
          </a:xfrm>
        </p:grpSpPr>
        <p:sp>
          <p:nvSpPr>
            <p:cNvPr id="161" name="Google Shape;161;p28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8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-GB"/>
              </a:br>
              <a:endParaRPr/>
            </a:p>
          </p:txBody>
        </p:sp>
      </p:grpSp>
      <p:grpSp>
        <p:nvGrpSpPr>
          <p:cNvPr id="163" name="Google Shape;163;p28"/>
          <p:cNvGrpSpPr/>
          <p:nvPr/>
        </p:nvGrpSpPr>
        <p:grpSpPr>
          <a:xfrm>
            <a:off x="2438966" y="2355920"/>
            <a:ext cx="341369" cy="558835"/>
            <a:chOff x="3157188" y="909150"/>
            <a:chExt cx="470400" cy="470400"/>
          </a:xfrm>
        </p:grpSpPr>
        <p:sp>
          <p:nvSpPr>
            <p:cNvPr id="164" name="Google Shape;164;p28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8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"/>
            <a:ext cx="8805973" cy="499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 txBox="1"/>
          <p:nvPr>
            <p:ph type="title"/>
          </p:nvPr>
        </p:nvSpPr>
        <p:spPr>
          <a:xfrm>
            <a:off x="530825" y="391030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Family Health Centres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Family Health Centres</a:t>
            </a:r>
            <a:endParaRPr/>
          </a:p>
        </p:txBody>
      </p:sp>
      <p:sp>
        <p:nvSpPr>
          <p:cNvPr id="177" name="Google Shape;177;p3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Caters to a population of 20000 to 30000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Provides curative care, preventive and promotive care, rehabilitative and palliative care to its beneficiaries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Hub for coordination of all public health activities in an LSG area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Reinvigoration of “Family Doctor” concept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Supervision &amp; support of spokes (Subcentres) in a Hub &amp; Spoke model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Life cycle approach to care</a:t>
            </a:r>
            <a:endParaRPr/>
          </a:p>
        </p:txBody>
      </p:sp>
      <p:sp>
        <p:nvSpPr>
          <p:cNvPr id="183" name="Google Shape;183;p3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Pregnancy to child birth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Quality child survival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Early childhood development to adolescence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Adulthood to geriatric care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Early diagnosis &amp; management of chronic diseases including NCDs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Palliative care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Well defined wellness concept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Pregnancy &amp; Child Birth</a:t>
            </a:r>
            <a:endParaRPr/>
          </a:p>
        </p:txBody>
      </p:sp>
      <p:sp>
        <p:nvSpPr>
          <p:cNvPr id="189" name="Google Shape;189;p3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Preconceptional folic acid supplementation to married couple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Early antenatal registration at subcentres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Diagnosis of high risk pregnancies at PHC level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Follow-up &amp; management of complications at SDH level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NST at Family Health Centres using portable USGs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Free drugs, diagnostics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Free nuchal translucency scan @ 13 weeks; anomaly scan @ 20 weeks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Free referral transport mechanism: </a:t>
            </a:r>
            <a:r>
              <a:rPr i="1" lang="en-GB"/>
              <a:t>Mathruyaanam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Pregnancy &amp; Child birth (contd.)</a:t>
            </a:r>
            <a:endParaRPr/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Ensuring 100% institutional deliveries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Specialist delivery services in all subdistrict level insititutions &amp; above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12 point quality standards for ensuring quality delivery services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Implementation of LaQshya standards in delivery points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Birth companionship in institutions where LaQshya standards have been implemented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Quality Child Survival</a:t>
            </a:r>
            <a:endParaRPr/>
          </a:p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Comprehensive Newborn Screening with RBSK support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Visible birth defect screening through RBSK within 24 hours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Pulse oximetry screening after 24 hours for critical congenital heart diseases according to </a:t>
            </a:r>
            <a:r>
              <a:rPr i="1" lang="en-GB"/>
              <a:t>“Hridyam”</a:t>
            </a:r>
            <a:r>
              <a:rPr lang="en-GB"/>
              <a:t> guidelines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Oto Acoustic Emission Screening for hearing after 48 hours (supported by Social Justice Department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Metabolic Screening for congenital hypothyroidism, G6PD deficiency, Phenyl Ketonuria, CAH ,Galactosemia using blood spot analysis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ROP screening of high risk newborn, especially SNCU admit babies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Closing the loop for child health: 4Ds - Shalabham Portal</a:t>
            </a:r>
            <a:endParaRPr/>
          </a:p>
        </p:txBody>
      </p:sp>
      <p:pic>
        <p:nvPicPr>
          <p:cNvPr id="207" name="Google Shape;20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164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6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Closing the loop for management of 4Ds among children</a:t>
            </a:r>
            <a:endParaRPr/>
          </a:p>
        </p:txBody>
      </p:sp>
      <p:sp>
        <p:nvSpPr>
          <p:cNvPr id="213" name="Google Shape;213;p36"/>
          <p:cNvSpPr/>
          <p:nvPr/>
        </p:nvSpPr>
        <p:spPr>
          <a:xfrm>
            <a:off x="82450" y="1620600"/>
            <a:ext cx="1413900" cy="1635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0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FF"/>
                </a:solidFill>
              </a:rPr>
              <a:t>Screening at delivery points</a:t>
            </a:r>
            <a:endParaRPr b="1" sz="1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FF"/>
              </a:solidFill>
            </a:endParaRPr>
          </a:p>
          <a:p>
            <a:pPr indent="-149225" lvl="0" marL="8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Pulse Oximetry</a:t>
            </a:r>
            <a:endParaRPr sz="1000">
              <a:solidFill>
                <a:srgbClr val="FFFFFF"/>
              </a:solidFill>
            </a:endParaRPr>
          </a:p>
          <a:p>
            <a:pPr indent="-149225" lvl="0" marL="8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Visible birth defects</a:t>
            </a:r>
            <a:endParaRPr sz="1000">
              <a:solidFill>
                <a:srgbClr val="FFFFFF"/>
              </a:solidFill>
            </a:endParaRPr>
          </a:p>
          <a:p>
            <a:pPr indent="-149225" lvl="0" marL="8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OAE screening</a:t>
            </a:r>
            <a:endParaRPr sz="1000">
              <a:solidFill>
                <a:srgbClr val="FFFFFF"/>
              </a:solidFill>
            </a:endParaRPr>
          </a:p>
          <a:p>
            <a:pPr indent="-149225" lvl="0" marL="8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Metabolic screening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214" name="Google Shape;214;p36"/>
          <p:cNvSpPr/>
          <p:nvPr/>
        </p:nvSpPr>
        <p:spPr>
          <a:xfrm>
            <a:off x="2435700" y="1620600"/>
            <a:ext cx="1413900" cy="1635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FF"/>
                </a:solidFill>
              </a:rPr>
              <a:t>Realtime registration in Shalabham-Jatakseva portal</a:t>
            </a:r>
            <a:endParaRPr b="1" sz="1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FF"/>
              </a:solidFill>
            </a:endParaRPr>
          </a:p>
          <a:p>
            <a:pPr indent="-158750" lvl="0" marL="26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Color coding of positive cases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215" name="Google Shape;215;p36"/>
          <p:cNvSpPr/>
          <p:nvPr/>
        </p:nvSpPr>
        <p:spPr>
          <a:xfrm>
            <a:off x="4869325" y="902950"/>
            <a:ext cx="1413900" cy="15219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FF"/>
                </a:solidFill>
              </a:rPr>
              <a:t>Hridyam portal</a:t>
            </a:r>
            <a:endParaRPr b="1" sz="1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FF"/>
              </a:solidFill>
            </a:endParaRPr>
          </a:p>
          <a:p>
            <a:pPr indent="-158750" lvl="0" marL="26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Tracking of PO positive cases</a:t>
            </a:r>
            <a:endParaRPr sz="1000">
              <a:solidFill>
                <a:srgbClr val="FFFFFF"/>
              </a:solidFill>
            </a:endParaRPr>
          </a:p>
          <a:p>
            <a:pPr indent="-153499" lvl="0" marL="26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Consultation with specialist facilitated through portal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216" name="Google Shape;216;p36"/>
          <p:cNvSpPr/>
          <p:nvPr/>
        </p:nvSpPr>
        <p:spPr>
          <a:xfrm>
            <a:off x="4869350" y="2710875"/>
            <a:ext cx="1413900" cy="1093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0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FF"/>
                </a:solidFill>
              </a:rPr>
              <a:t>Community based follow-up</a:t>
            </a:r>
            <a:endParaRPr b="1" sz="1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FF"/>
              </a:solidFill>
            </a:endParaRPr>
          </a:p>
          <a:p>
            <a:pPr indent="-149225" lvl="0" marL="8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ASHAs</a:t>
            </a:r>
            <a:endParaRPr sz="1000">
              <a:solidFill>
                <a:srgbClr val="FFFFFF"/>
              </a:solidFill>
            </a:endParaRPr>
          </a:p>
          <a:p>
            <a:pPr indent="-149225" lvl="0" marL="8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RBSK nurses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217" name="Google Shape;217;p36"/>
          <p:cNvSpPr/>
          <p:nvPr/>
        </p:nvSpPr>
        <p:spPr>
          <a:xfrm>
            <a:off x="7144775" y="903075"/>
            <a:ext cx="1413900" cy="15219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0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FFFF"/>
                </a:solidFill>
              </a:rPr>
              <a:t>Curative treatment</a:t>
            </a:r>
            <a:endParaRPr b="1" sz="1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FF"/>
              </a:solidFill>
            </a:endParaRPr>
          </a:p>
          <a:p>
            <a:pPr indent="-149225" lvl="0" marL="8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Strategic purchasing from private sector</a:t>
            </a:r>
            <a:endParaRPr sz="1000">
              <a:solidFill>
                <a:srgbClr val="FFFFFF"/>
              </a:solidFill>
            </a:endParaRPr>
          </a:p>
          <a:p>
            <a:pPr indent="-149225" lvl="0" marL="8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</a:pPr>
            <a:r>
              <a:rPr lang="en-GB" sz="1000">
                <a:solidFill>
                  <a:srgbClr val="FFFFFF"/>
                </a:solidFill>
              </a:rPr>
              <a:t>Appointments based on priority algorithm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218" name="Google Shape;218;p36"/>
          <p:cNvSpPr/>
          <p:nvPr/>
        </p:nvSpPr>
        <p:spPr>
          <a:xfrm>
            <a:off x="1611725" y="2304450"/>
            <a:ext cx="668400" cy="26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6"/>
          <p:cNvSpPr/>
          <p:nvPr/>
        </p:nvSpPr>
        <p:spPr>
          <a:xfrm>
            <a:off x="4005163" y="1559875"/>
            <a:ext cx="668400" cy="26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6"/>
          <p:cNvSpPr/>
          <p:nvPr/>
        </p:nvSpPr>
        <p:spPr>
          <a:xfrm>
            <a:off x="4005163" y="3001675"/>
            <a:ext cx="668400" cy="26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6"/>
          <p:cNvSpPr/>
          <p:nvPr/>
        </p:nvSpPr>
        <p:spPr>
          <a:xfrm>
            <a:off x="6379800" y="1559875"/>
            <a:ext cx="668400" cy="26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6"/>
          <p:cNvSpPr/>
          <p:nvPr/>
        </p:nvSpPr>
        <p:spPr>
          <a:xfrm rot="10800000">
            <a:off x="6390825" y="2556725"/>
            <a:ext cx="1905900" cy="8130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3" name="Google Shape;2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207" y="902950"/>
            <a:ext cx="668400" cy="654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9" name="Google Shape;22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3988" y="165875"/>
            <a:ext cx="5856034" cy="439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Quality Child Survival</a:t>
            </a:r>
            <a:endParaRPr/>
          </a:p>
        </p:txBody>
      </p:sp>
      <p:sp>
        <p:nvSpPr>
          <p:cNvPr id="235" name="Google Shape;235;p3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Screening for 4Ds by trained RBSK  nurses &amp; mobile health teams in all LSG areas through anganwadis, play schools, immunisation points etc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Referral to DEIC for diagnosis and initial management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Follow-up support through Mobile Intervention Unit (Social Justice Dept.) - </a:t>
            </a:r>
            <a:r>
              <a:rPr i="1" lang="en-GB"/>
              <a:t>Anuyatra</a:t>
            </a:r>
            <a:r>
              <a:rPr lang="en-GB"/>
              <a:t>, a state funded program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Free congenital heart disease management through “Hridyam” - online platform with empanelled hospitals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Field level follow-up through ASHAs, RBSK nurses, child health crisis management team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Child nutrition &amp; Early childhood development</a:t>
            </a:r>
            <a:endParaRPr/>
          </a:p>
        </p:txBody>
      </p:sp>
      <p:sp>
        <p:nvSpPr>
          <p:cNvPr id="241" name="Google Shape;241;p3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Linkage with Child Development Centre for training of service delivery personnel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Growth monitoring through MCP cards &amp; AWs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Early childhood development assessment by RBSK nurses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Team based intervention through DEIC &amp; MIU (</a:t>
            </a:r>
            <a:r>
              <a:rPr i="1" lang="en-GB"/>
              <a:t>Anuyatra</a:t>
            </a:r>
            <a:r>
              <a:rPr lang="en-GB"/>
              <a:t>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Community based follow-up through RBSK nurses using </a:t>
            </a:r>
            <a:r>
              <a:rPr i="1" lang="en-GB"/>
              <a:t>“Shalabham”</a:t>
            </a:r>
            <a:r>
              <a:rPr lang="en-GB"/>
              <a:t> web-portal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“Arogyakiranam”: An addon to RBSK</a:t>
            </a:r>
            <a:endParaRPr/>
          </a:p>
        </p:txBody>
      </p:sp>
      <p:sp>
        <p:nvSpPr>
          <p:cNvPr id="247" name="Google Shape;247;p4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State funded program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Provides free secondary &amp; tertiary care to children with non-RBSK conditions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Covers all children &lt;18 years except children of tax payers &amp; govt. employees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Drugs, diagnostics &amp; referral transport covered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Adolescent Health</a:t>
            </a:r>
            <a:endParaRPr/>
          </a:p>
        </p:txBody>
      </p:sp>
      <p:sp>
        <p:nvSpPr>
          <p:cNvPr id="253" name="Google Shape;253;p4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Creation of a cadre of “Student Doctors” in the age group 11-18 years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Mentoring of Student Doctors through school-based &amp; community based adolescent mobilisation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Student initiative in palliative care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Convergence with “Souhrida” Clubs of Education Department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Yellow line campaign for awareness reg. Tobacco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VIBGYOR: College Health Program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Yellow line campaign for Tobacco awareness</a:t>
            </a:r>
            <a:endParaRPr/>
          </a:p>
        </p:txBody>
      </p:sp>
      <p:pic>
        <p:nvPicPr>
          <p:cNvPr id="259" name="Google Shape;25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358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Management of NCDs</a:t>
            </a:r>
            <a:endParaRPr/>
          </a:p>
        </p:txBody>
      </p:sp>
      <p:sp>
        <p:nvSpPr>
          <p:cNvPr id="265" name="Google Shape;265;p4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Workplace NCD screening through PHCs &amp; subcentres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Universal population based NCD screening through subcentres &amp; PHCs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Risk assessment by ASHA using Customised forms &amp; e-Health NCD application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Neighbourhood NCD camps by ANM &amp; Male HW once per month. ASHA to support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Diagnosis &amp; Management through PHCs/CHCs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Tracking of diagnosed patients through patient cards &amp; patient books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Tickler box system as part of India Hypertension Management Initiative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Screening for Diabetic Retinopathy (</a:t>
            </a:r>
            <a:r>
              <a:rPr i="1" lang="en-GB"/>
              <a:t>Nayanamritham</a:t>
            </a:r>
            <a:r>
              <a:rPr lang="en-GB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Teleconsultation with Regional Institute of Ophthalmology using non-mydriatic fundus camera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Management of NCDs</a:t>
            </a:r>
            <a:endParaRPr/>
          </a:p>
        </p:txBody>
      </p:sp>
      <p:sp>
        <p:nvSpPr>
          <p:cNvPr id="271" name="Google Shape;271;p4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Screening for microalbuminuria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Urine dipstick test for microalbuminuria in all FHCs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HbA1c analysers in all FHCs to assess control of diabetes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Ensuring control of diabetes &amp; hypertension through community mobilization and patient groups at subcentre level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Standard treatment protocols across multiple disciplines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Regular availability of necessary drugs from FHC level onwards including insulin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Vision centres in all FHCs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5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Nayanamritam: Screening for Diabetic Retinopathy at an FHC</a:t>
            </a:r>
            <a:endParaRPr/>
          </a:p>
        </p:txBody>
      </p:sp>
      <p:pic>
        <p:nvPicPr>
          <p:cNvPr id="277" name="Google Shape;27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4138" y="192700"/>
            <a:ext cx="6588037" cy="4390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6"/>
          <p:cNvSpPr txBox="1"/>
          <p:nvPr>
            <p:ph idx="1" type="body"/>
          </p:nvPr>
        </p:nvSpPr>
        <p:spPr>
          <a:xfrm>
            <a:off x="57150" y="4696800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Continuum of care for Diabetic Retinopathy</a:t>
            </a:r>
            <a:endParaRPr/>
          </a:p>
        </p:txBody>
      </p:sp>
      <p:sp>
        <p:nvSpPr>
          <p:cNvPr id="283" name="Google Shape;283;p46"/>
          <p:cNvSpPr/>
          <p:nvPr/>
        </p:nvSpPr>
        <p:spPr>
          <a:xfrm>
            <a:off x="167725" y="1644825"/>
            <a:ext cx="2250300" cy="1439700"/>
          </a:xfrm>
          <a:prstGeom prst="roundRect">
            <a:avLst>
              <a:gd fmla="val 16667" name="adj"/>
            </a:avLst>
          </a:prstGeom>
          <a:solidFill>
            <a:srgbClr val="307B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FF"/>
                </a:solidFill>
              </a:rPr>
              <a:t>Screening at FHC level</a:t>
            </a:r>
            <a:endParaRPr b="1" sz="1200">
              <a:solidFill>
                <a:srgbClr val="FFFFFF"/>
              </a:solidFill>
            </a:endParaRPr>
          </a:p>
          <a:p>
            <a:pPr indent="-166199" lvl="0" marL="17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lang="en-GB" sz="1200">
                <a:solidFill>
                  <a:srgbClr val="FFFFFF"/>
                </a:solidFill>
              </a:rPr>
              <a:t>Non-mydriatic cameras at FHC level</a:t>
            </a:r>
            <a:endParaRPr sz="1200">
              <a:solidFill>
                <a:srgbClr val="FFFFFF"/>
              </a:solidFill>
            </a:endParaRPr>
          </a:p>
          <a:p>
            <a:pPr indent="-166199" lvl="0" marL="17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lang="en-GB" sz="1200">
                <a:solidFill>
                  <a:srgbClr val="FFFFFF"/>
                </a:solidFill>
              </a:rPr>
              <a:t>Trained staff nurses</a:t>
            </a:r>
            <a:endParaRPr sz="1200">
              <a:solidFill>
                <a:srgbClr val="FFFFFF"/>
              </a:solidFill>
            </a:endParaRPr>
          </a:p>
          <a:p>
            <a:pPr indent="-166199" lvl="0" marL="17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lang="en-GB" sz="1200">
                <a:solidFill>
                  <a:srgbClr val="FFFFFF"/>
                </a:solidFill>
              </a:rPr>
              <a:t>Scheduled screening of all diabetics &amp; hypertensives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284" name="Google Shape;284;p46"/>
          <p:cNvSpPr/>
          <p:nvPr/>
        </p:nvSpPr>
        <p:spPr>
          <a:xfrm>
            <a:off x="2701938" y="2088675"/>
            <a:ext cx="668400" cy="26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5" name="Google Shape;285;p46"/>
          <p:cNvSpPr/>
          <p:nvPr/>
        </p:nvSpPr>
        <p:spPr>
          <a:xfrm>
            <a:off x="3570400" y="1691175"/>
            <a:ext cx="2250300" cy="1062300"/>
          </a:xfrm>
          <a:prstGeom prst="roundRect">
            <a:avLst>
              <a:gd fmla="val 16667" name="adj"/>
            </a:avLst>
          </a:prstGeom>
          <a:solidFill>
            <a:srgbClr val="307B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FF"/>
                </a:solidFill>
              </a:rPr>
              <a:t>Regional Institute of Ophthalmology</a:t>
            </a:r>
            <a:endParaRPr b="1" sz="1200">
              <a:solidFill>
                <a:srgbClr val="FFFFFF"/>
              </a:solidFill>
            </a:endParaRPr>
          </a:p>
          <a:p>
            <a:pPr indent="-166199" lvl="0" marL="17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lang="en-GB" sz="1200">
                <a:solidFill>
                  <a:srgbClr val="FFFFFF"/>
                </a:solidFill>
              </a:rPr>
              <a:t>Evaluation of retinal images for retinopathy</a:t>
            </a:r>
            <a:endParaRPr sz="1200">
              <a:solidFill>
                <a:srgbClr val="FFFFFF"/>
              </a:solidFill>
            </a:endParaRPr>
          </a:p>
          <a:p>
            <a:pPr indent="-166199" lvl="0" marL="179999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</a:pPr>
            <a:r>
              <a:rPr lang="en-GB" sz="1200">
                <a:solidFill>
                  <a:srgbClr val="FFFFFF"/>
                </a:solidFill>
              </a:rPr>
              <a:t>Online reporting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286" name="Google Shape;286;p46"/>
          <p:cNvSpPr/>
          <p:nvPr/>
        </p:nvSpPr>
        <p:spPr>
          <a:xfrm>
            <a:off x="6687225" y="2753475"/>
            <a:ext cx="2250300" cy="552000"/>
          </a:xfrm>
          <a:prstGeom prst="roundRect">
            <a:avLst>
              <a:gd fmla="val 16667" name="adj"/>
            </a:avLst>
          </a:prstGeom>
          <a:solidFill>
            <a:srgbClr val="307B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FF"/>
                </a:solidFill>
              </a:rPr>
              <a:t>Reports within 48 hours at FHC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287" name="Google Shape;287;p46"/>
          <p:cNvSpPr/>
          <p:nvPr/>
        </p:nvSpPr>
        <p:spPr>
          <a:xfrm rot="5400000">
            <a:off x="6597175" y="1403775"/>
            <a:ext cx="552000" cy="19218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6"/>
          <p:cNvSpPr/>
          <p:nvPr/>
        </p:nvSpPr>
        <p:spPr>
          <a:xfrm>
            <a:off x="6694900" y="3891969"/>
            <a:ext cx="2250300" cy="446700"/>
          </a:xfrm>
          <a:prstGeom prst="roundRect">
            <a:avLst>
              <a:gd fmla="val 16667" name="adj"/>
            </a:avLst>
          </a:prstGeom>
          <a:solidFill>
            <a:srgbClr val="307B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FFFFFF"/>
                </a:solidFill>
              </a:rPr>
              <a:t>Referral to higher centre for care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289" name="Google Shape;289;p46"/>
          <p:cNvSpPr/>
          <p:nvPr/>
        </p:nvSpPr>
        <p:spPr>
          <a:xfrm>
            <a:off x="7687300" y="3396375"/>
            <a:ext cx="265500" cy="4047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0" name="Google Shape;29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600" y="1022775"/>
            <a:ext cx="668399" cy="66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Cancers</a:t>
            </a:r>
            <a:endParaRPr/>
          </a:p>
        </p:txBody>
      </p:sp>
      <p:sp>
        <p:nvSpPr>
          <p:cNvPr id="296" name="Google Shape;296;p4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Screening for cancers through neighbourhood screening camps organised in association with LSGs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Mobile cancer detection units run through District Cancer Centres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Pap smear test, Oral visual examination, Clinical Breast Examination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Referral &amp; back referral system with 3 Regional Cancer Centres established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Day care chemotherapy centres at District level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Standardised treatment policy for Cancers </a:t>
            </a:r>
            <a:endParaRPr/>
          </a:p>
        </p:txBody>
      </p:sp>
      <p:pic>
        <p:nvPicPr>
          <p:cNvPr id="297" name="Google Shape;29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6808" y="891450"/>
            <a:ext cx="774700" cy="61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Mental Health</a:t>
            </a:r>
            <a:endParaRPr/>
          </a:p>
        </p:txBody>
      </p:sp>
      <p:sp>
        <p:nvSpPr>
          <p:cNvPr id="303" name="Google Shape;303;p48"/>
          <p:cNvSpPr txBox="1"/>
          <p:nvPr>
            <p:ph idx="1" type="body"/>
          </p:nvPr>
        </p:nvSpPr>
        <p:spPr>
          <a:xfrm>
            <a:off x="471900" y="171762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-GB"/>
              <a:t>Sampoorna Manasikarogyam </a:t>
            </a:r>
            <a:r>
              <a:rPr lang="en-GB"/>
              <a:t>- Population survey using PHQ9 questionnnaire to identify those in high risk of depression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Conducted by ASHA (using Malayalam questionnaire)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Confirmation of diagnosis through fixed day mental health clinics at FHCs (DMHP teams)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Follow up care through FHCs, Subcentres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-GB"/>
              <a:t>Aswaas</a:t>
            </a:r>
            <a:r>
              <a:rPr lang="en-GB"/>
              <a:t> clinics - fixed day depression clinics at FHCs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Manned by trained MPW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-GB"/>
              <a:t>Amma Manass</a:t>
            </a:r>
            <a:r>
              <a:rPr lang="en-GB"/>
              <a:t> - Identification of post-partum depression &amp; maternal mental health issues through trained ANMs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-GB"/>
              <a:t>School Mental Health Program - </a:t>
            </a:r>
            <a:r>
              <a:rPr lang="en-GB"/>
              <a:t>Identification of children in need of support</a:t>
            </a:r>
            <a:endParaRPr/>
          </a:p>
        </p:txBody>
      </p:sp>
      <p:pic>
        <p:nvPicPr>
          <p:cNvPr id="304" name="Google Shape;30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4678" y="797725"/>
            <a:ext cx="957757" cy="76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-GB"/>
              <a:t>Arogya Jagratha Campaign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Community mobilisation for mosquito source reduction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Water source chlorination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Waste management &amp; Environment management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Promoting environment consciousness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Cadre of non-remunerated community health volunteers: </a:t>
            </a:r>
            <a:r>
              <a:rPr i="1" lang="en-GB"/>
              <a:t>Arogya Sena</a:t>
            </a:r>
            <a:endParaRPr i="1"/>
          </a:p>
        </p:txBody>
      </p:sp>
      <p:sp>
        <p:nvSpPr>
          <p:cNvPr id="310" name="Google Shape;310;p4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Community based management of communicable diseases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6" name="Google Shape;31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392026" cy="439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6826" y="152400"/>
            <a:ext cx="4294774" cy="3221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Wellness</a:t>
            </a:r>
            <a:endParaRPr/>
          </a:p>
        </p:txBody>
      </p:sp>
      <p:sp>
        <p:nvSpPr>
          <p:cNvPr id="323" name="Google Shape;323;p5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Play areas at workplaces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Yoga training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Cycling tracks &amp; walkways around FHCs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-GB"/>
              <a:t>Junk food Junglee</a:t>
            </a:r>
            <a:r>
              <a:rPr lang="en-GB"/>
              <a:t> campaign in association with Food Safety Department to promote healthy eating habits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Imposition of Fat tax - 14.5% for junk food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Wellness activity integrated with days of importance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24" name="Google Shape;32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750" y="837075"/>
            <a:ext cx="669350" cy="66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2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Wellness activities in various FHCs</a:t>
            </a:r>
            <a:endParaRPr/>
          </a:p>
        </p:txBody>
      </p:sp>
      <p:pic>
        <p:nvPicPr>
          <p:cNvPr id="330" name="Google Shape;33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725" y="297545"/>
            <a:ext cx="3238548" cy="193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8600" y="253667"/>
            <a:ext cx="3385201" cy="2025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9197" y="2402988"/>
            <a:ext cx="3385190" cy="2269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8725" y="2323288"/>
            <a:ext cx="3238548" cy="2428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3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Cricket championship as part of Wellness activity in College Health Program VIBGYOR</a:t>
            </a:r>
            <a:endParaRPr/>
          </a:p>
        </p:txBody>
      </p:sp>
      <p:pic>
        <p:nvPicPr>
          <p:cNvPr id="339" name="Google Shape;33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676" y="231728"/>
            <a:ext cx="7314652" cy="440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4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Skating competition for kids</a:t>
            </a:r>
            <a:endParaRPr/>
          </a:p>
        </p:txBody>
      </p:sp>
      <p:pic>
        <p:nvPicPr>
          <p:cNvPr id="345" name="Google Shape;34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324" y="67175"/>
            <a:ext cx="7423350" cy="446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Palliative Care</a:t>
            </a:r>
            <a:endParaRPr/>
          </a:p>
        </p:txBody>
      </p:sp>
      <p:sp>
        <p:nvSpPr>
          <p:cNvPr id="351" name="Google Shape;351;p55"/>
          <p:cNvSpPr txBox="1"/>
          <p:nvPr>
            <p:ph idx="1" type="body"/>
          </p:nvPr>
        </p:nvSpPr>
        <p:spPr>
          <a:xfrm>
            <a:off x="471900" y="171762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Project owned by LSG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Implemented through MO in charge of health institution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Trained ANMs (3 months training) in every PHC/panchayat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Home based palliative care for 16 days in a month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Remaining are OP days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Provision for consumables (incl catheters, colostomy bags, ryles tube etc), drugs, mobility support &amp; honorarium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Training of Arogya Sena volunteers &amp; self help groups for community assistance in palliative care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Community patient support for non-medical needs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Palliative Care</a:t>
            </a:r>
            <a:endParaRPr/>
          </a:p>
        </p:txBody>
      </p:sp>
      <p:sp>
        <p:nvSpPr>
          <p:cNvPr id="357" name="Google Shape;357;p56"/>
          <p:cNvSpPr txBox="1"/>
          <p:nvPr>
            <p:ph idx="1" type="body"/>
          </p:nvPr>
        </p:nvSpPr>
        <p:spPr>
          <a:xfrm>
            <a:off x="460950" y="1730550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Secondary Palliative Care in all CHCs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Staff Nurse + Physiotherapist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Home based expert care for patients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IP facility for patients requiring long-term care at CHCs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Morphine for pain management at CHC level wherever trained MO is available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Specialist care through palliative units at sub-district hospitals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District Palliative Training Resource Centre at DH level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BCCPM &amp; BCCPN courses for MOs &amp; Staff Nurses (45 days)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BCCPAN course for ANMs (3 months)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Rehabilitation</a:t>
            </a:r>
            <a:endParaRPr/>
          </a:p>
        </p:txBody>
      </p:sp>
      <p:sp>
        <p:nvSpPr>
          <p:cNvPr id="363" name="Google Shape;363;p5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Tobacco Cessation Clinics at District level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-GB"/>
              <a:t>Vimukti</a:t>
            </a:r>
            <a:r>
              <a:rPr lang="en-GB"/>
              <a:t> - Deaddiction Centres at District level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-GB"/>
              <a:t>Pakalveedu - </a:t>
            </a:r>
            <a:r>
              <a:rPr lang="en-GB"/>
              <a:t>Day care centres for mentally challenged - separate for males and females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Occupational rehabilitation - inmates of pakalveedu engage in economically productive activities - soap making, pen making, medicine cover manufacturing</a:t>
            </a:r>
            <a:endParaRPr/>
          </a:p>
        </p:txBody>
      </p:sp>
      <p:pic>
        <p:nvPicPr>
          <p:cNvPr id="364" name="Google Shape;36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6942" y="738725"/>
            <a:ext cx="767750" cy="978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33750" cy="485132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58"/>
          <p:cNvSpPr txBox="1"/>
          <p:nvPr>
            <p:ph type="title"/>
          </p:nvPr>
        </p:nvSpPr>
        <p:spPr>
          <a:xfrm>
            <a:off x="408225" y="354690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6D9EEB"/>
                </a:highlight>
              </a:rPr>
              <a:t>Continuum of care across levels</a:t>
            </a:r>
            <a:endParaRPr>
              <a:highlight>
                <a:srgbClr val="6D9EEB"/>
              </a:highlight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9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Ensuring continuum of care</a:t>
            </a:r>
            <a:endParaRPr/>
          </a:p>
        </p:txBody>
      </p:sp>
      <p:grpSp>
        <p:nvGrpSpPr>
          <p:cNvPr id="376" name="Google Shape;376;p59"/>
          <p:cNvGrpSpPr/>
          <p:nvPr/>
        </p:nvGrpSpPr>
        <p:grpSpPr>
          <a:xfrm>
            <a:off x="636321" y="1638728"/>
            <a:ext cx="2994729" cy="1384500"/>
            <a:chOff x="636321" y="1844098"/>
            <a:chExt cx="2994729" cy="1384500"/>
          </a:xfrm>
        </p:grpSpPr>
        <p:sp>
          <p:nvSpPr>
            <p:cNvPr id="377" name="Google Shape;377;p59"/>
            <p:cNvSpPr txBox="1"/>
            <p:nvPr/>
          </p:nvSpPr>
          <p:spPr>
            <a:xfrm>
              <a:off x="636321" y="1844098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Specialty services at Secondary level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Roboto"/>
                <a:buChar char="●"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8 assured specialities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Roboto"/>
                <a:buChar char="●"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Complication management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378" name="Google Shape;378;p59"/>
            <p:cNvCxnSpPr/>
            <p:nvPr/>
          </p:nvCxnSpPr>
          <p:spPr>
            <a:xfrm rot="10800000">
              <a:off x="2587350" y="2536350"/>
              <a:ext cx="1043700" cy="0"/>
            </a:xfrm>
            <a:prstGeom prst="straightConnector1">
              <a:avLst/>
            </a:prstGeom>
            <a:noFill/>
            <a:ln cap="flat" cmpd="sng" w="9525">
              <a:solidFill>
                <a:srgbClr val="C2C2C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79" name="Google Shape;379;p59"/>
            <p:cNvSpPr/>
            <p:nvPr/>
          </p:nvSpPr>
          <p:spPr>
            <a:xfrm>
              <a:off x="2523501" y="2431050"/>
              <a:ext cx="198600" cy="198300"/>
            </a:xfrm>
            <a:prstGeom prst="ellipse">
              <a:avLst/>
            </a:prstGeom>
            <a:solidFill>
              <a:srgbClr val="761E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59"/>
            <p:cNvSpPr txBox="1"/>
            <p:nvPr/>
          </p:nvSpPr>
          <p:spPr>
            <a:xfrm>
              <a:off x="2498491" y="237375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81" name="Google Shape;381;p59"/>
          <p:cNvGrpSpPr/>
          <p:nvPr/>
        </p:nvGrpSpPr>
        <p:grpSpPr>
          <a:xfrm>
            <a:off x="4908100" y="737545"/>
            <a:ext cx="3599586" cy="1384500"/>
            <a:chOff x="4908100" y="889950"/>
            <a:chExt cx="3599586" cy="1384500"/>
          </a:xfrm>
        </p:grpSpPr>
        <p:cxnSp>
          <p:nvCxnSpPr>
            <p:cNvPr id="382" name="Google Shape;382;p59"/>
            <p:cNvCxnSpPr/>
            <p:nvPr/>
          </p:nvCxnSpPr>
          <p:spPr>
            <a:xfrm>
              <a:off x="4908100" y="1593250"/>
              <a:ext cx="1715100" cy="0"/>
            </a:xfrm>
            <a:prstGeom prst="straightConnector1">
              <a:avLst/>
            </a:prstGeom>
            <a:noFill/>
            <a:ln cap="flat" cmpd="sng" w="9525">
              <a:solidFill>
                <a:srgbClr val="C2C2C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83" name="Google Shape;383;p59"/>
            <p:cNvSpPr txBox="1"/>
            <p:nvPr/>
          </p:nvSpPr>
          <p:spPr>
            <a:xfrm>
              <a:off x="6640486" y="889950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Superspecialty services at Tertiary level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Roboto"/>
                <a:buChar char="●"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3 assured super-specialty services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Roboto"/>
                <a:buChar char="●"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Training resource centre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84" name="Google Shape;384;p59"/>
            <p:cNvSpPr/>
            <p:nvPr/>
          </p:nvSpPr>
          <p:spPr>
            <a:xfrm>
              <a:off x="6427830" y="1493307"/>
              <a:ext cx="198600" cy="198300"/>
            </a:xfrm>
            <a:prstGeom prst="ellipse">
              <a:avLst/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59"/>
            <p:cNvSpPr txBox="1"/>
            <p:nvPr/>
          </p:nvSpPr>
          <p:spPr>
            <a:xfrm>
              <a:off x="6402820" y="1436790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86" name="Google Shape;386;p59"/>
          <p:cNvGrpSpPr/>
          <p:nvPr/>
        </p:nvGrpSpPr>
        <p:grpSpPr>
          <a:xfrm>
            <a:off x="2440613" y="553389"/>
            <a:ext cx="4262763" cy="4036711"/>
            <a:chOff x="2991269" y="1153325"/>
            <a:chExt cx="3514811" cy="3252003"/>
          </a:xfrm>
        </p:grpSpPr>
        <p:sp>
          <p:nvSpPr>
            <p:cNvPr id="387" name="Google Shape;387;p59"/>
            <p:cNvSpPr/>
            <p:nvPr/>
          </p:nvSpPr>
          <p:spPr>
            <a:xfrm>
              <a:off x="3477586" y="2585458"/>
              <a:ext cx="2541910" cy="950456"/>
            </a:xfrm>
            <a:custGeom>
              <a:rect b="b" l="l" r="r" t="t"/>
              <a:pathLst>
                <a:path extrusionOk="0" h="43529" w="126826">
                  <a:moveTo>
                    <a:pt x="0" y="20002"/>
                  </a:moveTo>
                  <a:lnTo>
                    <a:pt x="63389" y="43529"/>
                  </a:lnTo>
                  <a:lnTo>
                    <a:pt x="126826" y="19907"/>
                  </a:lnTo>
                  <a:lnTo>
                    <a:pt x="6358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88" name="Google Shape;388;p59"/>
            <p:cNvSpPr/>
            <p:nvPr/>
          </p:nvSpPr>
          <p:spPr>
            <a:xfrm>
              <a:off x="2991269" y="3020977"/>
              <a:ext cx="1758228" cy="1384350"/>
            </a:xfrm>
            <a:custGeom>
              <a:rect b="b" l="l" r="r" t="t"/>
              <a:pathLst>
                <a:path extrusionOk="0" h="63817" w="87725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rgbClr val="551561"/>
            </a:solidFill>
            <a:ln>
              <a:noFill/>
            </a:ln>
          </p:spPr>
        </p:sp>
        <p:sp>
          <p:nvSpPr>
            <p:cNvPr id="389" name="Google Shape;389;p59"/>
            <p:cNvSpPr/>
            <p:nvPr/>
          </p:nvSpPr>
          <p:spPr>
            <a:xfrm flipH="1">
              <a:off x="4747852" y="3020977"/>
              <a:ext cx="1758228" cy="1384350"/>
            </a:xfrm>
            <a:custGeom>
              <a:rect b="b" l="l" r="r" t="t"/>
              <a:pathLst>
                <a:path extrusionOk="0" h="63817" w="87725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rgbClr val="9225A5"/>
            </a:solidFill>
            <a:ln>
              <a:noFill/>
            </a:ln>
          </p:spPr>
        </p:sp>
        <p:sp>
          <p:nvSpPr>
            <p:cNvPr id="390" name="Google Shape;390;p59"/>
            <p:cNvSpPr/>
            <p:nvPr/>
          </p:nvSpPr>
          <p:spPr>
            <a:xfrm>
              <a:off x="3969199" y="2001324"/>
              <a:ext cx="1565850" cy="585863"/>
            </a:xfrm>
            <a:custGeom>
              <a:rect b="b" l="l" r="r" t="t"/>
              <a:pathLst>
                <a:path extrusionOk="0" h="8150" w="24053">
                  <a:moveTo>
                    <a:pt x="0" y="3827"/>
                  </a:moveTo>
                  <a:lnTo>
                    <a:pt x="11976" y="8150"/>
                  </a:lnTo>
                  <a:lnTo>
                    <a:pt x="24053" y="3827"/>
                  </a:lnTo>
                  <a:lnTo>
                    <a:pt x="1212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91" name="Google Shape;391;p59"/>
            <p:cNvSpPr/>
            <p:nvPr/>
          </p:nvSpPr>
          <p:spPr>
            <a:xfrm>
              <a:off x="3563255" y="2275837"/>
              <a:ext cx="1189300" cy="1015326"/>
            </a:xfrm>
            <a:custGeom>
              <a:rect b="b" l="l" r="r" t="t"/>
              <a:pathLst>
                <a:path extrusionOk="0" h="14114" w="18238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rgbClr val="551561"/>
            </a:solidFill>
            <a:ln>
              <a:noFill/>
            </a:ln>
          </p:spPr>
        </p:sp>
        <p:sp>
          <p:nvSpPr>
            <p:cNvPr id="392" name="Google Shape;392;p59"/>
            <p:cNvSpPr/>
            <p:nvPr/>
          </p:nvSpPr>
          <p:spPr>
            <a:xfrm flipH="1">
              <a:off x="4749365" y="2275837"/>
              <a:ext cx="1189300" cy="1015326"/>
            </a:xfrm>
            <a:custGeom>
              <a:rect b="b" l="l" r="r" t="t"/>
              <a:pathLst>
                <a:path extrusionOk="0" h="14114" w="18238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rgbClr val="761E86"/>
            </a:solidFill>
            <a:ln>
              <a:noFill/>
            </a:ln>
          </p:spPr>
        </p:sp>
        <p:sp>
          <p:nvSpPr>
            <p:cNvPr id="393" name="Google Shape;393;p59"/>
            <p:cNvSpPr/>
            <p:nvPr/>
          </p:nvSpPr>
          <p:spPr>
            <a:xfrm>
              <a:off x="4059061" y="1153325"/>
              <a:ext cx="693508" cy="1201140"/>
            </a:xfrm>
            <a:custGeom>
              <a:rect b="b" l="l" r="r" t="t"/>
              <a:pathLst>
                <a:path extrusionOk="0" h="16697" w="10635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rgbClr val="551561"/>
            </a:solidFill>
            <a:ln>
              <a:noFill/>
            </a:ln>
          </p:spPr>
        </p:sp>
        <p:sp>
          <p:nvSpPr>
            <p:cNvPr id="394" name="Google Shape;394;p59"/>
            <p:cNvSpPr/>
            <p:nvPr/>
          </p:nvSpPr>
          <p:spPr>
            <a:xfrm flipH="1">
              <a:off x="4749350" y="1153325"/>
              <a:ext cx="693508" cy="1201140"/>
            </a:xfrm>
            <a:custGeom>
              <a:rect b="b" l="l" r="r" t="t"/>
              <a:pathLst>
                <a:path extrusionOk="0" h="16697" w="10635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rgbClr val="701C7F"/>
            </a:solidFill>
            <a:ln>
              <a:noFill/>
            </a:ln>
          </p:spPr>
        </p:sp>
      </p:grpSp>
      <p:grpSp>
        <p:nvGrpSpPr>
          <p:cNvPr id="395" name="Google Shape;395;p59"/>
          <p:cNvGrpSpPr/>
          <p:nvPr/>
        </p:nvGrpSpPr>
        <p:grpSpPr>
          <a:xfrm>
            <a:off x="6038025" y="2411210"/>
            <a:ext cx="2469661" cy="1384500"/>
            <a:chOff x="6038025" y="2598925"/>
            <a:chExt cx="2469661" cy="1384500"/>
          </a:xfrm>
        </p:grpSpPr>
        <p:cxnSp>
          <p:nvCxnSpPr>
            <p:cNvPr id="396" name="Google Shape;396;p59"/>
            <p:cNvCxnSpPr/>
            <p:nvPr/>
          </p:nvCxnSpPr>
          <p:spPr>
            <a:xfrm>
              <a:off x="6038025" y="3312550"/>
              <a:ext cx="582000" cy="0"/>
            </a:xfrm>
            <a:prstGeom prst="straightConnector1">
              <a:avLst/>
            </a:prstGeom>
            <a:noFill/>
            <a:ln cap="flat" cmpd="sng" w="9525">
              <a:solidFill>
                <a:srgbClr val="C2C2C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97" name="Google Shape;397;p59"/>
            <p:cNvSpPr txBox="1"/>
            <p:nvPr/>
          </p:nvSpPr>
          <p:spPr>
            <a:xfrm>
              <a:off x="6640486" y="2598925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Comprehensive Primary Healthcare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Roboto"/>
                <a:buChar char="●"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FHCs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Roboto"/>
                <a:buChar char="●"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Subcentres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Roboto"/>
                <a:buChar char="●"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ASHA, ANM, CHO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98" name="Google Shape;398;p59"/>
            <p:cNvSpPr/>
            <p:nvPr/>
          </p:nvSpPr>
          <p:spPr>
            <a:xfrm>
              <a:off x="6424027" y="3212150"/>
              <a:ext cx="198600" cy="198300"/>
            </a:xfrm>
            <a:prstGeom prst="ellipse">
              <a:avLst/>
            </a:prstGeom>
            <a:solidFill>
              <a:srgbClr val="9225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59"/>
            <p:cNvSpPr txBox="1"/>
            <p:nvPr/>
          </p:nvSpPr>
          <p:spPr>
            <a:xfrm>
              <a:off x="6399017" y="315610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Sub-district Hospitals</a:t>
            </a:r>
            <a:endParaRPr/>
          </a:p>
        </p:txBody>
      </p:sp>
      <p:sp>
        <p:nvSpPr>
          <p:cNvPr id="405" name="Google Shape;405;p6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8 assured specialities in all Taluk Hospitals - Medicine, Surgery, ENT, O&amp;G, Anaesthesia, Ophthalmology, Paediatrics, Dental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Dialysis units in all taluk hospitals run by trained MOs (3 months training)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Secondary Palliative care unit for specialist IP care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Audiology &amp; speech therapy services at Taluk level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District Hospitals</a:t>
            </a:r>
            <a:endParaRPr/>
          </a:p>
        </p:txBody>
      </p:sp>
      <p:sp>
        <p:nvSpPr>
          <p:cNvPr id="411" name="Google Shape;411;p6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3 assured superspeciality disciplines - Cardiology, Neurology, Nephrology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Functional Cath lab with CCU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Stroke Stabilisation Unit with thrombolysis facility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Day care Chemotherapy Centre at DH level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Palliative Care Training Resource Centre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360 degree metabolic centre - for comprehensive NCD management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2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e-Health Implementation in Kerala - OPD and pharmacy</a:t>
            </a:r>
            <a:endParaRPr/>
          </a:p>
        </p:txBody>
      </p:sp>
      <p:pic>
        <p:nvPicPr>
          <p:cNvPr id="417" name="Google Shape;41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856032" cy="439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0832" y="152400"/>
            <a:ext cx="2830768" cy="212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3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CATH labs in District Hospitals</a:t>
            </a:r>
            <a:endParaRPr/>
          </a:p>
        </p:txBody>
      </p:sp>
      <p:pic>
        <p:nvPicPr>
          <p:cNvPr id="424" name="Google Shape;42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3275" y="165850"/>
            <a:ext cx="6577453" cy="4392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4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Mathruyaanam: Home drop-back after delivery</a:t>
            </a:r>
            <a:endParaRPr/>
          </a:p>
        </p:txBody>
      </p:sp>
      <p:pic>
        <p:nvPicPr>
          <p:cNvPr id="430" name="Google Shape;43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413" y="138950"/>
            <a:ext cx="7811178" cy="439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e-Health in Kerala</a:t>
            </a:r>
            <a:endParaRPr/>
          </a:p>
        </p:txBody>
      </p:sp>
      <p:sp>
        <p:nvSpPr>
          <p:cNvPr id="436" name="Google Shape;436;p65"/>
          <p:cNvSpPr txBox="1"/>
          <p:nvPr>
            <p:ph idx="1" type="body"/>
          </p:nvPr>
        </p:nvSpPr>
        <p:spPr>
          <a:xfrm>
            <a:off x="460950" y="158332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Public Health Module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Operational across the state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Population enumeration - Unique Health ID for each person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Virtual family folders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Tracking of communicable diseases with geolocation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e-Health NCD module for population based screening (data sharing with national app)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Hospital Module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Currently in Pilot phase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Patient registration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Online appointments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Queue management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Paper-less prescription and drug dispensation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Facilitates referral &amp; back-referral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188" y="25468"/>
            <a:ext cx="7649624" cy="5092557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66"/>
          <p:cNvSpPr txBox="1"/>
          <p:nvPr>
            <p:ph type="title"/>
          </p:nvPr>
        </p:nvSpPr>
        <p:spPr>
          <a:xfrm>
            <a:off x="460950" y="33085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9FC5E8"/>
                </a:highlight>
              </a:rPr>
              <a:t>Ensuring access &amp; affordability</a:t>
            </a:r>
            <a:endParaRPr>
              <a:highlight>
                <a:srgbClr val="9FC5E8"/>
              </a:highlight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Client Friendly Hospitals</a:t>
            </a:r>
            <a:endParaRPr/>
          </a:p>
        </p:txBody>
      </p:sp>
      <p:sp>
        <p:nvSpPr>
          <p:cNvPr id="448" name="Google Shape;448;p6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Renewed commitment to client friendly services in hospitals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Adequate waiting area with amenities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Token system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Secondary waiting area with patient care coordinators for fast-tracking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Online appointment system</a:t>
            </a:r>
            <a:endParaRPr/>
          </a:p>
          <a:p>
            <a:pPr indent="0" lvl="0" marL="9144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Demand generation with PRI involvement</a:t>
            </a:r>
            <a:endParaRPr/>
          </a:p>
        </p:txBody>
      </p:sp>
      <p:sp>
        <p:nvSpPr>
          <p:cNvPr id="454" name="Google Shape;454;p6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PRIs actively involve in the functioning of FHCs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Service delivery &amp; Infrastructure augmented with PRI support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Ward Health Review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Ward level health review by PRI member, ANM, ASHA and ArogyaSena Volunteers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Monthly meeting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Panchayat Health Review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Institutional mechanism for interdepartmental coordination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Once per month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ASHAs, PRI members, Medical Officers of all cadres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Other allied departments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9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Patient waiting area with amenities at Chalakkudy SDH</a:t>
            </a:r>
            <a:endParaRPr/>
          </a:p>
        </p:txBody>
      </p:sp>
      <p:pic>
        <p:nvPicPr>
          <p:cNvPr id="460" name="Google Shape;460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7575" y="169800"/>
            <a:ext cx="5856034" cy="439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FHCs of Kerala</a:t>
            </a:r>
            <a:endParaRPr/>
          </a:p>
        </p:txBody>
      </p:sp>
      <p:pic>
        <p:nvPicPr>
          <p:cNvPr id="466" name="Google Shape;46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927304" cy="4392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2100" y="152400"/>
            <a:ext cx="3458652" cy="2305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2099" y="2457600"/>
            <a:ext cx="3375225" cy="225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/>
              <a:t>Karunya Arogya Suraksha Padhati (KASP)</a:t>
            </a:r>
            <a:endParaRPr i="1"/>
          </a:p>
        </p:txBody>
      </p:sp>
      <p:sp>
        <p:nvSpPr>
          <p:cNvPr id="474" name="Google Shape;474;p7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Insurance based care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41 lakh families covered for in-patient care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19.5 lakh families through AB-PMJAY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20.5 lakh families through Comprehensive Health Insurance Scheme of Kerala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Convergence with Ayushman Bharat - PMJAY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Rs. 5 lakhs per family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Karunya Benevolent Fund - Additional 3 lakhs benefit for critical illnesses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Strategic purchasing of services from private sector to augment public capacity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7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Medisep</a:t>
            </a:r>
            <a:endParaRPr/>
          </a:p>
        </p:txBody>
      </p:sp>
      <p:sp>
        <p:nvSpPr>
          <p:cNvPr id="480" name="Google Shape;480;p7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State funded health insurance for state government employees and pensioners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IP care covered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All government hospitals and empanelled private providers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‘We Care’</a:t>
            </a:r>
            <a:endParaRPr/>
          </a:p>
        </p:txBody>
      </p:sp>
      <p:sp>
        <p:nvSpPr>
          <p:cNvPr id="486" name="Google Shape;486;p7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Crowd funding platform for health &amp; social security needs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Operated by Kerala Social Security Mission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-1"/>
            <a:ext cx="8866994" cy="4991101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74"/>
          <p:cNvSpPr txBox="1"/>
          <p:nvPr>
            <p:ph type="title"/>
          </p:nvPr>
        </p:nvSpPr>
        <p:spPr>
          <a:xfrm>
            <a:off x="460950" y="36447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9FC5E8"/>
                </a:highlight>
              </a:rPr>
              <a:t>Way forward:</a:t>
            </a:r>
            <a:endParaRPr>
              <a:highlight>
                <a:srgbClr val="9FC5E8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9FC5E8"/>
                </a:highlight>
              </a:rPr>
              <a:t>Subcentre as HWC</a:t>
            </a:r>
            <a:endParaRPr>
              <a:highlight>
                <a:srgbClr val="9FC5E8"/>
              </a:highlight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7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Planned HR at SC-HWC</a:t>
            </a:r>
            <a:endParaRPr/>
          </a:p>
        </p:txBody>
      </p:sp>
      <p:sp>
        <p:nvSpPr>
          <p:cNvPr id="498" name="Google Shape;498;p7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4-5 ASHAs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1 ANM (JPHN)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1 Male Health Worker (JHI)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1 CHO (Trained staff nurse)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CHO to be trained at District Training Centres with customised curriculum developed by SHSRC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Weekly Workplan of Staff Nurse CHO</a:t>
            </a:r>
            <a:endParaRPr/>
          </a:p>
        </p:txBody>
      </p:sp>
      <p:graphicFrame>
        <p:nvGraphicFramePr>
          <p:cNvPr id="504" name="Google Shape;504;p76"/>
          <p:cNvGraphicFramePr/>
          <p:nvPr/>
        </p:nvGraphicFramePr>
        <p:xfrm>
          <a:off x="963450" y="180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{DAC612FD-EBA2-47C7-9054-AFBDF12A9719}</a:tableStyleId>
              </a:tblPr>
              <a:tblGrid>
                <a:gridCol w="1634975"/>
                <a:gridCol w="2585900"/>
                <a:gridCol w="30181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Monday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Woman Wellness Clinic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Tuesday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Field visit of priority households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Wednesday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Screening of children &lt;5 years for 4Ds; follow-up of children w/ 4Ds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Thursday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Chronic diseases clinic - Patient groups &amp; peer support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Friday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School visit: Adolescent outreach clinic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Saturday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FHC Duty - Precheck &amp; patient care; restocking of consumables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Sunday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Weekly Off</a:t>
                      </a:r>
                      <a:endParaRPr b="1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F0000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505" name="Google Shape;505;p7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06" name="Google Shape;506;p76"/>
          <p:cNvSpPr txBox="1"/>
          <p:nvPr/>
        </p:nvSpPr>
        <p:spPr>
          <a:xfrm>
            <a:off x="965300" y="4596025"/>
            <a:ext cx="75582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Help organise NCD screening camp along w/ JPHN, JHI and ASHA once/month/ward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Mondays: </a:t>
            </a:r>
            <a:r>
              <a:rPr lang="en-GB"/>
              <a:t>Woman Wellness Clinic</a:t>
            </a:r>
            <a:endParaRPr/>
          </a:p>
        </p:txBody>
      </p:sp>
      <p:sp>
        <p:nvSpPr>
          <p:cNvPr id="512" name="Google Shape;512;p7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Screening for oral, breast and cervical cancers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OVE, CBE, VIA/VILI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First contact for Dysfunctional Uterine Bleeding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Anemia screening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RTI/STI screening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Screening for depression &amp; other mental health issues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Woman NCD screening &amp; support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Diet advise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Any other health issues</a:t>
            </a:r>
            <a:endParaRPr/>
          </a:p>
        </p:txBody>
      </p:sp>
      <p:sp>
        <p:nvSpPr>
          <p:cNvPr id="513" name="Google Shape;513;p7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Tuesdays: </a:t>
            </a:r>
            <a:r>
              <a:rPr lang="en-GB"/>
              <a:t>Priority households</a:t>
            </a:r>
            <a:endParaRPr/>
          </a:p>
        </p:txBody>
      </p:sp>
      <p:sp>
        <p:nvSpPr>
          <p:cNvPr id="519" name="Google Shape;519;p78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Chronic epileptics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Persons with psychiatric illness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Accident survivors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Cancer survivors not bedridden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COPD patients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CVA patients not bedridden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Recently discharged antenatal - episiotomy care</a:t>
            </a:r>
            <a:endParaRPr sz="1800"/>
          </a:p>
        </p:txBody>
      </p:sp>
      <p:sp>
        <p:nvSpPr>
          <p:cNvPr id="520" name="Google Shape;520;p7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21" name="Google Shape;521;p78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Recently discharged SNCU admit baby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Recently discharged ICU admit person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Any person requiring intermittent expert care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Persons on peritoneal dialysis (CAPD)</a:t>
            </a:r>
            <a:endParaRPr sz="18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Wednesdays: </a:t>
            </a:r>
            <a:r>
              <a:rPr lang="en-GB"/>
              <a:t>Screening of children with 4Ds</a:t>
            </a:r>
            <a:endParaRPr/>
          </a:p>
        </p:txBody>
      </p:sp>
      <p:sp>
        <p:nvSpPr>
          <p:cNvPr id="527" name="Google Shape;527;p79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Defects at birth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Developmental delays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Deficiencies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Diseases of childhood</a:t>
            </a:r>
            <a:endParaRPr sz="1800"/>
          </a:p>
        </p:txBody>
      </p:sp>
      <p:sp>
        <p:nvSpPr>
          <p:cNvPr id="528" name="Google Shape;528;p79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Protocol based screening using RBSK screening checklist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Screening of all under five children at least once per year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Periodic followup of children already diagnosed with 4Ds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Counseling of parents of children with 4Ds</a:t>
            </a:r>
            <a:endParaRPr sz="1800"/>
          </a:p>
        </p:txBody>
      </p:sp>
      <p:sp>
        <p:nvSpPr>
          <p:cNvPr id="529" name="Google Shape;529;p7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8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Thursdays: </a:t>
            </a:r>
            <a:r>
              <a:rPr lang="en-GB"/>
              <a:t>Chronic diseases clinic</a:t>
            </a:r>
            <a:endParaRPr/>
          </a:p>
        </p:txBody>
      </p:sp>
      <p:sp>
        <p:nvSpPr>
          <p:cNvPr id="535" name="Google Shape;535;p80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Organised as subcentre activity or as neighbourhood clinic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Patients of a particular disease group taken on rotation basis for clinics</a:t>
            </a:r>
            <a:endParaRPr sz="1800"/>
          </a:p>
        </p:txBody>
      </p:sp>
      <p:sp>
        <p:nvSpPr>
          <p:cNvPr id="536" name="Google Shape;536;p8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37" name="Google Shape;537;p80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Follow-up clinical examinations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Patient group activities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Peer support mechanisms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Lifestyle modification advice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Drug compliance monitoring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Care provider counseling</a:t>
            </a:r>
            <a:endParaRPr sz="18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8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Fridays: </a:t>
            </a:r>
            <a:r>
              <a:rPr lang="en-GB"/>
              <a:t>Adolescent Health</a:t>
            </a:r>
            <a:endParaRPr/>
          </a:p>
        </p:txBody>
      </p:sp>
      <p:sp>
        <p:nvSpPr>
          <p:cNvPr id="543" name="Google Shape;543;p8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Visit schools in the area and address adolescents with physical, emotional and mental issues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Counseling and group activities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Menstrual hygiene counseling and support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Early identification and referral of adolescent health issues</a:t>
            </a:r>
            <a:endParaRPr/>
          </a:p>
        </p:txBody>
      </p:sp>
      <p:sp>
        <p:nvSpPr>
          <p:cNvPr id="544" name="Google Shape;544;p8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Saturdays: </a:t>
            </a:r>
            <a:r>
              <a:rPr lang="en-GB"/>
              <a:t>FHC Duty</a:t>
            </a:r>
            <a:endParaRPr/>
          </a:p>
        </p:txBody>
      </p:sp>
      <p:sp>
        <p:nvSpPr>
          <p:cNvPr id="550" name="Google Shape;550;p8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Pre-check and patient counseling in OPD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Nursing care in OPD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Brief MO on activities of the previous week and plan for the coming week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Restocking of consumables for HWC</a:t>
            </a:r>
            <a:endParaRPr/>
          </a:p>
        </p:txBody>
      </p:sp>
      <p:sp>
        <p:nvSpPr>
          <p:cNvPr id="551" name="Google Shape;551;p8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3"/>
          <p:cNvSpPr txBox="1"/>
          <p:nvPr>
            <p:ph idx="1" type="body"/>
          </p:nvPr>
        </p:nvSpPr>
        <p:spPr>
          <a:xfrm>
            <a:off x="1225900" y="2053925"/>
            <a:ext cx="25800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RBSK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Arogyakiranam</a:t>
            </a:r>
            <a:endParaRPr sz="1500"/>
          </a:p>
        </p:txBody>
      </p:sp>
      <p:pic>
        <p:nvPicPr>
          <p:cNvPr id="557" name="Google Shape;557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876" y="1811351"/>
            <a:ext cx="588600" cy="93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3150" y="2571750"/>
            <a:ext cx="588600" cy="11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83"/>
          <p:cNvSpPr txBox="1"/>
          <p:nvPr>
            <p:ph idx="1" type="body"/>
          </p:nvPr>
        </p:nvSpPr>
        <p:spPr>
          <a:xfrm>
            <a:off x="5120650" y="2833950"/>
            <a:ext cx="36219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JSSK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Karunya Arogya Suraksha Padhati</a:t>
            </a:r>
            <a:endParaRPr sz="1500"/>
          </a:p>
        </p:txBody>
      </p:sp>
      <p:pic>
        <p:nvPicPr>
          <p:cNvPr id="560" name="Google Shape;560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200" y="3765875"/>
            <a:ext cx="588600" cy="11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83"/>
          <p:cNvSpPr txBox="1"/>
          <p:nvPr>
            <p:ph idx="1" type="body"/>
          </p:nvPr>
        </p:nvSpPr>
        <p:spPr>
          <a:xfrm>
            <a:off x="1098700" y="3765875"/>
            <a:ext cx="36219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Karunya Arogya Suraksha Padhati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Karunya Benevolent Fund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CHIS/CHIS-plus</a:t>
            </a:r>
            <a:endParaRPr sz="1500"/>
          </a:p>
        </p:txBody>
      </p:sp>
      <p:sp>
        <p:nvSpPr>
          <p:cNvPr id="562" name="Google Shape;562;p83"/>
          <p:cNvSpPr txBox="1"/>
          <p:nvPr>
            <p:ph type="title"/>
          </p:nvPr>
        </p:nvSpPr>
        <p:spPr>
          <a:xfrm>
            <a:off x="460950" y="53677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Financial Risk Mitigation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84"/>
          <p:cNvSpPr txBox="1"/>
          <p:nvPr>
            <p:ph type="title"/>
          </p:nvPr>
        </p:nvSpPr>
        <p:spPr>
          <a:xfrm>
            <a:off x="460950" y="38124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chemeClr val="dk1"/>
                </a:highlight>
              </a:rPr>
              <a:t>Closing the loop</a:t>
            </a:r>
            <a:endParaRPr>
              <a:highlight>
                <a:schemeClr val="dk1"/>
              </a:highlight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85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Ensuring continuum of care</a:t>
            </a:r>
            <a:endParaRPr/>
          </a:p>
        </p:txBody>
      </p:sp>
      <p:grpSp>
        <p:nvGrpSpPr>
          <p:cNvPr id="574" name="Google Shape;574;p85"/>
          <p:cNvGrpSpPr/>
          <p:nvPr/>
        </p:nvGrpSpPr>
        <p:grpSpPr>
          <a:xfrm>
            <a:off x="6254516" y="1318143"/>
            <a:ext cx="2604522" cy="2460300"/>
            <a:chOff x="6254516" y="1318143"/>
            <a:chExt cx="2604522" cy="2460300"/>
          </a:xfrm>
        </p:grpSpPr>
        <p:sp>
          <p:nvSpPr>
            <p:cNvPr id="575" name="Google Shape;575;p85"/>
            <p:cNvSpPr/>
            <p:nvPr/>
          </p:nvSpPr>
          <p:spPr>
            <a:xfrm rot="2700000">
              <a:off x="7239866" y="1053398"/>
              <a:ext cx="489601" cy="2989789"/>
            </a:xfrm>
            <a:prstGeom prst="roundRect">
              <a:avLst>
                <a:gd fmla="val 50000" name="adj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85"/>
            <p:cNvSpPr/>
            <p:nvPr/>
          </p:nvSpPr>
          <p:spPr>
            <a:xfrm>
              <a:off x="6443962" y="3255512"/>
              <a:ext cx="326100" cy="326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307BF3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b="1" sz="900">
                <a:solidFill>
                  <a:srgbClr val="307BF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7" name="Google Shape;577;p85"/>
            <p:cNvSpPr txBox="1"/>
            <p:nvPr/>
          </p:nvSpPr>
          <p:spPr>
            <a:xfrm rot="-2700000">
              <a:off x="6375763" y="2297099"/>
              <a:ext cx="2378424" cy="3428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District Hospital</a:t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8" name="Google Shape;578;p85"/>
            <p:cNvSpPr txBox="1"/>
            <p:nvPr/>
          </p:nvSpPr>
          <p:spPr>
            <a:xfrm rot="-2700000">
              <a:off x="6788358" y="2571061"/>
              <a:ext cx="2242660" cy="4425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Training resource centre with superspecialty services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79" name="Google Shape;579;p85"/>
          <p:cNvGrpSpPr/>
          <p:nvPr/>
        </p:nvGrpSpPr>
        <p:grpSpPr>
          <a:xfrm>
            <a:off x="4761418" y="1318143"/>
            <a:ext cx="2604522" cy="2460300"/>
            <a:chOff x="4761418" y="1318143"/>
            <a:chExt cx="2604522" cy="2460300"/>
          </a:xfrm>
        </p:grpSpPr>
        <p:sp>
          <p:nvSpPr>
            <p:cNvPr id="580" name="Google Shape;580;p85"/>
            <p:cNvSpPr/>
            <p:nvPr/>
          </p:nvSpPr>
          <p:spPr>
            <a:xfrm rot="2700000">
              <a:off x="5746767" y="1053398"/>
              <a:ext cx="489601" cy="2989789"/>
            </a:xfrm>
            <a:prstGeom prst="roundRect">
              <a:avLst>
                <a:gd fmla="val 50000" name="adj"/>
              </a:avLst>
            </a:prstGeom>
            <a:solidFill>
              <a:srgbClr val="0E65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85"/>
            <p:cNvSpPr/>
            <p:nvPr/>
          </p:nvSpPr>
          <p:spPr>
            <a:xfrm>
              <a:off x="4950863" y="3255512"/>
              <a:ext cx="326100" cy="326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0E65F0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b="1" sz="900">
                <a:solidFill>
                  <a:srgbClr val="0E65F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2" name="Google Shape;582;p85"/>
            <p:cNvSpPr txBox="1"/>
            <p:nvPr/>
          </p:nvSpPr>
          <p:spPr>
            <a:xfrm rot="-2700000">
              <a:off x="4896424" y="2302799"/>
              <a:ext cx="2362302" cy="3428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Sub-district Hospital</a:t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3" name="Google Shape;583;p85"/>
            <p:cNvSpPr txBox="1"/>
            <p:nvPr/>
          </p:nvSpPr>
          <p:spPr>
            <a:xfrm rot="-2700000">
              <a:off x="5295260" y="2571061"/>
              <a:ext cx="2242660" cy="4425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Assured specialty services with management of complications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84" name="Google Shape;584;p85"/>
          <p:cNvGrpSpPr/>
          <p:nvPr/>
        </p:nvGrpSpPr>
        <p:grpSpPr>
          <a:xfrm>
            <a:off x="3269751" y="1318143"/>
            <a:ext cx="2604522" cy="2460300"/>
            <a:chOff x="3269751" y="1318143"/>
            <a:chExt cx="2604522" cy="2460300"/>
          </a:xfrm>
        </p:grpSpPr>
        <p:sp>
          <p:nvSpPr>
            <p:cNvPr id="585" name="Google Shape;585;p85"/>
            <p:cNvSpPr/>
            <p:nvPr/>
          </p:nvSpPr>
          <p:spPr>
            <a:xfrm rot="2700000">
              <a:off x="4255100" y="1053398"/>
              <a:ext cx="489601" cy="2989789"/>
            </a:xfrm>
            <a:prstGeom prst="roundRect">
              <a:avLst>
                <a:gd fmla="val 50000" name="adj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85"/>
            <p:cNvSpPr/>
            <p:nvPr/>
          </p:nvSpPr>
          <p:spPr>
            <a:xfrm>
              <a:off x="3459197" y="3255512"/>
              <a:ext cx="326100" cy="326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0D5DDF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b="1" sz="900">
                <a:solidFill>
                  <a:srgbClr val="0D5DD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7" name="Google Shape;587;p85"/>
            <p:cNvSpPr txBox="1"/>
            <p:nvPr/>
          </p:nvSpPr>
          <p:spPr>
            <a:xfrm rot="-2700000">
              <a:off x="3404724" y="2302799"/>
              <a:ext cx="2362302" cy="3428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Community Health Centre</a:t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8" name="Google Shape;588;p85"/>
            <p:cNvSpPr txBox="1"/>
            <p:nvPr/>
          </p:nvSpPr>
          <p:spPr>
            <a:xfrm rot="-2700000">
              <a:off x="3803593" y="2571061"/>
              <a:ext cx="2242660" cy="4425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Add on specialty services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89" name="Google Shape;589;p85"/>
          <p:cNvGrpSpPr/>
          <p:nvPr/>
        </p:nvGrpSpPr>
        <p:grpSpPr>
          <a:xfrm>
            <a:off x="1776626" y="1318143"/>
            <a:ext cx="2604522" cy="2460300"/>
            <a:chOff x="1776626" y="1318143"/>
            <a:chExt cx="2604522" cy="2460300"/>
          </a:xfrm>
        </p:grpSpPr>
        <p:grpSp>
          <p:nvGrpSpPr>
            <p:cNvPr id="590" name="Google Shape;590;p85"/>
            <p:cNvGrpSpPr/>
            <p:nvPr/>
          </p:nvGrpSpPr>
          <p:grpSpPr>
            <a:xfrm>
              <a:off x="1776626" y="1318143"/>
              <a:ext cx="2604522" cy="2460300"/>
              <a:chOff x="1776626" y="1318143"/>
              <a:chExt cx="2604522" cy="2460300"/>
            </a:xfrm>
          </p:grpSpPr>
          <p:sp>
            <p:nvSpPr>
              <p:cNvPr id="591" name="Google Shape;591;p85"/>
              <p:cNvSpPr/>
              <p:nvPr/>
            </p:nvSpPr>
            <p:spPr>
              <a:xfrm rot="2700000">
                <a:off x="2761975" y="1053398"/>
                <a:ext cx="489601" cy="2989789"/>
              </a:xfrm>
              <a:prstGeom prst="roundRect">
                <a:avLst>
                  <a:gd fmla="val 50000" name="adj"/>
                </a:avLst>
              </a:prstGeom>
              <a:solidFill>
                <a:srgbClr val="0C58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" name="Google Shape;592;p85"/>
              <p:cNvSpPr txBox="1"/>
              <p:nvPr/>
            </p:nvSpPr>
            <p:spPr>
              <a:xfrm rot="-2700000">
                <a:off x="1899549" y="2297849"/>
                <a:ext cx="2376303" cy="3428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10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Family Health Centre</a:t>
                </a:r>
                <a:endParaRPr b="1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593" name="Google Shape;593;p85"/>
              <p:cNvSpPr txBox="1"/>
              <p:nvPr/>
            </p:nvSpPr>
            <p:spPr>
              <a:xfrm rot="-2700000">
                <a:off x="2310468" y="2571061"/>
                <a:ext cx="2242660" cy="4425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-GB" sz="800">
                    <a:latin typeface="Roboto"/>
                    <a:ea typeface="Roboto"/>
                    <a:cs typeface="Roboto"/>
                    <a:sym typeface="Roboto"/>
                  </a:rPr>
                  <a:t>Coordination of all public health activities. Comprehensive Primary Care with fixed day speciality services</a:t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594" name="Google Shape;594;p85"/>
            <p:cNvSpPr/>
            <p:nvPr/>
          </p:nvSpPr>
          <p:spPr>
            <a:xfrm>
              <a:off x="1966072" y="3255512"/>
              <a:ext cx="326100" cy="326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0C58D3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b="1" sz="900">
                <a:solidFill>
                  <a:srgbClr val="0C58D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95" name="Google Shape;595;p85"/>
          <p:cNvGrpSpPr/>
          <p:nvPr/>
        </p:nvGrpSpPr>
        <p:grpSpPr>
          <a:xfrm>
            <a:off x="284959" y="1318143"/>
            <a:ext cx="2604522" cy="2460300"/>
            <a:chOff x="284959" y="1318143"/>
            <a:chExt cx="2604522" cy="2460300"/>
          </a:xfrm>
        </p:grpSpPr>
        <p:sp>
          <p:nvSpPr>
            <p:cNvPr id="596" name="Google Shape;596;p85"/>
            <p:cNvSpPr/>
            <p:nvPr/>
          </p:nvSpPr>
          <p:spPr>
            <a:xfrm rot="2700000">
              <a:off x="1270309" y="1053398"/>
              <a:ext cx="489601" cy="2989789"/>
            </a:xfrm>
            <a:prstGeom prst="roundRect">
              <a:avLst>
                <a:gd fmla="val 50000" name="adj"/>
              </a:avLst>
            </a:prstGeom>
            <a:solidFill>
              <a:srgbClr val="0944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85"/>
            <p:cNvSpPr/>
            <p:nvPr/>
          </p:nvSpPr>
          <p:spPr>
            <a:xfrm>
              <a:off x="472955" y="3255512"/>
              <a:ext cx="326100" cy="326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0944A1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b="1" sz="900">
                <a:solidFill>
                  <a:srgbClr val="0944A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98" name="Google Shape;598;p85"/>
            <p:cNvSpPr txBox="1"/>
            <p:nvPr/>
          </p:nvSpPr>
          <p:spPr>
            <a:xfrm rot="-2700000">
              <a:off x="414317" y="2300549"/>
              <a:ext cx="2368666" cy="3428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Subcentre</a:t>
              </a:r>
              <a:endParaRPr b="1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99" name="Google Shape;599;p85"/>
            <p:cNvSpPr txBox="1"/>
            <p:nvPr/>
          </p:nvSpPr>
          <p:spPr>
            <a:xfrm rot="-2700000">
              <a:off x="818801" y="2571061"/>
              <a:ext cx="2242660" cy="4425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Field health outpost providing outreach services.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00" name="Google Shape;600;p85"/>
          <p:cNvSpPr/>
          <p:nvPr/>
        </p:nvSpPr>
        <p:spPr>
          <a:xfrm>
            <a:off x="592450" y="3914550"/>
            <a:ext cx="7846800" cy="676800"/>
          </a:xfrm>
          <a:prstGeom prst="left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85"/>
          <p:cNvSpPr txBox="1"/>
          <p:nvPr/>
        </p:nvSpPr>
        <p:spPr>
          <a:xfrm>
            <a:off x="969450" y="4133650"/>
            <a:ext cx="70554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e-Health connectivity across levels to ensure continuum of care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2" name="Google Shape;602;p85"/>
          <p:cNvSpPr/>
          <p:nvPr/>
        </p:nvSpPr>
        <p:spPr>
          <a:xfrm>
            <a:off x="57150" y="1804275"/>
            <a:ext cx="912300" cy="929100"/>
          </a:xfrm>
          <a:prstGeom prst="wedgeRoundRectCallout">
            <a:avLst>
              <a:gd fmla="val -4606" name="adj1"/>
              <a:gd fmla="val 99268" name="adj2"/>
              <a:gd fmla="val 0" name="adj3"/>
            </a:avLst>
          </a:prstGeom>
          <a:solidFill>
            <a:srgbClr val="0944A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</a:rPr>
              <a:t>ASHA</a:t>
            </a:r>
            <a:endParaRPr sz="9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</a:rPr>
              <a:t>ANM</a:t>
            </a:r>
            <a:endParaRPr sz="9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</a:rPr>
              <a:t>CHO</a:t>
            </a:r>
            <a:endParaRPr sz="9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</a:rPr>
              <a:t>Arogyasena</a:t>
            </a:r>
            <a:endParaRPr sz="900">
              <a:solidFill>
                <a:srgbClr val="FFFFFF"/>
              </a:solidFill>
            </a:endParaRPr>
          </a:p>
        </p:txBody>
      </p:sp>
      <p:sp>
        <p:nvSpPr>
          <p:cNvPr id="603" name="Google Shape;603;p85"/>
          <p:cNvSpPr/>
          <p:nvPr/>
        </p:nvSpPr>
        <p:spPr>
          <a:xfrm>
            <a:off x="4095500" y="959950"/>
            <a:ext cx="1117500" cy="4467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85"/>
          <p:cNvSpPr/>
          <p:nvPr/>
        </p:nvSpPr>
        <p:spPr>
          <a:xfrm>
            <a:off x="2672525" y="959950"/>
            <a:ext cx="1117500" cy="4467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85"/>
          <p:cNvSpPr/>
          <p:nvPr/>
        </p:nvSpPr>
        <p:spPr>
          <a:xfrm>
            <a:off x="5599275" y="959950"/>
            <a:ext cx="1117500" cy="4467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85"/>
          <p:cNvSpPr/>
          <p:nvPr/>
        </p:nvSpPr>
        <p:spPr>
          <a:xfrm>
            <a:off x="7103050" y="959950"/>
            <a:ext cx="1117500" cy="4467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85"/>
          <p:cNvSpPr/>
          <p:nvPr/>
        </p:nvSpPr>
        <p:spPr>
          <a:xfrm rot="10800000">
            <a:off x="5266875" y="3590100"/>
            <a:ext cx="1117500" cy="4089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85"/>
          <p:cNvSpPr/>
          <p:nvPr/>
        </p:nvSpPr>
        <p:spPr>
          <a:xfrm rot="10800000">
            <a:off x="3790025" y="3590100"/>
            <a:ext cx="1117500" cy="4089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85"/>
          <p:cNvSpPr/>
          <p:nvPr/>
        </p:nvSpPr>
        <p:spPr>
          <a:xfrm rot="10800000">
            <a:off x="2313175" y="3590100"/>
            <a:ext cx="1117500" cy="4089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85"/>
          <p:cNvSpPr/>
          <p:nvPr/>
        </p:nvSpPr>
        <p:spPr>
          <a:xfrm rot="10800000">
            <a:off x="836325" y="3590100"/>
            <a:ext cx="1117500" cy="4089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85"/>
          <p:cNvSpPr/>
          <p:nvPr/>
        </p:nvSpPr>
        <p:spPr>
          <a:xfrm>
            <a:off x="323150" y="363550"/>
            <a:ext cx="8382000" cy="3231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81AEF8"/>
              </a:gs>
              <a:gs pos="100000">
                <a:srgbClr val="1663DF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85"/>
          <p:cNvSpPr txBox="1"/>
          <p:nvPr/>
        </p:nvSpPr>
        <p:spPr>
          <a:xfrm>
            <a:off x="403950" y="417400"/>
            <a:ext cx="80352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Local Self Government Support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86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Former Union Minister of Health &amp; Family Welfare tweeting about FHCs in Kerala</a:t>
            </a:r>
            <a:endParaRPr/>
          </a:p>
        </p:txBody>
      </p:sp>
      <p:pic>
        <p:nvPicPr>
          <p:cNvPr id="618" name="Google Shape;618;p8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9163" y="208325"/>
            <a:ext cx="3777975" cy="4392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87"/>
          <p:cNvSpPr txBox="1"/>
          <p:nvPr>
            <p:ph type="title"/>
          </p:nvPr>
        </p:nvSpPr>
        <p:spPr>
          <a:xfrm>
            <a:off x="460950" y="3384875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