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27"/>
  </p:notesMasterIdLst>
  <p:handoutMasterIdLst>
    <p:handoutMasterId r:id="rId28"/>
  </p:handoutMasterIdLst>
  <p:sldIdLst>
    <p:sldId id="292" r:id="rId2"/>
    <p:sldId id="416" r:id="rId3"/>
    <p:sldId id="417" r:id="rId4"/>
    <p:sldId id="425" r:id="rId5"/>
    <p:sldId id="428" r:id="rId6"/>
    <p:sldId id="429" r:id="rId7"/>
    <p:sldId id="317" r:id="rId8"/>
    <p:sldId id="418" r:id="rId9"/>
    <p:sldId id="390" r:id="rId10"/>
    <p:sldId id="419" r:id="rId11"/>
    <p:sldId id="433" r:id="rId12"/>
    <p:sldId id="434" r:id="rId13"/>
    <p:sldId id="405" r:id="rId14"/>
    <p:sldId id="423" r:id="rId15"/>
    <p:sldId id="406" r:id="rId16"/>
    <p:sldId id="409" r:id="rId17"/>
    <p:sldId id="366" r:id="rId18"/>
    <p:sldId id="437" r:id="rId19"/>
    <p:sldId id="421" r:id="rId20"/>
    <p:sldId id="420" r:id="rId21"/>
    <p:sldId id="424" r:id="rId22"/>
    <p:sldId id="426" r:id="rId23"/>
    <p:sldId id="435" r:id="rId24"/>
    <p:sldId id="436" r:id="rId25"/>
    <p:sldId id="422" r:id="rId26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00000"/>
    <a:srgbClr val="FFE38B"/>
    <a:srgbClr val="FFCB25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16" autoAdjust="0"/>
  </p:normalViewPr>
  <p:slideViewPr>
    <p:cSldViewPr snapToGrid="0">
      <p:cViewPr varScale="1">
        <p:scale>
          <a:sx n="68" d="100"/>
          <a:sy n="68" d="100"/>
        </p:scale>
        <p:origin x="79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nakanagouda\Downloads\Daily%20Report01_Aug_2019-1_38_43.csv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Office%20PowerPoint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430756051327081E-2"/>
          <c:y val="3.382128209638028E-2"/>
          <c:w val="0.85792395742199035"/>
          <c:h val="0.798664992632994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Sheet13!$L$22</c:f>
              <c:strCache>
                <c:ptCount val="1"/>
                <c:pt idx="0">
                  <c:v>Average OPD per centre per day- April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Sheet13!$A$23:$A$29</c:f>
              <c:strCache>
                <c:ptCount val="7"/>
                <c:pt idx="0">
                  <c:v>Bidar</c:v>
                </c:pt>
                <c:pt idx="1">
                  <c:v>Bellary</c:v>
                </c:pt>
                <c:pt idx="2">
                  <c:v>Mysore</c:v>
                </c:pt>
                <c:pt idx="3">
                  <c:v>Koppal</c:v>
                </c:pt>
                <c:pt idx="4">
                  <c:v>Yadgiri</c:v>
                </c:pt>
                <c:pt idx="5">
                  <c:v>Gulbarga</c:v>
                </c:pt>
                <c:pt idx="6">
                  <c:v>Raichur</c:v>
                </c:pt>
              </c:strCache>
            </c:strRef>
          </c:cat>
          <c:val>
            <c:numRef>
              <c:f>Sheet13!$L$23:$L$29</c:f>
              <c:numCache>
                <c:formatCode>0</c:formatCode>
                <c:ptCount val="7"/>
                <c:pt idx="0">
                  <c:v>7.0820424555364321</c:v>
                </c:pt>
                <c:pt idx="1">
                  <c:v>17.008818342151674</c:v>
                </c:pt>
                <c:pt idx="2">
                  <c:v>27.324603174603173</c:v>
                </c:pt>
                <c:pt idx="3">
                  <c:v>13</c:v>
                </c:pt>
                <c:pt idx="4">
                  <c:v>16</c:v>
                </c:pt>
                <c:pt idx="5">
                  <c:v>14.849624060150369</c:v>
                </c:pt>
                <c:pt idx="6">
                  <c:v>14.168367346938767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E-409F-AF81-4EDCA87BC8ED}"/>
            </c:ext>
          </c:extLst>
        </c:ser>
        <c:ser>
          <c:idx val="1"/>
          <c:order val="1"/>
          <c:tx>
            <c:strRef>
              <c:f>Sheet13!$M$22</c:f>
              <c:strCache>
                <c:ptCount val="1"/>
                <c:pt idx="0">
                  <c:v>Average OPD per centre per day- May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Sheet13!$A$23:$A$29</c:f>
              <c:strCache>
                <c:ptCount val="7"/>
                <c:pt idx="0">
                  <c:v>Bidar</c:v>
                </c:pt>
                <c:pt idx="1">
                  <c:v>Bellary</c:v>
                </c:pt>
                <c:pt idx="2">
                  <c:v>Mysore</c:v>
                </c:pt>
                <c:pt idx="3">
                  <c:v>Koppal</c:v>
                </c:pt>
                <c:pt idx="4">
                  <c:v>Yadgiri</c:v>
                </c:pt>
                <c:pt idx="5">
                  <c:v>Gulbarga</c:v>
                </c:pt>
                <c:pt idx="6">
                  <c:v>Raichur</c:v>
                </c:pt>
              </c:strCache>
            </c:strRef>
          </c:cat>
          <c:val>
            <c:numRef>
              <c:f>Sheet13!$M$23:$M$29</c:f>
              <c:numCache>
                <c:formatCode>0</c:formatCode>
                <c:ptCount val="7"/>
                <c:pt idx="0">
                  <c:v>11.108225108225099</c:v>
                </c:pt>
                <c:pt idx="1">
                  <c:v>17.480599647266285</c:v>
                </c:pt>
                <c:pt idx="2">
                  <c:v>23.824603174603173</c:v>
                </c:pt>
                <c:pt idx="3">
                  <c:v>17</c:v>
                </c:pt>
                <c:pt idx="4">
                  <c:v>14</c:v>
                </c:pt>
                <c:pt idx="5">
                  <c:v>13.044334975369457</c:v>
                </c:pt>
                <c:pt idx="6">
                  <c:v>22.333333333333304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5E-409F-AF81-4EDCA87BC8ED}"/>
            </c:ext>
          </c:extLst>
        </c:ser>
        <c:ser>
          <c:idx val="2"/>
          <c:order val="2"/>
          <c:tx>
            <c:strRef>
              <c:f>Sheet13!$N$22</c:f>
              <c:strCache>
                <c:ptCount val="1"/>
                <c:pt idx="0">
                  <c:v>Average OPD per centre per day- June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Sheet13!$A$23:$A$29</c:f>
              <c:strCache>
                <c:ptCount val="7"/>
                <c:pt idx="0">
                  <c:v>Bidar</c:v>
                </c:pt>
                <c:pt idx="1">
                  <c:v>Bellary</c:v>
                </c:pt>
                <c:pt idx="2">
                  <c:v>Mysore</c:v>
                </c:pt>
                <c:pt idx="3">
                  <c:v>Koppal</c:v>
                </c:pt>
                <c:pt idx="4">
                  <c:v>Yadgiri</c:v>
                </c:pt>
                <c:pt idx="5">
                  <c:v>Gulbarga</c:v>
                </c:pt>
                <c:pt idx="6">
                  <c:v>Raichur</c:v>
                </c:pt>
              </c:strCache>
            </c:strRef>
          </c:cat>
          <c:val>
            <c:numRef>
              <c:f>Sheet13!$N$23:$N$29</c:f>
              <c:numCache>
                <c:formatCode>0</c:formatCode>
                <c:ptCount val="7"/>
                <c:pt idx="0">
                  <c:v>13</c:v>
                </c:pt>
                <c:pt idx="1">
                  <c:v>18</c:v>
                </c:pt>
                <c:pt idx="2">
                  <c:v>45</c:v>
                </c:pt>
                <c:pt idx="3">
                  <c:v>18</c:v>
                </c:pt>
                <c:pt idx="4">
                  <c:v>13</c:v>
                </c:pt>
                <c:pt idx="5">
                  <c:v>14.803776683087035</c:v>
                </c:pt>
                <c:pt idx="6">
                  <c:v>18.008184523809533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5E-409F-AF81-4EDCA87BC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372032"/>
        <c:axId val="55374208"/>
      </c:barChart>
      <c:catAx>
        <c:axId val="553720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IN">
                    <a:solidFill>
                      <a:srgbClr val="FFFF00"/>
                    </a:solidFill>
                  </a:defRPr>
                </a:pPr>
                <a:r>
                  <a:rPr lang="en-IN">
                    <a:solidFill>
                      <a:srgbClr val="FFFF00"/>
                    </a:solidFill>
                  </a:rPr>
                  <a:t>District wise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lang="en-IN" sz="1800"/>
            </a:pPr>
            <a:endParaRPr lang="en-US"/>
          </a:p>
        </c:txPr>
        <c:crossAx val="55374208"/>
        <c:crosses val="autoZero"/>
        <c:auto val="1"/>
        <c:lblAlgn val="ctr"/>
        <c:lblOffset val="100"/>
        <c:noMultiLvlLbl val="0"/>
      </c:catAx>
      <c:valAx>
        <c:axId val="5537420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lang="en-IN">
                    <a:solidFill>
                      <a:srgbClr val="FFFF00"/>
                    </a:solidFill>
                  </a:defRPr>
                </a:pPr>
                <a:r>
                  <a:rPr lang="en-IN">
                    <a:solidFill>
                      <a:srgbClr val="FFFF00"/>
                    </a:solidFill>
                  </a:rPr>
                  <a:t>Daily numbers 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55372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5776947454527478"/>
          <c:y val="2.1903252951971279E-3"/>
          <c:w val="0.47605269393409289"/>
          <c:h val="0.17613503925722607"/>
        </c:manualLayout>
      </c:layout>
      <c:overlay val="0"/>
      <c:txPr>
        <a:bodyPr/>
        <a:lstStyle/>
        <a:p>
          <a:pPr>
            <a:defRPr lang="en-IN" sz="1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pivotSource>
    <c:name>[Daily Report01_Aug_2019-1_38_43.csv]Sheet1!PivotTable1</c:name>
    <c:fmtId val="-1"/>
  </c:pivotSource>
  <c:chart>
    <c:autoTitleDeleted val="1"/>
    <c:pivotFmts>
      <c:pivotFmt>
        <c:idx val="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Sheet1!$A$4:$A$17</c:f>
              <c:strCache>
                <c:ptCount val="13"/>
                <c:pt idx="0">
                  <c:v>B Kalyan </c:v>
                </c:pt>
                <c:pt idx="1">
                  <c:v>Bidar </c:v>
                </c:pt>
                <c:pt idx="2">
                  <c:v>Chincholi </c:v>
                </c:pt>
                <c:pt idx="3">
                  <c:v>Devadurga </c:v>
                </c:pt>
                <c:pt idx="4">
                  <c:v>Hadagalli</c:v>
                </c:pt>
                <c:pt idx="5">
                  <c:v>Hospet </c:v>
                </c:pt>
                <c:pt idx="6">
                  <c:v>Kushtagi </c:v>
                </c:pt>
                <c:pt idx="7">
                  <c:v>Lingsugur </c:v>
                </c:pt>
                <c:pt idx="8">
                  <c:v>Sedam </c:v>
                </c:pt>
                <c:pt idx="9">
                  <c:v>Shahpur</c:v>
                </c:pt>
                <c:pt idx="10">
                  <c:v>T Narsipur </c:v>
                </c:pt>
                <c:pt idx="11">
                  <c:v>Yadgir </c:v>
                </c:pt>
                <c:pt idx="12">
                  <c:v>Yelbarga </c:v>
                </c:pt>
              </c:strCache>
            </c:strRef>
          </c:cat>
          <c:val>
            <c:numRef>
              <c:f>Sheet1!$B$4:$B$17</c:f>
              <c:numCache>
                <c:formatCode>General</c:formatCode>
                <c:ptCount val="13"/>
                <c:pt idx="0">
                  <c:v>8</c:v>
                </c:pt>
                <c:pt idx="1">
                  <c:v>18</c:v>
                </c:pt>
                <c:pt idx="2">
                  <c:v>21</c:v>
                </c:pt>
                <c:pt idx="3">
                  <c:v>22</c:v>
                </c:pt>
                <c:pt idx="4">
                  <c:v>21</c:v>
                </c:pt>
                <c:pt idx="5">
                  <c:v>19</c:v>
                </c:pt>
                <c:pt idx="6">
                  <c:v>22</c:v>
                </c:pt>
                <c:pt idx="7">
                  <c:v>32</c:v>
                </c:pt>
                <c:pt idx="8">
                  <c:v>15</c:v>
                </c:pt>
                <c:pt idx="9">
                  <c:v>15</c:v>
                </c:pt>
                <c:pt idx="10">
                  <c:v>52</c:v>
                </c:pt>
                <c:pt idx="11">
                  <c:v>10</c:v>
                </c:pt>
                <c:pt idx="1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C-43A5-B4D6-8E9C8C423B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110464"/>
        <c:axId val="118130560"/>
      </c:barChart>
      <c:catAx>
        <c:axId val="118110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IN"/>
                </a:pPr>
                <a:r>
                  <a:rPr lang="en-IN"/>
                  <a:t>Taluk/ Block name ( as per HWC portal)  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lang="en-IN"/>
            </a:pPr>
            <a:endParaRPr lang="en-US"/>
          </a:p>
        </c:txPr>
        <c:crossAx val="118130560"/>
        <c:crosses val="autoZero"/>
        <c:auto val="1"/>
        <c:lblAlgn val="ctr"/>
        <c:lblOffset val="100"/>
        <c:noMultiLvlLbl val="0"/>
      </c:catAx>
      <c:valAx>
        <c:axId val="11813056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lang="en-IN"/>
                </a:pPr>
                <a:r>
                  <a:rPr lang="en-IN"/>
                  <a:t>Numbers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18110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8"/>
          <c:order val="8"/>
          <c:tx>
            <c:strRef>
              <c:f>'Consolidated '!$A$63</c:f>
              <c:strCache>
                <c:ptCount val="1"/>
                <c:pt idx="0">
                  <c:v>% of cases in each of the service areas in th epast two months (March and April)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0-0E62-4EE5-B92A-60215CAF8D92}"/>
              </c:ext>
            </c:extLst>
          </c:dPt>
          <c:dPt>
            <c:idx val="1"/>
            <c:bubble3D val="0"/>
            <c:spPr>
              <a:solidFill>
                <a:srgbClr val="FFCB25"/>
              </a:solidFill>
            </c:spPr>
            <c:extLst>
              <c:ext xmlns:c16="http://schemas.microsoft.com/office/drawing/2014/chart" uri="{C3380CC4-5D6E-409C-BE32-E72D297353CC}">
                <c16:uniqueId val="{00000001-0E62-4EE5-B92A-60215CAF8D92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2-0E62-4EE5-B92A-60215CAF8D92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3-0E62-4EE5-B92A-60215CAF8D92}"/>
              </c:ext>
            </c:extLst>
          </c:dPt>
          <c:dPt>
            <c:idx val="6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4-0E62-4EE5-B92A-60215CAF8D92}"/>
              </c:ext>
            </c:extLst>
          </c:dPt>
          <c:dPt>
            <c:idx val="7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5-0E62-4EE5-B92A-60215CAF8D92}"/>
              </c:ext>
            </c:extLst>
          </c:dPt>
          <c:dPt>
            <c:idx val="8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6-0E62-4EE5-B92A-60215CAF8D92}"/>
              </c:ext>
            </c:extLst>
          </c:dPt>
          <c:dPt>
            <c:idx val="9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7-0E62-4EE5-B92A-60215CAF8D92}"/>
              </c:ext>
            </c:extLst>
          </c:dPt>
          <c:dPt>
            <c:idx val="1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8-0E62-4EE5-B92A-60215CAF8D92}"/>
              </c:ext>
            </c:extLst>
          </c:dPt>
          <c:dPt>
            <c:idx val="11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9-0E62-4EE5-B92A-60215CAF8D92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lang="en-IN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0E62-4EE5-B92A-60215CAF8D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'Consolidated '!$B$54:$M$54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'Consolidated '!$B$63:$M$63</c:f>
              <c:numCache>
                <c:formatCode>0.0</c:formatCode>
                <c:ptCount val="12"/>
                <c:pt idx="0">
                  <c:v>8.2172784813022641</c:v>
                </c:pt>
                <c:pt idx="1">
                  <c:v>2.7706713408969299</c:v>
                </c:pt>
                <c:pt idx="2">
                  <c:v>4.1665331826107694</c:v>
                </c:pt>
                <c:pt idx="3">
                  <c:v>0.28146066644393897</c:v>
                </c:pt>
                <c:pt idx="4">
                  <c:v>1.1139435156496698</c:v>
                </c:pt>
                <c:pt idx="5">
                  <c:v>5.8411097330471433</c:v>
                </c:pt>
                <c:pt idx="6">
                  <c:v>2.7244477192532828</c:v>
                </c:pt>
                <c:pt idx="7">
                  <c:v>2.5345189768561531</c:v>
                </c:pt>
                <c:pt idx="8">
                  <c:v>2.8869168844363693</c:v>
                </c:pt>
                <c:pt idx="9">
                  <c:v>41.666247145348095</c:v>
                </c:pt>
                <c:pt idx="10">
                  <c:v>4.8077143105586648</c:v>
                </c:pt>
                <c:pt idx="11">
                  <c:v>22.989158043596657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E62-4EE5-B92A-60215CAF8D92}"/>
            </c:ext>
          </c:extLst>
        </c:ser>
        <c:ser>
          <c:idx val="7"/>
          <c:order val="7"/>
          <c:tx>
            <c:strRef>
              <c:f>'Consolidated '!$A$62</c:f>
              <c:strCache>
                <c:ptCount val="1"/>
                <c:pt idx="0">
                  <c:v>Total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'Consolidated '!$B$54:$M$54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'Consolidated '!$B$62:$M$62</c:f>
              <c:numCache>
                <c:formatCode>General</c:formatCode>
                <c:ptCount val="12"/>
                <c:pt idx="0">
                  <c:v>17955</c:v>
                </c:pt>
                <c:pt idx="1">
                  <c:v>6054</c:v>
                </c:pt>
                <c:pt idx="2">
                  <c:v>9104</c:v>
                </c:pt>
                <c:pt idx="3">
                  <c:v>615</c:v>
                </c:pt>
                <c:pt idx="4">
                  <c:v>2434</c:v>
                </c:pt>
                <c:pt idx="5">
                  <c:v>12763</c:v>
                </c:pt>
                <c:pt idx="6">
                  <c:v>5953</c:v>
                </c:pt>
                <c:pt idx="7">
                  <c:v>5538</c:v>
                </c:pt>
                <c:pt idx="8">
                  <c:v>6308</c:v>
                </c:pt>
                <c:pt idx="9">
                  <c:v>91042</c:v>
                </c:pt>
                <c:pt idx="10">
                  <c:v>10505</c:v>
                </c:pt>
                <c:pt idx="11">
                  <c:v>50232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E62-4EE5-B92A-60215CAF8D92}"/>
            </c:ext>
          </c:extLst>
        </c:ser>
        <c:ser>
          <c:idx val="6"/>
          <c:order val="6"/>
          <c:tx>
            <c:strRef>
              <c:f>'Consolidated '!$A$61</c:f>
              <c:strCache>
                <c:ptCount val="1"/>
                <c:pt idx="0">
                  <c:v>Raichur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'Consolidated '!$B$54:$M$54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'Consolidated '!$B$61:$M$61</c:f>
              <c:numCache>
                <c:formatCode>General</c:formatCode>
                <c:ptCount val="12"/>
                <c:pt idx="0">
                  <c:v>7280</c:v>
                </c:pt>
                <c:pt idx="1">
                  <c:v>510</c:v>
                </c:pt>
                <c:pt idx="2">
                  <c:v>192</c:v>
                </c:pt>
                <c:pt idx="3">
                  <c:v>75</c:v>
                </c:pt>
                <c:pt idx="4">
                  <c:v>238</c:v>
                </c:pt>
                <c:pt idx="5">
                  <c:v>948</c:v>
                </c:pt>
                <c:pt idx="6">
                  <c:v>833</c:v>
                </c:pt>
                <c:pt idx="7">
                  <c:v>678</c:v>
                </c:pt>
                <c:pt idx="8">
                  <c:v>360</c:v>
                </c:pt>
                <c:pt idx="9">
                  <c:v>13575</c:v>
                </c:pt>
                <c:pt idx="10">
                  <c:v>1769</c:v>
                </c:pt>
                <c:pt idx="11">
                  <c:v>1130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E62-4EE5-B92A-60215CAF8D92}"/>
            </c:ext>
          </c:extLst>
        </c:ser>
        <c:ser>
          <c:idx val="5"/>
          <c:order val="5"/>
          <c:tx>
            <c:strRef>
              <c:f>'Consolidated '!$A$60</c:f>
              <c:strCache>
                <c:ptCount val="1"/>
                <c:pt idx="0">
                  <c:v>Gulbarga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'Consolidated '!$B$54:$M$54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'Consolidated '!$B$60:$M$60</c:f>
              <c:numCache>
                <c:formatCode>General</c:formatCode>
                <c:ptCount val="12"/>
                <c:pt idx="0">
                  <c:v>2695</c:v>
                </c:pt>
                <c:pt idx="1">
                  <c:v>1614</c:v>
                </c:pt>
                <c:pt idx="2">
                  <c:v>660</c:v>
                </c:pt>
                <c:pt idx="3">
                  <c:v>61</c:v>
                </c:pt>
                <c:pt idx="4">
                  <c:v>730</c:v>
                </c:pt>
                <c:pt idx="5">
                  <c:v>5295</c:v>
                </c:pt>
                <c:pt idx="6">
                  <c:v>1034</c:v>
                </c:pt>
                <c:pt idx="7">
                  <c:v>660</c:v>
                </c:pt>
                <c:pt idx="8">
                  <c:v>2210</c:v>
                </c:pt>
                <c:pt idx="9">
                  <c:v>11792</c:v>
                </c:pt>
                <c:pt idx="10">
                  <c:v>3098</c:v>
                </c:pt>
                <c:pt idx="11">
                  <c:v>13446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E62-4EE5-B92A-60215CAF8D92}"/>
            </c:ext>
          </c:extLst>
        </c:ser>
        <c:ser>
          <c:idx val="4"/>
          <c:order val="4"/>
          <c:tx>
            <c:strRef>
              <c:f>'Consolidated '!$A$59</c:f>
              <c:strCache>
                <c:ptCount val="1"/>
                <c:pt idx="0">
                  <c:v>Yadgiri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'Consolidated '!$B$54:$M$54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'Consolidated '!$B$59:$M$59</c:f>
              <c:numCache>
                <c:formatCode>General</c:formatCode>
                <c:ptCount val="12"/>
                <c:pt idx="0">
                  <c:v>2577</c:v>
                </c:pt>
                <c:pt idx="1">
                  <c:v>934</c:v>
                </c:pt>
                <c:pt idx="2">
                  <c:v>1595</c:v>
                </c:pt>
                <c:pt idx="3">
                  <c:v>101</c:v>
                </c:pt>
                <c:pt idx="4">
                  <c:v>416</c:v>
                </c:pt>
                <c:pt idx="5">
                  <c:v>1316</c:v>
                </c:pt>
                <c:pt idx="6">
                  <c:v>1225</c:v>
                </c:pt>
                <c:pt idx="7">
                  <c:v>1297</c:v>
                </c:pt>
                <c:pt idx="8">
                  <c:v>1110</c:v>
                </c:pt>
                <c:pt idx="9">
                  <c:v>20891</c:v>
                </c:pt>
                <c:pt idx="10">
                  <c:v>2420</c:v>
                </c:pt>
                <c:pt idx="11">
                  <c:v>2554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E62-4EE5-B92A-60215CAF8D92}"/>
            </c:ext>
          </c:extLst>
        </c:ser>
        <c:ser>
          <c:idx val="3"/>
          <c:order val="3"/>
          <c:tx>
            <c:strRef>
              <c:f>'Consolidated '!$A$58</c:f>
              <c:strCache>
                <c:ptCount val="1"/>
                <c:pt idx="0">
                  <c:v>Koppal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'Consolidated '!$B$54:$M$54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'Consolidated '!$B$58:$M$58</c:f>
              <c:numCache>
                <c:formatCode>General</c:formatCode>
                <c:ptCount val="12"/>
                <c:pt idx="0">
                  <c:v>1412</c:v>
                </c:pt>
                <c:pt idx="1">
                  <c:v>710</c:v>
                </c:pt>
                <c:pt idx="2">
                  <c:v>1329</c:v>
                </c:pt>
                <c:pt idx="3">
                  <c:v>75</c:v>
                </c:pt>
                <c:pt idx="4">
                  <c:v>228</c:v>
                </c:pt>
                <c:pt idx="5">
                  <c:v>1434</c:v>
                </c:pt>
                <c:pt idx="6">
                  <c:v>624</c:v>
                </c:pt>
                <c:pt idx="7">
                  <c:v>344</c:v>
                </c:pt>
                <c:pt idx="8">
                  <c:v>546</c:v>
                </c:pt>
                <c:pt idx="9">
                  <c:v>2987</c:v>
                </c:pt>
                <c:pt idx="10">
                  <c:v>528</c:v>
                </c:pt>
                <c:pt idx="11">
                  <c:v>2405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E62-4EE5-B92A-60215CAF8D92}"/>
            </c:ext>
          </c:extLst>
        </c:ser>
        <c:ser>
          <c:idx val="2"/>
          <c:order val="2"/>
          <c:tx>
            <c:strRef>
              <c:f>'Consolidated '!$A$57</c:f>
              <c:strCache>
                <c:ptCount val="1"/>
                <c:pt idx="0">
                  <c:v>Mysore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'Consolidated '!$B$54:$M$54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'Consolidated '!$B$57:$M$57</c:f>
              <c:numCache>
                <c:formatCode>General</c:formatCode>
                <c:ptCount val="12"/>
                <c:pt idx="0">
                  <c:v>1297</c:v>
                </c:pt>
                <c:pt idx="1">
                  <c:v>760</c:v>
                </c:pt>
                <c:pt idx="2">
                  <c:v>2164</c:v>
                </c:pt>
                <c:pt idx="3">
                  <c:v>143</c:v>
                </c:pt>
                <c:pt idx="4">
                  <c:v>417</c:v>
                </c:pt>
                <c:pt idx="5">
                  <c:v>3085</c:v>
                </c:pt>
                <c:pt idx="6">
                  <c:v>1334</c:v>
                </c:pt>
                <c:pt idx="7">
                  <c:v>1854</c:v>
                </c:pt>
                <c:pt idx="8">
                  <c:v>1249</c:v>
                </c:pt>
                <c:pt idx="9">
                  <c:v>26939</c:v>
                </c:pt>
                <c:pt idx="10">
                  <c:v>998</c:v>
                </c:pt>
                <c:pt idx="11">
                  <c:v>22405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E62-4EE5-B92A-60215CAF8D92}"/>
            </c:ext>
          </c:extLst>
        </c:ser>
        <c:ser>
          <c:idx val="1"/>
          <c:order val="1"/>
          <c:tx>
            <c:strRef>
              <c:f>'Consolidated '!$A$56</c:f>
              <c:strCache>
                <c:ptCount val="1"/>
                <c:pt idx="0">
                  <c:v>Bellary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'Consolidated '!$B$54:$M$54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'Consolidated '!$B$56:$M$56</c:f>
              <c:numCache>
                <c:formatCode>General</c:formatCode>
                <c:ptCount val="12"/>
                <c:pt idx="0">
                  <c:v>2660</c:v>
                </c:pt>
                <c:pt idx="1">
                  <c:v>1490</c:v>
                </c:pt>
                <c:pt idx="2">
                  <c:v>3144</c:v>
                </c:pt>
                <c:pt idx="3">
                  <c:v>150</c:v>
                </c:pt>
                <c:pt idx="4">
                  <c:v>394</c:v>
                </c:pt>
                <c:pt idx="5">
                  <c:v>648</c:v>
                </c:pt>
                <c:pt idx="6">
                  <c:v>868</c:v>
                </c:pt>
                <c:pt idx="7">
                  <c:v>673</c:v>
                </c:pt>
                <c:pt idx="8">
                  <c:v>751</c:v>
                </c:pt>
                <c:pt idx="9">
                  <c:v>14367</c:v>
                </c:pt>
                <c:pt idx="10">
                  <c:v>1642</c:v>
                </c:pt>
                <c:pt idx="11">
                  <c:v>8173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E62-4EE5-B92A-60215CAF8D92}"/>
            </c:ext>
          </c:extLst>
        </c:ser>
        <c:ser>
          <c:idx val="0"/>
          <c:order val="0"/>
          <c:tx>
            <c:strRef>
              <c:f>'Consolidated '!$A$55</c:f>
              <c:strCache>
                <c:ptCount val="1"/>
                <c:pt idx="0">
                  <c:v>Bidar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'Consolidated '!$B$54:$M$54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'Consolidated '!$B$55:$M$55</c:f>
              <c:numCache>
                <c:formatCode>General</c:formatCode>
                <c:ptCount val="12"/>
                <c:pt idx="0">
                  <c:v>34</c:v>
                </c:pt>
                <c:pt idx="1">
                  <c:v>36</c:v>
                </c:pt>
                <c:pt idx="2">
                  <c:v>20</c:v>
                </c:pt>
                <c:pt idx="3">
                  <c:v>10</c:v>
                </c:pt>
                <c:pt idx="4">
                  <c:v>11</c:v>
                </c:pt>
                <c:pt idx="5">
                  <c:v>37</c:v>
                </c:pt>
                <c:pt idx="6">
                  <c:v>35</c:v>
                </c:pt>
                <c:pt idx="7">
                  <c:v>32</c:v>
                </c:pt>
                <c:pt idx="8">
                  <c:v>82</c:v>
                </c:pt>
                <c:pt idx="9">
                  <c:v>491</c:v>
                </c:pt>
                <c:pt idx="10">
                  <c:v>50</c:v>
                </c:pt>
                <c:pt idx="11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E62-4EE5-B92A-60215CAF8D9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6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4179115686553502E-2"/>
          <c:y val="0.24719911072422593"/>
          <c:w val="0.74488926416076473"/>
          <c:h val="0.72590569387410508"/>
        </c:manualLayout>
      </c:layout>
      <c:pie3DChart>
        <c:varyColors val="1"/>
        <c:ser>
          <c:idx val="8"/>
          <c:order val="8"/>
          <c:tx>
            <c:strRef>
              <c:f>'[Chart in Microsoft Office PowerPoint]Sheet6'!$A$14</c:f>
              <c:strCache>
                <c:ptCount val="1"/>
                <c:pt idx="0">
                  <c:v>% of referrals in the last Quarter (Feb to April 2019)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35493682119994829"/>
                  <c:y val="6.508979316348222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3C5-4769-99C8-D156AE817A51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NCD 55%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470-4D9A-B8DF-7014E1B9084C}"/>
                </c:ext>
              </c:extLst>
            </c:dLbl>
            <c:dLbl>
              <c:idx val="10"/>
              <c:layout>
                <c:manualLayout>
                  <c:x val="-8.9005551602590202E-2"/>
                  <c:y val="0.2314303756923815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3C5-4769-99C8-D156AE817A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'[Chart in Microsoft Office PowerPoint]Sheet6'!$B$5:$M$5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'[Chart in Microsoft Office PowerPoint]Sheet6'!$B$14:$M$14</c:f>
              <c:numCache>
                <c:formatCode>0.0</c:formatCode>
                <c:ptCount val="12"/>
                <c:pt idx="0">
                  <c:v>3.8687764994320605E-2</c:v>
                </c:pt>
                <c:pt idx="1">
                  <c:v>0.11763779704668427</c:v>
                </c:pt>
                <c:pt idx="2">
                  <c:v>0.34099216122901288</c:v>
                </c:pt>
                <c:pt idx="3">
                  <c:v>0.14710347852491651</c:v>
                </c:pt>
                <c:pt idx="4">
                  <c:v>0.24292317554573409</c:v>
                </c:pt>
                <c:pt idx="5">
                  <c:v>0.69323076577032339</c:v>
                </c:pt>
                <c:pt idx="6">
                  <c:v>1.0153289022346648</c:v>
                </c:pt>
                <c:pt idx="7">
                  <c:v>0.58953855843089653</c:v>
                </c:pt>
                <c:pt idx="8">
                  <c:v>0.95167403308703791</c:v>
                </c:pt>
                <c:pt idx="9">
                  <c:v>5.8798654925379914</c:v>
                </c:pt>
                <c:pt idx="10">
                  <c:v>0</c:v>
                </c:pt>
                <c:pt idx="11">
                  <c:v>1.1950470663652673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C5-4769-99C8-D156AE817A51}"/>
            </c:ext>
          </c:extLst>
        </c:ser>
        <c:ser>
          <c:idx val="7"/>
          <c:order val="7"/>
          <c:tx>
            <c:strRef>
              <c:f>'[Chart in Microsoft Office PowerPoint]Sheet6'!$A$13</c:f>
              <c:strCache>
                <c:ptCount val="1"/>
                <c:pt idx="0">
                  <c:v>Refferrals and Foloowed up cases in the last Quarter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'[Chart in Microsoft Office PowerPoint]Sheet6'!$B$5:$M$5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'[Chart in Microsoft Office PowerPoint]Sheet6'!$B$13:$M$13</c:f>
            </c:numRef>
          </c:val>
          <c:extLst>
            <c:ext xmlns:c16="http://schemas.microsoft.com/office/drawing/2014/chart" uri="{C3380CC4-5D6E-409C-BE32-E72D297353CC}">
              <c16:uniqueId val="{00000003-F3C5-4769-99C8-D156AE817A51}"/>
            </c:ext>
          </c:extLst>
        </c:ser>
        <c:ser>
          <c:idx val="6"/>
          <c:order val="6"/>
          <c:tx>
            <c:strRef>
              <c:f>'[Chart in Microsoft Office PowerPoint]Sheet6'!$A$12</c:f>
              <c:strCache>
                <c:ptCount val="1"/>
                <c:pt idx="0">
                  <c:v>Raichur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'[Chart in Microsoft Office PowerPoint]Sheet6'!$B$5:$M$5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'[Chart in Microsoft Office PowerPoint]Sheet6'!$B$12:$M$12</c:f>
            </c:numRef>
          </c:val>
          <c:extLst>
            <c:ext xmlns:c16="http://schemas.microsoft.com/office/drawing/2014/chart" uri="{C3380CC4-5D6E-409C-BE32-E72D297353CC}">
              <c16:uniqueId val="{00000004-F3C5-4769-99C8-D156AE817A51}"/>
            </c:ext>
          </c:extLst>
        </c:ser>
        <c:ser>
          <c:idx val="5"/>
          <c:order val="5"/>
          <c:tx>
            <c:strRef>
              <c:f>'[Chart in Microsoft Office PowerPoint]Sheet6'!$A$11</c:f>
              <c:strCache>
                <c:ptCount val="1"/>
                <c:pt idx="0">
                  <c:v>Gulbarga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'[Chart in Microsoft Office PowerPoint]Sheet6'!$B$5:$M$5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'[Chart in Microsoft Office PowerPoint]Sheet6'!$B$11:$M$11</c:f>
            </c:numRef>
          </c:val>
          <c:extLst>
            <c:ext xmlns:c16="http://schemas.microsoft.com/office/drawing/2014/chart" uri="{C3380CC4-5D6E-409C-BE32-E72D297353CC}">
              <c16:uniqueId val="{00000005-F3C5-4769-99C8-D156AE817A51}"/>
            </c:ext>
          </c:extLst>
        </c:ser>
        <c:ser>
          <c:idx val="4"/>
          <c:order val="4"/>
          <c:tx>
            <c:strRef>
              <c:f>'[Chart in Microsoft Office PowerPoint]Sheet6'!$A$10</c:f>
              <c:strCache>
                <c:ptCount val="1"/>
                <c:pt idx="0">
                  <c:v>Yadgiri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'[Chart in Microsoft Office PowerPoint]Sheet6'!$B$5:$M$5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'[Chart in Microsoft Office PowerPoint]Sheet6'!$B$10:$M$10</c:f>
            </c:numRef>
          </c:val>
          <c:extLst>
            <c:ext xmlns:c16="http://schemas.microsoft.com/office/drawing/2014/chart" uri="{C3380CC4-5D6E-409C-BE32-E72D297353CC}">
              <c16:uniqueId val="{00000006-F3C5-4769-99C8-D156AE817A51}"/>
            </c:ext>
          </c:extLst>
        </c:ser>
        <c:ser>
          <c:idx val="3"/>
          <c:order val="3"/>
          <c:tx>
            <c:strRef>
              <c:f>'[Chart in Microsoft Office PowerPoint]Sheet6'!$A$9</c:f>
              <c:strCache>
                <c:ptCount val="1"/>
                <c:pt idx="0">
                  <c:v>Koppal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'[Chart in Microsoft Office PowerPoint]Sheet6'!$B$5:$M$5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'[Chart in Microsoft Office PowerPoint]Sheet6'!$B$9:$M$9</c:f>
            </c:numRef>
          </c:val>
          <c:extLst>
            <c:ext xmlns:c16="http://schemas.microsoft.com/office/drawing/2014/chart" uri="{C3380CC4-5D6E-409C-BE32-E72D297353CC}">
              <c16:uniqueId val="{00000007-F3C5-4769-99C8-D156AE817A51}"/>
            </c:ext>
          </c:extLst>
        </c:ser>
        <c:ser>
          <c:idx val="2"/>
          <c:order val="2"/>
          <c:tx>
            <c:strRef>
              <c:f>'[Chart in Microsoft Office PowerPoint]Sheet6'!$A$8</c:f>
              <c:strCache>
                <c:ptCount val="1"/>
                <c:pt idx="0">
                  <c:v>Mysore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'[Chart in Microsoft Office PowerPoint]Sheet6'!$B$5:$M$5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'[Chart in Microsoft Office PowerPoint]Sheet6'!$B$8:$M$8</c:f>
            </c:numRef>
          </c:val>
          <c:extLst>
            <c:ext xmlns:c16="http://schemas.microsoft.com/office/drawing/2014/chart" uri="{C3380CC4-5D6E-409C-BE32-E72D297353CC}">
              <c16:uniqueId val="{00000008-F3C5-4769-99C8-D156AE817A51}"/>
            </c:ext>
          </c:extLst>
        </c:ser>
        <c:ser>
          <c:idx val="1"/>
          <c:order val="1"/>
          <c:tx>
            <c:strRef>
              <c:f>'[Chart in Microsoft Office PowerPoint]Sheet6'!$A$7</c:f>
              <c:strCache>
                <c:ptCount val="1"/>
                <c:pt idx="0">
                  <c:v>Bellary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'[Chart in Microsoft Office PowerPoint]Sheet6'!$B$5:$M$5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'[Chart in Microsoft Office PowerPoint]Sheet6'!$B$7:$M$7</c:f>
            </c:numRef>
          </c:val>
          <c:extLst>
            <c:ext xmlns:c16="http://schemas.microsoft.com/office/drawing/2014/chart" uri="{C3380CC4-5D6E-409C-BE32-E72D297353CC}">
              <c16:uniqueId val="{00000009-F3C5-4769-99C8-D156AE817A51}"/>
            </c:ext>
          </c:extLst>
        </c:ser>
        <c:ser>
          <c:idx val="0"/>
          <c:order val="0"/>
          <c:tx>
            <c:strRef>
              <c:f>'[Chart in Microsoft Office PowerPoint]Sheet6'!$A$6</c:f>
              <c:strCache>
                <c:ptCount val="1"/>
                <c:pt idx="0">
                  <c:v>Bidar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'[Chart in Microsoft Office PowerPoint]Sheet6'!$B$5:$M$5</c:f>
              <c:strCache>
                <c:ptCount val="12"/>
                <c:pt idx="0">
                  <c:v>Maternal Care</c:v>
                </c:pt>
                <c:pt idx="1">
                  <c:v>Neonatal and Child care</c:v>
                </c:pt>
                <c:pt idx="2">
                  <c:v>Family Planning</c:v>
                </c:pt>
                <c:pt idx="3">
                  <c:v>Mental Health</c:v>
                </c:pt>
                <c:pt idx="4">
                  <c:v>Emergency Medical Services</c:v>
                </c:pt>
                <c:pt idx="5">
                  <c:v>Elderly and palliative care</c:v>
                </c:pt>
                <c:pt idx="6">
                  <c:v>Opthalmic care</c:v>
                </c:pt>
                <c:pt idx="7">
                  <c:v>Oral health Care</c:v>
                </c:pt>
                <c:pt idx="8">
                  <c:v>Communicable Diseases</c:v>
                </c:pt>
                <c:pt idx="9">
                  <c:v>NCD</c:v>
                </c:pt>
                <c:pt idx="10">
                  <c:v>Adolescent and childhood care</c:v>
                </c:pt>
                <c:pt idx="11">
                  <c:v>Other minor ailments</c:v>
                </c:pt>
              </c:strCache>
            </c:strRef>
          </c:cat>
          <c:val>
            <c:numRef>
              <c:f>'[Chart in Microsoft Office PowerPoint]Sheet6'!$B$6:$M$6</c:f>
            </c:numRef>
          </c:val>
          <c:extLst>
            <c:ext xmlns:c16="http://schemas.microsoft.com/office/drawing/2014/chart" uri="{C3380CC4-5D6E-409C-BE32-E72D297353CC}">
              <c16:uniqueId val="{0000000A-F3C5-4769-99C8-D156AE817A5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2000">
          <a:solidFill>
            <a:srgbClr val="FFFF00"/>
          </a:solidFill>
        </a:defRPr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424BF0-D11B-4FB3-934B-C6E8DE6395E0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C40F45-EF2B-4A1A-9DEA-D550A1BC52D7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600" dirty="0" smtClean="0">
              <a:solidFill>
                <a:schemeClr val="bg1"/>
              </a:solidFill>
            </a:rPr>
            <a:t>          </a:t>
          </a:r>
          <a:r>
            <a:rPr lang="en-US" sz="1600" b="1" dirty="0" smtClean="0">
              <a:solidFill>
                <a:schemeClr val="bg1"/>
              </a:solidFill>
            </a:rPr>
            <a:t>-</a:t>
          </a:r>
          <a:r>
            <a:rPr lang="en-US" sz="1800" b="1" dirty="0" smtClean="0">
              <a:solidFill>
                <a:schemeClr val="bg1"/>
              </a:solidFill>
            </a:rPr>
            <a:t>Identification of Technical partner </a:t>
          </a:r>
        </a:p>
        <a:p>
          <a:r>
            <a:rPr lang="en-US" sz="1800" b="1" dirty="0" smtClean="0">
              <a:solidFill>
                <a:schemeClr val="bg1"/>
              </a:solidFill>
            </a:rPr>
            <a:t>-development of software.</a:t>
          </a:r>
        </a:p>
        <a:p>
          <a:r>
            <a:rPr lang="en-US" sz="1800" b="1" dirty="0" smtClean="0">
              <a:solidFill>
                <a:schemeClr val="bg1"/>
              </a:solidFill>
            </a:rPr>
            <a:t>- Dissemination to District teams </a:t>
          </a:r>
        </a:p>
        <a:p>
          <a:r>
            <a:rPr lang="en-US" sz="1800" b="1" dirty="0" smtClean="0">
              <a:solidFill>
                <a:schemeClr val="bg1"/>
              </a:solidFill>
            </a:rPr>
            <a:t>(01-13</a:t>
          </a:r>
          <a:r>
            <a:rPr lang="en-US" sz="1800" b="1" baseline="30000" dirty="0" smtClean="0">
              <a:solidFill>
                <a:schemeClr val="bg1"/>
              </a:solidFill>
            </a:rPr>
            <a:t>TH</a:t>
          </a:r>
          <a:r>
            <a:rPr lang="en-US" sz="1800" b="1" dirty="0" smtClean="0">
              <a:solidFill>
                <a:schemeClr val="bg1"/>
              </a:solidFill>
            </a:rPr>
            <a:t> OF JUNE)</a:t>
          </a:r>
          <a:endParaRPr lang="en-US" sz="1800" b="1" dirty="0">
            <a:solidFill>
              <a:schemeClr val="bg1"/>
            </a:solidFill>
          </a:endParaRPr>
        </a:p>
      </dgm:t>
    </dgm:pt>
    <dgm:pt modelId="{9F1BD033-D6E1-40FD-A52E-31367F06526A}" type="parTrans" cxnId="{400E0C8D-4399-4495-B0A4-B51C18DF00E9}">
      <dgm:prSet/>
      <dgm:spPr/>
      <dgm:t>
        <a:bodyPr/>
        <a:lstStyle/>
        <a:p>
          <a:endParaRPr lang="en-US"/>
        </a:p>
      </dgm:t>
    </dgm:pt>
    <dgm:pt modelId="{C7AFE6CA-BFA5-4F90-8C22-7299BBA63A3D}" type="sibTrans" cxnId="{400E0C8D-4399-4495-B0A4-B51C18DF00E9}">
      <dgm:prSet/>
      <dgm:spPr/>
      <dgm:t>
        <a:bodyPr/>
        <a:lstStyle/>
        <a:p>
          <a:endParaRPr lang="en-US"/>
        </a:p>
      </dgm:t>
    </dgm:pt>
    <dgm:pt modelId="{E8A4C88C-2417-45EA-BDDA-35135B5CD409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1600" dirty="0" smtClean="0">
              <a:solidFill>
                <a:srgbClr val="C00000"/>
              </a:solidFill>
            </a:rPr>
            <a:t> - </a:t>
          </a:r>
          <a:r>
            <a:rPr lang="en-US" sz="1800" dirty="0" smtClean="0">
              <a:solidFill>
                <a:srgbClr val="C00000"/>
              </a:solidFill>
            </a:rPr>
            <a:t>Invited              application through Online process</a:t>
          </a:r>
        </a:p>
        <a:p>
          <a:r>
            <a:rPr lang="en-US" sz="1800" dirty="0" smtClean="0">
              <a:solidFill>
                <a:srgbClr val="C00000"/>
              </a:solidFill>
            </a:rPr>
            <a:t>- Candidates to update details with relevant document scan copy.</a:t>
          </a:r>
        </a:p>
        <a:p>
          <a:r>
            <a:rPr lang="en-US" sz="1800" dirty="0" smtClean="0">
              <a:solidFill>
                <a:srgbClr val="C00000"/>
              </a:solidFill>
            </a:rPr>
            <a:t>* Fee to be paid online</a:t>
          </a:r>
        </a:p>
        <a:p>
          <a:r>
            <a:rPr lang="en-US" sz="1600" b="1" dirty="0" smtClean="0">
              <a:solidFill>
                <a:srgbClr val="C00000"/>
              </a:solidFill>
            </a:rPr>
            <a:t>(13-06-19 to 07-7-19)</a:t>
          </a:r>
          <a:endParaRPr lang="en-US" sz="1600" b="1" dirty="0">
            <a:solidFill>
              <a:srgbClr val="C00000"/>
            </a:solidFill>
          </a:endParaRPr>
        </a:p>
      </dgm:t>
    </dgm:pt>
    <dgm:pt modelId="{BB2A6352-0CE0-4284-BF37-4B432248B84C}" type="parTrans" cxnId="{DC64D764-A8EA-4C95-B98F-673DE264BFDA}">
      <dgm:prSet/>
      <dgm:spPr/>
      <dgm:t>
        <a:bodyPr/>
        <a:lstStyle/>
        <a:p>
          <a:endParaRPr lang="en-US"/>
        </a:p>
      </dgm:t>
    </dgm:pt>
    <dgm:pt modelId="{5D13A8B2-3CBA-457A-A6C3-62A9CF93C1F6}" type="sibTrans" cxnId="{DC64D764-A8EA-4C95-B98F-673DE264BFDA}">
      <dgm:prSet/>
      <dgm:spPr/>
      <dgm:t>
        <a:bodyPr/>
        <a:lstStyle/>
        <a:p>
          <a:endParaRPr lang="en-US"/>
        </a:p>
      </dgm:t>
    </dgm:pt>
    <dgm:pt modelId="{8FABECE5-807F-44C1-87EC-C3ADDC675350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300" dirty="0" smtClean="0"/>
            <a:t>- </a:t>
          </a:r>
          <a:r>
            <a:rPr lang="en-US" sz="1600" dirty="0" smtClean="0"/>
            <a:t>Scrutiny of applications by district teams</a:t>
          </a:r>
        </a:p>
        <a:p>
          <a:r>
            <a:rPr lang="en-US" sz="1600" dirty="0" smtClean="0"/>
            <a:t> - online approvals by districts based on validation of documents </a:t>
          </a:r>
        </a:p>
        <a:p>
          <a:r>
            <a:rPr lang="en-US" sz="1600" dirty="0" smtClean="0">
              <a:solidFill>
                <a:srgbClr val="002060"/>
              </a:solidFill>
            </a:rPr>
            <a:t>(07-7-19  to 15-7-19)</a:t>
          </a:r>
          <a:endParaRPr lang="en-US" sz="1600" dirty="0">
            <a:solidFill>
              <a:srgbClr val="002060"/>
            </a:solidFill>
          </a:endParaRPr>
        </a:p>
      </dgm:t>
    </dgm:pt>
    <dgm:pt modelId="{F77F2ED2-A911-4196-9923-E1550EA3A0E9}" type="parTrans" cxnId="{17E7BBBE-E726-49E2-8F91-A9C808C4FB8C}">
      <dgm:prSet/>
      <dgm:spPr/>
      <dgm:t>
        <a:bodyPr/>
        <a:lstStyle/>
        <a:p>
          <a:endParaRPr lang="en-US"/>
        </a:p>
      </dgm:t>
    </dgm:pt>
    <dgm:pt modelId="{C46C57F0-FF7C-4C3C-8DA9-EE91CBFAECCA}" type="sibTrans" cxnId="{17E7BBBE-E726-49E2-8F91-A9C808C4FB8C}">
      <dgm:prSet/>
      <dgm:spPr/>
      <dgm:t>
        <a:bodyPr/>
        <a:lstStyle/>
        <a:p>
          <a:endParaRPr lang="en-US"/>
        </a:p>
      </dgm:t>
    </dgm:pt>
    <dgm:pt modelId="{BCDD5A52-2138-47AF-890B-489D224C4B74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1400" dirty="0" smtClean="0"/>
            <a:t>        - Generation of District specific IDs with Hall tickets.</a:t>
          </a:r>
        </a:p>
        <a:p>
          <a:r>
            <a:rPr lang="en-US" sz="1400" dirty="0" smtClean="0"/>
            <a:t>- Conducted online examinations ( objective type) – </a:t>
          </a:r>
          <a:r>
            <a:rPr lang="en-US" sz="1400" dirty="0" smtClean="0">
              <a:solidFill>
                <a:srgbClr val="FFFF00"/>
              </a:solidFill>
            </a:rPr>
            <a:t>on 21-07-19</a:t>
          </a:r>
        </a:p>
        <a:p>
          <a:r>
            <a:rPr lang="en-US" sz="1400" dirty="0" smtClean="0"/>
            <a:t>- 80 questions 90 minutes &amp; 100 marks (include skill based questions)</a:t>
          </a:r>
        </a:p>
        <a:p>
          <a:r>
            <a:rPr lang="en-US" sz="1200" dirty="0" smtClean="0"/>
            <a:t>(16-7-19 to 21-7-19)</a:t>
          </a:r>
          <a:endParaRPr lang="en-US" sz="1200" dirty="0"/>
        </a:p>
      </dgm:t>
    </dgm:pt>
    <dgm:pt modelId="{EAFDD4AD-C4A8-4518-B6E6-C2542B0A37D6}" type="parTrans" cxnId="{5BEEA8C6-B2BF-4CB9-9ACE-54561021E674}">
      <dgm:prSet/>
      <dgm:spPr/>
      <dgm:t>
        <a:bodyPr/>
        <a:lstStyle/>
        <a:p>
          <a:endParaRPr lang="en-US"/>
        </a:p>
      </dgm:t>
    </dgm:pt>
    <dgm:pt modelId="{DE3E7650-B0E0-4D73-874C-FFF359BFCC9E}" type="sibTrans" cxnId="{5BEEA8C6-B2BF-4CB9-9ACE-54561021E674}">
      <dgm:prSet/>
      <dgm:spPr/>
      <dgm:t>
        <a:bodyPr/>
        <a:lstStyle/>
        <a:p>
          <a:endParaRPr lang="en-US"/>
        </a:p>
      </dgm:t>
    </dgm:pt>
    <dgm:pt modelId="{ED81AC32-4649-44FA-BDF3-A867A8CA7858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050" dirty="0" smtClean="0">
              <a:solidFill>
                <a:schemeClr val="bg1"/>
              </a:solidFill>
            </a:rPr>
            <a:t>                                                  </a:t>
          </a:r>
          <a:r>
            <a:rPr lang="en-US" sz="1400" dirty="0" smtClean="0">
              <a:solidFill>
                <a:schemeClr val="bg1"/>
              </a:solidFill>
            </a:rPr>
            <a:t>- Results declared immediately.</a:t>
          </a:r>
        </a:p>
        <a:p>
          <a:r>
            <a:rPr lang="en-US" sz="1400" dirty="0" smtClean="0">
              <a:solidFill>
                <a:schemeClr val="bg1"/>
              </a:solidFill>
            </a:rPr>
            <a:t>- Merit lists with candidates details were shared to districts for selection                       </a:t>
          </a:r>
          <a:r>
            <a:rPr lang="en-US" sz="1400" dirty="0" smtClean="0">
              <a:solidFill>
                <a:srgbClr val="FFFF00"/>
              </a:solidFill>
            </a:rPr>
            <a:t>(21-7-19 to 23-7-19)</a:t>
          </a:r>
        </a:p>
        <a:p>
          <a:endParaRPr lang="en-US" sz="1050" dirty="0">
            <a:solidFill>
              <a:schemeClr val="bg1"/>
            </a:solidFill>
          </a:endParaRPr>
        </a:p>
      </dgm:t>
    </dgm:pt>
    <dgm:pt modelId="{19CFAFE8-15D9-4D09-B234-E1CF2BCFE7A8}" type="parTrans" cxnId="{38E5F32C-37B9-4EC4-9D5A-A57214F12A23}">
      <dgm:prSet/>
      <dgm:spPr/>
      <dgm:t>
        <a:bodyPr/>
        <a:lstStyle/>
        <a:p>
          <a:endParaRPr lang="en-US"/>
        </a:p>
      </dgm:t>
    </dgm:pt>
    <dgm:pt modelId="{4AF4F849-1FAD-4AF9-9BAE-6EEE2B4F91AF}" type="sibTrans" cxnId="{38E5F32C-37B9-4EC4-9D5A-A57214F12A23}">
      <dgm:prSet/>
      <dgm:spPr/>
      <dgm:t>
        <a:bodyPr/>
        <a:lstStyle/>
        <a:p>
          <a:endParaRPr lang="en-US"/>
        </a:p>
      </dgm:t>
    </dgm:pt>
    <dgm:pt modelId="{96C37CC2-1BDA-42F6-83A2-DD0D43B8FB45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400" dirty="0" smtClean="0"/>
            <a:t>         </a:t>
          </a:r>
          <a:r>
            <a:rPr lang="en-US" sz="1800" dirty="0" smtClean="0"/>
            <a:t>- selection process done on </a:t>
          </a:r>
          <a:r>
            <a:rPr lang="en-US" sz="1800" dirty="0" smtClean="0">
              <a:solidFill>
                <a:schemeClr val="bg1"/>
              </a:solidFill>
            </a:rPr>
            <a:t>roaster cum merit basis by districts.</a:t>
          </a:r>
        </a:p>
        <a:p>
          <a:r>
            <a:rPr lang="en-US" sz="1800" dirty="0" smtClean="0">
              <a:solidFill>
                <a:schemeClr val="bg1"/>
              </a:solidFill>
            </a:rPr>
            <a:t>(24-7-19 to 31-7-19)</a:t>
          </a:r>
        </a:p>
        <a:p>
          <a:r>
            <a:rPr lang="en-US" sz="1800" dirty="0" smtClean="0">
              <a:solidFill>
                <a:schemeClr val="bg1"/>
              </a:solidFill>
            </a:rPr>
            <a:t>- Issued appointment order with deputation to IGNOU </a:t>
          </a:r>
        </a:p>
        <a:p>
          <a:r>
            <a:rPr lang="en-US" sz="1800" dirty="0" smtClean="0">
              <a:solidFill>
                <a:schemeClr val="bg1"/>
              </a:solidFill>
            </a:rPr>
            <a:t>(31-07-2019)</a:t>
          </a:r>
          <a:endParaRPr lang="en-US" sz="1400" dirty="0" smtClean="0">
            <a:solidFill>
              <a:schemeClr val="bg1"/>
            </a:solidFill>
          </a:endParaRPr>
        </a:p>
        <a:p>
          <a:endParaRPr lang="en-US" sz="1400" dirty="0"/>
        </a:p>
      </dgm:t>
    </dgm:pt>
    <dgm:pt modelId="{4BF18083-E5E1-4FF6-ACA0-3655E9D0A41C}" type="parTrans" cxnId="{32F9DE36-E0CF-44CE-8C99-6924AAA287BE}">
      <dgm:prSet/>
      <dgm:spPr/>
      <dgm:t>
        <a:bodyPr/>
        <a:lstStyle/>
        <a:p>
          <a:endParaRPr lang="en-US"/>
        </a:p>
      </dgm:t>
    </dgm:pt>
    <dgm:pt modelId="{08025484-9739-42EB-B65E-E677F4E81799}" type="sibTrans" cxnId="{32F9DE36-E0CF-44CE-8C99-6924AAA287BE}">
      <dgm:prSet/>
      <dgm:spPr/>
      <dgm:t>
        <a:bodyPr/>
        <a:lstStyle/>
        <a:p>
          <a:endParaRPr lang="en-US"/>
        </a:p>
      </dgm:t>
    </dgm:pt>
    <dgm:pt modelId="{7FEACC78-0D41-46A7-95F2-B88721774A74}" type="pres">
      <dgm:prSet presAssocID="{ED424BF0-D11B-4FB3-934B-C6E8DE6395E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1A0D5F-FECF-46D4-8FD7-63EF50CE326B}" type="pres">
      <dgm:prSet presAssocID="{24C40F45-EF2B-4A1A-9DEA-D550A1BC52D7}" presName="node" presStyleLbl="node1" presStyleIdx="0" presStyleCnt="6" custScaleX="166908" custScaleY="1361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65BAA0-A571-48B1-B8C4-AD3059EBD707}" type="pres">
      <dgm:prSet presAssocID="{C7AFE6CA-BFA5-4F90-8C22-7299BBA63A3D}" presName="sibTrans" presStyleLbl="sibTrans2D1" presStyleIdx="0" presStyleCnt="5"/>
      <dgm:spPr/>
      <dgm:t>
        <a:bodyPr/>
        <a:lstStyle/>
        <a:p>
          <a:endParaRPr lang="en-US"/>
        </a:p>
      </dgm:t>
    </dgm:pt>
    <dgm:pt modelId="{951BEDB0-451C-47B3-B55D-0B48BBA0ED42}" type="pres">
      <dgm:prSet presAssocID="{C7AFE6CA-BFA5-4F90-8C22-7299BBA63A3D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BDF74934-D3F4-4F00-B3FE-8F865CFC1F7D}" type="pres">
      <dgm:prSet presAssocID="{E8A4C88C-2417-45EA-BDDA-35135B5CD409}" presName="node" presStyleLbl="node1" presStyleIdx="1" presStyleCnt="6" custScaleX="117180" custScaleY="1411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128D50-A674-4CC5-9C8E-871FA954A148}" type="pres">
      <dgm:prSet presAssocID="{5D13A8B2-3CBA-457A-A6C3-62A9CF93C1F6}" presName="sibTrans" presStyleLbl="sibTrans2D1" presStyleIdx="1" presStyleCnt="5"/>
      <dgm:spPr/>
      <dgm:t>
        <a:bodyPr/>
        <a:lstStyle/>
        <a:p>
          <a:endParaRPr lang="en-US"/>
        </a:p>
      </dgm:t>
    </dgm:pt>
    <dgm:pt modelId="{23009481-E25C-48E4-B2DF-C954A5485C39}" type="pres">
      <dgm:prSet presAssocID="{5D13A8B2-3CBA-457A-A6C3-62A9CF93C1F6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318A2A8A-3A83-48ED-97D4-FE9555729019}" type="pres">
      <dgm:prSet presAssocID="{8FABECE5-807F-44C1-87EC-C3ADDC675350}" presName="node" presStyleLbl="node1" presStyleIdx="2" presStyleCnt="6" custScaleY="1395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B69682-BB79-4956-9A2D-3FE0CE5EC99B}" type="pres">
      <dgm:prSet presAssocID="{C46C57F0-FF7C-4C3C-8DA9-EE91CBFAECCA}" presName="sibTrans" presStyleLbl="sibTrans2D1" presStyleIdx="2" presStyleCnt="5"/>
      <dgm:spPr/>
      <dgm:t>
        <a:bodyPr/>
        <a:lstStyle/>
        <a:p>
          <a:endParaRPr lang="en-US"/>
        </a:p>
      </dgm:t>
    </dgm:pt>
    <dgm:pt modelId="{C8217845-28DB-4B2A-BF53-06499FBDC457}" type="pres">
      <dgm:prSet presAssocID="{C46C57F0-FF7C-4C3C-8DA9-EE91CBFAECCA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035690DD-E044-4042-86F5-DF19424C5CBC}" type="pres">
      <dgm:prSet presAssocID="{BCDD5A52-2138-47AF-890B-489D224C4B74}" presName="node" presStyleLbl="node1" presStyleIdx="3" presStyleCnt="6" custScaleX="128872" custScaleY="177009" custLinFactNeighborX="8463" custLinFactNeighborY="-30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D3CB2A-2E50-44A4-B296-6E105EB4F9A2}" type="pres">
      <dgm:prSet presAssocID="{DE3E7650-B0E0-4D73-874C-FFF359BFCC9E}" presName="sibTrans" presStyleLbl="sibTrans2D1" presStyleIdx="3" presStyleCnt="5"/>
      <dgm:spPr/>
      <dgm:t>
        <a:bodyPr/>
        <a:lstStyle/>
        <a:p>
          <a:endParaRPr lang="en-US"/>
        </a:p>
      </dgm:t>
    </dgm:pt>
    <dgm:pt modelId="{52DC4984-41EE-4FA5-941A-416AF272078C}" type="pres">
      <dgm:prSet presAssocID="{DE3E7650-B0E0-4D73-874C-FFF359BFCC9E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E8004D20-9694-4C13-AAEF-DE7A2F4CACDE}" type="pres">
      <dgm:prSet presAssocID="{ED81AC32-4649-44FA-BDF3-A867A8CA7858}" presName="node" presStyleLbl="node1" presStyleIdx="4" presStyleCnt="6" custScaleY="1668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D64C39-436C-4951-B9D3-F22D203AB431}" type="pres">
      <dgm:prSet presAssocID="{4AF4F849-1FAD-4AF9-9BAE-6EEE2B4F91AF}" presName="sibTrans" presStyleLbl="sibTrans2D1" presStyleIdx="4" presStyleCnt="5"/>
      <dgm:spPr/>
      <dgm:t>
        <a:bodyPr/>
        <a:lstStyle/>
        <a:p>
          <a:endParaRPr lang="en-US"/>
        </a:p>
      </dgm:t>
    </dgm:pt>
    <dgm:pt modelId="{6D096680-CDEE-49E4-9278-324FAF3B141E}" type="pres">
      <dgm:prSet presAssocID="{4AF4F849-1FAD-4AF9-9BAE-6EEE2B4F91AF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64CCCC96-556F-4005-8439-947B6DC4DD78}" type="pres">
      <dgm:prSet presAssocID="{96C37CC2-1BDA-42F6-83A2-DD0D43B8FB45}" presName="node" presStyleLbl="node1" presStyleIdx="5" presStyleCnt="6" custScaleX="168068" custScaleY="1631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EEA8C6-B2BF-4CB9-9ACE-54561021E674}" srcId="{ED424BF0-D11B-4FB3-934B-C6E8DE6395E0}" destId="{BCDD5A52-2138-47AF-890B-489D224C4B74}" srcOrd="3" destOrd="0" parTransId="{EAFDD4AD-C4A8-4518-B6E6-C2542B0A37D6}" sibTransId="{DE3E7650-B0E0-4D73-874C-FFF359BFCC9E}"/>
    <dgm:cxn modelId="{400E0C8D-4399-4495-B0A4-B51C18DF00E9}" srcId="{ED424BF0-D11B-4FB3-934B-C6E8DE6395E0}" destId="{24C40F45-EF2B-4A1A-9DEA-D550A1BC52D7}" srcOrd="0" destOrd="0" parTransId="{9F1BD033-D6E1-40FD-A52E-31367F06526A}" sibTransId="{C7AFE6CA-BFA5-4F90-8C22-7299BBA63A3D}"/>
    <dgm:cxn modelId="{3196E9DC-77C9-4862-83AF-8FAAAD8A261E}" type="presOf" srcId="{4AF4F849-1FAD-4AF9-9BAE-6EEE2B4F91AF}" destId="{D8D64C39-436C-4951-B9D3-F22D203AB431}" srcOrd="0" destOrd="0" presId="urn:microsoft.com/office/officeart/2005/8/layout/process5"/>
    <dgm:cxn modelId="{D2F96E09-E0F9-4F2B-BE73-CB8CD680D852}" type="presOf" srcId="{E8A4C88C-2417-45EA-BDDA-35135B5CD409}" destId="{BDF74934-D3F4-4F00-B3FE-8F865CFC1F7D}" srcOrd="0" destOrd="0" presId="urn:microsoft.com/office/officeart/2005/8/layout/process5"/>
    <dgm:cxn modelId="{1938075B-64C9-44CC-BA3C-186E62817A04}" type="presOf" srcId="{C46C57F0-FF7C-4C3C-8DA9-EE91CBFAECCA}" destId="{A9B69682-BB79-4956-9A2D-3FE0CE5EC99B}" srcOrd="0" destOrd="0" presId="urn:microsoft.com/office/officeart/2005/8/layout/process5"/>
    <dgm:cxn modelId="{6F3A057D-BC44-40DF-8FEA-61674FF4723C}" type="presOf" srcId="{24C40F45-EF2B-4A1A-9DEA-D550A1BC52D7}" destId="{CA1A0D5F-FECF-46D4-8FD7-63EF50CE326B}" srcOrd="0" destOrd="0" presId="urn:microsoft.com/office/officeart/2005/8/layout/process5"/>
    <dgm:cxn modelId="{619FF5AF-D1B7-4B9D-B1E6-0263810EF155}" type="presOf" srcId="{DE3E7650-B0E0-4D73-874C-FFF359BFCC9E}" destId="{6DD3CB2A-2E50-44A4-B296-6E105EB4F9A2}" srcOrd="0" destOrd="0" presId="urn:microsoft.com/office/officeart/2005/8/layout/process5"/>
    <dgm:cxn modelId="{2A676C1F-ACC8-437C-88FF-B5A76CDA68C1}" type="presOf" srcId="{4AF4F849-1FAD-4AF9-9BAE-6EEE2B4F91AF}" destId="{6D096680-CDEE-49E4-9278-324FAF3B141E}" srcOrd="1" destOrd="0" presId="urn:microsoft.com/office/officeart/2005/8/layout/process5"/>
    <dgm:cxn modelId="{373DA6F7-F66F-4283-8A61-2C1D66C131C2}" type="presOf" srcId="{DE3E7650-B0E0-4D73-874C-FFF359BFCC9E}" destId="{52DC4984-41EE-4FA5-941A-416AF272078C}" srcOrd="1" destOrd="0" presId="urn:microsoft.com/office/officeart/2005/8/layout/process5"/>
    <dgm:cxn modelId="{D2EA1017-2EB7-49A0-B539-1BD9915D41E1}" type="presOf" srcId="{C7AFE6CA-BFA5-4F90-8C22-7299BBA63A3D}" destId="{2465BAA0-A571-48B1-B8C4-AD3059EBD707}" srcOrd="0" destOrd="0" presId="urn:microsoft.com/office/officeart/2005/8/layout/process5"/>
    <dgm:cxn modelId="{1A4D2E63-0D69-4E16-A85F-AC7B17856B0B}" type="presOf" srcId="{96C37CC2-1BDA-42F6-83A2-DD0D43B8FB45}" destId="{64CCCC96-556F-4005-8439-947B6DC4DD78}" srcOrd="0" destOrd="0" presId="urn:microsoft.com/office/officeart/2005/8/layout/process5"/>
    <dgm:cxn modelId="{B0213AD2-5987-4EF1-9D32-AA766FBAC3E3}" type="presOf" srcId="{BCDD5A52-2138-47AF-890B-489D224C4B74}" destId="{035690DD-E044-4042-86F5-DF19424C5CBC}" srcOrd="0" destOrd="0" presId="urn:microsoft.com/office/officeart/2005/8/layout/process5"/>
    <dgm:cxn modelId="{9925CAFF-A092-4651-92D3-D03F7CCCB6F7}" type="presOf" srcId="{5D13A8B2-3CBA-457A-A6C3-62A9CF93C1F6}" destId="{15128D50-A674-4CC5-9C8E-871FA954A148}" srcOrd="0" destOrd="0" presId="urn:microsoft.com/office/officeart/2005/8/layout/process5"/>
    <dgm:cxn modelId="{3535B4FB-BE4F-4AE0-AA4B-05DDD83096A0}" type="presOf" srcId="{8FABECE5-807F-44C1-87EC-C3ADDC675350}" destId="{318A2A8A-3A83-48ED-97D4-FE9555729019}" srcOrd="0" destOrd="0" presId="urn:microsoft.com/office/officeart/2005/8/layout/process5"/>
    <dgm:cxn modelId="{38E5F32C-37B9-4EC4-9D5A-A57214F12A23}" srcId="{ED424BF0-D11B-4FB3-934B-C6E8DE6395E0}" destId="{ED81AC32-4649-44FA-BDF3-A867A8CA7858}" srcOrd="4" destOrd="0" parTransId="{19CFAFE8-15D9-4D09-B234-E1CF2BCFE7A8}" sibTransId="{4AF4F849-1FAD-4AF9-9BAE-6EEE2B4F91AF}"/>
    <dgm:cxn modelId="{DC64D764-A8EA-4C95-B98F-673DE264BFDA}" srcId="{ED424BF0-D11B-4FB3-934B-C6E8DE6395E0}" destId="{E8A4C88C-2417-45EA-BDDA-35135B5CD409}" srcOrd="1" destOrd="0" parTransId="{BB2A6352-0CE0-4284-BF37-4B432248B84C}" sibTransId="{5D13A8B2-3CBA-457A-A6C3-62A9CF93C1F6}"/>
    <dgm:cxn modelId="{04E594DC-A663-4236-86F8-FDD531A20503}" type="presOf" srcId="{5D13A8B2-3CBA-457A-A6C3-62A9CF93C1F6}" destId="{23009481-E25C-48E4-B2DF-C954A5485C39}" srcOrd="1" destOrd="0" presId="urn:microsoft.com/office/officeart/2005/8/layout/process5"/>
    <dgm:cxn modelId="{32F9DE36-E0CF-44CE-8C99-6924AAA287BE}" srcId="{ED424BF0-D11B-4FB3-934B-C6E8DE6395E0}" destId="{96C37CC2-1BDA-42F6-83A2-DD0D43B8FB45}" srcOrd="5" destOrd="0" parTransId="{4BF18083-E5E1-4FF6-ACA0-3655E9D0A41C}" sibTransId="{08025484-9739-42EB-B65E-E677F4E81799}"/>
    <dgm:cxn modelId="{4B1C2378-3796-43C1-96F4-7E43F56CEF14}" type="presOf" srcId="{ED424BF0-D11B-4FB3-934B-C6E8DE6395E0}" destId="{7FEACC78-0D41-46A7-95F2-B88721774A74}" srcOrd="0" destOrd="0" presId="urn:microsoft.com/office/officeart/2005/8/layout/process5"/>
    <dgm:cxn modelId="{17E7BBBE-E726-49E2-8F91-A9C808C4FB8C}" srcId="{ED424BF0-D11B-4FB3-934B-C6E8DE6395E0}" destId="{8FABECE5-807F-44C1-87EC-C3ADDC675350}" srcOrd="2" destOrd="0" parTransId="{F77F2ED2-A911-4196-9923-E1550EA3A0E9}" sibTransId="{C46C57F0-FF7C-4C3C-8DA9-EE91CBFAECCA}"/>
    <dgm:cxn modelId="{DF6A05F9-9AD4-4865-8133-218B4C4A7C43}" type="presOf" srcId="{C46C57F0-FF7C-4C3C-8DA9-EE91CBFAECCA}" destId="{C8217845-28DB-4B2A-BF53-06499FBDC457}" srcOrd="1" destOrd="0" presId="urn:microsoft.com/office/officeart/2005/8/layout/process5"/>
    <dgm:cxn modelId="{8B7F855E-8227-46F1-BE7F-E0B9D1811F9F}" type="presOf" srcId="{ED81AC32-4649-44FA-BDF3-A867A8CA7858}" destId="{E8004D20-9694-4C13-AAEF-DE7A2F4CACDE}" srcOrd="0" destOrd="0" presId="urn:microsoft.com/office/officeart/2005/8/layout/process5"/>
    <dgm:cxn modelId="{785C4783-A041-4B52-834E-A79F19FC10D5}" type="presOf" srcId="{C7AFE6CA-BFA5-4F90-8C22-7299BBA63A3D}" destId="{951BEDB0-451C-47B3-B55D-0B48BBA0ED42}" srcOrd="1" destOrd="0" presId="urn:microsoft.com/office/officeart/2005/8/layout/process5"/>
    <dgm:cxn modelId="{6204B5E1-CCAC-4F14-9FB8-A09146AB3367}" type="presParOf" srcId="{7FEACC78-0D41-46A7-95F2-B88721774A74}" destId="{CA1A0D5F-FECF-46D4-8FD7-63EF50CE326B}" srcOrd="0" destOrd="0" presId="urn:microsoft.com/office/officeart/2005/8/layout/process5"/>
    <dgm:cxn modelId="{C29C87F4-F6DB-4E26-A7D9-C2B01E28B114}" type="presParOf" srcId="{7FEACC78-0D41-46A7-95F2-B88721774A74}" destId="{2465BAA0-A571-48B1-B8C4-AD3059EBD707}" srcOrd="1" destOrd="0" presId="urn:microsoft.com/office/officeart/2005/8/layout/process5"/>
    <dgm:cxn modelId="{BE2C0111-3D75-4C6E-ABC6-A632F1ADCD3C}" type="presParOf" srcId="{2465BAA0-A571-48B1-B8C4-AD3059EBD707}" destId="{951BEDB0-451C-47B3-B55D-0B48BBA0ED42}" srcOrd="0" destOrd="0" presId="urn:microsoft.com/office/officeart/2005/8/layout/process5"/>
    <dgm:cxn modelId="{ADEC0BAE-BB2C-4B0D-AD88-66041D86D535}" type="presParOf" srcId="{7FEACC78-0D41-46A7-95F2-B88721774A74}" destId="{BDF74934-D3F4-4F00-B3FE-8F865CFC1F7D}" srcOrd="2" destOrd="0" presId="urn:microsoft.com/office/officeart/2005/8/layout/process5"/>
    <dgm:cxn modelId="{E225D925-8796-48F1-947C-F7D53D96070B}" type="presParOf" srcId="{7FEACC78-0D41-46A7-95F2-B88721774A74}" destId="{15128D50-A674-4CC5-9C8E-871FA954A148}" srcOrd="3" destOrd="0" presId="urn:microsoft.com/office/officeart/2005/8/layout/process5"/>
    <dgm:cxn modelId="{201C9C13-1C99-4684-A66C-EC5A0D3007B8}" type="presParOf" srcId="{15128D50-A674-4CC5-9C8E-871FA954A148}" destId="{23009481-E25C-48E4-B2DF-C954A5485C39}" srcOrd="0" destOrd="0" presId="urn:microsoft.com/office/officeart/2005/8/layout/process5"/>
    <dgm:cxn modelId="{9382EF94-5708-4082-AEB5-58AB6BFF7457}" type="presParOf" srcId="{7FEACC78-0D41-46A7-95F2-B88721774A74}" destId="{318A2A8A-3A83-48ED-97D4-FE9555729019}" srcOrd="4" destOrd="0" presId="urn:microsoft.com/office/officeart/2005/8/layout/process5"/>
    <dgm:cxn modelId="{956D2564-11C3-4FCF-B42E-DD61E25EAADC}" type="presParOf" srcId="{7FEACC78-0D41-46A7-95F2-B88721774A74}" destId="{A9B69682-BB79-4956-9A2D-3FE0CE5EC99B}" srcOrd="5" destOrd="0" presId="urn:microsoft.com/office/officeart/2005/8/layout/process5"/>
    <dgm:cxn modelId="{EC3972D7-A119-4110-B170-595C1C12711A}" type="presParOf" srcId="{A9B69682-BB79-4956-9A2D-3FE0CE5EC99B}" destId="{C8217845-28DB-4B2A-BF53-06499FBDC457}" srcOrd="0" destOrd="0" presId="urn:microsoft.com/office/officeart/2005/8/layout/process5"/>
    <dgm:cxn modelId="{60D66E7E-E718-4E7D-B121-79A566F6EB50}" type="presParOf" srcId="{7FEACC78-0D41-46A7-95F2-B88721774A74}" destId="{035690DD-E044-4042-86F5-DF19424C5CBC}" srcOrd="6" destOrd="0" presId="urn:microsoft.com/office/officeart/2005/8/layout/process5"/>
    <dgm:cxn modelId="{590F0F81-4C3C-47E6-8927-2FB87DA6DE43}" type="presParOf" srcId="{7FEACC78-0D41-46A7-95F2-B88721774A74}" destId="{6DD3CB2A-2E50-44A4-B296-6E105EB4F9A2}" srcOrd="7" destOrd="0" presId="urn:microsoft.com/office/officeart/2005/8/layout/process5"/>
    <dgm:cxn modelId="{1E8EE2D6-4BDC-40FD-9A3F-B2077FB8F61E}" type="presParOf" srcId="{6DD3CB2A-2E50-44A4-B296-6E105EB4F9A2}" destId="{52DC4984-41EE-4FA5-941A-416AF272078C}" srcOrd="0" destOrd="0" presId="urn:microsoft.com/office/officeart/2005/8/layout/process5"/>
    <dgm:cxn modelId="{82032328-33EC-47BE-865E-E9E8F282F32A}" type="presParOf" srcId="{7FEACC78-0D41-46A7-95F2-B88721774A74}" destId="{E8004D20-9694-4C13-AAEF-DE7A2F4CACDE}" srcOrd="8" destOrd="0" presId="urn:microsoft.com/office/officeart/2005/8/layout/process5"/>
    <dgm:cxn modelId="{071E291D-5AAE-4416-8F95-B6E9C3DB6E1D}" type="presParOf" srcId="{7FEACC78-0D41-46A7-95F2-B88721774A74}" destId="{D8D64C39-436C-4951-B9D3-F22D203AB431}" srcOrd="9" destOrd="0" presId="urn:microsoft.com/office/officeart/2005/8/layout/process5"/>
    <dgm:cxn modelId="{744B182B-2C61-49BB-86EF-2A8180C90313}" type="presParOf" srcId="{D8D64C39-436C-4951-B9D3-F22D203AB431}" destId="{6D096680-CDEE-49E4-9278-324FAF3B141E}" srcOrd="0" destOrd="0" presId="urn:microsoft.com/office/officeart/2005/8/layout/process5"/>
    <dgm:cxn modelId="{36E3277E-7CA7-4434-A9CC-A2D88D6FE629}" type="presParOf" srcId="{7FEACC78-0D41-46A7-95F2-B88721774A74}" destId="{64CCCC96-556F-4005-8439-947B6DC4DD78}" srcOrd="10" destOrd="0" presId="urn:microsoft.com/office/officeart/2005/8/layout/process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88CCF7-AE94-4D78-AF77-12D463862070}" type="doc">
      <dgm:prSet loTypeId="urn:microsoft.com/office/officeart/2005/8/layout/hList6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F0018173-FBD0-4EC3-9840-B2364986E7E6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3200" b="1" dirty="0" smtClean="0"/>
            <a:t>SHC level                                            </a:t>
          </a:r>
          <a:r>
            <a:rPr lang="en-US" sz="3200" b="1" dirty="0" smtClean="0">
              <a:solidFill>
                <a:srgbClr val="FFFF00"/>
              </a:solidFill>
            </a:rPr>
            <a:t>MLHP </a:t>
          </a:r>
          <a:endParaRPr lang="en-US" sz="1800" b="1" dirty="0">
            <a:solidFill>
              <a:srgbClr val="FFFF00"/>
            </a:solidFill>
          </a:endParaRPr>
        </a:p>
      </dgm:t>
    </dgm:pt>
    <dgm:pt modelId="{17E8F1F4-D87A-433F-B3EB-C33E6B1F0DD9}" type="parTrans" cxnId="{8F35066C-A22C-42FB-9D19-B602CF94161A}">
      <dgm:prSet/>
      <dgm:spPr/>
      <dgm:t>
        <a:bodyPr/>
        <a:lstStyle/>
        <a:p>
          <a:endParaRPr lang="en-US"/>
        </a:p>
      </dgm:t>
    </dgm:pt>
    <dgm:pt modelId="{FDBF047E-036E-4EF6-B1EE-2AC89163E224}" type="sibTrans" cxnId="{8F35066C-A22C-42FB-9D19-B602CF94161A}">
      <dgm:prSet/>
      <dgm:spPr/>
      <dgm:t>
        <a:bodyPr/>
        <a:lstStyle/>
        <a:p>
          <a:endParaRPr lang="en-US"/>
        </a:p>
      </dgm:t>
    </dgm:pt>
    <dgm:pt modelId="{DDA5A94C-D88B-4B04-9376-2757C803D075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400" smtClean="0"/>
            <a:t>HWC</a:t>
          </a:r>
          <a:endParaRPr lang="en-US" sz="2400" dirty="0"/>
        </a:p>
      </dgm:t>
    </dgm:pt>
    <dgm:pt modelId="{F35B6D17-0AB1-4AED-852D-11A11B185B35}" type="parTrans" cxnId="{CBCAC872-9DE7-4798-8EBA-DA1EF0D2BC27}">
      <dgm:prSet/>
      <dgm:spPr/>
      <dgm:t>
        <a:bodyPr/>
        <a:lstStyle/>
        <a:p>
          <a:endParaRPr lang="en-US"/>
        </a:p>
      </dgm:t>
    </dgm:pt>
    <dgm:pt modelId="{C8FE34DA-F5B0-4622-A627-5CC73D60B0F3}" type="sibTrans" cxnId="{CBCAC872-9DE7-4798-8EBA-DA1EF0D2BC27}">
      <dgm:prSet/>
      <dgm:spPr/>
      <dgm:t>
        <a:bodyPr/>
        <a:lstStyle/>
        <a:p>
          <a:endParaRPr lang="en-US"/>
        </a:p>
      </dgm:t>
    </dgm:pt>
    <dgm:pt modelId="{C751C200-DC42-4CB2-91DA-FFC66365B6AA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400" dirty="0" smtClean="0"/>
            <a:t>0-12 years</a:t>
          </a:r>
          <a:endParaRPr lang="en-US" sz="2400" dirty="0"/>
        </a:p>
      </dgm:t>
    </dgm:pt>
    <dgm:pt modelId="{82A81E9E-A610-4603-9075-ECE901E0B5C5}" type="parTrans" cxnId="{76B1F00F-00BD-410F-B53F-A5AE2B5CDFF7}">
      <dgm:prSet/>
      <dgm:spPr/>
      <dgm:t>
        <a:bodyPr/>
        <a:lstStyle/>
        <a:p>
          <a:endParaRPr lang="en-US"/>
        </a:p>
      </dgm:t>
    </dgm:pt>
    <dgm:pt modelId="{99B43623-54FA-4B99-BEC3-5A0B2E278FAD}" type="sibTrans" cxnId="{76B1F00F-00BD-410F-B53F-A5AE2B5CDFF7}">
      <dgm:prSet/>
      <dgm:spPr/>
      <dgm:t>
        <a:bodyPr/>
        <a:lstStyle/>
        <a:p>
          <a:endParaRPr lang="en-US"/>
        </a:p>
      </dgm:t>
    </dgm:pt>
    <dgm:pt modelId="{B60141A0-3BD3-4D5A-B64C-4F5BD0B2FB3E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2800" b="1" dirty="0" smtClean="0">
              <a:solidFill>
                <a:srgbClr val="002060"/>
              </a:solidFill>
            </a:rPr>
            <a:t>Public Health Nurse (Grade II)</a:t>
          </a:r>
          <a:endParaRPr lang="en-US" sz="2800" b="1" dirty="0">
            <a:solidFill>
              <a:srgbClr val="002060"/>
            </a:solidFill>
          </a:endParaRPr>
        </a:p>
      </dgm:t>
    </dgm:pt>
    <dgm:pt modelId="{7EDC722A-BE9E-4B54-A409-41D0281F9D6B}" type="parTrans" cxnId="{B513AF6E-5491-4575-90CD-F82767F25C3F}">
      <dgm:prSet/>
      <dgm:spPr/>
      <dgm:t>
        <a:bodyPr/>
        <a:lstStyle/>
        <a:p>
          <a:endParaRPr lang="en-US"/>
        </a:p>
      </dgm:t>
    </dgm:pt>
    <dgm:pt modelId="{53379BD4-B0A9-40B5-9C64-661D9155165D}" type="sibTrans" cxnId="{B513AF6E-5491-4575-90CD-F82767F25C3F}">
      <dgm:prSet/>
      <dgm:spPr/>
      <dgm:t>
        <a:bodyPr/>
        <a:lstStyle/>
        <a:p>
          <a:endParaRPr lang="en-US"/>
        </a:p>
      </dgm:t>
    </dgm:pt>
    <dgm:pt modelId="{EA0EBC99-E4EF-4F50-9EC5-A3F28C08220C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2400" dirty="0" err="1" smtClean="0">
              <a:solidFill>
                <a:srgbClr val="FF0000"/>
              </a:solidFill>
            </a:rPr>
            <a:t>Taluk</a:t>
          </a:r>
          <a:r>
            <a:rPr lang="en-US" sz="2400" dirty="0" smtClean="0">
              <a:solidFill>
                <a:srgbClr val="FF0000"/>
              </a:solidFill>
            </a:rPr>
            <a:t> Hospital / CHC</a:t>
          </a:r>
          <a:endParaRPr lang="en-US" sz="2400" dirty="0">
            <a:solidFill>
              <a:srgbClr val="FF0000"/>
            </a:solidFill>
          </a:endParaRPr>
        </a:p>
      </dgm:t>
    </dgm:pt>
    <dgm:pt modelId="{B3C9F35A-018F-4D8E-B263-FC38C60063AD}" type="parTrans" cxnId="{AAD1F0A7-FA16-414E-8D9A-802CA9804C85}">
      <dgm:prSet/>
      <dgm:spPr/>
      <dgm:t>
        <a:bodyPr/>
        <a:lstStyle/>
        <a:p>
          <a:endParaRPr lang="en-US"/>
        </a:p>
      </dgm:t>
    </dgm:pt>
    <dgm:pt modelId="{F8C1D07C-2A60-469C-AC30-EB7A74BB9DF5}" type="sibTrans" cxnId="{AAD1F0A7-FA16-414E-8D9A-802CA9804C85}">
      <dgm:prSet/>
      <dgm:spPr/>
      <dgm:t>
        <a:bodyPr/>
        <a:lstStyle/>
        <a:p>
          <a:endParaRPr lang="en-US"/>
        </a:p>
      </dgm:t>
    </dgm:pt>
    <dgm:pt modelId="{1692193E-EAEB-430E-A6A9-A9E6452F54A7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2400" dirty="0" smtClean="0">
              <a:solidFill>
                <a:srgbClr val="FF0000"/>
              </a:solidFill>
            </a:rPr>
            <a:t>&gt;12 </a:t>
          </a:r>
          <a:r>
            <a:rPr lang="en-US" sz="2400" dirty="0">
              <a:solidFill>
                <a:srgbClr val="FF0000"/>
              </a:solidFill>
            </a:rPr>
            <a:t>years</a:t>
          </a:r>
          <a:endParaRPr lang="en-US" sz="2000" dirty="0">
            <a:solidFill>
              <a:srgbClr val="FF0000"/>
            </a:solidFill>
          </a:endParaRPr>
        </a:p>
      </dgm:t>
    </dgm:pt>
    <dgm:pt modelId="{F55895B7-8EEC-4F7E-87F8-C433DFCBB660}" type="parTrans" cxnId="{828AAA46-BA1B-4806-AD38-8E7B138473A7}">
      <dgm:prSet/>
      <dgm:spPr/>
      <dgm:t>
        <a:bodyPr/>
        <a:lstStyle/>
        <a:p>
          <a:endParaRPr lang="en-US"/>
        </a:p>
      </dgm:t>
    </dgm:pt>
    <dgm:pt modelId="{8E08C228-1F8F-4807-9774-B9CE49B732D9}" type="sibTrans" cxnId="{828AAA46-BA1B-4806-AD38-8E7B138473A7}">
      <dgm:prSet/>
      <dgm:spPr/>
      <dgm:t>
        <a:bodyPr/>
        <a:lstStyle/>
        <a:p>
          <a:endParaRPr lang="en-US"/>
        </a:p>
      </dgm:t>
    </dgm:pt>
    <dgm:pt modelId="{3B35C95C-0D73-4C11-85FA-9D3C5363DB7F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800" b="1" dirty="0" smtClean="0"/>
            <a:t>Senior Public Health Nurse (Grade II)</a:t>
          </a:r>
          <a:endParaRPr lang="en-US" sz="2800" b="1" dirty="0"/>
        </a:p>
      </dgm:t>
    </dgm:pt>
    <dgm:pt modelId="{92712C26-304B-42A3-8CB9-03FACD675006}" type="parTrans" cxnId="{7CAC900D-EDBF-4CD1-91BA-5A94C1CCB30F}">
      <dgm:prSet/>
      <dgm:spPr/>
      <dgm:t>
        <a:bodyPr/>
        <a:lstStyle/>
        <a:p>
          <a:endParaRPr lang="en-US"/>
        </a:p>
      </dgm:t>
    </dgm:pt>
    <dgm:pt modelId="{94401101-EE73-491B-8BDC-CEAFE1742349}" type="sibTrans" cxnId="{7CAC900D-EDBF-4CD1-91BA-5A94C1CCB30F}">
      <dgm:prSet/>
      <dgm:spPr/>
      <dgm:t>
        <a:bodyPr/>
        <a:lstStyle/>
        <a:p>
          <a:endParaRPr lang="en-US"/>
        </a:p>
      </dgm:t>
    </dgm:pt>
    <dgm:pt modelId="{ED555259-65FF-4AD1-B440-CFA3E5022174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400" dirty="0">
              <a:solidFill>
                <a:srgbClr val="FFFF00"/>
              </a:solidFill>
            </a:rPr>
            <a:t>Block level</a:t>
          </a:r>
        </a:p>
      </dgm:t>
    </dgm:pt>
    <dgm:pt modelId="{907BB138-C62F-4B9B-91C4-9C5B0F925BB2}" type="parTrans" cxnId="{8D681EB9-455A-4575-AC3F-3482CFB70F23}">
      <dgm:prSet/>
      <dgm:spPr/>
      <dgm:t>
        <a:bodyPr/>
        <a:lstStyle/>
        <a:p>
          <a:endParaRPr lang="en-US"/>
        </a:p>
      </dgm:t>
    </dgm:pt>
    <dgm:pt modelId="{49FC3742-BE43-45F5-B3BD-014A39C1CFC6}" type="sibTrans" cxnId="{8D681EB9-455A-4575-AC3F-3482CFB70F23}">
      <dgm:prSet/>
      <dgm:spPr/>
      <dgm:t>
        <a:bodyPr/>
        <a:lstStyle/>
        <a:p>
          <a:endParaRPr lang="en-US"/>
        </a:p>
      </dgm:t>
    </dgm:pt>
    <dgm:pt modelId="{5AD3473F-D006-43EA-B1B3-EB29C83BDCDE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400" dirty="0" smtClean="0">
              <a:solidFill>
                <a:srgbClr val="FFFF00"/>
              </a:solidFill>
            </a:rPr>
            <a:t>&gt;15 </a:t>
          </a:r>
          <a:r>
            <a:rPr lang="en-US" sz="2400" dirty="0">
              <a:solidFill>
                <a:srgbClr val="FFFF00"/>
              </a:solidFill>
            </a:rPr>
            <a:t>years</a:t>
          </a:r>
        </a:p>
      </dgm:t>
    </dgm:pt>
    <dgm:pt modelId="{0FAEDBB9-A166-4777-BABE-F094B4D63B20}" type="parTrans" cxnId="{13CF5F37-C6F5-4E11-A3D3-BFBC1C1BF97C}">
      <dgm:prSet/>
      <dgm:spPr/>
      <dgm:t>
        <a:bodyPr/>
        <a:lstStyle/>
        <a:p>
          <a:endParaRPr lang="en-US"/>
        </a:p>
      </dgm:t>
    </dgm:pt>
    <dgm:pt modelId="{7F3DE8FF-C9BC-47B3-8886-DF1B0FF6C521}" type="sibTrans" cxnId="{13CF5F37-C6F5-4E11-A3D3-BFBC1C1BF97C}">
      <dgm:prSet/>
      <dgm:spPr/>
      <dgm:t>
        <a:bodyPr/>
        <a:lstStyle/>
        <a:p>
          <a:endParaRPr lang="en-US"/>
        </a:p>
      </dgm:t>
    </dgm:pt>
    <dgm:pt modelId="{0519B1A0-FBC9-47C3-8E35-68B6E3B2444E}">
      <dgm:prSet custT="1"/>
      <dgm:spPr>
        <a:solidFill>
          <a:srgbClr val="00B0F0"/>
        </a:solidFill>
      </dgm:spPr>
      <dgm:t>
        <a:bodyPr/>
        <a:lstStyle/>
        <a:p>
          <a:r>
            <a:rPr lang="en-US" sz="2400" dirty="0" smtClean="0">
              <a:solidFill>
                <a:srgbClr val="FF0000"/>
              </a:solidFill>
            </a:rPr>
            <a:t>Public Health Nurse Grade I</a:t>
          </a:r>
          <a:endParaRPr lang="en-US" sz="2400" dirty="0">
            <a:solidFill>
              <a:srgbClr val="FF0000"/>
            </a:solidFill>
          </a:endParaRPr>
        </a:p>
      </dgm:t>
    </dgm:pt>
    <dgm:pt modelId="{0082FB15-E6E3-4998-9E80-7691BA871D51}" type="parTrans" cxnId="{995335ED-23F5-4C47-9535-E7E1F2A1E92D}">
      <dgm:prSet/>
      <dgm:spPr/>
      <dgm:t>
        <a:bodyPr/>
        <a:lstStyle/>
        <a:p>
          <a:endParaRPr lang="en-US"/>
        </a:p>
      </dgm:t>
    </dgm:pt>
    <dgm:pt modelId="{C5517CD3-7716-4305-97B1-E3C9D753739E}" type="sibTrans" cxnId="{995335ED-23F5-4C47-9535-E7E1F2A1E92D}">
      <dgm:prSet/>
      <dgm:spPr/>
      <dgm:t>
        <a:bodyPr/>
        <a:lstStyle/>
        <a:p>
          <a:endParaRPr lang="en-US"/>
        </a:p>
      </dgm:t>
    </dgm:pt>
    <dgm:pt modelId="{071B19B7-1EFB-48DF-B5F3-BA18ADDD1F83}">
      <dgm:prSet custT="1"/>
      <dgm:spPr>
        <a:solidFill>
          <a:srgbClr val="00B0F0"/>
        </a:solidFill>
      </dgm:spPr>
      <dgm:t>
        <a:bodyPr/>
        <a:lstStyle/>
        <a:p>
          <a:r>
            <a:rPr lang="en-US" sz="2400" dirty="0" smtClean="0">
              <a:solidFill>
                <a:srgbClr val="002060"/>
              </a:solidFill>
            </a:rPr>
            <a:t>District Hospital</a:t>
          </a:r>
          <a:endParaRPr lang="en-US" sz="2400" dirty="0">
            <a:solidFill>
              <a:srgbClr val="002060"/>
            </a:solidFill>
          </a:endParaRPr>
        </a:p>
      </dgm:t>
    </dgm:pt>
    <dgm:pt modelId="{A168C42B-14F6-4F35-A483-5A8F286B768F}" type="parTrans" cxnId="{D19C3113-7768-4847-A830-C92503143585}">
      <dgm:prSet/>
      <dgm:spPr/>
      <dgm:t>
        <a:bodyPr/>
        <a:lstStyle/>
        <a:p>
          <a:endParaRPr lang="en-US"/>
        </a:p>
      </dgm:t>
    </dgm:pt>
    <dgm:pt modelId="{5F8DCE39-3933-490B-8AB4-3B6834071FE6}" type="sibTrans" cxnId="{D19C3113-7768-4847-A830-C92503143585}">
      <dgm:prSet/>
      <dgm:spPr/>
      <dgm:t>
        <a:bodyPr/>
        <a:lstStyle/>
        <a:p>
          <a:endParaRPr lang="en-US"/>
        </a:p>
      </dgm:t>
    </dgm:pt>
    <dgm:pt modelId="{ADBD90AE-1650-4B1E-A57E-C59A988700FC}">
      <dgm:prSet custT="1"/>
      <dgm:spPr>
        <a:solidFill>
          <a:srgbClr val="00B0F0"/>
        </a:solidFill>
      </dgm:spPr>
      <dgm:t>
        <a:bodyPr/>
        <a:lstStyle/>
        <a:p>
          <a:r>
            <a:rPr lang="en-US" sz="2400" dirty="0" smtClean="0">
              <a:solidFill>
                <a:srgbClr val="002060"/>
              </a:solidFill>
            </a:rPr>
            <a:t>&gt; 18 years</a:t>
          </a:r>
          <a:endParaRPr lang="en-US" sz="2400" dirty="0">
            <a:solidFill>
              <a:srgbClr val="002060"/>
            </a:solidFill>
          </a:endParaRPr>
        </a:p>
      </dgm:t>
    </dgm:pt>
    <dgm:pt modelId="{D5E06834-C9D1-4AA7-B695-2A292D2D6967}" type="sibTrans" cxnId="{7A00AD47-78B8-4593-88D3-4A0DFAB13163}">
      <dgm:prSet/>
      <dgm:spPr/>
      <dgm:t>
        <a:bodyPr/>
        <a:lstStyle/>
        <a:p>
          <a:endParaRPr lang="en-IN"/>
        </a:p>
      </dgm:t>
    </dgm:pt>
    <dgm:pt modelId="{5AA67330-C0D1-4F26-B6A0-49D513F7CCAF}" type="parTrans" cxnId="{7A00AD47-78B8-4593-88D3-4A0DFAB13163}">
      <dgm:prSet/>
      <dgm:spPr/>
      <dgm:t>
        <a:bodyPr/>
        <a:lstStyle/>
        <a:p>
          <a:endParaRPr lang="en-IN"/>
        </a:p>
      </dgm:t>
    </dgm:pt>
    <dgm:pt modelId="{4AA76162-32DF-43B9-98AA-E079857CB75C}">
      <dgm:prSet custT="1"/>
      <dgm:spPr>
        <a:solidFill>
          <a:srgbClr val="00B050"/>
        </a:solidFill>
      </dgm:spPr>
      <dgm:t>
        <a:bodyPr/>
        <a:lstStyle/>
        <a:p>
          <a:r>
            <a:rPr lang="en-US" sz="2400" dirty="0" smtClean="0">
              <a:solidFill>
                <a:srgbClr val="FF0000"/>
              </a:solidFill>
            </a:rPr>
            <a:t>Senior Public Health Nurse Grade I </a:t>
          </a:r>
          <a:endParaRPr lang="en-US" sz="2400" dirty="0">
            <a:solidFill>
              <a:srgbClr val="002060"/>
            </a:solidFill>
          </a:endParaRPr>
        </a:p>
      </dgm:t>
    </dgm:pt>
    <dgm:pt modelId="{CB5F92E6-43E7-4695-9180-B396046A2C82}" type="sibTrans" cxnId="{B6C82AA3-31A9-4E3A-AA0D-69309FB0510C}">
      <dgm:prSet/>
      <dgm:spPr/>
    </dgm:pt>
    <dgm:pt modelId="{F11228FC-409D-4337-BE3C-DE33E0A495C6}" type="parTrans" cxnId="{B6C82AA3-31A9-4E3A-AA0D-69309FB0510C}">
      <dgm:prSet/>
      <dgm:spPr/>
    </dgm:pt>
    <dgm:pt modelId="{3430A8D1-C61C-4A98-A81D-3D4560C42C44}">
      <dgm:prSet custT="1"/>
      <dgm:spPr>
        <a:solidFill>
          <a:srgbClr val="00B050"/>
        </a:solidFill>
      </dgm:spPr>
      <dgm:t>
        <a:bodyPr/>
        <a:lstStyle/>
        <a:p>
          <a:r>
            <a:rPr lang="en-US" sz="2400" dirty="0" smtClean="0">
              <a:solidFill>
                <a:srgbClr val="002060"/>
              </a:solidFill>
            </a:rPr>
            <a:t>District Health Office </a:t>
          </a:r>
          <a:endParaRPr lang="en-US" sz="2400" dirty="0">
            <a:solidFill>
              <a:srgbClr val="002060"/>
            </a:solidFill>
          </a:endParaRPr>
        </a:p>
      </dgm:t>
    </dgm:pt>
    <dgm:pt modelId="{01224406-C064-41E2-8048-4262C7FEFC2A}" type="sibTrans" cxnId="{535E1564-9719-46EA-B9B2-75C83BECEFFC}">
      <dgm:prSet/>
      <dgm:spPr/>
    </dgm:pt>
    <dgm:pt modelId="{DC991ABE-BE01-42C0-B933-58C0D78D2E81}" type="parTrans" cxnId="{535E1564-9719-46EA-B9B2-75C83BECEFFC}">
      <dgm:prSet/>
      <dgm:spPr/>
    </dgm:pt>
    <dgm:pt modelId="{6BADA7D2-4DAF-4839-9368-8CF1FD420B6F}">
      <dgm:prSet custT="1"/>
      <dgm:spPr>
        <a:solidFill>
          <a:srgbClr val="00B050"/>
        </a:solidFill>
      </dgm:spPr>
      <dgm:t>
        <a:bodyPr/>
        <a:lstStyle/>
        <a:p>
          <a:r>
            <a:rPr lang="en-US" sz="2400" dirty="0" smtClean="0">
              <a:solidFill>
                <a:srgbClr val="002060"/>
              </a:solidFill>
            </a:rPr>
            <a:t>&gt;22 years</a:t>
          </a:r>
          <a:endParaRPr lang="en-US" sz="2400" dirty="0">
            <a:solidFill>
              <a:srgbClr val="002060"/>
            </a:solidFill>
          </a:endParaRPr>
        </a:p>
      </dgm:t>
    </dgm:pt>
    <dgm:pt modelId="{DF10E4C2-3872-4655-9527-01CBC7B8F905}" type="parTrans" cxnId="{581DD55D-ACC6-4426-ADFB-35ECCC40EF83}">
      <dgm:prSet/>
      <dgm:spPr/>
    </dgm:pt>
    <dgm:pt modelId="{CF9A97F5-75E5-4A7F-B96D-DE92D6247819}" type="sibTrans" cxnId="{581DD55D-ACC6-4426-ADFB-35ECCC40EF83}">
      <dgm:prSet/>
      <dgm:spPr/>
    </dgm:pt>
    <dgm:pt modelId="{422DC365-BC3E-4184-9A96-583DE12A06A4}" type="pres">
      <dgm:prSet presAssocID="{D888CCF7-AE94-4D78-AF77-12D46386207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0E6CC9E-9EAD-4564-924D-571602D8DC74}" type="pres">
      <dgm:prSet presAssocID="{F0018173-FBD0-4EC3-9840-B2364986E7E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D416281-0FAA-4867-810B-D3F6C4E412F6}" type="pres">
      <dgm:prSet presAssocID="{FDBF047E-036E-4EF6-B1EE-2AC89163E224}" presName="sibTrans" presStyleCnt="0"/>
      <dgm:spPr/>
      <dgm:t>
        <a:bodyPr/>
        <a:lstStyle/>
        <a:p>
          <a:endParaRPr lang="en-IN"/>
        </a:p>
      </dgm:t>
    </dgm:pt>
    <dgm:pt modelId="{308FF6DC-8F56-43C7-A29E-623D926ABA5D}" type="pres">
      <dgm:prSet presAssocID="{B60141A0-3BD3-4D5A-B64C-4F5BD0B2FB3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DB9FF4F-D38C-40A2-96FC-C75EA869334E}" type="pres">
      <dgm:prSet presAssocID="{53379BD4-B0A9-40B5-9C64-661D9155165D}" presName="sibTrans" presStyleCnt="0"/>
      <dgm:spPr/>
      <dgm:t>
        <a:bodyPr/>
        <a:lstStyle/>
        <a:p>
          <a:endParaRPr lang="en-IN"/>
        </a:p>
      </dgm:t>
    </dgm:pt>
    <dgm:pt modelId="{90BE7E33-B416-4DB2-89D2-9FEB8E06FE51}" type="pres">
      <dgm:prSet presAssocID="{3B35C95C-0D73-4C11-85FA-9D3C5363DB7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0194F3E-F948-4AAF-B2D3-F5F1F09B3D39}" type="pres">
      <dgm:prSet presAssocID="{94401101-EE73-491B-8BDC-CEAFE1742349}" presName="sibTrans" presStyleCnt="0"/>
      <dgm:spPr/>
      <dgm:t>
        <a:bodyPr/>
        <a:lstStyle/>
        <a:p>
          <a:endParaRPr lang="en-IN"/>
        </a:p>
      </dgm:t>
    </dgm:pt>
    <dgm:pt modelId="{518614AF-74A0-4075-8155-5421BF242347}" type="pres">
      <dgm:prSet presAssocID="{0519B1A0-FBC9-47C3-8E35-68B6E3B2444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9E81A89-C6DE-4EC2-B833-4CAD7A7EC4B4}" type="pres">
      <dgm:prSet presAssocID="{C5517CD3-7716-4305-97B1-E3C9D753739E}" presName="sibTrans" presStyleCnt="0"/>
      <dgm:spPr/>
    </dgm:pt>
    <dgm:pt modelId="{2B8BBC2E-137D-4A6C-A2FA-A8DA2926CACF}" type="pres">
      <dgm:prSet presAssocID="{4AA76162-32DF-43B9-98AA-E079857CB75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F669F2-D23A-4209-8BD6-54B065184526}" type="presOf" srcId="{ED555259-65FF-4AD1-B440-CFA3E5022174}" destId="{90BE7E33-B416-4DB2-89D2-9FEB8E06FE51}" srcOrd="0" destOrd="1" presId="urn:microsoft.com/office/officeart/2005/8/layout/hList6"/>
    <dgm:cxn modelId="{E1ED2776-9BB6-4529-A2F6-023BF860A312}" type="presOf" srcId="{D888CCF7-AE94-4D78-AF77-12D463862070}" destId="{422DC365-BC3E-4184-9A96-583DE12A06A4}" srcOrd="0" destOrd="0" presId="urn:microsoft.com/office/officeart/2005/8/layout/hList6"/>
    <dgm:cxn modelId="{CBCAC872-9DE7-4798-8EBA-DA1EF0D2BC27}" srcId="{F0018173-FBD0-4EC3-9840-B2364986E7E6}" destId="{DDA5A94C-D88B-4B04-9376-2757C803D075}" srcOrd="0" destOrd="0" parTransId="{F35B6D17-0AB1-4AED-852D-11A11B185B35}" sibTransId="{C8FE34DA-F5B0-4622-A627-5CC73D60B0F3}"/>
    <dgm:cxn modelId="{B513AF6E-5491-4575-90CD-F82767F25C3F}" srcId="{D888CCF7-AE94-4D78-AF77-12D463862070}" destId="{B60141A0-3BD3-4D5A-B64C-4F5BD0B2FB3E}" srcOrd="1" destOrd="0" parTransId="{7EDC722A-BE9E-4B54-A409-41D0281F9D6B}" sibTransId="{53379BD4-B0A9-40B5-9C64-661D9155165D}"/>
    <dgm:cxn modelId="{8F35066C-A22C-42FB-9D19-B602CF94161A}" srcId="{D888CCF7-AE94-4D78-AF77-12D463862070}" destId="{F0018173-FBD0-4EC3-9840-B2364986E7E6}" srcOrd="0" destOrd="0" parTransId="{17E8F1F4-D87A-433F-B3EB-C33E6B1F0DD9}" sibTransId="{FDBF047E-036E-4EF6-B1EE-2AC89163E224}"/>
    <dgm:cxn modelId="{7091A340-3D1E-435D-BF15-BD114EA5CA56}" type="presOf" srcId="{ADBD90AE-1650-4B1E-A57E-C59A988700FC}" destId="{518614AF-74A0-4075-8155-5421BF242347}" srcOrd="0" destOrd="2" presId="urn:microsoft.com/office/officeart/2005/8/layout/hList6"/>
    <dgm:cxn modelId="{D19C3113-7768-4847-A830-C92503143585}" srcId="{0519B1A0-FBC9-47C3-8E35-68B6E3B2444E}" destId="{071B19B7-1EFB-48DF-B5F3-BA18ADDD1F83}" srcOrd="0" destOrd="0" parTransId="{A168C42B-14F6-4F35-A483-5A8F286B768F}" sibTransId="{5F8DCE39-3933-490B-8AB4-3B6834071FE6}"/>
    <dgm:cxn modelId="{BA05D0E0-6A14-46C7-AEBA-07F1827FF0AF}" type="presOf" srcId="{5AD3473F-D006-43EA-B1B3-EB29C83BDCDE}" destId="{90BE7E33-B416-4DB2-89D2-9FEB8E06FE51}" srcOrd="0" destOrd="2" presId="urn:microsoft.com/office/officeart/2005/8/layout/hList6"/>
    <dgm:cxn modelId="{8D681EB9-455A-4575-AC3F-3482CFB70F23}" srcId="{3B35C95C-0D73-4C11-85FA-9D3C5363DB7F}" destId="{ED555259-65FF-4AD1-B440-CFA3E5022174}" srcOrd="0" destOrd="0" parTransId="{907BB138-C62F-4B9B-91C4-9C5B0F925BB2}" sibTransId="{49FC3742-BE43-45F5-B3BD-014A39C1CFC6}"/>
    <dgm:cxn modelId="{CC6E5073-CD57-40C9-81A7-5890A8E503B6}" type="presOf" srcId="{0519B1A0-FBC9-47C3-8E35-68B6E3B2444E}" destId="{518614AF-74A0-4075-8155-5421BF242347}" srcOrd="0" destOrd="0" presId="urn:microsoft.com/office/officeart/2005/8/layout/hList6"/>
    <dgm:cxn modelId="{AAD1F0A7-FA16-414E-8D9A-802CA9804C85}" srcId="{B60141A0-3BD3-4D5A-B64C-4F5BD0B2FB3E}" destId="{EA0EBC99-E4EF-4F50-9EC5-A3F28C08220C}" srcOrd="0" destOrd="0" parTransId="{B3C9F35A-018F-4D8E-B263-FC38C60063AD}" sibTransId="{F8C1D07C-2A60-469C-AC30-EB7A74BB9DF5}"/>
    <dgm:cxn modelId="{6BCCD01E-27D9-421B-8C38-FAFBCF2F9F46}" type="presOf" srcId="{3B35C95C-0D73-4C11-85FA-9D3C5363DB7F}" destId="{90BE7E33-B416-4DB2-89D2-9FEB8E06FE51}" srcOrd="0" destOrd="0" presId="urn:microsoft.com/office/officeart/2005/8/layout/hList6"/>
    <dgm:cxn modelId="{581DD55D-ACC6-4426-ADFB-35ECCC40EF83}" srcId="{4AA76162-32DF-43B9-98AA-E079857CB75C}" destId="{6BADA7D2-4DAF-4839-9368-8CF1FD420B6F}" srcOrd="1" destOrd="0" parTransId="{DF10E4C2-3872-4655-9527-01CBC7B8F905}" sibTransId="{CF9A97F5-75E5-4A7F-B96D-DE92D6247819}"/>
    <dgm:cxn modelId="{76B1F00F-00BD-410F-B53F-A5AE2B5CDFF7}" srcId="{F0018173-FBD0-4EC3-9840-B2364986E7E6}" destId="{C751C200-DC42-4CB2-91DA-FFC66365B6AA}" srcOrd="1" destOrd="0" parTransId="{82A81E9E-A610-4603-9075-ECE901E0B5C5}" sibTransId="{99B43623-54FA-4B99-BEC3-5A0B2E278FAD}"/>
    <dgm:cxn modelId="{7A00AD47-78B8-4593-88D3-4A0DFAB13163}" srcId="{0519B1A0-FBC9-47C3-8E35-68B6E3B2444E}" destId="{ADBD90AE-1650-4B1E-A57E-C59A988700FC}" srcOrd="1" destOrd="0" parTransId="{5AA67330-C0D1-4F26-B6A0-49D513F7CCAF}" sibTransId="{D5E06834-C9D1-4AA7-B695-2A292D2D6967}"/>
    <dgm:cxn modelId="{13CF5F37-C6F5-4E11-A3D3-BFBC1C1BF97C}" srcId="{3B35C95C-0D73-4C11-85FA-9D3C5363DB7F}" destId="{5AD3473F-D006-43EA-B1B3-EB29C83BDCDE}" srcOrd="1" destOrd="0" parTransId="{0FAEDBB9-A166-4777-BABE-F094B4D63B20}" sibTransId="{7F3DE8FF-C9BC-47B3-8886-DF1B0FF6C521}"/>
    <dgm:cxn modelId="{8C727032-EAA1-4FD4-9942-ACB2CF664B39}" type="presOf" srcId="{C751C200-DC42-4CB2-91DA-FFC66365B6AA}" destId="{90E6CC9E-9EAD-4564-924D-571602D8DC74}" srcOrd="0" destOrd="2" presId="urn:microsoft.com/office/officeart/2005/8/layout/hList6"/>
    <dgm:cxn modelId="{D45DAF2F-CC1D-4C39-B452-BEF5DD213786}" type="presOf" srcId="{F0018173-FBD0-4EC3-9840-B2364986E7E6}" destId="{90E6CC9E-9EAD-4564-924D-571602D8DC74}" srcOrd="0" destOrd="0" presId="urn:microsoft.com/office/officeart/2005/8/layout/hList6"/>
    <dgm:cxn modelId="{6ED7E360-FE8A-4F0A-A3ED-35649D49F03B}" type="presOf" srcId="{6BADA7D2-4DAF-4839-9368-8CF1FD420B6F}" destId="{2B8BBC2E-137D-4A6C-A2FA-A8DA2926CACF}" srcOrd="0" destOrd="2" presId="urn:microsoft.com/office/officeart/2005/8/layout/hList6"/>
    <dgm:cxn modelId="{3FA0B310-CA73-4E6F-B9DB-225F98B60D39}" type="presOf" srcId="{EA0EBC99-E4EF-4F50-9EC5-A3F28C08220C}" destId="{308FF6DC-8F56-43C7-A29E-623D926ABA5D}" srcOrd="0" destOrd="1" presId="urn:microsoft.com/office/officeart/2005/8/layout/hList6"/>
    <dgm:cxn modelId="{A60F00BA-A743-4F62-8EB0-7A97A0076EE7}" type="presOf" srcId="{3430A8D1-C61C-4A98-A81D-3D4560C42C44}" destId="{2B8BBC2E-137D-4A6C-A2FA-A8DA2926CACF}" srcOrd="0" destOrd="1" presId="urn:microsoft.com/office/officeart/2005/8/layout/hList6"/>
    <dgm:cxn modelId="{B6C82AA3-31A9-4E3A-AA0D-69309FB0510C}" srcId="{D888CCF7-AE94-4D78-AF77-12D463862070}" destId="{4AA76162-32DF-43B9-98AA-E079857CB75C}" srcOrd="4" destOrd="0" parTransId="{F11228FC-409D-4337-BE3C-DE33E0A495C6}" sibTransId="{CB5F92E6-43E7-4695-9180-B396046A2C82}"/>
    <dgm:cxn modelId="{5A7BE63C-B0D7-4A43-BDED-DC0B94A537B6}" type="presOf" srcId="{DDA5A94C-D88B-4B04-9376-2757C803D075}" destId="{90E6CC9E-9EAD-4564-924D-571602D8DC74}" srcOrd="0" destOrd="1" presId="urn:microsoft.com/office/officeart/2005/8/layout/hList6"/>
    <dgm:cxn modelId="{C9A1E5E2-D1CD-477E-B2D7-B0B8822D9D4C}" type="presOf" srcId="{B60141A0-3BD3-4D5A-B64C-4F5BD0B2FB3E}" destId="{308FF6DC-8F56-43C7-A29E-623D926ABA5D}" srcOrd="0" destOrd="0" presId="urn:microsoft.com/office/officeart/2005/8/layout/hList6"/>
    <dgm:cxn modelId="{F8D9AAE2-0EC8-495A-A0F2-3A5E191A76C1}" type="presOf" srcId="{1692193E-EAEB-430E-A6A9-A9E6452F54A7}" destId="{308FF6DC-8F56-43C7-A29E-623D926ABA5D}" srcOrd="0" destOrd="2" presId="urn:microsoft.com/office/officeart/2005/8/layout/hList6"/>
    <dgm:cxn modelId="{535E1564-9719-46EA-B9B2-75C83BECEFFC}" srcId="{4AA76162-32DF-43B9-98AA-E079857CB75C}" destId="{3430A8D1-C61C-4A98-A81D-3D4560C42C44}" srcOrd="0" destOrd="0" parTransId="{DC991ABE-BE01-42C0-B933-58C0D78D2E81}" sibTransId="{01224406-C064-41E2-8048-4262C7FEFC2A}"/>
    <dgm:cxn modelId="{995335ED-23F5-4C47-9535-E7E1F2A1E92D}" srcId="{D888CCF7-AE94-4D78-AF77-12D463862070}" destId="{0519B1A0-FBC9-47C3-8E35-68B6E3B2444E}" srcOrd="3" destOrd="0" parTransId="{0082FB15-E6E3-4998-9E80-7691BA871D51}" sibTransId="{C5517CD3-7716-4305-97B1-E3C9D753739E}"/>
    <dgm:cxn modelId="{7CAC900D-EDBF-4CD1-91BA-5A94C1CCB30F}" srcId="{D888CCF7-AE94-4D78-AF77-12D463862070}" destId="{3B35C95C-0D73-4C11-85FA-9D3C5363DB7F}" srcOrd="2" destOrd="0" parTransId="{92712C26-304B-42A3-8CB9-03FACD675006}" sibTransId="{94401101-EE73-491B-8BDC-CEAFE1742349}"/>
    <dgm:cxn modelId="{828AAA46-BA1B-4806-AD38-8E7B138473A7}" srcId="{B60141A0-3BD3-4D5A-B64C-4F5BD0B2FB3E}" destId="{1692193E-EAEB-430E-A6A9-A9E6452F54A7}" srcOrd="1" destOrd="0" parTransId="{F55895B7-8EEC-4F7E-87F8-C433DFCBB660}" sibTransId="{8E08C228-1F8F-4807-9774-B9CE49B732D9}"/>
    <dgm:cxn modelId="{FEF6B0F9-AC05-40F5-9C20-5ABF0738D113}" type="presOf" srcId="{071B19B7-1EFB-48DF-B5F3-BA18ADDD1F83}" destId="{518614AF-74A0-4075-8155-5421BF242347}" srcOrd="0" destOrd="1" presId="urn:microsoft.com/office/officeart/2005/8/layout/hList6"/>
    <dgm:cxn modelId="{A8AE89AC-2D37-4D42-92FE-9979807B9C70}" type="presOf" srcId="{4AA76162-32DF-43B9-98AA-E079857CB75C}" destId="{2B8BBC2E-137D-4A6C-A2FA-A8DA2926CACF}" srcOrd="0" destOrd="0" presId="urn:microsoft.com/office/officeart/2005/8/layout/hList6"/>
    <dgm:cxn modelId="{B118CDDC-079D-4FD1-A13D-4B270C6D4852}" type="presParOf" srcId="{422DC365-BC3E-4184-9A96-583DE12A06A4}" destId="{90E6CC9E-9EAD-4564-924D-571602D8DC74}" srcOrd="0" destOrd="0" presId="urn:microsoft.com/office/officeart/2005/8/layout/hList6"/>
    <dgm:cxn modelId="{E0DBE0AD-D7A7-4A0A-B890-6FED3AB40C1A}" type="presParOf" srcId="{422DC365-BC3E-4184-9A96-583DE12A06A4}" destId="{2D416281-0FAA-4867-810B-D3F6C4E412F6}" srcOrd="1" destOrd="0" presId="urn:microsoft.com/office/officeart/2005/8/layout/hList6"/>
    <dgm:cxn modelId="{48098738-EFCC-4777-B05E-1E8FA86CA4D5}" type="presParOf" srcId="{422DC365-BC3E-4184-9A96-583DE12A06A4}" destId="{308FF6DC-8F56-43C7-A29E-623D926ABA5D}" srcOrd="2" destOrd="0" presId="urn:microsoft.com/office/officeart/2005/8/layout/hList6"/>
    <dgm:cxn modelId="{26FA66D6-CBE8-4481-A2B1-F5A07B6FA0D2}" type="presParOf" srcId="{422DC365-BC3E-4184-9A96-583DE12A06A4}" destId="{DDB9FF4F-D38C-40A2-96FC-C75EA869334E}" srcOrd="3" destOrd="0" presId="urn:microsoft.com/office/officeart/2005/8/layout/hList6"/>
    <dgm:cxn modelId="{4342DFCF-531B-4A87-9EB7-BF17F73F91A0}" type="presParOf" srcId="{422DC365-BC3E-4184-9A96-583DE12A06A4}" destId="{90BE7E33-B416-4DB2-89D2-9FEB8E06FE51}" srcOrd="4" destOrd="0" presId="urn:microsoft.com/office/officeart/2005/8/layout/hList6"/>
    <dgm:cxn modelId="{FC791DD5-A784-4728-81A9-1491A1276833}" type="presParOf" srcId="{422DC365-BC3E-4184-9A96-583DE12A06A4}" destId="{30194F3E-F948-4AAF-B2D3-F5F1F09B3D39}" srcOrd="5" destOrd="0" presId="urn:microsoft.com/office/officeart/2005/8/layout/hList6"/>
    <dgm:cxn modelId="{F008E7CF-84CF-430F-80C8-54116CD3867E}" type="presParOf" srcId="{422DC365-BC3E-4184-9A96-583DE12A06A4}" destId="{518614AF-74A0-4075-8155-5421BF242347}" srcOrd="6" destOrd="0" presId="urn:microsoft.com/office/officeart/2005/8/layout/hList6"/>
    <dgm:cxn modelId="{5D15EA92-E073-4FB2-B500-BC215F1B85CE}" type="presParOf" srcId="{422DC365-BC3E-4184-9A96-583DE12A06A4}" destId="{B9E81A89-C6DE-4EC2-B833-4CAD7A7EC4B4}" srcOrd="7" destOrd="0" presId="urn:microsoft.com/office/officeart/2005/8/layout/hList6"/>
    <dgm:cxn modelId="{ECBF6BA0-2269-4ED4-8730-D3ACCFE4006D}" type="presParOf" srcId="{422DC365-BC3E-4184-9A96-583DE12A06A4}" destId="{2B8BBC2E-137D-4A6C-A2FA-A8DA2926CACF}" srcOrd="8" destOrd="0" presId="urn:microsoft.com/office/officeart/2005/8/layout/hList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1A0D5F-FECF-46D4-8FD7-63EF50CE326B}">
      <dsp:nvSpPr>
        <dsp:cNvPr id="0" name=""/>
        <dsp:cNvSpPr/>
      </dsp:nvSpPr>
      <dsp:spPr>
        <a:xfrm>
          <a:off x="321439" y="101857"/>
          <a:ext cx="4102798" cy="2007433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bg1"/>
              </a:solidFill>
            </a:rPr>
            <a:t>          </a:t>
          </a:r>
          <a:r>
            <a:rPr lang="en-US" sz="1600" b="1" kern="1200" dirty="0" smtClean="0">
              <a:solidFill>
                <a:schemeClr val="bg1"/>
              </a:solidFill>
            </a:rPr>
            <a:t>-</a:t>
          </a:r>
          <a:r>
            <a:rPr lang="en-US" sz="1800" b="1" kern="1200" dirty="0" smtClean="0">
              <a:solidFill>
                <a:schemeClr val="bg1"/>
              </a:solidFill>
            </a:rPr>
            <a:t>Identification of Technical partner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</a:rPr>
            <a:t>-development of software.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</a:rPr>
            <a:t>- Dissemination to District teams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</a:rPr>
            <a:t>(01-13</a:t>
          </a:r>
          <a:r>
            <a:rPr lang="en-US" sz="1800" b="1" kern="1200" baseline="30000" dirty="0" smtClean="0">
              <a:solidFill>
                <a:schemeClr val="bg1"/>
              </a:solidFill>
            </a:rPr>
            <a:t>TH</a:t>
          </a:r>
          <a:r>
            <a:rPr lang="en-US" sz="1800" b="1" kern="1200" dirty="0" smtClean="0">
              <a:solidFill>
                <a:schemeClr val="bg1"/>
              </a:solidFill>
            </a:rPr>
            <a:t> OF JUNE)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380235" y="160653"/>
        <a:ext cx="3985206" cy="1889841"/>
      </dsp:txXfrm>
    </dsp:sp>
    <dsp:sp modelId="{2465BAA0-A571-48B1-B8C4-AD3059EBD707}">
      <dsp:nvSpPr>
        <dsp:cNvPr id="0" name=""/>
        <dsp:cNvSpPr/>
      </dsp:nvSpPr>
      <dsp:spPr>
        <a:xfrm>
          <a:off x="4640552" y="800767"/>
          <a:ext cx="521121" cy="6096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4640552" y="922690"/>
        <a:ext cx="364785" cy="365767"/>
      </dsp:txXfrm>
    </dsp:sp>
    <dsp:sp modelId="{BDF74934-D3F4-4F00-B3FE-8F865CFC1F7D}">
      <dsp:nvSpPr>
        <dsp:cNvPr id="0" name=""/>
        <dsp:cNvSpPr/>
      </dsp:nvSpPr>
      <dsp:spPr>
        <a:xfrm>
          <a:off x="5407485" y="64639"/>
          <a:ext cx="2880424" cy="2081870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C00000"/>
              </a:solidFill>
            </a:rPr>
            <a:t> - </a:t>
          </a:r>
          <a:r>
            <a:rPr lang="en-US" sz="1800" kern="1200" dirty="0" smtClean="0">
              <a:solidFill>
                <a:srgbClr val="C00000"/>
              </a:solidFill>
            </a:rPr>
            <a:t>Invited              application through Online process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C00000"/>
              </a:solidFill>
            </a:rPr>
            <a:t>- Candidates to update details with relevant document scan copy.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C00000"/>
              </a:solidFill>
            </a:rPr>
            <a:t>* Fee to be paid online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(13-06-19 to 07-7-19)</a:t>
          </a:r>
          <a:endParaRPr lang="en-US" sz="1600" b="1" kern="1200" dirty="0">
            <a:solidFill>
              <a:srgbClr val="C00000"/>
            </a:solidFill>
          </a:endParaRPr>
        </a:p>
      </dsp:txBody>
      <dsp:txXfrm>
        <a:off x="5468461" y="125615"/>
        <a:ext cx="2758472" cy="1959918"/>
      </dsp:txXfrm>
    </dsp:sp>
    <dsp:sp modelId="{15128D50-A674-4CC5-9C8E-871FA954A148}">
      <dsp:nvSpPr>
        <dsp:cNvPr id="0" name=""/>
        <dsp:cNvSpPr/>
      </dsp:nvSpPr>
      <dsp:spPr>
        <a:xfrm>
          <a:off x="8504225" y="800767"/>
          <a:ext cx="521121" cy="6096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8504225" y="922690"/>
        <a:ext cx="364785" cy="365767"/>
      </dsp:txXfrm>
    </dsp:sp>
    <dsp:sp modelId="{318A2A8A-3A83-48ED-97D4-FE9555729019}">
      <dsp:nvSpPr>
        <dsp:cNvPr id="0" name=""/>
        <dsp:cNvSpPr/>
      </dsp:nvSpPr>
      <dsp:spPr>
        <a:xfrm>
          <a:off x="9271158" y="76696"/>
          <a:ext cx="2458119" cy="2057755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- </a:t>
          </a:r>
          <a:r>
            <a:rPr lang="en-US" sz="1600" kern="1200" dirty="0" smtClean="0"/>
            <a:t>Scrutiny of applications by district teams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 - online approvals by districts based on validation of documents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2060"/>
              </a:solidFill>
            </a:rPr>
            <a:t>(07-7-19  to 15-7-19)</a:t>
          </a:r>
          <a:endParaRPr lang="en-US" sz="1600" kern="1200" dirty="0">
            <a:solidFill>
              <a:srgbClr val="002060"/>
            </a:solidFill>
          </a:endParaRPr>
        </a:p>
      </dsp:txBody>
      <dsp:txXfrm>
        <a:off x="9331428" y="136966"/>
        <a:ext cx="2337579" cy="1937215"/>
      </dsp:txXfrm>
    </dsp:sp>
    <dsp:sp modelId="{A9B69682-BB79-4956-9A2D-3FE0CE5EC99B}">
      <dsp:nvSpPr>
        <dsp:cNvPr id="0" name=""/>
        <dsp:cNvSpPr/>
      </dsp:nvSpPr>
      <dsp:spPr>
        <a:xfrm rot="5764213">
          <a:off x="10088402" y="2290751"/>
          <a:ext cx="506730" cy="6096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 rot="-5400000">
        <a:off x="10166921" y="2342619"/>
        <a:ext cx="365767" cy="354711"/>
      </dsp:txXfrm>
    </dsp:sp>
    <dsp:sp modelId="{035690DD-E044-4042-86F5-DF19424C5CBC}">
      <dsp:nvSpPr>
        <dsp:cNvPr id="0" name=""/>
        <dsp:cNvSpPr/>
      </dsp:nvSpPr>
      <dsp:spPr>
        <a:xfrm>
          <a:off x="8566971" y="3085186"/>
          <a:ext cx="3167828" cy="261065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       - Generation of District specific IDs with Hall tickets.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 Conducted online examinations ( objective type) – </a:t>
          </a:r>
          <a:r>
            <a:rPr lang="en-US" sz="1400" kern="1200" dirty="0" smtClean="0">
              <a:solidFill>
                <a:srgbClr val="FFFF00"/>
              </a:solidFill>
            </a:rPr>
            <a:t>on 21-07-19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- 80 questions 90 minutes &amp; 100 marks (include skill based questions)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(16-7-19 to 21-7-19)</a:t>
          </a:r>
          <a:endParaRPr lang="en-US" sz="1200" kern="1200" dirty="0"/>
        </a:p>
      </dsp:txBody>
      <dsp:txXfrm>
        <a:off x="8643434" y="3161649"/>
        <a:ext cx="3014902" cy="2457729"/>
      </dsp:txXfrm>
    </dsp:sp>
    <dsp:sp modelId="{6DD3CB2A-2E50-44A4-B296-6E105EB4F9A2}">
      <dsp:nvSpPr>
        <dsp:cNvPr id="0" name=""/>
        <dsp:cNvSpPr/>
      </dsp:nvSpPr>
      <dsp:spPr>
        <a:xfrm rot="10759699">
          <a:off x="7825376" y="4109899"/>
          <a:ext cx="524083" cy="6096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7982596" y="4230900"/>
        <a:ext cx="366858" cy="365767"/>
      </dsp:txXfrm>
    </dsp:sp>
    <dsp:sp modelId="{E8004D20-9694-4C13-AAEF-DE7A2F4CACDE}">
      <dsp:nvSpPr>
        <dsp:cNvPr id="0" name=""/>
        <dsp:cNvSpPr/>
      </dsp:nvSpPr>
      <dsp:spPr>
        <a:xfrm>
          <a:off x="5120082" y="3204481"/>
          <a:ext cx="2458119" cy="2461207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solidFill>
                <a:schemeClr val="bg1"/>
              </a:solidFill>
            </a:rPr>
            <a:t>                                                  </a:t>
          </a:r>
          <a:r>
            <a:rPr lang="en-US" sz="1400" kern="1200" dirty="0" smtClean="0">
              <a:solidFill>
                <a:schemeClr val="bg1"/>
              </a:solidFill>
            </a:rPr>
            <a:t>- Results declared immediately.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bg1"/>
              </a:solidFill>
            </a:rPr>
            <a:t>- Merit lists with candidates details were shared to districts for selection                       </a:t>
          </a:r>
          <a:r>
            <a:rPr lang="en-US" sz="1400" kern="1200" dirty="0" smtClean="0">
              <a:solidFill>
                <a:srgbClr val="FFFF00"/>
              </a:solidFill>
            </a:rPr>
            <a:t>(21-7-19 to 23-7-19)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dirty="0">
            <a:solidFill>
              <a:schemeClr val="bg1"/>
            </a:solidFill>
          </a:endParaRPr>
        </a:p>
      </dsp:txBody>
      <dsp:txXfrm>
        <a:off x="5192078" y="3276477"/>
        <a:ext cx="2314127" cy="2317215"/>
      </dsp:txXfrm>
    </dsp:sp>
    <dsp:sp modelId="{D8D64C39-436C-4951-B9D3-F22D203AB431}">
      <dsp:nvSpPr>
        <dsp:cNvPr id="0" name=""/>
        <dsp:cNvSpPr/>
      </dsp:nvSpPr>
      <dsp:spPr>
        <a:xfrm rot="10800000">
          <a:off x="4382646" y="4130278"/>
          <a:ext cx="521121" cy="6096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4538982" y="4252201"/>
        <a:ext cx="364785" cy="365767"/>
      </dsp:txXfrm>
    </dsp:sp>
    <dsp:sp modelId="{64CCCC96-556F-4005-8439-947B6DC4DD78}">
      <dsp:nvSpPr>
        <dsp:cNvPr id="0" name=""/>
        <dsp:cNvSpPr/>
      </dsp:nvSpPr>
      <dsp:spPr>
        <a:xfrm>
          <a:off x="5521" y="3231877"/>
          <a:ext cx="4131312" cy="2406415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        </a:t>
          </a:r>
          <a:r>
            <a:rPr lang="en-US" sz="1800" kern="1200" dirty="0" smtClean="0"/>
            <a:t>- selection process done on </a:t>
          </a:r>
          <a:r>
            <a:rPr lang="en-US" sz="1800" kern="1200" dirty="0" smtClean="0">
              <a:solidFill>
                <a:schemeClr val="bg1"/>
              </a:solidFill>
            </a:rPr>
            <a:t>roaster cum merit basis by districts.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</a:rPr>
            <a:t>(24-7-19 to 31-7-19)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</a:rPr>
            <a:t>- Issued appointment order with deputation to IGNOU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</a:rPr>
            <a:t>(31-07-2019)</a:t>
          </a:r>
          <a:endParaRPr lang="en-US" sz="1400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76002" y="3302358"/>
        <a:ext cx="3990350" cy="22654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E6CC9E-9EAD-4564-924D-571602D8DC74}">
      <dsp:nvSpPr>
        <dsp:cNvPr id="0" name=""/>
        <dsp:cNvSpPr/>
      </dsp:nvSpPr>
      <dsp:spPr>
        <a:xfrm rot="16200000">
          <a:off x="-1331536" y="1337578"/>
          <a:ext cx="4795377" cy="2120220"/>
        </a:xfrm>
        <a:prstGeom prst="flowChartManualOperation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SHC level                                            </a:t>
          </a:r>
          <a:r>
            <a:rPr lang="en-US" sz="3200" b="1" kern="1200" dirty="0" smtClean="0">
              <a:solidFill>
                <a:srgbClr val="FFFF00"/>
              </a:solidFill>
            </a:rPr>
            <a:t>MLHP </a:t>
          </a:r>
          <a:endParaRPr lang="en-US" sz="1800" b="1" kern="1200" dirty="0">
            <a:solidFill>
              <a:srgbClr val="FFFF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HWC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0-12 years</a:t>
          </a:r>
          <a:endParaRPr lang="en-US" sz="2400" kern="1200" dirty="0"/>
        </a:p>
      </dsp:txBody>
      <dsp:txXfrm rot="5400000">
        <a:off x="6042" y="959075"/>
        <a:ext cx="2120220" cy="2877227"/>
      </dsp:txXfrm>
    </dsp:sp>
    <dsp:sp modelId="{308FF6DC-8F56-43C7-A29E-623D926ABA5D}">
      <dsp:nvSpPr>
        <dsp:cNvPr id="0" name=""/>
        <dsp:cNvSpPr/>
      </dsp:nvSpPr>
      <dsp:spPr>
        <a:xfrm rot="16200000">
          <a:off x="947700" y="1337578"/>
          <a:ext cx="4795377" cy="2120220"/>
        </a:xfrm>
        <a:prstGeom prst="flowChartManualOperation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002060"/>
              </a:solidFill>
            </a:rPr>
            <a:t>Public Health Nurse (Grade II)</a:t>
          </a:r>
          <a:endParaRPr lang="en-US" sz="2800" b="1" kern="1200" dirty="0">
            <a:solidFill>
              <a:srgbClr val="00206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>
              <a:solidFill>
                <a:srgbClr val="FF0000"/>
              </a:solidFill>
            </a:rPr>
            <a:t>Taluk</a:t>
          </a:r>
          <a:r>
            <a:rPr lang="en-US" sz="2400" kern="1200" dirty="0" smtClean="0">
              <a:solidFill>
                <a:srgbClr val="FF0000"/>
              </a:solidFill>
            </a:rPr>
            <a:t> Hospital / CHC</a:t>
          </a:r>
          <a:endParaRPr lang="en-US" sz="2400" kern="1200" dirty="0">
            <a:solidFill>
              <a:srgbClr val="FF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FF0000"/>
              </a:solidFill>
            </a:rPr>
            <a:t>&gt;12 </a:t>
          </a:r>
          <a:r>
            <a:rPr lang="en-US" sz="2400" kern="1200" dirty="0">
              <a:solidFill>
                <a:srgbClr val="FF0000"/>
              </a:solidFill>
            </a:rPr>
            <a:t>years</a:t>
          </a:r>
          <a:endParaRPr lang="en-US" sz="2000" kern="1200" dirty="0">
            <a:solidFill>
              <a:srgbClr val="FF0000"/>
            </a:solidFill>
          </a:endParaRPr>
        </a:p>
      </dsp:txBody>
      <dsp:txXfrm rot="5400000">
        <a:off x="2285278" y="959075"/>
        <a:ext cx="2120220" cy="2877227"/>
      </dsp:txXfrm>
    </dsp:sp>
    <dsp:sp modelId="{90BE7E33-B416-4DB2-89D2-9FEB8E06FE51}">
      <dsp:nvSpPr>
        <dsp:cNvPr id="0" name=""/>
        <dsp:cNvSpPr/>
      </dsp:nvSpPr>
      <dsp:spPr>
        <a:xfrm rot="16200000">
          <a:off x="3226938" y="1337578"/>
          <a:ext cx="4795377" cy="2120220"/>
        </a:xfrm>
        <a:prstGeom prst="flowChartManualOperation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Senior Public Health Nurse (Grade II)</a:t>
          </a:r>
          <a:endParaRPr lang="en-US" sz="28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>
              <a:solidFill>
                <a:srgbClr val="FFFF00"/>
              </a:solidFill>
            </a:rPr>
            <a:t>Block level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FFFF00"/>
              </a:solidFill>
            </a:rPr>
            <a:t>&gt;15 </a:t>
          </a:r>
          <a:r>
            <a:rPr lang="en-US" sz="2400" kern="1200" dirty="0">
              <a:solidFill>
                <a:srgbClr val="FFFF00"/>
              </a:solidFill>
            </a:rPr>
            <a:t>years</a:t>
          </a:r>
        </a:p>
      </dsp:txBody>
      <dsp:txXfrm rot="5400000">
        <a:off x="4564516" y="959075"/>
        <a:ext cx="2120220" cy="2877227"/>
      </dsp:txXfrm>
    </dsp:sp>
    <dsp:sp modelId="{518614AF-74A0-4075-8155-5421BF242347}">
      <dsp:nvSpPr>
        <dsp:cNvPr id="0" name=""/>
        <dsp:cNvSpPr/>
      </dsp:nvSpPr>
      <dsp:spPr>
        <a:xfrm rot="16200000">
          <a:off x="5506175" y="1337578"/>
          <a:ext cx="4795377" cy="2120220"/>
        </a:xfrm>
        <a:prstGeom prst="flowChartManualOperation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FF0000"/>
              </a:solidFill>
            </a:rPr>
            <a:t>Public Health Nurse Grade I</a:t>
          </a:r>
          <a:endParaRPr lang="en-US" sz="2400" kern="1200" dirty="0">
            <a:solidFill>
              <a:srgbClr val="FF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002060"/>
              </a:solidFill>
            </a:rPr>
            <a:t>District Hospital</a:t>
          </a:r>
          <a:endParaRPr lang="en-US" sz="2400" kern="1200" dirty="0">
            <a:solidFill>
              <a:srgbClr val="00206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002060"/>
              </a:solidFill>
            </a:rPr>
            <a:t>&gt; 18 years</a:t>
          </a:r>
          <a:endParaRPr lang="en-US" sz="2400" kern="1200" dirty="0">
            <a:solidFill>
              <a:srgbClr val="002060"/>
            </a:solidFill>
          </a:endParaRPr>
        </a:p>
      </dsp:txBody>
      <dsp:txXfrm rot="5400000">
        <a:off x="6843753" y="959075"/>
        <a:ext cx="2120220" cy="2877227"/>
      </dsp:txXfrm>
    </dsp:sp>
    <dsp:sp modelId="{2B8BBC2E-137D-4A6C-A2FA-A8DA2926CACF}">
      <dsp:nvSpPr>
        <dsp:cNvPr id="0" name=""/>
        <dsp:cNvSpPr/>
      </dsp:nvSpPr>
      <dsp:spPr>
        <a:xfrm rot="16200000">
          <a:off x="7785412" y="1337578"/>
          <a:ext cx="4795377" cy="2120220"/>
        </a:xfrm>
        <a:prstGeom prst="flowChartManualOperati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FF0000"/>
              </a:solidFill>
            </a:rPr>
            <a:t>Senior Public Health Nurse Grade I </a:t>
          </a:r>
          <a:endParaRPr lang="en-US" sz="2400" kern="1200" dirty="0">
            <a:solidFill>
              <a:srgbClr val="00206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002060"/>
              </a:solidFill>
            </a:rPr>
            <a:t>District Health Office </a:t>
          </a:r>
          <a:endParaRPr lang="en-US" sz="2400" kern="1200" dirty="0">
            <a:solidFill>
              <a:srgbClr val="00206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002060"/>
              </a:solidFill>
            </a:rPr>
            <a:t>&gt;22 years</a:t>
          </a:r>
          <a:endParaRPr lang="en-US" sz="2400" kern="1200" dirty="0">
            <a:solidFill>
              <a:srgbClr val="002060"/>
            </a:solidFill>
          </a:endParaRPr>
        </a:p>
      </dsp:txBody>
      <dsp:txXfrm rot="5400000">
        <a:off x="9122990" y="959075"/>
        <a:ext cx="2120220" cy="2877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DAB27-A2F2-48D1-B104-832281B536CE}" type="datetimeFigureOut">
              <a:rPr lang="en-US" smtClean="0"/>
              <a:pPr/>
              <a:t>8/7/2019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42CA4-C75F-405F-AC21-7EB1191F3ED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43380A3-1439-430A-B620-5CB53498A6A5}" type="datetimeFigureOut">
              <a:rPr lang="en-US"/>
              <a:pPr>
                <a:defRPr/>
              </a:pPr>
              <a:t>8/7/2019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D7FC0E5-0487-4911-8833-F9C0BB5D7B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7F0D-BC3D-4FDA-8EDF-1EEBAE71137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11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8751C1-949F-402F-8436-07363B7FF0AE}" type="slidenum">
              <a:rPr lang="en-US" smtClean="0">
                <a:solidFill>
                  <a:srgbClr val="000000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EF2B4-BA39-4E00-BCF0-4CC30EE3ECD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E9C30-0619-4BC0-97A0-06B3AB5F955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9C768-C635-4F28-B030-F3F0BBCBCF8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C0BC7-20B3-49AD-B7E7-43297B7839D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748B5-36A1-426A-8B46-D72FFF5E73D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EA739-5CF4-4281-B89B-B14C82FE8BB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0A482-B3CA-41FD-97E3-364D806A394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37087-446C-441E-B1AF-529F80E476B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E27FC-8758-47F2-9B33-1A429BF9E81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23E63-7452-46E8-8BD2-9A33C316D2B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F9036-6801-4AD3-B286-273E08D2362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176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Trebuchet MS" pitchFamily="12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Trebuchet MS" pitchFamily="12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e-Hospital Programme - TAP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Trebuchet MS" pitchFamily="124" charset="0"/>
                <a:cs typeface="+mn-cs"/>
              </a:defRPr>
            </a:lvl1pPr>
          </a:lstStyle>
          <a:p>
            <a:pPr>
              <a:defRPr/>
            </a:pPr>
            <a:fld id="{9EB28C18-171D-46F6-B0E7-03514C58EF0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CC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CC66"/>
          </a:solidFill>
          <a:latin typeface="Trebuchet MS" pitchFamily="12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CC66"/>
          </a:solidFill>
          <a:latin typeface="Trebuchet MS" pitchFamily="12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CC66"/>
          </a:solidFill>
          <a:latin typeface="Trebuchet MS" pitchFamily="12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CC66"/>
          </a:solidFill>
          <a:latin typeface="Trebuchet MS" pitchFamily="12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CC66"/>
          </a:solidFill>
          <a:latin typeface="Trebuchet MS" pitchFamily="12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CC66"/>
          </a:solidFill>
          <a:latin typeface="Trebuchet MS" pitchFamily="12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CC66"/>
          </a:solidFill>
          <a:latin typeface="Trebuchet MS" pitchFamily="12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CC66"/>
          </a:solidFill>
          <a:latin typeface="Trebuchet MS" pitchFamily="12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C66"/>
        </a:buClr>
        <a:buFont typeface="Times" pitchFamily="18" charset="0"/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CC66"/>
        </a:buClr>
        <a:buFont typeface="Wingdings" pitchFamily="2" charset="2"/>
        <a:buChar char="§"/>
        <a:defRPr sz="24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CC66"/>
        </a:buClr>
        <a:buFont typeface="Times" pitchFamily="18" charset="0"/>
        <a:buChar char="•"/>
        <a:defRPr sz="20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audio" Target="../media/audio1.wav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08035" y="2176244"/>
            <a:ext cx="10482262" cy="1436914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000" dirty="0" err="1"/>
              <a:t>Ayushman</a:t>
            </a:r>
            <a:r>
              <a:rPr lang="en-IN" sz="4000" dirty="0"/>
              <a:t> Bharat- Arogya Karnataka-</a:t>
            </a:r>
            <a:br>
              <a:rPr lang="en-IN" sz="4000" dirty="0"/>
            </a:br>
            <a:r>
              <a:rPr lang="en-IN" sz="4000" dirty="0"/>
              <a:t>Health and Wellness Centres</a:t>
            </a:r>
            <a:br>
              <a:rPr lang="en-IN" sz="4000" dirty="0"/>
            </a:br>
            <a:endParaRPr lang="en-IN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37346" y="3332823"/>
            <a:ext cx="8023640" cy="1540566"/>
          </a:xfrm>
        </p:spPr>
        <p:txBody>
          <a:bodyPr>
            <a:noAutofit/>
          </a:bodyPr>
          <a:lstStyle/>
          <a:p>
            <a:pPr algn="ctr"/>
            <a:r>
              <a:rPr lang="en-IN" sz="2800" b="1" i="1" dirty="0">
                <a:solidFill>
                  <a:schemeClr val="accent1">
                    <a:lumMod val="75000"/>
                  </a:schemeClr>
                </a:solidFill>
              </a:rPr>
              <a:t>National Health Mission </a:t>
            </a:r>
          </a:p>
          <a:p>
            <a:pPr algn="ctr"/>
            <a:r>
              <a:rPr lang="en-IN" sz="2800" b="1" i="1" dirty="0">
                <a:solidFill>
                  <a:schemeClr val="accent1">
                    <a:lumMod val="75000"/>
                  </a:schemeClr>
                </a:solidFill>
              </a:rPr>
              <a:t>Department of Health and Family Welfare, Government of Karnataka</a:t>
            </a:r>
          </a:p>
          <a:p>
            <a:pPr algn="ctr"/>
            <a:r>
              <a:rPr lang="en-IN" sz="2800" b="1" i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</p:txBody>
      </p:sp>
      <p:pic>
        <p:nvPicPr>
          <p:cNvPr id="7" name="Picture 6" descr="Image result for government of karnataka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173" y="118753"/>
            <a:ext cx="1750778" cy="168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B529A1-D945-4D4A-A816-A97CAE8057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83"/>
          <a:stretch/>
        </p:blipFill>
        <p:spPr>
          <a:xfrm>
            <a:off x="198121" y="5250352"/>
            <a:ext cx="5897880" cy="1699392"/>
          </a:xfrm>
          <a:prstGeom prst="rect">
            <a:avLst/>
          </a:prstGeom>
        </p:spPr>
      </p:pic>
      <p:pic>
        <p:nvPicPr>
          <p:cNvPr id="9" name="image40.png">
            <a:extLst>
              <a:ext uri="{FF2B5EF4-FFF2-40B4-BE49-F238E27FC236}">
                <a16:creationId xmlns:a16="http://schemas.microsoft.com/office/drawing/2014/main" id="{E586D105-04A7-41A8-8D14-2A57F72E3A3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47458" y="5246196"/>
            <a:ext cx="1623827" cy="1567543"/>
          </a:xfrm>
          <a:prstGeom prst="rect">
            <a:avLst/>
          </a:prstGeom>
        </p:spPr>
      </p:pic>
      <p:pic>
        <p:nvPicPr>
          <p:cNvPr id="10" name="image33.png">
            <a:extLst>
              <a:ext uri="{FF2B5EF4-FFF2-40B4-BE49-F238E27FC236}">
                <a16:creationId xmlns:a16="http://schemas.microsoft.com/office/drawing/2014/main" id="{18187FF6-0C14-4D01-9E41-7272679A3A94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42807" y="5317324"/>
            <a:ext cx="1718179" cy="1436915"/>
          </a:xfrm>
          <a:prstGeom prst="rect">
            <a:avLst/>
          </a:prstGeom>
        </p:spPr>
      </p:pic>
      <p:pic>
        <p:nvPicPr>
          <p:cNvPr id="11" name="image34.png">
            <a:extLst>
              <a:ext uri="{FF2B5EF4-FFF2-40B4-BE49-F238E27FC236}">
                <a16:creationId xmlns:a16="http://schemas.microsoft.com/office/drawing/2014/main" id="{1996776C-B8A7-4D10-B872-9FCFD92F7277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99221" y="5186695"/>
            <a:ext cx="1484892" cy="1567544"/>
          </a:xfrm>
          <a:prstGeom prst="rect">
            <a:avLst/>
          </a:prstGeom>
        </p:spPr>
      </p:pic>
      <p:pic>
        <p:nvPicPr>
          <p:cNvPr id="12" name="Picture 6" descr="C:\Users\admin\Desktop\ab-ark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65683" y="216611"/>
            <a:ext cx="1292772" cy="1564893"/>
          </a:xfrm>
          <a:prstGeom prst="rect">
            <a:avLst/>
          </a:prstGeom>
          <a:noFill/>
        </p:spPr>
      </p:pic>
      <p:pic>
        <p:nvPicPr>
          <p:cNvPr id="13" name="Picture 7" descr="C:\Users\admin\Desktop\NHM karnataka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089930" y="213328"/>
            <a:ext cx="1854583" cy="18545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7999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103A0-E23F-4A69-997C-F13E5CCF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54" y="190500"/>
            <a:ext cx="10363200" cy="1143000"/>
          </a:xfrm>
        </p:spPr>
        <p:txBody>
          <a:bodyPr/>
          <a:lstStyle/>
          <a:p>
            <a:r>
              <a:rPr lang="en-US" dirty="0"/>
              <a:t>State’s Initiative towards Cadre of MLHP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40006-4BFF-4DC0-804E-3215299DE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57" y="1149927"/>
            <a:ext cx="11662117" cy="4946073"/>
          </a:xfrm>
        </p:spPr>
        <p:txBody>
          <a:bodyPr/>
          <a:lstStyle/>
          <a:p>
            <a:r>
              <a:rPr lang="en-US" dirty="0" smtClean="0"/>
              <a:t>Mid-Level </a:t>
            </a:r>
            <a:r>
              <a:rPr lang="en-US" dirty="0"/>
              <a:t>Healthcare Provider (MLHP) </a:t>
            </a:r>
            <a:r>
              <a:rPr lang="en-US" dirty="0" smtClean="0"/>
              <a:t>were recruited </a:t>
            </a:r>
          </a:p>
          <a:p>
            <a:pPr lvl="1"/>
            <a:r>
              <a:rPr lang="en-US" dirty="0" smtClean="0"/>
              <a:t>as announced by </a:t>
            </a:r>
            <a:r>
              <a:rPr lang="en-US" dirty="0"/>
              <a:t>Honorable CM </a:t>
            </a:r>
            <a:r>
              <a:rPr lang="en-US" dirty="0" smtClean="0"/>
              <a:t>of Karnataka in Budget Speech  of FY 2017-18.</a:t>
            </a:r>
            <a:endParaRPr lang="en-US" dirty="0"/>
          </a:p>
          <a:p>
            <a:endParaRPr lang="en-US" dirty="0"/>
          </a:p>
          <a:p>
            <a:r>
              <a:rPr lang="en-US" dirty="0"/>
              <a:t>All Activities </a:t>
            </a:r>
            <a:r>
              <a:rPr lang="en-US" dirty="0" smtClean="0"/>
              <a:t>to be implemented under </a:t>
            </a:r>
            <a:r>
              <a:rPr lang="en-US" dirty="0" err="1" smtClean="0"/>
              <a:t>Ayushman</a:t>
            </a:r>
            <a:r>
              <a:rPr lang="en-US" dirty="0" smtClean="0"/>
              <a:t> Bharat-</a:t>
            </a:r>
            <a:r>
              <a:rPr lang="en-US" dirty="0" err="1" smtClean="0"/>
              <a:t>Arogya</a:t>
            </a:r>
            <a:r>
              <a:rPr lang="en-US" dirty="0" smtClean="0"/>
              <a:t> Karnataka- through HWCs at SC/PHC/UHC</a:t>
            </a:r>
          </a:p>
          <a:p>
            <a:pPr lvl="1"/>
            <a:r>
              <a:rPr lang="en-US" dirty="0" smtClean="0"/>
              <a:t>as Policy decision taken with Cabinet approval. </a:t>
            </a:r>
            <a:endParaRPr lang="en-US" dirty="0"/>
          </a:p>
          <a:p>
            <a:endParaRPr lang="en-US" dirty="0"/>
          </a:p>
          <a:p>
            <a:r>
              <a:rPr lang="en-US" dirty="0"/>
              <a:t>State to involve only BSc Nursing as </a:t>
            </a:r>
            <a:r>
              <a:rPr lang="en-US" dirty="0" smtClean="0"/>
              <a:t>MLHPs at SC-HWCs - </a:t>
            </a:r>
            <a:r>
              <a:rPr lang="en-US" dirty="0"/>
              <a:t>Karnataka is one of the front-runner in having highest number of Nurses.</a:t>
            </a:r>
          </a:p>
        </p:txBody>
      </p:sp>
    </p:spTree>
    <p:extLst>
      <p:ext uri="{BB962C8B-B14F-4D97-AF65-F5344CB8AC3E}">
        <p14:creationId xmlns:p14="http://schemas.microsoft.com/office/powerpoint/2010/main" val="2446083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B92F2-1B09-412B-ABC4-CB008A7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35" y="215705"/>
            <a:ext cx="10363200" cy="839372"/>
          </a:xfrm>
        </p:spPr>
        <p:txBody>
          <a:bodyPr/>
          <a:lstStyle/>
          <a:p>
            <a:r>
              <a:rPr lang="en-US" dirty="0" smtClean="0"/>
              <a:t>Selection process </a:t>
            </a:r>
            <a:r>
              <a:rPr lang="en-US" dirty="0"/>
              <a:t>of </a:t>
            </a:r>
            <a:r>
              <a:rPr lang="en-US" dirty="0" smtClean="0"/>
              <a:t>MLHPs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36638-6A64-4C72-96FE-099C7F2D1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18" y="1139483"/>
            <a:ext cx="11718388" cy="4727917"/>
          </a:xfrm>
        </p:spPr>
        <p:txBody>
          <a:bodyPr/>
          <a:lstStyle/>
          <a:p>
            <a:r>
              <a:rPr lang="en-US" dirty="0"/>
              <a:t>Karnataka till FY 2019-20 has been accorded 1842 MLHP approvals; </a:t>
            </a:r>
            <a:r>
              <a:rPr lang="en-US" dirty="0" smtClean="0"/>
              <a:t>889 </a:t>
            </a:r>
            <a:r>
              <a:rPr lang="en-US" dirty="0"/>
              <a:t>are currently </a:t>
            </a:r>
            <a:r>
              <a:rPr lang="en-US" dirty="0" smtClean="0"/>
              <a:t>working (</a:t>
            </a:r>
            <a:r>
              <a:rPr lang="en-US" dirty="0" smtClean="0"/>
              <a:t>530 </a:t>
            </a:r>
            <a:r>
              <a:rPr lang="en-US" dirty="0" smtClean="0"/>
              <a:t>existing + 359 newly trained).</a:t>
            </a:r>
            <a:endParaRPr lang="en-US" dirty="0"/>
          </a:p>
          <a:p>
            <a:r>
              <a:rPr lang="en-US" dirty="0"/>
              <a:t>Preferred Nomenclature -Mid-Level Healthcare Provider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/>
              <a:t> </a:t>
            </a:r>
            <a:r>
              <a:rPr lang="en-US" sz="2000" dirty="0"/>
              <a:t>Based on the experiences from the field by TILC team.</a:t>
            </a:r>
            <a:endParaRPr lang="en-US" dirty="0"/>
          </a:p>
          <a:p>
            <a:r>
              <a:rPr lang="en-US" dirty="0"/>
              <a:t>De-Centralized selection- </a:t>
            </a:r>
            <a:r>
              <a:rPr lang="en-US" dirty="0" smtClean="0"/>
              <a:t>district </a:t>
            </a:r>
            <a:r>
              <a:rPr lang="en-US" dirty="0"/>
              <a:t>level </a:t>
            </a:r>
            <a:r>
              <a:rPr lang="en-US" dirty="0" smtClean="0"/>
              <a:t>appointment to </a:t>
            </a:r>
            <a:r>
              <a:rPr lang="en-US" dirty="0"/>
              <a:t>minimize attrition rate.</a:t>
            </a:r>
          </a:p>
          <a:p>
            <a:r>
              <a:rPr lang="en-US" dirty="0"/>
              <a:t>Entrance exam conducted </a:t>
            </a:r>
            <a:r>
              <a:rPr lang="en-US" dirty="0">
                <a:solidFill>
                  <a:srgbClr val="FFFF00"/>
                </a:solidFill>
              </a:rPr>
              <a:t>online</a:t>
            </a:r>
            <a:r>
              <a:rPr lang="en-US" dirty="0"/>
              <a:t> through digital partner KEONICs to ensure transparency for </a:t>
            </a:r>
            <a:r>
              <a:rPr lang="en-US" dirty="0" smtClean="0"/>
              <a:t>766 posts in July’19 </a:t>
            </a:r>
            <a:r>
              <a:rPr lang="en-US" dirty="0"/>
              <a:t>batch. </a:t>
            </a:r>
          </a:p>
          <a:p>
            <a:r>
              <a:rPr lang="en-US" dirty="0"/>
              <a:t>Strict adherence to </a:t>
            </a:r>
            <a:r>
              <a:rPr lang="en-US" dirty="0" smtClean="0"/>
              <a:t>timelines for selection - </a:t>
            </a:r>
            <a:r>
              <a:rPr lang="en-US" dirty="0"/>
              <a:t>one month from advertisement to </a:t>
            </a:r>
            <a:r>
              <a:rPr lang="en-US" dirty="0" smtClean="0"/>
              <a:t>selection &amp; filling of  IGNOU admission </a:t>
            </a:r>
            <a:r>
              <a:rPr lang="en-US" dirty="0"/>
              <a:t>forms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9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527" y="263236"/>
            <a:ext cx="11526982" cy="471055"/>
          </a:xfrm>
        </p:spPr>
        <p:txBody>
          <a:bodyPr/>
          <a:lstStyle/>
          <a:p>
            <a:r>
              <a:rPr lang="en-US" sz="2800" dirty="0" smtClean="0"/>
              <a:t>Process adopted for selection (&gt;1 month from date of Notification)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1673" y="803564"/>
          <a:ext cx="11734800" cy="5805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ction Button: Home 4">
            <a:hlinkClick r:id="" action="ppaction://hlinkshowjump?jump=firstslide" highlightClick="1"/>
          </p:cNvPr>
          <p:cNvSpPr/>
          <p:nvPr/>
        </p:nvSpPr>
        <p:spPr bwMode="auto">
          <a:xfrm>
            <a:off x="4765963" y="900546"/>
            <a:ext cx="637309" cy="457200"/>
          </a:xfrm>
          <a:prstGeom prst="actionButtonHome">
            <a:avLst/>
          </a:prstGeom>
          <a:solidFill>
            <a:srgbClr val="FFFF00"/>
          </a:solidFill>
          <a:ln w="12700" cap="sq">
            <a:noFill/>
            <a:round/>
            <a:headEnd type="none" w="sm" len="sm"/>
            <a:tailEnd type="none" w="sm" len="sm"/>
          </a:ln>
        </p:spPr>
        <p:txBody>
          <a:bodyPr wrap="none" rtlCol="0" anchor="ctr"/>
          <a:lstStyle/>
          <a:p>
            <a:pPr algn="ctr"/>
            <a:endParaRPr lang="en-US" sz="1800" b="1" dirty="0"/>
          </a:p>
        </p:txBody>
      </p:sp>
      <p:sp>
        <p:nvSpPr>
          <p:cNvPr id="6" name="Action Button: Information 5">
            <a:hlinkClick r:id="" action="ppaction://noaction" highlightClick="1"/>
          </p:cNvPr>
          <p:cNvSpPr/>
          <p:nvPr/>
        </p:nvSpPr>
        <p:spPr bwMode="auto">
          <a:xfrm>
            <a:off x="204849" y="870361"/>
            <a:ext cx="387927" cy="554182"/>
          </a:xfrm>
          <a:prstGeom prst="actionButtonInformation">
            <a:avLst/>
          </a:prstGeom>
          <a:solidFill>
            <a:srgbClr val="FF0000"/>
          </a:solidFill>
          <a:ln w="12700" cap="sq">
            <a:noFill/>
            <a:round/>
            <a:headEnd type="none" w="sm" len="sm"/>
            <a:tailEnd type="none" w="sm" len="sm"/>
          </a:ln>
        </p:spPr>
        <p:txBody>
          <a:bodyPr wrap="none" rtlCol="0" anchor="ctr"/>
          <a:lstStyle/>
          <a:p>
            <a:pPr algn="ctr"/>
            <a:endParaRPr lang="en-US" sz="1800" b="1" dirty="0"/>
          </a:p>
        </p:txBody>
      </p:sp>
      <p:sp>
        <p:nvSpPr>
          <p:cNvPr id="7" name="Action Button: Movie 6">
            <a:hlinkClick r:id="" action="ppaction://noaction" highlightClick="1"/>
          </p:cNvPr>
          <p:cNvSpPr/>
          <p:nvPr/>
        </p:nvSpPr>
        <p:spPr bwMode="auto">
          <a:xfrm>
            <a:off x="8783781" y="969819"/>
            <a:ext cx="415637" cy="415636"/>
          </a:xfrm>
          <a:prstGeom prst="actionButtonMovie">
            <a:avLst/>
          </a:prstGeom>
          <a:solidFill>
            <a:srgbClr val="00B0F0"/>
          </a:solidFill>
          <a:ln w="12700" cap="sq">
            <a:noFill/>
            <a:round/>
            <a:headEnd type="none" w="sm" len="sm"/>
            <a:tailEnd type="none" w="sm" len="sm"/>
          </a:ln>
        </p:spPr>
        <p:txBody>
          <a:bodyPr wrap="none" rtlCol="0" anchor="ctr"/>
          <a:lstStyle/>
          <a:p>
            <a:pPr algn="ctr"/>
            <a:endParaRPr lang="en-US" sz="1800" b="1" dirty="0"/>
          </a:p>
        </p:txBody>
      </p:sp>
      <p:sp>
        <p:nvSpPr>
          <p:cNvPr id="8" name="Action Button: Return 7">
            <a:hlinkClick r:id="" action="ppaction://hlinkshowjump?jump=lastslideviewed" highlightClick="1"/>
          </p:cNvPr>
          <p:cNvSpPr/>
          <p:nvPr/>
        </p:nvSpPr>
        <p:spPr bwMode="auto">
          <a:xfrm>
            <a:off x="10986653" y="3131127"/>
            <a:ext cx="471056" cy="581891"/>
          </a:xfrm>
          <a:prstGeom prst="actionButtonReturn">
            <a:avLst/>
          </a:prstGeom>
          <a:solidFill>
            <a:srgbClr val="7030A0"/>
          </a:solidFill>
          <a:ln w="12700" cap="sq">
            <a:noFill/>
            <a:round/>
            <a:headEnd type="none" w="sm" len="sm"/>
            <a:tailEnd type="none" w="sm" len="sm"/>
          </a:ln>
        </p:spPr>
        <p:txBody>
          <a:bodyPr wrap="none" rtlCol="0" anchor="ctr"/>
          <a:lstStyle/>
          <a:p>
            <a:pPr algn="ctr"/>
            <a:endParaRPr lang="en-US" sz="1800" b="1" dirty="0"/>
          </a:p>
        </p:txBody>
      </p:sp>
      <p:sp>
        <p:nvSpPr>
          <p:cNvPr id="10" name="Action Button: Sound 9">
            <a:hlinkClick r:id="" action="ppaction://noaction" highlightClick="1">
              <a:snd r:embed="rId7" name="applause.wav"/>
            </a:hlinkClick>
          </p:cNvPr>
          <p:cNvSpPr/>
          <p:nvPr/>
        </p:nvSpPr>
        <p:spPr bwMode="auto">
          <a:xfrm flipH="1">
            <a:off x="4627416" y="4364181"/>
            <a:ext cx="471057" cy="346365"/>
          </a:xfrm>
          <a:prstGeom prst="actionButtonSound">
            <a:avLst/>
          </a:prstGeom>
          <a:solidFill>
            <a:srgbClr val="C00000"/>
          </a:solidFill>
          <a:ln w="12700" cap="sq">
            <a:noFill/>
            <a:round/>
            <a:headEnd type="none" w="sm" len="sm"/>
            <a:tailEnd type="none" w="sm" len="sm"/>
          </a:ln>
        </p:spPr>
        <p:txBody>
          <a:bodyPr wrap="none" rtlCol="0" anchor="ctr"/>
          <a:lstStyle/>
          <a:p>
            <a:pPr algn="ctr"/>
            <a:endParaRPr lang="en-US" sz="1800" b="1" dirty="0"/>
          </a:p>
        </p:txBody>
      </p:sp>
      <p:sp>
        <p:nvSpPr>
          <p:cNvPr id="11" name="Curved Up Ribbon 10"/>
          <p:cNvSpPr/>
          <p:nvPr/>
        </p:nvSpPr>
        <p:spPr bwMode="auto">
          <a:xfrm>
            <a:off x="7938653" y="4156364"/>
            <a:ext cx="706583" cy="595745"/>
          </a:xfrm>
          <a:prstGeom prst="ellipseRibbon2">
            <a:avLst/>
          </a:prstGeom>
          <a:solidFill>
            <a:srgbClr val="FFCC99"/>
          </a:solidFill>
          <a:ln w="12700" cap="sq">
            <a:noFill/>
            <a:round/>
            <a:headEnd type="none" w="sm" len="sm"/>
            <a:tailEnd type="none" w="sm" len="sm"/>
          </a:ln>
        </p:spPr>
        <p:txBody>
          <a:bodyPr wrap="none" rtlCol="0" anchor="ctr"/>
          <a:lstStyle/>
          <a:p>
            <a:pPr algn="ctr"/>
            <a:endParaRPr lang="en-US" sz="1800" b="1" dirty="0"/>
          </a:p>
        </p:txBody>
      </p:sp>
      <p:sp>
        <p:nvSpPr>
          <p:cNvPr id="13" name="Octagon 12"/>
          <p:cNvSpPr/>
          <p:nvPr/>
        </p:nvSpPr>
        <p:spPr bwMode="auto">
          <a:xfrm>
            <a:off x="180109" y="3879273"/>
            <a:ext cx="360218" cy="360218"/>
          </a:xfrm>
          <a:prstGeom prst="octagon">
            <a:avLst/>
          </a:prstGeom>
          <a:solidFill>
            <a:srgbClr val="FFCC99"/>
          </a:solidFill>
          <a:ln w="12700" cap="sq">
            <a:noFill/>
            <a:round/>
            <a:headEnd type="none" w="sm" len="sm"/>
            <a:tailEnd type="none" w="sm" len="sm"/>
          </a:ln>
        </p:spPr>
        <p:txBody>
          <a:bodyPr wrap="none" rtlCol="0" anchor="ctr"/>
          <a:lstStyle/>
          <a:p>
            <a:pPr algn="ctr"/>
            <a:r>
              <a:rPr lang="en-US" sz="1800" b="1" dirty="0" smtClean="0"/>
              <a:t>E</a:t>
            </a:r>
            <a:endParaRPr 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1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1016"/>
            <a:ext cx="10972800" cy="43609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2800" dirty="0" smtClean="0"/>
              <a:t>Registration Flow chart</a:t>
            </a:r>
            <a:endParaRPr lang="en-IN" sz="2800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970671"/>
            <a:ext cx="4579611" cy="535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0" y="1195754"/>
            <a:ext cx="7339095" cy="5134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6430" y="590843"/>
            <a:ext cx="1519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FFFF00"/>
                </a:solidFill>
              </a:rPr>
              <a:t>Registration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81004" y="743244"/>
            <a:ext cx="325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FFFF00"/>
                </a:solidFill>
              </a:rPr>
              <a:t>Uploading documents</a:t>
            </a:r>
            <a:endParaRPr lang="en-IN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8812"/>
            <a:ext cx="10972800" cy="45016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2800" dirty="0" smtClean="0"/>
              <a:t>Admin Process Flow Diagram</a:t>
            </a:r>
            <a:endParaRPr lang="en-IN" sz="2800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09" y="872197"/>
            <a:ext cx="11643694" cy="5795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F9F62-66EA-46F7-8112-8AA5E808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139" y="212461"/>
            <a:ext cx="10834687" cy="800413"/>
          </a:xfrm>
          <a:noFill/>
        </p:spPr>
        <p:txBody>
          <a:bodyPr vert="horz" lIns="0" tIns="45720" rIns="36000" bIns="45720" rtlCol="0" anchor="ctr" anchorCtr="0">
            <a:normAutofit fontScale="92500"/>
          </a:bodyPr>
          <a:lstStyle/>
          <a:p>
            <a:pPr algn="ctr"/>
            <a:r>
              <a:rPr lang="en-US" b="1" dirty="0">
                <a:solidFill>
                  <a:srgbClr val="FFE38B"/>
                </a:solidFill>
              </a:rPr>
              <a:t>Preparations for Certificate Course in Community Health</a:t>
            </a:r>
            <a:endParaRPr lang="en-US" sz="3200" b="1" dirty="0">
              <a:solidFill>
                <a:srgbClr val="FFE38B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D6CF5-33CE-47A9-BF9B-F50F9009D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865" y="1301986"/>
            <a:ext cx="4825608" cy="18804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sz="2400" dirty="0"/>
              <a:t>Karnataka: The foremost state to harness Medical Colleges as Centre of Excellence in trainings as Programme Study Centres (PSCs) for Certificate Programme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0363C5-846A-41E8-9110-9FA94590EE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0640" y1="35202" x2="20640" y2="35202"/>
                        <a14:foregroundMark x1="20640" y1="35202" x2="20640" y2="35202"/>
                        <a14:foregroundMark x1="30935" y1="45000" x2="30935" y2="45000"/>
                        <a14:foregroundMark x1="30935" y1="45000" x2="30935" y2="45000"/>
                        <a14:foregroundMark x1="33783" y1="55645" x2="33783" y2="55645"/>
                        <a14:foregroundMark x1="33783" y1="55645" x2="33783" y2="55645"/>
                        <a14:foregroundMark x1="33783" y1="55645" x2="33783" y2="55645"/>
                        <a14:foregroundMark x1="31984" y1="60403" x2="31984" y2="60403"/>
                        <a14:foregroundMark x1="41779" y1="70847" x2="41779" y2="70847"/>
                        <a14:foregroundMark x1="48776" y1="53952" x2="48776" y2="53952"/>
                        <a14:foregroundMark x1="53173" y1="50403" x2="53173" y2="50403"/>
                        <a14:foregroundMark x1="56522" y1="59798" x2="56522" y2="59798"/>
                        <a14:foregroundMark x1="56522" y1="59798" x2="56522" y2="59798"/>
                        <a14:foregroundMark x1="56522" y1="59798" x2="56522" y2="59798"/>
                        <a14:foregroundMark x1="56522" y1="59798" x2="56522" y2="59798"/>
                        <a14:foregroundMark x1="58821" y1="46452" x2="58821" y2="46452"/>
                        <a14:foregroundMark x1="58821" y1="46452" x2="58821" y2="46452"/>
                        <a14:foregroundMark x1="58071" y1="46452" x2="58071" y2="46452"/>
                        <a14:foregroundMark x1="48226" y1="41452" x2="48226" y2="41452"/>
                        <a14:foregroundMark x1="48226" y1="41452" x2="48226" y2="41452"/>
                        <a14:foregroundMark x1="38681" y1="40645" x2="38681" y2="40645"/>
                        <a14:foregroundMark x1="38681" y1="40645" x2="38681" y2="40645"/>
                        <a14:foregroundMark x1="38431" y1="40645" x2="38431" y2="40645"/>
                        <a14:foregroundMark x1="40780" y1="46653" x2="40780" y2="46653"/>
                        <a14:foregroundMark x1="40780" y1="46653" x2="40780" y2="46653"/>
                        <a14:foregroundMark x1="43078" y1="23750" x2="43078" y2="23750"/>
                        <a14:foregroundMark x1="43078" y1="23750" x2="43078" y2="23750"/>
                        <a14:foregroundMark x1="42829" y1="23750" x2="42829" y2="23750"/>
                        <a14:foregroundMark x1="42829" y1="23750" x2="42829" y2="23750"/>
                        <a14:foregroundMark x1="22689" y1="38145" x2="22689" y2="38145"/>
                        <a14:foregroundMark x1="21139" y1="49798" x2="21139" y2="49798"/>
                        <a14:foregroundMark x1="21139" y1="49798" x2="21139" y2="49798"/>
                        <a14:foregroundMark x1="27336" y1="64597" x2="27336" y2="64597"/>
                        <a14:foregroundMark x1="27336" y1="64597" x2="27336" y2="64597"/>
                        <a14:foregroundMark x1="27086" y1="71895" x2="27086" y2="71895"/>
                        <a14:foregroundMark x1="27086" y1="71895" x2="27086" y2="71895"/>
                        <a14:foregroundMark x1="35082" y1="82903" x2="35082" y2="82903"/>
                        <a14:foregroundMark x1="35082" y1="82903" x2="35082" y2="82903"/>
                        <a14:foregroundMark x1="35082" y1="82903" x2="76912" y2="79597"/>
                        <a14:foregroundMark x1="54423" y1="64153" x2="54423" y2="64153"/>
                        <a14:foregroundMark x1="46677" y1="53952" x2="46677" y2="53952"/>
                        <a14:foregroundMark x1="80510" y1="70847" x2="80510" y2="70847"/>
                        <a14:foregroundMark x1="67616" y1="62097" x2="67616" y2="62097"/>
                        <a14:foregroundMark x1="72514" y1="61452" x2="72514" y2="61452"/>
                        <a14:foregroundMark x1="85407" y1="75847" x2="85407" y2="75847"/>
                        <a14:foregroundMark x1="74063" y1="74597" x2="74063" y2="74597"/>
                        <a14:foregroundMark x1="42329" y1="72298" x2="42329" y2="72298"/>
                        <a14:foregroundMark x1="42329" y1="86653" x2="42329" y2="86653"/>
                        <a14:foregroundMark x1="67366" y1="93548" x2="67366" y2="93548"/>
                        <a14:foregroundMark x1="71464" y1="93347" x2="71464" y2="93347"/>
                        <a14:foregroundMark x1="41779" y1="90645" x2="41779" y2="90645"/>
                        <a14:foregroundMark x1="24238" y1="53952" x2="24238" y2="53952"/>
                        <a14:foregroundMark x1="29635" y1="34597" x2="29635" y2="34597"/>
                        <a14:foregroundMark x1="22439" y1="28548" x2="46177" y2="27903"/>
                        <a14:foregroundMark x1="59370" y1="26895" x2="59370" y2="26895"/>
                        <a14:foregroundMark x1="19090" y1="52903" x2="19590" y2="522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" b="-475"/>
          <a:stretch/>
        </p:blipFill>
        <p:spPr>
          <a:xfrm>
            <a:off x="6278195" y="1578500"/>
            <a:ext cx="3005137" cy="3743326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68226D4-B9B4-4E9D-BE6F-5D5BB34AA343}"/>
              </a:ext>
            </a:extLst>
          </p:cNvPr>
          <p:cNvSpPr/>
          <p:nvPr/>
        </p:nvSpPr>
        <p:spPr>
          <a:xfrm>
            <a:off x="9226964" y="1536174"/>
            <a:ext cx="27003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+mn-lt"/>
                <a:cs typeface="+mn-cs"/>
              </a:rPr>
              <a:t>Bidar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 Institute of Medical Sciences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Gulbarga Institute of Medical Sciences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+mn-lt"/>
                <a:cs typeface="+mn-cs"/>
              </a:rPr>
              <a:t>Raichur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 Institute of Medical Sciences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+mn-lt"/>
                <a:cs typeface="+mn-cs"/>
              </a:rPr>
              <a:t>Koppal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 Institute of Medical Sciences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District Hospital, </a:t>
            </a:r>
            <a:r>
              <a:rPr lang="en-US" sz="1600" dirty="0" err="1">
                <a:solidFill>
                  <a:schemeClr val="bg1"/>
                </a:solidFill>
                <a:latin typeface="+mn-lt"/>
                <a:cs typeface="+mn-cs"/>
              </a:rPr>
              <a:t>Tumkur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KC General Hospital, Bangalore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General Hospital, Jayanagar, Bangalore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Mysore Institute of Medical Sciences</a:t>
            </a:r>
          </a:p>
        </p:txBody>
      </p:sp>
      <p:sp>
        <p:nvSpPr>
          <p:cNvPr id="4" name="Explosion: 14 Points 3">
            <a:extLst>
              <a:ext uri="{FF2B5EF4-FFF2-40B4-BE49-F238E27FC236}">
                <a16:creationId xmlns:a16="http://schemas.microsoft.com/office/drawing/2014/main" id="{18F7BFFC-DCCF-434E-8E32-408CAAE11A35}"/>
              </a:ext>
            </a:extLst>
          </p:cNvPr>
          <p:cNvSpPr/>
          <p:nvPr/>
        </p:nvSpPr>
        <p:spPr>
          <a:xfrm>
            <a:off x="282464" y="2925725"/>
            <a:ext cx="6436991" cy="2351961"/>
          </a:xfrm>
          <a:prstGeom prst="irregularSeal2">
            <a:avLst/>
          </a:prstGeom>
          <a:solidFill>
            <a:srgbClr val="FFE38B"/>
          </a:solidFill>
          <a:ln>
            <a:solidFill>
              <a:srgbClr val="C00000"/>
            </a:solidFill>
          </a:ln>
        </p:spPr>
        <p:txBody>
          <a:bodyPr wrap="square" lIns="72000" tIns="0" rIns="0" bIns="0" anchor="ctr">
            <a:spAutoFit/>
          </a:bodyPr>
          <a:lstStyle/>
          <a:p>
            <a:pPr lvl="0">
              <a:buClr>
                <a:srgbClr val="A53010"/>
              </a:buClr>
            </a:pPr>
            <a:r>
              <a:rPr lang="en-IN" b="1" dirty="0">
                <a:solidFill>
                  <a:schemeClr val="bg2">
                    <a:lumMod val="10000"/>
                  </a:schemeClr>
                </a:solidFill>
              </a:rPr>
              <a:t>Deviation from </a:t>
            </a:r>
            <a:r>
              <a:rPr lang="en-IN" b="1" dirty="0" err="1">
                <a:solidFill>
                  <a:schemeClr val="bg2">
                    <a:lumMod val="10000"/>
                  </a:schemeClr>
                </a:solidFill>
              </a:rPr>
              <a:t>MoHFW</a:t>
            </a:r>
            <a:r>
              <a:rPr lang="en-IN" b="1" dirty="0">
                <a:solidFill>
                  <a:schemeClr val="bg2">
                    <a:lumMod val="10000"/>
                  </a:schemeClr>
                </a:solidFill>
              </a:rPr>
              <a:t> Guidelines</a:t>
            </a:r>
          </a:p>
          <a:p>
            <a:pPr lvl="0">
              <a:buClr>
                <a:srgbClr val="A53010"/>
              </a:buClr>
            </a:pPr>
            <a:r>
              <a:rPr lang="en-IN" sz="1600" dirty="0">
                <a:solidFill>
                  <a:schemeClr val="bg2">
                    <a:lumMod val="10000"/>
                  </a:schemeClr>
                </a:solidFill>
              </a:rPr>
              <a:t>which specify using only &gt; 100 bedded District Hospitals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0BDDE0-CE2B-4F71-9DFE-4A91F9209C83}"/>
              </a:ext>
            </a:extLst>
          </p:cNvPr>
          <p:cNvCxnSpPr/>
          <p:nvPr/>
        </p:nvCxnSpPr>
        <p:spPr>
          <a:xfrm>
            <a:off x="8460807" y="1700213"/>
            <a:ext cx="7661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0A5838-F12C-4BBA-AB59-40664AD4B76A}"/>
              </a:ext>
            </a:extLst>
          </p:cNvPr>
          <p:cNvCxnSpPr/>
          <p:nvPr/>
        </p:nvCxnSpPr>
        <p:spPr>
          <a:xfrm>
            <a:off x="8372475" y="2214563"/>
            <a:ext cx="8544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9C0F436-11DD-4777-B90B-63B19333F41F}"/>
              </a:ext>
            </a:extLst>
          </p:cNvPr>
          <p:cNvCxnSpPr/>
          <p:nvPr/>
        </p:nvCxnSpPr>
        <p:spPr>
          <a:xfrm flipV="1">
            <a:off x="8243888" y="2686050"/>
            <a:ext cx="983076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ECBC7AC-5AF3-45F5-90EB-B096260199E3}"/>
              </a:ext>
            </a:extLst>
          </p:cNvPr>
          <p:cNvCxnSpPr/>
          <p:nvPr/>
        </p:nvCxnSpPr>
        <p:spPr>
          <a:xfrm>
            <a:off x="7752187" y="3182407"/>
            <a:ext cx="1474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A22007E-E45B-4E6C-A361-AAFF2C7C0144}"/>
              </a:ext>
            </a:extLst>
          </p:cNvPr>
          <p:cNvCxnSpPr/>
          <p:nvPr/>
        </p:nvCxnSpPr>
        <p:spPr>
          <a:xfrm flipV="1">
            <a:off x="8243888" y="3683000"/>
            <a:ext cx="983076" cy="488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51D433D-6208-4243-BAE4-8C2DA47C6BE8}"/>
              </a:ext>
            </a:extLst>
          </p:cNvPr>
          <p:cNvCxnSpPr/>
          <p:nvPr/>
        </p:nvCxnSpPr>
        <p:spPr>
          <a:xfrm flipV="1">
            <a:off x="8534010" y="3936475"/>
            <a:ext cx="692954" cy="496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3C63793-AF9B-436A-B66E-E51FA2BF9F1A}"/>
              </a:ext>
            </a:extLst>
          </p:cNvPr>
          <p:cNvCxnSpPr/>
          <p:nvPr/>
        </p:nvCxnSpPr>
        <p:spPr>
          <a:xfrm flipV="1">
            <a:off x="8679071" y="4391820"/>
            <a:ext cx="547893" cy="144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83EACF-8746-4555-A530-3C2B0C2DEA92}"/>
              </a:ext>
            </a:extLst>
          </p:cNvPr>
          <p:cNvCxnSpPr/>
          <p:nvPr/>
        </p:nvCxnSpPr>
        <p:spPr>
          <a:xfrm flipV="1">
            <a:off x="7979397" y="4943475"/>
            <a:ext cx="1247567" cy="1384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6C929D8-FCC2-47E4-AF0B-D4E364576DEB}"/>
              </a:ext>
            </a:extLst>
          </p:cNvPr>
          <p:cNvSpPr txBox="1"/>
          <p:nvPr/>
        </p:nvSpPr>
        <p:spPr>
          <a:xfrm>
            <a:off x="7752187" y="5360753"/>
            <a:ext cx="4010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Five additional Program Study Centers identified to cater the increased number of candidates in July 2019 batch.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AF898D-F1AE-408C-B226-298107E15568}"/>
              </a:ext>
            </a:extLst>
          </p:cNvPr>
          <p:cNvSpPr txBox="1"/>
          <p:nvPr/>
        </p:nvSpPr>
        <p:spPr>
          <a:xfrm>
            <a:off x="351692" y="5190992"/>
            <a:ext cx="6808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In addition to the IGNOU Curriculum, State has designed </a:t>
            </a:r>
            <a:r>
              <a:rPr lang="en-US" sz="2400" dirty="0">
                <a:solidFill>
                  <a:srgbClr val="FFFF00"/>
                </a:solidFill>
              </a:rPr>
              <a:t>Practical Skill tests- </a:t>
            </a:r>
            <a:r>
              <a:rPr lang="en-US" sz="2400" dirty="0">
                <a:solidFill>
                  <a:srgbClr val="FFFFFF"/>
                </a:solidFill>
              </a:rPr>
              <a:t>reinforcing the skill sets required at the Health &amp; Wellness Centers</a:t>
            </a:r>
          </a:p>
        </p:txBody>
      </p:sp>
    </p:spTree>
    <p:extLst>
      <p:ext uri="{BB962C8B-B14F-4D97-AF65-F5344CB8AC3E}">
        <p14:creationId xmlns:p14="http://schemas.microsoft.com/office/powerpoint/2010/main" val="405298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1A5EA-B785-4FA7-AC4B-2D9165344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95423"/>
            <a:ext cx="10363200" cy="506436"/>
          </a:xfrm>
        </p:spPr>
        <p:txBody>
          <a:bodyPr/>
          <a:lstStyle/>
          <a:p>
            <a:r>
              <a:rPr lang="en-US" dirty="0" smtClean="0"/>
              <a:t>Role of MLHP in field : A-Team </a:t>
            </a:r>
            <a:r>
              <a:rPr lang="en-US" dirty="0"/>
              <a:t>Leader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2CFF9-04FF-40F2-9A30-C4FFB115C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5" y="970671"/>
            <a:ext cx="4684540" cy="5697415"/>
          </a:xfrm>
        </p:spPr>
        <p:txBody>
          <a:bodyPr/>
          <a:lstStyle/>
          <a:p>
            <a:r>
              <a:rPr lang="en-IN" dirty="0"/>
              <a:t>Team Building, Orientation Session with ASHAs, ANMs and Gram Panchayat Members on</a:t>
            </a:r>
          </a:p>
          <a:p>
            <a:pPr marL="442913" indent="-257175">
              <a:buFont typeface="Wingdings 3" charset="2"/>
              <a:buChar char=""/>
            </a:pPr>
            <a:r>
              <a:rPr lang="en-IN" sz="2000" dirty="0"/>
              <a:t>Roles and Responsibilities of </a:t>
            </a:r>
            <a:r>
              <a:rPr lang="en-IN" sz="2000" dirty="0" smtClean="0"/>
              <a:t>Front line Health workers</a:t>
            </a:r>
            <a:endParaRPr lang="en-IN" sz="2000" dirty="0"/>
          </a:p>
          <a:p>
            <a:pPr marL="442913" indent="-257175">
              <a:buFont typeface="Wingdings 3" charset="2"/>
              <a:buChar char=""/>
            </a:pPr>
            <a:r>
              <a:rPr lang="en-IN" sz="2000" dirty="0"/>
              <a:t>Concept of Certificate Course in Community Healthcare</a:t>
            </a:r>
          </a:p>
          <a:p>
            <a:pPr marL="442913" indent="-257175">
              <a:buFont typeface="Wingdings 3" charset="2"/>
              <a:buChar char=""/>
            </a:pPr>
            <a:r>
              <a:rPr lang="en-IN" sz="2000" dirty="0"/>
              <a:t>Functions of the Team </a:t>
            </a:r>
          </a:p>
          <a:p>
            <a:r>
              <a:rPr lang="en-IN" dirty="0"/>
              <a:t>Targeted Community immersion &amp; acceptance by existing field functionaries, VHSNC &amp; GP members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D8380F8-20BF-4C6E-9089-8D86FBDD7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1829" y="886265"/>
            <a:ext cx="6986952" cy="5795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09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9447E-A762-49BE-A48D-9259B439F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26610"/>
            <a:ext cx="10363200" cy="647114"/>
          </a:xfrm>
        </p:spPr>
        <p:txBody>
          <a:bodyPr/>
          <a:lstStyle/>
          <a:p>
            <a:r>
              <a:rPr lang="en-US" dirty="0"/>
              <a:t>MLHP- Weekly Schedule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460C0F-B095-40C5-B253-1ED24CABBB10}"/>
              </a:ext>
            </a:extLst>
          </p:cNvPr>
          <p:cNvGraphicFramePr>
            <a:graphicFrameLocks noGrp="1"/>
          </p:cNvGraphicFramePr>
          <p:nvPr/>
        </p:nvGraphicFramePr>
        <p:xfrm>
          <a:off x="239151" y="1069144"/>
          <a:ext cx="11673839" cy="54628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8162">
                  <a:extLst>
                    <a:ext uri="{9D8B030D-6E8A-4147-A177-3AD203B41FA5}">
                      <a16:colId xmlns:a16="http://schemas.microsoft.com/office/drawing/2014/main" val="3149604412"/>
                    </a:ext>
                  </a:extLst>
                </a:gridCol>
                <a:gridCol w="5116744">
                  <a:extLst>
                    <a:ext uri="{9D8B030D-6E8A-4147-A177-3AD203B41FA5}">
                      <a16:colId xmlns:a16="http://schemas.microsoft.com/office/drawing/2014/main" val="3725921782"/>
                    </a:ext>
                  </a:extLst>
                </a:gridCol>
                <a:gridCol w="4318933">
                  <a:extLst>
                    <a:ext uri="{9D8B030D-6E8A-4147-A177-3AD203B41FA5}">
                      <a16:colId xmlns:a16="http://schemas.microsoft.com/office/drawing/2014/main" val="1336166449"/>
                    </a:ext>
                  </a:extLst>
                </a:gridCol>
              </a:tblGrid>
              <a:tr h="7281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DAY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09:00 AM TO 01:00 PM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02:00PM TO 05:00PM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300406"/>
                  </a:ext>
                </a:extLst>
              </a:tr>
              <a:tr h="7723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MONDAY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OPD Clinic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OPD Clinic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2681987"/>
                  </a:ext>
                </a:extLst>
              </a:tr>
              <a:tr h="7723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TUESDAY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NCD Clinic-9-12 pm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HOME VISIT-12-1 pm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OPD Clinic 2-5 pm 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067110"/>
                  </a:ext>
                </a:extLst>
              </a:tr>
              <a:tr h="3726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  <a:t>WEDNESDAY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  <a:t>NCD CAMP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84366"/>
                  </a:ext>
                </a:extLst>
              </a:tr>
              <a:tr h="9325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THURSDAY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IMMUNIZATION CAMP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OPD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Clinic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effectLst/>
                        </a:rPr>
                        <a:t> &amp;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 mobilization for Immunization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FFFF00"/>
                          </a:solidFill>
                          <a:effectLst/>
                        </a:rPr>
                        <a:t> In afternoon –  Home visit for High risk pregnancy case care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308431"/>
                  </a:ext>
                </a:extLst>
              </a:tr>
              <a:tr h="8604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FRIDAY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OPD clinic  &amp; SCHOOL VISIT in lunch hour 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Review meeting- MO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778988"/>
                  </a:ext>
                </a:extLst>
              </a:tr>
              <a:tr h="9325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SATURDAY 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Yoga day monitoring-9-10 am                    OPD Clinic 10-1:00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pm VHSNC/ VHND &amp; ANGANWADI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effectLst/>
                        </a:rPr>
                        <a:t> Visit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OPD Clinic 1-5 pm 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973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903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D9EC6-22BE-433E-9581-E697CEFB2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2880"/>
            <a:ext cx="10363200" cy="984738"/>
          </a:xfrm>
        </p:spPr>
        <p:txBody>
          <a:bodyPr/>
          <a:lstStyle/>
          <a:p>
            <a:r>
              <a:rPr lang="en-US" dirty="0"/>
              <a:t>MLHP: Service Delivery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C38F5-1C38-4E8B-9373-7A649681F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79" y="1139483"/>
            <a:ext cx="11830929" cy="4956517"/>
          </a:xfrm>
        </p:spPr>
        <p:txBody>
          <a:bodyPr/>
          <a:lstStyle/>
          <a:p>
            <a:r>
              <a:rPr lang="en-US" dirty="0"/>
              <a:t>Response to non-conventional packages was reported to be increased </a:t>
            </a:r>
            <a:r>
              <a:rPr lang="en-US" dirty="0" err="1"/>
              <a:t>e.g</a:t>
            </a:r>
            <a:r>
              <a:rPr lang="en-US" dirty="0"/>
              <a:t> NCD, Elderly care, ENT, Trauma, Oral </a:t>
            </a:r>
            <a:r>
              <a:rPr lang="en-US" dirty="0" smtClean="0"/>
              <a:t>health etc</a:t>
            </a:r>
            <a:r>
              <a:rPr lang="en-US" dirty="0"/>
              <a:t>.</a:t>
            </a:r>
          </a:p>
          <a:p>
            <a:r>
              <a:rPr lang="en-US" dirty="0"/>
              <a:t>Average daily </a:t>
            </a:r>
            <a:r>
              <a:rPr lang="en-US" dirty="0" smtClean="0"/>
              <a:t>footfalls- </a:t>
            </a:r>
            <a:r>
              <a:rPr lang="en-US" dirty="0"/>
              <a:t>increased from 2-5 patients/day </a:t>
            </a:r>
            <a:r>
              <a:rPr lang="en-US" sz="1800" dirty="0"/>
              <a:t>(Nov-December 2017) </a:t>
            </a:r>
            <a:r>
              <a:rPr lang="en-US" dirty="0"/>
              <a:t>to 20 patients/day </a:t>
            </a:r>
            <a:r>
              <a:rPr lang="en-US" dirty="0" smtClean="0"/>
              <a:t>in </a:t>
            </a:r>
            <a:r>
              <a:rPr lang="en-US" dirty="0"/>
              <a:t>FY 2019  </a:t>
            </a:r>
          </a:p>
          <a:p>
            <a:r>
              <a:rPr lang="en-US" dirty="0"/>
              <a:t>Injections withdrawn from all the HWCs except for the regular supply of immunization</a:t>
            </a:r>
            <a:r>
              <a:rPr lang="en-US" dirty="0" smtClean="0"/>
              <a:t>.</a:t>
            </a:r>
            <a:endParaRPr lang="en-US" sz="1800" dirty="0"/>
          </a:p>
          <a:p>
            <a:r>
              <a:rPr lang="en-US" dirty="0"/>
              <a:t>TILC along- with state has introduced </a:t>
            </a:r>
            <a:r>
              <a:rPr lang="en-US" dirty="0">
                <a:solidFill>
                  <a:srgbClr val="FFFF00"/>
                </a:solidFill>
              </a:rPr>
              <a:t>Google drive </a:t>
            </a:r>
            <a:r>
              <a:rPr lang="en-US" dirty="0"/>
              <a:t>to capture micro-picture of MLHP </a:t>
            </a:r>
            <a:r>
              <a:rPr lang="en-US" dirty="0" smtClean="0"/>
              <a:t>working </a:t>
            </a:r>
          </a:p>
          <a:p>
            <a:pPr lvl="1"/>
            <a:r>
              <a:rPr lang="en-US" dirty="0" smtClean="0"/>
              <a:t>Functionality criteria assessment (Gap analysis)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3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10" y="1193211"/>
            <a:ext cx="1162058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2400" dirty="0" smtClean="0">
              <a:solidFill>
                <a:srgbClr val="FFFFFF"/>
              </a:solidFill>
              <a:latin typeface="Trebuchet MS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IN" sz="2400" dirty="0" smtClean="0">
                <a:solidFill>
                  <a:srgbClr val="FFFFFF"/>
                </a:solidFill>
                <a:latin typeface="Trebuchet MS" pitchFamily="34" charset="0"/>
              </a:rPr>
              <a:t>Base information-  </a:t>
            </a:r>
            <a:r>
              <a:rPr lang="en-IN" sz="2400" dirty="0">
                <a:solidFill>
                  <a:srgbClr val="FFFFFF"/>
                </a:solidFill>
                <a:latin typeface="Trebuchet MS" pitchFamily="34" charset="0"/>
              </a:rPr>
              <a:t>L</a:t>
            </a:r>
            <a:r>
              <a:rPr lang="en-IN" sz="2400" dirty="0" smtClean="0">
                <a:solidFill>
                  <a:srgbClr val="FFFFFF"/>
                </a:solidFill>
                <a:latin typeface="Trebuchet MS" pitchFamily="34" charset="0"/>
              </a:rPr>
              <a:t>ist  of HWCs linked through their PHCS, with details of  corresponding MLHPs, Population, phase of implementation, type of building, Infrastructure repair work status, branding and details on parliamentary constituencies.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IN" sz="2400" dirty="0" smtClean="0">
                <a:solidFill>
                  <a:srgbClr val="FFFFFF"/>
                </a:solidFill>
                <a:latin typeface="Trebuchet MS" pitchFamily="34" charset="0"/>
              </a:rPr>
              <a:t> </a:t>
            </a:r>
            <a:r>
              <a:rPr lang="en-IN" sz="2400" dirty="0">
                <a:solidFill>
                  <a:srgbClr val="FFFFFF"/>
                </a:solidFill>
                <a:latin typeface="Trebuchet MS" pitchFamily="34" charset="0"/>
              </a:rPr>
              <a:t>D</a:t>
            </a:r>
            <a:r>
              <a:rPr lang="en-IN" sz="2400" dirty="0" smtClean="0">
                <a:solidFill>
                  <a:srgbClr val="FFFFFF"/>
                </a:solidFill>
                <a:latin typeface="Trebuchet MS" pitchFamily="34" charset="0"/>
              </a:rPr>
              <a:t>etails of MLHPs- Details on date of joining, contract details, contact details, training details </a:t>
            </a:r>
            <a:r>
              <a:rPr lang="en-IN" sz="2400" dirty="0" err="1" smtClean="0">
                <a:solidFill>
                  <a:srgbClr val="FFFFFF"/>
                </a:solidFill>
                <a:latin typeface="Trebuchet MS" pitchFamily="34" charset="0"/>
              </a:rPr>
              <a:t>etc</a:t>
            </a:r>
            <a:endParaRPr lang="en-IN" sz="2400" dirty="0" smtClean="0">
              <a:solidFill>
                <a:srgbClr val="FFFFFF"/>
              </a:solidFill>
              <a:latin typeface="Trebuchet MS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IN" sz="2400" dirty="0" smtClean="0">
                <a:solidFill>
                  <a:srgbClr val="FFFFFF"/>
                </a:solidFill>
                <a:latin typeface="Trebuchet MS" pitchFamily="34" charset="0"/>
              </a:rPr>
              <a:t>HR details- HWC wise availability of ASHAs, JHWs, MO with contact information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IN" sz="2400" dirty="0" smtClean="0">
                <a:solidFill>
                  <a:srgbClr val="FFFFFF"/>
                </a:solidFill>
                <a:latin typeface="Trebuchet MS" pitchFamily="34" charset="0"/>
              </a:rPr>
              <a:t>Availability of </a:t>
            </a:r>
            <a:r>
              <a:rPr lang="en-IN" sz="2400" dirty="0" err="1" smtClean="0">
                <a:solidFill>
                  <a:srgbClr val="FFFFFF"/>
                </a:solidFill>
                <a:latin typeface="Trebuchet MS" pitchFamily="34" charset="0"/>
              </a:rPr>
              <a:t>equipments</a:t>
            </a:r>
            <a:r>
              <a:rPr lang="en-IN" sz="2400" dirty="0" smtClean="0">
                <a:solidFill>
                  <a:srgbClr val="FFFFFF"/>
                </a:solidFill>
                <a:latin typeface="Trebuchet MS" pitchFamily="34" charset="0"/>
              </a:rPr>
              <a:t>- HWC wise availability of equipment (as per the required list)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IN" sz="2400" dirty="0" smtClean="0">
                <a:solidFill>
                  <a:srgbClr val="FFFFFF"/>
                </a:solidFill>
                <a:latin typeface="Trebuchet MS" pitchFamily="34" charset="0"/>
              </a:rPr>
              <a:t>Monitoring Indicators- Service delivery information in each of the 12 service areas of CPHC with information on referrals and follow up on each of the service areas, Trends in OPD, </a:t>
            </a:r>
          </a:p>
          <a:p>
            <a:pPr marL="342900" indent="-342900">
              <a:buAutoNum type="arabicPeriod"/>
            </a:pPr>
            <a:endParaRPr lang="en-IN" sz="2400" dirty="0" smtClean="0">
              <a:solidFill>
                <a:srgbClr val="FFFFFF"/>
              </a:solidFill>
              <a:latin typeface="Trebuchet MS" pitchFamily="34" charset="0"/>
            </a:endParaRPr>
          </a:p>
          <a:p>
            <a:endParaRPr lang="en-IN" sz="2400" dirty="0">
              <a:solidFill>
                <a:srgbClr val="FFFFFF"/>
              </a:solidFill>
              <a:latin typeface="Trebuchet MS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5581" y="515036"/>
            <a:ext cx="8876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rgbClr val="FFCC66"/>
                </a:solidFill>
                <a:latin typeface="+mj-lt"/>
                <a:ea typeface="+mj-ea"/>
                <a:cs typeface="+mj-cs"/>
              </a:rPr>
              <a:t>Variables </a:t>
            </a:r>
            <a:r>
              <a:rPr lang="en-IN" sz="3200" dirty="0" smtClean="0">
                <a:solidFill>
                  <a:srgbClr val="FFCC66"/>
                </a:solidFill>
                <a:latin typeface="+mj-lt"/>
                <a:ea typeface="+mj-ea"/>
                <a:cs typeface="+mj-cs"/>
              </a:rPr>
              <a:t>Captured in Google Drive</a:t>
            </a:r>
            <a:endParaRPr lang="en-IN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549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137" y="3124200"/>
            <a:ext cx="92456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395" y="4529435"/>
            <a:ext cx="27490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FFFFFF"/>
                </a:solidFill>
              </a:rPr>
              <a:t>https://docs.google.com/spreadsheets/d/1fhke9J2Qv6uYZTZhv78HcQRsOlMLPNzYQAyjoSdoyS0/edit?usp=sharing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11286" y="1012873"/>
            <a:ext cx="2067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solidFill>
                  <a:srgbClr val="FFFF00"/>
                </a:solidFill>
              </a:rPr>
              <a:t>Screenshots of Google drive </a:t>
            </a:r>
            <a:endParaRPr lang="en-IN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305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287" y="204953"/>
            <a:ext cx="11662116" cy="428094"/>
          </a:xfrm>
        </p:spPr>
        <p:txBody>
          <a:bodyPr>
            <a:normAutofit fontScale="90000"/>
          </a:bodyPr>
          <a:lstStyle/>
          <a:p>
            <a:r>
              <a:rPr lang="en-IN" sz="2800" dirty="0" smtClean="0"/>
              <a:t>Performance- Average </a:t>
            </a:r>
            <a:r>
              <a:rPr lang="en-IN" sz="2800" dirty="0"/>
              <a:t>OPD per centre per day- </a:t>
            </a:r>
            <a:r>
              <a:rPr lang="en-IN" sz="2800" dirty="0" smtClean="0"/>
              <a:t>last quarter (Google drive)</a:t>
            </a:r>
            <a:endParaRPr lang="en-IN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04953" y="993228"/>
          <a:ext cx="11713778" cy="5628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661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2248"/>
            <a:ext cx="10363200" cy="914400"/>
          </a:xfrm>
        </p:spPr>
        <p:txBody>
          <a:bodyPr>
            <a:normAutofit/>
          </a:bodyPr>
          <a:lstStyle/>
          <a:p>
            <a:r>
              <a:rPr lang="en-US" dirty="0" err="1" smtClean="0"/>
              <a:t>Taluk</a:t>
            </a:r>
            <a:r>
              <a:rPr lang="en-US" dirty="0" smtClean="0"/>
              <a:t> Wise Daily OPD seen as on 1-8-19 (HWC Portal)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204952" y="1024759"/>
          <a:ext cx="11479048" cy="5423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378373" y="1150883"/>
          <a:ext cx="11540358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6946" y="190884"/>
            <a:ext cx="119950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0" hangingPunct="0">
              <a:defRPr sz="18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>
                <a:solidFill>
                  <a:srgbClr val="FFCC66"/>
                </a:solidFill>
                <a:latin typeface="+mj-lt"/>
                <a:ea typeface="+mj-ea"/>
                <a:cs typeface="+mj-cs"/>
              </a:rPr>
              <a:t>% of case load in each of the 12 Service packages of </a:t>
            </a:r>
            <a:r>
              <a:rPr lang="en-US" sz="2800" dirty="0" smtClean="0">
                <a:solidFill>
                  <a:srgbClr val="FFCC66"/>
                </a:solidFill>
                <a:latin typeface="+mj-lt"/>
                <a:ea typeface="+mj-ea"/>
                <a:cs typeface="+mj-cs"/>
              </a:rPr>
              <a:t>HWC –</a:t>
            </a:r>
            <a:r>
              <a:rPr lang="en-US" sz="24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Google drive  </a:t>
            </a:r>
            <a:endParaRPr lang="en-US" sz="28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70312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4952"/>
            <a:ext cx="10363200" cy="567558"/>
          </a:xfrm>
        </p:spPr>
        <p:txBody>
          <a:bodyPr/>
          <a:lstStyle/>
          <a:p>
            <a:r>
              <a:rPr lang="en-US" dirty="0"/>
              <a:t>% of referrals in the last Quarter </a:t>
            </a:r>
            <a:r>
              <a:rPr lang="en-US" dirty="0" smtClean="0"/>
              <a:t>(April </a:t>
            </a:r>
            <a:r>
              <a:rPr lang="en-US" dirty="0"/>
              <a:t>to </a:t>
            </a:r>
            <a:r>
              <a:rPr lang="en-US" dirty="0" smtClean="0"/>
              <a:t>June </a:t>
            </a:r>
            <a:r>
              <a:rPr lang="en-US" dirty="0"/>
              <a:t>2019)</a:t>
            </a:r>
            <a:endParaRPr lang="en-IN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504497" y="914401"/>
          <a:ext cx="11225047" cy="5707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8300" y="0"/>
            <a:ext cx="10553700" cy="773113"/>
          </a:xfrm>
        </p:spPr>
        <p:txBody>
          <a:bodyPr/>
          <a:lstStyle/>
          <a:p>
            <a:pPr defTabSz="457200">
              <a:defRPr/>
            </a:pPr>
            <a:r>
              <a:rPr lang="en-US" sz="2800" kern="1200" dirty="0"/>
              <a:t>Top 10 Causes (diseases) of out-patient attendees in HWCs</a:t>
            </a:r>
          </a:p>
        </p:txBody>
      </p:sp>
      <p:graphicFrame>
        <p:nvGraphicFramePr>
          <p:cNvPr id="1026" name="Chart 5"/>
          <p:cNvGraphicFramePr>
            <a:graphicFrameLocks/>
          </p:cNvGraphicFramePr>
          <p:nvPr/>
        </p:nvGraphicFramePr>
        <p:xfrm>
          <a:off x="314325" y="722313"/>
          <a:ext cx="11539538" cy="597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4" imgW="11534632" imgH="5968501" progId="">
                  <p:embed/>
                </p:oleObj>
              </mc:Choice>
              <mc:Fallback>
                <p:oleObj r:id="rId4" imgW="11534632" imgH="5968501" progId="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" y="722313"/>
                        <a:ext cx="11539538" cy="5973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CCC22-20FD-47D7-AF28-1022A1F56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489" y="304800"/>
            <a:ext cx="11563643" cy="764345"/>
          </a:xfrm>
        </p:spPr>
        <p:txBody>
          <a:bodyPr/>
          <a:lstStyle/>
          <a:p>
            <a:r>
              <a:rPr lang="en-US" dirty="0" smtClean="0"/>
              <a:t>IIPH PHFI Bengaluru Independent Monitoring: provisional findings*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71AF0-FB53-409E-B129-A52700B04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489" y="1434907"/>
            <a:ext cx="11535508" cy="5233182"/>
          </a:xfrm>
        </p:spPr>
        <p:txBody>
          <a:bodyPr/>
          <a:lstStyle/>
          <a:p>
            <a:pPr algn="just"/>
            <a:r>
              <a:rPr lang="en-US" sz="2900" dirty="0" smtClean="0">
                <a:solidFill>
                  <a:srgbClr val="FFFF00"/>
                </a:solidFill>
              </a:rPr>
              <a:t>72% </a:t>
            </a:r>
            <a:r>
              <a:rPr lang="en-US" sz="2900" dirty="0" smtClean="0"/>
              <a:t>beneficiaries are</a:t>
            </a:r>
            <a:r>
              <a:rPr lang="en-US" sz="2900" dirty="0" smtClean="0">
                <a:solidFill>
                  <a:srgbClr val="FFFF00"/>
                </a:solidFill>
              </a:rPr>
              <a:t> aware about MLHPs at HWC</a:t>
            </a:r>
            <a:endParaRPr lang="en-IN" sz="2900" dirty="0"/>
          </a:p>
          <a:p>
            <a:pPr algn="just"/>
            <a:r>
              <a:rPr lang="en-IN" sz="2900" dirty="0" smtClean="0">
                <a:solidFill>
                  <a:srgbClr val="FFFF00"/>
                </a:solidFill>
              </a:rPr>
              <a:t>92% </a:t>
            </a:r>
            <a:r>
              <a:rPr lang="en-IN" sz="2900" dirty="0" smtClean="0"/>
              <a:t>beneficiaries availing services at HWCs rate</a:t>
            </a:r>
            <a:r>
              <a:rPr lang="en-IN" sz="2900" dirty="0" smtClean="0">
                <a:solidFill>
                  <a:srgbClr val="FFFF00"/>
                </a:solidFill>
              </a:rPr>
              <a:t> quality of services by MLHPs as good/satisfactory</a:t>
            </a:r>
          </a:p>
          <a:p>
            <a:pPr algn="just"/>
            <a:r>
              <a:rPr lang="en-IN" sz="2900" dirty="0" smtClean="0">
                <a:solidFill>
                  <a:srgbClr val="FFFFFF"/>
                </a:solidFill>
              </a:rPr>
              <a:t>Common services availed from MLHPs at HWCs</a:t>
            </a:r>
            <a:r>
              <a:rPr lang="en-IN" sz="2900" dirty="0" smtClean="0">
                <a:solidFill>
                  <a:srgbClr val="FFFF00"/>
                </a:solidFill>
              </a:rPr>
              <a:t>- Consultation (50%), medicines (35%), investigations (15%)</a:t>
            </a:r>
          </a:p>
          <a:p>
            <a:pPr algn="just"/>
            <a:r>
              <a:rPr lang="en-US" sz="2900" dirty="0" smtClean="0"/>
              <a:t>MLHPs perceived role in NCD care by community- </a:t>
            </a:r>
            <a:r>
              <a:rPr lang="en-US" sz="2900" i="1" dirty="0" smtClean="0">
                <a:solidFill>
                  <a:srgbClr val="FFFF00"/>
                </a:solidFill>
              </a:rPr>
              <a:t>measuring BP/ blood sugar, dispensing drugs &amp; mobilizing people for screening</a:t>
            </a:r>
            <a:endParaRPr lang="en-US" sz="2900" i="1" dirty="0">
              <a:solidFill>
                <a:srgbClr val="FFFF00"/>
              </a:solidFill>
            </a:endParaRPr>
          </a:p>
          <a:p>
            <a:pPr algn="just"/>
            <a:r>
              <a:rPr lang="en-US" sz="2900" dirty="0" smtClean="0">
                <a:solidFill>
                  <a:srgbClr val="FFFF00"/>
                </a:solidFill>
              </a:rPr>
              <a:t>54% perceive improvement in HWCs</a:t>
            </a:r>
            <a:r>
              <a:rPr lang="en-US" sz="2900" dirty="0" smtClean="0"/>
              <a:t> as compared to previous visits</a:t>
            </a:r>
            <a:endParaRPr lang="en-US" sz="2900" dirty="0"/>
          </a:p>
          <a:p>
            <a:endParaRPr lang="en-US" dirty="0" smtClean="0"/>
          </a:p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r>
              <a:rPr lang="en-US" sz="1800" i="1" dirty="0" smtClean="0"/>
              <a:t>* Subject to change, process underway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90059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CCC22-20FD-47D7-AF28-1022A1F56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489" y="304800"/>
            <a:ext cx="11563643" cy="764345"/>
          </a:xfrm>
        </p:spPr>
        <p:txBody>
          <a:bodyPr/>
          <a:lstStyle/>
          <a:p>
            <a:r>
              <a:rPr lang="en-US" dirty="0"/>
              <a:t>Perception about MLHP: Beneficiary, ASHA, ANM, PHC 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71AF0-FB53-409E-B129-A52700B04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489" y="1308295"/>
            <a:ext cx="11535508" cy="5233182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Patients- </a:t>
            </a:r>
            <a:r>
              <a:rPr lang="en-US" dirty="0" smtClean="0"/>
              <a:t>MLHPs are Village level “</a:t>
            </a:r>
            <a:r>
              <a:rPr lang="en-US" dirty="0" smtClean="0">
                <a:solidFill>
                  <a:srgbClr val="FFFF00"/>
                </a:solidFill>
              </a:rPr>
              <a:t>Community Doctor” – </a:t>
            </a:r>
            <a:r>
              <a:rPr lang="en-US" dirty="0" smtClean="0"/>
              <a:t>cares for patient</a:t>
            </a:r>
            <a:endParaRPr lang="en-IN" dirty="0" smtClean="0"/>
          </a:p>
          <a:p>
            <a:r>
              <a:rPr lang="en-IN" dirty="0" smtClean="0">
                <a:solidFill>
                  <a:srgbClr val="FFFF00"/>
                </a:solidFill>
              </a:rPr>
              <a:t>ASHAs</a:t>
            </a:r>
            <a:r>
              <a:rPr lang="en-IN" dirty="0" smtClean="0"/>
              <a:t>-MLHP </a:t>
            </a:r>
            <a:r>
              <a:rPr lang="en-IN" dirty="0"/>
              <a:t>commonly referred to as </a:t>
            </a:r>
            <a:r>
              <a:rPr lang="en-IN" dirty="0">
                <a:solidFill>
                  <a:srgbClr val="FFFF00"/>
                </a:solidFill>
              </a:rPr>
              <a:t>“UHC Doctor” </a:t>
            </a:r>
            <a:r>
              <a:rPr lang="en-IN" dirty="0"/>
              <a:t>and are responsible for the overall functioning of </a:t>
            </a:r>
            <a:r>
              <a:rPr lang="en-IN" dirty="0" smtClean="0"/>
              <a:t>SC-HWC</a:t>
            </a:r>
            <a:endParaRPr lang="en-IN" dirty="0"/>
          </a:p>
          <a:p>
            <a:r>
              <a:rPr lang="en-IN" dirty="0">
                <a:solidFill>
                  <a:srgbClr val="FFFF00"/>
                </a:solidFill>
              </a:rPr>
              <a:t>ANM</a:t>
            </a:r>
            <a:r>
              <a:rPr lang="en-IN" dirty="0"/>
              <a:t>- On being probed about how MLHPs has reduced your work </a:t>
            </a:r>
            <a:r>
              <a:rPr lang="en-US" dirty="0"/>
              <a:t>they reported that </a:t>
            </a:r>
            <a:endParaRPr lang="en-US" dirty="0" smtClean="0"/>
          </a:p>
          <a:p>
            <a:pPr lvl="1"/>
            <a:r>
              <a:rPr lang="en-US" dirty="0" smtClean="0"/>
              <a:t>“earlier </a:t>
            </a:r>
            <a:r>
              <a:rPr lang="en-US" dirty="0"/>
              <a:t>due to workload stipulated number of ANC and PNC visits could not be completed. With MLHPs in place, ANMs can complete these </a:t>
            </a:r>
            <a:r>
              <a:rPr lang="en-US" dirty="0" smtClean="0"/>
              <a:t>activities” </a:t>
            </a: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PHC MO- </a:t>
            </a:r>
            <a:r>
              <a:rPr lang="en-US" dirty="0"/>
              <a:t>Satisfactory knowledge about the programme and expected roles and responsibilities of HWC team and their work distribution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38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4729C-560D-4737-AC5D-E814FB85D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57" y="225083"/>
            <a:ext cx="11549575" cy="815925"/>
          </a:xfrm>
        </p:spPr>
        <p:txBody>
          <a:bodyPr/>
          <a:lstStyle/>
          <a:p>
            <a:r>
              <a:rPr lang="en-US" sz="2800" dirty="0"/>
              <a:t>Career </a:t>
            </a:r>
            <a:r>
              <a:rPr lang="en-US" sz="2800" dirty="0" smtClean="0"/>
              <a:t>Progression for MLHPs – Envisaged by State </a:t>
            </a:r>
            <a:br>
              <a:rPr lang="en-US" sz="2800" dirty="0" smtClean="0"/>
            </a:br>
            <a:r>
              <a:rPr lang="en-US" sz="2800" dirty="0" smtClean="0"/>
              <a:t>( In coordination with NHSRC Team) </a:t>
            </a:r>
            <a:endParaRPr lang="en-US" sz="28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76C4932-60A8-4287-8DEE-EF2D87FA10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2338"/>
              </p:ext>
            </p:extLst>
          </p:nvPr>
        </p:nvGraphicFramePr>
        <p:xfrm>
          <a:off x="623878" y="1786597"/>
          <a:ext cx="11249253" cy="4795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C47EF43-A2D5-41CE-81A3-A93A2E00E6EF}"/>
              </a:ext>
            </a:extLst>
          </p:cNvPr>
          <p:cNvSpPr txBox="1"/>
          <p:nvPr/>
        </p:nvSpPr>
        <p:spPr>
          <a:xfrm>
            <a:off x="1035254" y="1189891"/>
            <a:ext cx="9393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Career Progression for MLHP </a:t>
            </a:r>
            <a:r>
              <a:rPr lang="en-US" sz="2400" dirty="0" smtClean="0">
                <a:solidFill>
                  <a:srgbClr val="FFFF00"/>
                </a:solidFill>
              </a:rPr>
              <a:t>proposal as shown </a:t>
            </a:r>
            <a:r>
              <a:rPr lang="en-US" sz="2400" dirty="0">
                <a:solidFill>
                  <a:srgbClr val="FFFF00"/>
                </a:solidFill>
              </a:rPr>
              <a:t>below-</a:t>
            </a:r>
          </a:p>
        </p:txBody>
      </p:sp>
    </p:spTree>
    <p:extLst>
      <p:ext uri="{BB962C8B-B14F-4D97-AF65-F5344CB8AC3E}">
        <p14:creationId xmlns:p14="http://schemas.microsoft.com/office/powerpoint/2010/main" val="48076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11016"/>
            <a:ext cx="10363200" cy="506436"/>
          </a:xfrm>
        </p:spPr>
        <p:txBody>
          <a:bodyPr/>
          <a:lstStyle/>
          <a:p>
            <a:r>
              <a:rPr lang="en-US" sz="2800" dirty="0" smtClean="0"/>
              <a:t>Roles and Responsibilities of MLHPs at </a:t>
            </a:r>
            <a:r>
              <a:rPr lang="en-US" sz="2800" dirty="0" smtClean="0"/>
              <a:t>Taluk</a:t>
            </a:r>
            <a:r>
              <a:rPr lang="en-US" sz="2800" dirty="0" smtClean="0"/>
              <a:t> </a:t>
            </a:r>
            <a:r>
              <a:rPr lang="en-US" sz="2800" dirty="0" smtClean="0"/>
              <a:t>level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47" y="703385"/>
            <a:ext cx="11816861" cy="5922498"/>
          </a:xfrm>
        </p:spPr>
        <p:txBody>
          <a:bodyPr/>
          <a:lstStyle/>
          <a:p>
            <a:r>
              <a:rPr lang="en-US" sz="2400" dirty="0" smtClean="0">
                <a:solidFill>
                  <a:srgbClr val="FFFF00"/>
                </a:solidFill>
              </a:rPr>
              <a:t>MLHPs:- </a:t>
            </a:r>
            <a:r>
              <a:rPr lang="en-US" sz="2400" dirty="0" smtClean="0"/>
              <a:t>Team leader at SHC-HWC – will provide Preventive, curative, rehabilitative &amp; palliative services (Limited) 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PHN Grade-2 :-  </a:t>
            </a:r>
            <a:r>
              <a:rPr lang="en-US" sz="2000" dirty="0" smtClean="0"/>
              <a:t>Along with Public Health Manager of CHC/TH – will execute </a:t>
            </a:r>
            <a:endParaRPr lang="en-US" sz="2400" dirty="0" smtClean="0"/>
          </a:p>
          <a:p>
            <a:pPr lvl="1"/>
            <a:r>
              <a:rPr lang="en-US" sz="2000" dirty="0" smtClean="0"/>
              <a:t>Facility (CHC/</a:t>
            </a:r>
            <a:r>
              <a:rPr lang="en-US" sz="2000" dirty="0" err="1" smtClean="0"/>
              <a:t>Taluk</a:t>
            </a:r>
            <a:r>
              <a:rPr lang="en-US" sz="2000" dirty="0" smtClean="0"/>
              <a:t>) based out reach activities to community, </a:t>
            </a:r>
          </a:p>
          <a:p>
            <a:pPr lvl="1"/>
            <a:r>
              <a:rPr lang="en-US" sz="2000" dirty="0" smtClean="0"/>
              <a:t>coordinate and facilitate NCD, RMNCH+A as well as disease control activities implementation in the Hospitals.  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Senior PHN Grade 2 :- </a:t>
            </a:r>
            <a:r>
              <a:rPr lang="en-US" sz="2000" dirty="0" smtClean="0">
                <a:solidFill>
                  <a:srgbClr val="FFFF00"/>
                </a:solidFill>
              </a:rPr>
              <a:t>Along with Block Health Officer (THOs)– will accomplish </a:t>
            </a:r>
            <a:endParaRPr lang="en-US" sz="2400" dirty="0" smtClean="0">
              <a:solidFill>
                <a:srgbClr val="FFFF00"/>
              </a:solidFill>
            </a:endParaRPr>
          </a:p>
          <a:p>
            <a:pPr lvl="1"/>
            <a:r>
              <a:rPr lang="en-US" sz="2000" dirty="0" smtClean="0"/>
              <a:t>Provide supportive supervision for implementation of National Health programmes in </a:t>
            </a:r>
            <a:r>
              <a:rPr lang="en-US" sz="2000" dirty="0" err="1" smtClean="0"/>
              <a:t>Taluk</a:t>
            </a:r>
            <a:r>
              <a:rPr lang="en-US" sz="2000" dirty="0" smtClean="0"/>
              <a:t> level also provide inputs to cover the needs of HWCs. </a:t>
            </a:r>
          </a:p>
          <a:p>
            <a:pPr lvl="1"/>
            <a:r>
              <a:rPr lang="en-US" sz="2000" dirty="0" smtClean="0"/>
              <a:t>Coordinate for proper functioning of Acute emergency &amp; Referral chain management between PHC &amp; Specialty </a:t>
            </a:r>
            <a:r>
              <a:rPr lang="en-US" sz="2000" dirty="0" err="1" smtClean="0"/>
              <a:t>centres</a:t>
            </a:r>
            <a:r>
              <a:rPr lang="en-US" sz="2000" dirty="0" smtClean="0"/>
              <a:t> for- RCH, CD, NCD cases.</a:t>
            </a:r>
          </a:p>
          <a:p>
            <a:pPr lvl="1"/>
            <a:r>
              <a:rPr lang="en-US" sz="2000" dirty="0" smtClean="0"/>
              <a:t>Will coordinate &amp; Part of disaster management, out break investigation team at </a:t>
            </a:r>
            <a:r>
              <a:rPr lang="en-US" sz="2000" dirty="0" err="1" smtClean="0"/>
              <a:t>Taluk</a:t>
            </a:r>
            <a:r>
              <a:rPr lang="en-US" sz="2000" dirty="0" smtClean="0"/>
              <a:t> level.</a:t>
            </a:r>
          </a:p>
          <a:p>
            <a:pPr lvl="1"/>
            <a:r>
              <a:rPr lang="en-US" sz="2000" dirty="0" smtClean="0"/>
              <a:t>Will assist </a:t>
            </a:r>
            <a:r>
              <a:rPr lang="en-US" sz="2000" dirty="0" err="1" smtClean="0"/>
              <a:t>Taluk</a:t>
            </a:r>
            <a:r>
              <a:rPr lang="en-US" sz="2000" dirty="0" smtClean="0"/>
              <a:t> teams along with THO &amp; BPM in preparing evidence based planning/ Gap assessment for MLHP programme of NHM. </a:t>
            </a:r>
          </a:p>
          <a:p>
            <a:pPr lvl="1"/>
            <a:r>
              <a:rPr lang="en-US" sz="2000" dirty="0" smtClean="0"/>
              <a:t>Will be nodal person for MLHP specific grievance redressal with counseling to prevent attrition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11016"/>
            <a:ext cx="10363200" cy="506436"/>
          </a:xfrm>
        </p:spPr>
        <p:txBody>
          <a:bodyPr/>
          <a:lstStyle/>
          <a:p>
            <a:r>
              <a:rPr lang="en-US" sz="2800" dirty="0" smtClean="0"/>
              <a:t>Roles and Responsibilities of MLHPs at </a:t>
            </a:r>
            <a:r>
              <a:rPr lang="en-US" sz="2800" dirty="0" smtClean="0"/>
              <a:t>District</a:t>
            </a:r>
            <a:r>
              <a:rPr lang="en-US" sz="2800" dirty="0" smtClean="0"/>
              <a:t> </a:t>
            </a:r>
            <a:r>
              <a:rPr lang="en-US" sz="2800" dirty="0" smtClean="0"/>
              <a:t>level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47" y="703385"/>
            <a:ext cx="11816861" cy="5922498"/>
          </a:xfrm>
        </p:spPr>
        <p:txBody>
          <a:bodyPr/>
          <a:lstStyle/>
          <a:p>
            <a:r>
              <a:rPr lang="en-US" sz="2400" dirty="0" smtClean="0">
                <a:solidFill>
                  <a:srgbClr val="FFFF00"/>
                </a:solidFill>
              </a:rPr>
              <a:t>PHN Grade-1 :-  </a:t>
            </a:r>
            <a:r>
              <a:rPr lang="en-US" sz="2000" dirty="0" smtClean="0"/>
              <a:t>Along with Public Health Manager at District Hospitals/ Medical colleges– will execute </a:t>
            </a:r>
            <a:endParaRPr lang="en-US" sz="2400" dirty="0" smtClean="0"/>
          </a:p>
          <a:p>
            <a:pPr lvl="1"/>
            <a:r>
              <a:rPr lang="en-US" sz="2000" dirty="0" smtClean="0"/>
              <a:t>Facility (Hospital) based out reach activities to community.</a:t>
            </a:r>
          </a:p>
          <a:p>
            <a:pPr lvl="1"/>
            <a:r>
              <a:rPr lang="en-US" sz="2000" dirty="0" smtClean="0"/>
              <a:t>coordinate and facilitate NCD, RMNCH+A as well as disease control activities implementation in the Hospitals.  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&amp; Senior PHN Grade 1 :- </a:t>
            </a:r>
            <a:r>
              <a:rPr lang="en-US" sz="2000" dirty="0" smtClean="0">
                <a:solidFill>
                  <a:srgbClr val="FFFF00"/>
                </a:solidFill>
              </a:rPr>
              <a:t>Along with DHOs– will accomplish </a:t>
            </a:r>
            <a:endParaRPr lang="en-US" sz="2400" dirty="0" smtClean="0">
              <a:solidFill>
                <a:srgbClr val="FFFF00"/>
              </a:solidFill>
            </a:endParaRPr>
          </a:p>
          <a:p>
            <a:pPr lvl="1"/>
            <a:r>
              <a:rPr lang="en-US" sz="2000" dirty="0" smtClean="0"/>
              <a:t>Provide supportive supervision for implementation of National Health programmes in District level also provide inputs to cover the needs of HWCs. </a:t>
            </a:r>
          </a:p>
          <a:p>
            <a:pPr lvl="1"/>
            <a:r>
              <a:rPr lang="en-US" sz="2000" dirty="0" smtClean="0"/>
              <a:t>Coordinate for proper functioning of Acute emergency &amp; Referral chain management between PHC &amp; Specialty </a:t>
            </a:r>
            <a:r>
              <a:rPr lang="en-US" sz="2000" dirty="0" err="1" smtClean="0"/>
              <a:t>centres</a:t>
            </a:r>
            <a:r>
              <a:rPr lang="en-US" sz="2000" dirty="0" smtClean="0"/>
              <a:t> for- RCH, CD, NCD cases.</a:t>
            </a:r>
          </a:p>
          <a:p>
            <a:pPr lvl="1"/>
            <a:r>
              <a:rPr lang="en-US" sz="2000" dirty="0" smtClean="0"/>
              <a:t>Will coordinate &amp; Part of disaster management, out break investigation team at </a:t>
            </a:r>
            <a:r>
              <a:rPr lang="en-US" sz="2000" dirty="0" err="1" smtClean="0"/>
              <a:t>Taluk</a:t>
            </a:r>
            <a:r>
              <a:rPr lang="en-US" sz="2000" dirty="0" smtClean="0"/>
              <a:t> &amp; District level.</a:t>
            </a:r>
          </a:p>
          <a:p>
            <a:pPr lvl="1"/>
            <a:r>
              <a:rPr lang="en-US" sz="2000" dirty="0" smtClean="0"/>
              <a:t>Will assist District teams along with DHWC coordinators in evidence based planning/ Gap assessment for MLHP programme of NHM. </a:t>
            </a:r>
          </a:p>
          <a:p>
            <a:pPr lvl="1"/>
            <a:r>
              <a:rPr lang="en-US" sz="2000" dirty="0" smtClean="0"/>
              <a:t>Will be nodal person for MLHP specific grievance redressal with counseling to prevent attrition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96949"/>
            <a:ext cx="10363200" cy="604910"/>
          </a:xfrm>
        </p:spPr>
        <p:txBody>
          <a:bodyPr/>
          <a:lstStyle/>
          <a:p>
            <a:r>
              <a:rPr lang="en-IN" dirty="0" smtClean="0"/>
              <a:t>Way forward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5" y="1041009"/>
            <a:ext cx="11535507" cy="5054991"/>
          </a:xfrm>
        </p:spPr>
        <p:txBody>
          <a:bodyPr/>
          <a:lstStyle/>
          <a:p>
            <a:r>
              <a:rPr lang="en-IN" dirty="0" smtClean="0"/>
              <a:t>The Cadre for MLHPs will be finalized soon and will be projected along with Public Health Cadre in state.</a:t>
            </a:r>
          </a:p>
          <a:p>
            <a:r>
              <a:rPr lang="en-IN" dirty="0" smtClean="0"/>
              <a:t>MLHPs will have IT devices for assessing their work performance using appropriate soft wares.</a:t>
            </a:r>
          </a:p>
          <a:p>
            <a:r>
              <a:rPr lang="en-IN" dirty="0" smtClean="0"/>
              <a:t>They will also have to submit annual performance report (personalized copy ) for evaluation of their individual performance.</a:t>
            </a:r>
          </a:p>
          <a:p>
            <a:r>
              <a:rPr lang="en-IN" dirty="0" smtClean="0"/>
              <a:t>Grievance redressal system will be established at District and sub district level to prevent the attrition of MLHPs </a:t>
            </a:r>
            <a:endParaRPr lang="en-IN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39151"/>
            <a:ext cx="10363200" cy="478301"/>
          </a:xfrm>
        </p:spPr>
        <p:txBody>
          <a:bodyPr/>
          <a:lstStyle/>
          <a:p>
            <a:r>
              <a:rPr lang="en-IN" dirty="0" smtClean="0"/>
              <a:t>Other Key Initiatives done by state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217" y="773723"/>
            <a:ext cx="11493305" cy="5795889"/>
          </a:xfrm>
        </p:spPr>
        <p:txBody>
          <a:bodyPr/>
          <a:lstStyle/>
          <a:p>
            <a:r>
              <a:rPr lang="en-IN" sz="2400" dirty="0" smtClean="0"/>
              <a:t>Decentralized local procurement of drugs at MO PHC level</a:t>
            </a:r>
          </a:p>
          <a:p>
            <a:pPr lvl="1"/>
            <a:r>
              <a:rPr lang="en-IN" sz="2000" dirty="0" smtClean="0"/>
              <a:t>using KDLWS- EDL package</a:t>
            </a:r>
          </a:p>
          <a:p>
            <a:r>
              <a:rPr lang="en-IN" sz="2400" dirty="0" smtClean="0"/>
              <a:t>THO &amp; Engineering division to make plan for SC-HWC / PHC- HWC repair and up gradation for wellness area .</a:t>
            </a:r>
          </a:p>
          <a:p>
            <a:pPr lvl="1"/>
            <a:r>
              <a:rPr lang="en-IN" sz="2000" dirty="0" smtClean="0"/>
              <a:t>Planning done for adoption of exclusive  Wellness are- for Yoga and community based awareness and health promotion activity – 15x20 </a:t>
            </a:r>
            <a:r>
              <a:rPr lang="en-IN" sz="2000" dirty="0" err="1" smtClean="0"/>
              <a:t>sqft</a:t>
            </a:r>
            <a:r>
              <a:rPr lang="en-IN" sz="2000" dirty="0" smtClean="0"/>
              <a:t> area.</a:t>
            </a:r>
          </a:p>
          <a:p>
            <a:r>
              <a:rPr lang="en-IN" sz="2400" dirty="0" smtClean="0"/>
              <a:t>MLHPs payment through PFMS including Performance based and team based incentives</a:t>
            </a:r>
          </a:p>
          <a:p>
            <a:pPr lvl="1"/>
            <a:r>
              <a:rPr lang="en-IN" sz="2000" dirty="0" smtClean="0"/>
              <a:t>Performance parameters derived as per GOI norms</a:t>
            </a:r>
          </a:p>
          <a:p>
            <a:r>
              <a:rPr lang="en-IN" sz="2400" dirty="0" smtClean="0"/>
              <a:t>Utilization of NCD application for Continuum of Care (decided at IT meeting of state)</a:t>
            </a:r>
          </a:p>
          <a:p>
            <a:pPr lvl="1"/>
            <a:r>
              <a:rPr lang="en-IN" sz="2000" dirty="0" smtClean="0"/>
              <a:t>State has adopted NCD application as dynamic software for NCD and Minor ailment care </a:t>
            </a:r>
            <a:r>
              <a:rPr lang="en-IN" sz="2000" dirty="0" err="1" smtClean="0"/>
              <a:t>atr</a:t>
            </a:r>
            <a:r>
              <a:rPr lang="en-IN" sz="2000" dirty="0" smtClean="0"/>
              <a:t> HWCs – patient wise records-for dispensing of drugs, follow-up care and performance of MLHPs  </a:t>
            </a:r>
          </a:p>
          <a:p>
            <a:endParaRPr lang="en-IN" dirty="0" smtClean="0"/>
          </a:p>
          <a:p>
            <a:pPr lvl="1"/>
            <a:endParaRPr lang="en-IN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CEBB4-F4B5-4B5A-8C88-793DDB87C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604655"/>
            <a:ext cx="10363200" cy="11430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0745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CC99"/>
        </a:solidFill>
        <a:ln w="12700" cap="sq">
          <a:noFill/>
          <a:round/>
          <a:headEnd type="none" w="sm" len="sm"/>
          <a:tailEnd type="none" w="sm" len="sm"/>
        </a:ln>
      </a:spPr>
      <a:bodyPr wrap="none" anchor="ctr"/>
      <a:lstStyle>
        <a:defPPr algn="ctr">
          <a:defRPr sz="1800" b="1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124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3971</TotalTime>
  <Words>1752</Words>
  <Application>Microsoft Office PowerPoint</Application>
  <PresentationFormat>Widescreen</PresentationFormat>
  <Paragraphs>188</Paragraphs>
  <Slides>25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Times</vt:lpstr>
      <vt:lpstr>Times New Roman</vt:lpstr>
      <vt:lpstr>Trebuchet MS</vt:lpstr>
      <vt:lpstr>Wingdings</vt:lpstr>
      <vt:lpstr>Wingdings 3</vt:lpstr>
      <vt:lpstr>Nouvelle présentation</vt:lpstr>
      <vt:lpstr>Ayushman Bharat- Arogya Karnataka- Health and Wellness Centres </vt:lpstr>
      <vt:lpstr>State’s Initiative towards Cadre of MLHP</vt:lpstr>
      <vt:lpstr>Selection process of MLHPs</vt:lpstr>
      <vt:lpstr>Process adopted for selection (&gt;1 month from date of Notification)</vt:lpstr>
      <vt:lpstr>Registration Flow chart</vt:lpstr>
      <vt:lpstr>Admin Process Flow Diagram</vt:lpstr>
      <vt:lpstr>Preparations for Certificate Course in Community Health</vt:lpstr>
      <vt:lpstr>Role of MLHP in field : A-Team Leader</vt:lpstr>
      <vt:lpstr>MLHP- Weekly Schedule</vt:lpstr>
      <vt:lpstr>MLHP: Service Delivery</vt:lpstr>
      <vt:lpstr>PowerPoint Presentation</vt:lpstr>
      <vt:lpstr>PowerPoint Presentation</vt:lpstr>
      <vt:lpstr>Performance- Average OPD per centre per day- last quarter (Google drive)</vt:lpstr>
      <vt:lpstr>Taluk Wise Daily OPD seen as on 1-8-19 (HWC Portal)</vt:lpstr>
      <vt:lpstr>PowerPoint Presentation</vt:lpstr>
      <vt:lpstr>% of referrals in the last Quarter (April to June 2019)</vt:lpstr>
      <vt:lpstr>Top 10 Causes (diseases) of out-patient attendees in HWCs</vt:lpstr>
      <vt:lpstr>IIPH PHFI Bengaluru Independent Monitoring: provisional findings*</vt:lpstr>
      <vt:lpstr>Perception about MLHP: Beneficiary, ASHA, ANM, PHC MO</vt:lpstr>
      <vt:lpstr>Career Progression for MLHPs – Envisaged by State  ( In coordination with NHSRC Team) </vt:lpstr>
      <vt:lpstr>Roles and Responsibilities of MLHPs at Taluk level</vt:lpstr>
      <vt:lpstr>Roles and Responsibilities of MLHPs at District level</vt:lpstr>
      <vt:lpstr>Way forward</vt:lpstr>
      <vt:lpstr>Other Key Initiatives done by state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Individual Health Cards</dc:title>
  <dc:creator>deeksha khurana</dc:creator>
  <cp:lastModifiedBy>Admin1</cp:lastModifiedBy>
  <cp:revision>547</cp:revision>
  <dcterms:created xsi:type="dcterms:W3CDTF">2017-06-19T04:30:50Z</dcterms:created>
  <dcterms:modified xsi:type="dcterms:W3CDTF">2019-08-07T06:17:13Z</dcterms:modified>
</cp:coreProperties>
</file>