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Lst>
  <p:notesMasterIdLst>
    <p:notesMasterId r:id="rId31"/>
  </p:notesMasterIdLst>
  <p:sldIdLst>
    <p:sldId id="662" r:id="rId4"/>
    <p:sldId id="665" r:id="rId5"/>
    <p:sldId id="661" r:id="rId6"/>
    <p:sldId id="279" r:id="rId7"/>
    <p:sldId id="280" r:id="rId8"/>
    <p:sldId id="259" r:id="rId9"/>
    <p:sldId id="257" r:id="rId10"/>
    <p:sldId id="664" r:id="rId11"/>
    <p:sldId id="264" r:id="rId12"/>
    <p:sldId id="263" r:id="rId13"/>
    <p:sldId id="265" r:id="rId14"/>
    <p:sldId id="266" r:id="rId15"/>
    <p:sldId id="262" r:id="rId16"/>
    <p:sldId id="261" r:id="rId17"/>
    <p:sldId id="267" r:id="rId18"/>
    <p:sldId id="260" r:id="rId19"/>
    <p:sldId id="268" r:id="rId20"/>
    <p:sldId id="258" r:id="rId21"/>
    <p:sldId id="269" r:id="rId22"/>
    <p:sldId id="270" r:id="rId23"/>
    <p:sldId id="271" r:id="rId24"/>
    <p:sldId id="272" r:id="rId25"/>
    <p:sldId id="273" r:id="rId26"/>
    <p:sldId id="274" r:id="rId27"/>
    <p:sldId id="256" r:id="rId28"/>
    <p:sldId id="277" r:id="rId29"/>
    <p:sldId id="27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44"/>
    <p:restoredTop sz="94650"/>
  </p:normalViewPr>
  <p:slideViewPr>
    <p:cSldViewPr snapToGrid="0" snapToObjects="1">
      <p:cViewPr varScale="1">
        <p:scale>
          <a:sx n="92" d="100"/>
          <a:sy n="92" d="100"/>
        </p:scale>
        <p:origin x="176" y="7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Garima%20March%2020,2018\CP%2028-10-2018\CPHC\Cab%20ppt\ppt\spreadsheet.xls"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9426045863823557E-2"/>
          <c:y val="7.8431372549019607E-3"/>
          <c:w val="0.98057395413617643"/>
          <c:h val="0.86002655550409135"/>
        </c:manualLayout>
      </c:layout>
      <c:bar3DChart>
        <c:barDir val="col"/>
        <c:grouping val="stack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invertIfNegative val="0"/>
          <c:dLbls>
            <c:dLbl>
              <c:idx val="1"/>
              <c:tx>
                <c:rich>
                  <a:bodyPr/>
                  <a:lstStyle/>
                  <a:p>
                    <a:fld id="{83A333E5-818D-4D83-A40B-1B080AA84756}" type="VALUE">
                      <a:rPr lang="en-US" b="1"/>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FCD-4A26-90C3-5E60C4E23D2F}"/>
                </c:ext>
              </c:extLst>
            </c:dLbl>
            <c:dLbl>
              <c:idx val="2"/>
              <c:tx>
                <c:rich>
                  <a:bodyPr/>
                  <a:lstStyle/>
                  <a:p>
                    <a:fld id="{7A5BD69D-F81E-436B-BC10-92D48A47A18A}" type="VALUE">
                      <a:rPr lang="en-US" b="1"/>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FCD-4A26-90C3-5E60C4E23D2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Sheet3!$A$3:$A$7</c:f>
              <c:strCache>
                <c:ptCount val="5"/>
                <c:pt idx="0">
                  <c:v>2018-19</c:v>
                </c:pt>
                <c:pt idx="1">
                  <c:v>2019-20</c:v>
                </c:pt>
                <c:pt idx="2">
                  <c:v>2020-21</c:v>
                </c:pt>
                <c:pt idx="3">
                  <c:v>2021-22</c:v>
                </c:pt>
                <c:pt idx="4">
                  <c:v>Dec, 2022</c:v>
                </c:pt>
              </c:strCache>
            </c:strRef>
          </c:cat>
          <c:val>
            <c:numRef>
              <c:f>Sheet3!$B$3:$B$7</c:f>
              <c:numCache>
                <c:formatCode>General</c:formatCode>
                <c:ptCount val="5"/>
                <c:pt idx="0">
                  <c:v>15000</c:v>
                </c:pt>
                <c:pt idx="1">
                  <c:v>15000</c:v>
                </c:pt>
                <c:pt idx="2">
                  <c:v>15000</c:v>
                </c:pt>
                <c:pt idx="3">
                  <c:v>15000</c:v>
                </c:pt>
                <c:pt idx="4">
                  <c:v>15000</c:v>
                </c:pt>
              </c:numCache>
            </c:numRef>
          </c:val>
          <c:extLst>
            <c:ext xmlns:c16="http://schemas.microsoft.com/office/drawing/2014/chart" uri="{C3380CC4-5D6E-409C-BE32-E72D297353CC}">
              <c16:uniqueId val="{00000000-D65F-46DA-886F-5480521036A4}"/>
            </c:ext>
          </c:extLst>
        </c:ser>
        <c:ser>
          <c:idx val="1"/>
          <c:order val="1"/>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Sheet3!$A$3:$A$7</c:f>
              <c:strCache>
                <c:ptCount val="5"/>
                <c:pt idx="0">
                  <c:v>2018-19</c:v>
                </c:pt>
                <c:pt idx="1">
                  <c:v>2019-20</c:v>
                </c:pt>
                <c:pt idx="2">
                  <c:v>2020-21</c:v>
                </c:pt>
                <c:pt idx="3">
                  <c:v>2021-22</c:v>
                </c:pt>
                <c:pt idx="4">
                  <c:v>Dec, 2022</c:v>
                </c:pt>
              </c:strCache>
            </c:strRef>
          </c:cat>
          <c:val>
            <c:numRef>
              <c:f>Sheet3!$C$3:$C$7</c:f>
              <c:numCache>
                <c:formatCode>General</c:formatCode>
                <c:ptCount val="5"/>
                <c:pt idx="1">
                  <c:v>25000</c:v>
                </c:pt>
                <c:pt idx="2">
                  <c:v>25000</c:v>
                </c:pt>
                <c:pt idx="3">
                  <c:v>25000</c:v>
                </c:pt>
                <c:pt idx="4">
                  <c:v>25000</c:v>
                </c:pt>
              </c:numCache>
            </c:numRef>
          </c:val>
          <c:extLst>
            <c:ext xmlns:c16="http://schemas.microsoft.com/office/drawing/2014/chart" uri="{C3380CC4-5D6E-409C-BE32-E72D297353CC}">
              <c16:uniqueId val="{00000001-D65F-46DA-886F-5480521036A4}"/>
            </c:ext>
          </c:extLst>
        </c:ser>
        <c:ser>
          <c:idx val="2"/>
          <c:order val="2"/>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Sheet3!$A$3:$A$7</c:f>
              <c:strCache>
                <c:ptCount val="5"/>
                <c:pt idx="0">
                  <c:v>2018-19</c:v>
                </c:pt>
                <c:pt idx="1">
                  <c:v>2019-20</c:v>
                </c:pt>
                <c:pt idx="2">
                  <c:v>2020-21</c:v>
                </c:pt>
                <c:pt idx="3">
                  <c:v>2021-22</c:v>
                </c:pt>
                <c:pt idx="4">
                  <c:v>Dec, 2022</c:v>
                </c:pt>
              </c:strCache>
            </c:strRef>
          </c:cat>
          <c:val>
            <c:numRef>
              <c:f>Sheet3!$D$3:$D$7</c:f>
              <c:numCache>
                <c:formatCode>General</c:formatCode>
                <c:ptCount val="5"/>
                <c:pt idx="2">
                  <c:v>30000</c:v>
                </c:pt>
                <c:pt idx="3">
                  <c:v>30000</c:v>
                </c:pt>
                <c:pt idx="4">
                  <c:v>30000</c:v>
                </c:pt>
              </c:numCache>
            </c:numRef>
          </c:val>
          <c:extLst>
            <c:ext xmlns:c16="http://schemas.microsoft.com/office/drawing/2014/chart" uri="{C3380CC4-5D6E-409C-BE32-E72D297353CC}">
              <c16:uniqueId val="{00000002-D65F-46DA-886F-5480521036A4}"/>
            </c:ext>
          </c:extLst>
        </c:ser>
        <c:ser>
          <c:idx val="3"/>
          <c:order val="3"/>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Sheet3!$A$3:$A$7</c:f>
              <c:strCache>
                <c:ptCount val="5"/>
                <c:pt idx="0">
                  <c:v>2018-19</c:v>
                </c:pt>
                <c:pt idx="1">
                  <c:v>2019-20</c:v>
                </c:pt>
                <c:pt idx="2">
                  <c:v>2020-21</c:v>
                </c:pt>
                <c:pt idx="3">
                  <c:v>2021-22</c:v>
                </c:pt>
                <c:pt idx="4">
                  <c:v>Dec, 2022</c:v>
                </c:pt>
              </c:strCache>
            </c:strRef>
          </c:cat>
          <c:val>
            <c:numRef>
              <c:f>Sheet3!$E$3:$E$7</c:f>
              <c:numCache>
                <c:formatCode>General</c:formatCode>
                <c:ptCount val="5"/>
                <c:pt idx="3">
                  <c:v>40000</c:v>
                </c:pt>
                <c:pt idx="4">
                  <c:v>40000</c:v>
                </c:pt>
              </c:numCache>
            </c:numRef>
          </c:val>
          <c:extLst>
            <c:ext xmlns:c16="http://schemas.microsoft.com/office/drawing/2014/chart" uri="{C3380CC4-5D6E-409C-BE32-E72D297353CC}">
              <c16:uniqueId val="{00000003-D65F-46DA-886F-5480521036A4}"/>
            </c:ext>
          </c:extLst>
        </c:ser>
        <c:ser>
          <c:idx val="4"/>
          <c:order val="4"/>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Sheet3!$A$3:$A$7</c:f>
              <c:strCache>
                <c:ptCount val="5"/>
                <c:pt idx="0">
                  <c:v>2018-19</c:v>
                </c:pt>
                <c:pt idx="1">
                  <c:v>2019-20</c:v>
                </c:pt>
                <c:pt idx="2">
                  <c:v>2020-21</c:v>
                </c:pt>
                <c:pt idx="3">
                  <c:v>2021-22</c:v>
                </c:pt>
                <c:pt idx="4">
                  <c:v>Dec, 2022</c:v>
                </c:pt>
              </c:strCache>
            </c:strRef>
          </c:cat>
          <c:val>
            <c:numRef>
              <c:f>Sheet3!$F$3:$F$7</c:f>
              <c:numCache>
                <c:formatCode>General</c:formatCode>
                <c:ptCount val="5"/>
                <c:pt idx="4">
                  <c:v>40000</c:v>
                </c:pt>
              </c:numCache>
            </c:numRef>
          </c:val>
          <c:extLst>
            <c:ext xmlns:c16="http://schemas.microsoft.com/office/drawing/2014/chart" uri="{C3380CC4-5D6E-409C-BE32-E72D297353CC}">
              <c16:uniqueId val="{00000004-D65F-46DA-886F-5480521036A4}"/>
            </c:ext>
          </c:extLst>
        </c:ser>
        <c:dLbls>
          <c:showLegendKey val="0"/>
          <c:showVal val="0"/>
          <c:showCatName val="0"/>
          <c:showSerName val="0"/>
          <c:showPercent val="0"/>
          <c:showBubbleSize val="0"/>
        </c:dLbls>
        <c:gapWidth val="150"/>
        <c:shape val="box"/>
        <c:axId val="633315064"/>
        <c:axId val="633311928"/>
        <c:axId val="0"/>
      </c:bar3DChart>
      <c:catAx>
        <c:axId val="63331506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633311928"/>
        <c:crosses val="autoZero"/>
        <c:auto val="1"/>
        <c:lblAlgn val="ctr"/>
        <c:lblOffset val="100"/>
        <c:noMultiLvlLbl val="0"/>
      </c:catAx>
      <c:valAx>
        <c:axId val="633311928"/>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6333150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103E4F-00E7-4B29-93A2-16E0A50583A5}" type="doc">
      <dgm:prSet loTypeId="urn:microsoft.com/office/officeart/2005/8/layout/radial5" loCatId="relationship" qsTypeId="urn:microsoft.com/office/officeart/2005/8/quickstyle/3d2" qsCatId="3D" csTypeId="urn:microsoft.com/office/officeart/2005/8/colors/colorful3" csCatId="colorful" phldr="1"/>
      <dgm:spPr/>
      <dgm:t>
        <a:bodyPr/>
        <a:lstStyle/>
        <a:p>
          <a:endParaRPr lang="en-IN"/>
        </a:p>
      </dgm:t>
    </dgm:pt>
    <dgm:pt modelId="{28E9216B-FACF-450C-BA67-E3FA5D3B4228}">
      <dgm:prSet phldrT="[Text]" custT="1"/>
      <dgm:spPr>
        <a:solidFill>
          <a:schemeClr val="accent6">
            <a:lumMod val="20000"/>
            <a:lumOff val="80000"/>
          </a:schemeClr>
        </a:solidFill>
      </dgm:spPr>
      <dgm:t>
        <a:bodyPr/>
        <a:lstStyle/>
        <a:p>
          <a:pPr algn="ctr"/>
          <a:r>
            <a:rPr lang="en-IN" sz="1500" b="1" dirty="0">
              <a:solidFill>
                <a:schemeClr val="tx1"/>
              </a:solidFill>
              <a:latin typeface="Garamond" panose="02020404030301010803" pitchFamily="18" charset="0"/>
            </a:rPr>
            <a:t>Continuum of Care –  Telehealth /Referral</a:t>
          </a:r>
        </a:p>
      </dgm:t>
    </dgm:pt>
    <dgm:pt modelId="{2B532378-9E80-4C74-99A1-30C06E349095}" type="parTrans" cxnId="{261ABFAA-9851-4692-A8B6-DF1D21AF8AB4}">
      <dgm:prSet custT="1"/>
      <dgm:spPr/>
      <dgm:t>
        <a:bodyPr/>
        <a:lstStyle/>
        <a:p>
          <a:pPr algn="ctr"/>
          <a:endParaRPr lang="en-IN" sz="1500" b="1" dirty="0">
            <a:solidFill>
              <a:schemeClr val="tx1"/>
            </a:solidFill>
            <a:latin typeface="Garamond" panose="02020404030301010803" pitchFamily="18" charset="0"/>
          </a:endParaRPr>
        </a:p>
      </dgm:t>
    </dgm:pt>
    <dgm:pt modelId="{F24801E0-0F3C-4E10-A4CF-E7B09433F535}" type="sibTrans" cxnId="{261ABFAA-9851-4692-A8B6-DF1D21AF8AB4}">
      <dgm:prSet/>
      <dgm:spPr/>
      <dgm:t>
        <a:bodyPr/>
        <a:lstStyle/>
        <a:p>
          <a:pPr algn="ctr"/>
          <a:endParaRPr lang="en-IN" sz="1500" b="1">
            <a:solidFill>
              <a:schemeClr val="tx1"/>
            </a:solidFill>
            <a:latin typeface="Garamond" panose="02020404030301010803" pitchFamily="18" charset="0"/>
          </a:endParaRPr>
        </a:p>
      </dgm:t>
    </dgm:pt>
    <dgm:pt modelId="{8E28926B-BEEF-4046-A90F-4414382A2A16}">
      <dgm:prSet phldrT="[Text]" custT="1"/>
      <dgm:spPr>
        <a:solidFill>
          <a:schemeClr val="accent6">
            <a:lumMod val="20000"/>
            <a:lumOff val="80000"/>
          </a:schemeClr>
        </a:solidFill>
      </dgm:spPr>
      <dgm:t>
        <a:bodyPr/>
        <a:lstStyle/>
        <a:p>
          <a:pPr algn="ctr"/>
          <a:r>
            <a:rPr lang="en-IN" sz="1500" b="1" dirty="0">
              <a:solidFill>
                <a:schemeClr val="tx1"/>
              </a:solidFill>
              <a:latin typeface="Garamond" panose="02020404030301010803" pitchFamily="18" charset="0"/>
            </a:rPr>
            <a:t>Infrastructure</a:t>
          </a:r>
        </a:p>
      </dgm:t>
    </dgm:pt>
    <dgm:pt modelId="{7E94823E-251A-4EC5-B9EB-1CCB1663C2E3}" type="parTrans" cxnId="{D31BA242-C16D-4707-B31E-5DB6D60608C0}">
      <dgm:prSet custT="1"/>
      <dgm:spPr/>
      <dgm:t>
        <a:bodyPr/>
        <a:lstStyle/>
        <a:p>
          <a:pPr algn="ctr"/>
          <a:endParaRPr lang="en-IN" sz="1500" b="1" dirty="0">
            <a:solidFill>
              <a:schemeClr val="tx1"/>
            </a:solidFill>
            <a:latin typeface="Garamond" panose="02020404030301010803" pitchFamily="18" charset="0"/>
          </a:endParaRPr>
        </a:p>
      </dgm:t>
    </dgm:pt>
    <dgm:pt modelId="{EBB941B6-3429-46C7-96E1-DB675B9D4CEC}" type="sibTrans" cxnId="{D31BA242-C16D-4707-B31E-5DB6D60608C0}">
      <dgm:prSet/>
      <dgm:spPr/>
      <dgm:t>
        <a:bodyPr/>
        <a:lstStyle/>
        <a:p>
          <a:pPr algn="ctr"/>
          <a:endParaRPr lang="en-IN" sz="1500" b="1">
            <a:solidFill>
              <a:schemeClr val="tx1"/>
            </a:solidFill>
            <a:latin typeface="Garamond" panose="02020404030301010803" pitchFamily="18" charset="0"/>
          </a:endParaRPr>
        </a:p>
      </dgm:t>
    </dgm:pt>
    <dgm:pt modelId="{556BE895-7981-4FB2-BFE8-F66A6DA438B9}">
      <dgm:prSet custT="1"/>
      <dgm:spPr>
        <a:solidFill>
          <a:schemeClr val="accent6">
            <a:lumMod val="20000"/>
            <a:lumOff val="80000"/>
          </a:schemeClr>
        </a:solidFill>
      </dgm:spPr>
      <dgm:t>
        <a:bodyPr/>
        <a:lstStyle/>
        <a:p>
          <a:pPr algn="ctr"/>
          <a:r>
            <a:rPr lang="en-IN" sz="1500" b="1" dirty="0">
              <a:solidFill>
                <a:schemeClr val="tx1"/>
              </a:solidFill>
              <a:latin typeface="Garamond" panose="02020404030301010803" pitchFamily="18" charset="0"/>
            </a:rPr>
            <a:t>Expanded Service Delivery</a:t>
          </a:r>
        </a:p>
      </dgm:t>
    </dgm:pt>
    <dgm:pt modelId="{5DCD9141-93F1-49BE-B980-7CAE54B13483}" type="parTrans" cxnId="{A6AEDFD3-2DA9-47DA-B848-E91D30A58CF5}">
      <dgm:prSet custT="1"/>
      <dgm:spPr/>
      <dgm:t>
        <a:bodyPr/>
        <a:lstStyle/>
        <a:p>
          <a:pPr algn="ctr"/>
          <a:endParaRPr lang="en-IN" sz="1500" b="1" dirty="0">
            <a:solidFill>
              <a:schemeClr val="tx1"/>
            </a:solidFill>
            <a:latin typeface="Garamond" panose="02020404030301010803" pitchFamily="18" charset="0"/>
          </a:endParaRPr>
        </a:p>
      </dgm:t>
    </dgm:pt>
    <dgm:pt modelId="{D8A8AAC7-BFB6-494A-A125-C5CF8592155F}" type="sibTrans" cxnId="{A6AEDFD3-2DA9-47DA-B848-E91D30A58CF5}">
      <dgm:prSet/>
      <dgm:spPr/>
      <dgm:t>
        <a:bodyPr/>
        <a:lstStyle/>
        <a:p>
          <a:pPr algn="ctr"/>
          <a:endParaRPr lang="en-IN" sz="1500" b="1">
            <a:solidFill>
              <a:schemeClr val="tx1"/>
            </a:solidFill>
            <a:latin typeface="Garamond" panose="02020404030301010803" pitchFamily="18" charset="0"/>
          </a:endParaRPr>
        </a:p>
      </dgm:t>
    </dgm:pt>
    <dgm:pt modelId="{4F00B64F-10D1-4C86-9F12-B24E4D751B84}">
      <dgm:prSet phldrT="[Text]" custT="1"/>
      <dgm:spPr>
        <a:solidFill>
          <a:schemeClr val="accent6">
            <a:lumMod val="20000"/>
            <a:lumOff val="80000"/>
          </a:schemeClr>
        </a:solidFill>
      </dgm:spPr>
      <dgm:t>
        <a:bodyPr/>
        <a:lstStyle/>
        <a:p>
          <a:pPr algn="ctr"/>
          <a:r>
            <a:rPr lang="en-IN" sz="1500" b="1" dirty="0">
              <a:solidFill>
                <a:schemeClr val="tx1"/>
              </a:solidFill>
              <a:latin typeface="Garamond" panose="02020404030301010803" pitchFamily="18" charset="0"/>
            </a:rPr>
            <a:t>Community Mobilisation and Health Promotion</a:t>
          </a:r>
        </a:p>
      </dgm:t>
    </dgm:pt>
    <dgm:pt modelId="{B1A00D9E-1AE7-49EE-B91D-01C537686338}" type="parTrans" cxnId="{B7639148-D93F-41F7-8BD6-38775DCE3853}">
      <dgm:prSet custT="1"/>
      <dgm:spPr/>
      <dgm:t>
        <a:bodyPr/>
        <a:lstStyle/>
        <a:p>
          <a:pPr algn="ctr"/>
          <a:endParaRPr lang="en-IN" sz="1500" b="1" dirty="0">
            <a:solidFill>
              <a:schemeClr val="tx1"/>
            </a:solidFill>
            <a:latin typeface="Garamond" panose="02020404030301010803" pitchFamily="18" charset="0"/>
          </a:endParaRPr>
        </a:p>
      </dgm:t>
    </dgm:pt>
    <dgm:pt modelId="{25A0EF6B-95EA-4F6D-A97B-ECBB8CD84FDE}" type="sibTrans" cxnId="{B7639148-D93F-41F7-8BD6-38775DCE3853}">
      <dgm:prSet/>
      <dgm:spPr/>
      <dgm:t>
        <a:bodyPr/>
        <a:lstStyle/>
        <a:p>
          <a:pPr algn="ctr"/>
          <a:endParaRPr lang="en-IN" sz="1500" b="1">
            <a:solidFill>
              <a:schemeClr val="tx1"/>
            </a:solidFill>
            <a:latin typeface="Garamond" panose="02020404030301010803" pitchFamily="18" charset="0"/>
          </a:endParaRPr>
        </a:p>
      </dgm:t>
    </dgm:pt>
    <dgm:pt modelId="{391F5CD4-776B-4E2F-9166-6A87FC244ABA}">
      <dgm:prSet custT="1"/>
      <dgm:spPr>
        <a:solidFill>
          <a:schemeClr val="accent6">
            <a:lumMod val="20000"/>
            <a:lumOff val="80000"/>
          </a:schemeClr>
        </a:solidFill>
      </dgm:spPr>
      <dgm:t>
        <a:bodyPr/>
        <a:lstStyle/>
        <a:p>
          <a:pPr algn="ctr"/>
          <a:r>
            <a:rPr lang="en-IN" sz="1500" b="1" dirty="0">
              <a:solidFill>
                <a:schemeClr val="tx1"/>
              </a:solidFill>
              <a:latin typeface="Garamond" panose="02020404030301010803" pitchFamily="18" charset="0"/>
            </a:rPr>
            <a:t>Financing/</a:t>
          </a:r>
        </a:p>
        <a:p>
          <a:pPr algn="ctr"/>
          <a:r>
            <a:rPr lang="en-IN" sz="1500" b="1" dirty="0">
              <a:solidFill>
                <a:schemeClr val="tx1"/>
              </a:solidFill>
              <a:latin typeface="Garamond" panose="02020404030301010803" pitchFamily="18" charset="0"/>
            </a:rPr>
            <a:t>Provider Payment Reforms</a:t>
          </a:r>
        </a:p>
      </dgm:t>
    </dgm:pt>
    <dgm:pt modelId="{14A21847-3A51-40C6-88AB-1E1318F2B652}" type="parTrans" cxnId="{EDC58FD4-9F20-43E3-9509-DA6E92E03ABE}">
      <dgm:prSet custT="1"/>
      <dgm:spPr/>
      <dgm:t>
        <a:bodyPr/>
        <a:lstStyle/>
        <a:p>
          <a:pPr algn="ctr"/>
          <a:endParaRPr lang="en-IN" sz="1500" b="1" dirty="0">
            <a:solidFill>
              <a:schemeClr val="tx1"/>
            </a:solidFill>
            <a:latin typeface="Garamond" panose="02020404030301010803" pitchFamily="18" charset="0"/>
          </a:endParaRPr>
        </a:p>
      </dgm:t>
    </dgm:pt>
    <dgm:pt modelId="{7A396311-2ACA-44CC-B343-33E05D656CF0}" type="sibTrans" cxnId="{EDC58FD4-9F20-43E3-9509-DA6E92E03ABE}">
      <dgm:prSet/>
      <dgm:spPr/>
      <dgm:t>
        <a:bodyPr/>
        <a:lstStyle/>
        <a:p>
          <a:pPr algn="ctr"/>
          <a:endParaRPr lang="en-IN" sz="1500" b="1">
            <a:solidFill>
              <a:schemeClr val="tx1"/>
            </a:solidFill>
            <a:latin typeface="Garamond" panose="02020404030301010803" pitchFamily="18" charset="0"/>
          </a:endParaRPr>
        </a:p>
      </dgm:t>
    </dgm:pt>
    <dgm:pt modelId="{B4E64415-7841-4EE2-8D60-ECB3DC48BEC1}">
      <dgm:prSet custT="1"/>
      <dgm:spPr>
        <a:solidFill>
          <a:schemeClr val="accent6">
            <a:lumMod val="20000"/>
            <a:lumOff val="80000"/>
          </a:schemeClr>
        </a:solidFill>
      </dgm:spPr>
      <dgm:t>
        <a:bodyPr/>
        <a:lstStyle/>
        <a:p>
          <a:pPr algn="ctr"/>
          <a:r>
            <a:rPr lang="en-IN" sz="1500" b="1" dirty="0">
              <a:solidFill>
                <a:schemeClr val="tx1"/>
              </a:solidFill>
              <a:latin typeface="Garamond" panose="02020404030301010803" pitchFamily="18" charset="0"/>
            </a:rPr>
            <a:t>Robust IT System</a:t>
          </a:r>
        </a:p>
      </dgm:t>
    </dgm:pt>
    <dgm:pt modelId="{23296076-89ED-4D86-85C0-1DF2773F63AE}" type="sibTrans" cxnId="{B1D23A6D-97CF-4412-B32D-7B8A65D6DB89}">
      <dgm:prSet/>
      <dgm:spPr/>
      <dgm:t>
        <a:bodyPr/>
        <a:lstStyle/>
        <a:p>
          <a:pPr algn="ctr"/>
          <a:endParaRPr lang="en-IN" sz="1500" b="1">
            <a:solidFill>
              <a:schemeClr val="tx1"/>
            </a:solidFill>
            <a:latin typeface="Garamond" panose="02020404030301010803" pitchFamily="18" charset="0"/>
          </a:endParaRPr>
        </a:p>
      </dgm:t>
    </dgm:pt>
    <dgm:pt modelId="{E071F822-4EE5-4CC1-A2B5-D85D3C13094C}" type="parTrans" cxnId="{B1D23A6D-97CF-4412-B32D-7B8A65D6DB89}">
      <dgm:prSet custT="1"/>
      <dgm:spPr/>
      <dgm:t>
        <a:bodyPr/>
        <a:lstStyle/>
        <a:p>
          <a:pPr algn="ctr"/>
          <a:endParaRPr lang="en-IN" sz="1500" b="1" dirty="0">
            <a:solidFill>
              <a:schemeClr val="tx1"/>
            </a:solidFill>
            <a:latin typeface="Garamond" panose="02020404030301010803" pitchFamily="18" charset="0"/>
          </a:endParaRPr>
        </a:p>
      </dgm:t>
    </dgm:pt>
    <dgm:pt modelId="{1053E80A-22EA-4849-8C55-760D26F2AF43}">
      <dgm:prSet phldrT="[Text]" custT="1"/>
      <dgm:spPr>
        <a:solidFill>
          <a:schemeClr val="accent2">
            <a:lumMod val="20000"/>
            <a:lumOff val="80000"/>
          </a:schemeClr>
        </a:solidFill>
      </dgm:spPr>
      <dgm:t>
        <a:bodyPr/>
        <a:lstStyle/>
        <a:p>
          <a:pPr algn="ctr"/>
          <a:r>
            <a:rPr lang="en-IN" sz="1500" b="1" dirty="0">
              <a:solidFill>
                <a:schemeClr val="tx1"/>
              </a:solidFill>
              <a:latin typeface="Garamond" panose="02020404030301010803" pitchFamily="18" charset="0"/>
            </a:rPr>
            <a:t> CPHC </a:t>
          </a:r>
        </a:p>
        <a:p>
          <a:pPr algn="ctr"/>
          <a:r>
            <a:rPr lang="en-IN" sz="1500" b="1" dirty="0">
              <a:solidFill>
                <a:schemeClr val="tx1"/>
              </a:solidFill>
              <a:latin typeface="Garamond" panose="02020404030301010803" pitchFamily="18" charset="0"/>
            </a:rPr>
            <a:t>through </a:t>
          </a:r>
        </a:p>
        <a:p>
          <a:pPr algn="ctr"/>
          <a:r>
            <a:rPr lang="en-IN" sz="1500" b="1" dirty="0">
              <a:solidFill>
                <a:schemeClr val="tx1"/>
              </a:solidFill>
              <a:latin typeface="Garamond" panose="02020404030301010803" pitchFamily="18" charset="0"/>
            </a:rPr>
            <a:t>HWC</a:t>
          </a:r>
        </a:p>
      </dgm:t>
    </dgm:pt>
    <dgm:pt modelId="{48E03F06-82E5-44DC-81C8-02B1CD922C66}" type="sibTrans" cxnId="{2668A39D-BF59-43CD-9AF8-DA9CA3891D03}">
      <dgm:prSet/>
      <dgm:spPr/>
      <dgm:t>
        <a:bodyPr/>
        <a:lstStyle/>
        <a:p>
          <a:pPr algn="ctr"/>
          <a:endParaRPr lang="en-IN" sz="1500" b="1">
            <a:solidFill>
              <a:schemeClr val="tx1"/>
            </a:solidFill>
            <a:latin typeface="Garamond" panose="02020404030301010803" pitchFamily="18" charset="0"/>
          </a:endParaRPr>
        </a:p>
      </dgm:t>
    </dgm:pt>
    <dgm:pt modelId="{5F27280B-45BF-4BA1-8676-B9E3D4718ECA}" type="parTrans" cxnId="{2668A39D-BF59-43CD-9AF8-DA9CA3891D03}">
      <dgm:prSet/>
      <dgm:spPr/>
      <dgm:t>
        <a:bodyPr/>
        <a:lstStyle/>
        <a:p>
          <a:pPr algn="ctr"/>
          <a:endParaRPr lang="en-IN" sz="1500" b="1">
            <a:solidFill>
              <a:schemeClr val="tx1"/>
            </a:solidFill>
            <a:latin typeface="Garamond" panose="02020404030301010803" pitchFamily="18" charset="0"/>
          </a:endParaRPr>
        </a:p>
      </dgm:t>
    </dgm:pt>
    <dgm:pt modelId="{A957A759-F8FB-45B0-B3F7-8BCB4E282B2C}">
      <dgm:prSet phldrT="[Text]" custT="1"/>
      <dgm:spPr>
        <a:solidFill>
          <a:schemeClr val="accent6">
            <a:lumMod val="20000"/>
            <a:lumOff val="80000"/>
          </a:schemeClr>
        </a:solidFill>
      </dgm:spPr>
      <dgm:t>
        <a:bodyPr/>
        <a:lstStyle/>
        <a:p>
          <a:pPr algn="ctr"/>
          <a:r>
            <a:rPr lang="en-IN" sz="1500" b="1" dirty="0">
              <a:solidFill>
                <a:schemeClr val="tx1"/>
              </a:solidFill>
              <a:latin typeface="Garamond" panose="02020404030301010803" pitchFamily="18" charset="0"/>
            </a:rPr>
            <a:t>Medicines &amp; Expanding Diagnostics</a:t>
          </a:r>
        </a:p>
      </dgm:t>
    </dgm:pt>
    <dgm:pt modelId="{914195F0-C9E6-4BD8-B83E-499EB6AB5B54}" type="sibTrans" cxnId="{7B690D9B-2F05-4E61-BBE1-E9D318DBE28C}">
      <dgm:prSet/>
      <dgm:spPr/>
      <dgm:t>
        <a:bodyPr/>
        <a:lstStyle/>
        <a:p>
          <a:pPr algn="ctr"/>
          <a:endParaRPr lang="en-IN" sz="1500" b="1">
            <a:solidFill>
              <a:schemeClr val="tx1"/>
            </a:solidFill>
            <a:latin typeface="Garamond" panose="02020404030301010803" pitchFamily="18" charset="0"/>
          </a:endParaRPr>
        </a:p>
      </dgm:t>
    </dgm:pt>
    <dgm:pt modelId="{A52B80C2-64DD-46CC-9F3F-AA37552DF18C}" type="parTrans" cxnId="{7B690D9B-2F05-4E61-BBE1-E9D318DBE28C}">
      <dgm:prSet custT="1"/>
      <dgm:spPr/>
      <dgm:t>
        <a:bodyPr/>
        <a:lstStyle/>
        <a:p>
          <a:pPr algn="ctr"/>
          <a:endParaRPr lang="en-IN" sz="1500" b="1" dirty="0">
            <a:solidFill>
              <a:schemeClr val="tx1"/>
            </a:solidFill>
            <a:latin typeface="Garamond" panose="02020404030301010803" pitchFamily="18" charset="0"/>
          </a:endParaRPr>
        </a:p>
      </dgm:t>
    </dgm:pt>
    <dgm:pt modelId="{754EFDE2-2847-4F83-9AB1-13FC7140F41A}">
      <dgm:prSet custT="1"/>
      <dgm:spPr>
        <a:solidFill>
          <a:schemeClr val="accent6">
            <a:lumMod val="20000"/>
            <a:lumOff val="80000"/>
          </a:schemeClr>
        </a:solidFill>
      </dgm:spPr>
      <dgm:t>
        <a:bodyPr/>
        <a:lstStyle/>
        <a:p>
          <a:pPr algn="ctr"/>
          <a:r>
            <a:rPr lang="en-IN" sz="1500" b="1" dirty="0">
              <a:solidFill>
                <a:schemeClr val="tx1"/>
              </a:solidFill>
              <a:latin typeface="Garamond" panose="02020404030301010803" pitchFamily="18" charset="0"/>
            </a:rPr>
            <a:t>Expanding HR - MLHP &amp; Multiskilling</a:t>
          </a:r>
        </a:p>
      </dgm:t>
    </dgm:pt>
    <dgm:pt modelId="{F090F78E-D1E7-4665-9914-3A6BE113D45B}" type="sibTrans" cxnId="{DD4E3316-B215-4101-9A9F-D9B5C78D996E}">
      <dgm:prSet/>
      <dgm:spPr/>
      <dgm:t>
        <a:bodyPr/>
        <a:lstStyle/>
        <a:p>
          <a:pPr algn="ctr"/>
          <a:endParaRPr lang="en-IN" sz="1500" b="1">
            <a:solidFill>
              <a:schemeClr val="tx1"/>
            </a:solidFill>
            <a:latin typeface="Garamond" panose="02020404030301010803" pitchFamily="18" charset="0"/>
          </a:endParaRPr>
        </a:p>
      </dgm:t>
    </dgm:pt>
    <dgm:pt modelId="{A9EA3CB4-DA5F-4900-943D-0F348D699710}" type="parTrans" cxnId="{DD4E3316-B215-4101-9A9F-D9B5C78D996E}">
      <dgm:prSet custT="1"/>
      <dgm:spPr/>
      <dgm:t>
        <a:bodyPr/>
        <a:lstStyle/>
        <a:p>
          <a:pPr algn="ctr"/>
          <a:endParaRPr lang="en-IN" sz="1500" b="1" dirty="0">
            <a:solidFill>
              <a:schemeClr val="tx1"/>
            </a:solidFill>
            <a:latin typeface="Garamond" panose="02020404030301010803" pitchFamily="18" charset="0"/>
          </a:endParaRPr>
        </a:p>
      </dgm:t>
    </dgm:pt>
    <dgm:pt modelId="{34F2B9BD-E8BC-484D-8591-781995FF5068}">
      <dgm:prSet custT="1"/>
      <dgm:spPr>
        <a:solidFill>
          <a:schemeClr val="accent6">
            <a:lumMod val="20000"/>
            <a:lumOff val="80000"/>
          </a:schemeClr>
        </a:solidFill>
      </dgm:spPr>
      <dgm:t>
        <a:bodyPr/>
        <a:lstStyle/>
        <a:p>
          <a:pPr algn="ctr"/>
          <a:r>
            <a:rPr lang="en-IN" sz="1500" b="1" dirty="0">
              <a:solidFill>
                <a:schemeClr val="tx1"/>
              </a:solidFill>
              <a:latin typeface="Garamond" panose="02020404030301010803" pitchFamily="18" charset="0"/>
            </a:rPr>
            <a:t>Partnership for Knowledge &amp; Implementation</a:t>
          </a:r>
        </a:p>
      </dgm:t>
    </dgm:pt>
    <dgm:pt modelId="{112B7F66-CBD9-A14E-9761-0125D4963EED}" type="sibTrans" cxnId="{E132E421-0F11-4446-AC7F-CEA2F6254277}">
      <dgm:prSet/>
      <dgm:spPr/>
      <dgm:t>
        <a:bodyPr/>
        <a:lstStyle/>
        <a:p>
          <a:pPr algn="ctr"/>
          <a:endParaRPr lang="en-US" sz="1500" b="1">
            <a:solidFill>
              <a:schemeClr val="tx1"/>
            </a:solidFill>
            <a:latin typeface="Garamond" panose="02020404030301010803" pitchFamily="18" charset="0"/>
          </a:endParaRPr>
        </a:p>
      </dgm:t>
    </dgm:pt>
    <dgm:pt modelId="{3D02C3B8-FBC5-EA41-AC64-F52A9C8C1E5A}" type="parTrans" cxnId="{E132E421-0F11-4446-AC7F-CEA2F6254277}">
      <dgm:prSet custT="1"/>
      <dgm:spPr/>
      <dgm:t>
        <a:bodyPr/>
        <a:lstStyle/>
        <a:p>
          <a:pPr algn="ctr"/>
          <a:endParaRPr lang="en-US" sz="1500" b="1" dirty="0">
            <a:solidFill>
              <a:schemeClr val="tx1"/>
            </a:solidFill>
            <a:latin typeface="Garamond" panose="02020404030301010803" pitchFamily="18" charset="0"/>
          </a:endParaRPr>
        </a:p>
      </dgm:t>
    </dgm:pt>
    <dgm:pt modelId="{B22F6A21-5C01-4820-B19C-3791F5C5ECCD}" type="pres">
      <dgm:prSet presAssocID="{3D103E4F-00E7-4B29-93A2-16E0A50583A5}" presName="Name0" presStyleCnt="0">
        <dgm:presLayoutVars>
          <dgm:chMax val="1"/>
          <dgm:dir/>
          <dgm:animLvl val="ctr"/>
          <dgm:resizeHandles val="exact"/>
        </dgm:presLayoutVars>
      </dgm:prSet>
      <dgm:spPr/>
    </dgm:pt>
    <dgm:pt modelId="{942C2535-A704-41DA-AB2D-F3D54F822120}" type="pres">
      <dgm:prSet presAssocID="{1053E80A-22EA-4849-8C55-760D26F2AF43}" presName="centerShape" presStyleLbl="node0" presStyleIdx="0" presStyleCnt="1" custScaleX="199974" custScaleY="199974" custLinFactNeighborX="-12986" custLinFactNeighborY="-1334"/>
      <dgm:spPr/>
    </dgm:pt>
    <dgm:pt modelId="{30E1E3C2-FDF0-4283-9D32-B205BE1D9BC6}" type="pres">
      <dgm:prSet presAssocID="{2B532378-9E80-4C74-99A1-30C06E349095}" presName="parTrans" presStyleLbl="sibTrans2D1" presStyleIdx="0" presStyleCnt="9"/>
      <dgm:spPr/>
    </dgm:pt>
    <dgm:pt modelId="{F8EC0344-B45F-4827-8226-D4B61282A235}" type="pres">
      <dgm:prSet presAssocID="{2B532378-9E80-4C74-99A1-30C06E349095}" presName="connectorText" presStyleLbl="sibTrans2D1" presStyleIdx="0" presStyleCnt="9"/>
      <dgm:spPr/>
    </dgm:pt>
    <dgm:pt modelId="{AD58A32D-2774-446A-B279-F40D6A8BDBFD}" type="pres">
      <dgm:prSet presAssocID="{28E9216B-FACF-450C-BA67-E3FA5D3B4228}" presName="node" presStyleLbl="node1" presStyleIdx="0" presStyleCnt="9" custScaleX="119999" custScaleY="113080" custRadScaleRad="90542" custRadScaleInc="105134">
        <dgm:presLayoutVars>
          <dgm:bulletEnabled val="1"/>
        </dgm:presLayoutVars>
      </dgm:prSet>
      <dgm:spPr/>
    </dgm:pt>
    <dgm:pt modelId="{6F470D57-678B-461E-8C75-10662AF9C98E}" type="pres">
      <dgm:prSet presAssocID="{5DCD9141-93F1-49BE-B980-7CAE54B13483}" presName="parTrans" presStyleLbl="sibTrans2D1" presStyleIdx="1" presStyleCnt="9"/>
      <dgm:spPr/>
    </dgm:pt>
    <dgm:pt modelId="{58818F59-B496-4E82-8EB9-0E9F0377853C}" type="pres">
      <dgm:prSet presAssocID="{5DCD9141-93F1-49BE-B980-7CAE54B13483}" presName="connectorText" presStyleLbl="sibTrans2D1" presStyleIdx="1" presStyleCnt="9"/>
      <dgm:spPr/>
    </dgm:pt>
    <dgm:pt modelId="{94C88A5E-5EA3-4B41-BA57-8887901178D3}" type="pres">
      <dgm:prSet presAssocID="{556BE895-7981-4FB2-BFE8-F66A6DA438B9}" presName="node" presStyleLbl="node1" presStyleIdx="1" presStyleCnt="9" custScaleX="120000" custScaleY="120000" custRadScaleRad="101271" custRadScaleInc="-294860">
        <dgm:presLayoutVars>
          <dgm:bulletEnabled val="1"/>
        </dgm:presLayoutVars>
      </dgm:prSet>
      <dgm:spPr/>
    </dgm:pt>
    <dgm:pt modelId="{F3ECCB9A-C678-4A5C-8B7E-AE8B67E2626C}" type="pres">
      <dgm:prSet presAssocID="{A9EA3CB4-DA5F-4900-943D-0F348D699710}" presName="parTrans" presStyleLbl="sibTrans2D1" presStyleIdx="2" presStyleCnt="9"/>
      <dgm:spPr/>
    </dgm:pt>
    <dgm:pt modelId="{2EBB61A2-0A53-41BE-AF27-FA05ACFDBF0E}" type="pres">
      <dgm:prSet presAssocID="{A9EA3CB4-DA5F-4900-943D-0F348D699710}" presName="connectorText" presStyleLbl="sibTrans2D1" presStyleIdx="2" presStyleCnt="9"/>
      <dgm:spPr/>
    </dgm:pt>
    <dgm:pt modelId="{0D970EC3-94C4-49EE-801A-34745E7311C1}" type="pres">
      <dgm:prSet presAssocID="{754EFDE2-2847-4F83-9AB1-13FC7140F41A}" presName="node" presStyleLbl="node1" presStyleIdx="2" presStyleCnt="9" custScaleX="131215" custScaleY="120000" custRadScaleRad="70738" custRadScaleInc="-62797">
        <dgm:presLayoutVars>
          <dgm:bulletEnabled val="1"/>
        </dgm:presLayoutVars>
      </dgm:prSet>
      <dgm:spPr/>
    </dgm:pt>
    <dgm:pt modelId="{1FAF7EFA-11A0-49D7-AD4D-DEEE928362E1}" type="pres">
      <dgm:prSet presAssocID="{A52B80C2-64DD-46CC-9F3F-AA37552DF18C}" presName="parTrans" presStyleLbl="sibTrans2D1" presStyleIdx="3" presStyleCnt="9"/>
      <dgm:spPr/>
    </dgm:pt>
    <dgm:pt modelId="{D0E24697-00D0-4FE1-AB2A-C4FA9814DF2C}" type="pres">
      <dgm:prSet presAssocID="{A52B80C2-64DD-46CC-9F3F-AA37552DF18C}" presName="connectorText" presStyleLbl="sibTrans2D1" presStyleIdx="3" presStyleCnt="9"/>
      <dgm:spPr/>
    </dgm:pt>
    <dgm:pt modelId="{5817FB05-5BDB-4890-9908-48A30EACD8E1}" type="pres">
      <dgm:prSet presAssocID="{A957A759-F8FB-45B0-B3F7-8BCB4E282B2C}" presName="node" presStyleLbl="node1" presStyleIdx="3" presStyleCnt="9" custScaleX="120000" custScaleY="120000" custRadScaleRad="76545" custRadScaleInc="7987">
        <dgm:presLayoutVars>
          <dgm:bulletEnabled val="1"/>
        </dgm:presLayoutVars>
      </dgm:prSet>
      <dgm:spPr/>
    </dgm:pt>
    <dgm:pt modelId="{9CB18069-480A-42C3-9C70-26301B0895C9}" type="pres">
      <dgm:prSet presAssocID="{B1A00D9E-1AE7-49EE-B91D-01C537686338}" presName="parTrans" presStyleLbl="sibTrans2D1" presStyleIdx="4" presStyleCnt="9" custAng="0"/>
      <dgm:spPr/>
    </dgm:pt>
    <dgm:pt modelId="{7973226B-DCF9-4AA3-8E4B-8FC67335784F}" type="pres">
      <dgm:prSet presAssocID="{B1A00D9E-1AE7-49EE-B91D-01C537686338}" presName="connectorText" presStyleLbl="sibTrans2D1" presStyleIdx="4" presStyleCnt="9"/>
      <dgm:spPr/>
    </dgm:pt>
    <dgm:pt modelId="{D29A36E5-AD7C-4E5C-B829-18D7483D745E}" type="pres">
      <dgm:prSet presAssocID="{4F00B64F-10D1-4C86-9F12-B24E4D751B84}" presName="node" presStyleLbl="node1" presStyleIdx="4" presStyleCnt="9" custScaleX="123799" custScaleY="115691" custRadScaleRad="86688" custRadScaleInc="47079">
        <dgm:presLayoutVars>
          <dgm:bulletEnabled val="1"/>
        </dgm:presLayoutVars>
      </dgm:prSet>
      <dgm:spPr/>
    </dgm:pt>
    <dgm:pt modelId="{ADE54D76-0D78-4AEB-B10E-1FD33DA8A63D}" type="pres">
      <dgm:prSet presAssocID="{7E94823E-251A-4EC5-B9EB-1CCB1663C2E3}" presName="parTrans" presStyleLbl="sibTrans2D1" presStyleIdx="5" presStyleCnt="9"/>
      <dgm:spPr/>
    </dgm:pt>
    <dgm:pt modelId="{8859F7D4-01D5-460D-B5B3-8AFA51129756}" type="pres">
      <dgm:prSet presAssocID="{7E94823E-251A-4EC5-B9EB-1CCB1663C2E3}" presName="connectorText" presStyleLbl="sibTrans2D1" presStyleIdx="5" presStyleCnt="9"/>
      <dgm:spPr/>
    </dgm:pt>
    <dgm:pt modelId="{05E1820B-1E2D-4AA8-8256-4CD92364D74A}" type="pres">
      <dgm:prSet presAssocID="{8E28926B-BEEF-4046-A90F-4414382A2A16}" presName="node" presStyleLbl="node1" presStyleIdx="5" presStyleCnt="9" custScaleX="132183" custScaleY="116195" custRadScaleRad="120368" custRadScaleInc="213303">
        <dgm:presLayoutVars>
          <dgm:bulletEnabled val="1"/>
        </dgm:presLayoutVars>
      </dgm:prSet>
      <dgm:spPr/>
    </dgm:pt>
    <dgm:pt modelId="{D71FF09E-9EC6-4AA0-B4DE-CF29CDD5EB1A}" type="pres">
      <dgm:prSet presAssocID="{14A21847-3A51-40C6-88AB-1E1318F2B652}" presName="parTrans" presStyleLbl="sibTrans2D1" presStyleIdx="6" presStyleCnt="9"/>
      <dgm:spPr/>
    </dgm:pt>
    <dgm:pt modelId="{6A582861-3281-480E-A455-DF2CD93D9EA3}" type="pres">
      <dgm:prSet presAssocID="{14A21847-3A51-40C6-88AB-1E1318F2B652}" presName="connectorText" presStyleLbl="sibTrans2D1" presStyleIdx="6" presStyleCnt="9"/>
      <dgm:spPr/>
    </dgm:pt>
    <dgm:pt modelId="{E24EAD39-0C41-4064-8DCB-DAB97B04675C}" type="pres">
      <dgm:prSet presAssocID="{391F5CD4-776B-4E2F-9166-6A87FC244ABA}" presName="node" presStyleLbl="node1" presStyleIdx="6" presStyleCnt="9" custScaleX="126497" custScaleY="120000" custRadScaleRad="117470" custRadScaleInc="329510">
        <dgm:presLayoutVars>
          <dgm:bulletEnabled val="1"/>
        </dgm:presLayoutVars>
      </dgm:prSet>
      <dgm:spPr/>
    </dgm:pt>
    <dgm:pt modelId="{A072287C-D5C3-4C16-8FA9-D5E900DDB669}" type="pres">
      <dgm:prSet presAssocID="{E071F822-4EE5-4CC1-A2B5-D85D3C13094C}" presName="parTrans" presStyleLbl="sibTrans2D1" presStyleIdx="7" presStyleCnt="9" custScaleX="127238"/>
      <dgm:spPr/>
    </dgm:pt>
    <dgm:pt modelId="{14EC83D5-D3E4-46C6-A25A-F7002C31C081}" type="pres">
      <dgm:prSet presAssocID="{E071F822-4EE5-4CC1-A2B5-D85D3C13094C}" presName="connectorText" presStyleLbl="sibTrans2D1" presStyleIdx="7" presStyleCnt="9"/>
      <dgm:spPr/>
    </dgm:pt>
    <dgm:pt modelId="{2A331207-68EA-438D-B3DC-B8185C1F322E}" type="pres">
      <dgm:prSet presAssocID="{B4E64415-7841-4EE2-8D60-ECB3DC48BEC1}" presName="node" presStyleLbl="node1" presStyleIdx="7" presStyleCnt="9" custScaleX="112994" custScaleY="110715" custRadScaleRad="102766" custRadScaleInc="-356334">
        <dgm:presLayoutVars>
          <dgm:bulletEnabled val="1"/>
        </dgm:presLayoutVars>
      </dgm:prSet>
      <dgm:spPr/>
    </dgm:pt>
    <dgm:pt modelId="{A74B6ABF-D473-C044-AD66-6E84834B199A}" type="pres">
      <dgm:prSet presAssocID="{3D02C3B8-FBC5-EA41-AC64-F52A9C8C1E5A}" presName="parTrans" presStyleLbl="sibTrans2D1" presStyleIdx="8" presStyleCnt="9"/>
      <dgm:spPr/>
    </dgm:pt>
    <dgm:pt modelId="{533D84AC-5B87-AB4A-A945-0192CCAA2FBD}" type="pres">
      <dgm:prSet presAssocID="{3D02C3B8-FBC5-EA41-AC64-F52A9C8C1E5A}" presName="connectorText" presStyleLbl="sibTrans2D1" presStyleIdx="8" presStyleCnt="9"/>
      <dgm:spPr/>
    </dgm:pt>
    <dgm:pt modelId="{8EF315A6-9337-A844-BF54-61F16872E833}" type="pres">
      <dgm:prSet presAssocID="{34F2B9BD-E8BC-484D-8591-781995FF5068}" presName="node" presStyleLbl="node1" presStyleIdx="8" presStyleCnt="9" custScaleX="132629" custScaleY="122464" custRadScaleRad="121245" custRadScaleInc="-233463">
        <dgm:presLayoutVars>
          <dgm:bulletEnabled val="1"/>
        </dgm:presLayoutVars>
      </dgm:prSet>
      <dgm:spPr/>
    </dgm:pt>
  </dgm:ptLst>
  <dgm:cxnLst>
    <dgm:cxn modelId="{0F959804-4E14-4035-8EB9-1867E2712607}" type="presOf" srcId="{A9EA3CB4-DA5F-4900-943D-0F348D699710}" destId="{2EBB61A2-0A53-41BE-AF27-FA05ACFDBF0E}" srcOrd="1" destOrd="0" presId="urn:microsoft.com/office/officeart/2005/8/layout/radial5"/>
    <dgm:cxn modelId="{DD4E3316-B215-4101-9A9F-D9B5C78D996E}" srcId="{1053E80A-22EA-4849-8C55-760D26F2AF43}" destId="{754EFDE2-2847-4F83-9AB1-13FC7140F41A}" srcOrd="2" destOrd="0" parTransId="{A9EA3CB4-DA5F-4900-943D-0F348D699710}" sibTransId="{F090F78E-D1E7-4665-9914-3A6BE113D45B}"/>
    <dgm:cxn modelId="{E132E421-0F11-4446-AC7F-CEA2F6254277}" srcId="{1053E80A-22EA-4849-8C55-760D26F2AF43}" destId="{34F2B9BD-E8BC-484D-8591-781995FF5068}" srcOrd="8" destOrd="0" parTransId="{3D02C3B8-FBC5-EA41-AC64-F52A9C8C1E5A}" sibTransId="{112B7F66-CBD9-A14E-9761-0125D4963EED}"/>
    <dgm:cxn modelId="{BBFE5B27-54F9-470A-95DD-5F845D8B0AFE}" type="presOf" srcId="{556BE895-7981-4FB2-BFE8-F66A6DA438B9}" destId="{94C88A5E-5EA3-4B41-BA57-8887901178D3}" srcOrd="0" destOrd="0" presId="urn:microsoft.com/office/officeart/2005/8/layout/radial5"/>
    <dgm:cxn modelId="{1241573D-27B4-4D69-B6A2-0FF19B569302}" type="presOf" srcId="{8E28926B-BEEF-4046-A90F-4414382A2A16}" destId="{05E1820B-1E2D-4AA8-8256-4CD92364D74A}" srcOrd="0" destOrd="0" presId="urn:microsoft.com/office/officeart/2005/8/layout/radial5"/>
    <dgm:cxn modelId="{6401A33D-F791-4326-8D59-D7EEA92F6746}" type="presOf" srcId="{3D02C3B8-FBC5-EA41-AC64-F52A9C8C1E5A}" destId="{A74B6ABF-D473-C044-AD66-6E84834B199A}" srcOrd="0" destOrd="0" presId="urn:microsoft.com/office/officeart/2005/8/layout/radial5"/>
    <dgm:cxn modelId="{D31BA242-C16D-4707-B31E-5DB6D60608C0}" srcId="{1053E80A-22EA-4849-8C55-760D26F2AF43}" destId="{8E28926B-BEEF-4046-A90F-4414382A2A16}" srcOrd="5" destOrd="0" parTransId="{7E94823E-251A-4EC5-B9EB-1CCB1663C2E3}" sibTransId="{EBB941B6-3429-46C7-96E1-DB675B9D4CEC}"/>
    <dgm:cxn modelId="{5BA3AE46-7A72-4DA8-BB2B-005F1678454C}" type="presOf" srcId="{34F2B9BD-E8BC-484D-8591-781995FF5068}" destId="{8EF315A6-9337-A844-BF54-61F16872E833}" srcOrd="0" destOrd="0" presId="urn:microsoft.com/office/officeart/2005/8/layout/radial5"/>
    <dgm:cxn modelId="{B7639148-D93F-41F7-8BD6-38775DCE3853}" srcId="{1053E80A-22EA-4849-8C55-760D26F2AF43}" destId="{4F00B64F-10D1-4C86-9F12-B24E4D751B84}" srcOrd="4" destOrd="0" parTransId="{B1A00D9E-1AE7-49EE-B91D-01C537686338}" sibTransId="{25A0EF6B-95EA-4F6D-A97B-ECBB8CD84FDE}"/>
    <dgm:cxn modelId="{24C34053-F5D9-498D-A70B-88E4C19B717B}" type="presOf" srcId="{7E94823E-251A-4EC5-B9EB-1CCB1663C2E3}" destId="{8859F7D4-01D5-460D-B5B3-8AFA51129756}" srcOrd="1" destOrd="0" presId="urn:microsoft.com/office/officeart/2005/8/layout/radial5"/>
    <dgm:cxn modelId="{26F4745D-AA37-4FB2-9FF3-E1EF0EEA8427}" type="presOf" srcId="{B4E64415-7841-4EE2-8D60-ECB3DC48BEC1}" destId="{2A331207-68EA-438D-B3DC-B8185C1F322E}" srcOrd="0" destOrd="0" presId="urn:microsoft.com/office/officeart/2005/8/layout/radial5"/>
    <dgm:cxn modelId="{16E98368-1129-4A45-8B5C-A4C796097747}" type="presOf" srcId="{1053E80A-22EA-4849-8C55-760D26F2AF43}" destId="{942C2535-A704-41DA-AB2D-F3D54F822120}" srcOrd="0" destOrd="0" presId="urn:microsoft.com/office/officeart/2005/8/layout/radial5"/>
    <dgm:cxn modelId="{B1D23A6D-97CF-4412-B32D-7B8A65D6DB89}" srcId="{1053E80A-22EA-4849-8C55-760D26F2AF43}" destId="{B4E64415-7841-4EE2-8D60-ECB3DC48BEC1}" srcOrd="7" destOrd="0" parTransId="{E071F822-4EE5-4CC1-A2B5-D85D3C13094C}" sibTransId="{23296076-89ED-4D86-85C0-1DF2773F63AE}"/>
    <dgm:cxn modelId="{64956071-2523-402E-9FD4-D798F90948FA}" type="presOf" srcId="{A52B80C2-64DD-46CC-9F3F-AA37552DF18C}" destId="{1FAF7EFA-11A0-49D7-AD4D-DEEE928362E1}" srcOrd="0" destOrd="0" presId="urn:microsoft.com/office/officeart/2005/8/layout/radial5"/>
    <dgm:cxn modelId="{A3BF9C85-A0C3-4849-941D-61D675F640FF}" type="presOf" srcId="{A957A759-F8FB-45B0-B3F7-8BCB4E282B2C}" destId="{5817FB05-5BDB-4890-9908-48A30EACD8E1}" srcOrd="0" destOrd="0" presId="urn:microsoft.com/office/officeart/2005/8/layout/radial5"/>
    <dgm:cxn modelId="{274ABF87-26BB-41AD-B555-55FE4255C9FB}" type="presOf" srcId="{754EFDE2-2847-4F83-9AB1-13FC7140F41A}" destId="{0D970EC3-94C4-49EE-801A-34745E7311C1}" srcOrd="0" destOrd="0" presId="urn:microsoft.com/office/officeart/2005/8/layout/radial5"/>
    <dgm:cxn modelId="{DF978C98-CFFA-48A9-982C-D9ABCC76845C}" type="presOf" srcId="{3D103E4F-00E7-4B29-93A2-16E0A50583A5}" destId="{B22F6A21-5C01-4820-B19C-3791F5C5ECCD}" srcOrd="0" destOrd="0" presId="urn:microsoft.com/office/officeart/2005/8/layout/radial5"/>
    <dgm:cxn modelId="{7B690D9B-2F05-4E61-BBE1-E9D318DBE28C}" srcId="{1053E80A-22EA-4849-8C55-760D26F2AF43}" destId="{A957A759-F8FB-45B0-B3F7-8BCB4E282B2C}" srcOrd="3" destOrd="0" parTransId="{A52B80C2-64DD-46CC-9F3F-AA37552DF18C}" sibTransId="{914195F0-C9E6-4BD8-B83E-499EB6AB5B54}"/>
    <dgm:cxn modelId="{2668A39D-BF59-43CD-9AF8-DA9CA3891D03}" srcId="{3D103E4F-00E7-4B29-93A2-16E0A50583A5}" destId="{1053E80A-22EA-4849-8C55-760D26F2AF43}" srcOrd="0" destOrd="0" parTransId="{5F27280B-45BF-4BA1-8676-B9E3D4718ECA}" sibTransId="{48E03F06-82E5-44DC-81C8-02B1CD922C66}"/>
    <dgm:cxn modelId="{3CB618AA-F435-4234-A215-F4E6E4916B81}" type="presOf" srcId="{7E94823E-251A-4EC5-B9EB-1CCB1663C2E3}" destId="{ADE54D76-0D78-4AEB-B10E-1FD33DA8A63D}" srcOrd="0" destOrd="0" presId="urn:microsoft.com/office/officeart/2005/8/layout/radial5"/>
    <dgm:cxn modelId="{261ABFAA-9851-4692-A8B6-DF1D21AF8AB4}" srcId="{1053E80A-22EA-4849-8C55-760D26F2AF43}" destId="{28E9216B-FACF-450C-BA67-E3FA5D3B4228}" srcOrd="0" destOrd="0" parTransId="{2B532378-9E80-4C74-99A1-30C06E349095}" sibTransId="{F24801E0-0F3C-4E10-A4CF-E7B09433F535}"/>
    <dgm:cxn modelId="{A021BEB4-3444-4F6A-9637-0F0FAC4DA9A6}" type="presOf" srcId="{A9EA3CB4-DA5F-4900-943D-0F348D699710}" destId="{F3ECCB9A-C678-4A5C-8B7E-AE8B67E2626C}" srcOrd="0" destOrd="0" presId="urn:microsoft.com/office/officeart/2005/8/layout/radial5"/>
    <dgm:cxn modelId="{8259E3BA-5117-410A-A36A-4295F3470014}" type="presOf" srcId="{4F00B64F-10D1-4C86-9F12-B24E4D751B84}" destId="{D29A36E5-AD7C-4E5C-B829-18D7483D745E}" srcOrd="0" destOrd="0" presId="urn:microsoft.com/office/officeart/2005/8/layout/radial5"/>
    <dgm:cxn modelId="{F1E803BB-22BC-430A-A454-C2B275CA174D}" type="presOf" srcId="{14A21847-3A51-40C6-88AB-1E1318F2B652}" destId="{D71FF09E-9EC6-4AA0-B4DE-CF29CDD5EB1A}" srcOrd="0" destOrd="0" presId="urn:microsoft.com/office/officeart/2005/8/layout/radial5"/>
    <dgm:cxn modelId="{03E4ADC7-5709-48A6-812F-8B8789283E78}" type="presOf" srcId="{5DCD9141-93F1-49BE-B980-7CAE54B13483}" destId="{58818F59-B496-4E82-8EB9-0E9F0377853C}" srcOrd="1" destOrd="0" presId="urn:microsoft.com/office/officeart/2005/8/layout/radial5"/>
    <dgm:cxn modelId="{AF1384CF-2C2A-4D05-BA57-6A5B54D3CDC0}" type="presOf" srcId="{28E9216B-FACF-450C-BA67-E3FA5D3B4228}" destId="{AD58A32D-2774-446A-B279-F40D6A8BDBFD}" srcOrd="0" destOrd="0" presId="urn:microsoft.com/office/officeart/2005/8/layout/radial5"/>
    <dgm:cxn modelId="{535AFACF-C76F-44D6-9891-8FFEC98DD146}" type="presOf" srcId="{E071F822-4EE5-4CC1-A2B5-D85D3C13094C}" destId="{14EC83D5-D3E4-46C6-A25A-F7002C31C081}" srcOrd="1" destOrd="0" presId="urn:microsoft.com/office/officeart/2005/8/layout/radial5"/>
    <dgm:cxn modelId="{5E5E64D3-AEED-4CAF-9A8F-6114E9C4182D}" type="presOf" srcId="{B1A00D9E-1AE7-49EE-B91D-01C537686338}" destId="{9CB18069-480A-42C3-9C70-26301B0895C9}" srcOrd="0" destOrd="0" presId="urn:microsoft.com/office/officeart/2005/8/layout/radial5"/>
    <dgm:cxn modelId="{A6AEDFD3-2DA9-47DA-B848-E91D30A58CF5}" srcId="{1053E80A-22EA-4849-8C55-760D26F2AF43}" destId="{556BE895-7981-4FB2-BFE8-F66A6DA438B9}" srcOrd="1" destOrd="0" parTransId="{5DCD9141-93F1-49BE-B980-7CAE54B13483}" sibTransId="{D8A8AAC7-BFB6-494A-A125-C5CF8592155F}"/>
    <dgm:cxn modelId="{EDC58FD4-9F20-43E3-9509-DA6E92E03ABE}" srcId="{1053E80A-22EA-4849-8C55-760D26F2AF43}" destId="{391F5CD4-776B-4E2F-9166-6A87FC244ABA}" srcOrd="6" destOrd="0" parTransId="{14A21847-3A51-40C6-88AB-1E1318F2B652}" sibTransId="{7A396311-2ACA-44CC-B343-33E05D656CF0}"/>
    <dgm:cxn modelId="{F2F279D5-EC70-4730-ACF3-FD2E6A443511}" type="presOf" srcId="{E071F822-4EE5-4CC1-A2B5-D85D3C13094C}" destId="{A072287C-D5C3-4C16-8FA9-D5E900DDB669}" srcOrd="0" destOrd="0" presId="urn:microsoft.com/office/officeart/2005/8/layout/radial5"/>
    <dgm:cxn modelId="{4B73BFDC-6B3E-4237-AA5B-4D9C1E593648}" type="presOf" srcId="{2B532378-9E80-4C74-99A1-30C06E349095}" destId="{F8EC0344-B45F-4827-8226-D4B61282A235}" srcOrd="1" destOrd="0" presId="urn:microsoft.com/office/officeart/2005/8/layout/radial5"/>
    <dgm:cxn modelId="{2B027BE7-874D-41CC-8A4D-7DF1EFC270CC}" type="presOf" srcId="{2B532378-9E80-4C74-99A1-30C06E349095}" destId="{30E1E3C2-FDF0-4283-9D32-B205BE1D9BC6}" srcOrd="0" destOrd="0" presId="urn:microsoft.com/office/officeart/2005/8/layout/radial5"/>
    <dgm:cxn modelId="{EACBEDE8-32FD-4EB9-8282-600B72AFAD4C}" type="presOf" srcId="{14A21847-3A51-40C6-88AB-1E1318F2B652}" destId="{6A582861-3281-480E-A455-DF2CD93D9EA3}" srcOrd="1" destOrd="0" presId="urn:microsoft.com/office/officeart/2005/8/layout/radial5"/>
    <dgm:cxn modelId="{017B5CEF-D517-4BB9-BC33-9983703D2104}" type="presOf" srcId="{A52B80C2-64DD-46CC-9F3F-AA37552DF18C}" destId="{D0E24697-00D0-4FE1-AB2A-C4FA9814DF2C}" srcOrd="1" destOrd="0" presId="urn:microsoft.com/office/officeart/2005/8/layout/radial5"/>
    <dgm:cxn modelId="{19A6E4EF-1A07-47B5-94B1-0D17AD2540D9}" type="presOf" srcId="{B1A00D9E-1AE7-49EE-B91D-01C537686338}" destId="{7973226B-DCF9-4AA3-8E4B-8FC67335784F}" srcOrd="1" destOrd="0" presId="urn:microsoft.com/office/officeart/2005/8/layout/radial5"/>
    <dgm:cxn modelId="{3C17E8F2-3E05-4E4B-8368-05704CC4FC8A}" type="presOf" srcId="{391F5CD4-776B-4E2F-9166-6A87FC244ABA}" destId="{E24EAD39-0C41-4064-8DCB-DAB97B04675C}" srcOrd="0" destOrd="0" presId="urn:microsoft.com/office/officeart/2005/8/layout/radial5"/>
    <dgm:cxn modelId="{0450F8F6-EB07-4D8A-9C8F-81679A776C0C}" type="presOf" srcId="{3D02C3B8-FBC5-EA41-AC64-F52A9C8C1E5A}" destId="{533D84AC-5B87-AB4A-A945-0192CCAA2FBD}" srcOrd="1" destOrd="0" presId="urn:microsoft.com/office/officeart/2005/8/layout/radial5"/>
    <dgm:cxn modelId="{E60C40F9-A722-4C04-8919-CF8234EE81DE}" type="presOf" srcId="{5DCD9141-93F1-49BE-B980-7CAE54B13483}" destId="{6F470D57-678B-461E-8C75-10662AF9C98E}" srcOrd="0" destOrd="0" presId="urn:microsoft.com/office/officeart/2005/8/layout/radial5"/>
    <dgm:cxn modelId="{0DB38B0A-9270-4C86-93CB-9BF5E3C5F2B3}" type="presParOf" srcId="{B22F6A21-5C01-4820-B19C-3791F5C5ECCD}" destId="{942C2535-A704-41DA-AB2D-F3D54F822120}" srcOrd="0" destOrd="0" presId="urn:microsoft.com/office/officeart/2005/8/layout/radial5"/>
    <dgm:cxn modelId="{493D9677-64D2-487D-8D5A-A69152E43C71}" type="presParOf" srcId="{B22F6A21-5C01-4820-B19C-3791F5C5ECCD}" destId="{30E1E3C2-FDF0-4283-9D32-B205BE1D9BC6}" srcOrd="1" destOrd="0" presId="urn:microsoft.com/office/officeart/2005/8/layout/radial5"/>
    <dgm:cxn modelId="{E57F5ACA-3F7B-4058-B91A-2561B5D67351}" type="presParOf" srcId="{30E1E3C2-FDF0-4283-9D32-B205BE1D9BC6}" destId="{F8EC0344-B45F-4827-8226-D4B61282A235}" srcOrd="0" destOrd="0" presId="urn:microsoft.com/office/officeart/2005/8/layout/radial5"/>
    <dgm:cxn modelId="{41096875-07E2-4617-85D7-F6FCE93160F4}" type="presParOf" srcId="{B22F6A21-5C01-4820-B19C-3791F5C5ECCD}" destId="{AD58A32D-2774-446A-B279-F40D6A8BDBFD}" srcOrd="2" destOrd="0" presId="urn:microsoft.com/office/officeart/2005/8/layout/radial5"/>
    <dgm:cxn modelId="{7BB38C6F-8528-4FBD-96A7-30524E40029D}" type="presParOf" srcId="{B22F6A21-5C01-4820-B19C-3791F5C5ECCD}" destId="{6F470D57-678B-461E-8C75-10662AF9C98E}" srcOrd="3" destOrd="0" presId="urn:microsoft.com/office/officeart/2005/8/layout/radial5"/>
    <dgm:cxn modelId="{8242B543-E69D-4EEE-9394-1ED69FDF4EE0}" type="presParOf" srcId="{6F470D57-678B-461E-8C75-10662AF9C98E}" destId="{58818F59-B496-4E82-8EB9-0E9F0377853C}" srcOrd="0" destOrd="0" presId="urn:microsoft.com/office/officeart/2005/8/layout/radial5"/>
    <dgm:cxn modelId="{45F080F9-E12F-4868-951D-D56E0D1B97D1}" type="presParOf" srcId="{B22F6A21-5C01-4820-B19C-3791F5C5ECCD}" destId="{94C88A5E-5EA3-4B41-BA57-8887901178D3}" srcOrd="4" destOrd="0" presId="urn:microsoft.com/office/officeart/2005/8/layout/radial5"/>
    <dgm:cxn modelId="{DB888979-CF11-458B-9666-715977CF3D43}" type="presParOf" srcId="{B22F6A21-5C01-4820-B19C-3791F5C5ECCD}" destId="{F3ECCB9A-C678-4A5C-8B7E-AE8B67E2626C}" srcOrd="5" destOrd="0" presId="urn:microsoft.com/office/officeart/2005/8/layout/radial5"/>
    <dgm:cxn modelId="{406F73D0-75DA-4CCB-8B4D-C53A12220FEE}" type="presParOf" srcId="{F3ECCB9A-C678-4A5C-8B7E-AE8B67E2626C}" destId="{2EBB61A2-0A53-41BE-AF27-FA05ACFDBF0E}" srcOrd="0" destOrd="0" presId="urn:microsoft.com/office/officeart/2005/8/layout/radial5"/>
    <dgm:cxn modelId="{98DB3CD6-A5F7-4D9B-B138-97993280C26F}" type="presParOf" srcId="{B22F6A21-5C01-4820-B19C-3791F5C5ECCD}" destId="{0D970EC3-94C4-49EE-801A-34745E7311C1}" srcOrd="6" destOrd="0" presId="urn:microsoft.com/office/officeart/2005/8/layout/radial5"/>
    <dgm:cxn modelId="{4678BDF7-EB92-4062-835D-0A2BDC101164}" type="presParOf" srcId="{B22F6A21-5C01-4820-B19C-3791F5C5ECCD}" destId="{1FAF7EFA-11A0-49D7-AD4D-DEEE928362E1}" srcOrd="7" destOrd="0" presId="urn:microsoft.com/office/officeart/2005/8/layout/radial5"/>
    <dgm:cxn modelId="{2926E9D9-97BD-40DA-9D71-D04F97194345}" type="presParOf" srcId="{1FAF7EFA-11A0-49D7-AD4D-DEEE928362E1}" destId="{D0E24697-00D0-4FE1-AB2A-C4FA9814DF2C}" srcOrd="0" destOrd="0" presId="urn:microsoft.com/office/officeart/2005/8/layout/radial5"/>
    <dgm:cxn modelId="{895E303A-D00A-434C-AD8D-37F1D7BB735B}" type="presParOf" srcId="{B22F6A21-5C01-4820-B19C-3791F5C5ECCD}" destId="{5817FB05-5BDB-4890-9908-48A30EACD8E1}" srcOrd="8" destOrd="0" presId="urn:microsoft.com/office/officeart/2005/8/layout/radial5"/>
    <dgm:cxn modelId="{6EC23D88-102C-41FA-B13B-EE8F24CB2261}" type="presParOf" srcId="{B22F6A21-5C01-4820-B19C-3791F5C5ECCD}" destId="{9CB18069-480A-42C3-9C70-26301B0895C9}" srcOrd="9" destOrd="0" presId="urn:microsoft.com/office/officeart/2005/8/layout/radial5"/>
    <dgm:cxn modelId="{F28FD949-320D-495A-86E3-EF2D928CDAFD}" type="presParOf" srcId="{9CB18069-480A-42C3-9C70-26301B0895C9}" destId="{7973226B-DCF9-4AA3-8E4B-8FC67335784F}" srcOrd="0" destOrd="0" presId="urn:microsoft.com/office/officeart/2005/8/layout/radial5"/>
    <dgm:cxn modelId="{DC140A3C-925B-4875-B8E3-C5D9D1C12B42}" type="presParOf" srcId="{B22F6A21-5C01-4820-B19C-3791F5C5ECCD}" destId="{D29A36E5-AD7C-4E5C-B829-18D7483D745E}" srcOrd="10" destOrd="0" presId="urn:microsoft.com/office/officeart/2005/8/layout/radial5"/>
    <dgm:cxn modelId="{2D59C040-5C82-4968-8EEB-B9DB1278CDF6}" type="presParOf" srcId="{B22F6A21-5C01-4820-B19C-3791F5C5ECCD}" destId="{ADE54D76-0D78-4AEB-B10E-1FD33DA8A63D}" srcOrd="11" destOrd="0" presId="urn:microsoft.com/office/officeart/2005/8/layout/radial5"/>
    <dgm:cxn modelId="{D1AC3898-D33E-4183-873C-6A42925C24A3}" type="presParOf" srcId="{ADE54D76-0D78-4AEB-B10E-1FD33DA8A63D}" destId="{8859F7D4-01D5-460D-B5B3-8AFA51129756}" srcOrd="0" destOrd="0" presId="urn:microsoft.com/office/officeart/2005/8/layout/radial5"/>
    <dgm:cxn modelId="{AA5A1F06-DE17-47E3-8CD1-F3F6B245A8AA}" type="presParOf" srcId="{B22F6A21-5C01-4820-B19C-3791F5C5ECCD}" destId="{05E1820B-1E2D-4AA8-8256-4CD92364D74A}" srcOrd="12" destOrd="0" presId="urn:microsoft.com/office/officeart/2005/8/layout/radial5"/>
    <dgm:cxn modelId="{EEF9284E-C180-4026-9FD3-B86296446EEE}" type="presParOf" srcId="{B22F6A21-5C01-4820-B19C-3791F5C5ECCD}" destId="{D71FF09E-9EC6-4AA0-B4DE-CF29CDD5EB1A}" srcOrd="13" destOrd="0" presId="urn:microsoft.com/office/officeart/2005/8/layout/radial5"/>
    <dgm:cxn modelId="{083F9834-01E2-42C3-8217-1058CF54C423}" type="presParOf" srcId="{D71FF09E-9EC6-4AA0-B4DE-CF29CDD5EB1A}" destId="{6A582861-3281-480E-A455-DF2CD93D9EA3}" srcOrd="0" destOrd="0" presId="urn:microsoft.com/office/officeart/2005/8/layout/radial5"/>
    <dgm:cxn modelId="{AE083782-5DE5-43A0-8C0D-60F1CA5F3798}" type="presParOf" srcId="{B22F6A21-5C01-4820-B19C-3791F5C5ECCD}" destId="{E24EAD39-0C41-4064-8DCB-DAB97B04675C}" srcOrd="14" destOrd="0" presId="urn:microsoft.com/office/officeart/2005/8/layout/radial5"/>
    <dgm:cxn modelId="{04C92AF7-0EDC-43A5-B8F0-5BEC74FF6883}" type="presParOf" srcId="{B22F6A21-5C01-4820-B19C-3791F5C5ECCD}" destId="{A072287C-D5C3-4C16-8FA9-D5E900DDB669}" srcOrd="15" destOrd="0" presId="urn:microsoft.com/office/officeart/2005/8/layout/radial5"/>
    <dgm:cxn modelId="{8C3945CF-FA76-411B-813F-80ADB16640E2}" type="presParOf" srcId="{A072287C-D5C3-4C16-8FA9-D5E900DDB669}" destId="{14EC83D5-D3E4-46C6-A25A-F7002C31C081}" srcOrd="0" destOrd="0" presId="urn:microsoft.com/office/officeart/2005/8/layout/radial5"/>
    <dgm:cxn modelId="{0134FAF8-A5AA-4317-BB5B-2608E12453A8}" type="presParOf" srcId="{B22F6A21-5C01-4820-B19C-3791F5C5ECCD}" destId="{2A331207-68EA-438D-B3DC-B8185C1F322E}" srcOrd="16" destOrd="0" presId="urn:microsoft.com/office/officeart/2005/8/layout/radial5"/>
    <dgm:cxn modelId="{B116350A-7887-4729-9589-61C880EB7DEF}" type="presParOf" srcId="{B22F6A21-5C01-4820-B19C-3791F5C5ECCD}" destId="{A74B6ABF-D473-C044-AD66-6E84834B199A}" srcOrd="17" destOrd="0" presId="urn:microsoft.com/office/officeart/2005/8/layout/radial5"/>
    <dgm:cxn modelId="{03137138-4419-4952-B841-7D3C2020DE36}" type="presParOf" srcId="{A74B6ABF-D473-C044-AD66-6E84834B199A}" destId="{533D84AC-5B87-AB4A-A945-0192CCAA2FBD}" srcOrd="0" destOrd="0" presId="urn:microsoft.com/office/officeart/2005/8/layout/radial5"/>
    <dgm:cxn modelId="{6CEB2839-F88B-4BD8-98AC-BE10CC5149C7}" type="presParOf" srcId="{B22F6A21-5C01-4820-B19C-3791F5C5ECCD}" destId="{8EF315A6-9337-A844-BF54-61F16872E833}" srcOrd="1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C2535-A704-41DA-AB2D-F3D54F822120}">
      <dsp:nvSpPr>
        <dsp:cNvPr id="0" name=""/>
        <dsp:cNvSpPr/>
      </dsp:nvSpPr>
      <dsp:spPr>
        <a:xfrm>
          <a:off x="2023080" y="1740045"/>
          <a:ext cx="2604510" cy="2604510"/>
        </a:xfrm>
        <a:prstGeom prst="ellipse">
          <a:avLst/>
        </a:prstGeom>
        <a:solidFill>
          <a:schemeClr val="accent2">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 CPHC </a:t>
          </a:r>
        </a:p>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through </a:t>
          </a:r>
        </a:p>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HWC</a:t>
          </a:r>
        </a:p>
      </dsp:txBody>
      <dsp:txXfrm>
        <a:off x="2404502" y="2121467"/>
        <a:ext cx="1841666" cy="1841666"/>
      </dsp:txXfrm>
    </dsp:sp>
    <dsp:sp modelId="{30E1E3C2-FDF0-4283-9D32-B205BE1D9BC6}">
      <dsp:nvSpPr>
        <dsp:cNvPr id="0" name=""/>
        <dsp:cNvSpPr/>
      </dsp:nvSpPr>
      <dsp:spPr>
        <a:xfrm rot="18332209">
          <a:off x="4089332" y="1543425"/>
          <a:ext cx="222500" cy="546979"/>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IN" sz="1500" b="1" kern="1200" dirty="0">
            <a:solidFill>
              <a:schemeClr val="tx1"/>
            </a:solidFill>
            <a:latin typeface="Garamond" panose="02020404030301010803" pitchFamily="18" charset="0"/>
          </a:endParaRPr>
        </a:p>
      </dsp:txBody>
      <dsp:txXfrm>
        <a:off x="4103309" y="1679980"/>
        <a:ext cx="155750" cy="328187"/>
      </dsp:txXfrm>
    </dsp:sp>
    <dsp:sp modelId="{AD58A32D-2774-446A-B279-F40D6A8BDBFD}">
      <dsp:nvSpPr>
        <dsp:cNvPr id="0" name=""/>
        <dsp:cNvSpPr/>
      </dsp:nvSpPr>
      <dsp:spPr>
        <a:xfrm>
          <a:off x="3985224" y="309634"/>
          <a:ext cx="1544400" cy="1455352"/>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Continuum of Care –  Telehealth /Referral</a:t>
          </a:r>
        </a:p>
      </dsp:txBody>
      <dsp:txXfrm>
        <a:off x="4211396" y="522765"/>
        <a:ext cx="1092056" cy="1029090"/>
      </dsp:txXfrm>
    </dsp:sp>
    <dsp:sp modelId="{6F470D57-678B-461E-8C75-10662AF9C98E}">
      <dsp:nvSpPr>
        <dsp:cNvPr id="0" name=""/>
        <dsp:cNvSpPr/>
      </dsp:nvSpPr>
      <dsp:spPr>
        <a:xfrm rot="15942584">
          <a:off x="3167052" y="1372503"/>
          <a:ext cx="107065" cy="546979"/>
        </a:xfrm>
        <a:prstGeom prst="rightArrow">
          <a:avLst>
            <a:gd name="adj1" fmla="val 60000"/>
            <a:gd name="adj2" fmla="val 50000"/>
          </a:avLst>
        </a:prstGeom>
        <a:solidFill>
          <a:schemeClr val="accent3">
            <a:hueOff val="338825"/>
            <a:satOff val="12500"/>
            <a:lumOff val="-1838"/>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IN" sz="1500" b="1" kern="1200" dirty="0">
            <a:solidFill>
              <a:schemeClr val="tx1"/>
            </a:solidFill>
            <a:latin typeface="Garamond" panose="02020404030301010803" pitchFamily="18" charset="0"/>
          </a:endParaRPr>
        </a:p>
      </dsp:txBody>
      <dsp:txXfrm rot="10800000">
        <a:off x="3184313" y="1497913"/>
        <a:ext cx="74946" cy="328187"/>
      </dsp:txXfrm>
    </dsp:sp>
    <dsp:sp modelId="{94C88A5E-5EA3-4B41-BA57-8887901178D3}">
      <dsp:nvSpPr>
        <dsp:cNvPr id="0" name=""/>
        <dsp:cNvSpPr/>
      </dsp:nvSpPr>
      <dsp:spPr>
        <a:xfrm>
          <a:off x="2382827" y="0"/>
          <a:ext cx="1544413" cy="1544413"/>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Expanded Service Delivery</a:t>
          </a:r>
        </a:p>
      </dsp:txBody>
      <dsp:txXfrm>
        <a:off x="2609001" y="226174"/>
        <a:ext cx="1092065" cy="1092065"/>
      </dsp:txXfrm>
    </dsp:sp>
    <dsp:sp modelId="{F3ECCB9A-C678-4A5C-8B7E-AE8B67E2626C}">
      <dsp:nvSpPr>
        <dsp:cNvPr id="0" name=""/>
        <dsp:cNvSpPr/>
      </dsp:nvSpPr>
      <dsp:spPr>
        <a:xfrm rot="20699755">
          <a:off x="4618664" y="2409782"/>
          <a:ext cx="92398" cy="546979"/>
        </a:xfrm>
        <a:prstGeom prst="rightArrow">
          <a:avLst>
            <a:gd name="adj1" fmla="val 60000"/>
            <a:gd name="adj2" fmla="val 50000"/>
          </a:avLst>
        </a:prstGeom>
        <a:solidFill>
          <a:schemeClr val="accent3">
            <a:hueOff val="677650"/>
            <a:satOff val="25000"/>
            <a:lumOff val="-3676"/>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IN" sz="1500" b="1" kern="1200" dirty="0">
            <a:solidFill>
              <a:schemeClr val="tx1"/>
            </a:solidFill>
            <a:latin typeface="Garamond" panose="02020404030301010803" pitchFamily="18" charset="0"/>
          </a:endParaRPr>
        </a:p>
      </dsp:txBody>
      <dsp:txXfrm>
        <a:off x="4619137" y="2522766"/>
        <a:ext cx="64679" cy="328187"/>
      </dsp:txXfrm>
    </dsp:sp>
    <dsp:sp modelId="{0D970EC3-94C4-49EE-801A-34745E7311C1}">
      <dsp:nvSpPr>
        <dsp:cNvPr id="0" name=""/>
        <dsp:cNvSpPr/>
      </dsp:nvSpPr>
      <dsp:spPr>
        <a:xfrm>
          <a:off x="4717504" y="1670642"/>
          <a:ext cx="1688751" cy="1544413"/>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Expanding HR - MLHP &amp; Multiskilling</a:t>
          </a:r>
        </a:p>
      </dsp:txBody>
      <dsp:txXfrm>
        <a:off x="4964816" y="1896816"/>
        <a:ext cx="1194127" cy="1092065"/>
      </dsp:txXfrm>
    </dsp:sp>
    <dsp:sp modelId="{1FAF7EFA-11A0-49D7-AD4D-DEEE928362E1}">
      <dsp:nvSpPr>
        <dsp:cNvPr id="0" name=""/>
        <dsp:cNvSpPr/>
      </dsp:nvSpPr>
      <dsp:spPr>
        <a:xfrm rot="1508063">
          <a:off x="4572617" y="3402796"/>
          <a:ext cx="208044" cy="546979"/>
        </a:xfrm>
        <a:prstGeom prst="rightArrow">
          <a:avLst>
            <a:gd name="adj1" fmla="val 60000"/>
            <a:gd name="adj2" fmla="val 50000"/>
          </a:avLst>
        </a:prstGeom>
        <a:solidFill>
          <a:schemeClr val="accent3">
            <a:hueOff val="1016475"/>
            <a:satOff val="37500"/>
            <a:lumOff val="-5515"/>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IN" sz="1500" b="1" kern="1200" dirty="0">
            <a:solidFill>
              <a:schemeClr val="tx1"/>
            </a:solidFill>
            <a:latin typeface="Garamond" panose="02020404030301010803" pitchFamily="18" charset="0"/>
          </a:endParaRPr>
        </a:p>
      </dsp:txBody>
      <dsp:txXfrm>
        <a:off x="4575572" y="3498937"/>
        <a:ext cx="145631" cy="328187"/>
      </dsp:txXfrm>
    </dsp:sp>
    <dsp:sp modelId="{5817FB05-5BDB-4890-9908-48A30EACD8E1}">
      <dsp:nvSpPr>
        <dsp:cNvPr id="0" name=""/>
        <dsp:cNvSpPr/>
      </dsp:nvSpPr>
      <dsp:spPr>
        <a:xfrm>
          <a:off x="4786536" y="3317933"/>
          <a:ext cx="1544413" cy="1544413"/>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Medicines &amp; Expanding Diagnostics</a:t>
          </a:r>
        </a:p>
      </dsp:txBody>
      <dsp:txXfrm>
        <a:off x="5012710" y="3544107"/>
        <a:ext cx="1092065" cy="1092065"/>
      </dsp:txXfrm>
    </dsp:sp>
    <dsp:sp modelId="{9CB18069-480A-42C3-9C70-26301B0895C9}">
      <dsp:nvSpPr>
        <dsp:cNvPr id="0" name=""/>
        <dsp:cNvSpPr/>
      </dsp:nvSpPr>
      <dsp:spPr>
        <a:xfrm rot="3870709">
          <a:off x="3867188" y="4088512"/>
          <a:ext cx="174557" cy="546979"/>
        </a:xfrm>
        <a:prstGeom prst="rightArrow">
          <a:avLst>
            <a:gd name="adj1" fmla="val 60000"/>
            <a:gd name="adj2" fmla="val 50000"/>
          </a:avLst>
        </a:prstGeom>
        <a:solidFill>
          <a:schemeClr val="accent3">
            <a:hueOff val="1355300"/>
            <a:satOff val="50000"/>
            <a:lumOff val="-7353"/>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IN" sz="1500" b="1" kern="1200" dirty="0">
            <a:solidFill>
              <a:schemeClr val="tx1"/>
            </a:solidFill>
            <a:latin typeface="Garamond" panose="02020404030301010803" pitchFamily="18" charset="0"/>
          </a:endParaRPr>
        </a:p>
      </dsp:txBody>
      <dsp:txXfrm>
        <a:off x="3882104" y="4174273"/>
        <a:ext cx="122190" cy="328187"/>
      </dsp:txXfrm>
    </dsp:sp>
    <dsp:sp modelId="{D29A36E5-AD7C-4E5C-B829-18D7483D745E}">
      <dsp:nvSpPr>
        <dsp:cNvPr id="0" name=""/>
        <dsp:cNvSpPr/>
      </dsp:nvSpPr>
      <dsp:spPr>
        <a:xfrm>
          <a:off x="3554996" y="4450679"/>
          <a:ext cx="1593307" cy="1488956"/>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Community Mobilisation and Health Promotion</a:t>
          </a:r>
        </a:p>
      </dsp:txBody>
      <dsp:txXfrm>
        <a:off x="3788330" y="4668732"/>
        <a:ext cx="1126639" cy="1052850"/>
      </dsp:txXfrm>
    </dsp:sp>
    <dsp:sp modelId="{ADE54D76-0D78-4AEB-B10E-1FD33DA8A63D}">
      <dsp:nvSpPr>
        <dsp:cNvPr id="0" name=""/>
        <dsp:cNvSpPr/>
      </dsp:nvSpPr>
      <dsp:spPr>
        <a:xfrm rot="8664197">
          <a:off x="2051855" y="3618690"/>
          <a:ext cx="172472" cy="546979"/>
        </a:xfrm>
        <a:prstGeom prst="rightArrow">
          <a:avLst>
            <a:gd name="adj1" fmla="val 60000"/>
            <a:gd name="adj2" fmla="val 50000"/>
          </a:avLst>
        </a:prstGeom>
        <a:solidFill>
          <a:schemeClr val="accent3">
            <a:hueOff val="1694124"/>
            <a:satOff val="62500"/>
            <a:lumOff val="-9191"/>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IN" sz="1500" b="1" kern="1200" dirty="0">
            <a:solidFill>
              <a:schemeClr val="tx1"/>
            </a:solidFill>
            <a:latin typeface="Garamond" panose="02020404030301010803" pitchFamily="18" charset="0"/>
          </a:endParaRPr>
        </a:p>
      </dsp:txBody>
      <dsp:txXfrm rot="10800000">
        <a:off x="2098763" y="3713027"/>
        <a:ext cx="120730" cy="328187"/>
      </dsp:txXfrm>
    </dsp:sp>
    <dsp:sp modelId="{05E1820B-1E2D-4AA8-8256-4CD92364D74A}">
      <dsp:nvSpPr>
        <dsp:cNvPr id="0" name=""/>
        <dsp:cNvSpPr/>
      </dsp:nvSpPr>
      <dsp:spPr>
        <a:xfrm>
          <a:off x="491640" y="3714159"/>
          <a:ext cx="1701210" cy="1495442"/>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Infrastructure</a:t>
          </a:r>
        </a:p>
      </dsp:txBody>
      <dsp:txXfrm>
        <a:off x="740776" y="3933161"/>
        <a:ext cx="1202938" cy="1057438"/>
      </dsp:txXfrm>
    </dsp:sp>
    <dsp:sp modelId="{D71FF09E-9EC6-4AA0-B4DE-CF29CDD5EB1A}">
      <dsp:nvSpPr>
        <dsp:cNvPr id="0" name=""/>
        <dsp:cNvSpPr/>
      </dsp:nvSpPr>
      <dsp:spPr>
        <a:xfrm rot="13424738">
          <a:off x="2230413" y="1784348"/>
          <a:ext cx="132765" cy="546979"/>
        </a:xfrm>
        <a:prstGeom prst="rightArrow">
          <a:avLst>
            <a:gd name="adj1" fmla="val 60000"/>
            <a:gd name="adj2" fmla="val 50000"/>
          </a:avLst>
        </a:prstGeom>
        <a:solidFill>
          <a:schemeClr val="accent3">
            <a:hueOff val="2032949"/>
            <a:satOff val="75000"/>
            <a:lumOff val="-11029"/>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IN" sz="1500" b="1" kern="1200" dirty="0">
            <a:solidFill>
              <a:schemeClr val="tx1"/>
            </a:solidFill>
            <a:latin typeface="Garamond" panose="02020404030301010803" pitchFamily="18" charset="0"/>
          </a:endParaRPr>
        </a:p>
      </dsp:txBody>
      <dsp:txXfrm rot="10800000">
        <a:off x="2264714" y="1907514"/>
        <a:ext cx="92936" cy="328187"/>
      </dsp:txXfrm>
    </dsp:sp>
    <dsp:sp modelId="{E24EAD39-0C41-4064-8DCB-DAB97B04675C}">
      <dsp:nvSpPr>
        <dsp:cNvPr id="0" name=""/>
        <dsp:cNvSpPr/>
      </dsp:nvSpPr>
      <dsp:spPr>
        <a:xfrm>
          <a:off x="816562" y="647963"/>
          <a:ext cx="1628030" cy="1544413"/>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Financing/</a:t>
          </a:r>
        </a:p>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Provider Payment Reforms</a:t>
          </a:r>
        </a:p>
      </dsp:txBody>
      <dsp:txXfrm>
        <a:off x="1054981" y="874137"/>
        <a:ext cx="1151192" cy="1092065"/>
      </dsp:txXfrm>
    </dsp:sp>
    <dsp:sp modelId="{A072287C-D5C3-4C16-8FA9-D5E900DDB669}">
      <dsp:nvSpPr>
        <dsp:cNvPr id="0" name=""/>
        <dsp:cNvSpPr/>
      </dsp:nvSpPr>
      <dsp:spPr>
        <a:xfrm rot="6250394">
          <a:off x="2856623" y="4185974"/>
          <a:ext cx="221637" cy="546979"/>
        </a:xfrm>
        <a:prstGeom prst="rightArrow">
          <a:avLst>
            <a:gd name="adj1" fmla="val 60000"/>
            <a:gd name="adj2" fmla="val 50000"/>
          </a:avLst>
        </a:prstGeom>
        <a:solidFill>
          <a:schemeClr val="accent3">
            <a:hueOff val="2371774"/>
            <a:satOff val="87500"/>
            <a:lumOff val="-12868"/>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IN" sz="1500" b="1" kern="1200" dirty="0">
            <a:solidFill>
              <a:schemeClr val="tx1"/>
            </a:solidFill>
            <a:latin typeface="Garamond" panose="02020404030301010803" pitchFamily="18" charset="0"/>
          </a:endParaRPr>
        </a:p>
      </dsp:txBody>
      <dsp:txXfrm rot="10800000">
        <a:off x="2898009" y="4263136"/>
        <a:ext cx="155146" cy="328187"/>
      </dsp:txXfrm>
    </dsp:sp>
    <dsp:sp modelId="{2A331207-68EA-438D-B3DC-B8185C1F322E}">
      <dsp:nvSpPr>
        <dsp:cNvPr id="0" name=""/>
        <dsp:cNvSpPr/>
      </dsp:nvSpPr>
      <dsp:spPr>
        <a:xfrm>
          <a:off x="2024217" y="4602714"/>
          <a:ext cx="1454245" cy="1424914"/>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Robust IT System</a:t>
          </a:r>
        </a:p>
      </dsp:txBody>
      <dsp:txXfrm>
        <a:off x="2237186" y="4811388"/>
        <a:ext cx="1028307" cy="1007566"/>
      </dsp:txXfrm>
    </dsp:sp>
    <dsp:sp modelId="{A74B6ABF-D473-C044-AD66-6E84834B199A}">
      <dsp:nvSpPr>
        <dsp:cNvPr id="0" name=""/>
        <dsp:cNvSpPr/>
      </dsp:nvSpPr>
      <dsp:spPr>
        <a:xfrm rot="10956355">
          <a:off x="1892646" y="2705725"/>
          <a:ext cx="93187" cy="546979"/>
        </a:xfrm>
        <a:prstGeom prst="rightArrow">
          <a:avLst>
            <a:gd name="adj1" fmla="val 60000"/>
            <a:gd name="adj2" fmla="val 50000"/>
          </a:avLst>
        </a:prstGeom>
        <a:solidFill>
          <a:schemeClr val="accent3">
            <a:hueOff val="2710599"/>
            <a:satOff val="100000"/>
            <a:lumOff val="-14706"/>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b="1" kern="1200" dirty="0">
            <a:solidFill>
              <a:schemeClr val="tx1"/>
            </a:solidFill>
            <a:latin typeface="Garamond" panose="02020404030301010803" pitchFamily="18" charset="0"/>
          </a:endParaRPr>
        </a:p>
      </dsp:txBody>
      <dsp:txXfrm rot="10800000">
        <a:off x="1920588" y="2815757"/>
        <a:ext cx="65231" cy="328187"/>
      </dsp:txXfrm>
    </dsp:sp>
    <dsp:sp modelId="{8EF315A6-9337-A844-BF54-61F16872E833}">
      <dsp:nvSpPr>
        <dsp:cNvPr id="0" name=""/>
        <dsp:cNvSpPr/>
      </dsp:nvSpPr>
      <dsp:spPr>
        <a:xfrm>
          <a:off x="142868" y="2148238"/>
          <a:ext cx="1706950" cy="1576125"/>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IN" sz="1500" b="1" kern="1200" dirty="0">
              <a:solidFill>
                <a:schemeClr val="tx1"/>
              </a:solidFill>
              <a:latin typeface="Garamond" panose="02020404030301010803" pitchFamily="18" charset="0"/>
            </a:rPr>
            <a:t>Partnership for Knowledge &amp; Implementation</a:t>
          </a:r>
        </a:p>
      </dsp:txBody>
      <dsp:txXfrm>
        <a:off x="392845" y="2379056"/>
        <a:ext cx="1206996" cy="1114489"/>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0.29176</cdr:x>
      <cdr:y>0.45253</cdr:y>
    </cdr:from>
    <cdr:to>
      <cdr:x>0.4063</cdr:x>
      <cdr:y>0.54747</cdr:y>
    </cdr:to>
    <cdr:sp macro="" textlink="">
      <cdr:nvSpPr>
        <cdr:cNvPr id="2" name="Rectangle: Rounded Corners 1">
          <a:extLst xmlns:a="http://schemas.openxmlformats.org/drawingml/2006/main">
            <a:ext uri="{FF2B5EF4-FFF2-40B4-BE49-F238E27FC236}">
              <a16:creationId xmlns:a16="http://schemas.microsoft.com/office/drawing/2014/main" id="{40F222CF-5966-467B-89A6-6EED95204D29}"/>
            </a:ext>
          </a:extLst>
        </cdr:cNvPr>
        <cdr:cNvSpPr/>
      </cdr:nvSpPr>
      <cdr:spPr>
        <a:xfrm xmlns:a="http://schemas.openxmlformats.org/drawingml/2006/main">
          <a:off x="2585630" y="1875805"/>
          <a:ext cx="1015127" cy="393540"/>
        </a:xfrm>
        <a:prstGeom xmlns:a="http://schemas.openxmlformats.org/drawingml/2006/main" prst="roundRect">
          <a:avLst/>
        </a:prstGeom>
        <a:solidFill xmlns:a="http://schemas.openxmlformats.org/drawingml/2006/main">
          <a:schemeClr val="accent2">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en-IN"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rPr>
            <a:t>40,000</a:t>
          </a:r>
          <a:endParaRPr lang="en-US"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ndParaRPr>
        </a:p>
      </cdr:txBody>
    </cdr:sp>
  </cdr:relSizeAnchor>
  <cdr:relSizeAnchor xmlns:cdr="http://schemas.openxmlformats.org/drawingml/2006/chartDrawing">
    <cdr:from>
      <cdr:x>0.46365</cdr:x>
      <cdr:y>0.30975</cdr:y>
    </cdr:from>
    <cdr:to>
      <cdr:x>0.58176</cdr:x>
      <cdr:y>0.40425</cdr:y>
    </cdr:to>
    <cdr:sp macro="" textlink="">
      <cdr:nvSpPr>
        <cdr:cNvPr id="3" name="TextBox 2">
          <a:extLst xmlns:a="http://schemas.openxmlformats.org/drawingml/2006/main">
            <a:ext uri="{FF2B5EF4-FFF2-40B4-BE49-F238E27FC236}">
              <a16:creationId xmlns:a16="http://schemas.microsoft.com/office/drawing/2014/main" id="{F8DDFD34-03D2-4C31-8BFD-265E5C25B40A}"/>
            </a:ext>
          </a:extLst>
        </cdr:cNvPr>
        <cdr:cNvSpPr txBox="1"/>
      </cdr:nvSpPr>
      <cdr:spPr>
        <a:xfrm xmlns:a="http://schemas.openxmlformats.org/drawingml/2006/main">
          <a:off x="5565736" y="1818525"/>
          <a:ext cx="1417834" cy="5548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0.44841</cdr:x>
      <cdr:y>0.32673</cdr:y>
    </cdr:from>
    <cdr:to>
      <cdr:x>0.57495</cdr:x>
      <cdr:y>0.44401</cdr:y>
    </cdr:to>
    <cdr:sp macro="" textlink="">
      <cdr:nvSpPr>
        <cdr:cNvPr id="4" name="Rectangle: Rounded Corners 3">
          <a:extLst xmlns:a="http://schemas.openxmlformats.org/drawingml/2006/main">
            <a:ext uri="{FF2B5EF4-FFF2-40B4-BE49-F238E27FC236}">
              <a16:creationId xmlns:a16="http://schemas.microsoft.com/office/drawing/2014/main" id="{81A48F83-099F-47DE-9395-989FD3D866BE}"/>
            </a:ext>
          </a:extLst>
        </cdr:cNvPr>
        <cdr:cNvSpPr/>
      </cdr:nvSpPr>
      <cdr:spPr>
        <a:xfrm xmlns:a="http://schemas.openxmlformats.org/drawingml/2006/main">
          <a:off x="3973956" y="1354342"/>
          <a:ext cx="1121414" cy="486128"/>
        </a:xfrm>
        <a:prstGeom xmlns:a="http://schemas.openxmlformats.org/drawingml/2006/main" prst="roundRect">
          <a:avLst/>
        </a:prstGeom>
        <a:solidFill xmlns:a="http://schemas.openxmlformats.org/drawingml/2006/main">
          <a:schemeClr val="accent2">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en-IN"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rPr>
            <a:t>70,000</a:t>
          </a:r>
          <a:endParaRPr lang="en-US"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ndParaRPr>
        </a:p>
      </cdr:txBody>
    </cdr:sp>
  </cdr:relSizeAnchor>
  <cdr:relSizeAnchor xmlns:cdr="http://schemas.openxmlformats.org/drawingml/2006/chartDrawing">
    <cdr:from>
      <cdr:x>0.64595</cdr:x>
      <cdr:y>0.09625</cdr:y>
    </cdr:from>
    <cdr:to>
      <cdr:x>0.75978</cdr:x>
      <cdr:y>0.1995</cdr:y>
    </cdr:to>
    <cdr:sp macro="" textlink="">
      <cdr:nvSpPr>
        <cdr:cNvPr id="5" name="TextBox 4">
          <a:extLst xmlns:a="http://schemas.openxmlformats.org/drawingml/2006/main">
            <a:ext uri="{FF2B5EF4-FFF2-40B4-BE49-F238E27FC236}">
              <a16:creationId xmlns:a16="http://schemas.microsoft.com/office/drawing/2014/main" id="{3E470B9F-87AB-4C61-A1E0-70F79DAD786A}"/>
            </a:ext>
          </a:extLst>
        </cdr:cNvPr>
        <cdr:cNvSpPr txBox="1"/>
      </cdr:nvSpPr>
      <cdr:spPr>
        <a:xfrm xmlns:a="http://schemas.openxmlformats.org/drawingml/2006/main">
          <a:off x="7754132" y="565077"/>
          <a:ext cx="1366463" cy="60617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0.56394</cdr:x>
      <cdr:y>0.14193</cdr:y>
    </cdr:from>
    <cdr:to>
      <cdr:x>0.71281</cdr:x>
      <cdr:y>0.24902</cdr:y>
    </cdr:to>
    <cdr:sp macro="" textlink="">
      <cdr:nvSpPr>
        <cdr:cNvPr id="6" name="Rectangle: Rounded Corners 5">
          <a:extLst xmlns:a="http://schemas.openxmlformats.org/drawingml/2006/main">
            <a:ext uri="{FF2B5EF4-FFF2-40B4-BE49-F238E27FC236}">
              <a16:creationId xmlns:a16="http://schemas.microsoft.com/office/drawing/2014/main" id="{9A35D798-75AC-46D0-9592-D586E1FB0296}"/>
            </a:ext>
          </a:extLst>
        </cdr:cNvPr>
        <cdr:cNvSpPr/>
      </cdr:nvSpPr>
      <cdr:spPr>
        <a:xfrm xmlns:a="http://schemas.openxmlformats.org/drawingml/2006/main">
          <a:off x="4997833" y="588338"/>
          <a:ext cx="1319273" cy="443869"/>
        </a:xfrm>
        <a:prstGeom xmlns:a="http://schemas.openxmlformats.org/drawingml/2006/main" prst="roundRect">
          <a:avLst/>
        </a:prstGeom>
        <a:solidFill xmlns:a="http://schemas.openxmlformats.org/drawingml/2006/main">
          <a:schemeClr val="accent2">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IN"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rPr>
            <a:t>1.1 Lakh </a:t>
          </a:r>
          <a:endParaRPr lang="en-US"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ndParaRPr>
        </a:p>
      </cdr:txBody>
    </cdr:sp>
  </cdr:relSizeAnchor>
  <cdr:relSizeAnchor xmlns:cdr="http://schemas.openxmlformats.org/drawingml/2006/chartDrawing">
    <cdr:from>
      <cdr:x>0.76654</cdr:x>
      <cdr:y>2.24691E-7</cdr:y>
    </cdr:from>
    <cdr:to>
      <cdr:x>0.92131</cdr:x>
      <cdr:y>0.11015</cdr:y>
    </cdr:to>
    <cdr:sp macro="" textlink="">
      <cdr:nvSpPr>
        <cdr:cNvPr id="7" name="Rectangle: Rounded Corners 6">
          <a:extLst xmlns:a="http://schemas.openxmlformats.org/drawingml/2006/main">
            <a:ext uri="{FF2B5EF4-FFF2-40B4-BE49-F238E27FC236}">
              <a16:creationId xmlns:a16="http://schemas.microsoft.com/office/drawing/2014/main" id="{ECA2026F-E99A-4879-9FBB-1856CDEAA3C3}"/>
            </a:ext>
          </a:extLst>
        </cdr:cNvPr>
        <cdr:cNvSpPr/>
      </cdr:nvSpPr>
      <cdr:spPr>
        <a:xfrm xmlns:a="http://schemas.openxmlformats.org/drawingml/2006/main">
          <a:off x="6793356" y="1"/>
          <a:ext cx="1371600" cy="490226"/>
        </a:xfrm>
        <a:prstGeom xmlns:a="http://schemas.openxmlformats.org/drawingml/2006/main" prst="roundRect">
          <a:avLst/>
        </a:prstGeom>
        <a:solidFill xmlns:a="http://schemas.openxmlformats.org/drawingml/2006/main">
          <a:schemeClr val="accent2">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IN"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rPr>
            <a:t>1.5 Lakh </a:t>
          </a:r>
          <a:endParaRPr lang="en-US"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ndParaRPr>
        </a:p>
      </cdr:txBody>
    </cdr:sp>
  </cdr:relSizeAnchor>
  <cdr:relSizeAnchor xmlns:cdr="http://schemas.openxmlformats.org/drawingml/2006/chartDrawing">
    <cdr:from>
      <cdr:x>0.36706</cdr:x>
      <cdr:y>0.60142</cdr:y>
    </cdr:from>
    <cdr:to>
      <cdr:x>0.46526</cdr:x>
      <cdr:y>0.65457</cdr:y>
    </cdr:to>
    <cdr:sp macro="" textlink="">
      <cdr:nvSpPr>
        <cdr:cNvPr id="8" name="Arrow: Bent-Up 7">
          <a:extLst xmlns:a="http://schemas.openxmlformats.org/drawingml/2006/main">
            <a:ext uri="{FF2B5EF4-FFF2-40B4-BE49-F238E27FC236}">
              <a16:creationId xmlns:a16="http://schemas.microsoft.com/office/drawing/2014/main" id="{E2BBF639-547A-4FAA-BAA0-CE303B6DD7E2}"/>
            </a:ext>
          </a:extLst>
        </cdr:cNvPr>
        <cdr:cNvSpPr/>
      </cdr:nvSpPr>
      <cdr:spPr>
        <a:xfrm xmlns:a="http://schemas.openxmlformats.org/drawingml/2006/main">
          <a:off x="4406242" y="3739688"/>
          <a:ext cx="1178805" cy="330506"/>
        </a:xfrm>
        <a:prstGeom xmlns:a="http://schemas.openxmlformats.org/drawingml/2006/main" prst="bentUpArrow">
          <a:avLst/>
        </a:prstGeom>
        <a:solidFill xmlns:a="http://schemas.openxmlformats.org/drawingml/2006/main">
          <a:schemeClr val="accent3">
            <a:lumMod val="7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0.55428</cdr:x>
      <cdr:y>0.43976</cdr:y>
    </cdr:from>
    <cdr:to>
      <cdr:x>0.64055</cdr:x>
      <cdr:y>0.5</cdr:y>
    </cdr:to>
    <cdr:sp macro="" textlink="">
      <cdr:nvSpPr>
        <cdr:cNvPr id="9" name="Arrow: Bent-Up 8">
          <a:extLst xmlns:a="http://schemas.openxmlformats.org/drawingml/2006/main">
            <a:ext uri="{FF2B5EF4-FFF2-40B4-BE49-F238E27FC236}">
              <a16:creationId xmlns:a16="http://schemas.microsoft.com/office/drawing/2014/main" id="{3F5675FA-C134-4776-AB0A-7683EE409545}"/>
            </a:ext>
          </a:extLst>
        </cdr:cNvPr>
        <cdr:cNvSpPr/>
      </cdr:nvSpPr>
      <cdr:spPr>
        <a:xfrm xmlns:a="http://schemas.openxmlformats.org/drawingml/2006/main">
          <a:off x="6653683" y="2734486"/>
          <a:ext cx="1035585" cy="374573"/>
        </a:xfrm>
        <a:prstGeom xmlns:a="http://schemas.openxmlformats.org/drawingml/2006/main" prst="bentUpArrow">
          <a:avLst/>
        </a:prstGeom>
        <a:solidFill xmlns:a="http://schemas.openxmlformats.org/drawingml/2006/main">
          <a:schemeClr val="accent3">
            <a:lumMod val="7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0.07181</cdr:x>
      <cdr:y>0.63491</cdr:y>
    </cdr:from>
    <cdr:to>
      <cdr:x>0.224</cdr:x>
      <cdr:y>0.69059</cdr:y>
    </cdr:to>
    <cdr:sp macro="" textlink="">
      <cdr:nvSpPr>
        <cdr:cNvPr id="10" name="TextBox 9">
          <a:extLst xmlns:a="http://schemas.openxmlformats.org/drawingml/2006/main">
            <a:ext uri="{FF2B5EF4-FFF2-40B4-BE49-F238E27FC236}">
              <a16:creationId xmlns:a16="http://schemas.microsoft.com/office/drawing/2014/main" id="{F4A839CC-F057-426A-89E3-D2CA305EDF7A}"/>
            </a:ext>
          </a:extLst>
        </cdr:cNvPr>
        <cdr:cNvSpPr txBox="1"/>
      </cdr:nvSpPr>
      <cdr:spPr>
        <a:xfrm xmlns:a="http://schemas.openxmlformats.org/drawingml/2006/main">
          <a:off x="848528" y="3617965"/>
          <a:ext cx="1798320" cy="31733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0.14661</cdr:x>
      <cdr:y>0.55204</cdr:y>
    </cdr:from>
    <cdr:to>
      <cdr:x>0.18763</cdr:x>
      <cdr:y>0.72373</cdr:y>
    </cdr:to>
    <cdr:sp macro="" textlink="">
      <cdr:nvSpPr>
        <cdr:cNvPr id="12" name="Arrow: Up 11">
          <a:extLst xmlns:a="http://schemas.openxmlformats.org/drawingml/2006/main">
            <a:ext uri="{FF2B5EF4-FFF2-40B4-BE49-F238E27FC236}">
              <a16:creationId xmlns:a16="http://schemas.microsoft.com/office/drawing/2014/main" id="{16EAF3AB-9683-4782-820E-412AFC0D8596}"/>
            </a:ext>
          </a:extLst>
        </cdr:cNvPr>
        <cdr:cNvSpPr/>
      </cdr:nvSpPr>
      <cdr:spPr>
        <a:xfrm xmlns:a="http://schemas.openxmlformats.org/drawingml/2006/main">
          <a:off x="1732448" y="3145748"/>
          <a:ext cx="484632" cy="978408"/>
        </a:xfrm>
        <a:prstGeom xmlns:a="http://schemas.openxmlformats.org/drawingml/2006/main" prst="up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0.31157</cdr:x>
      <cdr:y>0.26089</cdr:y>
    </cdr:from>
    <cdr:to>
      <cdr:x>0.36033</cdr:x>
      <cdr:y>0.44235</cdr:y>
    </cdr:to>
    <cdr:sp macro="" textlink="">
      <cdr:nvSpPr>
        <cdr:cNvPr id="13" name="Arrow: Up 12">
          <a:extLst xmlns:a="http://schemas.openxmlformats.org/drawingml/2006/main">
            <a:ext uri="{FF2B5EF4-FFF2-40B4-BE49-F238E27FC236}">
              <a16:creationId xmlns:a16="http://schemas.microsoft.com/office/drawing/2014/main" id="{A654068C-175D-494E-B000-C2C863EF08AE}"/>
            </a:ext>
          </a:extLst>
        </cdr:cNvPr>
        <cdr:cNvSpPr/>
      </cdr:nvSpPr>
      <cdr:spPr>
        <a:xfrm xmlns:a="http://schemas.openxmlformats.org/drawingml/2006/main">
          <a:off x="3681695" y="1486689"/>
          <a:ext cx="576072" cy="1033996"/>
        </a:xfrm>
        <a:prstGeom xmlns:a="http://schemas.openxmlformats.org/drawingml/2006/main" prst="up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0.15607</cdr:x>
      <cdr:y>0.48335</cdr:y>
    </cdr:from>
    <cdr:to>
      <cdr:x>0.23346</cdr:x>
      <cdr:y>0.64382</cdr:y>
    </cdr:to>
    <cdr:sp macro="" textlink="">
      <cdr:nvSpPr>
        <cdr:cNvPr id="14" name="TextBox 13">
          <a:extLst xmlns:a="http://schemas.openxmlformats.org/drawingml/2006/main">
            <a:ext uri="{FF2B5EF4-FFF2-40B4-BE49-F238E27FC236}">
              <a16:creationId xmlns:a16="http://schemas.microsoft.com/office/drawing/2014/main" id="{8D9A5C22-2F3F-4B30-93AB-8239A04A7E98}"/>
            </a:ext>
          </a:extLst>
        </cdr:cNvPr>
        <cdr:cNvSpPr txBox="1"/>
      </cdr:nvSpPr>
      <cdr:spPr>
        <a:xfrm xmlns:a="http://schemas.openxmlformats.org/drawingml/2006/main">
          <a:off x="1844208" y="2754365"/>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0.46131</cdr:x>
      <cdr:y>0.41977</cdr:y>
    </cdr:from>
    <cdr:to>
      <cdr:x>0.53869</cdr:x>
      <cdr:y>0.58023</cdr:y>
    </cdr:to>
    <cdr:sp macro="" textlink="">
      <cdr:nvSpPr>
        <cdr:cNvPr id="16" name="TextBox 15">
          <a:extLst xmlns:a="http://schemas.openxmlformats.org/drawingml/2006/main">
            <a:ext uri="{FF2B5EF4-FFF2-40B4-BE49-F238E27FC236}">
              <a16:creationId xmlns:a16="http://schemas.microsoft.com/office/drawing/2014/main" id="{44CC07DE-39C3-4D2F-9554-3E49FBB39779}"/>
            </a:ext>
          </a:extLst>
        </cdr:cNvPr>
        <cdr:cNvSpPr txBox="1"/>
      </cdr:nvSpPr>
      <cdr:spPr>
        <a:xfrm xmlns:a="http://schemas.openxmlformats.org/drawingml/2006/main">
          <a:off x="5451008" y="2392017"/>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0.13061</cdr:x>
      <cdr:y>0.47192</cdr:y>
    </cdr:from>
    <cdr:to>
      <cdr:x>0.208</cdr:x>
      <cdr:y>0.56383</cdr:y>
    </cdr:to>
    <cdr:sp macro="" textlink="">
      <cdr:nvSpPr>
        <cdr:cNvPr id="17" name="TextBox 16">
          <a:extLst xmlns:a="http://schemas.openxmlformats.org/drawingml/2006/main">
            <a:ext uri="{FF2B5EF4-FFF2-40B4-BE49-F238E27FC236}">
              <a16:creationId xmlns:a16="http://schemas.microsoft.com/office/drawing/2014/main" id="{03570935-0BEE-48B5-80D7-E513F93BDAFC}"/>
            </a:ext>
          </a:extLst>
        </cdr:cNvPr>
        <cdr:cNvSpPr txBox="1"/>
      </cdr:nvSpPr>
      <cdr:spPr>
        <a:xfrm xmlns:a="http://schemas.openxmlformats.org/drawingml/2006/main">
          <a:off x="1409293" y="2675431"/>
          <a:ext cx="835032" cy="5210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dirty="0"/>
            <a:t>17149 </a:t>
          </a:r>
          <a:endParaRPr lang="en-IN" sz="1800" b="1" dirty="0"/>
        </a:p>
      </cdr:txBody>
    </cdr:sp>
  </cdr:relSizeAnchor>
  <cdr:relSizeAnchor xmlns:cdr="http://schemas.openxmlformats.org/drawingml/2006/chartDrawing">
    <cdr:from>
      <cdr:x>0.34179</cdr:x>
      <cdr:y>0.24801</cdr:y>
    </cdr:from>
    <cdr:to>
      <cdr:x>0.41918</cdr:x>
      <cdr:y>0.40847</cdr:y>
    </cdr:to>
    <cdr:sp macro="" textlink="">
      <cdr:nvSpPr>
        <cdr:cNvPr id="18" name="TextBox 17">
          <a:extLst xmlns:a="http://schemas.openxmlformats.org/drawingml/2006/main">
            <a:ext uri="{FF2B5EF4-FFF2-40B4-BE49-F238E27FC236}">
              <a16:creationId xmlns:a16="http://schemas.microsoft.com/office/drawing/2014/main" id="{0C439F8F-1735-40BA-AA5C-9BA032B9C707}"/>
            </a:ext>
          </a:extLst>
        </cdr:cNvPr>
        <cdr:cNvSpPr txBox="1"/>
      </cdr:nvSpPr>
      <cdr:spPr>
        <a:xfrm xmlns:a="http://schemas.openxmlformats.org/drawingml/2006/main">
          <a:off x="4038768" y="141324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0.3031</cdr:x>
      <cdr:y>0.18066</cdr:y>
    </cdr:from>
    <cdr:to>
      <cdr:x>0.41749</cdr:x>
      <cdr:y>0.25586</cdr:y>
    </cdr:to>
    <cdr:sp macro="" textlink="">
      <cdr:nvSpPr>
        <cdr:cNvPr id="19" name="TextBox 18">
          <a:extLst xmlns:a="http://schemas.openxmlformats.org/drawingml/2006/main">
            <a:ext uri="{FF2B5EF4-FFF2-40B4-BE49-F238E27FC236}">
              <a16:creationId xmlns:a16="http://schemas.microsoft.com/office/drawing/2014/main" id="{DF21CE53-922B-4A45-A172-E6ECA76AC7D3}"/>
            </a:ext>
          </a:extLst>
        </cdr:cNvPr>
        <cdr:cNvSpPr txBox="1"/>
      </cdr:nvSpPr>
      <cdr:spPr>
        <a:xfrm xmlns:a="http://schemas.openxmlformats.org/drawingml/2006/main">
          <a:off x="3270424" y="1024213"/>
          <a:ext cx="1234235" cy="42635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a:solidFill>
                <a:schemeClr val="tx1"/>
              </a:solidFill>
            </a:rPr>
            <a:t>&gt; 60,000</a:t>
          </a:r>
          <a:endParaRPr lang="en-IN" sz="2000" b="1" dirty="0">
            <a:solidFill>
              <a:schemeClr val="tx1"/>
            </a:solidFill>
          </a:endParaRPr>
        </a:p>
      </cdr:txBody>
    </cdr:sp>
  </cdr:relSizeAnchor>
  <cdr:relSizeAnchor xmlns:cdr="http://schemas.openxmlformats.org/drawingml/2006/chartDrawing">
    <cdr:from>
      <cdr:x>9.26791E-8</cdr:x>
      <cdr:y>0.47225</cdr:y>
    </cdr:from>
    <cdr:to>
      <cdr:x>0.12668</cdr:x>
      <cdr:y>0.52509</cdr:y>
    </cdr:to>
    <cdr:sp macro="" textlink="">
      <cdr:nvSpPr>
        <cdr:cNvPr id="15" name="TextBox 14"/>
        <cdr:cNvSpPr txBox="1"/>
      </cdr:nvSpPr>
      <cdr:spPr>
        <a:xfrm xmlns:a="http://schemas.openxmlformats.org/drawingml/2006/main">
          <a:off x="1" y="2677326"/>
          <a:ext cx="1366859" cy="299535"/>
        </a:xfrm>
        <a:prstGeom xmlns:a="http://schemas.openxmlformats.org/drawingml/2006/main" prst="rect">
          <a:avLst/>
        </a:prstGeom>
        <a:solidFill xmlns:a="http://schemas.openxmlformats.org/drawingml/2006/main">
          <a:srgbClr val="FFC000"/>
        </a:solidFill>
      </cdr:spPr>
      <cdr:txBody>
        <a:bodyPr xmlns:a="http://schemas.openxmlformats.org/drawingml/2006/main" vertOverflow="clip" wrap="square" rtlCol="0"/>
        <a:lstStyle xmlns:a="http://schemas.openxmlformats.org/drawingml/2006/main"/>
        <a:p xmlns:a="http://schemas.openxmlformats.org/drawingml/2006/main">
          <a:r>
            <a:rPr lang="en-IN" sz="1400" b="1" cap="all" dirty="0">
              <a:solidFill>
                <a:schemeClr val="accent1"/>
              </a:solidFill>
            </a:rPr>
            <a:t>Achievement</a:t>
          </a:r>
        </a:p>
      </cdr:txBody>
    </cdr:sp>
  </cdr:relSizeAnchor>
  <cdr:relSizeAnchor xmlns:cdr="http://schemas.openxmlformats.org/drawingml/2006/chartDrawing">
    <cdr:from>
      <cdr:x>0.19877</cdr:x>
      <cdr:y>0.18697</cdr:y>
    </cdr:from>
    <cdr:to>
      <cdr:x>0.3004</cdr:x>
      <cdr:y>0.23968</cdr:y>
    </cdr:to>
    <cdr:sp macro="" textlink="">
      <cdr:nvSpPr>
        <cdr:cNvPr id="20" name="TextBox 1"/>
        <cdr:cNvSpPr txBox="1"/>
      </cdr:nvSpPr>
      <cdr:spPr>
        <a:xfrm xmlns:a="http://schemas.openxmlformats.org/drawingml/2006/main">
          <a:off x="2144744" y="1059965"/>
          <a:ext cx="1096545" cy="298849"/>
        </a:xfrm>
        <a:prstGeom xmlns:a="http://schemas.openxmlformats.org/drawingml/2006/main" prst="rect">
          <a:avLst/>
        </a:prstGeom>
        <a:solidFill xmlns:a="http://schemas.openxmlformats.org/drawingml/2006/main">
          <a:srgbClr val="FFC000"/>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N" sz="1400" b="1" cap="all" dirty="0">
              <a:solidFill>
                <a:schemeClr val="accent1"/>
              </a:solidFill>
            </a:rPr>
            <a:t>APPROVALS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2103C-DC33-8142-B5DE-6EBBB52FBB64}" type="datetimeFigureOut">
              <a:rPr lang="en-US" smtClean="0"/>
              <a:t>8/7/19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C7AD2D-821E-FB49-A9C7-89EFF74C24DC}" type="slidenum">
              <a:rPr lang="en-US" smtClean="0"/>
              <a:t>‹#›</a:t>
            </a:fld>
            <a:endParaRPr lang="en-US"/>
          </a:p>
        </p:txBody>
      </p:sp>
    </p:spTree>
    <p:extLst>
      <p:ext uri="{BB962C8B-B14F-4D97-AF65-F5344CB8AC3E}">
        <p14:creationId xmlns:p14="http://schemas.microsoft.com/office/powerpoint/2010/main" val="3036163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Last year against the target of 15,000  about 22,380  were approved and 17,149 became operational, and states have made substantial effort.  </a:t>
            </a:r>
          </a:p>
          <a:p>
            <a:r>
              <a:rPr lang="en-IN" dirty="0"/>
              <a:t>This year about 30,323 were approved, and with the accelerated pace about 52,703 are likely to be operational, and the target of 40,000 for this FY met. </a:t>
            </a:r>
          </a:p>
        </p:txBody>
      </p:sp>
      <p:sp>
        <p:nvSpPr>
          <p:cNvPr id="4" name="Slide Number Placeholder 3"/>
          <p:cNvSpPr>
            <a:spLocks noGrp="1"/>
          </p:cNvSpPr>
          <p:nvPr>
            <p:ph type="sldNum" sz="quarter" idx="5"/>
          </p:nvPr>
        </p:nvSpPr>
        <p:spPr/>
        <p:txBody>
          <a:bodyPr/>
          <a:lstStyle/>
          <a:p>
            <a:fld id="{67892EA8-0A2F-47B5-BA18-FA84FBA765DF}" type="slidenum">
              <a:rPr lang="en-IN" smtClean="0"/>
              <a:t>3</a:t>
            </a:fld>
            <a:endParaRPr lang="en-IN"/>
          </a:p>
        </p:txBody>
      </p:sp>
    </p:spTree>
    <p:extLst>
      <p:ext uri="{BB962C8B-B14F-4D97-AF65-F5344CB8AC3E}">
        <p14:creationId xmlns:p14="http://schemas.microsoft.com/office/powerpoint/2010/main" val="1409906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solidFill>
                  <a:srgbClr val="FF0000"/>
                </a:solidFill>
              </a:rPr>
              <a:t>Strong involvement of Panchayat (Local Self Governance) </a:t>
            </a:r>
            <a:r>
              <a:rPr lang="en-IN" sz="1200" dirty="0"/>
              <a:t>in planning, management and operationalization of FHCs. Earmarked financial provisions made through PRIs.</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t>Community Level Health Volunteers (like Retired School Teachers etc.) specially formed to perform various activities related to community mobilization, awareness and health promotion</a:t>
            </a:r>
          </a:p>
          <a:p>
            <a:endParaRPr lang="en-US" dirty="0"/>
          </a:p>
        </p:txBody>
      </p:sp>
      <p:sp>
        <p:nvSpPr>
          <p:cNvPr id="4" name="Slide Number Placeholder 3"/>
          <p:cNvSpPr>
            <a:spLocks noGrp="1"/>
          </p:cNvSpPr>
          <p:nvPr>
            <p:ph type="sldNum" sz="quarter" idx="5"/>
          </p:nvPr>
        </p:nvSpPr>
        <p:spPr/>
        <p:txBody>
          <a:bodyPr/>
          <a:lstStyle/>
          <a:p>
            <a:fld id="{0FC7AD2D-821E-FB49-A9C7-89EFF74C24DC}" type="slidenum">
              <a:rPr lang="en-US" smtClean="0"/>
              <a:t>7</a:t>
            </a:fld>
            <a:endParaRPr lang="en-US"/>
          </a:p>
        </p:txBody>
      </p:sp>
    </p:spTree>
    <p:extLst>
      <p:ext uri="{BB962C8B-B14F-4D97-AF65-F5344CB8AC3E}">
        <p14:creationId xmlns:p14="http://schemas.microsoft.com/office/powerpoint/2010/main" val="1463226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solidFill>
                  <a:srgbClr val="FF0000"/>
                </a:solidFill>
              </a:rPr>
              <a:t>Strong involvement of Panchayat (Local Self Governance) </a:t>
            </a:r>
            <a:r>
              <a:rPr lang="en-IN" sz="1200" dirty="0"/>
              <a:t>in planning, management and operationalization of FHCs. Earmarked financial provisions made through PRIs.</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t>Community Level Health Volunteers (like Retired School Teachers etc.) specially formed to perform various activities related to community mobilization, awareness and health promotion</a:t>
            </a:r>
          </a:p>
          <a:p>
            <a:endParaRPr lang="en-US" dirty="0"/>
          </a:p>
        </p:txBody>
      </p:sp>
      <p:sp>
        <p:nvSpPr>
          <p:cNvPr id="4" name="Slide Number Placeholder 3"/>
          <p:cNvSpPr>
            <a:spLocks noGrp="1"/>
          </p:cNvSpPr>
          <p:nvPr>
            <p:ph type="sldNum" sz="quarter" idx="5"/>
          </p:nvPr>
        </p:nvSpPr>
        <p:spPr/>
        <p:txBody>
          <a:bodyPr/>
          <a:lstStyle/>
          <a:p>
            <a:fld id="{0FC7AD2D-821E-FB49-A9C7-89EFF74C24DC}" type="slidenum">
              <a:rPr lang="en-US" smtClean="0"/>
              <a:t>8</a:t>
            </a:fld>
            <a:endParaRPr lang="en-US"/>
          </a:p>
        </p:txBody>
      </p:sp>
    </p:spTree>
    <p:extLst>
      <p:ext uri="{BB962C8B-B14F-4D97-AF65-F5344CB8AC3E}">
        <p14:creationId xmlns:p14="http://schemas.microsoft.com/office/powerpoint/2010/main" val="1424999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districts visited , drug indenting for SHC was being done at PHC and CHC. </a:t>
            </a:r>
          </a:p>
        </p:txBody>
      </p:sp>
      <p:sp>
        <p:nvSpPr>
          <p:cNvPr id="4" name="Slide Number Placeholder 3"/>
          <p:cNvSpPr>
            <a:spLocks noGrp="1"/>
          </p:cNvSpPr>
          <p:nvPr>
            <p:ph type="sldNum" sz="quarter" idx="5"/>
          </p:nvPr>
        </p:nvSpPr>
        <p:spPr/>
        <p:txBody>
          <a:bodyPr/>
          <a:lstStyle/>
          <a:p>
            <a:fld id="{0FC7AD2D-821E-FB49-A9C7-89EFF74C24DC}" type="slidenum">
              <a:rPr lang="en-US" smtClean="0"/>
              <a:t>13</a:t>
            </a:fld>
            <a:endParaRPr lang="en-US"/>
          </a:p>
        </p:txBody>
      </p:sp>
    </p:spTree>
    <p:extLst>
      <p:ext uri="{BB962C8B-B14F-4D97-AF65-F5344CB8AC3E}">
        <p14:creationId xmlns:p14="http://schemas.microsoft.com/office/powerpoint/2010/main" val="170656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0E342-5FA6-6A4E-89F9-69E52DD41C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5D9D88-2850-6D4B-A4B1-7886DAFEB7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7C99E2-DE0F-3A41-8063-E9A7810B8E45}"/>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5" name="Footer Placeholder 4">
            <a:extLst>
              <a:ext uri="{FF2B5EF4-FFF2-40B4-BE49-F238E27FC236}">
                <a16:creationId xmlns:a16="http://schemas.microsoft.com/office/drawing/2014/main" id="{2B6604EC-BAFC-BF49-A383-0A1447C4EC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08FDF2-6AA6-CB4E-9748-AB68F986027B}"/>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3087462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E86-2E63-2B4B-96D1-87BF610E6F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1DD128-3B03-144E-8D14-40A4C0BEF0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1C5E07-D9CA-3E44-975B-9B965E14BBE0}"/>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5" name="Footer Placeholder 4">
            <a:extLst>
              <a:ext uri="{FF2B5EF4-FFF2-40B4-BE49-F238E27FC236}">
                <a16:creationId xmlns:a16="http://schemas.microsoft.com/office/drawing/2014/main" id="{74F1577F-A1EE-1E4E-8E83-E933BFBE54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4C23AC-94DC-6E44-994E-F1E6A6129645}"/>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174105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938BA-62C0-9E4C-8F9B-B8F447637B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D02070-FEE9-E448-B1A1-FEBA809316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E554AF-AFBC-B24F-9C04-E57E3844EE97}"/>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5" name="Footer Placeholder 4">
            <a:extLst>
              <a:ext uri="{FF2B5EF4-FFF2-40B4-BE49-F238E27FC236}">
                <a16:creationId xmlns:a16="http://schemas.microsoft.com/office/drawing/2014/main" id="{AB93E288-1EAE-A44D-AFDC-9434B41EF8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75FBCE-12A8-0342-BD1B-1D88BAEDBB0F}"/>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410239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19A7E-C80F-9F44-8F3C-B766932C45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A54AB1-7BC2-7542-B797-1D764BEE48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D2A008-B3D2-3E4B-ADD9-AC124AC927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72111F-A9E2-F947-8F6E-CFFBF2D9305A}"/>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6" name="Footer Placeholder 5">
            <a:extLst>
              <a:ext uri="{FF2B5EF4-FFF2-40B4-BE49-F238E27FC236}">
                <a16:creationId xmlns:a16="http://schemas.microsoft.com/office/drawing/2014/main" id="{ED637D47-107B-444E-9751-F4D64B99C8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6A4A38-FECE-BA4D-B75D-BEF57291A1CD}"/>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658149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D3971-D735-C945-93C1-37CA80A02D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E1F6F2-5B5A-6D4F-BBD3-B9F4B5E3C6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548259-A30C-054B-92E7-CFE4BD6248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01506B-FF9E-3045-9D1D-91B66B4913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3120DE-4696-5746-BCA0-95D5014BBD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87A1BC-7849-1F44-9B15-A1F7355343D6}"/>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8" name="Footer Placeholder 7">
            <a:extLst>
              <a:ext uri="{FF2B5EF4-FFF2-40B4-BE49-F238E27FC236}">
                <a16:creationId xmlns:a16="http://schemas.microsoft.com/office/drawing/2014/main" id="{AC7F4102-1EF2-D449-B72B-F2A4547E1D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76762C-1823-8648-9454-551061695A4A}"/>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3572287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6741E-6D87-EA45-9A73-C83C935B62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427711-B2E7-0B4F-9AE7-0D4A29CD7FC2}"/>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4" name="Footer Placeholder 3">
            <a:extLst>
              <a:ext uri="{FF2B5EF4-FFF2-40B4-BE49-F238E27FC236}">
                <a16:creationId xmlns:a16="http://schemas.microsoft.com/office/drawing/2014/main" id="{39FCC057-D218-524D-8344-5E3FF999B9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F3706D-E1F3-B24D-8F61-C9CB6D244C8E}"/>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1847993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79FD51-2EC1-C747-A023-E7F9BE0A01BA}"/>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3" name="Footer Placeholder 2">
            <a:extLst>
              <a:ext uri="{FF2B5EF4-FFF2-40B4-BE49-F238E27FC236}">
                <a16:creationId xmlns:a16="http://schemas.microsoft.com/office/drawing/2014/main" id="{3E400B92-88C3-4B49-8CFD-4F85B8BB72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7336FA-62CB-334F-B4C8-02F3F46070FD}"/>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453680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934E7-4695-F048-85EF-19524A8F4B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C53233-C4E0-804F-8C33-FE4AD2D95A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8EF989-318C-C14C-812E-E9DB02AD4D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715FEC-11F0-654E-AE51-B514379BC9A7}"/>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6" name="Footer Placeholder 5">
            <a:extLst>
              <a:ext uri="{FF2B5EF4-FFF2-40B4-BE49-F238E27FC236}">
                <a16:creationId xmlns:a16="http://schemas.microsoft.com/office/drawing/2014/main" id="{D0742769-BA04-A84A-8F22-D790C07F74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ED528-8EB0-D440-A82E-7CBF19CCED0B}"/>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926791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CFE51-34FC-8549-B227-EA56A6C66A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A7B542-B428-CD4C-90AF-01BBA4D0F8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BA244C-10CD-8A43-AB76-FF24115720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98B3A3-3FD4-B846-9F58-A510FB8DF501}"/>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6" name="Footer Placeholder 5">
            <a:extLst>
              <a:ext uri="{FF2B5EF4-FFF2-40B4-BE49-F238E27FC236}">
                <a16:creationId xmlns:a16="http://schemas.microsoft.com/office/drawing/2014/main" id="{2738B112-CF18-D547-8192-9AB855F3BC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7E3F94-926B-6042-8D0F-5821AE12C55F}"/>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988267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4DDFB-2D71-8D4B-89C0-5B5B5B57E2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702F99-4A6D-E84A-B312-D058ED43AB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7CF95F-1406-CC40-AFD6-EFB47E5B7610}"/>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5" name="Footer Placeholder 4">
            <a:extLst>
              <a:ext uri="{FF2B5EF4-FFF2-40B4-BE49-F238E27FC236}">
                <a16:creationId xmlns:a16="http://schemas.microsoft.com/office/drawing/2014/main" id="{6A7C59E3-B47D-8F4E-9DDE-637C16D3FE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962EA8-2A37-FD4C-AEA3-9CDC9A09315E}"/>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3086477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BA9CFC-5C08-7B42-B236-F750F97B58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B54109-E309-AF4B-8156-CF8E711694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CF9D5-2968-DC44-BEE4-C0068AB57166}"/>
              </a:ext>
            </a:extLst>
          </p:cNvPr>
          <p:cNvSpPr>
            <a:spLocks noGrp="1"/>
          </p:cNvSpPr>
          <p:nvPr>
            <p:ph type="dt" sz="half" idx="10"/>
          </p:nvPr>
        </p:nvSpPr>
        <p:spPr/>
        <p:txBody>
          <a:bodyPr/>
          <a:lstStyle/>
          <a:p>
            <a:fld id="{2401A24A-A482-884A-AC02-1C8A81F2C57E}" type="datetimeFigureOut">
              <a:rPr lang="en-US" smtClean="0"/>
              <a:t>8/7/19</a:t>
            </a:fld>
            <a:endParaRPr lang="en-US"/>
          </a:p>
        </p:txBody>
      </p:sp>
      <p:sp>
        <p:nvSpPr>
          <p:cNvPr id="5" name="Footer Placeholder 4">
            <a:extLst>
              <a:ext uri="{FF2B5EF4-FFF2-40B4-BE49-F238E27FC236}">
                <a16:creationId xmlns:a16="http://schemas.microsoft.com/office/drawing/2014/main" id="{50BE76FE-3BAE-6049-9A3B-273E3CC315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1A05B7-F2A2-B042-82A0-B92FD25B02F3}"/>
              </a:ext>
            </a:extLst>
          </p:cNvPr>
          <p:cNvSpPr>
            <a:spLocks noGrp="1"/>
          </p:cNvSpPr>
          <p:nvPr>
            <p:ph type="sldNum" sz="quarter" idx="12"/>
          </p:nvPr>
        </p:nvSpPr>
        <p:spPr/>
        <p:txBody>
          <a:bodyPr/>
          <a:lstStyle/>
          <a:p>
            <a:fld id="{6FA4410E-7183-D543-89E7-BC5EB377B9F4}" type="slidenum">
              <a:rPr lang="en-US" smtClean="0"/>
              <a:t>‹#›</a:t>
            </a:fld>
            <a:endParaRPr lang="en-US"/>
          </a:p>
        </p:txBody>
      </p:sp>
    </p:spTree>
    <p:extLst>
      <p:ext uri="{BB962C8B-B14F-4D97-AF65-F5344CB8AC3E}">
        <p14:creationId xmlns:p14="http://schemas.microsoft.com/office/powerpoint/2010/main" val="1926336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FDB62-170C-4AD2-994B-E61ABA8036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016B324-53D2-460E-9A73-7C9F03CE28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47C2E52-DEEE-4EEA-A23E-BF0E2B376986}"/>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5" name="Footer Placeholder 4">
            <a:extLst>
              <a:ext uri="{FF2B5EF4-FFF2-40B4-BE49-F238E27FC236}">
                <a16:creationId xmlns:a16="http://schemas.microsoft.com/office/drawing/2014/main" id="{70428CFD-9343-41AB-94FF-F2A25A15F9E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C2C789-3E53-4F7A-AA6C-C8B9E9DCA2DA}"/>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12118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6A42-D53B-460E-98FE-1BE6C3D0141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5289B47-12AE-4ACF-8DB5-8E44447E87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6EE19AB-A09D-4838-8B3D-05C941607F7D}"/>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5" name="Footer Placeholder 4">
            <a:extLst>
              <a:ext uri="{FF2B5EF4-FFF2-40B4-BE49-F238E27FC236}">
                <a16:creationId xmlns:a16="http://schemas.microsoft.com/office/drawing/2014/main" id="{0B1F117C-44CE-4351-A0F6-6BE6186364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36BB24B-1786-483B-A1A5-2D99E3C1DCEF}"/>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817554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A0F29-87D0-4B95-AC6B-4BEA7C2951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D55BC52-6C76-43E8-9429-ED96EE2442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8AAF18-279C-428E-844A-C2A7C3650D36}"/>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5" name="Footer Placeholder 4">
            <a:extLst>
              <a:ext uri="{FF2B5EF4-FFF2-40B4-BE49-F238E27FC236}">
                <a16:creationId xmlns:a16="http://schemas.microsoft.com/office/drawing/2014/main" id="{18287F31-E6A2-481D-91B2-4D08EE69A4E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6C78265-AD85-4FF9-B65A-85F7E1DD1071}"/>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1106200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76E53-4059-4EE8-9C21-9A2BAE50289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D553DBF-99FB-4A2B-B08D-B74054247C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144D1AF-8BC1-462C-B4CD-504206A27D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8B36C80-7FFA-4EC3-97D1-9D5D23853F7F}"/>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6" name="Footer Placeholder 5">
            <a:extLst>
              <a:ext uri="{FF2B5EF4-FFF2-40B4-BE49-F238E27FC236}">
                <a16:creationId xmlns:a16="http://schemas.microsoft.com/office/drawing/2014/main" id="{AEB78366-8BB5-4AF4-8690-558B798162D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23069A7-BDC3-426F-8C31-3E13F20F0D73}"/>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1953750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3EDCD-5424-4963-8A2F-0C9703E529B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B413967-AB61-4F07-91AC-71B1CA2EE5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E97A6A-33A8-4598-9888-4E8DAEBA43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798E0DC-DDC9-4339-8090-1FABC73F65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6FE74A-BDB8-4494-A380-B4A01744BB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E129C06-7313-4FCC-80DE-6A774FFF0567}"/>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8" name="Footer Placeholder 7">
            <a:extLst>
              <a:ext uri="{FF2B5EF4-FFF2-40B4-BE49-F238E27FC236}">
                <a16:creationId xmlns:a16="http://schemas.microsoft.com/office/drawing/2014/main" id="{23601B21-89A9-4CD3-960C-9ACB1500F78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5165915-F5F2-455D-8C20-70F8415DA1C3}"/>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933492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C1CFB-55FF-46BC-A285-C44B1DA2E10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509BC71-6F68-4A6B-8C0A-EAF7F4253A75}"/>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4" name="Footer Placeholder 3">
            <a:extLst>
              <a:ext uri="{FF2B5EF4-FFF2-40B4-BE49-F238E27FC236}">
                <a16:creationId xmlns:a16="http://schemas.microsoft.com/office/drawing/2014/main" id="{AE5DDC69-FD1C-4E6D-B801-6B71DC9FD8D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5C1D3CC-0CB8-4D86-9AED-9193AA18C516}"/>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928785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9D01ED-7942-432A-B39C-696AB9ABDAE9}"/>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3" name="Footer Placeholder 2">
            <a:extLst>
              <a:ext uri="{FF2B5EF4-FFF2-40B4-BE49-F238E27FC236}">
                <a16:creationId xmlns:a16="http://schemas.microsoft.com/office/drawing/2014/main" id="{8EA42075-04AD-41D4-84A2-8B2B87C5BDB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D3728BE-8AB5-471E-88C2-6C9EFF2D9D5B}"/>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1432380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575-F6DA-4677-948F-A1DBDA6F13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82BEA62-7131-4F53-A2F9-2D9E8BD0F3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C19221A-76D8-48EC-AC90-33887D3E8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706B34-87BE-4ED5-8FD6-61EE00479E4E}"/>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6" name="Footer Placeholder 5">
            <a:extLst>
              <a:ext uri="{FF2B5EF4-FFF2-40B4-BE49-F238E27FC236}">
                <a16:creationId xmlns:a16="http://schemas.microsoft.com/office/drawing/2014/main" id="{CE891280-060D-4145-8E41-9340AADC8B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2801833-5922-40E5-86E6-D260E95BA4EC}"/>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3132723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342A2-C444-42A6-A01A-4C676CC62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6260283-4FFE-46DC-869C-C5669E1C7D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705A43E-BCB8-4A89-BB3B-A7D844477F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BABDAA-F7B8-4961-88DE-1762F213F4BC}"/>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6" name="Footer Placeholder 5">
            <a:extLst>
              <a:ext uri="{FF2B5EF4-FFF2-40B4-BE49-F238E27FC236}">
                <a16:creationId xmlns:a16="http://schemas.microsoft.com/office/drawing/2014/main" id="{BD56A3EB-3573-4FD8-A530-0A0EFFA1B89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0CD2583-CEAE-4DC7-9D2B-BE9411828C35}"/>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3311360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FD139-05BA-4B68-8AB7-CC294BB6F8D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43FB146-B13C-473F-A512-EED5073DCB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364F0-B722-4002-975A-AD49DD749D83}"/>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5" name="Footer Placeholder 4">
            <a:extLst>
              <a:ext uri="{FF2B5EF4-FFF2-40B4-BE49-F238E27FC236}">
                <a16:creationId xmlns:a16="http://schemas.microsoft.com/office/drawing/2014/main" id="{D4951F28-A768-4461-9F75-13E3BAAFA0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9FDDE02-2877-45AB-8D79-E0DDAA031437}"/>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24502731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5BE542-C692-466B-BA69-FF1E0CBB1C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36D5E09-7A79-4AFE-B4F8-ACD306F0EA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E58561E-AD04-4638-8278-86E4917A7DD3}"/>
              </a:ext>
            </a:extLst>
          </p:cNvPr>
          <p:cNvSpPr>
            <a:spLocks noGrp="1"/>
          </p:cNvSpPr>
          <p:nvPr>
            <p:ph type="dt" sz="half" idx="10"/>
          </p:nvPr>
        </p:nvSpPr>
        <p:spPr/>
        <p:txBody>
          <a:bodyPr/>
          <a:lstStyle/>
          <a:p>
            <a:fld id="{C2614215-576F-412F-8675-868D0E5053E4}" type="datetimeFigureOut">
              <a:rPr lang="en-IN" smtClean="0"/>
              <a:t>07/08/19</a:t>
            </a:fld>
            <a:endParaRPr lang="en-IN"/>
          </a:p>
        </p:txBody>
      </p:sp>
      <p:sp>
        <p:nvSpPr>
          <p:cNvPr id="5" name="Footer Placeholder 4">
            <a:extLst>
              <a:ext uri="{FF2B5EF4-FFF2-40B4-BE49-F238E27FC236}">
                <a16:creationId xmlns:a16="http://schemas.microsoft.com/office/drawing/2014/main" id="{C25D4401-376F-4DD0-8F44-B91EE677E43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6D7014B-47CF-4EDE-AA19-C330B24BA8DA}"/>
              </a:ext>
            </a:extLst>
          </p:cNvPr>
          <p:cNvSpPr>
            <a:spLocks noGrp="1"/>
          </p:cNvSpPr>
          <p:nvPr>
            <p:ph type="sldNum" sz="quarter" idx="12"/>
          </p:nvPr>
        </p:nvSpPr>
        <p:spPr/>
        <p:txBody>
          <a:bodyPr/>
          <a:lstStyle/>
          <a:p>
            <a:fld id="{0B71B551-3D8A-40FA-9C1E-8E656CAD5545}" type="slidenum">
              <a:rPr lang="en-IN" smtClean="0"/>
              <a:t>‹#›</a:t>
            </a:fld>
            <a:endParaRPr lang="en-IN"/>
          </a:p>
        </p:txBody>
      </p:sp>
    </p:spTree>
    <p:extLst>
      <p:ext uri="{BB962C8B-B14F-4D97-AF65-F5344CB8AC3E}">
        <p14:creationId xmlns:p14="http://schemas.microsoft.com/office/powerpoint/2010/main" val="26174962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8/7/19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4380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167479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8/7/19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89923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166771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8/7/19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23344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8/7/19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875939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8/7/19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44555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8/7/19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9825364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47893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57683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8/7/19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83749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B0909-638D-2341-B3AA-53FB522779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53C242-79E4-E343-9311-5ED97EC31C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F1FD4F-8C62-8B44-B43D-5848C7FE07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01A24A-A482-884A-AC02-1C8A81F2C57E}" type="datetimeFigureOut">
              <a:rPr lang="en-US" smtClean="0"/>
              <a:t>8/7/19</a:t>
            </a:fld>
            <a:endParaRPr lang="en-US"/>
          </a:p>
        </p:txBody>
      </p:sp>
      <p:sp>
        <p:nvSpPr>
          <p:cNvPr id="5" name="Footer Placeholder 4">
            <a:extLst>
              <a:ext uri="{FF2B5EF4-FFF2-40B4-BE49-F238E27FC236}">
                <a16:creationId xmlns:a16="http://schemas.microsoft.com/office/drawing/2014/main" id="{62733F60-0398-AB41-A0FF-C1A69936DE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85319D-1F13-EC46-A18E-264D4C851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A4410E-7183-D543-89E7-BC5EB377B9F4}" type="slidenum">
              <a:rPr lang="en-US" smtClean="0"/>
              <a:t>‹#›</a:t>
            </a:fld>
            <a:endParaRPr lang="en-US"/>
          </a:p>
        </p:txBody>
      </p:sp>
    </p:spTree>
    <p:extLst>
      <p:ext uri="{BB962C8B-B14F-4D97-AF65-F5344CB8AC3E}">
        <p14:creationId xmlns:p14="http://schemas.microsoft.com/office/powerpoint/2010/main" val="330477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81A5F2-3682-46DB-B266-AA755DDB2C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CE67A0D-0F1F-42A1-BF31-5314042D7F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BFD2138-34FA-4D51-9F46-9DCF14399D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614215-576F-412F-8675-868D0E5053E4}" type="datetimeFigureOut">
              <a:rPr lang="en-IN" smtClean="0"/>
              <a:t>07/08/19</a:t>
            </a:fld>
            <a:endParaRPr lang="en-IN"/>
          </a:p>
        </p:txBody>
      </p:sp>
      <p:sp>
        <p:nvSpPr>
          <p:cNvPr id="5" name="Footer Placeholder 4">
            <a:extLst>
              <a:ext uri="{FF2B5EF4-FFF2-40B4-BE49-F238E27FC236}">
                <a16:creationId xmlns:a16="http://schemas.microsoft.com/office/drawing/2014/main" id="{B133FDAF-E91C-4E27-B1C6-434EEAE2BD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4117F04-289F-4E48-B93F-738EC2B683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71B551-3D8A-40FA-9C1E-8E656CAD5545}" type="slidenum">
              <a:rPr lang="en-IN" smtClean="0"/>
              <a:t>‹#›</a:t>
            </a:fld>
            <a:endParaRPr lang="en-IN"/>
          </a:p>
        </p:txBody>
      </p:sp>
    </p:spTree>
    <p:extLst>
      <p:ext uri="{BB962C8B-B14F-4D97-AF65-F5344CB8AC3E}">
        <p14:creationId xmlns:p14="http://schemas.microsoft.com/office/powerpoint/2010/main" val="2192765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8/7/19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931945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0935" y="737627"/>
            <a:ext cx="10993549" cy="1475013"/>
          </a:xfrm>
        </p:spPr>
        <p:txBody>
          <a:bodyPr>
            <a:noAutofit/>
          </a:bodyPr>
          <a:lstStyle/>
          <a:p>
            <a:r>
              <a:rPr lang="en-IN" sz="4800" dirty="0"/>
              <a:t>Ayushman </a:t>
            </a:r>
            <a:r>
              <a:rPr lang="en-IN" sz="4800" dirty="0" err="1"/>
              <a:t>bharat</a:t>
            </a:r>
            <a:r>
              <a:rPr lang="en-IN" sz="4800" dirty="0"/>
              <a:t> – health and wellness centres </a:t>
            </a:r>
          </a:p>
        </p:txBody>
      </p:sp>
      <p:sp>
        <p:nvSpPr>
          <p:cNvPr id="3" name="Subtitle 2"/>
          <p:cNvSpPr>
            <a:spLocks noGrp="1"/>
          </p:cNvSpPr>
          <p:nvPr>
            <p:ph type="subTitle" idx="1"/>
          </p:nvPr>
        </p:nvSpPr>
        <p:spPr>
          <a:xfrm>
            <a:off x="420935" y="2288056"/>
            <a:ext cx="10993546" cy="590321"/>
          </a:xfrm>
        </p:spPr>
        <p:txBody>
          <a:bodyPr>
            <a:normAutofit lnSpcReduction="10000"/>
          </a:bodyPr>
          <a:lstStyle/>
          <a:p>
            <a:r>
              <a:rPr lang="en-US" sz="2800" dirty="0"/>
              <a:t>Regional Workshop , Hyderabad - 7</a:t>
            </a:r>
            <a:r>
              <a:rPr lang="en-US" sz="2800" baseline="30000" dirty="0"/>
              <a:t>th</a:t>
            </a:r>
            <a:r>
              <a:rPr lang="en-US" sz="2800" dirty="0"/>
              <a:t> August 2019</a:t>
            </a:r>
          </a:p>
          <a:p>
            <a:endParaRPr lang="en-IN" sz="2800" b="1" dirty="0"/>
          </a:p>
        </p:txBody>
      </p:sp>
      <p:pic>
        <p:nvPicPr>
          <p:cNvPr id="4" name="Picture 6">
            <a:extLst>
              <a:ext uri="{FF2B5EF4-FFF2-40B4-BE49-F238E27FC236}">
                <a16:creationId xmlns:a16="http://schemas.microsoft.com/office/drawing/2014/main" id="{416650D0-1878-4841-8012-6C154BCF073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191" y="3270383"/>
            <a:ext cx="1180866" cy="1056161"/>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 name="Picture 8">
            <a:extLst>
              <a:ext uri="{FF2B5EF4-FFF2-40B4-BE49-F238E27FC236}">
                <a16:creationId xmlns:a16="http://schemas.microsoft.com/office/drawing/2014/main" id="{760C5340-EA50-CD46-B4B5-61891F9ED4F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5250" y="4594985"/>
            <a:ext cx="1496078" cy="1284376"/>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10">
            <a:extLst>
              <a:ext uri="{FF2B5EF4-FFF2-40B4-BE49-F238E27FC236}">
                <a16:creationId xmlns:a16="http://schemas.microsoft.com/office/drawing/2014/main" id="{49ACC8A5-CF0A-C740-B1CF-1D9D861488B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60198" y="4006391"/>
            <a:ext cx="2481765" cy="2284488"/>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 name="Picture 12">
            <a:extLst>
              <a:ext uri="{FF2B5EF4-FFF2-40B4-BE49-F238E27FC236}">
                <a16:creationId xmlns:a16="http://schemas.microsoft.com/office/drawing/2014/main" id="{739458D1-D9E7-EE42-8C96-9C9B5E7E062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0486" y="3270383"/>
            <a:ext cx="1580842" cy="1056161"/>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 name="Picture 14">
            <a:extLst>
              <a:ext uri="{FF2B5EF4-FFF2-40B4-BE49-F238E27FC236}">
                <a16:creationId xmlns:a16="http://schemas.microsoft.com/office/drawing/2014/main" id="{C8EFC095-7EDE-6A43-934B-FA86C749AA3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9560" y="4595429"/>
            <a:ext cx="1360747" cy="1284376"/>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 name="Picture 16">
            <a:extLst>
              <a:ext uri="{FF2B5EF4-FFF2-40B4-BE49-F238E27FC236}">
                <a16:creationId xmlns:a16="http://schemas.microsoft.com/office/drawing/2014/main" id="{2AA71141-1CBE-FA41-9808-814AFB8A659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44260" y="3270383"/>
            <a:ext cx="2253006" cy="2112321"/>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6770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D4300-2672-DB44-9F15-B09A74DF7E7F}"/>
              </a:ext>
            </a:extLst>
          </p:cNvPr>
          <p:cNvSpPr>
            <a:spLocks noGrp="1"/>
          </p:cNvSpPr>
          <p:nvPr>
            <p:ph type="title"/>
          </p:nvPr>
        </p:nvSpPr>
        <p:spPr/>
        <p:txBody>
          <a:bodyPr>
            <a:normAutofit/>
          </a:bodyPr>
          <a:lstStyle/>
          <a:p>
            <a:r>
              <a:rPr lang="en-US" sz="4000" dirty="0"/>
              <a:t>National Health Policy 2017  </a:t>
            </a:r>
          </a:p>
        </p:txBody>
      </p:sp>
      <p:sp>
        <p:nvSpPr>
          <p:cNvPr id="3" name="Content Placeholder 2">
            <a:extLst>
              <a:ext uri="{FF2B5EF4-FFF2-40B4-BE49-F238E27FC236}">
                <a16:creationId xmlns:a16="http://schemas.microsoft.com/office/drawing/2014/main" id="{B21EA84C-0936-9244-985E-D51E02258C18}"/>
              </a:ext>
            </a:extLst>
          </p:cNvPr>
          <p:cNvSpPr>
            <a:spLocks noGrp="1"/>
          </p:cNvSpPr>
          <p:nvPr>
            <p:ph idx="1"/>
          </p:nvPr>
        </p:nvSpPr>
        <p:spPr>
          <a:xfrm>
            <a:off x="581192" y="2180496"/>
            <a:ext cx="11029615" cy="3975348"/>
          </a:xfrm>
        </p:spPr>
        <p:txBody>
          <a:bodyPr>
            <a:normAutofit/>
          </a:bodyPr>
          <a:lstStyle/>
          <a:p>
            <a:pPr marL="0" indent="0">
              <a:buNone/>
            </a:pPr>
            <a:r>
              <a:rPr lang="en-US" sz="3200" dirty="0">
                <a:latin typeface="Baskerville" panose="02020502070401020303" pitchFamily="18" charset="0"/>
                <a:ea typeface="Baskerville" panose="02020502070401020303" pitchFamily="18" charset="0"/>
              </a:rPr>
              <a:t>To attain the </a:t>
            </a:r>
            <a:r>
              <a:rPr lang="en-US" sz="3200" b="1" dirty="0">
                <a:solidFill>
                  <a:schemeClr val="accent5">
                    <a:lumMod val="75000"/>
                  </a:schemeClr>
                </a:solidFill>
                <a:latin typeface="Baskerville" panose="02020502070401020303" pitchFamily="18" charset="0"/>
                <a:ea typeface="Baskerville" panose="02020502070401020303" pitchFamily="18" charset="0"/>
              </a:rPr>
              <a:t>highest possible level of health and well-being for all</a:t>
            </a:r>
            <a:r>
              <a:rPr lang="en-US" sz="3200" dirty="0">
                <a:latin typeface="Baskerville" panose="02020502070401020303" pitchFamily="18" charset="0"/>
                <a:ea typeface="Baskerville" panose="02020502070401020303" pitchFamily="18" charset="0"/>
              </a:rPr>
              <a:t>, at all ages, through a </a:t>
            </a:r>
            <a:r>
              <a:rPr lang="en-US" sz="3200" b="1" dirty="0">
                <a:solidFill>
                  <a:schemeClr val="accent5">
                    <a:lumMod val="75000"/>
                  </a:schemeClr>
                </a:solidFill>
                <a:latin typeface="Baskerville" panose="02020502070401020303" pitchFamily="18" charset="0"/>
                <a:ea typeface="Baskerville" panose="02020502070401020303" pitchFamily="18" charset="0"/>
              </a:rPr>
              <a:t>Preventive and Promotive healthcare orientation in all developmental policies </a:t>
            </a:r>
            <a:r>
              <a:rPr lang="en-IN" sz="3200" dirty="0">
                <a:latin typeface="Baskerville" panose="02020502070401020303" pitchFamily="18" charset="0"/>
                <a:ea typeface="Baskerville" panose="02020502070401020303" pitchFamily="18" charset="0"/>
              </a:rPr>
              <a:t>and </a:t>
            </a:r>
            <a:r>
              <a:rPr lang="en-IN" sz="3200" b="1" dirty="0">
                <a:solidFill>
                  <a:schemeClr val="accent5">
                    <a:lumMod val="75000"/>
                  </a:schemeClr>
                </a:solidFill>
                <a:latin typeface="Baskerville" panose="02020502070401020303" pitchFamily="18" charset="0"/>
                <a:ea typeface="Baskerville" panose="02020502070401020303" pitchFamily="18" charset="0"/>
              </a:rPr>
              <a:t>universal access</a:t>
            </a:r>
            <a:r>
              <a:rPr lang="en-IN" sz="3200" b="1" dirty="0">
                <a:solidFill>
                  <a:schemeClr val="tx1"/>
                </a:solidFill>
                <a:latin typeface="Baskerville" panose="02020502070401020303" pitchFamily="18" charset="0"/>
                <a:ea typeface="Baskerville" panose="02020502070401020303" pitchFamily="18" charset="0"/>
              </a:rPr>
              <a:t> </a:t>
            </a:r>
            <a:r>
              <a:rPr lang="en-IN" sz="3200" dirty="0">
                <a:latin typeface="Baskerville" panose="02020502070401020303" pitchFamily="18" charset="0"/>
                <a:ea typeface="Baskerville" panose="02020502070401020303" pitchFamily="18" charset="0"/>
              </a:rPr>
              <a:t>to good quality healthcare services without anyone having to face financial hardship as a consequence.</a:t>
            </a:r>
            <a:endParaRPr lang="en-US" sz="3200" dirty="0">
              <a:latin typeface="Baskerville" panose="02020502070401020303" pitchFamily="18" charset="0"/>
              <a:ea typeface="Baskerville" panose="02020502070401020303" pitchFamily="18" charset="0"/>
            </a:endParaRPr>
          </a:p>
        </p:txBody>
      </p:sp>
    </p:spTree>
    <p:extLst>
      <p:ext uri="{BB962C8B-B14F-4D97-AF65-F5344CB8AC3E}">
        <p14:creationId xmlns:p14="http://schemas.microsoft.com/office/powerpoint/2010/main" val="4221027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 name="Chart 75">
            <a:extLst>
              <a:ext uri="{FF2B5EF4-FFF2-40B4-BE49-F238E27FC236}">
                <a16:creationId xmlns:a16="http://schemas.microsoft.com/office/drawing/2014/main" id="{408A2EEA-89BE-4503-B7BA-4D6BCA54F9A0}"/>
              </a:ext>
            </a:extLst>
          </p:cNvPr>
          <p:cNvGraphicFramePr>
            <a:graphicFrameLocks/>
          </p:cNvGraphicFramePr>
          <p:nvPr>
            <p:extLst>
              <p:ext uri="{D42A27DB-BD31-4B8C-83A1-F6EECF244321}">
                <p14:modId xmlns:p14="http://schemas.microsoft.com/office/powerpoint/2010/main" val="2470250754"/>
              </p:ext>
            </p:extLst>
          </p:nvPr>
        </p:nvGraphicFramePr>
        <p:xfrm>
          <a:off x="609600" y="967818"/>
          <a:ext cx="10789920" cy="5669280"/>
        </p:xfrm>
        <a:graphic>
          <a:graphicData uri="http://schemas.openxmlformats.org/drawingml/2006/chart">
            <c:chart xmlns:c="http://schemas.openxmlformats.org/drawingml/2006/chart" xmlns:r="http://schemas.openxmlformats.org/officeDocument/2006/relationships" r:id="rId3"/>
          </a:graphicData>
        </a:graphic>
      </p:graphicFrame>
      <p:sp>
        <p:nvSpPr>
          <p:cNvPr id="3" name="Arrow: Bent-Up 2">
            <a:extLst>
              <a:ext uri="{FF2B5EF4-FFF2-40B4-BE49-F238E27FC236}">
                <a16:creationId xmlns:a16="http://schemas.microsoft.com/office/drawing/2014/main" id="{38F2FA95-4FB4-4D06-B98D-5FD28BB89D5F}"/>
              </a:ext>
            </a:extLst>
          </p:cNvPr>
          <p:cNvSpPr/>
          <p:nvPr/>
        </p:nvSpPr>
        <p:spPr>
          <a:xfrm>
            <a:off x="2909923" y="4834477"/>
            <a:ext cx="971446" cy="285605"/>
          </a:xfrm>
          <a:prstGeom prst="bentUp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4" name="Arrow: Bent-Up 3">
            <a:extLst>
              <a:ext uri="{FF2B5EF4-FFF2-40B4-BE49-F238E27FC236}">
                <a16:creationId xmlns:a16="http://schemas.microsoft.com/office/drawing/2014/main" id="{7A921815-AF46-46BF-A92D-AE9972EC4FEE}"/>
              </a:ext>
            </a:extLst>
          </p:cNvPr>
          <p:cNvSpPr/>
          <p:nvPr/>
        </p:nvSpPr>
        <p:spPr>
          <a:xfrm>
            <a:off x="8442593" y="2177208"/>
            <a:ext cx="1001434" cy="426353"/>
          </a:xfrm>
          <a:prstGeom prst="bentUp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2" name="Slide Number Placeholder 1"/>
          <p:cNvSpPr>
            <a:spLocks noGrp="1"/>
          </p:cNvSpPr>
          <p:nvPr>
            <p:ph type="sldNum" sz="quarter" idx="12"/>
          </p:nvPr>
        </p:nvSpPr>
        <p:spPr/>
        <p:txBody>
          <a:bodyPr/>
          <a:lstStyle/>
          <a:p>
            <a:fld id="{1954C3D6-29D5-4A2C-8B86-CB2637BAEFC8}" type="slidenum">
              <a:rPr lang="en-US" smtClean="0"/>
              <a:pPr/>
              <a:t>3</a:t>
            </a:fld>
            <a:endParaRPr lang="en-US"/>
          </a:p>
        </p:txBody>
      </p:sp>
      <p:sp>
        <p:nvSpPr>
          <p:cNvPr id="5" name="TextBox 4">
            <a:extLst>
              <a:ext uri="{FF2B5EF4-FFF2-40B4-BE49-F238E27FC236}">
                <a16:creationId xmlns:a16="http://schemas.microsoft.com/office/drawing/2014/main" id="{710E6951-42FF-064F-9316-6871A3E217D8}"/>
              </a:ext>
            </a:extLst>
          </p:cNvPr>
          <p:cNvSpPr txBox="1"/>
          <p:nvPr/>
        </p:nvSpPr>
        <p:spPr>
          <a:xfrm>
            <a:off x="2346960" y="2796407"/>
            <a:ext cx="1645920" cy="609398"/>
          </a:xfrm>
          <a:prstGeom prst="rect">
            <a:avLst/>
          </a:prstGeom>
          <a:solidFill>
            <a:schemeClr val="accent6">
              <a:lumMod val="60000"/>
              <a:lumOff val="40000"/>
            </a:schemeClr>
          </a:solidFill>
        </p:spPr>
        <p:txBody>
          <a:bodyPr wrap="square" rtlCol="0">
            <a:spAutoFit/>
          </a:bodyPr>
          <a:lstStyle/>
          <a:p>
            <a:pPr algn="ctr"/>
            <a:r>
              <a:rPr lang="en-US" sz="1680" b="1" dirty="0"/>
              <a:t>20,081 as on </a:t>
            </a:r>
          </a:p>
          <a:p>
            <a:pPr algn="ctr"/>
            <a:r>
              <a:rPr lang="en-US" sz="1680" b="1" dirty="0"/>
              <a:t>7</a:t>
            </a:r>
            <a:r>
              <a:rPr lang="en-US" sz="1680" b="1" baseline="30000" dirty="0"/>
              <a:t>th</a:t>
            </a:r>
            <a:r>
              <a:rPr lang="en-US" sz="1680" b="1" dirty="0"/>
              <a:t> August 2019  </a:t>
            </a:r>
          </a:p>
        </p:txBody>
      </p:sp>
      <p:sp>
        <p:nvSpPr>
          <p:cNvPr id="6" name="Rectangle 5">
            <a:extLst>
              <a:ext uri="{FF2B5EF4-FFF2-40B4-BE49-F238E27FC236}">
                <a16:creationId xmlns:a16="http://schemas.microsoft.com/office/drawing/2014/main" id="{A0C4A68A-F90C-5549-A070-E294EC1BBFEB}"/>
              </a:ext>
            </a:extLst>
          </p:cNvPr>
          <p:cNvSpPr/>
          <p:nvPr/>
        </p:nvSpPr>
        <p:spPr>
          <a:xfrm>
            <a:off x="609600" y="148359"/>
            <a:ext cx="11250324" cy="646331"/>
          </a:xfrm>
          <a:prstGeom prst="rect">
            <a:avLst/>
          </a:prstGeom>
        </p:spPr>
        <p:txBody>
          <a:bodyPr wrap="none">
            <a:spAutoFit/>
          </a:bodyPr>
          <a:lstStyle/>
          <a:p>
            <a:pPr defTabSz="457200">
              <a:lnSpc>
                <a:spcPct val="90000"/>
              </a:lnSpc>
              <a:spcBef>
                <a:spcPct val="0"/>
              </a:spcBef>
              <a:defRPr/>
            </a:pPr>
            <a:r>
              <a:rPr lang="en-IN" sz="4000" b="1" cap="all" dirty="0">
                <a:latin typeface="+mj-lt"/>
                <a:ea typeface="+mj-ea"/>
                <a:cs typeface="+mj-cs"/>
              </a:rPr>
              <a:t>Roll out Plan of Health and Wellness Centres </a:t>
            </a:r>
            <a:endParaRPr lang="en-US" sz="4000" b="1" cap="all" dirty="0">
              <a:latin typeface="+mj-lt"/>
              <a:ea typeface="+mj-ea"/>
              <a:cs typeface="+mj-cs"/>
            </a:endParaRPr>
          </a:p>
        </p:txBody>
      </p:sp>
    </p:spTree>
    <p:extLst>
      <p:ext uri="{BB962C8B-B14F-4D97-AF65-F5344CB8AC3E}">
        <p14:creationId xmlns:p14="http://schemas.microsoft.com/office/powerpoint/2010/main" val="328750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055D7-7AB4-4A64-BBB0-C7E7EC6B7CF3}"/>
              </a:ext>
            </a:extLst>
          </p:cNvPr>
          <p:cNvSpPr>
            <a:spLocks noGrp="1"/>
          </p:cNvSpPr>
          <p:nvPr>
            <p:ph type="title"/>
          </p:nvPr>
        </p:nvSpPr>
        <p:spPr>
          <a:xfrm>
            <a:off x="838199" y="157307"/>
            <a:ext cx="10515600" cy="1325563"/>
          </a:xfrm>
        </p:spPr>
        <p:txBody>
          <a:bodyPr>
            <a:normAutofit/>
          </a:bodyPr>
          <a:lstStyle/>
          <a:p>
            <a:pPr algn="ctr"/>
            <a:r>
              <a:rPr lang="en-IN" sz="4000" b="1" cap="all" dirty="0"/>
              <a:t>AB-HWC Conditionality 2019-2020</a:t>
            </a:r>
          </a:p>
        </p:txBody>
      </p:sp>
      <p:graphicFrame>
        <p:nvGraphicFramePr>
          <p:cNvPr id="4" name="Content Placeholder 3">
            <a:extLst>
              <a:ext uri="{FF2B5EF4-FFF2-40B4-BE49-F238E27FC236}">
                <a16:creationId xmlns:a16="http://schemas.microsoft.com/office/drawing/2014/main" id="{BAD78A58-02BE-4DAF-9131-3941536137F2}"/>
              </a:ext>
            </a:extLst>
          </p:cNvPr>
          <p:cNvGraphicFramePr>
            <a:graphicFrameLocks noGrp="1"/>
          </p:cNvGraphicFramePr>
          <p:nvPr>
            <p:ph idx="1"/>
            <p:extLst>
              <p:ext uri="{D42A27DB-BD31-4B8C-83A1-F6EECF244321}">
                <p14:modId xmlns:p14="http://schemas.microsoft.com/office/powerpoint/2010/main" val="1012108048"/>
              </p:ext>
            </p:extLst>
          </p:nvPr>
        </p:nvGraphicFramePr>
        <p:xfrm>
          <a:off x="692727" y="1302327"/>
          <a:ext cx="10903527" cy="4451730"/>
        </p:xfrm>
        <a:graphic>
          <a:graphicData uri="http://schemas.openxmlformats.org/drawingml/2006/table">
            <a:tbl>
              <a:tblPr firstRow="1" bandRow="1">
                <a:tableStyleId>{22838BEF-8BB2-4498-84A7-C5851F593DF1}</a:tableStyleId>
              </a:tblPr>
              <a:tblGrid>
                <a:gridCol w="2180705">
                  <a:extLst>
                    <a:ext uri="{9D8B030D-6E8A-4147-A177-3AD203B41FA5}">
                      <a16:colId xmlns:a16="http://schemas.microsoft.com/office/drawing/2014/main" val="3580816091"/>
                    </a:ext>
                  </a:extLst>
                </a:gridCol>
                <a:gridCol w="2690327">
                  <a:extLst>
                    <a:ext uri="{9D8B030D-6E8A-4147-A177-3AD203B41FA5}">
                      <a16:colId xmlns:a16="http://schemas.microsoft.com/office/drawing/2014/main" val="3824060337"/>
                    </a:ext>
                  </a:extLst>
                </a:gridCol>
                <a:gridCol w="1671084">
                  <a:extLst>
                    <a:ext uri="{9D8B030D-6E8A-4147-A177-3AD203B41FA5}">
                      <a16:colId xmlns:a16="http://schemas.microsoft.com/office/drawing/2014/main" val="2831767333"/>
                    </a:ext>
                  </a:extLst>
                </a:gridCol>
                <a:gridCol w="2257742">
                  <a:extLst>
                    <a:ext uri="{9D8B030D-6E8A-4147-A177-3AD203B41FA5}">
                      <a16:colId xmlns:a16="http://schemas.microsoft.com/office/drawing/2014/main" val="84297681"/>
                    </a:ext>
                  </a:extLst>
                </a:gridCol>
                <a:gridCol w="2103669">
                  <a:extLst>
                    <a:ext uri="{9D8B030D-6E8A-4147-A177-3AD203B41FA5}">
                      <a16:colId xmlns:a16="http://schemas.microsoft.com/office/drawing/2014/main" val="224058009"/>
                    </a:ext>
                  </a:extLst>
                </a:gridCol>
              </a:tblGrid>
              <a:tr h="716370">
                <a:tc>
                  <a:txBody>
                    <a:bodyPr/>
                    <a:lstStyle/>
                    <a:p>
                      <a:pPr algn="ctr"/>
                      <a:r>
                        <a:rPr lang="en-IN" dirty="0"/>
                        <a:t>State/UT</a:t>
                      </a:r>
                    </a:p>
                  </a:txBody>
                  <a:tcPr/>
                </a:tc>
                <a:tc>
                  <a:txBody>
                    <a:bodyPr/>
                    <a:lstStyle/>
                    <a:p>
                      <a:pPr algn="ctr"/>
                      <a:r>
                        <a:rPr lang="en-IN" dirty="0"/>
                        <a:t>Total Facilities in the State/ UT</a:t>
                      </a:r>
                    </a:p>
                  </a:txBody>
                  <a:tcPr/>
                </a:tc>
                <a:tc>
                  <a:txBody>
                    <a:bodyPr/>
                    <a:lstStyle/>
                    <a:p>
                      <a:pPr algn="ctr"/>
                      <a:r>
                        <a:rPr lang="en-IN" dirty="0"/>
                        <a:t>ROP approvals</a:t>
                      </a:r>
                    </a:p>
                  </a:txBody>
                  <a:tcPr/>
                </a:tc>
                <a:tc>
                  <a:txBody>
                    <a:bodyPr/>
                    <a:lstStyle/>
                    <a:p>
                      <a:pPr algn="ctr"/>
                      <a:r>
                        <a:rPr lang="en-IN" dirty="0"/>
                        <a:t>Target for 25% Functional HWCs</a:t>
                      </a:r>
                    </a:p>
                  </a:txBody>
                  <a:tcPr/>
                </a:tc>
                <a:tc>
                  <a:txBody>
                    <a:bodyPr/>
                    <a:lstStyle/>
                    <a:p>
                      <a:pPr algn="ctr"/>
                      <a:r>
                        <a:rPr lang="en-IN" dirty="0"/>
                        <a:t>Total Functional as on 06.08.2019</a:t>
                      </a:r>
                    </a:p>
                  </a:txBody>
                  <a:tcPr/>
                </a:tc>
                <a:extLst>
                  <a:ext uri="{0D108BD9-81ED-4DB2-BD59-A6C34878D82A}">
                    <a16:rowId xmlns:a16="http://schemas.microsoft.com/office/drawing/2014/main" val="2784385258"/>
                  </a:ext>
                </a:extLst>
              </a:tr>
              <a:tr h="415040">
                <a:tc>
                  <a:txBody>
                    <a:bodyPr/>
                    <a:lstStyle/>
                    <a:p>
                      <a:pPr algn="ctr"/>
                      <a:r>
                        <a:rPr lang="en-IN" sz="1400" b="1" i="0" kern="1200" dirty="0">
                          <a:solidFill>
                            <a:schemeClr val="dk1"/>
                          </a:solidFill>
                          <a:effectLst/>
                          <a:latin typeface="Arial" panose="020B0604020202020204" pitchFamily="34" charset="0"/>
                          <a:ea typeface="+mn-ea"/>
                          <a:cs typeface="Arial" panose="020B0604020202020204" pitchFamily="34" charset="0"/>
                        </a:rPr>
                        <a:t>A &amp; N Islands</a:t>
                      </a:r>
                      <a:endParaRPr lang="en-IN" sz="1400" b="1" dirty="0">
                        <a:latin typeface="Arial" panose="020B0604020202020204" pitchFamily="34" charset="0"/>
                        <a:cs typeface="Arial" panose="020B0604020202020204" pitchFamily="34" charset="0"/>
                      </a:endParaRPr>
                    </a:p>
                  </a:txBody>
                  <a:tcPr anchor="ctr"/>
                </a:tc>
                <a:tc>
                  <a:txBody>
                    <a:bodyPr/>
                    <a:lstStyle/>
                    <a:p>
                      <a:pPr algn="ctr" rtl="0" fontAlgn="b"/>
                      <a:r>
                        <a:rPr lang="en-IN" sz="1400" b="1" dirty="0">
                          <a:solidFill>
                            <a:srgbClr val="000000"/>
                          </a:solidFill>
                          <a:effectLst/>
                          <a:latin typeface="Arial" panose="020B0604020202020204" pitchFamily="34" charset="0"/>
                          <a:cs typeface="Arial" panose="020B0604020202020204" pitchFamily="34" charset="0"/>
                        </a:rPr>
                        <a:t>128</a:t>
                      </a:r>
                    </a:p>
                  </a:txBody>
                  <a:tcPr marL="22860" marR="22860" marT="0" marB="0" anchor="ctr"/>
                </a:tc>
                <a:tc>
                  <a:txBody>
                    <a:bodyPr/>
                    <a:lstStyle/>
                    <a:p>
                      <a:pPr algn="ctr" rtl="0" fontAlgn="b"/>
                      <a:r>
                        <a:rPr lang="en-IN" sz="1400" b="1" dirty="0">
                          <a:solidFill>
                            <a:srgbClr val="000000"/>
                          </a:solidFill>
                          <a:effectLst/>
                          <a:latin typeface="Arial" panose="020B0604020202020204" pitchFamily="34" charset="0"/>
                          <a:cs typeface="Arial" panose="020B0604020202020204" pitchFamily="34" charset="0"/>
                        </a:rPr>
                        <a:t>85</a:t>
                      </a:r>
                    </a:p>
                  </a:txBody>
                  <a:tcPr marL="22860" marR="22860" marT="0" marB="0" anchor="ctr"/>
                </a:tc>
                <a:tc>
                  <a:txBody>
                    <a:bodyPr/>
                    <a:lstStyle/>
                    <a:p>
                      <a:pPr algn="ctr"/>
                      <a:r>
                        <a:rPr lang="en-IN" sz="1400" b="1" dirty="0">
                          <a:latin typeface="Arial" panose="020B0604020202020204" pitchFamily="34" charset="0"/>
                          <a:cs typeface="Arial" panose="020B0604020202020204" pitchFamily="34" charset="0"/>
                        </a:rPr>
                        <a:t>32</a:t>
                      </a:r>
                    </a:p>
                  </a:txBody>
                  <a:tcPr anchor="ctr">
                    <a:solidFill>
                      <a:schemeClr val="bg1"/>
                    </a:solidFill>
                  </a:tcPr>
                </a:tc>
                <a:tc>
                  <a:txBody>
                    <a:bodyPr/>
                    <a:lstStyle/>
                    <a:p>
                      <a:pPr algn="ctr"/>
                      <a:r>
                        <a:rPr lang="en-IN" sz="1400" b="1" dirty="0">
                          <a:solidFill>
                            <a:schemeClr val="tx1"/>
                          </a:solidFill>
                          <a:latin typeface="Arial" panose="020B0604020202020204" pitchFamily="34" charset="0"/>
                          <a:cs typeface="Arial" panose="020B0604020202020204" pitchFamily="34" charset="0"/>
                        </a:rPr>
                        <a:t>30</a:t>
                      </a:r>
                    </a:p>
                  </a:txBody>
                  <a:tcPr anchor="ctr">
                    <a:solidFill>
                      <a:schemeClr val="bg1"/>
                    </a:solidFill>
                  </a:tcPr>
                </a:tc>
                <a:extLst>
                  <a:ext uri="{0D108BD9-81ED-4DB2-BD59-A6C34878D82A}">
                    <a16:rowId xmlns:a16="http://schemas.microsoft.com/office/drawing/2014/main" val="2227460942"/>
                  </a:ext>
                </a:extLst>
              </a:tr>
              <a:tr h="415040">
                <a:tc>
                  <a:txBody>
                    <a:bodyPr/>
                    <a:lstStyle/>
                    <a:p>
                      <a:pPr algn="ctr" rtl="0" fontAlgn="b"/>
                      <a:r>
                        <a:rPr lang="en-IN" sz="1400" b="1">
                          <a:solidFill>
                            <a:srgbClr val="000000"/>
                          </a:solidFill>
                          <a:effectLst/>
                          <a:latin typeface="Arial" panose="020B0604020202020204" pitchFamily="34" charset="0"/>
                          <a:cs typeface="Arial" panose="020B0604020202020204" pitchFamily="34" charset="0"/>
                        </a:rPr>
                        <a:t>Andhra Pradesh</a:t>
                      </a:r>
                    </a:p>
                  </a:txBody>
                  <a:tcPr marL="22860" marR="22860" marT="0" marB="0" anchor="ctr"/>
                </a:tc>
                <a:tc>
                  <a:txBody>
                    <a:bodyPr/>
                    <a:lstStyle/>
                    <a:p>
                      <a:pPr algn="ctr" rtl="0" fontAlgn="b"/>
                      <a:r>
                        <a:rPr lang="en-IN" sz="1400" b="1" dirty="0">
                          <a:solidFill>
                            <a:srgbClr val="000000"/>
                          </a:solidFill>
                          <a:effectLst/>
                          <a:latin typeface="Arial" panose="020B0604020202020204" pitchFamily="34" charset="0"/>
                          <a:cs typeface="Arial" panose="020B0604020202020204" pitchFamily="34" charset="0"/>
                        </a:rPr>
                        <a:t>7680</a:t>
                      </a:r>
                    </a:p>
                  </a:txBody>
                  <a:tcPr marL="22860" marR="22860" marT="0" marB="0" anchor="ctr"/>
                </a:tc>
                <a:tc>
                  <a:txBody>
                    <a:bodyPr/>
                    <a:lstStyle/>
                    <a:p>
                      <a:pPr algn="ctr" rtl="0" fontAlgn="b"/>
                      <a:r>
                        <a:rPr lang="en-IN" sz="1400" b="1" dirty="0">
                          <a:solidFill>
                            <a:srgbClr val="000000"/>
                          </a:solidFill>
                          <a:effectLst/>
                          <a:latin typeface="Arial" panose="020B0604020202020204" pitchFamily="34" charset="0"/>
                          <a:cs typeface="Arial" panose="020B0604020202020204" pitchFamily="34" charset="0"/>
                        </a:rPr>
                        <a:t>3616</a:t>
                      </a:r>
                    </a:p>
                  </a:txBody>
                  <a:tcPr marL="22860" marR="22860" marT="0" marB="0" anchor="ctr"/>
                </a:tc>
                <a:tc>
                  <a:txBody>
                    <a:bodyPr/>
                    <a:lstStyle/>
                    <a:p>
                      <a:pPr algn="ctr"/>
                      <a:r>
                        <a:rPr lang="en-IN" sz="1400" b="1" dirty="0">
                          <a:latin typeface="Arial" panose="020B0604020202020204" pitchFamily="34" charset="0"/>
                          <a:cs typeface="Arial" panose="020B0604020202020204" pitchFamily="34" charset="0"/>
                        </a:rPr>
                        <a:t>1920</a:t>
                      </a:r>
                    </a:p>
                  </a:txBody>
                  <a:tcPr anchor="ctr">
                    <a:solidFill>
                      <a:schemeClr val="bg1"/>
                    </a:solidFill>
                  </a:tcPr>
                </a:tc>
                <a:tc>
                  <a:txBody>
                    <a:bodyPr/>
                    <a:lstStyle/>
                    <a:p>
                      <a:pPr algn="ctr"/>
                      <a:r>
                        <a:rPr lang="en-IN" sz="1400" b="1" dirty="0">
                          <a:solidFill>
                            <a:schemeClr val="tx1"/>
                          </a:solidFill>
                          <a:latin typeface="Arial" panose="020B0604020202020204" pitchFamily="34" charset="0"/>
                          <a:cs typeface="Arial" panose="020B0604020202020204" pitchFamily="34" charset="0"/>
                        </a:rPr>
                        <a:t>2166</a:t>
                      </a:r>
                    </a:p>
                  </a:txBody>
                  <a:tcPr anchor="ctr">
                    <a:solidFill>
                      <a:schemeClr val="bg1"/>
                    </a:solidFill>
                  </a:tcPr>
                </a:tc>
                <a:extLst>
                  <a:ext uri="{0D108BD9-81ED-4DB2-BD59-A6C34878D82A}">
                    <a16:rowId xmlns:a16="http://schemas.microsoft.com/office/drawing/2014/main" val="155188748"/>
                  </a:ext>
                </a:extLst>
              </a:tr>
              <a:tr h="415040">
                <a:tc>
                  <a:txBody>
                    <a:bodyPr/>
                    <a:lstStyle/>
                    <a:p>
                      <a:pPr algn="ctr"/>
                      <a:r>
                        <a:rPr lang="en-IN" sz="1400" b="1" dirty="0">
                          <a:latin typeface="Arial" panose="020B0604020202020204" pitchFamily="34" charset="0"/>
                          <a:cs typeface="Arial" panose="020B0604020202020204" pitchFamily="34" charset="0"/>
                        </a:rPr>
                        <a:t>Puducherry</a:t>
                      </a:r>
                    </a:p>
                  </a:txBody>
                  <a:tcPr anchor="ctr"/>
                </a:tc>
                <a:tc>
                  <a:txBody>
                    <a:bodyPr/>
                    <a:lstStyle/>
                    <a:p>
                      <a:pPr algn="ctr"/>
                      <a:r>
                        <a:rPr lang="en-IN" sz="1400" b="1" dirty="0">
                          <a:latin typeface="Arial" panose="020B0604020202020204" pitchFamily="34" charset="0"/>
                          <a:cs typeface="Arial" panose="020B0604020202020204" pitchFamily="34" charset="0"/>
                        </a:rPr>
                        <a:t>59</a:t>
                      </a:r>
                    </a:p>
                  </a:txBody>
                  <a:tcPr anchor="ctr"/>
                </a:tc>
                <a:tc>
                  <a:txBody>
                    <a:bodyPr/>
                    <a:lstStyle/>
                    <a:p>
                      <a:pPr algn="ctr"/>
                      <a:r>
                        <a:rPr lang="en-IN" sz="1400" b="1" dirty="0">
                          <a:latin typeface="Arial" panose="020B0604020202020204" pitchFamily="34" charset="0"/>
                          <a:cs typeface="Arial" panose="020B0604020202020204" pitchFamily="34" charset="0"/>
                        </a:rPr>
                        <a:t>121</a:t>
                      </a:r>
                    </a:p>
                  </a:txBody>
                  <a:tcPr anchor="ctr"/>
                </a:tc>
                <a:tc>
                  <a:txBody>
                    <a:bodyPr/>
                    <a:lstStyle/>
                    <a:p>
                      <a:pPr algn="ctr"/>
                      <a:r>
                        <a:rPr lang="en-IN" sz="1400" b="1" dirty="0">
                          <a:latin typeface="Arial" panose="020B0604020202020204" pitchFamily="34" charset="0"/>
                          <a:cs typeface="Arial" panose="020B0604020202020204" pitchFamily="34" charset="0"/>
                        </a:rPr>
                        <a:t>15</a:t>
                      </a:r>
                    </a:p>
                  </a:txBody>
                  <a:tcPr anchor="ctr">
                    <a:solidFill>
                      <a:schemeClr val="bg1"/>
                    </a:solidFill>
                  </a:tcPr>
                </a:tc>
                <a:tc>
                  <a:txBody>
                    <a:bodyPr/>
                    <a:lstStyle/>
                    <a:p>
                      <a:pPr algn="ctr"/>
                      <a:r>
                        <a:rPr lang="en-IN" sz="1400" b="1" dirty="0">
                          <a:solidFill>
                            <a:schemeClr val="tx1"/>
                          </a:solidFill>
                          <a:latin typeface="Arial" panose="020B0604020202020204" pitchFamily="34" charset="0"/>
                          <a:cs typeface="Arial" panose="020B0604020202020204" pitchFamily="34" charset="0"/>
                        </a:rPr>
                        <a:t>18</a:t>
                      </a:r>
                    </a:p>
                  </a:txBody>
                  <a:tcPr anchor="ctr">
                    <a:solidFill>
                      <a:schemeClr val="bg1"/>
                    </a:solidFill>
                  </a:tcPr>
                </a:tc>
                <a:extLst>
                  <a:ext uri="{0D108BD9-81ED-4DB2-BD59-A6C34878D82A}">
                    <a16:rowId xmlns:a16="http://schemas.microsoft.com/office/drawing/2014/main" val="771298941"/>
                  </a:ext>
                </a:extLst>
              </a:tr>
              <a:tr h="415040">
                <a:tc>
                  <a:txBody>
                    <a:bodyPr/>
                    <a:lstStyle/>
                    <a:p>
                      <a:pPr algn="ctr"/>
                      <a:r>
                        <a:rPr lang="en-IN" sz="1400" b="1" dirty="0">
                          <a:latin typeface="Arial" panose="020B0604020202020204" pitchFamily="34" charset="0"/>
                          <a:cs typeface="Arial" panose="020B0604020202020204" pitchFamily="34" charset="0"/>
                        </a:rPr>
                        <a:t>Tamil Nadu</a:t>
                      </a:r>
                    </a:p>
                  </a:txBody>
                  <a:tcPr anchor="ctr"/>
                </a:tc>
                <a:tc>
                  <a:txBody>
                    <a:bodyPr/>
                    <a:lstStyle/>
                    <a:p>
                      <a:pPr algn="ctr"/>
                      <a:r>
                        <a:rPr lang="en-IN" sz="1400" b="1" dirty="0">
                          <a:latin typeface="Arial" panose="020B0604020202020204" pitchFamily="34" charset="0"/>
                          <a:cs typeface="Arial" panose="020B0604020202020204" pitchFamily="34" charset="0"/>
                        </a:rPr>
                        <a:t>9132</a:t>
                      </a:r>
                    </a:p>
                  </a:txBody>
                  <a:tcPr anchor="ctr"/>
                </a:tc>
                <a:tc>
                  <a:txBody>
                    <a:bodyPr/>
                    <a:lstStyle/>
                    <a:p>
                      <a:pPr algn="ctr"/>
                      <a:r>
                        <a:rPr lang="en-IN" sz="1400" b="1" dirty="0">
                          <a:latin typeface="Arial" panose="020B0604020202020204" pitchFamily="34" charset="0"/>
                          <a:cs typeface="Arial" panose="020B0604020202020204" pitchFamily="34" charset="0"/>
                        </a:rPr>
                        <a:t>2866</a:t>
                      </a:r>
                    </a:p>
                  </a:txBody>
                  <a:tcPr anchor="ctr"/>
                </a:tc>
                <a:tc>
                  <a:txBody>
                    <a:bodyPr/>
                    <a:lstStyle/>
                    <a:p>
                      <a:pPr algn="ctr"/>
                      <a:r>
                        <a:rPr lang="en-IN" sz="1400" b="1" dirty="0">
                          <a:latin typeface="Arial" panose="020B0604020202020204" pitchFamily="34" charset="0"/>
                          <a:cs typeface="Arial" panose="020B0604020202020204" pitchFamily="34" charset="0"/>
                        </a:rPr>
                        <a:t>2283</a:t>
                      </a:r>
                    </a:p>
                  </a:txBody>
                  <a:tcPr anchor="ctr">
                    <a:solidFill>
                      <a:schemeClr val="bg1"/>
                    </a:solidFill>
                  </a:tcPr>
                </a:tc>
                <a:tc>
                  <a:txBody>
                    <a:bodyPr/>
                    <a:lstStyle/>
                    <a:p>
                      <a:pPr algn="ctr"/>
                      <a:r>
                        <a:rPr lang="en-IN" sz="1400" b="1" dirty="0">
                          <a:solidFill>
                            <a:schemeClr val="tx1"/>
                          </a:solidFill>
                          <a:latin typeface="Arial" panose="020B0604020202020204" pitchFamily="34" charset="0"/>
                          <a:cs typeface="Arial" panose="020B0604020202020204" pitchFamily="34" charset="0"/>
                        </a:rPr>
                        <a:t>1617</a:t>
                      </a:r>
                    </a:p>
                  </a:txBody>
                  <a:tcPr anchor="ctr">
                    <a:solidFill>
                      <a:schemeClr val="accent2">
                        <a:lumMod val="20000"/>
                        <a:lumOff val="80000"/>
                      </a:schemeClr>
                    </a:solidFill>
                  </a:tcPr>
                </a:tc>
                <a:extLst>
                  <a:ext uri="{0D108BD9-81ED-4DB2-BD59-A6C34878D82A}">
                    <a16:rowId xmlns:a16="http://schemas.microsoft.com/office/drawing/2014/main" val="729098161"/>
                  </a:ext>
                </a:extLst>
              </a:tr>
              <a:tr h="415040">
                <a:tc>
                  <a:txBody>
                    <a:bodyPr/>
                    <a:lstStyle/>
                    <a:p>
                      <a:pPr algn="ctr"/>
                      <a:r>
                        <a:rPr lang="en-IN" sz="1400" b="1" dirty="0">
                          <a:latin typeface="Arial" panose="020B0604020202020204" pitchFamily="34" charset="0"/>
                          <a:cs typeface="Arial" panose="020B0604020202020204" pitchFamily="34" charset="0"/>
                        </a:rPr>
                        <a:t>Telangana</a:t>
                      </a:r>
                    </a:p>
                  </a:txBody>
                  <a:tcPr anchor="ctr"/>
                </a:tc>
                <a:tc>
                  <a:txBody>
                    <a:bodyPr/>
                    <a:lstStyle/>
                    <a:p>
                      <a:pPr algn="ctr"/>
                      <a:r>
                        <a:rPr lang="en-IN" sz="1400" b="1" dirty="0">
                          <a:latin typeface="Arial" panose="020B0604020202020204" pitchFamily="34" charset="0"/>
                          <a:cs typeface="Arial" panose="020B0604020202020204" pitchFamily="34" charset="0"/>
                        </a:rPr>
                        <a:t>4991</a:t>
                      </a:r>
                    </a:p>
                  </a:txBody>
                  <a:tcPr anchor="ctr"/>
                </a:tc>
                <a:tc>
                  <a:txBody>
                    <a:bodyPr/>
                    <a:lstStyle/>
                    <a:p>
                      <a:pPr algn="ctr"/>
                      <a:r>
                        <a:rPr lang="en-IN" sz="1400" b="1" dirty="0">
                          <a:latin typeface="Arial" panose="020B0604020202020204" pitchFamily="34" charset="0"/>
                          <a:cs typeface="Arial" panose="020B0604020202020204" pitchFamily="34" charset="0"/>
                        </a:rPr>
                        <a:t>1705</a:t>
                      </a:r>
                    </a:p>
                  </a:txBody>
                  <a:tcPr anchor="ctr"/>
                </a:tc>
                <a:tc>
                  <a:txBody>
                    <a:bodyPr/>
                    <a:lstStyle/>
                    <a:p>
                      <a:pPr algn="ctr"/>
                      <a:r>
                        <a:rPr lang="en-IN" sz="1400" b="1" dirty="0">
                          <a:latin typeface="Arial" panose="020B0604020202020204" pitchFamily="34" charset="0"/>
                          <a:cs typeface="Arial" panose="020B0604020202020204" pitchFamily="34" charset="0"/>
                        </a:rPr>
                        <a:t>1247</a:t>
                      </a:r>
                    </a:p>
                  </a:txBody>
                  <a:tcPr anchor="ctr">
                    <a:solidFill>
                      <a:schemeClr val="bg1"/>
                    </a:solidFill>
                  </a:tcPr>
                </a:tc>
                <a:tc>
                  <a:txBody>
                    <a:bodyPr/>
                    <a:lstStyle/>
                    <a:p>
                      <a:pPr algn="ctr"/>
                      <a:r>
                        <a:rPr lang="en-IN" sz="1400" b="1" dirty="0">
                          <a:solidFill>
                            <a:schemeClr val="tx1"/>
                          </a:solidFill>
                          <a:latin typeface="Arial" panose="020B0604020202020204" pitchFamily="34" charset="0"/>
                          <a:cs typeface="Arial" panose="020B0604020202020204" pitchFamily="34" charset="0"/>
                        </a:rPr>
                        <a:t>1174</a:t>
                      </a:r>
                    </a:p>
                  </a:txBody>
                  <a:tcPr anchor="ctr">
                    <a:solidFill>
                      <a:schemeClr val="bg1"/>
                    </a:solidFill>
                  </a:tcPr>
                </a:tc>
                <a:extLst>
                  <a:ext uri="{0D108BD9-81ED-4DB2-BD59-A6C34878D82A}">
                    <a16:rowId xmlns:a16="http://schemas.microsoft.com/office/drawing/2014/main" val="421777901"/>
                  </a:ext>
                </a:extLst>
              </a:tr>
              <a:tr h="415040">
                <a:tc>
                  <a:txBody>
                    <a:bodyPr/>
                    <a:lstStyle/>
                    <a:p>
                      <a:pPr algn="ctr"/>
                      <a:r>
                        <a:rPr lang="en-IN" sz="1400" b="1" dirty="0">
                          <a:latin typeface="Arial" panose="020B0604020202020204" pitchFamily="34" charset="0"/>
                          <a:cs typeface="Arial" panose="020B0604020202020204" pitchFamily="34" charset="0"/>
                        </a:rPr>
                        <a:t>Kerala</a:t>
                      </a:r>
                    </a:p>
                  </a:txBody>
                  <a:tcPr anchor="ctr"/>
                </a:tc>
                <a:tc>
                  <a:txBody>
                    <a:bodyPr/>
                    <a:lstStyle/>
                    <a:p>
                      <a:pPr algn="ctr"/>
                      <a:r>
                        <a:rPr lang="en-IN" sz="1400" b="1" dirty="0">
                          <a:latin typeface="Arial" panose="020B0604020202020204" pitchFamily="34" charset="0"/>
                          <a:cs typeface="Arial" panose="020B0604020202020204" pitchFamily="34" charset="0"/>
                        </a:rPr>
                        <a:t>5463</a:t>
                      </a:r>
                    </a:p>
                  </a:txBody>
                  <a:tcPr anchor="ctr"/>
                </a:tc>
                <a:tc>
                  <a:txBody>
                    <a:bodyPr/>
                    <a:lstStyle/>
                    <a:p>
                      <a:pPr algn="ctr"/>
                      <a:r>
                        <a:rPr lang="en-IN" sz="1400" b="1" dirty="0">
                          <a:latin typeface="Arial" panose="020B0604020202020204" pitchFamily="34" charset="0"/>
                          <a:cs typeface="Arial" panose="020B0604020202020204" pitchFamily="34" charset="0"/>
                        </a:rPr>
                        <a:t>1308</a:t>
                      </a:r>
                    </a:p>
                  </a:txBody>
                  <a:tcPr anchor="ctr"/>
                </a:tc>
                <a:tc>
                  <a:txBody>
                    <a:bodyPr/>
                    <a:lstStyle/>
                    <a:p>
                      <a:pPr algn="ctr"/>
                      <a:r>
                        <a:rPr lang="en-IN" sz="1400" b="1" dirty="0">
                          <a:latin typeface="Arial" panose="020B0604020202020204" pitchFamily="34" charset="0"/>
                          <a:cs typeface="Arial" panose="020B0604020202020204" pitchFamily="34" charset="0"/>
                        </a:rPr>
                        <a:t>1365</a:t>
                      </a:r>
                    </a:p>
                  </a:txBody>
                  <a:tcPr anchor="ctr">
                    <a:solidFill>
                      <a:schemeClr val="bg1"/>
                    </a:solidFill>
                  </a:tcPr>
                </a:tc>
                <a:tc>
                  <a:txBody>
                    <a:bodyPr/>
                    <a:lstStyle/>
                    <a:p>
                      <a:pPr algn="ctr"/>
                      <a:r>
                        <a:rPr lang="en-IN" sz="1400" b="1" dirty="0">
                          <a:solidFill>
                            <a:schemeClr val="tx1"/>
                          </a:solidFill>
                          <a:latin typeface="Arial" panose="020B0604020202020204" pitchFamily="34" charset="0"/>
                          <a:cs typeface="Arial" panose="020B0604020202020204" pitchFamily="34" charset="0"/>
                        </a:rPr>
                        <a:t>671*</a:t>
                      </a:r>
                    </a:p>
                  </a:txBody>
                  <a:tcPr anchor="ctr">
                    <a:solidFill>
                      <a:schemeClr val="accent2">
                        <a:lumMod val="60000"/>
                        <a:lumOff val="40000"/>
                      </a:schemeClr>
                    </a:solidFill>
                  </a:tcPr>
                </a:tc>
                <a:extLst>
                  <a:ext uri="{0D108BD9-81ED-4DB2-BD59-A6C34878D82A}">
                    <a16:rowId xmlns:a16="http://schemas.microsoft.com/office/drawing/2014/main" val="1070195585"/>
                  </a:ext>
                </a:extLst>
              </a:tr>
              <a:tr h="415040">
                <a:tc>
                  <a:txBody>
                    <a:bodyPr/>
                    <a:lstStyle/>
                    <a:p>
                      <a:pPr algn="ctr"/>
                      <a:r>
                        <a:rPr lang="en-IN" sz="1400" b="1" dirty="0">
                          <a:latin typeface="Arial" panose="020B0604020202020204" pitchFamily="34" charset="0"/>
                          <a:cs typeface="Arial" panose="020B0604020202020204" pitchFamily="34" charset="0"/>
                        </a:rPr>
                        <a:t>Karnataka</a:t>
                      </a:r>
                    </a:p>
                  </a:txBody>
                  <a:tcPr anchor="ctr"/>
                </a:tc>
                <a:tc>
                  <a:txBody>
                    <a:bodyPr/>
                    <a:lstStyle/>
                    <a:p>
                      <a:pPr algn="ctr"/>
                      <a:r>
                        <a:rPr lang="en-IN" sz="1400" b="1" dirty="0">
                          <a:latin typeface="Arial" panose="020B0604020202020204" pitchFamily="34" charset="0"/>
                          <a:cs typeface="Arial" panose="020B0604020202020204" pitchFamily="34" charset="0"/>
                        </a:rPr>
                        <a:t>9807</a:t>
                      </a:r>
                    </a:p>
                  </a:txBody>
                  <a:tcPr anchor="ctr"/>
                </a:tc>
                <a:tc>
                  <a:txBody>
                    <a:bodyPr/>
                    <a:lstStyle/>
                    <a:p>
                      <a:pPr algn="ctr"/>
                      <a:r>
                        <a:rPr lang="en-IN" sz="1400" b="1" dirty="0">
                          <a:latin typeface="Arial" panose="020B0604020202020204" pitchFamily="34" charset="0"/>
                          <a:cs typeface="Arial" panose="020B0604020202020204" pitchFamily="34" charset="0"/>
                        </a:rPr>
                        <a:t>2740</a:t>
                      </a:r>
                    </a:p>
                  </a:txBody>
                  <a:tcPr anchor="ctr"/>
                </a:tc>
                <a:tc>
                  <a:txBody>
                    <a:bodyPr/>
                    <a:lstStyle/>
                    <a:p>
                      <a:pPr algn="ctr"/>
                      <a:r>
                        <a:rPr lang="en-IN" sz="1400" b="1" dirty="0">
                          <a:latin typeface="Arial" panose="020B0604020202020204" pitchFamily="34" charset="0"/>
                          <a:cs typeface="Arial" panose="020B0604020202020204" pitchFamily="34" charset="0"/>
                        </a:rPr>
                        <a:t>2451</a:t>
                      </a:r>
                    </a:p>
                  </a:txBody>
                  <a:tcPr anchor="ctr">
                    <a:solidFill>
                      <a:schemeClr val="bg1"/>
                    </a:solidFill>
                  </a:tcPr>
                </a:tc>
                <a:tc>
                  <a:txBody>
                    <a:bodyPr/>
                    <a:lstStyle/>
                    <a:p>
                      <a:pPr algn="ctr"/>
                      <a:r>
                        <a:rPr lang="en-IN" sz="1400" b="1" dirty="0">
                          <a:solidFill>
                            <a:schemeClr val="tx1"/>
                          </a:solidFill>
                          <a:latin typeface="Arial" panose="020B0604020202020204" pitchFamily="34" charset="0"/>
                          <a:cs typeface="Arial" panose="020B0604020202020204" pitchFamily="34" charset="0"/>
                        </a:rPr>
                        <a:t>708</a:t>
                      </a:r>
                    </a:p>
                  </a:txBody>
                  <a:tcPr anchor="ctr">
                    <a:solidFill>
                      <a:schemeClr val="accent2">
                        <a:lumMod val="60000"/>
                        <a:lumOff val="40000"/>
                      </a:schemeClr>
                    </a:solidFill>
                  </a:tcPr>
                </a:tc>
                <a:extLst>
                  <a:ext uri="{0D108BD9-81ED-4DB2-BD59-A6C34878D82A}">
                    <a16:rowId xmlns:a16="http://schemas.microsoft.com/office/drawing/2014/main" val="1585812217"/>
                  </a:ext>
                </a:extLst>
              </a:tr>
              <a:tr h="415040">
                <a:tc>
                  <a:txBody>
                    <a:bodyPr/>
                    <a:lstStyle/>
                    <a:p>
                      <a:pPr algn="ctr"/>
                      <a:r>
                        <a:rPr lang="en-IN" sz="1400" b="1" dirty="0">
                          <a:latin typeface="Arial" panose="020B0604020202020204" pitchFamily="34" charset="0"/>
                          <a:cs typeface="Arial" panose="020B0604020202020204" pitchFamily="34" charset="0"/>
                        </a:rPr>
                        <a:t>Orissa</a:t>
                      </a:r>
                    </a:p>
                  </a:txBody>
                  <a:tcPr anchor="ctr"/>
                </a:tc>
                <a:tc>
                  <a:txBody>
                    <a:bodyPr/>
                    <a:lstStyle/>
                    <a:p>
                      <a:pPr algn="ctr"/>
                      <a:r>
                        <a:rPr lang="en-IN" sz="1400" b="1" dirty="0">
                          <a:latin typeface="Arial" panose="020B0604020202020204" pitchFamily="34" charset="0"/>
                          <a:cs typeface="Arial" panose="020B0604020202020204" pitchFamily="34" charset="0"/>
                        </a:rPr>
                        <a:t>6781</a:t>
                      </a:r>
                    </a:p>
                  </a:txBody>
                  <a:tcPr anchor="ctr"/>
                </a:tc>
                <a:tc>
                  <a:txBody>
                    <a:bodyPr/>
                    <a:lstStyle/>
                    <a:p>
                      <a:pPr algn="ctr"/>
                      <a:r>
                        <a:rPr lang="en-IN" sz="1400" b="1" dirty="0">
                          <a:latin typeface="Arial" panose="020B0604020202020204" pitchFamily="34" charset="0"/>
                          <a:cs typeface="Arial" panose="020B0604020202020204" pitchFamily="34" charset="0"/>
                        </a:rPr>
                        <a:t>2057</a:t>
                      </a:r>
                    </a:p>
                  </a:txBody>
                  <a:tcPr anchor="ctr"/>
                </a:tc>
                <a:tc>
                  <a:txBody>
                    <a:bodyPr/>
                    <a:lstStyle/>
                    <a:p>
                      <a:pPr algn="ctr"/>
                      <a:r>
                        <a:rPr lang="en-IN" sz="1400" b="1" dirty="0">
                          <a:latin typeface="Arial" panose="020B0604020202020204" pitchFamily="34" charset="0"/>
                          <a:cs typeface="Arial" panose="020B0604020202020204" pitchFamily="34" charset="0"/>
                        </a:rPr>
                        <a:t>1695</a:t>
                      </a:r>
                    </a:p>
                  </a:txBody>
                  <a:tcPr anchor="ctr">
                    <a:solidFill>
                      <a:schemeClr val="bg1"/>
                    </a:solidFill>
                  </a:tcPr>
                </a:tc>
                <a:tc>
                  <a:txBody>
                    <a:bodyPr/>
                    <a:lstStyle/>
                    <a:p>
                      <a:pPr algn="ctr"/>
                      <a:r>
                        <a:rPr lang="en-IN" sz="1400" b="1" dirty="0">
                          <a:solidFill>
                            <a:schemeClr val="tx1"/>
                          </a:solidFill>
                          <a:latin typeface="Arial" panose="020B0604020202020204" pitchFamily="34" charset="0"/>
                          <a:cs typeface="Arial" panose="020B0604020202020204" pitchFamily="34" charset="0"/>
                        </a:rPr>
                        <a:t>1003</a:t>
                      </a:r>
                    </a:p>
                  </a:txBody>
                  <a:tcPr anchor="ctr">
                    <a:solidFill>
                      <a:schemeClr val="accent2">
                        <a:lumMod val="60000"/>
                        <a:lumOff val="40000"/>
                      </a:schemeClr>
                    </a:solidFill>
                  </a:tcPr>
                </a:tc>
                <a:extLst>
                  <a:ext uri="{0D108BD9-81ED-4DB2-BD59-A6C34878D82A}">
                    <a16:rowId xmlns:a16="http://schemas.microsoft.com/office/drawing/2014/main" val="3943812353"/>
                  </a:ext>
                </a:extLst>
              </a:tr>
              <a:tr h="415040">
                <a:tc>
                  <a:txBody>
                    <a:bodyPr/>
                    <a:lstStyle/>
                    <a:p>
                      <a:pPr algn="ctr"/>
                      <a:r>
                        <a:rPr lang="en-IN" sz="1400" b="1" dirty="0">
                          <a:latin typeface="Arial" panose="020B0604020202020204" pitchFamily="34" charset="0"/>
                          <a:cs typeface="Arial" panose="020B0604020202020204" pitchFamily="34" charset="0"/>
                        </a:rPr>
                        <a:t>Lakshadweep</a:t>
                      </a:r>
                    </a:p>
                  </a:txBody>
                  <a:tcPr anchor="ctr"/>
                </a:tc>
                <a:tc>
                  <a:txBody>
                    <a:bodyPr/>
                    <a:lstStyle/>
                    <a:p>
                      <a:pPr algn="ctr"/>
                      <a:r>
                        <a:rPr lang="en-IN" sz="1400" b="1" dirty="0">
                          <a:latin typeface="Arial" panose="020B0604020202020204" pitchFamily="34" charset="0"/>
                          <a:cs typeface="Arial" panose="020B0604020202020204" pitchFamily="34" charset="0"/>
                        </a:rPr>
                        <a:t>14</a:t>
                      </a:r>
                    </a:p>
                  </a:txBody>
                  <a:tcPr anchor="ctr"/>
                </a:tc>
                <a:tc>
                  <a:txBody>
                    <a:bodyPr/>
                    <a:lstStyle/>
                    <a:p>
                      <a:pPr algn="ctr"/>
                      <a:r>
                        <a:rPr lang="en-IN" sz="1400" b="1" dirty="0">
                          <a:latin typeface="Arial" panose="020B0604020202020204" pitchFamily="34" charset="0"/>
                          <a:cs typeface="Arial" panose="020B0604020202020204" pitchFamily="34" charset="0"/>
                        </a:rPr>
                        <a:t>3</a:t>
                      </a:r>
                    </a:p>
                  </a:txBody>
                  <a:tcPr anchor="ctr"/>
                </a:tc>
                <a:tc>
                  <a:txBody>
                    <a:bodyPr/>
                    <a:lstStyle/>
                    <a:p>
                      <a:pPr algn="ctr"/>
                      <a:r>
                        <a:rPr lang="en-IN" sz="1400" b="1" dirty="0">
                          <a:latin typeface="Arial" panose="020B0604020202020204" pitchFamily="34" charset="0"/>
                          <a:cs typeface="Arial" panose="020B0604020202020204" pitchFamily="34" charset="0"/>
                        </a:rPr>
                        <a:t>4</a:t>
                      </a:r>
                    </a:p>
                  </a:txBody>
                  <a:tcPr anchor="ctr">
                    <a:solidFill>
                      <a:schemeClr val="bg1"/>
                    </a:solidFill>
                  </a:tcPr>
                </a:tc>
                <a:tc>
                  <a:txBody>
                    <a:bodyPr/>
                    <a:lstStyle/>
                    <a:p>
                      <a:pPr algn="ctr"/>
                      <a:r>
                        <a:rPr lang="en-IN" sz="1400" b="1" dirty="0">
                          <a:solidFill>
                            <a:schemeClr val="tx1"/>
                          </a:solidFill>
                          <a:latin typeface="Arial" panose="020B0604020202020204" pitchFamily="34" charset="0"/>
                          <a:cs typeface="Arial" panose="020B0604020202020204" pitchFamily="34" charset="0"/>
                        </a:rPr>
                        <a:t>0</a:t>
                      </a:r>
                    </a:p>
                  </a:txBody>
                  <a:tcPr anchor="ctr">
                    <a:solidFill>
                      <a:schemeClr val="accent2">
                        <a:lumMod val="60000"/>
                        <a:lumOff val="40000"/>
                      </a:schemeClr>
                    </a:solidFill>
                  </a:tcPr>
                </a:tc>
                <a:extLst>
                  <a:ext uri="{0D108BD9-81ED-4DB2-BD59-A6C34878D82A}">
                    <a16:rowId xmlns:a16="http://schemas.microsoft.com/office/drawing/2014/main" val="1700272041"/>
                  </a:ext>
                </a:extLst>
              </a:tr>
            </a:tbl>
          </a:graphicData>
        </a:graphic>
      </p:graphicFrame>
      <p:sp>
        <p:nvSpPr>
          <p:cNvPr id="3" name="TextBox 2">
            <a:extLst>
              <a:ext uri="{FF2B5EF4-FFF2-40B4-BE49-F238E27FC236}">
                <a16:creationId xmlns:a16="http://schemas.microsoft.com/office/drawing/2014/main" id="{874FEDC9-C3C2-294A-8D57-9050D4C88BB6}"/>
              </a:ext>
            </a:extLst>
          </p:cNvPr>
          <p:cNvSpPr txBox="1"/>
          <p:nvPr/>
        </p:nvSpPr>
        <p:spPr>
          <a:xfrm>
            <a:off x="692728" y="5932967"/>
            <a:ext cx="10903526" cy="1200329"/>
          </a:xfrm>
          <a:prstGeom prst="rect">
            <a:avLst/>
          </a:prstGeom>
          <a:noFill/>
        </p:spPr>
        <p:txBody>
          <a:bodyPr wrap="square" rtlCol="0">
            <a:spAutoFit/>
          </a:bodyPr>
          <a:lstStyle/>
          <a:p>
            <a:r>
              <a:rPr lang="en-IN" b="1" dirty="0"/>
              <a:t>*Till date, no Sub Health </a:t>
            </a:r>
            <a:r>
              <a:rPr lang="en-IN" b="1" dirty="0" err="1"/>
              <a:t>Centers</a:t>
            </a:r>
            <a:r>
              <a:rPr lang="en-IN" b="1" dirty="0"/>
              <a:t> (SHCs) have been upgraded as Health &amp; Wellness Centres (728 SHCs approved in FY 2019-20) . State to expedite the process for selection of SHCs, recruitment of additional HR (CHOs) etc. </a:t>
            </a:r>
          </a:p>
          <a:p>
            <a:endParaRPr lang="en-IN" b="1" dirty="0"/>
          </a:p>
          <a:p>
            <a:endParaRPr lang="en-US" dirty="0"/>
          </a:p>
        </p:txBody>
      </p:sp>
    </p:spTree>
    <p:extLst>
      <p:ext uri="{BB962C8B-B14F-4D97-AF65-F5344CB8AC3E}">
        <p14:creationId xmlns:p14="http://schemas.microsoft.com/office/powerpoint/2010/main" val="1681679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3EF6D-C901-4900-B5E1-86D59A874523}"/>
              </a:ext>
            </a:extLst>
          </p:cNvPr>
          <p:cNvSpPr>
            <a:spLocks noGrp="1"/>
          </p:cNvSpPr>
          <p:nvPr>
            <p:ph type="title"/>
          </p:nvPr>
        </p:nvSpPr>
        <p:spPr>
          <a:xfrm>
            <a:off x="838200" y="185017"/>
            <a:ext cx="10515600" cy="749300"/>
          </a:xfrm>
        </p:spPr>
        <p:txBody>
          <a:bodyPr>
            <a:normAutofit/>
          </a:bodyPr>
          <a:lstStyle/>
          <a:p>
            <a:pPr algn="ctr"/>
            <a:r>
              <a:rPr lang="en-IN" sz="4000" b="1" cap="all" dirty="0"/>
              <a:t>Functionality Criteria</a:t>
            </a:r>
          </a:p>
        </p:txBody>
      </p:sp>
      <p:sp>
        <p:nvSpPr>
          <p:cNvPr id="3" name="Content Placeholder 2">
            <a:extLst>
              <a:ext uri="{FF2B5EF4-FFF2-40B4-BE49-F238E27FC236}">
                <a16:creationId xmlns:a16="http://schemas.microsoft.com/office/drawing/2014/main" id="{9E6AA3BC-C9F4-407C-B4BF-8315CC403179}"/>
              </a:ext>
            </a:extLst>
          </p:cNvPr>
          <p:cNvSpPr>
            <a:spLocks noGrp="1"/>
          </p:cNvSpPr>
          <p:nvPr>
            <p:ph idx="1"/>
          </p:nvPr>
        </p:nvSpPr>
        <p:spPr>
          <a:xfrm>
            <a:off x="471377" y="934317"/>
            <a:ext cx="11249246" cy="5619750"/>
          </a:xfrm>
        </p:spPr>
        <p:txBody>
          <a:bodyPr>
            <a:normAutofit fontScale="70000" lnSpcReduction="20000"/>
          </a:bodyPr>
          <a:lstStyle/>
          <a:p>
            <a:pPr marL="0" indent="0">
              <a:buNone/>
            </a:pPr>
            <a:r>
              <a:rPr lang="en-IN" b="1" dirty="0">
                <a:latin typeface="Baskerville" panose="02020502070401020303" pitchFamily="18" charset="0"/>
                <a:ea typeface="Baskerville" panose="02020502070401020303" pitchFamily="18" charset="0"/>
              </a:rPr>
              <a:t>Following are the essential criteria for Functional HWCs:</a:t>
            </a:r>
          </a:p>
          <a:p>
            <a:pPr marL="742950" lvl="0" indent="-457200">
              <a:buFont typeface="+mj-lt"/>
              <a:buAutoNum type="arabicPeriod"/>
            </a:pPr>
            <a:r>
              <a:rPr lang="en-US" b="1" dirty="0">
                <a:latin typeface="Baskerville" panose="02020502070401020303" pitchFamily="18" charset="0"/>
                <a:ea typeface="Baskerville" panose="02020502070401020303" pitchFamily="18" charset="0"/>
              </a:rPr>
              <a:t>Availability of HR ( </a:t>
            </a:r>
            <a:r>
              <a:rPr lang="en-US" b="1" dirty="0" err="1">
                <a:latin typeface="Baskerville" panose="02020502070401020303" pitchFamily="18" charset="0"/>
                <a:ea typeface="Baskerville" panose="02020502070401020303" pitchFamily="18" charset="0"/>
              </a:rPr>
              <a:t>i.e</a:t>
            </a:r>
            <a:r>
              <a:rPr lang="en-US" b="1" dirty="0">
                <a:latin typeface="Baskerville" panose="02020502070401020303" pitchFamily="18" charset="0"/>
                <a:ea typeface="Baskerville" panose="02020502070401020303" pitchFamily="18" charset="0"/>
              </a:rPr>
              <a:t>, Trained CHO at SHC- HWC and MBBS MO at PHC – HWC/ UPHC- HWC)</a:t>
            </a:r>
          </a:p>
          <a:p>
            <a:pPr marL="742950" lvl="0" indent="-457200">
              <a:buFont typeface="+mj-lt"/>
              <a:buAutoNum type="arabicPeriod"/>
            </a:pPr>
            <a:r>
              <a:rPr lang="en-US" b="1" dirty="0">
                <a:latin typeface="Baskerville" panose="02020502070401020303" pitchFamily="18" charset="0"/>
                <a:ea typeface="Baskerville" panose="02020502070401020303" pitchFamily="18" charset="0"/>
              </a:rPr>
              <a:t>Completion of training of Primary healthcare team on NCDs</a:t>
            </a:r>
          </a:p>
          <a:p>
            <a:pPr marL="742950" lvl="0" indent="-457200">
              <a:buFont typeface="+mj-lt"/>
              <a:buAutoNum type="arabicPeriod"/>
            </a:pPr>
            <a:r>
              <a:rPr lang="en-US" b="1" dirty="0">
                <a:latin typeface="Baskerville" panose="02020502070401020303" pitchFamily="18" charset="0"/>
                <a:ea typeface="Baskerville" panose="02020502070401020303" pitchFamily="18" charset="0"/>
              </a:rPr>
              <a:t>Availability of essential medicines</a:t>
            </a:r>
          </a:p>
          <a:p>
            <a:pPr marL="742950" lvl="0" indent="-457200">
              <a:buFont typeface="+mj-lt"/>
              <a:buAutoNum type="arabicPeriod"/>
            </a:pPr>
            <a:r>
              <a:rPr lang="en-US" b="1" dirty="0">
                <a:latin typeface="Baskerville" panose="02020502070401020303" pitchFamily="18" charset="0"/>
                <a:ea typeface="Baskerville" panose="02020502070401020303" pitchFamily="18" charset="0"/>
              </a:rPr>
              <a:t>Availability of essential diagnostics </a:t>
            </a:r>
          </a:p>
          <a:p>
            <a:pPr marL="742950" lvl="0" indent="-457200">
              <a:buFont typeface="+mj-lt"/>
              <a:buAutoNum type="arabicPeriod"/>
            </a:pPr>
            <a:r>
              <a:rPr lang="en-US" b="1" dirty="0">
                <a:latin typeface="Baskerville" panose="02020502070401020303" pitchFamily="18" charset="0"/>
                <a:ea typeface="Baskerville" panose="02020502070401020303" pitchFamily="18" charset="0"/>
              </a:rPr>
              <a:t>Infrastructure strengthening including Branding</a:t>
            </a:r>
          </a:p>
          <a:p>
            <a:pPr marL="742950" indent="-457200">
              <a:buFont typeface="+mj-lt"/>
              <a:buAutoNum type="arabicPeriod"/>
            </a:pPr>
            <a:r>
              <a:rPr lang="en-US" b="1" dirty="0">
                <a:latin typeface="Baskerville" panose="02020502070401020303" pitchFamily="18" charset="0"/>
                <a:ea typeface="Baskerville" panose="02020502070401020303" pitchFamily="18" charset="0"/>
              </a:rPr>
              <a:t>Initiation of screening of NCDs (Hypertension, Diabetes and three cancers – Oral and Breast) </a:t>
            </a:r>
          </a:p>
          <a:p>
            <a:pPr marL="742950" indent="-457200">
              <a:buFont typeface="+mj-lt"/>
              <a:buAutoNum type="arabicPeriod"/>
            </a:pPr>
            <a:r>
              <a:rPr lang="en-US" b="1" dirty="0">
                <a:solidFill>
                  <a:schemeClr val="accent6">
                    <a:lumMod val="75000"/>
                  </a:schemeClr>
                </a:solidFill>
                <a:latin typeface="Baskerville" panose="02020502070401020303" pitchFamily="18" charset="0"/>
                <a:ea typeface="Baskerville" panose="02020502070401020303" pitchFamily="18" charset="0"/>
              </a:rPr>
              <a:t>Initiation of Community Outreach (population enumeration and Community Based Assessment checklist filling) by ASHAs</a:t>
            </a:r>
          </a:p>
          <a:p>
            <a:pPr marL="742950" lvl="0" indent="-457200">
              <a:buFont typeface="+mj-lt"/>
              <a:buAutoNum type="arabicPeriod"/>
            </a:pPr>
            <a:r>
              <a:rPr lang="en-US" b="1" dirty="0">
                <a:solidFill>
                  <a:srgbClr val="FF0000"/>
                </a:solidFill>
                <a:latin typeface="Baskerville" panose="02020502070401020303" pitchFamily="18" charset="0"/>
                <a:ea typeface="Baskerville" panose="02020502070401020303" pitchFamily="18" charset="0"/>
              </a:rPr>
              <a:t>Use of CPHC IT application</a:t>
            </a:r>
          </a:p>
          <a:p>
            <a:pPr marL="742950" lvl="0" indent="-457200">
              <a:buFont typeface="+mj-lt"/>
              <a:buAutoNum type="arabicPeriod"/>
            </a:pPr>
            <a:r>
              <a:rPr lang="en-US" b="1" dirty="0">
                <a:solidFill>
                  <a:srgbClr val="FF0000"/>
                </a:solidFill>
                <a:latin typeface="Baskerville" panose="02020502070401020303" pitchFamily="18" charset="0"/>
                <a:ea typeface="Baskerville" panose="02020502070401020303" pitchFamily="18" charset="0"/>
              </a:rPr>
              <a:t>Wellness activity including yoga</a:t>
            </a:r>
          </a:p>
          <a:p>
            <a:pPr marL="742950" lvl="0" indent="-457200">
              <a:buFont typeface="+mj-lt"/>
              <a:buAutoNum type="arabicPeriod"/>
            </a:pPr>
            <a:r>
              <a:rPr lang="en-US" b="1" dirty="0">
                <a:solidFill>
                  <a:srgbClr val="FF0000"/>
                </a:solidFill>
                <a:latin typeface="Baskerville" panose="02020502070401020303" pitchFamily="18" charset="0"/>
                <a:ea typeface="Baskerville" panose="02020502070401020303" pitchFamily="18" charset="0"/>
              </a:rPr>
              <a:t>Tele-consultation</a:t>
            </a:r>
          </a:p>
          <a:p>
            <a:pPr marL="742950" indent="-457200">
              <a:buFont typeface="+mj-lt"/>
              <a:buAutoNum type="arabicPeriod"/>
            </a:pPr>
            <a:r>
              <a:rPr lang="en-US" b="1" dirty="0">
                <a:solidFill>
                  <a:srgbClr val="FF0000"/>
                </a:solidFill>
                <a:latin typeface="Baskerville" panose="02020502070401020303" pitchFamily="18" charset="0"/>
                <a:ea typeface="Baskerville" panose="02020502070401020303" pitchFamily="18" charset="0"/>
              </a:rPr>
              <a:t>Performance linked payment for  CHO </a:t>
            </a:r>
          </a:p>
          <a:p>
            <a:pPr marL="742950" indent="-457200">
              <a:buFont typeface="+mj-lt"/>
              <a:buAutoNum type="arabicPeriod"/>
            </a:pPr>
            <a:r>
              <a:rPr lang="en-US" b="1" dirty="0">
                <a:solidFill>
                  <a:srgbClr val="FF0000"/>
                </a:solidFill>
                <a:latin typeface="Baskerville" panose="02020502070401020303" pitchFamily="18" charset="0"/>
                <a:ea typeface="Baskerville" panose="02020502070401020303" pitchFamily="18" charset="0"/>
              </a:rPr>
              <a:t>Expanded service package comprising of Basic Oral healthcare, Geriatric care, Palliative care, Eye and ENT care and Emergency Services</a:t>
            </a:r>
          </a:p>
          <a:p>
            <a:pPr marL="285750" lvl="0" indent="0">
              <a:buNone/>
            </a:pPr>
            <a:endParaRPr lang="en-US" b="1" dirty="0">
              <a:solidFill>
                <a:srgbClr val="FF0000"/>
              </a:solidFill>
              <a:latin typeface="Baskerville" panose="02020502070401020303" pitchFamily="18" charset="0"/>
              <a:ea typeface="Baskerville" panose="02020502070401020303" pitchFamily="18" charset="0"/>
            </a:endParaRPr>
          </a:p>
          <a:p>
            <a:pPr marL="742950" lvl="1" indent="0">
              <a:buNone/>
            </a:pPr>
            <a:r>
              <a:rPr lang="en-US" b="1" dirty="0">
                <a:solidFill>
                  <a:srgbClr val="FF0000"/>
                </a:solidFill>
                <a:latin typeface="Baskerville" panose="02020502070401020303" pitchFamily="18" charset="0"/>
                <a:ea typeface="Baskerville" panose="02020502070401020303" pitchFamily="18" charset="0"/>
              </a:rPr>
              <a:t>*Functionality criteria shall be upgraded with time.</a:t>
            </a:r>
            <a:endParaRPr lang="en-US" b="1" dirty="0">
              <a:latin typeface="Baskerville" panose="02020502070401020303" pitchFamily="18" charset="0"/>
              <a:ea typeface="Baskerville" panose="02020502070401020303" pitchFamily="18" charset="0"/>
            </a:endParaRPr>
          </a:p>
          <a:p>
            <a:pPr marL="0" indent="0">
              <a:buNone/>
            </a:pPr>
            <a:endParaRPr lang="en-US" dirty="0"/>
          </a:p>
          <a:p>
            <a:pPr marL="0" indent="0">
              <a:buNone/>
            </a:pPr>
            <a:endParaRPr lang="en-IN" dirty="0"/>
          </a:p>
        </p:txBody>
      </p:sp>
    </p:spTree>
    <p:extLst>
      <p:ext uri="{BB962C8B-B14F-4D97-AF65-F5344CB8AC3E}">
        <p14:creationId xmlns:p14="http://schemas.microsoft.com/office/powerpoint/2010/main" val="1557814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Content Placeholder 56">
            <a:extLst>
              <a:ext uri="{FF2B5EF4-FFF2-40B4-BE49-F238E27FC236}">
                <a16:creationId xmlns:a16="http://schemas.microsoft.com/office/drawing/2014/main" id="{9CA01636-31A1-4BF8-B4F6-116F92060FB7}"/>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saturation sat="85000"/>
                    </a14:imgEffect>
                  </a14:imgLayer>
                </a14:imgProps>
              </a:ext>
              <a:ext uri="{28A0092B-C50C-407E-A947-70E740481C1C}">
                <a14:useLocalDpi xmlns:a14="http://schemas.microsoft.com/office/drawing/2010/main" val="0"/>
              </a:ext>
            </a:extLst>
          </a:blip>
          <a:srcRect t="46828" b="8797"/>
          <a:stretch/>
        </p:blipFill>
        <p:spPr>
          <a:xfrm>
            <a:off x="2286000" y="831209"/>
            <a:ext cx="7655442" cy="4491815"/>
          </a:xfrm>
          <a:prstGeom prst="rect">
            <a:avLst/>
          </a:prstGeom>
          <a:ln>
            <a:noFill/>
          </a:ln>
          <a:effectLst>
            <a:softEdge rad="112500"/>
          </a:effectLst>
        </p:spPr>
      </p:pic>
      <p:sp>
        <p:nvSpPr>
          <p:cNvPr id="2" name="Title 1">
            <a:extLst>
              <a:ext uri="{FF2B5EF4-FFF2-40B4-BE49-F238E27FC236}">
                <a16:creationId xmlns:a16="http://schemas.microsoft.com/office/drawing/2014/main" id="{1E05E18C-ADF9-4C2C-9359-25213F37F0AA}"/>
              </a:ext>
            </a:extLst>
          </p:cNvPr>
          <p:cNvSpPr>
            <a:spLocks noGrp="1"/>
          </p:cNvSpPr>
          <p:nvPr>
            <p:ph type="title"/>
          </p:nvPr>
        </p:nvSpPr>
        <p:spPr>
          <a:xfrm>
            <a:off x="839512" y="90294"/>
            <a:ext cx="10315575" cy="939800"/>
          </a:xfrm>
        </p:spPr>
        <p:txBody>
          <a:bodyPr>
            <a:normAutofit/>
          </a:bodyPr>
          <a:lstStyle/>
          <a:p>
            <a:pPr algn="ctr"/>
            <a:r>
              <a:rPr lang="en-IN" b="1" dirty="0"/>
              <a:t>HWC Field Visit Teams</a:t>
            </a:r>
          </a:p>
        </p:txBody>
      </p:sp>
      <p:cxnSp>
        <p:nvCxnSpPr>
          <p:cNvPr id="16" name="Straight Connector 15">
            <a:extLst>
              <a:ext uri="{FF2B5EF4-FFF2-40B4-BE49-F238E27FC236}">
                <a16:creationId xmlns:a16="http://schemas.microsoft.com/office/drawing/2014/main" id="{9637FDE0-F431-4D48-BE37-D57FE7642320}"/>
              </a:ext>
            </a:extLst>
          </p:cNvPr>
          <p:cNvCxnSpPr>
            <a:cxnSpLocks/>
            <a:stCxn id="18" idx="6"/>
            <a:endCxn id="20" idx="1"/>
          </p:cNvCxnSpPr>
          <p:nvPr/>
        </p:nvCxnSpPr>
        <p:spPr>
          <a:xfrm flipV="1">
            <a:off x="6796087" y="1443071"/>
            <a:ext cx="3085417" cy="15612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53DA3CF6-A375-4F41-AF54-4720C11DE5AC}"/>
              </a:ext>
            </a:extLst>
          </p:cNvPr>
          <p:cNvSpPr/>
          <p:nvPr/>
        </p:nvSpPr>
        <p:spPr>
          <a:xfrm>
            <a:off x="6096000" y="1382499"/>
            <a:ext cx="700087" cy="4333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1FF351D4-9C77-4538-868F-9F83DA83C507}"/>
              </a:ext>
            </a:extLst>
          </p:cNvPr>
          <p:cNvSpPr txBox="1"/>
          <p:nvPr/>
        </p:nvSpPr>
        <p:spPr>
          <a:xfrm>
            <a:off x="9881504" y="842906"/>
            <a:ext cx="2028825" cy="1200329"/>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Mandar Ranadive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Adil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Shafie</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Sunita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Kalita</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Nishitha</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Dash</a:t>
            </a:r>
          </a:p>
        </p:txBody>
      </p:sp>
      <p:cxnSp>
        <p:nvCxnSpPr>
          <p:cNvPr id="21" name="Straight Connector 20">
            <a:extLst>
              <a:ext uri="{FF2B5EF4-FFF2-40B4-BE49-F238E27FC236}">
                <a16:creationId xmlns:a16="http://schemas.microsoft.com/office/drawing/2014/main" id="{8E43440F-A85C-492C-A5A2-F19F4A9CEA2D}"/>
              </a:ext>
            </a:extLst>
          </p:cNvPr>
          <p:cNvCxnSpPr>
            <a:cxnSpLocks/>
            <a:stCxn id="27" idx="6"/>
          </p:cNvCxnSpPr>
          <p:nvPr/>
        </p:nvCxnSpPr>
        <p:spPr>
          <a:xfrm>
            <a:off x="5700581" y="3147327"/>
            <a:ext cx="4180923" cy="928439"/>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B6615C9-8E21-4C51-B366-4A1D84C0422F}"/>
              </a:ext>
            </a:extLst>
          </p:cNvPr>
          <p:cNvCxnSpPr>
            <a:cxnSpLocks/>
            <a:stCxn id="30" idx="5"/>
          </p:cNvCxnSpPr>
          <p:nvPr/>
        </p:nvCxnSpPr>
        <p:spPr>
          <a:xfrm>
            <a:off x="5421776" y="4474562"/>
            <a:ext cx="674224" cy="871025"/>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D5A9C30-EA96-4BB5-B605-5A0C0A452C3D}"/>
              </a:ext>
            </a:extLst>
          </p:cNvPr>
          <p:cNvCxnSpPr>
            <a:cxnSpLocks/>
            <a:stCxn id="29" idx="5"/>
          </p:cNvCxnSpPr>
          <p:nvPr/>
        </p:nvCxnSpPr>
        <p:spPr>
          <a:xfrm>
            <a:off x="6434246" y="4098329"/>
            <a:ext cx="2392509" cy="1285538"/>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11CEABC-55EF-4E64-9410-675A7D7942B1}"/>
              </a:ext>
            </a:extLst>
          </p:cNvPr>
          <p:cNvCxnSpPr>
            <a:cxnSpLocks/>
            <a:endCxn id="31" idx="2"/>
          </p:cNvCxnSpPr>
          <p:nvPr/>
        </p:nvCxnSpPr>
        <p:spPr>
          <a:xfrm>
            <a:off x="2365551" y="3298886"/>
            <a:ext cx="1591360"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2575568-CA84-4E4C-B0FC-4C97966FFF0B}"/>
              </a:ext>
            </a:extLst>
          </p:cNvPr>
          <p:cNvCxnSpPr>
            <a:cxnSpLocks/>
            <a:endCxn id="32" idx="2"/>
          </p:cNvCxnSpPr>
          <p:nvPr/>
        </p:nvCxnSpPr>
        <p:spPr>
          <a:xfrm>
            <a:off x="2365551" y="4576873"/>
            <a:ext cx="1957438"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4EF54658-3F82-4568-AE00-0965B5B07B52}"/>
              </a:ext>
            </a:extLst>
          </p:cNvPr>
          <p:cNvSpPr/>
          <p:nvPr/>
        </p:nvSpPr>
        <p:spPr>
          <a:xfrm>
            <a:off x="4836190" y="2748492"/>
            <a:ext cx="864391" cy="797669"/>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7F23A3CD-60D7-4958-A051-2DD379F9A665}"/>
              </a:ext>
            </a:extLst>
          </p:cNvPr>
          <p:cNvSpPr/>
          <p:nvPr/>
        </p:nvSpPr>
        <p:spPr>
          <a:xfrm>
            <a:off x="5379366" y="3728409"/>
            <a:ext cx="1235869" cy="4333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0B738C89-25D0-416B-AE99-9D4A0D85F8BC}"/>
              </a:ext>
            </a:extLst>
          </p:cNvPr>
          <p:cNvSpPr/>
          <p:nvPr/>
        </p:nvSpPr>
        <p:spPr>
          <a:xfrm>
            <a:off x="4824214" y="3858926"/>
            <a:ext cx="700087" cy="72126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200F6EC2-FA3C-49AC-AA59-A291F6BCAC66}"/>
              </a:ext>
            </a:extLst>
          </p:cNvPr>
          <p:cNvSpPr/>
          <p:nvPr/>
        </p:nvSpPr>
        <p:spPr>
          <a:xfrm>
            <a:off x="3956911" y="3027141"/>
            <a:ext cx="1007268" cy="543489"/>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43E75CBB-BD04-455F-9AD6-0688E3384D04}"/>
              </a:ext>
            </a:extLst>
          </p:cNvPr>
          <p:cNvSpPr/>
          <p:nvPr/>
        </p:nvSpPr>
        <p:spPr>
          <a:xfrm>
            <a:off x="4322989" y="4216242"/>
            <a:ext cx="589488" cy="72126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47A75B6D-1C5C-4B83-9BAB-FFA6E82957D7}"/>
              </a:ext>
            </a:extLst>
          </p:cNvPr>
          <p:cNvSpPr txBox="1"/>
          <p:nvPr/>
        </p:nvSpPr>
        <p:spPr>
          <a:xfrm>
            <a:off x="9881504" y="3533390"/>
            <a:ext cx="2228980" cy="1477328"/>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N.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Yuvaraj</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Rakshita</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Khanijou</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Abhishek Gupta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Meena Chavan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Apurva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Pawar</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7BFC08E0-E5CA-4DFE-B5F4-0A8A1918F27F}"/>
              </a:ext>
            </a:extLst>
          </p:cNvPr>
          <p:cNvSpPr txBox="1"/>
          <p:nvPr/>
        </p:nvSpPr>
        <p:spPr>
          <a:xfrm>
            <a:off x="317113" y="2843381"/>
            <a:ext cx="2028825" cy="1200329"/>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Sudipta</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Basa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Harsha Joshi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Rapungna</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Pairson</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Nadeem Shaikh</a:t>
            </a:r>
          </a:p>
        </p:txBody>
      </p:sp>
      <p:sp>
        <p:nvSpPr>
          <p:cNvPr id="36" name="TextBox 35">
            <a:extLst>
              <a:ext uri="{FF2B5EF4-FFF2-40B4-BE49-F238E27FC236}">
                <a16:creationId xmlns:a16="http://schemas.microsoft.com/office/drawing/2014/main" id="{C5856BA2-3A9D-41AC-80CF-89620FB5BB1D}"/>
              </a:ext>
            </a:extLst>
          </p:cNvPr>
          <p:cNvSpPr txBox="1"/>
          <p:nvPr/>
        </p:nvSpPr>
        <p:spPr>
          <a:xfrm>
            <a:off x="336726" y="4216242"/>
            <a:ext cx="2028825" cy="923330"/>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Honey Arora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Seema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Pati</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Sanjay Tripathi</a:t>
            </a:r>
          </a:p>
        </p:txBody>
      </p:sp>
      <p:sp>
        <p:nvSpPr>
          <p:cNvPr id="37" name="TextBox 36">
            <a:extLst>
              <a:ext uri="{FF2B5EF4-FFF2-40B4-BE49-F238E27FC236}">
                <a16:creationId xmlns:a16="http://schemas.microsoft.com/office/drawing/2014/main" id="{EB591FED-2DF0-4889-8848-D004F30D6D42}"/>
              </a:ext>
            </a:extLst>
          </p:cNvPr>
          <p:cNvSpPr txBox="1"/>
          <p:nvPr/>
        </p:nvSpPr>
        <p:spPr>
          <a:xfrm>
            <a:off x="4912477" y="5414929"/>
            <a:ext cx="2028825" cy="1200329"/>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Sneha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Mutreja</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Nisha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Ajay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Patle</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Prashant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janjal</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99D1F574-05A7-4031-B97F-BD67F0276829}"/>
              </a:ext>
            </a:extLst>
          </p:cNvPr>
          <p:cNvSpPr txBox="1"/>
          <p:nvPr/>
        </p:nvSpPr>
        <p:spPr>
          <a:xfrm>
            <a:off x="8845021" y="5383867"/>
            <a:ext cx="2901685" cy="646331"/>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Bhanupriya</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Sharma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Shreeporna</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Bhattacharya</a:t>
            </a:r>
          </a:p>
        </p:txBody>
      </p:sp>
      <p:sp>
        <p:nvSpPr>
          <p:cNvPr id="68" name="TextBox 67">
            <a:extLst>
              <a:ext uri="{FF2B5EF4-FFF2-40B4-BE49-F238E27FC236}">
                <a16:creationId xmlns:a16="http://schemas.microsoft.com/office/drawing/2014/main" id="{12C6E706-D307-4EED-BB39-0CA0CC876AFB}"/>
              </a:ext>
            </a:extLst>
          </p:cNvPr>
          <p:cNvSpPr txBox="1"/>
          <p:nvPr/>
        </p:nvSpPr>
        <p:spPr>
          <a:xfrm>
            <a:off x="9881504" y="2152394"/>
            <a:ext cx="2028825" cy="1200329"/>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Shraddha Masih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Shailey</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Gokhale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err="1">
                <a:ln>
                  <a:noFill/>
                </a:ln>
                <a:solidFill>
                  <a:prstClr val="black"/>
                </a:solidFill>
                <a:effectLst/>
                <a:uLnTx/>
                <a:uFillTx/>
                <a:latin typeface="Calibri" panose="020F0502020204030204"/>
                <a:ea typeface="+mn-ea"/>
                <a:cs typeface="+mn-cs"/>
              </a:rPr>
              <a:t>Dr.</a:t>
            </a: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 Ravikumar AV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rPr>
              <a:t>Shahid Ali Warsi</a:t>
            </a:r>
          </a:p>
        </p:txBody>
      </p:sp>
      <p:sp>
        <p:nvSpPr>
          <p:cNvPr id="69" name="Oval 68">
            <a:extLst>
              <a:ext uri="{FF2B5EF4-FFF2-40B4-BE49-F238E27FC236}">
                <a16:creationId xmlns:a16="http://schemas.microsoft.com/office/drawing/2014/main" id="{641CED06-539A-44BE-B584-93AA8588CA2C}"/>
              </a:ext>
            </a:extLst>
          </p:cNvPr>
          <p:cNvSpPr/>
          <p:nvPr/>
        </p:nvSpPr>
        <p:spPr>
          <a:xfrm>
            <a:off x="4970488" y="1949340"/>
            <a:ext cx="795312" cy="43338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0" name="Straight Connector 69">
            <a:extLst>
              <a:ext uri="{FF2B5EF4-FFF2-40B4-BE49-F238E27FC236}">
                <a16:creationId xmlns:a16="http://schemas.microsoft.com/office/drawing/2014/main" id="{E25CBF28-0550-471E-805D-D0E5CF07A720}"/>
              </a:ext>
            </a:extLst>
          </p:cNvPr>
          <p:cNvCxnSpPr>
            <a:cxnSpLocks/>
            <a:stCxn id="69" idx="6"/>
          </p:cNvCxnSpPr>
          <p:nvPr/>
        </p:nvCxnSpPr>
        <p:spPr>
          <a:xfrm>
            <a:off x="5765800" y="2166034"/>
            <a:ext cx="4115704" cy="50764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833D32B2-3C56-4264-8084-1C0953A18158}"/>
              </a:ext>
            </a:extLst>
          </p:cNvPr>
          <p:cNvSpPr/>
          <p:nvPr/>
        </p:nvSpPr>
        <p:spPr>
          <a:xfrm>
            <a:off x="839512" y="418232"/>
            <a:ext cx="2246550" cy="1800225"/>
          </a:xfrm>
          <a:prstGeom prst="ellipse">
            <a:avLst/>
          </a:prstGeom>
          <a:solidFill>
            <a:schemeClr val="accent1">
              <a:lumMod val="75000"/>
            </a:schemeClr>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white"/>
                </a:solidFill>
                <a:effectLst/>
                <a:uLnTx/>
                <a:uFillTx/>
                <a:latin typeface="Calibri" panose="020F0502020204030204"/>
                <a:ea typeface="+mn-ea"/>
                <a:cs typeface="+mn-cs"/>
              </a:rPr>
              <a:t>Total 27 Members</a:t>
            </a:r>
          </a:p>
        </p:txBody>
      </p:sp>
    </p:spTree>
    <p:extLst>
      <p:ext uri="{BB962C8B-B14F-4D97-AF65-F5344CB8AC3E}">
        <p14:creationId xmlns:p14="http://schemas.microsoft.com/office/powerpoint/2010/main" val="1474157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0C7B-6FBE-154E-98D5-8293DA0454BC}"/>
              </a:ext>
            </a:extLst>
          </p:cNvPr>
          <p:cNvSpPr>
            <a:spLocks noGrp="1"/>
          </p:cNvSpPr>
          <p:nvPr>
            <p:ph type="title"/>
          </p:nvPr>
        </p:nvSpPr>
        <p:spPr>
          <a:xfrm>
            <a:off x="561753" y="40782"/>
            <a:ext cx="10515600" cy="1325563"/>
          </a:xfrm>
        </p:spPr>
        <p:txBody>
          <a:bodyPr>
            <a:normAutofit/>
          </a:bodyPr>
          <a:lstStyle/>
          <a:p>
            <a:r>
              <a:rPr lang="en-US" sz="4000" b="1" cap="all" dirty="0"/>
              <a:t>Good and Replicable Practices</a:t>
            </a:r>
          </a:p>
        </p:txBody>
      </p:sp>
      <p:sp>
        <p:nvSpPr>
          <p:cNvPr id="3" name="Content Placeholder 2">
            <a:extLst>
              <a:ext uri="{FF2B5EF4-FFF2-40B4-BE49-F238E27FC236}">
                <a16:creationId xmlns:a16="http://schemas.microsoft.com/office/drawing/2014/main" id="{4CA28507-EDE1-DA4C-9D69-D27DF45D12F8}"/>
              </a:ext>
            </a:extLst>
          </p:cNvPr>
          <p:cNvSpPr>
            <a:spLocks noGrp="1"/>
          </p:cNvSpPr>
          <p:nvPr>
            <p:ph idx="1"/>
          </p:nvPr>
        </p:nvSpPr>
        <p:spPr>
          <a:xfrm>
            <a:off x="662151" y="1366345"/>
            <a:ext cx="11077903" cy="5044966"/>
          </a:xfrm>
        </p:spPr>
        <p:txBody>
          <a:bodyPr>
            <a:normAutofit/>
          </a:bodyPr>
          <a:lstStyle/>
          <a:p>
            <a:pPr marL="0" indent="0">
              <a:buNone/>
            </a:pPr>
            <a:r>
              <a:rPr lang="en-US" dirty="0">
                <a:latin typeface="Gill Sans MT" panose="020B0502020104020203" pitchFamily="34" charset="0"/>
              </a:rPr>
              <a:t>Andhra Pradesh : </a:t>
            </a:r>
          </a:p>
          <a:p>
            <a:pPr lvl="1"/>
            <a:r>
              <a:rPr lang="en-US" dirty="0">
                <a:latin typeface="Gill Sans MT" panose="020B0502020104020203" pitchFamily="34" charset="0"/>
              </a:rPr>
              <a:t>Tele consultation at </a:t>
            </a:r>
            <a:r>
              <a:rPr lang="en-US" dirty="0"/>
              <a:t>e-</a:t>
            </a:r>
            <a:r>
              <a:rPr lang="en-US" dirty="0">
                <a:latin typeface="Gill Sans MT" panose="020B0502020104020203" pitchFamily="34" charset="0"/>
              </a:rPr>
              <a:t>UPHC ; paperless </a:t>
            </a:r>
          </a:p>
          <a:p>
            <a:pPr lvl="1"/>
            <a:r>
              <a:rPr lang="en-US" dirty="0">
                <a:latin typeface="Gill Sans MT" panose="020B0502020104020203" pitchFamily="34" charset="0"/>
              </a:rPr>
              <a:t>e-health record </a:t>
            </a:r>
            <a:r>
              <a:rPr lang="en-US" dirty="0"/>
              <a:t>accessible throughout the State </a:t>
            </a:r>
          </a:p>
          <a:p>
            <a:pPr lvl="1"/>
            <a:r>
              <a:rPr lang="en-US" dirty="0">
                <a:latin typeface="Gill Sans MT" panose="020B0502020104020203" pitchFamily="34" charset="0"/>
              </a:rPr>
              <a:t>Safe Delivery Calendar at the facility Level</a:t>
            </a:r>
          </a:p>
          <a:p>
            <a:pPr marL="0" indent="0">
              <a:buNone/>
            </a:pPr>
            <a:r>
              <a:rPr lang="en-US" dirty="0">
                <a:latin typeface="Gill Sans MT" panose="020B0502020104020203" pitchFamily="34" charset="0"/>
              </a:rPr>
              <a:t>Karnataka : </a:t>
            </a:r>
          </a:p>
          <a:p>
            <a:pPr lvl="1"/>
            <a:r>
              <a:rPr lang="en-US" dirty="0">
                <a:latin typeface="Gill Sans MT" panose="020B0502020104020203" pitchFamily="34" charset="0"/>
              </a:rPr>
              <a:t>CHO / MLHP </a:t>
            </a:r>
          </a:p>
          <a:p>
            <a:pPr marL="0" indent="0">
              <a:buNone/>
            </a:pPr>
            <a:r>
              <a:rPr lang="en-US" dirty="0">
                <a:latin typeface="Gill Sans MT" panose="020B0502020104020203" pitchFamily="34" charset="0"/>
              </a:rPr>
              <a:t>Kerala : </a:t>
            </a:r>
          </a:p>
          <a:p>
            <a:pPr lvl="1"/>
            <a:r>
              <a:rPr lang="en-US" dirty="0">
                <a:latin typeface="Gill Sans MT" panose="020B0502020104020203" pitchFamily="34" charset="0"/>
              </a:rPr>
              <a:t>Continuum of care </a:t>
            </a:r>
          </a:p>
          <a:p>
            <a:pPr lvl="1"/>
            <a:r>
              <a:rPr lang="en-US" dirty="0">
                <a:latin typeface="Gill Sans MT" panose="020B0502020104020203" pitchFamily="34" charset="0"/>
              </a:rPr>
              <a:t>PRI Involvement</a:t>
            </a:r>
          </a:p>
          <a:p>
            <a:pPr lvl="1"/>
            <a:r>
              <a:rPr lang="en-US" dirty="0">
                <a:latin typeface="Gill Sans MT" panose="020B0502020104020203" pitchFamily="34" charset="0"/>
              </a:rPr>
              <a:t>Arogya </a:t>
            </a:r>
            <a:r>
              <a:rPr lang="en-US" dirty="0" err="1">
                <a:latin typeface="Gill Sans MT" panose="020B0502020104020203" pitchFamily="34" charset="0"/>
              </a:rPr>
              <a:t>Sena</a:t>
            </a:r>
            <a:r>
              <a:rPr lang="en-US" dirty="0">
                <a:latin typeface="Gill Sans MT" panose="020B0502020104020203" pitchFamily="34" charset="0"/>
              </a:rPr>
              <a:t> / Health Ambassadors</a:t>
            </a:r>
          </a:p>
        </p:txBody>
      </p:sp>
    </p:spTree>
    <p:extLst>
      <p:ext uri="{BB962C8B-B14F-4D97-AF65-F5344CB8AC3E}">
        <p14:creationId xmlns:p14="http://schemas.microsoft.com/office/powerpoint/2010/main" val="427127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0C7B-6FBE-154E-98D5-8293DA0454BC}"/>
              </a:ext>
            </a:extLst>
          </p:cNvPr>
          <p:cNvSpPr>
            <a:spLocks noGrp="1"/>
          </p:cNvSpPr>
          <p:nvPr>
            <p:ph type="title"/>
          </p:nvPr>
        </p:nvSpPr>
        <p:spPr>
          <a:xfrm>
            <a:off x="451946" y="40782"/>
            <a:ext cx="10515600" cy="1325563"/>
          </a:xfrm>
        </p:spPr>
        <p:txBody>
          <a:bodyPr>
            <a:normAutofit/>
          </a:bodyPr>
          <a:lstStyle/>
          <a:p>
            <a:r>
              <a:rPr lang="en-US" sz="4000" b="1" cap="all" dirty="0"/>
              <a:t>Good and Replicable Practices</a:t>
            </a:r>
          </a:p>
        </p:txBody>
      </p:sp>
      <p:sp>
        <p:nvSpPr>
          <p:cNvPr id="3" name="Content Placeholder 2">
            <a:extLst>
              <a:ext uri="{FF2B5EF4-FFF2-40B4-BE49-F238E27FC236}">
                <a16:creationId xmlns:a16="http://schemas.microsoft.com/office/drawing/2014/main" id="{4CA28507-EDE1-DA4C-9D69-D27DF45D12F8}"/>
              </a:ext>
            </a:extLst>
          </p:cNvPr>
          <p:cNvSpPr>
            <a:spLocks noGrp="1"/>
          </p:cNvSpPr>
          <p:nvPr>
            <p:ph idx="1"/>
          </p:nvPr>
        </p:nvSpPr>
        <p:spPr>
          <a:xfrm>
            <a:off x="557048" y="1153694"/>
            <a:ext cx="11077903" cy="5044966"/>
          </a:xfrm>
        </p:spPr>
        <p:txBody>
          <a:bodyPr>
            <a:normAutofit lnSpcReduction="10000"/>
          </a:bodyPr>
          <a:lstStyle/>
          <a:p>
            <a:pPr marL="0" indent="0">
              <a:buNone/>
            </a:pPr>
            <a:r>
              <a:rPr lang="en-US" dirty="0">
                <a:latin typeface="Gill Sans MT" panose="020B0502020104020203" pitchFamily="34" charset="0"/>
              </a:rPr>
              <a:t>Odisha :</a:t>
            </a:r>
          </a:p>
          <a:p>
            <a:pPr lvl="1"/>
            <a:r>
              <a:rPr lang="en-US" dirty="0">
                <a:latin typeface="Gill Sans MT" panose="020B0502020104020203" pitchFamily="34" charset="0"/>
              </a:rPr>
              <a:t>PBS – Campaign mode</a:t>
            </a:r>
          </a:p>
          <a:p>
            <a:pPr lvl="1"/>
            <a:r>
              <a:rPr lang="en-US" dirty="0" err="1"/>
              <a:t>Mahila</a:t>
            </a:r>
            <a:r>
              <a:rPr lang="en-US" dirty="0"/>
              <a:t> </a:t>
            </a:r>
            <a:r>
              <a:rPr lang="en-US" dirty="0" err="1"/>
              <a:t>Aarogya</a:t>
            </a:r>
            <a:r>
              <a:rPr lang="en-US" dirty="0"/>
              <a:t> Samitis (Self Help Groups) are actively involved for in house profiling, IEC and health promotional activities</a:t>
            </a:r>
          </a:p>
          <a:p>
            <a:pPr lvl="1"/>
            <a:r>
              <a:rPr lang="en-US" dirty="0">
                <a:latin typeface="Gill Sans MT" panose="020B0502020104020203" pitchFamily="34" charset="0"/>
              </a:rPr>
              <a:t>Yoga and Mediation </a:t>
            </a:r>
          </a:p>
          <a:p>
            <a:pPr marL="0" indent="0">
              <a:buNone/>
            </a:pPr>
            <a:r>
              <a:rPr lang="en-US" dirty="0" err="1">
                <a:latin typeface="Gill Sans MT" panose="020B0502020104020203" pitchFamily="34" charset="0"/>
              </a:rPr>
              <a:t>Pudducherry</a:t>
            </a:r>
            <a:r>
              <a:rPr lang="en-US" dirty="0">
                <a:latin typeface="Gill Sans MT" panose="020B0502020104020203" pitchFamily="34" charset="0"/>
              </a:rPr>
              <a:t> : </a:t>
            </a:r>
          </a:p>
          <a:p>
            <a:pPr lvl="1">
              <a:lnSpc>
                <a:spcPct val="100000"/>
              </a:lnSpc>
            </a:pPr>
            <a:r>
              <a:rPr lang="en-US" dirty="0">
                <a:latin typeface="Gill Sans MT" panose="020B0502020104020203" pitchFamily="34" charset="0"/>
              </a:rPr>
              <a:t>Range of Wellness activities at AB-HWC</a:t>
            </a:r>
          </a:p>
          <a:p>
            <a:pPr marL="0" indent="0">
              <a:buNone/>
            </a:pPr>
            <a:r>
              <a:rPr lang="en-US" dirty="0">
                <a:latin typeface="Gill Sans MT" panose="020B0502020104020203" pitchFamily="34" charset="0"/>
              </a:rPr>
              <a:t>Tamil Nadu :</a:t>
            </a:r>
          </a:p>
          <a:p>
            <a:pPr lvl="1"/>
            <a:r>
              <a:rPr lang="en-US" dirty="0">
                <a:latin typeface="Gill Sans MT" panose="020B0502020104020203" pitchFamily="34" charset="0"/>
              </a:rPr>
              <a:t>24*7 functional AB-HWCs</a:t>
            </a:r>
          </a:p>
          <a:p>
            <a:pPr lvl="1"/>
            <a:r>
              <a:rPr lang="en-US" dirty="0">
                <a:latin typeface="Gill Sans MT" panose="020B0502020104020203" pitchFamily="34" charset="0"/>
              </a:rPr>
              <a:t>3 months of buffer stock for medicines are available </a:t>
            </a:r>
          </a:p>
          <a:p>
            <a:pPr lvl="1"/>
            <a:r>
              <a:rPr lang="en-US" dirty="0">
                <a:latin typeface="Gill Sans MT" panose="020B0502020104020203" pitchFamily="34" charset="0"/>
              </a:rPr>
              <a:t>SHC – PHC linkages, Yoga and Mediation</a:t>
            </a:r>
          </a:p>
          <a:p>
            <a:pPr marL="0" indent="0">
              <a:buNone/>
            </a:pPr>
            <a:r>
              <a:rPr lang="en-US" dirty="0">
                <a:latin typeface="Gill Sans MT" panose="020B0502020104020203" pitchFamily="34" charset="0"/>
              </a:rPr>
              <a:t>Telangana : </a:t>
            </a:r>
          </a:p>
          <a:p>
            <a:pPr lvl="1"/>
            <a:r>
              <a:rPr lang="en-US" dirty="0">
                <a:latin typeface="Gill Sans MT" panose="020B0502020104020203" pitchFamily="34" charset="0"/>
              </a:rPr>
              <a:t>Basti </a:t>
            </a:r>
            <a:r>
              <a:rPr lang="en-US" dirty="0" err="1">
                <a:latin typeface="Gill Sans MT" panose="020B0502020104020203" pitchFamily="34" charset="0"/>
              </a:rPr>
              <a:t>Dawa</a:t>
            </a:r>
            <a:r>
              <a:rPr lang="en-US" dirty="0">
                <a:latin typeface="Gill Sans MT" panose="020B0502020104020203" pitchFamily="34" charset="0"/>
              </a:rPr>
              <a:t> </a:t>
            </a:r>
            <a:r>
              <a:rPr lang="en-US" dirty="0" err="1">
                <a:latin typeface="Gill Sans MT" panose="020B0502020104020203" pitchFamily="34" charset="0"/>
              </a:rPr>
              <a:t>Khana</a:t>
            </a:r>
            <a:endParaRPr lang="en-US" dirty="0">
              <a:latin typeface="Gill Sans MT" panose="020B0502020104020203" pitchFamily="34" charset="0"/>
            </a:endParaRPr>
          </a:p>
          <a:p>
            <a:pPr lvl="1"/>
            <a:r>
              <a:rPr lang="en-US" dirty="0">
                <a:latin typeface="Gill Sans MT" panose="020B0502020104020203" pitchFamily="34" charset="0"/>
              </a:rPr>
              <a:t>State run diagnostic hub ; streamlined collection of samples and reporting </a:t>
            </a:r>
          </a:p>
          <a:p>
            <a:pPr marL="457200" lvl="1" indent="0">
              <a:buNone/>
            </a:pPr>
            <a:r>
              <a:rPr lang="en-US" dirty="0">
                <a:latin typeface="Gill Sans MT" panose="020B0502020104020203" pitchFamily="34" charset="0"/>
              </a:rPr>
              <a:t> </a:t>
            </a:r>
          </a:p>
        </p:txBody>
      </p:sp>
    </p:spTree>
    <p:extLst>
      <p:ext uri="{BB962C8B-B14F-4D97-AF65-F5344CB8AC3E}">
        <p14:creationId xmlns:p14="http://schemas.microsoft.com/office/powerpoint/2010/main" val="3161442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4BE81-2F23-6D40-85A9-D1CFC3971D51}"/>
              </a:ext>
            </a:extLst>
          </p:cNvPr>
          <p:cNvSpPr>
            <a:spLocks noGrp="1"/>
          </p:cNvSpPr>
          <p:nvPr>
            <p:ph type="title"/>
          </p:nvPr>
        </p:nvSpPr>
        <p:spPr>
          <a:xfrm>
            <a:off x="451944" y="768514"/>
            <a:ext cx="4361795" cy="5320972"/>
          </a:xfrm>
        </p:spPr>
        <p:txBody>
          <a:bodyPr>
            <a:normAutofit/>
          </a:bodyPr>
          <a:lstStyle/>
          <a:p>
            <a:r>
              <a:rPr lang="en-US" dirty="0"/>
              <a:t>Key Elements of </a:t>
            </a:r>
            <a:r>
              <a:rPr lang="en-US" dirty="0" err="1"/>
              <a:t>Ayushman</a:t>
            </a:r>
            <a:r>
              <a:rPr lang="en-US" dirty="0"/>
              <a:t> Bharat – Health and Wellness </a:t>
            </a:r>
            <a:r>
              <a:rPr lang="en-US" dirty="0" err="1"/>
              <a:t>Centres</a:t>
            </a:r>
            <a:endParaRPr lang="en-US" dirty="0"/>
          </a:p>
        </p:txBody>
      </p:sp>
      <p:graphicFrame>
        <p:nvGraphicFramePr>
          <p:cNvPr id="3" name="Diagram 2">
            <a:extLst>
              <a:ext uri="{FF2B5EF4-FFF2-40B4-BE49-F238E27FC236}">
                <a16:creationId xmlns:a16="http://schemas.microsoft.com/office/drawing/2014/main" id="{548EB035-E028-6F44-8BAA-725349E2DC37}"/>
              </a:ext>
            </a:extLst>
          </p:cNvPr>
          <p:cNvGraphicFramePr/>
          <p:nvPr>
            <p:extLst>
              <p:ext uri="{D42A27DB-BD31-4B8C-83A1-F6EECF244321}">
                <p14:modId xmlns:p14="http://schemas.microsoft.com/office/powerpoint/2010/main" val="4020849097"/>
              </p:ext>
            </p:extLst>
          </p:nvPr>
        </p:nvGraphicFramePr>
        <p:xfrm>
          <a:off x="4813739" y="385186"/>
          <a:ext cx="8040416" cy="60876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9931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0C7B-6FBE-154E-98D5-8293DA0454BC}"/>
              </a:ext>
            </a:extLst>
          </p:cNvPr>
          <p:cNvSpPr>
            <a:spLocks noGrp="1"/>
          </p:cNvSpPr>
          <p:nvPr>
            <p:ph type="title"/>
          </p:nvPr>
        </p:nvSpPr>
        <p:spPr>
          <a:xfrm>
            <a:off x="477982" y="184260"/>
            <a:ext cx="10515600" cy="1325563"/>
          </a:xfrm>
        </p:spPr>
        <p:txBody>
          <a:bodyPr>
            <a:normAutofit/>
          </a:bodyPr>
          <a:lstStyle/>
          <a:p>
            <a:r>
              <a:rPr lang="en-US" sz="4000" b="1" cap="all" dirty="0"/>
              <a:t>Expanding HR and Multiskilling : </a:t>
            </a:r>
          </a:p>
        </p:txBody>
      </p:sp>
      <p:sp>
        <p:nvSpPr>
          <p:cNvPr id="3" name="Content Placeholder 2">
            <a:extLst>
              <a:ext uri="{FF2B5EF4-FFF2-40B4-BE49-F238E27FC236}">
                <a16:creationId xmlns:a16="http://schemas.microsoft.com/office/drawing/2014/main" id="{4CA28507-EDE1-DA4C-9D69-D27DF45D12F8}"/>
              </a:ext>
            </a:extLst>
          </p:cNvPr>
          <p:cNvSpPr>
            <a:spLocks noGrp="1"/>
          </p:cNvSpPr>
          <p:nvPr>
            <p:ph idx="1"/>
          </p:nvPr>
        </p:nvSpPr>
        <p:spPr>
          <a:xfrm>
            <a:off x="838200" y="1509823"/>
            <a:ext cx="10515600" cy="4667140"/>
          </a:xfrm>
        </p:spPr>
        <p:txBody>
          <a:bodyPr>
            <a:normAutofit lnSpcReduction="10000"/>
          </a:bodyPr>
          <a:lstStyle/>
          <a:p>
            <a:r>
              <a:rPr lang="en-US" dirty="0"/>
              <a:t>Planning for CHO / MLHPs &amp; PSCs – as per SHC approvals and ASHAs in Urban areas. </a:t>
            </a:r>
          </a:p>
          <a:p>
            <a:r>
              <a:rPr lang="en-US" dirty="0"/>
              <a:t>Nursing candidates – direct recruitment – after Dec 2020</a:t>
            </a:r>
          </a:p>
          <a:p>
            <a:r>
              <a:rPr lang="en-US" dirty="0"/>
              <a:t>CHO / MLHP – home district posting / preference posting</a:t>
            </a:r>
          </a:p>
          <a:p>
            <a:r>
              <a:rPr lang="en-US" dirty="0"/>
              <a:t>Retention of trained CHO – ensure PLP </a:t>
            </a:r>
          </a:p>
          <a:p>
            <a:r>
              <a:rPr lang="en-US" dirty="0"/>
              <a:t>Monitoring of the quality of training of CHOs / skill based assessment of CHOs</a:t>
            </a:r>
          </a:p>
          <a:p>
            <a:endParaRPr lang="en-US" dirty="0"/>
          </a:p>
          <a:p>
            <a:r>
              <a:rPr lang="en-US" dirty="0"/>
              <a:t>Quality and duration of training should be adhered– all AB-HWC team </a:t>
            </a:r>
          </a:p>
          <a:p>
            <a:r>
              <a:rPr lang="en-US" dirty="0"/>
              <a:t>VIA training lag in all states </a:t>
            </a:r>
          </a:p>
        </p:txBody>
      </p:sp>
    </p:spTree>
    <p:extLst>
      <p:ext uri="{BB962C8B-B14F-4D97-AF65-F5344CB8AC3E}">
        <p14:creationId xmlns:p14="http://schemas.microsoft.com/office/powerpoint/2010/main" val="3722795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0C7B-6FBE-154E-98D5-8293DA0454BC}"/>
              </a:ext>
            </a:extLst>
          </p:cNvPr>
          <p:cNvSpPr>
            <a:spLocks noGrp="1"/>
          </p:cNvSpPr>
          <p:nvPr>
            <p:ph type="title"/>
          </p:nvPr>
        </p:nvSpPr>
        <p:spPr>
          <a:xfrm>
            <a:off x="429491" y="0"/>
            <a:ext cx="10515600" cy="1325563"/>
          </a:xfrm>
        </p:spPr>
        <p:txBody>
          <a:bodyPr>
            <a:normAutofit/>
          </a:bodyPr>
          <a:lstStyle/>
          <a:p>
            <a:r>
              <a:rPr lang="en-US" sz="4000" b="1" cap="all" dirty="0"/>
              <a:t>Expanding HR and Multiskilling : </a:t>
            </a:r>
          </a:p>
        </p:txBody>
      </p:sp>
      <p:sp>
        <p:nvSpPr>
          <p:cNvPr id="3" name="Content Placeholder 2">
            <a:extLst>
              <a:ext uri="{FF2B5EF4-FFF2-40B4-BE49-F238E27FC236}">
                <a16:creationId xmlns:a16="http://schemas.microsoft.com/office/drawing/2014/main" id="{4CA28507-EDE1-DA4C-9D69-D27DF45D12F8}"/>
              </a:ext>
            </a:extLst>
          </p:cNvPr>
          <p:cNvSpPr>
            <a:spLocks noGrp="1"/>
          </p:cNvSpPr>
          <p:nvPr>
            <p:ph idx="1"/>
          </p:nvPr>
        </p:nvSpPr>
        <p:spPr>
          <a:xfrm>
            <a:off x="581892" y="1149927"/>
            <a:ext cx="11180618" cy="5888182"/>
          </a:xfrm>
        </p:spPr>
        <p:txBody>
          <a:bodyPr>
            <a:noAutofit/>
          </a:bodyPr>
          <a:lstStyle/>
          <a:p>
            <a:pPr marL="0" indent="0">
              <a:buNone/>
            </a:pPr>
            <a:r>
              <a:rPr lang="en-US" sz="2400" dirty="0">
                <a:latin typeface="Gill Sans MT" panose="020B0502020104020203" pitchFamily="34" charset="0"/>
              </a:rPr>
              <a:t>Andhra Pradesh, Telangana and Karnataka – yet to start July 2019 batch</a:t>
            </a:r>
          </a:p>
          <a:p>
            <a:pPr marL="0" indent="0">
              <a:buNone/>
            </a:pPr>
            <a:r>
              <a:rPr lang="en-US" sz="2400" dirty="0">
                <a:latin typeface="Gill Sans MT" panose="020B0502020104020203" pitchFamily="34" charset="0"/>
              </a:rPr>
              <a:t>Karnataka : </a:t>
            </a:r>
            <a:r>
              <a:rPr lang="en-IN" sz="2400" dirty="0"/>
              <a:t>Vacant positions of District HWC coordinators at both the visited districts</a:t>
            </a:r>
            <a:endParaRPr lang="en-US" sz="2400" dirty="0">
              <a:latin typeface="Gill Sans MT" panose="020B0502020104020203" pitchFamily="34" charset="0"/>
            </a:endParaRPr>
          </a:p>
          <a:p>
            <a:pPr marL="0" indent="0">
              <a:buNone/>
            </a:pPr>
            <a:r>
              <a:rPr lang="en-US" sz="2400" dirty="0">
                <a:latin typeface="Gill Sans MT" panose="020B0502020104020203" pitchFamily="34" charset="0"/>
              </a:rPr>
              <a:t>Kerala : </a:t>
            </a:r>
            <a:r>
              <a:rPr lang="en-IN" sz="2400" b="1" dirty="0">
                <a:solidFill>
                  <a:schemeClr val="accent6">
                    <a:lumMod val="75000"/>
                  </a:schemeClr>
                </a:solidFill>
              </a:rPr>
              <a:t>Staff nurses are trained for multi-tasking activities such as they are working as Ophthalmic Assistant, ECG technician, HWC data entry, Counselling for Common Mental Health disorders etc. </a:t>
            </a:r>
            <a:endParaRPr lang="en-US" sz="2400" b="1" dirty="0">
              <a:solidFill>
                <a:schemeClr val="accent6">
                  <a:lumMod val="75000"/>
                </a:schemeClr>
              </a:solidFill>
              <a:latin typeface="Gill Sans MT" panose="020B0502020104020203" pitchFamily="34" charset="0"/>
            </a:endParaRPr>
          </a:p>
          <a:p>
            <a:pPr marL="0" indent="0" algn="just">
              <a:buNone/>
            </a:pPr>
            <a:r>
              <a:rPr lang="en-US" sz="2400" dirty="0">
                <a:latin typeface="Gill Sans MT" panose="020B0502020104020203" pitchFamily="34" charset="0"/>
              </a:rPr>
              <a:t>Odisha : </a:t>
            </a:r>
            <a:r>
              <a:rPr lang="en-IN" sz="2400" b="1" dirty="0">
                <a:solidFill>
                  <a:schemeClr val="accent6">
                    <a:lumMod val="75000"/>
                  </a:schemeClr>
                </a:solidFill>
              </a:rPr>
              <a:t>All MOs were trained in Mental Health, SBA, NCD, RNTCP, PPIUCD, BEMOC etc. Lab Technicians are currently either are on deputation or vacant in HWC, Staff Nurse are not present in all PHCs</a:t>
            </a:r>
            <a:endParaRPr lang="en-US" sz="2400" b="1" dirty="0">
              <a:solidFill>
                <a:schemeClr val="accent6">
                  <a:lumMod val="75000"/>
                </a:schemeClr>
              </a:solidFill>
              <a:latin typeface="Gill Sans MT" panose="020B0502020104020203" pitchFamily="34" charset="0"/>
            </a:endParaRPr>
          </a:p>
          <a:p>
            <a:pPr marL="0" indent="0">
              <a:buNone/>
            </a:pPr>
            <a:r>
              <a:rPr lang="en-US" sz="2400" dirty="0">
                <a:latin typeface="Gill Sans MT" panose="020B0502020104020203" pitchFamily="34" charset="0"/>
              </a:rPr>
              <a:t>Puducherry : </a:t>
            </a:r>
            <a:r>
              <a:rPr lang="en-US" sz="2400" dirty="0"/>
              <a:t>VIA training- 1 day training to ANM – quality of training to be improved</a:t>
            </a:r>
            <a:endParaRPr lang="en-US" sz="2400" dirty="0">
              <a:latin typeface="Gill Sans MT" panose="020B0502020104020203" pitchFamily="34" charset="0"/>
            </a:endParaRPr>
          </a:p>
          <a:p>
            <a:pPr marL="0" indent="0">
              <a:buNone/>
            </a:pPr>
            <a:r>
              <a:rPr lang="en-US" sz="2400" dirty="0">
                <a:latin typeface="Gill Sans MT" panose="020B0502020104020203" pitchFamily="34" charset="0"/>
              </a:rPr>
              <a:t>Tamil Nadu : </a:t>
            </a:r>
            <a:r>
              <a:rPr lang="en-IN" sz="2400" dirty="0"/>
              <a:t>Due to non availability of dedicated community health volunteer like ASHAs, community services and linkages are affected.</a:t>
            </a:r>
            <a:endParaRPr lang="en-US" sz="2400" dirty="0">
              <a:latin typeface="Gill Sans MT" panose="020B0502020104020203" pitchFamily="34" charset="0"/>
            </a:endParaRPr>
          </a:p>
          <a:p>
            <a:pPr marL="0" indent="0">
              <a:buNone/>
            </a:pPr>
            <a:r>
              <a:rPr lang="en-US" sz="2400" dirty="0">
                <a:latin typeface="Gill Sans MT" panose="020B0502020104020203" pitchFamily="34" charset="0"/>
              </a:rPr>
              <a:t>Telangana : </a:t>
            </a:r>
            <a:r>
              <a:rPr lang="en-US" sz="2400" dirty="0"/>
              <a:t>Training of Primary Health Care Team on Universal Screening for NCDs has been done for only 1 day. </a:t>
            </a:r>
          </a:p>
        </p:txBody>
      </p:sp>
    </p:spTree>
    <p:extLst>
      <p:ext uri="{BB962C8B-B14F-4D97-AF65-F5344CB8AC3E}">
        <p14:creationId xmlns:p14="http://schemas.microsoft.com/office/powerpoint/2010/main" val="132146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0C7B-6FBE-154E-98D5-8293DA0454BC}"/>
              </a:ext>
            </a:extLst>
          </p:cNvPr>
          <p:cNvSpPr>
            <a:spLocks noGrp="1"/>
          </p:cNvSpPr>
          <p:nvPr>
            <p:ph type="title"/>
          </p:nvPr>
        </p:nvSpPr>
        <p:spPr/>
        <p:txBody>
          <a:bodyPr>
            <a:normAutofit/>
          </a:bodyPr>
          <a:lstStyle/>
          <a:p>
            <a:r>
              <a:rPr lang="en-US" sz="4000" b="1" cap="all" dirty="0"/>
              <a:t>Medicines and Expanding diagnostics</a:t>
            </a:r>
          </a:p>
        </p:txBody>
      </p:sp>
      <p:sp>
        <p:nvSpPr>
          <p:cNvPr id="3" name="Content Placeholder 2">
            <a:extLst>
              <a:ext uri="{FF2B5EF4-FFF2-40B4-BE49-F238E27FC236}">
                <a16:creationId xmlns:a16="http://schemas.microsoft.com/office/drawing/2014/main" id="{4CA28507-EDE1-DA4C-9D69-D27DF45D12F8}"/>
              </a:ext>
            </a:extLst>
          </p:cNvPr>
          <p:cNvSpPr>
            <a:spLocks noGrp="1"/>
          </p:cNvSpPr>
          <p:nvPr>
            <p:ph idx="1"/>
          </p:nvPr>
        </p:nvSpPr>
        <p:spPr/>
        <p:txBody>
          <a:bodyPr/>
          <a:lstStyle/>
          <a:p>
            <a:r>
              <a:rPr lang="en-US" dirty="0"/>
              <a:t>All State EML has been updated as per CPHC Guidelines – availability of all facility based EML at AB-SHC is to be ensured</a:t>
            </a:r>
          </a:p>
          <a:p>
            <a:r>
              <a:rPr lang="en-US" dirty="0"/>
              <a:t>IT enabled drug inventory management system to be made available till AB-SHC</a:t>
            </a:r>
          </a:p>
          <a:p>
            <a:endParaRPr lang="en-US" dirty="0"/>
          </a:p>
          <a:p>
            <a:r>
              <a:rPr lang="en-US" dirty="0"/>
              <a:t>Expanded range of POC diagnostics at AB-HWCs : Hub and Spoke</a:t>
            </a:r>
          </a:p>
          <a:p>
            <a:r>
              <a:rPr lang="en-US" dirty="0"/>
              <a:t>RDT kits ; ensure availability of refrigerator for maintaining optimum temperature</a:t>
            </a:r>
          </a:p>
          <a:p>
            <a:endParaRPr lang="en-US" dirty="0"/>
          </a:p>
          <a:p>
            <a:endParaRPr lang="en-US" dirty="0"/>
          </a:p>
          <a:p>
            <a:endParaRPr lang="en-US" dirty="0"/>
          </a:p>
        </p:txBody>
      </p:sp>
    </p:spTree>
    <p:extLst>
      <p:ext uri="{BB962C8B-B14F-4D97-AF65-F5344CB8AC3E}">
        <p14:creationId xmlns:p14="http://schemas.microsoft.com/office/powerpoint/2010/main" val="3202368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0C7B-6FBE-154E-98D5-8293DA0454BC}"/>
              </a:ext>
            </a:extLst>
          </p:cNvPr>
          <p:cNvSpPr>
            <a:spLocks noGrp="1"/>
          </p:cNvSpPr>
          <p:nvPr>
            <p:ph type="title"/>
          </p:nvPr>
        </p:nvSpPr>
        <p:spPr/>
        <p:txBody>
          <a:bodyPr>
            <a:normAutofit/>
          </a:bodyPr>
          <a:lstStyle/>
          <a:p>
            <a:r>
              <a:rPr lang="en-US" sz="4000" b="1" cap="all" dirty="0"/>
              <a:t>Medicines and Expanding diagnostics</a:t>
            </a:r>
          </a:p>
        </p:txBody>
      </p:sp>
      <p:sp>
        <p:nvSpPr>
          <p:cNvPr id="3" name="Content Placeholder 2">
            <a:extLst>
              <a:ext uri="{FF2B5EF4-FFF2-40B4-BE49-F238E27FC236}">
                <a16:creationId xmlns:a16="http://schemas.microsoft.com/office/drawing/2014/main" id="{4CA28507-EDE1-DA4C-9D69-D27DF45D12F8}"/>
              </a:ext>
            </a:extLst>
          </p:cNvPr>
          <p:cNvSpPr>
            <a:spLocks noGrp="1"/>
          </p:cNvSpPr>
          <p:nvPr>
            <p:ph idx="1"/>
          </p:nvPr>
        </p:nvSpPr>
        <p:spPr>
          <a:xfrm>
            <a:off x="838200" y="1825625"/>
            <a:ext cx="10952018" cy="4351338"/>
          </a:xfrm>
        </p:spPr>
        <p:txBody>
          <a:bodyPr>
            <a:normAutofit lnSpcReduction="10000"/>
          </a:bodyPr>
          <a:lstStyle/>
          <a:p>
            <a:pPr marL="0" indent="0">
              <a:buNone/>
            </a:pPr>
            <a:r>
              <a:rPr lang="en-US" dirty="0">
                <a:latin typeface="Gill Sans MT" panose="020B0502020104020203" pitchFamily="34" charset="0"/>
              </a:rPr>
              <a:t>Andhra Pradesh : Irregular indenting at SHC level. Drugs and consumables availability is affected.</a:t>
            </a:r>
          </a:p>
          <a:p>
            <a:pPr marL="0" indent="0">
              <a:buNone/>
            </a:pPr>
            <a:r>
              <a:rPr lang="en-US" dirty="0">
                <a:latin typeface="Gill Sans MT" panose="020B0502020104020203" pitchFamily="34" charset="0"/>
              </a:rPr>
              <a:t>Karnataka : </a:t>
            </a:r>
            <a:r>
              <a:rPr lang="en-IN" dirty="0"/>
              <a:t>Part-time AYUSH MO at both UPHCs prescribing allopathic medicines </a:t>
            </a:r>
            <a:endParaRPr lang="en-US" dirty="0">
              <a:latin typeface="Gill Sans MT" panose="020B0502020104020203" pitchFamily="34" charset="0"/>
            </a:endParaRPr>
          </a:p>
          <a:p>
            <a:pPr marL="0" indent="0">
              <a:buNone/>
            </a:pPr>
            <a:r>
              <a:rPr lang="en-US" dirty="0">
                <a:latin typeface="Gill Sans MT" panose="020B0502020104020203" pitchFamily="34" charset="0"/>
              </a:rPr>
              <a:t>Odisha : Drug indenting procedures are not streamlined</a:t>
            </a:r>
          </a:p>
          <a:p>
            <a:pPr marL="0" indent="0">
              <a:buNone/>
            </a:pPr>
            <a:r>
              <a:rPr lang="en-US" dirty="0">
                <a:latin typeface="Gill Sans MT" panose="020B0502020104020203" pitchFamily="34" charset="0"/>
              </a:rPr>
              <a:t>Tamil Nadu : </a:t>
            </a:r>
            <a:r>
              <a:rPr lang="en-IN" b="1" dirty="0">
                <a:solidFill>
                  <a:schemeClr val="accent6">
                    <a:lumMod val="75000"/>
                  </a:schemeClr>
                </a:solidFill>
              </a:rPr>
              <a:t>Sample transportation through DMLT. Laboratory Information Management System</a:t>
            </a:r>
            <a:endParaRPr lang="en-US" b="1" dirty="0">
              <a:solidFill>
                <a:schemeClr val="accent6">
                  <a:lumMod val="75000"/>
                </a:schemeClr>
              </a:solidFill>
              <a:latin typeface="Gill Sans MT" panose="020B0502020104020203" pitchFamily="34" charset="0"/>
            </a:endParaRPr>
          </a:p>
          <a:p>
            <a:pPr marL="0" indent="0">
              <a:buNone/>
            </a:pPr>
            <a:r>
              <a:rPr lang="en-US" dirty="0">
                <a:latin typeface="Gill Sans MT" panose="020B0502020104020203" pitchFamily="34" charset="0"/>
              </a:rPr>
              <a:t>Telangana : </a:t>
            </a:r>
            <a:r>
              <a:rPr lang="en-US" b="1" dirty="0">
                <a:solidFill>
                  <a:schemeClr val="accent6">
                    <a:lumMod val="75000"/>
                  </a:schemeClr>
                </a:solidFill>
              </a:rPr>
              <a:t>Calibration of equipment happening regularly through PPP mode- Mahbubnagar. </a:t>
            </a:r>
          </a:p>
          <a:p>
            <a:pPr marL="0" indent="0">
              <a:buNone/>
            </a:pPr>
            <a:endParaRPr lang="en-US" dirty="0">
              <a:latin typeface="Gill Sans MT" panose="020B0502020104020203" pitchFamily="34" charset="0"/>
            </a:endParaRPr>
          </a:p>
          <a:p>
            <a:endParaRPr lang="en-US" dirty="0"/>
          </a:p>
        </p:txBody>
      </p:sp>
    </p:spTree>
    <p:extLst>
      <p:ext uri="{BB962C8B-B14F-4D97-AF65-F5344CB8AC3E}">
        <p14:creationId xmlns:p14="http://schemas.microsoft.com/office/powerpoint/2010/main" val="161308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0C7B-6FBE-154E-98D5-8293DA0454BC}"/>
              </a:ext>
            </a:extLst>
          </p:cNvPr>
          <p:cNvSpPr>
            <a:spLocks noGrp="1"/>
          </p:cNvSpPr>
          <p:nvPr>
            <p:ph type="title"/>
          </p:nvPr>
        </p:nvSpPr>
        <p:spPr/>
        <p:txBody>
          <a:bodyPr>
            <a:normAutofit/>
          </a:bodyPr>
          <a:lstStyle/>
          <a:p>
            <a:pPr lvl="0"/>
            <a:r>
              <a:rPr lang="en-IN" sz="4000" b="1" cap="all" dirty="0"/>
              <a:t>Community Mobilisation and Health Promotion</a:t>
            </a:r>
          </a:p>
        </p:txBody>
      </p:sp>
      <p:sp>
        <p:nvSpPr>
          <p:cNvPr id="3" name="Content Placeholder 2">
            <a:extLst>
              <a:ext uri="{FF2B5EF4-FFF2-40B4-BE49-F238E27FC236}">
                <a16:creationId xmlns:a16="http://schemas.microsoft.com/office/drawing/2014/main" id="{4CA28507-EDE1-DA4C-9D69-D27DF45D12F8}"/>
              </a:ext>
            </a:extLst>
          </p:cNvPr>
          <p:cNvSpPr>
            <a:spLocks noGrp="1"/>
          </p:cNvSpPr>
          <p:nvPr>
            <p:ph idx="1"/>
          </p:nvPr>
        </p:nvSpPr>
        <p:spPr/>
        <p:txBody>
          <a:bodyPr>
            <a:normAutofit/>
          </a:bodyPr>
          <a:lstStyle/>
          <a:p>
            <a:r>
              <a:rPr lang="en-IN" dirty="0"/>
              <a:t>Universal screening, prevention and management of NCDs- initiated in all states except Kerala. Fixed day camp approach also followed. </a:t>
            </a:r>
            <a:endParaRPr lang="en-US" dirty="0"/>
          </a:p>
          <a:p>
            <a:r>
              <a:rPr lang="en-IN" dirty="0"/>
              <a:t>Population enumeration- initiated in all states. Family folders not maintained in Andhra Pradesh</a:t>
            </a:r>
          </a:p>
          <a:p>
            <a:r>
              <a:rPr lang="en-IN" dirty="0"/>
              <a:t>States to initiate structured wellness activities (Health Calendar) / Eat Right related activities in both rural and urban facilities.</a:t>
            </a:r>
          </a:p>
          <a:p>
            <a:r>
              <a:rPr lang="en-IN" dirty="0"/>
              <a:t>Screening on NCDs for ANMs/ ASHAs / MAS members to be ensured.</a:t>
            </a:r>
          </a:p>
          <a:p>
            <a:endParaRPr lang="en-IN" dirty="0"/>
          </a:p>
          <a:p>
            <a:endParaRPr lang="en-US" dirty="0"/>
          </a:p>
        </p:txBody>
      </p:sp>
    </p:spTree>
    <p:extLst>
      <p:ext uri="{BB962C8B-B14F-4D97-AF65-F5344CB8AC3E}">
        <p14:creationId xmlns:p14="http://schemas.microsoft.com/office/powerpoint/2010/main" val="383692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0C7B-6FBE-154E-98D5-8293DA0454BC}"/>
              </a:ext>
            </a:extLst>
          </p:cNvPr>
          <p:cNvSpPr>
            <a:spLocks noGrp="1"/>
          </p:cNvSpPr>
          <p:nvPr>
            <p:ph type="title"/>
          </p:nvPr>
        </p:nvSpPr>
        <p:spPr>
          <a:xfrm>
            <a:off x="235527" y="212725"/>
            <a:ext cx="11596255" cy="1325563"/>
          </a:xfrm>
        </p:spPr>
        <p:txBody>
          <a:bodyPr>
            <a:normAutofit/>
          </a:bodyPr>
          <a:lstStyle/>
          <a:p>
            <a:r>
              <a:rPr lang="en-IN" sz="4000" b="1" cap="all" dirty="0"/>
              <a:t>Community Mobilisation and Health Promotion</a:t>
            </a:r>
          </a:p>
        </p:txBody>
      </p:sp>
      <p:sp>
        <p:nvSpPr>
          <p:cNvPr id="3" name="Content Placeholder 2">
            <a:extLst>
              <a:ext uri="{FF2B5EF4-FFF2-40B4-BE49-F238E27FC236}">
                <a16:creationId xmlns:a16="http://schemas.microsoft.com/office/drawing/2014/main" id="{4CA28507-EDE1-DA4C-9D69-D27DF45D12F8}"/>
              </a:ext>
            </a:extLst>
          </p:cNvPr>
          <p:cNvSpPr>
            <a:spLocks noGrp="1"/>
          </p:cNvSpPr>
          <p:nvPr>
            <p:ph idx="1"/>
          </p:nvPr>
        </p:nvSpPr>
        <p:spPr>
          <a:xfrm>
            <a:off x="235527" y="1690688"/>
            <a:ext cx="11720946" cy="4667250"/>
          </a:xfrm>
        </p:spPr>
        <p:txBody>
          <a:bodyPr>
            <a:normAutofit fontScale="77500" lnSpcReduction="20000"/>
          </a:bodyPr>
          <a:lstStyle/>
          <a:p>
            <a:pPr marL="0" indent="0">
              <a:buNone/>
            </a:pPr>
            <a:r>
              <a:rPr lang="en-US" sz="3600" dirty="0">
                <a:latin typeface="Gill Sans MT" panose="020B0502020104020203" pitchFamily="34" charset="0"/>
              </a:rPr>
              <a:t>Andhra Pradesh : Family folder – not being used</a:t>
            </a:r>
          </a:p>
          <a:p>
            <a:pPr marL="0" indent="0">
              <a:buNone/>
            </a:pPr>
            <a:r>
              <a:rPr lang="en-US" sz="3600" dirty="0">
                <a:latin typeface="Gill Sans MT" panose="020B0502020104020203" pitchFamily="34" charset="0"/>
              </a:rPr>
              <a:t>Karnataka : </a:t>
            </a:r>
            <a:r>
              <a:rPr lang="en-IN" sz="3600" dirty="0"/>
              <a:t>Incomplete CBAC form sets (without annexure 2 and 3)</a:t>
            </a:r>
            <a:endParaRPr lang="en-US" sz="3600" dirty="0">
              <a:latin typeface="Gill Sans MT" panose="020B0502020104020203" pitchFamily="34" charset="0"/>
            </a:endParaRPr>
          </a:p>
          <a:p>
            <a:pPr marL="0" indent="0">
              <a:buNone/>
            </a:pPr>
            <a:r>
              <a:rPr lang="en-US" sz="3600" dirty="0">
                <a:latin typeface="Gill Sans MT" panose="020B0502020104020203" pitchFamily="34" charset="0"/>
              </a:rPr>
              <a:t>Kerala : </a:t>
            </a:r>
            <a:r>
              <a:rPr lang="en-IN" sz="3600" dirty="0"/>
              <a:t>CBAC forms yet to be rolled out in the State. </a:t>
            </a:r>
            <a:endParaRPr lang="en-US" sz="3600" dirty="0">
              <a:latin typeface="Gill Sans MT" panose="020B0502020104020203" pitchFamily="34" charset="0"/>
            </a:endParaRPr>
          </a:p>
          <a:p>
            <a:pPr marL="0" indent="0">
              <a:buNone/>
            </a:pPr>
            <a:r>
              <a:rPr lang="en-US" sz="3600" dirty="0">
                <a:latin typeface="Gill Sans MT" panose="020B0502020104020203" pitchFamily="34" charset="0"/>
              </a:rPr>
              <a:t>Odisha : </a:t>
            </a:r>
            <a:r>
              <a:rPr lang="en-IN" sz="3600" b="1" dirty="0">
                <a:solidFill>
                  <a:schemeClr val="accent6">
                    <a:lumMod val="75000"/>
                  </a:schemeClr>
                </a:solidFill>
              </a:rPr>
              <a:t>Peer supporting group for NCD diagnosed patients</a:t>
            </a:r>
            <a:endParaRPr lang="en-US" sz="3600" b="1" dirty="0">
              <a:solidFill>
                <a:schemeClr val="accent6">
                  <a:lumMod val="75000"/>
                </a:schemeClr>
              </a:solidFill>
              <a:latin typeface="Gill Sans MT" panose="020B0502020104020203" pitchFamily="34" charset="0"/>
            </a:endParaRPr>
          </a:p>
          <a:p>
            <a:pPr marL="0" indent="0">
              <a:buNone/>
            </a:pPr>
            <a:r>
              <a:rPr lang="en-US" sz="3600" dirty="0">
                <a:latin typeface="Gill Sans MT" panose="020B0502020104020203" pitchFamily="34" charset="0"/>
              </a:rPr>
              <a:t>Puducherry : </a:t>
            </a:r>
            <a:r>
              <a:rPr lang="en-US" sz="3600" b="1" dirty="0">
                <a:solidFill>
                  <a:schemeClr val="accent6">
                    <a:lumMod val="75000"/>
                  </a:schemeClr>
                </a:solidFill>
                <a:latin typeface="Gill Sans MT" panose="020B0502020104020203" pitchFamily="34" charset="0"/>
              </a:rPr>
              <a:t>W</a:t>
            </a:r>
            <a:r>
              <a:rPr lang="en-US" sz="3600" b="1" dirty="0">
                <a:solidFill>
                  <a:schemeClr val="accent6">
                    <a:lumMod val="75000"/>
                  </a:schemeClr>
                </a:solidFill>
              </a:rPr>
              <a:t>ellness activities in forms of yoga, laughter therapy, music therapy and clap therapy through partnership with an NGO at the functional AB-HWC-SHC visited. </a:t>
            </a:r>
            <a:endParaRPr lang="en-US" sz="3600" b="1" dirty="0">
              <a:solidFill>
                <a:schemeClr val="accent6">
                  <a:lumMod val="75000"/>
                </a:schemeClr>
              </a:solidFill>
              <a:latin typeface="Gill Sans MT" panose="020B0502020104020203" pitchFamily="34" charset="0"/>
            </a:endParaRPr>
          </a:p>
          <a:p>
            <a:pPr marL="0" indent="0">
              <a:buNone/>
            </a:pPr>
            <a:r>
              <a:rPr lang="en-US" sz="3600" dirty="0">
                <a:latin typeface="Gill Sans MT" panose="020B0502020104020203" pitchFamily="34" charset="0"/>
              </a:rPr>
              <a:t>Tamil Nadu : </a:t>
            </a:r>
            <a:r>
              <a:rPr lang="en-IN" sz="3600" b="1" dirty="0">
                <a:solidFill>
                  <a:schemeClr val="accent6">
                    <a:lumMod val="75000"/>
                  </a:schemeClr>
                </a:solidFill>
              </a:rPr>
              <a:t>State has modified the CBAC format to include screening for 10 conditions. Universal Screening through CBAC for Age group 18-29 years and mandatory screening above 30 years, by Women Health Volunteer , Yoga and meditation sessions are conducted daily at HWC-SHC, Peer support groups for NCD care, Nutrition counselling </a:t>
            </a:r>
            <a:endParaRPr lang="en-US" sz="3600" b="1" dirty="0">
              <a:solidFill>
                <a:schemeClr val="accent6">
                  <a:lumMod val="75000"/>
                </a:schemeClr>
              </a:solidFill>
              <a:latin typeface="Gill Sans MT" panose="020B0502020104020203" pitchFamily="34" charset="0"/>
            </a:endParaRPr>
          </a:p>
          <a:p>
            <a:pPr marL="0" indent="0">
              <a:buNone/>
            </a:pPr>
            <a:r>
              <a:rPr lang="en-US" sz="3600" dirty="0">
                <a:latin typeface="Gill Sans MT" panose="020B0502020104020203" pitchFamily="34" charset="0"/>
              </a:rPr>
              <a:t>Telangana : </a:t>
            </a:r>
            <a:r>
              <a:rPr lang="en-US" sz="3600" b="1" dirty="0">
                <a:solidFill>
                  <a:schemeClr val="accent6">
                    <a:lumMod val="75000"/>
                  </a:schemeClr>
                </a:solidFill>
              </a:rPr>
              <a:t>Meditation sessions conducted for pregnant women every Monday at SC-HWCs in Mahbubnagar and VHND sessions</a:t>
            </a:r>
            <a:endParaRPr lang="en-US" sz="3600" b="1" dirty="0">
              <a:solidFill>
                <a:schemeClr val="accent6">
                  <a:lumMod val="75000"/>
                </a:schemeClr>
              </a:solidFill>
              <a:latin typeface="Gill Sans MT" panose="020B0502020104020203" pitchFamily="34" charset="0"/>
            </a:endParaRPr>
          </a:p>
          <a:p>
            <a:pPr marL="0" indent="0">
              <a:buNone/>
            </a:pPr>
            <a:endParaRPr lang="en-US" dirty="0"/>
          </a:p>
        </p:txBody>
      </p:sp>
    </p:spTree>
    <p:extLst>
      <p:ext uri="{BB962C8B-B14F-4D97-AF65-F5344CB8AC3E}">
        <p14:creationId xmlns:p14="http://schemas.microsoft.com/office/powerpoint/2010/main" val="2808159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0C7B-6FBE-154E-98D5-8293DA0454BC}"/>
              </a:ext>
            </a:extLst>
          </p:cNvPr>
          <p:cNvSpPr>
            <a:spLocks noGrp="1"/>
          </p:cNvSpPr>
          <p:nvPr>
            <p:ph type="title"/>
          </p:nvPr>
        </p:nvSpPr>
        <p:spPr/>
        <p:txBody>
          <a:bodyPr/>
          <a:lstStyle/>
          <a:p>
            <a:r>
              <a:rPr lang="en-IN" sz="4000" b="1" cap="all" dirty="0"/>
              <a:t>Robust IT System</a:t>
            </a:r>
            <a:br>
              <a:rPr lang="en-IN" sz="4000" b="1" cap="all" dirty="0"/>
            </a:br>
            <a:endParaRPr lang="en-US" sz="4000" b="1" cap="all" dirty="0"/>
          </a:p>
        </p:txBody>
      </p:sp>
      <p:sp>
        <p:nvSpPr>
          <p:cNvPr id="3" name="Content Placeholder 2">
            <a:extLst>
              <a:ext uri="{FF2B5EF4-FFF2-40B4-BE49-F238E27FC236}">
                <a16:creationId xmlns:a16="http://schemas.microsoft.com/office/drawing/2014/main" id="{4CA28507-EDE1-DA4C-9D69-D27DF45D12F8}"/>
              </a:ext>
            </a:extLst>
          </p:cNvPr>
          <p:cNvSpPr>
            <a:spLocks noGrp="1"/>
          </p:cNvSpPr>
          <p:nvPr>
            <p:ph idx="1"/>
          </p:nvPr>
        </p:nvSpPr>
        <p:spPr>
          <a:xfrm>
            <a:off x="838200" y="1825625"/>
            <a:ext cx="10859814" cy="4351338"/>
          </a:xfrm>
        </p:spPr>
        <p:txBody>
          <a:bodyPr/>
          <a:lstStyle/>
          <a:p>
            <a:r>
              <a:rPr lang="en-US" dirty="0"/>
              <a:t>Procurement and use of Tablets / Laptops  – ANM / NCD / Telemedicine</a:t>
            </a:r>
          </a:p>
          <a:p>
            <a:r>
              <a:rPr lang="en-US" dirty="0"/>
              <a:t>Procurement - Smart phone for ASHA </a:t>
            </a:r>
          </a:p>
          <a:p>
            <a:r>
              <a:rPr lang="en-US" dirty="0"/>
              <a:t>Daily reporting – not yet started </a:t>
            </a:r>
          </a:p>
          <a:p>
            <a:r>
              <a:rPr lang="en-US" dirty="0"/>
              <a:t>Verification of AB-HWC portal data – to be reviewed by PS / MD regularly</a:t>
            </a:r>
          </a:p>
          <a:p>
            <a:r>
              <a:rPr lang="en-US" dirty="0"/>
              <a:t>Facilitate use of NCD application - MO portal use</a:t>
            </a:r>
          </a:p>
          <a:p>
            <a:r>
              <a:rPr lang="en-US" dirty="0"/>
              <a:t>State application data - compatible with GOI application/s</a:t>
            </a:r>
          </a:p>
          <a:p>
            <a:endParaRPr lang="en-US" dirty="0"/>
          </a:p>
        </p:txBody>
      </p:sp>
    </p:spTree>
    <p:extLst>
      <p:ext uri="{BB962C8B-B14F-4D97-AF65-F5344CB8AC3E}">
        <p14:creationId xmlns:p14="http://schemas.microsoft.com/office/powerpoint/2010/main" val="2484935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0C7B-6FBE-154E-98D5-8293DA0454BC}"/>
              </a:ext>
            </a:extLst>
          </p:cNvPr>
          <p:cNvSpPr>
            <a:spLocks noGrp="1"/>
          </p:cNvSpPr>
          <p:nvPr>
            <p:ph type="title"/>
          </p:nvPr>
        </p:nvSpPr>
        <p:spPr/>
        <p:txBody>
          <a:bodyPr/>
          <a:lstStyle/>
          <a:p>
            <a:r>
              <a:rPr lang="en-IN" sz="4000" b="1" cap="all" dirty="0"/>
              <a:t>Robust IT System</a:t>
            </a:r>
            <a:br>
              <a:rPr lang="en-IN" b="1" dirty="0">
                <a:latin typeface="Garamond" panose="02020404030301010803" pitchFamily="18" charset="0"/>
              </a:rPr>
            </a:br>
            <a:endParaRPr lang="en-US" dirty="0"/>
          </a:p>
        </p:txBody>
      </p:sp>
      <p:sp>
        <p:nvSpPr>
          <p:cNvPr id="3" name="Content Placeholder 2">
            <a:extLst>
              <a:ext uri="{FF2B5EF4-FFF2-40B4-BE49-F238E27FC236}">
                <a16:creationId xmlns:a16="http://schemas.microsoft.com/office/drawing/2014/main" id="{4CA28507-EDE1-DA4C-9D69-D27DF45D12F8}"/>
              </a:ext>
            </a:extLst>
          </p:cNvPr>
          <p:cNvSpPr>
            <a:spLocks noGrp="1"/>
          </p:cNvSpPr>
          <p:nvPr>
            <p:ph idx="1"/>
          </p:nvPr>
        </p:nvSpPr>
        <p:spPr/>
        <p:txBody>
          <a:bodyPr>
            <a:normAutofit/>
          </a:bodyPr>
          <a:lstStyle/>
          <a:p>
            <a:pPr marL="0" indent="0">
              <a:buNone/>
            </a:pPr>
            <a:r>
              <a:rPr lang="en-US" dirty="0">
                <a:latin typeface="Gill Sans MT" panose="020B0502020104020203" pitchFamily="34" charset="0"/>
              </a:rPr>
              <a:t>Andhra Pradesh : NCD application is not being used – PPP run model</a:t>
            </a:r>
          </a:p>
          <a:p>
            <a:pPr marL="0" indent="0">
              <a:buNone/>
            </a:pPr>
            <a:r>
              <a:rPr lang="en-US" dirty="0">
                <a:latin typeface="Gill Sans MT" panose="020B0502020104020203" pitchFamily="34" charset="0"/>
              </a:rPr>
              <a:t>Karnataka : </a:t>
            </a:r>
            <a:r>
              <a:rPr lang="en-IN" dirty="0"/>
              <a:t>Tablets are not available with MLHP.</a:t>
            </a:r>
            <a:endParaRPr lang="en-US" dirty="0">
              <a:latin typeface="Gill Sans MT" panose="020B0502020104020203" pitchFamily="34" charset="0"/>
            </a:endParaRPr>
          </a:p>
          <a:p>
            <a:pPr marL="0" indent="0">
              <a:buNone/>
            </a:pPr>
            <a:r>
              <a:rPr lang="en-US" dirty="0">
                <a:latin typeface="Gill Sans MT" panose="020B0502020104020203" pitchFamily="34" charset="0"/>
              </a:rPr>
              <a:t>Odisha : </a:t>
            </a:r>
            <a:r>
              <a:rPr lang="en-IN" dirty="0"/>
              <a:t>Data entry is not done in HWC portal at facility level.</a:t>
            </a:r>
            <a:endParaRPr lang="en-US" dirty="0">
              <a:latin typeface="Gill Sans MT" panose="020B0502020104020203" pitchFamily="34" charset="0"/>
            </a:endParaRPr>
          </a:p>
          <a:p>
            <a:pPr marL="0" indent="0">
              <a:buNone/>
            </a:pPr>
            <a:r>
              <a:rPr lang="en-US" dirty="0">
                <a:latin typeface="Gill Sans MT" panose="020B0502020104020203" pitchFamily="34" charset="0"/>
              </a:rPr>
              <a:t>Puducherry : </a:t>
            </a:r>
            <a:r>
              <a:rPr lang="en-US" dirty="0"/>
              <a:t>No training on NCD application, HWC portal.</a:t>
            </a:r>
            <a:endParaRPr lang="en-US" dirty="0">
              <a:latin typeface="Gill Sans MT" panose="020B0502020104020203" pitchFamily="34" charset="0"/>
            </a:endParaRPr>
          </a:p>
          <a:p>
            <a:pPr marL="0" indent="0">
              <a:buNone/>
            </a:pPr>
            <a:r>
              <a:rPr lang="en-US" dirty="0">
                <a:latin typeface="Gill Sans MT" panose="020B0502020104020203" pitchFamily="34" charset="0"/>
              </a:rPr>
              <a:t>Tamil Nadu : </a:t>
            </a:r>
            <a:r>
              <a:rPr lang="en-IN" b="1" dirty="0">
                <a:solidFill>
                  <a:schemeClr val="accent6">
                    <a:lumMod val="75000"/>
                  </a:schemeClr>
                </a:solidFill>
              </a:rPr>
              <a:t>Colour coding was available in the NCD portal for follow up cases. Alert and Messages are send to patient and VHN.(State owned application – offline mode also)</a:t>
            </a:r>
            <a:endParaRPr lang="en-US" b="1" dirty="0">
              <a:solidFill>
                <a:schemeClr val="accent6">
                  <a:lumMod val="75000"/>
                </a:schemeClr>
              </a:solidFill>
              <a:latin typeface="Gill Sans MT" panose="020B0502020104020203" pitchFamily="34" charset="0"/>
            </a:endParaRPr>
          </a:p>
          <a:p>
            <a:endParaRPr lang="en-US" dirty="0"/>
          </a:p>
        </p:txBody>
      </p:sp>
    </p:spTree>
    <p:extLst>
      <p:ext uri="{BB962C8B-B14F-4D97-AF65-F5344CB8AC3E}">
        <p14:creationId xmlns:p14="http://schemas.microsoft.com/office/powerpoint/2010/main" val="1251629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FBE9F-3E33-144F-B655-8D1FEF08854A}"/>
              </a:ext>
            </a:extLst>
          </p:cNvPr>
          <p:cNvSpPr>
            <a:spLocks noGrp="1"/>
          </p:cNvSpPr>
          <p:nvPr>
            <p:ph type="title"/>
          </p:nvPr>
        </p:nvSpPr>
        <p:spPr/>
        <p:txBody>
          <a:bodyPr/>
          <a:lstStyle/>
          <a:p>
            <a:r>
              <a:rPr lang="en-IN" sz="4000" b="1" cap="all" dirty="0"/>
              <a:t>Infrastructure</a:t>
            </a:r>
            <a:endParaRPr lang="en-US" sz="4000" b="1" cap="all" dirty="0"/>
          </a:p>
        </p:txBody>
      </p:sp>
      <p:sp>
        <p:nvSpPr>
          <p:cNvPr id="4" name="Content Placeholder 2">
            <a:extLst>
              <a:ext uri="{FF2B5EF4-FFF2-40B4-BE49-F238E27FC236}">
                <a16:creationId xmlns:a16="http://schemas.microsoft.com/office/drawing/2014/main" id="{6FE8D498-048B-C749-B3A2-9BDAEB13BBE6}"/>
              </a:ext>
            </a:extLst>
          </p:cNvPr>
          <p:cNvSpPr>
            <a:spLocks noGrp="1"/>
          </p:cNvSpPr>
          <p:nvPr>
            <p:ph idx="1"/>
          </p:nvPr>
        </p:nvSpPr>
        <p:spPr>
          <a:xfrm>
            <a:off x="756745" y="1825625"/>
            <a:ext cx="10825655" cy="4351338"/>
          </a:xfrm>
        </p:spPr>
        <p:txBody>
          <a:bodyPr/>
          <a:lstStyle/>
          <a:p>
            <a:r>
              <a:rPr lang="en-US" dirty="0"/>
              <a:t>Ensure gap analysis and infrastructure upgradation – including adequate basic amenities (separate toilet, handwashing area and  drainage) including BMW. </a:t>
            </a:r>
          </a:p>
          <a:p>
            <a:r>
              <a:rPr lang="en-US" dirty="0"/>
              <a:t>Water and electricity – regular supply at all AB-HWCs</a:t>
            </a:r>
          </a:p>
          <a:p>
            <a:r>
              <a:rPr lang="en-US" dirty="0"/>
              <a:t>Space availability at AB-HWCs including </a:t>
            </a:r>
          </a:p>
          <a:p>
            <a:pPr lvl="1"/>
            <a:r>
              <a:rPr lang="en-US" dirty="0"/>
              <a:t>RMNCHA+N, </a:t>
            </a:r>
          </a:p>
          <a:p>
            <a:pPr lvl="1"/>
            <a:r>
              <a:rPr lang="en-US" dirty="0"/>
              <a:t>laboratory, </a:t>
            </a:r>
          </a:p>
          <a:p>
            <a:pPr lvl="1"/>
            <a:r>
              <a:rPr lang="en-US" dirty="0"/>
              <a:t>waiting areas, </a:t>
            </a:r>
          </a:p>
          <a:p>
            <a:pPr lvl="1"/>
            <a:r>
              <a:rPr lang="en-US" dirty="0"/>
              <a:t>staff quarters,</a:t>
            </a:r>
          </a:p>
          <a:p>
            <a:pPr lvl="1"/>
            <a:r>
              <a:rPr lang="en-US" dirty="0"/>
              <a:t>wellness activities</a:t>
            </a:r>
          </a:p>
        </p:txBody>
      </p:sp>
    </p:spTree>
    <p:extLst>
      <p:ext uri="{BB962C8B-B14F-4D97-AF65-F5344CB8AC3E}">
        <p14:creationId xmlns:p14="http://schemas.microsoft.com/office/powerpoint/2010/main" val="2673000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FBE9F-3E33-144F-B655-8D1FEF08854A}"/>
              </a:ext>
            </a:extLst>
          </p:cNvPr>
          <p:cNvSpPr>
            <a:spLocks noGrp="1"/>
          </p:cNvSpPr>
          <p:nvPr>
            <p:ph type="title"/>
          </p:nvPr>
        </p:nvSpPr>
        <p:spPr/>
        <p:txBody>
          <a:bodyPr/>
          <a:lstStyle/>
          <a:p>
            <a:r>
              <a:rPr lang="en-IN" sz="4000" b="1" cap="all" dirty="0"/>
              <a:t>Infrastructure</a:t>
            </a:r>
            <a:endParaRPr lang="en-US" sz="4000" b="1" cap="all" dirty="0"/>
          </a:p>
        </p:txBody>
      </p:sp>
      <p:sp>
        <p:nvSpPr>
          <p:cNvPr id="4" name="Content Placeholder 2">
            <a:extLst>
              <a:ext uri="{FF2B5EF4-FFF2-40B4-BE49-F238E27FC236}">
                <a16:creationId xmlns:a16="http://schemas.microsoft.com/office/drawing/2014/main" id="{6FE8D498-048B-C749-B3A2-9BDAEB13BBE6}"/>
              </a:ext>
            </a:extLst>
          </p:cNvPr>
          <p:cNvSpPr>
            <a:spLocks noGrp="1"/>
          </p:cNvSpPr>
          <p:nvPr>
            <p:ph idx="1"/>
          </p:nvPr>
        </p:nvSpPr>
        <p:spPr>
          <a:xfrm>
            <a:off x="838200" y="1803917"/>
            <a:ext cx="10515600" cy="4688958"/>
          </a:xfrm>
        </p:spPr>
        <p:txBody>
          <a:bodyPr>
            <a:normAutofit/>
          </a:bodyPr>
          <a:lstStyle/>
          <a:p>
            <a:pPr marL="0" indent="0">
              <a:buNone/>
            </a:pPr>
            <a:r>
              <a:rPr lang="en-US" sz="3600" dirty="0">
                <a:latin typeface="Gill Sans MT" panose="020B0502020104020203" pitchFamily="34" charset="0"/>
              </a:rPr>
              <a:t>Andhra Pradesh : New infrastructure – quality / incomplete finishing</a:t>
            </a:r>
          </a:p>
          <a:p>
            <a:pPr marL="0" indent="0">
              <a:buNone/>
            </a:pPr>
            <a:r>
              <a:rPr lang="en-US" sz="3600" dirty="0">
                <a:latin typeface="Gill Sans MT" panose="020B0502020104020203" pitchFamily="34" charset="0"/>
              </a:rPr>
              <a:t>Kerala</a:t>
            </a:r>
            <a:r>
              <a:rPr lang="en-US" sz="3600" dirty="0">
                <a:solidFill>
                  <a:schemeClr val="accent6">
                    <a:lumMod val="75000"/>
                  </a:schemeClr>
                </a:solidFill>
                <a:latin typeface="Gill Sans MT" panose="020B0502020104020203" pitchFamily="34" charset="0"/>
              </a:rPr>
              <a:t> : </a:t>
            </a:r>
            <a:r>
              <a:rPr lang="en-IN" sz="3600" b="1" dirty="0">
                <a:solidFill>
                  <a:schemeClr val="accent6">
                    <a:lumMod val="75000"/>
                  </a:schemeClr>
                </a:solidFill>
              </a:rPr>
              <a:t>Rain water Harvesting provision in the facilities visited (also Odisha). UPHCs to be considered as Family Health Centres.</a:t>
            </a:r>
          </a:p>
        </p:txBody>
      </p:sp>
    </p:spTree>
    <p:extLst>
      <p:ext uri="{BB962C8B-B14F-4D97-AF65-F5344CB8AC3E}">
        <p14:creationId xmlns:p14="http://schemas.microsoft.com/office/powerpoint/2010/main" val="2926666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FBE9F-3E33-144F-B655-8D1FEF08854A}"/>
              </a:ext>
            </a:extLst>
          </p:cNvPr>
          <p:cNvSpPr>
            <a:spLocks noGrp="1"/>
          </p:cNvSpPr>
          <p:nvPr>
            <p:ph type="title"/>
          </p:nvPr>
        </p:nvSpPr>
        <p:spPr/>
        <p:txBody>
          <a:bodyPr>
            <a:normAutofit/>
          </a:bodyPr>
          <a:lstStyle/>
          <a:p>
            <a:pPr lvl="0"/>
            <a:r>
              <a:rPr lang="en-IN" sz="4000" b="1" cap="all" dirty="0"/>
              <a:t>Partnership for Knowledge &amp; Implementation</a:t>
            </a:r>
          </a:p>
        </p:txBody>
      </p:sp>
      <p:sp>
        <p:nvSpPr>
          <p:cNvPr id="4" name="Content Placeholder 2">
            <a:extLst>
              <a:ext uri="{FF2B5EF4-FFF2-40B4-BE49-F238E27FC236}">
                <a16:creationId xmlns:a16="http://schemas.microsoft.com/office/drawing/2014/main" id="{6FE8D498-048B-C749-B3A2-9BDAEB13BBE6}"/>
              </a:ext>
            </a:extLst>
          </p:cNvPr>
          <p:cNvSpPr>
            <a:spLocks noGrp="1"/>
          </p:cNvSpPr>
          <p:nvPr>
            <p:ph idx="1"/>
          </p:nvPr>
        </p:nvSpPr>
        <p:spPr/>
        <p:txBody>
          <a:bodyPr>
            <a:normAutofit fontScale="92500" lnSpcReduction="20000"/>
          </a:bodyPr>
          <a:lstStyle/>
          <a:p>
            <a:r>
              <a:rPr lang="en-US" dirty="0"/>
              <a:t>Development Partners – Technical support</a:t>
            </a:r>
          </a:p>
          <a:p>
            <a:r>
              <a:rPr lang="en-US" dirty="0"/>
              <a:t>Medical Colleges to adopt 10 AB-HWCs</a:t>
            </a:r>
          </a:p>
          <a:p>
            <a:r>
              <a:rPr lang="en-US" dirty="0"/>
              <a:t>Self Help Groups / MAS – Urban </a:t>
            </a:r>
          </a:p>
          <a:p>
            <a:r>
              <a:rPr lang="en-US" dirty="0"/>
              <a:t>ECHO based trainings with National/State institutes </a:t>
            </a:r>
          </a:p>
          <a:p>
            <a:r>
              <a:rPr lang="en-US" dirty="0"/>
              <a:t>Involvement of Not for profit organization – secondary / tertiary care</a:t>
            </a:r>
          </a:p>
          <a:p>
            <a:endParaRPr lang="en-US" dirty="0"/>
          </a:p>
          <a:p>
            <a:r>
              <a:rPr lang="en-US" b="1" dirty="0">
                <a:solidFill>
                  <a:schemeClr val="accent6">
                    <a:lumMod val="75000"/>
                  </a:schemeClr>
                </a:solidFill>
              </a:rPr>
              <a:t>Odisha : Specialized health care services at UPHC-HWC through “AMA Clinic” which almost covers 12 package of services as per CPHC.</a:t>
            </a:r>
          </a:p>
          <a:p>
            <a:endParaRPr lang="en-US" dirty="0"/>
          </a:p>
          <a:p>
            <a:endParaRPr lang="en-US" dirty="0"/>
          </a:p>
          <a:p>
            <a:endParaRPr lang="en-US" dirty="0"/>
          </a:p>
          <a:p>
            <a:pPr marL="0" indent="0">
              <a:buNone/>
            </a:pPr>
            <a:endParaRPr lang="en-IN" dirty="0"/>
          </a:p>
          <a:p>
            <a:endParaRPr lang="en-US" dirty="0"/>
          </a:p>
        </p:txBody>
      </p:sp>
    </p:spTree>
    <p:extLst>
      <p:ext uri="{BB962C8B-B14F-4D97-AF65-F5344CB8AC3E}">
        <p14:creationId xmlns:p14="http://schemas.microsoft.com/office/powerpoint/2010/main" val="390946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AD46D-3566-2649-AB9F-3EF52BF0063B}"/>
              </a:ext>
            </a:extLst>
          </p:cNvPr>
          <p:cNvSpPr>
            <a:spLocks noGrp="1"/>
          </p:cNvSpPr>
          <p:nvPr>
            <p:ph type="title"/>
          </p:nvPr>
        </p:nvSpPr>
        <p:spPr/>
        <p:txBody>
          <a:bodyPr>
            <a:normAutofit/>
          </a:bodyPr>
          <a:lstStyle/>
          <a:p>
            <a:r>
              <a:rPr lang="en-IN" sz="4000" b="1" cap="all" dirty="0"/>
              <a:t>Financing/Provider Payment Reforms</a:t>
            </a:r>
            <a:endParaRPr lang="en-US" sz="4000" b="1" cap="all" dirty="0"/>
          </a:p>
        </p:txBody>
      </p:sp>
      <p:sp>
        <p:nvSpPr>
          <p:cNvPr id="5" name="Content Placeholder 4">
            <a:extLst>
              <a:ext uri="{FF2B5EF4-FFF2-40B4-BE49-F238E27FC236}">
                <a16:creationId xmlns:a16="http://schemas.microsoft.com/office/drawing/2014/main" id="{9CCBC169-F3A7-DB4B-9D65-22B2534A016D}"/>
              </a:ext>
            </a:extLst>
          </p:cNvPr>
          <p:cNvSpPr>
            <a:spLocks noGrp="1"/>
          </p:cNvSpPr>
          <p:nvPr>
            <p:ph idx="1"/>
          </p:nvPr>
        </p:nvSpPr>
        <p:spPr>
          <a:xfrm>
            <a:off x="838200" y="1825625"/>
            <a:ext cx="10698126" cy="4351338"/>
          </a:xfrm>
        </p:spPr>
        <p:txBody>
          <a:bodyPr/>
          <a:lstStyle/>
          <a:p>
            <a:r>
              <a:rPr lang="en-US" dirty="0"/>
              <a:t>Performance Linked Payments to be ensured monthly</a:t>
            </a:r>
          </a:p>
          <a:p>
            <a:r>
              <a:rPr lang="en-US" dirty="0"/>
              <a:t>State can add indicators as per State disease burden</a:t>
            </a:r>
          </a:p>
          <a:p>
            <a:r>
              <a:rPr lang="en-US" dirty="0"/>
              <a:t>CSR funds / MPLAD / MLALAD fund for AB-HWCs</a:t>
            </a:r>
          </a:p>
          <a:p>
            <a:r>
              <a:rPr lang="en-US" dirty="0"/>
              <a:t>ASHA payments</a:t>
            </a:r>
          </a:p>
          <a:p>
            <a:endParaRPr lang="en-US" dirty="0"/>
          </a:p>
          <a:p>
            <a:pPr marL="0" indent="0">
              <a:buNone/>
            </a:pPr>
            <a:endParaRPr lang="en-US" dirty="0"/>
          </a:p>
          <a:p>
            <a:pPr marL="0" indent="0">
              <a:buNone/>
            </a:pPr>
            <a:r>
              <a:rPr lang="en-IN" dirty="0"/>
              <a:t>Andhra Pradesh &amp; Karnataka : ASHAs not receiving incentive for CBAC filling and community mobilization for screening</a:t>
            </a:r>
          </a:p>
          <a:p>
            <a:pPr marL="0" indent="0">
              <a:buNone/>
            </a:pPr>
            <a:endParaRPr lang="en-US" dirty="0"/>
          </a:p>
          <a:p>
            <a:endParaRPr lang="en-US" dirty="0"/>
          </a:p>
        </p:txBody>
      </p:sp>
    </p:spTree>
    <p:extLst>
      <p:ext uri="{BB962C8B-B14F-4D97-AF65-F5344CB8AC3E}">
        <p14:creationId xmlns:p14="http://schemas.microsoft.com/office/powerpoint/2010/main" val="804301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7D147-4962-C04A-95A0-CA0B9E3A118F}"/>
              </a:ext>
            </a:extLst>
          </p:cNvPr>
          <p:cNvSpPr>
            <a:spLocks noGrp="1"/>
          </p:cNvSpPr>
          <p:nvPr>
            <p:ph type="title"/>
          </p:nvPr>
        </p:nvSpPr>
        <p:spPr/>
        <p:txBody>
          <a:bodyPr/>
          <a:lstStyle/>
          <a:p>
            <a:r>
              <a:rPr lang="en-IN" sz="4000" b="1" cap="all" dirty="0"/>
              <a:t>Expanded Service Delivery</a:t>
            </a:r>
            <a:endParaRPr lang="en-US" sz="4000" b="1" cap="all" dirty="0"/>
          </a:p>
        </p:txBody>
      </p:sp>
      <p:sp>
        <p:nvSpPr>
          <p:cNvPr id="3" name="Content Placeholder 2">
            <a:extLst>
              <a:ext uri="{FF2B5EF4-FFF2-40B4-BE49-F238E27FC236}">
                <a16:creationId xmlns:a16="http://schemas.microsoft.com/office/drawing/2014/main" id="{92F5C096-6F63-F340-BF88-57AA04D4B2BB}"/>
              </a:ext>
            </a:extLst>
          </p:cNvPr>
          <p:cNvSpPr>
            <a:spLocks noGrp="1"/>
          </p:cNvSpPr>
          <p:nvPr>
            <p:ph idx="1"/>
          </p:nvPr>
        </p:nvSpPr>
        <p:spPr/>
        <p:txBody>
          <a:bodyPr/>
          <a:lstStyle/>
          <a:p>
            <a:r>
              <a:rPr lang="en-US" dirty="0"/>
              <a:t>Ensure wellness activities including Yoga, laughing clubs, patient support groups</a:t>
            </a:r>
          </a:p>
          <a:p>
            <a:r>
              <a:rPr lang="en-US" dirty="0"/>
              <a:t>State to share models / experiences for remaining packages </a:t>
            </a:r>
          </a:p>
          <a:p>
            <a:r>
              <a:rPr lang="en-US" dirty="0"/>
              <a:t>Ensure adequate multi-skill training, referral linkages , continued care at the community and follow up. </a:t>
            </a:r>
          </a:p>
          <a:p>
            <a:endParaRPr lang="en-US" dirty="0"/>
          </a:p>
        </p:txBody>
      </p:sp>
    </p:spTree>
    <p:extLst>
      <p:ext uri="{BB962C8B-B14F-4D97-AF65-F5344CB8AC3E}">
        <p14:creationId xmlns:p14="http://schemas.microsoft.com/office/powerpoint/2010/main" val="3891521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7D147-4962-C04A-95A0-CA0B9E3A118F}"/>
              </a:ext>
            </a:extLst>
          </p:cNvPr>
          <p:cNvSpPr>
            <a:spLocks noGrp="1"/>
          </p:cNvSpPr>
          <p:nvPr>
            <p:ph type="title"/>
          </p:nvPr>
        </p:nvSpPr>
        <p:spPr>
          <a:xfrm>
            <a:off x="332509" y="0"/>
            <a:ext cx="10515600" cy="1325563"/>
          </a:xfrm>
        </p:spPr>
        <p:txBody>
          <a:bodyPr/>
          <a:lstStyle/>
          <a:p>
            <a:r>
              <a:rPr lang="en-IN" sz="4000" b="1" cap="all" dirty="0"/>
              <a:t>Expanded Service Delivery</a:t>
            </a:r>
            <a:endParaRPr lang="en-US" sz="4000" b="1" cap="all" dirty="0"/>
          </a:p>
        </p:txBody>
      </p:sp>
      <p:sp>
        <p:nvSpPr>
          <p:cNvPr id="3" name="Content Placeholder 2">
            <a:extLst>
              <a:ext uri="{FF2B5EF4-FFF2-40B4-BE49-F238E27FC236}">
                <a16:creationId xmlns:a16="http://schemas.microsoft.com/office/drawing/2014/main" id="{92F5C096-6F63-F340-BF88-57AA04D4B2BB}"/>
              </a:ext>
            </a:extLst>
          </p:cNvPr>
          <p:cNvSpPr>
            <a:spLocks noGrp="1"/>
          </p:cNvSpPr>
          <p:nvPr>
            <p:ph idx="1"/>
          </p:nvPr>
        </p:nvSpPr>
        <p:spPr>
          <a:xfrm>
            <a:off x="332509" y="1253331"/>
            <a:ext cx="11526981" cy="4351338"/>
          </a:xfrm>
        </p:spPr>
        <p:txBody>
          <a:bodyPr>
            <a:normAutofit fontScale="77500" lnSpcReduction="20000"/>
          </a:bodyPr>
          <a:lstStyle/>
          <a:p>
            <a:pPr marL="0" indent="0">
              <a:buNone/>
            </a:pPr>
            <a:r>
              <a:rPr lang="en-US" sz="3600" dirty="0">
                <a:latin typeface="Gill Sans MT" panose="020B0502020104020203" pitchFamily="34" charset="0"/>
              </a:rPr>
              <a:t>Karnataka : </a:t>
            </a:r>
          </a:p>
          <a:p>
            <a:pPr marL="457200" lvl="1" indent="0">
              <a:buNone/>
            </a:pPr>
            <a:r>
              <a:rPr lang="en-IN" sz="3100" b="1" dirty="0">
                <a:solidFill>
                  <a:schemeClr val="accent6">
                    <a:lumMod val="75000"/>
                  </a:schemeClr>
                </a:solidFill>
              </a:rPr>
              <a:t>Ophthalmic assistant conducting weekly twice OPD at PHC in Gulbarga district</a:t>
            </a:r>
          </a:p>
          <a:p>
            <a:pPr marL="457200" lvl="1" indent="0">
              <a:buNone/>
            </a:pPr>
            <a:r>
              <a:rPr lang="en-IN" sz="3100" b="1" dirty="0">
                <a:solidFill>
                  <a:schemeClr val="accent6">
                    <a:lumMod val="75000"/>
                  </a:schemeClr>
                </a:solidFill>
              </a:rPr>
              <a:t>Clinic for adolescents, called ‘Sneha Clinic’ with one counsellor operational at PHC in Gulbarga district</a:t>
            </a:r>
            <a:endParaRPr lang="en-US" sz="3100" b="1" dirty="0">
              <a:solidFill>
                <a:schemeClr val="accent6">
                  <a:lumMod val="75000"/>
                </a:schemeClr>
              </a:solidFill>
              <a:latin typeface="Gill Sans MT" panose="020B0502020104020203" pitchFamily="34" charset="0"/>
            </a:endParaRPr>
          </a:p>
          <a:p>
            <a:pPr marL="0" indent="0">
              <a:buNone/>
            </a:pPr>
            <a:r>
              <a:rPr lang="en-US" sz="3600" dirty="0">
                <a:latin typeface="Gill Sans MT" panose="020B0502020104020203" pitchFamily="34" charset="0"/>
              </a:rPr>
              <a:t>Tamil Nadu : </a:t>
            </a:r>
          </a:p>
          <a:p>
            <a:pPr marL="457200" lvl="1" indent="0">
              <a:buNone/>
            </a:pPr>
            <a:r>
              <a:rPr lang="en-IN" sz="3100" b="1" dirty="0">
                <a:solidFill>
                  <a:schemeClr val="accent6">
                    <a:lumMod val="75000"/>
                  </a:schemeClr>
                </a:solidFill>
              </a:rPr>
              <a:t>Mental health counselling services are available at the facility along with    care /   </a:t>
            </a:r>
          </a:p>
          <a:p>
            <a:pPr marL="457200" lvl="1" indent="0">
              <a:buNone/>
            </a:pPr>
            <a:r>
              <a:rPr lang="en-IN" sz="3100" b="1" dirty="0">
                <a:solidFill>
                  <a:schemeClr val="accent6">
                    <a:lumMod val="75000"/>
                  </a:schemeClr>
                </a:solidFill>
              </a:rPr>
              <a:t> counselling through toll free number 104. </a:t>
            </a:r>
          </a:p>
          <a:p>
            <a:pPr marL="457200" lvl="1" indent="0">
              <a:buNone/>
            </a:pPr>
            <a:r>
              <a:rPr lang="en-IN" sz="3100" b="1" dirty="0">
                <a:solidFill>
                  <a:schemeClr val="accent6">
                    <a:lumMod val="75000"/>
                  </a:schemeClr>
                </a:solidFill>
              </a:rPr>
              <a:t>Geriatric and Palliative Care – The Home based Palliative care has been implemented through dedicated Palliative Care Nurse. </a:t>
            </a:r>
          </a:p>
          <a:p>
            <a:pPr marL="457200" lvl="1" indent="0">
              <a:buNone/>
            </a:pPr>
            <a:r>
              <a:rPr lang="en-IN" sz="3100" b="1" dirty="0">
                <a:solidFill>
                  <a:schemeClr val="accent6">
                    <a:lumMod val="75000"/>
                  </a:schemeClr>
                </a:solidFill>
              </a:rPr>
              <a:t>Polyclinic – Fixed day specialized services (Ophthalmic, ENT, Dentistry, Ortho &amp; Physiotherapy, Psychiatry,  </a:t>
            </a:r>
            <a:r>
              <a:rPr lang="en-IN" sz="3100" b="1" dirty="0" err="1">
                <a:solidFill>
                  <a:schemeClr val="accent6">
                    <a:lumMod val="75000"/>
                  </a:schemeClr>
                </a:solidFill>
              </a:rPr>
              <a:t>Obs</a:t>
            </a:r>
            <a:r>
              <a:rPr lang="en-IN" sz="3100" b="1" dirty="0">
                <a:solidFill>
                  <a:schemeClr val="accent6">
                    <a:lumMod val="75000"/>
                  </a:schemeClr>
                </a:solidFill>
              </a:rPr>
              <a:t> &amp; Gynae, Dermatology, Paediatric, General medicine) are provided in PPP mode in UPHCs</a:t>
            </a:r>
          </a:p>
          <a:p>
            <a:pPr marL="457200" lvl="1" indent="0">
              <a:buNone/>
            </a:pPr>
            <a:r>
              <a:rPr lang="en-IN" sz="3100" b="1" dirty="0">
                <a:solidFill>
                  <a:schemeClr val="accent6">
                    <a:lumMod val="75000"/>
                  </a:schemeClr>
                </a:solidFill>
              </a:rPr>
              <a:t>Trauma and Emergency care  - Immediate first aid care is provided at HWC.</a:t>
            </a:r>
            <a:endParaRPr lang="en-US" sz="3100" b="1" dirty="0">
              <a:solidFill>
                <a:schemeClr val="accent6">
                  <a:lumMod val="75000"/>
                </a:schemeClr>
              </a:solidFill>
            </a:endParaRPr>
          </a:p>
          <a:p>
            <a:pPr marL="0" indent="0">
              <a:buNone/>
            </a:pPr>
            <a:r>
              <a:rPr lang="en-US" sz="3600" dirty="0">
                <a:latin typeface="Gill Sans MT" panose="020B0502020104020203" pitchFamily="34" charset="0"/>
              </a:rPr>
              <a:t>Telangana : </a:t>
            </a:r>
          </a:p>
          <a:p>
            <a:pPr marL="457200" lvl="1" indent="0">
              <a:buNone/>
            </a:pPr>
            <a:r>
              <a:rPr lang="en-US" sz="3100" b="1" dirty="0">
                <a:solidFill>
                  <a:schemeClr val="accent6">
                    <a:lumMod val="75000"/>
                  </a:schemeClr>
                </a:solidFill>
              </a:rPr>
              <a:t>Palliative care </a:t>
            </a:r>
            <a:r>
              <a:rPr lang="en-US" sz="3100" b="1" dirty="0" err="1">
                <a:solidFill>
                  <a:schemeClr val="accent6">
                    <a:lumMod val="75000"/>
                  </a:schemeClr>
                </a:solidFill>
              </a:rPr>
              <a:t>programme</a:t>
            </a:r>
            <a:r>
              <a:rPr lang="en-US" sz="3100" b="1" dirty="0">
                <a:solidFill>
                  <a:schemeClr val="accent6">
                    <a:lumMod val="75000"/>
                  </a:schemeClr>
                </a:solidFill>
              </a:rPr>
              <a:t> being implemented in </a:t>
            </a:r>
            <a:r>
              <a:rPr lang="en-US" sz="3100" b="1" dirty="0" err="1">
                <a:solidFill>
                  <a:schemeClr val="accent6">
                    <a:lumMod val="75000"/>
                  </a:schemeClr>
                </a:solidFill>
              </a:rPr>
              <a:t>Siddipet</a:t>
            </a:r>
            <a:r>
              <a:rPr lang="en-US" sz="3100" b="1" dirty="0">
                <a:solidFill>
                  <a:schemeClr val="accent6">
                    <a:lumMod val="75000"/>
                  </a:schemeClr>
                </a:solidFill>
              </a:rPr>
              <a:t> through Tata Trusts and PRPCS</a:t>
            </a:r>
          </a:p>
          <a:p>
            <a:pPr marL="457200" lvl="1" indent="0">
              <a:buNone/>
            </a:pPr>
            <a:r>
              <a:rPr lang="en-US" sz="3100" b="1" dirty="0">
                <a:solidFill>
                  <a:schemeClr val="accent6">
                    <a:lumMod val="75000"/>
                  </a:schemeClr>
                </a:solidFill>
              </a:rPr>
              <a:t>Weekly geriatric clinics are being conducted at SHCs, PHCs and Basti </a:t>
            </a:r>
            <a:r>
              <a:rPr lang="en-US" sz="3100" b="1" dirty="0" err="1">
                <a:solidFill>
                  <a:schemeClr val="accent6">
                    <a:lumMod val="75000"/>
                  </a:schemeClr>
                </a:solidFill>
              </a:rPr>
              <a:t>Dawakhana</a:t>
            </a:r>
            <a:endParaRPr lang="en-US" sz="3100" b="1" dirty="0">
              <a:solidFill>
                <a:schemeClr val="accent6">
                  <a:lumMod val="75000"/>
                </a:schemeClr>
              </a:solidFill>
            </a:endParaRPr>
          </a:p>
          <a:p>
            <a:pPr marL="0" indent="0">
              <a:buNone/>
            </a:pPr>
            <a:endParaRPr lang="en-US" dirty="0"/>
          </a:p>
        </p:txBody>
      </p:sp>
    </p:spTree>
    <p:extLst>
      <p:ext uri="{BB962C8B-B14F-4D97-AF65-F5344CB8AC3E}">
        <p14:creationId xmlns:p14="http://schemas.microsoft.com/office/powerpoint/2010/main" val="465570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19D2-6503-344F-891D-FE1BFEACD1FF}"/>
              </a:ext>
            </a:extLst>
          </p:cNvPr>
          <p:cNvSpPr>
            <a:spLocks noGrp="1"/>
          </p:cNvSpPr>
          <p:nvPr>
            <p:ph type="title"/>
          </p:nvPr>
        </p:nvSpPr>
        <p:spPr/>
        <p:txBody>
          <a:bodyPr/>
          <a:lstStyle/>
          <a:p>
            <a:r>
              <a:rPr lang="en-IN" sz="4000" b="1" cap="all" dirty="0"/>
              <a:t>Continuum of Care –  Telehealth /Referral</a:t>
            </a:r>
            <a:endParaRPr lang="en-US" sz="4000" b="1" cap="all" dirty="0"/>
          </a:p>
        </p:txBody>
      </p:sp>
      <p:sp>
        <p:nvSpPr>
          <p:cNvPr id="3" name="Content Placeholder 2">
            <a:extLst>
              <a:ext uri="{FF2B5EF4-FFF2-40B4-BE49-F238E27FC236}">
                <a16:creationId xmlns:a16="http://schemas.microsoft.com/office/drawing/2014/main" id="{CE6BE7DB-EB8C-F04C-BED6-CD7E7488DBDD}"/>
              </a:ext>
            </a:extLst>
          </p:cNvPr>
          <p:cNvSpPr>
            <a:spLocks noGrp="1"/>
          </p:cNvSpPr>
          <p:nvPr>
            <p:ph idx="1"/>
          </p:nvPr>
        </p:nvSpPr>
        <p:spPr>
          <a:xfrm>
            <a:off x="838199" y="1690687"/>
            <a:ext cx="10882745" cy="5042621"/>
          </a:xfrm>
        </p:spPr>
        <p:txBody>
          <a:bodyPr/>
          <a:lstStyle/>
          <a:p>
            <a:r>
              <a:rPr lang="en-US" dirty="0"/>
              <a:t>Referral according to the HR / Services available at the facility (link referral pathways with HRMIS / services provided)</a:t>
            </a:r>
          </a:p>
          <a:p>
            <a:r>
              <a:rPr lang="en-US" dirty="0"/>
              <a:t>Ensure infrastructure, human resource and hub-identification</a:t>
            </a:r>
          </a:p>
          <a:p>
            <a:r>
              <a:rPr lang="en-US" dirty="0"/>
              <a:t>Telemedicine services at all AB-HWC facilities </a:t>
            </a:r>
          </a:p>
          <a:p>
            <a:r>
              <a:rPr lang="en-US" dirty="0"/>
              <a:t>Medical Colleges – specialist tele-consultations </a:t>
            </a:r>
          </a:p>
          <a:p>
            <a:endParaRPr lang="en-US" dirty="0"/>
          </a:p>
          <a:p>
            <a:pPr marL="0" indent="0">
              <a:buNone/>
            </a:pPr>
            <a:r>
              <a:rPr lang="en-US" dirty="0"/>
              <a:t>Telangana : </a:t>
            </a:r>
            <a:r>
              <a:rPr lang="en-US" b="1" dirty="0">
                <a:solidFill>
                  <a:schemeClr val="accent6">
                    <a:lumMod val="75000"/>
                  </a:schemeClr>
                </a:solidFill>
              </a:rPr>
              <a:t>Monthly follow up is being done by the AHSAs and MPWs to ensure treatment compliance for patients diagnosed during screening. </a:t>
            </a:r>
          </a:p>
          <a:p>
            <a:pPr marL="0" indent="0">
              <a:buNone/>
            </a:pPr>
            <a:r>
              <a:rPr lang="en-US" dirty="0"/>
              <a:t>Loss to follow up, except in Kerala and Tamil Nadu, and even in the urban areas.</a:t>
            </a:r>
          </a:p>
          <a:p>
            <a:endParaRPr lang="en-US" dirty="0"/>
          </a:p>
          <a:p>
            <a:endParaRPr lang="en-US" dirty="0"/>
          </a:p>
        </p:txBody>
      </p:sp>
    </p:spTree>
    <p:extLst>
      <p:ext uri="{BB962C8B-B14F-4D97-AF65-F5344CB8AC3E}">
        <p14:creationId xmlns:p14="http://schemas.microsoft.com/office/powerpoint/2010/main" val="2344547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678BB5-4DCD-4E94-9B0C-FFB7AFF5D512}"/>
              </a:ext>
            </a:extLst>
          </p:cNvPr>
          <p:cNvPicPr>
            <a:picLocks noChangeAspect="1"/>
          </p:cNvPicPr>
          <p:nvPr/>
        </p:nvPicPr>
        <p:blipFill rotWithShape="1">
          <a:blip r:embed="rId2"/>
          <a:srcRect l="14781" r="1" b="1"/>
          <a:stretch/>
        </p:blipFill>
        <p:spPr>
          <a:xfrm>
            <a:off x="404558" y="443068"/>
            <a:ext cx="7588885" cy="5899650"/>
          </a:xfrm>
          <a:prstGeom prst="rect">
            <a:avLst/>
          </a:prstGeom>
        </p:spPr>
      </p:pic>
      <p:sp>
        <p:nvSpPr>
          <p:cNvPr id="5" name="TextBox 4">
            <a:extLst>
              <a:ext uri="{FF2B5EF4-FFF2-40B4-BE49-F238E27FC236}">
                <a16:creationId xmlns:a16="http://schemas.microsoft.com/office/drawing/2014/main" id="{7ACA7430-D6D5-904D-8E00-B3D71F90C89B}"/>
              </a:ext>
            </a:extLst>
          </p:cNvPr>
          <p:cNvSpPr txBox="1"/>
          <p:nvPr/>
        </p:nvSpPr>
        <p:spPr>
          <a:xfrm rot="2548703">
            <a:off x="5156617" y="4542019"/>
            <a:ext cx="1349114" cy="369332"/>
          </a:xfrm>
          <a:prstGeom prst="rect">
            <a:avLst/>
          </a:prstGeom>
          <a:noFill/>
        </p:spPr>
        <p:txBody>
          <a:bodyPr wrap="square" rtlCol="0">
            <a:spAutoFit/>
          </a:bodyPr>
          <a:lstStyle/>
          <a:p>
            <a:r>
              <a:rPr lang="en-US" dirty="0"/>
              <a:t>WELLNESS</a:t>
            </a:r>
          </a:p>
        </p:txBody>
      </p:sp>
      <p:sp>
        <p:nvSpPr>
          <p:cNvPr id="6" name="TextBox 5">
            <a:extLst>
              <a:ext uri="{FF2B5EF4-FFF2-40B4-BE49-F238E27FC236}">
                <a16:creationId xmlns:a16="http://schemas.microsoft.com/office/drawing/2014/main" id="{24278675-F198-6849-9941-1A4E0AA9CCA9}"/>
              </a:ext>
            </a:extLst>
          </p:cNvPr>
          <p:cNvSpPr txBox="1"/>
          <p:nvPr/>
        </p:nvSpPr>
        <p:spPr>
          <a:xfrm rot="17857341">
            <a:off x="3812164" y="1456990"/>
            <a:ext cx="1349114" cy="369332"/>
          </a:xfrm>
          <a:prstGeom prst="rect">
            <a:avLst/>
          </a:prstGeom>
          <a:noFill/>
        </p:spPr>
        <p:txBody>
          <a:bodyPr wrap="square" rtlCol="0">
            <a:spAutoFit/>
          </a:bodyPr>
          <a:lstStyle/>
          <a:p>
            <a:r>
              <a:rPr lang="en-US" dirty="0"/>
              <a:t>MEDICINES</a:t>
            </a:r>
          </a:p>
        </p:txBody>
      </p:sp>
      <p:sp>
        <p:nvSpPr>
          <p:cNvPr id="7" name="TextBox 6">
            <a:extLst>
              <a:ext uri="{FF2B5EF4-FFF2-40B4-BE49-F238E27FC236}">
                <a16:creationId xmlns:a16="http://schemas.microsoft.com/office/drawing/2014/main" id="{7D6D1A35-CC51-CD4D-A1D1-DDD1CE963826}"/>
              </a:ext>
            </a:extLst>
          </p:cNvPr>
          <p:cNvSpPr txBox="1"/>
          <p:nvPr/>
        </p:nvSpPr>
        <p:spPr>
          <a:xfrm rot="17763455">
            <a:off x="1064301" y="2346052"/>
            <a:ext cx="1738859" cy="369332"/>
          </a:xfrm>
          <a:prstGeom prst="rect">
            <a:avLst/>
          </a:prstGeom>
          <a:noFill/>
        </p:spPr>
        <p:txBody>
          <a:bodyPr wrap="square" rtlCol="0">
            <a:spAutoFit/>
          </a:bodyPr>
          <a:lstStyle/>
          <a:p>
            <a:r>
              <a:rPr lang="en-US" dirty="0"/>
              <a:t>DIAGNOSTICS</a:t>
            </a:r>
          </a:p>
        </p:txBody>
      </p:sp>
      <p:sp>
        <p:nvSpPr>
          <p:cNvPr id="8" name="TextBox 7">
            <a:extLst>
              <a:ext uri="{FF2B5EF4-FFF2-40B4-BE49-F238E27FC236}">
                <a16:creationId xmlns:a16="http://schemas.microsoft.com/office/drawing/2014/main" id="{6B31E0AD-5D05-C448-B14D-A52C31BE62B5}"/>
              </a:ext>
            </a:extLst>
          </p:cNvPr>
          <p:cNvSpPr txBox="1"/>
          <p:nvPr/>
        </p:nvSpPr>
        <p:spPr>
          <a:xfrm rot="17728577">
            <a:off x="1763231" y="4598211"/>
            <a:ext cx="2214947" cy="369332"/>
          </a:xfrm>
          <a:prstGeom prst="rect">
            <a:avLst/>
          </a:prstGeom>
          <a:noFill/>
        </p:spPr>
        <p:txBody>
          <a:bodyPr wrap="square" rtlCol="0">
            <a:spAutoFit/>
          </a:bodyPr>
          <a:lstStyle/>
          <a:p>
            <a:r>
              <a:rPr lang="en-US" dirty="0"/>
              <a:t>INFRASTRUCTURE</a:t>
            </a:r>
          </a:p>
        </p:txBody>
      </p:sp>
      <p:sp>
        <p:nvSpPr>
          <p:cNvPr id="10" name="TextBox 9">
            <a:extLst>
              <a:ext uri="{FF2B5EF4-FFF2-40B4-BE49-F238E27FC236}">
                <a16:creationId xmlns:a16="http://schemas.microsoft.com/office/drawing/2014/main" id="{41BC8B1F-AFCD-2D42-BF54-5D9F0A04EC28}"/>
              </a:ext>
            </a:extLst>
          </p:cNvPr>
          <p:cNvSpPr txBox="1"/>
          <p:nvPr/>
        </p:nvSpPr>
        <p:spPr>
          <a:xfrm rot="867296">
            <a:off x="485863" y="3901785"/>
            <a:ext cx="1286153" cy="369332"/>
          </a:xfrm>
          <a:prstGeom prst="rect">
            <a:avLst/>
          </a:prstGeom>
          <a:noFill/>
        </p:spPr>
        <p:txBody>
          <a:bodyPr wrap="square" rtlCol="0">
            <a:spAutoFit/>
          </a:bodyPr>
          <a:lstStyle/>
          <a:p>
            <a:r>
              <a:rPr lang="en-US" dirty="0"/>
              <a:t>TRAINING</a:t>
            </a:r>
          </a:p>
        </p:txBody>
      </p:sp>
      <p:sp>
        <p:nvSpPr>
          <p:cNvPr id="12" name="TextBox 11">
            <a:extLst>
              <a:ext uri="{FF2B5EF4-FFF2-40B4-BE49-F238E27FC236}">
                <a16:creationId xmlns:a16="http://schemas.microsoft.com/office/drawing/2014/main" id="{B669767F-90D5-7440-8B02-8DB28D8E3506}"/>
              </a:ext>
            </a:extLst>
          </p:cNvPr>
          <p:cNvSpPr txBox="1"/>
          <p:nvPr/>
        </p:nvSpPr>
        <p:spPr>
          <a:xfrm rot="1172462">
            <a:off x="1786134" y="829888"/>
            <a:ext cx="2548328" cy="369332"/>
          </a:xfrm>
          <a:prstGeom prst="rect">
            <a:avLst/>
          </a:prstGeom>
          <a:noFill/>
        </p:spPr>
        <p:txBody>
          <a:bodyPr wrap="square" rtlCol="0">
            <a:spAutoFit/>
          </a:bodyPr>
          <a:lstStyle/>
          <a:p>
            <a:r>
              <a:rPr lang="en-US" dirty="0"/>
              <a:t>HUMAN RESOURCE</a:t>
            </a:r>
          </a:p>
        </p:txBody>
      </p:sp>
      <p:sp>
        <p:nvSpPr>
          <p:cNvPr id="14" name="TextBox 13">
            <a:extLst>
              <a:ext uri="{FF2B5EF4-FFF2-40B4-BE49-F238E27FC236}">
                <a16:creationId xmlns:a16="http://schemas.microsoft.com/office/drawing/2014/main" id="{F30F7D5B-76A3-BA4F-930C-50698521DFD7}"/>
              </a:ext>
            </a:extLst>
          </p:cNvPr>
          <p:cNvSpPr txBox="1"/>
          <p:nvPr/>
        </p:nvSpPr>
        <p:spPr>
          <a:xfrm rot="17658885">
            <a:off x="-30004" y="1578113"/>
            <a:ext cx="1767504" cy="369332"/>
          </a:xfrm>
          <a:prstGeom prst="rect">
            <a:avLst/>
          </a:prstGeom>
          <a:noFill/>
        </p:spPr>
        <p:txBody>
          <a:bodyPr wrap="square" rtlCol="0">
            <a:spAutoFit/>
          </a:bodyPr>
          <a:lstStyle/>
          <a:p>
            <a:r>
              <a:rPr lang="en-US" dirty="0"/>
              <a:t>RMNCHA+N</a:t>
            </a:r>
          </a:p>
        </p:txBody>
      </p:sp>
      <p:sp>
        <p:nvSpPr>
          <p:cNvPr id="9" name="Title 8">
            <a:extLst>
              <a:ext uri="{FF2B5EF4-FFF2-40B4-BE49-F238E27FC236}">
                <a16:creationId xmlns:a16="http://schemas.microsoft.com/office/drawing/2014/main" id="{070DAF68-900F-7C45-A536-CACC70870FB5}"/>
              </a:ext>
            </a:extLst>
          </p:cNvPr>
          <p:cNvSpPr>
            <a:spLocks noGrp="1"/>
          </p:cNvSpPr>
          <p:nvPr>
            <p:ph type="ctrTitle"/>
          </p:nvPr>
        </p:nvSpPr>
        <p:spPr>
          <a:xfrm>
            <a:off x="8173589" y="2038196"/>
            <a:ext cx="3797662" cy="2387600"/>
          </a:xfrm>
        </p:spPr>
        <p:txBody>
          <a:bodyPr/>
          <a:lstStyle/>
          <a:p>
            <a:r>
              <a:rPr lang="en-US" dirty="0"/>
              <a:t>Thank-you!</a:t>
            </a:r>
            <a:br>
              <a:rPr lang="en-US" dirty="0"/>
            </a:br>
            <a:endParaRPr lang="en-US" dirty="0"/>
          </a:p>
        </p:txBody>
      </p:sp>
    </p:spTree>
    <p:extLst>
      <p:ext uri="{BB962C8B-B14F-4D97-AF65-F5344CB8AC3E}">
        <p14:creationId xmlns:p14="http://schemas.microsoft.com/office/powerpoint/2010/main" val="1941630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2562" y="2382379"/>
            <a:ext cx="5627318" cy="42204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728" y="191069"/>
            <a:ext cx="5422710" cy="40670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36348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602491" y="724717"/>
            <a:ext cx="6519935" cy="4889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4111" y="833899"/>
            <a:ext cx="3667463" cy="4889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440968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vidend">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2030</Words>
  <Application>Microsoft Macintosh PowerPoint</Application>
  <PresentationFormat>Widescreen</PresentationFormat>
  <Paragraphs>285</Paragraphs>
  <Slides>27</Slides>
  <Notes>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27</vt:i4>
      </vt:variant>
    </vt:vector>
  </HeadingPairs>
  <TitlesOfParts>
    <vt:vector size="37" baseType="lpstr">
      <vt:lpstr>Arial</vt:lpstr>
      <vt:lpstr>Baskerville</vt:lpstr>
      <vt:lpstr>Calibri</vt:lpstr>
      <vt:lpstr>Calibri Light</vt:lpstr>
      <vt:lpstr>Garamond</vt:lpstr>
      <vt:lpstr>Gill Sans MT</vt:lpstr>
      <vt:lpstr>Wingdings 2</vt:lpstr>
      <vt:lpstr>Office Theme</vt:lpstr>
      <vt:lpstr>1_Office Theme</vt:lpstr>
      <vt:lpstr>Dividend</vt:lpstr>
      <vt:lpstr>Ayushman bharat – health and wellness centres </vt:lpstr>
      <vt:lpstr>National Health Policy 2017  </vt:lpstr>
      <vt:lpstr>PowerPoint Presentation</vt:lpstr>
      <vt:lpstr>AB-HWC Conditionality 2019-2020</vt:lpstr>
      <vt:lpstr>Functionality Criteria</vt:lpstr>
      <vt:lpstr>HWC Field Visit Teams</vt:lpstr>
      <vt:lpstr>Good and Replicable Practices</vt:lpstr>
      <vt:lpstr>Good and Replicable Practices</vt:lpstr>
      <vt:lpstr>Key Elements of Ayushman Bharat – Health and Wellness Centres</vt:lpstr>
      <vt:lpstr>Expanding HR and Multiskilling : </vt:lpstr>
      <vt:lpstr>Expanding HR and Multiskilling : </vt:lpstr>
      <vt:lpstr>Medicines and Expanding diagnostics</vt:lpstr>
      <vt:lpstr>Medicines and Expanding diagnostics</vt:lpstr>
      <vt:lpstr>Community Mobilisation and Health Promotion</vt:lpstr>
      <vt:lpstr>Community Mobilisation and Health Promotion</vt:lpstr>
      <vt:lpstr>Robust IT System </vt:lpstr>
      <vt:lpstr>Robust IT System </vt:lpstr>
      <vt:lpstr>Infrastructure</vt:lpstr>
      <vt:lpstr>Infrastructure</vt:lpstr>
      <vt:lpstr>Partnership for Knowledge &amp; Implementation</vt:lpstr>
      <vt:lpstr>Financing/Provider Payment Reforms</vt:lpstr>
      <vt:lpstr>Expanded Service Delivery</vt:lpstr>
      <vt:lpstr>Expanded Service Delivery</vt:lpstr>
      <vt:lpstr>Continuum of Care –  Telehealth /Referral</vt:lpstr>
      <vt:lpstr>Thank-you!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Tele consultation at e-UPHC e health record at HWCs Safe Delivery Calendar at the facility Level </dc:title>
  <dc:creator>Microsoft Office User</dc:creator>
  <cp:lastModifiedBy>Microsoft Office User</cp:lastModifiedBy>
  <cp:revision>36</cp:revision>
  <dcterms:created xsi:type="dcterms:W3CDTF">2019-08-06T13:05:22Z</dcterms:created>
  <dcterms:modified xsi:type="dcterms:W3CDTF">2019-08-07T04:17:18Z</dcterms:modified>
</cp:coreProperties>
</file>