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3" r:id="rId4"/>
    <p:sldId id="258" r:id="rId5"/>
    <p:sldId id="269" r:id="rId6"/>
    <p:sldId id="268" r:id="rId7"/>
    <p:sldId id="259" r:id="rId8"/>
    <p:sldId id="274" r:id="rId9"/>
    <p:sldId id="260" r:id="rId10"/>
    <p:sldId id="271" r:id="rId11"/>
    <p:sldId id="276" r:id="rId12"/>
  </p:sldIdLst>
  <p:sldSz cx="9906000" cy="6858000" type="A4"/>
  <p:notesSz cx="6858000" cy="9144000"/>
  <p:defaultTextStyle>
    <a:defPPr>
      <a:defRPr lang="en-US"/>
    </a:defPPr>
    <a:lvl1pPr marL="0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6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31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47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63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77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94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410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324" algn="l" defTabSz="95783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0" d="100"/>
          <a:sy n="70" d="100"/>
        </p:scale>
        <p:origin x="-1212" y="-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75898-4942-459C-BB49-044D7956A14E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F48AC-F227-42B7-8F73-D85B930D04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342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8916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57831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36747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15663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94577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73494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52410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31324" algn="l" defTabSz="9578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 of launch – e Sub center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72F5BE-54D0-438A-86B9-45B30694CDFB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011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32113" y="550863"/>
            <a:ext cx="3981450" cy="27559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4773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defTabSz="94773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defTabSz="94773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defTabSz="94773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defTabSz="94773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9477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9477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9477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9477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fld id="{A648311D-FDB7-4DAD-BCC6-8F8361A895A2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t>5</a:t>
            </a:fld>
            <a:endParaRPr lang="en-US" sz="12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8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82D9CD-875D-44AD-96EC-6DB4677D86F9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596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1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506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979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7" y="4406901"/>
            <a:ext cx="8420100" cy="1362074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7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993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6" indent="0">
              <a:buNone/>
              <a:defRPr sz="2100" b="1"/>
            </a:lvl2pPr>
            <a:lvl3pPr marL="957831" indent="0">
              <a:buNone/>
              <a:defRPr sz="1900" b="1"/>
            </a:lvl3pPr>
            <a:lvl4pPr marL="1436747" indent="0">
              <a:buNone/>
              <a:defRPr sz="1700" b="1"/>
            </a:lvl4pPr>
            <a:lvl5pPr marL="1915663" indent="0">
              <a:buNone/>
              <a:defRPr sz="1700" b="1"/>
            </a:lvl5pPr>
            <a:lvl6pPr marL="2394577" indent="0">
              <a:buNone/>
              <a:defRPr sz="1700" b="1"/>
            </a:lvl6pPr>
            <a:lvl7pPr marL="2873494" indent="0">
              <a:buNone/>
              <a:defRPr sz="1700" b="1"/>
            </a:lvl7pPr>
            <a:lvl8pPr marL="3352410" indent="0">
              <a:buNone/>
              <a:defRPr sz="1700" b="1"/>
            </a:lvl8pPr>
            <a:lvl9pPr marL="383132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4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6" indent="0">
              <a:buNone/>
              <a:defRPr sz="2100" b="1"/>
            </a:lvl2pPr>
            <a:lvl3pPr marL="957831" indent="0">
              <a:buNone/>
              <a:defRPr sz="1900" b="1"/>
            </a:lvl3pPr>
            <a:lvl4pPr marL="1436747" indent="0">
              <a:buNone/>
              <a:defRPr sz="1700" b="1"/>
            </a:lvl4pPr>
            <a:lvl5pPr marL="1915663" indent="0">
              <a:buNone/>
              <a:defRPr sz="1700" b="1"/>
            </a:lvl5pPr>
            <a:lvl6pPr marL="2394577" indent="0">
              <a:buNone/>
              <a:defRPr sz="1700" b="1"/>
            </a:lvl6pPr>
            <a:lvl7pPr marL="2873494" indent="0">
              <a:buNone/>
              <a:defRPr sz="1700" b="1"/>
            </a:lvl7pPr>
            <a:lvl8pPr marL="3352410" indent="0">
              <a:buNone/>
              <a:defRPr sz="1700" b="1"/>
            </a:lvl8pPr>
            <a:lvl9pPr marL="383132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72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16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587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16" indent="0">
              <a:buNone/>
              <a:defRPr sz="1200"/>
            </a:lvl2pPr>
            <a:lvl3pPr marL="957831" indent="0">
              <a:buNone/>
              <a:defRPr sz="1000"/>
            </a:lvl3pPr>
            <a:lvl4pPr marL="1436747" indent="0">
              <a:buNone/>
              <a:defRPr sz="900"/>
            </a:lvl4pPr>
            <a:lvl5pPr marL="1915663" indent="0">
              <a:buNone/>
              <a:defRPr sz="900"/>
            </a:lvl5pPr>
            <a:lvl6pPr marL="2394577" indent="0">
              <a:buNone/>
              <a:defRPr sz="900"/>
            </a:lvl6pPr>
            <a:lvl7pPr marL="2873494" indent="0">
              <a:buNone/>
              <a:defRPr sz="900"/>
            </a:lvl7pPr>
            <a:lvl8pPr marL="3352410" indent="0">
              <a:buNone/>
              <a:defRPr sz="900"/>
            </a:lvl8pPr>
            <a:lvl9pPr marL="38313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22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16" indent="0">
              <a:buNone/>
              <a:defRPr sz="2900"/>
            </a:lvl2pPr>
            <a:lvl3pPr marL="957831" indent="0">
              <a:buNone/>
              <a:defRPr sz="2500"/>
            </a:lvl3pPr>
            <a:lvl4pPr marL="1436747" indent="0">
              <a:buNone/>
              <a:defRPr sz="2100"/>
            </a:lvl4pPr>
            <a:lvl5pPr marL="1915663" indent="0">
              <a:buNone/>
              <a:defRPr sz="2100"/>
            </a:lvl5pPr>
            <a:lvl6pPr marL="2394577" indent="0">
              <a:buNone/>
              <a:defRPr sz="2100"/>
            </a:lvl6pPr>
            <a:lvl7pPr marL="2873494" indent="0">
              <a:buNone/>
              <a:defRPr sz="2100"/>
            </a:lvl7pPr>
            <a:lvl8pPr marL="3352410" indent="0">
              <a:buNone/>
              <a:defRPr sz="2100"/>
            </a:lvl8pPr>
            <a:lvl9pPr marL="3831324" indent="0">
              <a:buNone/>
              <a:defRPr sz="21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16" indent="0">
              <a:buNone/>
              <a:defRPr sz="1200"/>
            </a:lvl2pPr>
            <a:lvl3pPr marL="957831" indent="0">
              <a:buNone/>
              <a:defRPr sz="1000"/>
            </a:lvl3pPr>
            <a:lvl4pPr marL="1436747" indent="0">
              <a:buNone/>
              <a:defRPr sz="900"/>
            </a:lvl4pPr>
            <a:lvl5pPr marL="1915663" indent="0">
              <a:buNone/>
              <a:defRPr sz="900"/>
            </a:lvl5pPr>
            <a:lvl6pPr marL="2394577" indent="0">
              <a:buNone/>
              <a:defRPr sz="900"/>
            </a:lvl6pPr>
            <a:lvl7pPr marL="2873494" indent="0">
              <a:buNone/>
              <a:defRPr sz="900"/>
            </a:lvl7pPr>
            <a:lvl8pPr marL="3352410" indent="0">
              <a:buNone/>
              <a:defRPr sz="900"/>
            </a:lvl8pPr>
            <a:lvl9pPr marL="383132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869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99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813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 noChangeAspect="1"/>
          </p:cNvSpPr>
          <p:nvPr>
            <p:ph type="body" sz="quarter" idx="12"/>
          </p:nvPr>
        </p:nvSpPr>
        <p:spPr>
          <a:xfrm>
            <a:off x="349463" y="1280160"/>
            <a:ext cx="8909897" cy="4331746"/>
          </a:xfrm>
        </p:spPr>
        <p:txBody>
          <a:bodyPr anchor="ctr" anchorCtr="1"/>
          <a:lstStyle>
            <a:lvl1pPr marL="335241" indent="-335241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="" xmlns:a16="http://schemas.microsoft.com/office/drawing/2014/main" id="{F65FAB89-9657-4EC4-B5F3-392AA9B47F1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6">
            <a:extLst>
              <a:ext uri="{FF2B5EF4-FFF2-40B4-BE49-F238E27FC236}">
                <a16:creationId xmlns="" xmlns:a16="http://schemas.microsoft.com/office/drawing/2014/main" id="{93865529-D8AC-44C5-98A9-5572DFDBD2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61238-E893-4A62-8884-10DE57C1D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35786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83" tIns="47891" rIns="95783" bIns="4789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5783" tIns="47891" rIns="95783" bIns="4789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 vert="horz" lIns="95783" tIns="47891" rIns="95783" bIns="4789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5A3C6-ABBC-4586-B90D-EC2268840F2C}" type="datetimeFigureOut">
              <a:rPr lang="en-IN" smtClean="0"/>
              <a:t>07-08-2019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5783" tIns="47891" rIns="95783" bIns="4789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5783" tIns="47891" rIns="95783" bIns="4789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FAE90-F7B5-46C3-9827-508C050CC4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02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7831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7" indent="-359187" algn="l" defTabSz="95783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38" indent="-299322" algn="l" defTabSz="95783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0" indent="-239457" algn="l" defTabSz="95783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04" indent="-239457" algn="l" defTabSz="95783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20" indent="-239457" algn="l" defTabSz="95783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37" indent="-239457" algn="l" defTabSz="9578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51" indent="-239457" algn="l" defTabSz="9578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67" indent="-239457" algn="l" defTabSz="9578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84" indent="-239457" algn="l" defTabSz="95783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6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1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47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63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77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94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10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24" algn="l" defTabSz="95783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10700" y="6438624"/>
            <a:ext cx="406680" cy="365125"/>
          </a:xfrm>
          <a:prstGeom prst="rect">
            <a:avLst/>
          </a:prstGeom>
        </p:spPr>
        <p:txBody>
          <a:bodyPr/>
          <a:lstStyle/>
          <a:p>
            <a:fld id="{71F8F497-5311-4FE6-8037-E08A3EC20500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Image result for andhra pradesh 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359" y="3440080"/>
            <a:ext cx="1179505" cy="107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5960" y="3315885"/>
            <a:ext cx="1297704" cy="1201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65233" y="1772816"/>
            <a:ext cx="9165468" cy="1454561"/>
          </a:xfrm>
          <a:prstGeom prst="rect">
            <a:avLst/>
          </a:prstGeom>
        </p:spPr>
        <p:txBody>
          <a:bodyPr vert="horz" lIns="95783" tIns="47891" rIns="95783" bIns="47891" rtlCol="0" anchor="ctr">
            <a:noAutofit/>
          </a:bodyPr>
          <a:lstStyle>
            <a:lvl1pPr algn="ctr" defTabSz="84899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Regional Workshop on Operationalization of </a:t>
            </a:r>
            <a:r>
              <a:rPr lang="en-IN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Ayushman</a:t>
            </a:r>
            <a:r>
              <a:rPr lang="en-IN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Bharat</a:t>
            </a:r>
          </a:p>
          <a:p>
            <a:pPr algn="l"/>
            <a:r>
              <a:rPr lang="en-IN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Health and Wellness </a:t>
            </a:r>
            <a:r>
              <a:rPr lang="en-IN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Centres – Focus on Telemedicine (AP)</a:t>
            </a:r>
            <a:endParaRPr lang="en-IN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48544" y="260648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48544" y="6525344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865268" y="4710743"/>
            <a:ext cx="9165468" cy="1454561"/>
          </a:xfrm>
          <a:prstGeom prst="rect">
            <a:avLst/>
          </a:prstGeom>
        </p:spPr>
        <p:txBody>
          <a:bodyPr vert="horz" lIns="95783" tIns="47891" rIns="95783" bIns="47891" rtlCol="0" anchor="ctr">
            <a:noAutofit/>
          </a:bodyPr>
          <a:lstStyle>
            <a:lvl1pPr algn="ctr" defTabSz="84899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7.8.2019</a:t>
            </a:r>
          </a:p>
          <a:p>
            <a:pPr algn="l"/>
            <a:r>
              <a:rPr lang="en-I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Hyderabad, </a:t>
            </a:r>
            <a:r>
              <a:rPr lang="en-IN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Telangana</a:t>
            </a:r>
            <a:endParaRPr lang="en-IN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1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33FE9DB-5F5D-4F8B-B657-52BB0F8B2BA3}"/>
              </a:ext>
            </a:extLst>
          </p:cNvPr>
          <p:cNvSpPr/>
          <p:nvPr/>
        </p:nvSpPr>
        <p:spPr>
          <a:xfrm>
            <a:off x="1230688" y="295480"/>
            <a:ext cx="8018659" cy="512141"/>
          </a:xfrm>
          <a:prstGeom prst="rect">
            <a:avLst/>
          </a:prstGeom>
        </p:spPr>
        <p:txBody>
          <a:bodyPr wrap="square" lIns="80467" tIns="40234" rIns="80467" bIns="40234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800" dirty="0">
                <a:solidFill>
                  <a:schemeClr val="accent1"/>
                </a:solidFill>
                <a:latin typeface="Arial" pitchFamily="34" charset="0"/>
                <a:ea typeface="ＭＳ Ｐゴシック" pitchFamily="34" charset="-128"/>
              </a:rPr>
              <a:t>Health and Wellness Centres – Status of AP</a:t>
            </a:r>
            <a:endParaRPr lang="en-US" sz="2800" dirty="0">
              <a:solidFill>
                <a:schemeClr val="accent1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B46F785-2B29-46B1-AB25-DFCA3F428087}"/>
              </a:ext>
            </a:extLst>
          </p:cNvPr>
          <p:cNvSpPr/>
          <p:nvPr/>
        </p:nvSpPr>
        <p:spPr>
          <a:xfrm>
            <a:off x="1199513" y="1098391"/>
            <a:ext cx="8424936" cy="5467344"/>
          </a:xfrm>
          <a:prstGeom prst="rect">
            <a:avLst/>
          </a:prstGeom>
        </p:spPr>
        <p:txBody>
          <a:bodyPr wrap="square" lIns="80467" tIns="40234" rIns="80467" bIns="40234">
            <a:spAutoFit/>
          </a:bodyPr>
          <a:lstStyle/>
          <a:p>
            <a:pPr algn="just"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2,167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Health and Wellness centres are functioning in A.P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Primary Health Centres        :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1,145</a:t>
            </a: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e-UPHCs                               : 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243 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 Sub centres                          : 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779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(Tele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Medicine operational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 450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IN" sz="2000" dirty="0">
                <a:latin typeface="Arial" pitchFamily="34" charset="0"/>
                <a:cs typeface="Arial" pitchFamily="34" charset="0"/>
              </a:rPr>
              <a:t>Time line for conversion of remaining 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6,880 locations to 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HWCs : 31</a:t>
            </a:r>
            <a:r>
              <a:rPr lang="en-IN" sz="20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IN" sz="2000" dirty="0">
                <a:latin typeface="Arial" pitchFamily="34" charset="0"/>
                <a:cs typeface="Arial" pitchFamily="34" charset="0"/>
              </a:rPr>
              <a:t> March 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2021</a:t>
            </a: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Planned for CHO / MLMPs. Recruitment / Training calendar has been prepared </a:t>
            </a:r>
          </a:p>
          <a:p>
            <a:pPr>
              <a:lnSpc>
                <a:spcPct val="150000"/>
              </a:lnSpc>
              <a:spcBef>
                <a:spcPts val="528"/>
              </a:spcBef>
              <a:spcAft>
                <a:spcPts val="528"/>
              </a:spcAft>
              <a:buFont typeface="Wingdings" pitchFamily="2" charset="2"/>
              <a:buChar char="Ø"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NCD training being focussed upon. Better quality vernacular IEC under prep.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10700" y="6438624"/>
            <a:ext cx="406680" cy="365125"/>
          </a:xfrm>
          <a:prstGeom prst="rect">
            <a:avLst/>
          </a:prstGeom>
        </p:spPr>
        <p:txBody>
          <a:bodyPr/>
          <a:lstStyle/>
          <a:p>
            <a:fld id="{71F8F497-5311-4FE6-8037-E08A3EC20500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48800" y="1787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62448" y="6525344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58569" y="10135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116632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852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Telemedicine Footprint in Andhra Pradesh</a:t>
            </a:r>
            <a:endParaRPr lang="en-IN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13" y="990602"/>
            <a:ext cx="6096792" cy="637130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031447"/>
              </p:ext>
            </p:extLst>
          </p:nvPr>
        </p:nvGraphicFramePr>
        <p:xfrm>
          <a:off x="272480" y="1355164"/>
          <a:ext cx="2652294" cy="5181820"/>
        </p:xfrm>
        <a:graphic>
          <a:graphicData uri="http://schemas.openxmlformats.org/drawingml/2006/table">
            <a:tbl>
              <a:tblPr/>
              <a:tblGrid>
                <a:gridCol w="1326147"/>
                <a:gridCol w="1326147"/>
              </a:tblGrid>
              <a:tr h="542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District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No. of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live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H&amp;WCs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Srikakulam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57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Vizianagaram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73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Visakhapatnam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77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East Godavari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49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West Godavari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94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Guntur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Krishna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Kurnool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Prakasam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450</a:t>
                      </a:r>
                    </a:p>
                  </a:txBody>
                  <a:tcPr marL="5160" marR="516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10700" y="6438624"/>
            <a:ext cx="406680" cy="365125"/>
          </a:xfrm>
          <a:prstGeom prst="rect">
            <a:avLst/>
          </a:prstGeom>
        </p:spPr>
        <p:txBody>
          <a:bodyPr/>
          <a:lstStyle/>
          <a:p>
            <a:fld id="{71F8F497-5311-4FE6-8037-E08A3EC20500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48800" y="1787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8800" y="679219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58569" y="10135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116632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ight Brace 2"/>
          <p:cNvSpPr/>
          <p:nvPr/>
        </p:nvSpPr>
        <p:spPr>
          <a:xfrm>
            <a:off x="6465168" y="5085184"/>
            <a:ext cx="360040" cy="14401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41232" y="5445224"/>
            <a:ext cx="2232248" cy="67710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 smtClean="0"/>
              <a:t>Roll out planned by Dec 2019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067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680" y="242820"/>
            <a:ext cx="8634164" cy="648484"/>
          </a:xfrm>
        </p:spPr>
        <p:txBody>
          <a:bodyPr>
            <a:normAutofit/>
          </a:bodyPr>
          <a:lstStyle/>
          <a:p>
            <a:pPr algn="l"/>
            <a:r>
              <a:rPr lang="en-IN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Schematic Representation of Telemedicine 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10700" y="6438624"/>
            <a:ext cx="406680" cy="365125"/>
          </a:xfrm>
          <a:prstGeom prst="rect">
            <a:avLst/>
          </a:prstGeom>
        </p:spPr>
        <p:txBody>
          <a:bodyPr/>
          <a:lstStyle/>
          <a:p>
            <a:fld id="{71F8F497-5311-4FE6-8037-E08A3EC2050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6322" name="Picture 2" descr="E:\ADHOC ASSIGNMENTS\TELEMEDICINE\flo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780" y="1129375"/>
            <a:ext cx="8687366" cy="5217103"/>
          </a:xfrm>
          <a:prstGeom prst="rect">
            <a:avLst/>
          </a:prstGeom>
          <a:noFill/>
        </p:spPr>
      </p:pic>
      <p:cxnSp>
        <p:nvCxnSpPr>
          <p:cNvPr id="5" name="Straight Connector 4"/>
          <p:cNvCxnSpPr/>
          <p:nvPr/>
        </p:nvCxnSpPr>
        <p:spPr>
          <a:xfrm>
            <a:off x="1148800" y="1787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62448" y="6525344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58569" y="10135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116632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27828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2448" y="16471"/>
            <a:ext cx="7890172" cy="978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 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IT/Medical Devices Deployed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24160" y="1228039"/>
            <a:ext cx="2782036" cy="38472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Multi para monitor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3534460" y="1242553"/>
            <a:ext cx="2450983" cy="38472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Glucometer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124159" y="3743321"/>
            <a:ext cx="3487973" cy="384721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Non Invasive Haemoglobin meter</a:t>
            </a:r>
            <a:endParaRPr lang="en-IN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40388">
            <a:off x="3668592" y="1552442"/>
            <a:ext cx="2260474" cy="18730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65168" y="1271582"/>
            <a:ext cx="3358282" cy="38472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Drug Vending Machine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18308" y="3739232"/>
            <a:ext cx="2161041" cy="384721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Tablet</a:t>
            </a:r>
            <a:endParaRPr lang="en-IN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936" r="5635" b="2576"/>
          <a:stretch/>
        </p:blipFill>
        <p:spPr>
          <a:xfrm>
            <a:off x="3954317" y="4180336"/>
            <a:ext cx="1673275" cy="23115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880" y="1871719"/>
            <a:ext cx="2052046" cy="4409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77" y="1551205"/>
            <a:ext cx="2207595" cy="18755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59" y="4098327"/>
            <a:ext cx="1884615" cy="237224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B3B1-C867-45C7-BD60-9B34DC6594C6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- 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148800" y="1787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448" y="6525344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58569" y="10135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Image result for national health mission logo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8464" y="116632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635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eSUBCENTER PROJECT FILES\AD LOGOS\ANM &amp; HA Treating Pati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55" y="131034"/>
            <a:ext cx="5097387" cy="3225958"/>
          </a:xfrm>
          <a:prstGeom prst="rect">
            <a:avLst/>
          </a:prstGeom>
          <a:noFill/>
        </p:spPr>
      </p:pic>
      <p:pic>
        <p:nvPicPr>
          <p:cNvPr id="5" name="Picture 4" descr="C:\Users\KLMURT~1\AppData\Local\Temp\Rar$DIa0.697\vlcsnap-2019-05-06-15h59m32s03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5" y="3429000"/>
            <a:ext cx="5097387" cy="3312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851" y="77908"/>
            <a:ext cx="4473677" cy="234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50" y="2483011"/>
            <a:ext cx="4473677" cy="235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E:\WORK FILES-ACTIVE\EHR PROJECT-   ASSIGNMENT\logo\pic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3843" y="4826930"/>
            <a:ext cx="4551685" cy="2005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105862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618" y="178761"/>
            <a:ext cx="9513011" cy="834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ＭＳ Ｐゴシック" pitchFamily="34" charset="-128"/>
              </a:rPr>
              <a:t>Change in Quality of Services Delivery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80467" tIns="40234" rIns="80467" bIns="40234" rtlCol="0" anchor="ctr"/>
          <a:lstStyle>
            <a:defPPr>
              <a:defRPr lang="en-US"/>
            </a:defPPr>
            <a:lvl1pPr marL="0" algn="r" defTabSz="804668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2334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68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7003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337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71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005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6339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8673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F8F497-5311-4FE6-8037-E08A3EC2050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93638" y="1345960"/>
            <a:ext cx="4598598" cy="5036614"/>
          </a:xfrm>
        </p:spPr>
        <p:txBody>
          <a:bodyPr>
            <a:normAutofit/>
          </a:bodyPr>
          <a:lstStyle/>
          <a:p>
            <a:pPr lvl="1" algn="just">
              <a:lnSpc>
                <a:spcPct val="120000"/>
              </a:lnSpc>
              <a:spcBef>
                <a:spcPts val="528"/>
              </a:spcBef>
              <a:spcAft>
                <a:spcPts val="528"/>
              </a:spcAft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When Patient arrives at sub-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centre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ANM collects  demographic details.</a:t>
            </a:r>
          </a:p>
          <a:p>
            <a:pPr lvl="1" algn="just">
              <a:lnSpc>
                <a:spcPct val="120000"/>
              </a:lnSpc>
              <a:spcBef>
                <a:spcPts val="528"/>
              </a:spcBef>
              <a:spcAft>
                <a:spcPts val="528"/>
              </a:spcAft>
              <a:buSzPct val="125000"/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Manual entries done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in physical registers.</a:t>
            </a:r>
          </a:p>
          <a:p>
            <a:pPr lvl="1" algn="just">
              <a:lnSpc>
                <a:spcPct val="120000"/>
              </a:lnSpc>
              <a:spcBef>
                <a:spcPts val="528"/>
              </a:spcBef>
              <a:spcAft>
                <a:spcPts val="528"/>
              </a:spcAft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ANM records vitals like Blood Pressure, Temperature, Anthropometric data etc., which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takes lot of time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algn="just">
              <a:lnSpc>
                <a:spcPct val="120000"/>
              </a:lnSpc>
              <a:spcBef>
                <a:spcPts val="528"/>
              </a:spcBef>
              <a:spcAft>
                <a:spcPts val="528"/>
              </a:spcAft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ANM prescribes basic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drugs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13 drugs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for minor ailments</a:t>
            </a:r>
          </a:p>
          <a:p>
            <a:pPr lvl="1" algn="just">
              <a:lnSpc>
                <a:spcPct val="120000"/>
              </a:lnSpc>
              <a:spcBef>
                <a:spcPts val="528"/>
              </a:spcBef>
              <a:spcAft>
                <a:spcPts val="528"/>
              </a:spcAft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major ailments refers the patient to PHC or Community Health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centre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for further treatment.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Doctor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available at Sub </a:t>
            </a:r>
            <a:r>
              <a:rPr lang="en-US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Centres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E75F9B-BA63-4F7A-BDBA-4E3A36C5831E}"/>
              </a:ext>
            </a:extLst>
          </p:cNvPr>
          <p:cNvSpPr txBox="1"/>
          <p:nvPr/>
        </p:nvSpPr>
        <p:spPr>
          <a:xfrm>
            <a:off x="1029110" y="1098653"/>
            <a:ext cx="3293745" cy="435197"/>
          </a:xfrm>
          <a:prstGeom prst="rect">
            <a:avLst/>
          </a:prstGeom>
          <a:noFill/>
        </p:spPr>
        <p:txBody>
          <a:bodyPr wrap="square" lIns="80467" tIns="40234" rIns="80467" bIns="40234" rtlCol="0">
            <a:spAutoFit/>
          </a:bodyPr>
          <a:lstStyle/>
          <a:p>
            <a:pPr algn="ctr"/>
            <a:r>
              <a:rPr lang="en-IN" sz="2300" b="1" u="sng" dirty="0"/>
              <a:t>Before Conversion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600C387-2AA4-4548-9C1E-074D80C2462A}"/>
              </a:ext>
            </a:extLst>
          </p:cNvPr>
          <p:cNvSpPr/>
          <p:nvPr/>
        </p:nvSpPr>
        <p:spPr>
          <a:xfrm>
            <a:off x="4720829" y="1534184"/>
            <a:ext cx="4768675" cy="5104167"/>
          </a:xfrm>
          <a:prstGeom prst="rect">
            <a:avLst/>
          </a:prstGeom>
        </p:spPr>
        <p:txBody>
          <a:bodyPr wrap="square" lIns="80467" tIns="40234" rIns="80467" bIns="40234">
            <a:spAutoFit/>
          </a:bodyPr>
          <a:lstStyle/>
          <a:p>
            <a:pPr lvl="1" algn="just">
              <a:lnSpc>
                <a:spcPct val="120000"/>
              </a:lnSpc>
              <a:buClrTx/>
              <a:buSzPct val="125000"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Patient demographic details, history &amp; complaints entered digitally by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CHO in vendor application.</a:t>
            </a:r>
            <a:endParaRPr lang="en-U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120000"/>
              </a:lnSpc>
              <a:buClrTx/>
              <a:buSzPct val="125000"/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Multipara device is available to record temperature, SPO2, Blood Pressure, Heart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rate &amp; details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stored digitally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shared electronically with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specialists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at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Medical hubs – </a:t>
            </a:r>
            <a:r>
              <a:rPr lang="en-US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Vizag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Rajmundry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Hyderabad (8 specialists / 10 MBBS doctors).</a:t>
            </a:r>
            <a:endParaRPr lang="en-IN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120000"/>
              </a:lnSpc>
              <a:buClrTx/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CHO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connects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patient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 the doctor through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telemedicine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(Video Conference) IT solution for virtual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consultation</a:t>
            </a:r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120000"/>
              </a:lnSpc>
              <a:buClrTx/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Conduct further tests as instructed by doctor like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ECG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multiparamonitor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IN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120000"/>
              </a:lnSpc>
              <a:buClrTx/>
              <a:buSzPct val="125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After test </a:t>
            </a: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reports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drugs are prescribed remotely from the </a:t>
            </a: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36 drugs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available in the Drug Vending Machine</a:t>
            </a:r>
            <a:endParaRPr lang="en-IN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40BB64-4E74-42A0-A6A6-BA75F3DFD78B}"/>
              </a:ext>
            </a:extLst>
          </p:cNvPr>
          <p:cNvSpPr/>
          <p:nvPr/>
        </p:nvSpPr>
        <p:spPr>
          <a:xfrm>
            <a:off x="5898028" y="1078608"/>
            <a:ext cx="2214670" cy="435197"/>
          </a:xfrm>
          <a:prstGeom prst="rect">
            <a:avLst/>
          </a:prstGeom>
        </p:spPr>
        <p:txBody>
          <a:bodyPr wrap="none" lIns="80467" tIns="40234" rIns="80467" bIns="40234">
            <a:spAutoFit/>
          </a:bodyPr>
          <a:lstStyle/>
          <a:p>
            <a:pPr algn="ctr"/>
            <a:r>
              <a:rPr lang="en-IN" sz="2300" b="1" u="sng" dirty="0"/>
              <a:t>After Conversion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BEF31E32-B35A-48C9-893C-7CBD3DEDBEA1}"/>
              </a:ext>
            </a:extLst>
          </p:cNvPr>
          <p:cNvCxnSpPr/>
          <p:nvPr/>
        </p:nvCxnSpPr>
        <p:spPr>
          <a:xfrm>
            <a:off x="4974124" y="1070928"/>
            <a:ext cx="0" cy="54416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48800" y="1787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62448" y="6525344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58569" y="1013560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116632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1862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elcome\Desktop\Pric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125810"/>
            <a:ext cx="8907463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148800" y="1067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158569" y="9415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mage result for national health mission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64" y="44624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9AE469-3873-4FBD-95A9-31AEF6094E7A}"/>
              </a:ext>
            </a:extLst>
          </p:cNvPr>
          <p:cNvSpPr txBox="1"/>
          <p:nvPr/>
        </p:nvSpPr>
        <p:spPr>
          <a:xfrm>
            <a:off x="1280592" y="325120"/>
            <a:ext cx="4375150" cy="404419"/>
          </a:xfrm>
          <a:prstGeom prst="rect">
            <a:avLst/>
          </a:prstGeom>
          <a:noFill/>
        </p:spPr>
        <p:txBody>
          <a:bodyPr wrap="square" lIns="80467" tIns="40234" rIns="80467" bIns="40234" rtlCol="0">
            <a:spAutoFit/>
          </a:bodyPr>
          <a:lstStyle/>
          <a:p>
            <a:r>
              <a:rPr lang="en-IN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 Prescription</a:t>
            </a:r>
            <a:endParaRPr lang="en-IN" sz="2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5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92B8AC82-A9AF-49FF-AA60-010AD17D5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244005"/>
              </p:ext>
            </p:extLst>
          </p:nvPr>
        </p:nvGraphicFramePr>
        <p:xfrm>
          <a:off x="1352600" y="1268760"/>
          <a:ext cx="7416824" cy="47657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89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178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22485">
                <a:tc>
                  <a:txBody>
                    <a:bodyPr/>
                    <a:lstStyle/>
                    <a:p>
                      <a:r>
                        <a:rPr lang="en-IN" sz="1700" b="1" dirty="0"/>
                        <a:t>Reporting</a:t>
                      </a:r>
                      <a:r>
                        <a:rPr lang="en-IN" sz="1700" b="1" baseline="0" dirty="0"/>
                        <a:t> Parameters </a:t>
                      </a:r>
                    </a:p>
                    <a:p>
                      <a:r>
                        <a:rPr lang="en-IN" sz="1200" b="0" baseline="0" dirty="0"/>
                        <a:t>(as on 31</a:t>
                      </a:r>
                      <a:r>
                        <a:rPr lang="en-IN" sz="1200" b="0" baseline="30000" dirty="0"/>
                        <a:t>st</a:t>
                      </a:r>
                      <a:r>
                        <a:rPr lang="en-IN" sz="1200" b="0" baseline="0" dirty="0"/>
                        <a:t> July 2019)</a:t>
                      </a:r>
                    </a:p>
                  </a:txBody>
                  <a:tcPr marL="74295" marR="7429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/>
                        <a:t>Total</a:t>
                      </a:r>
                      <a:r>
                        <a:rPr lang="en-IN" sz="1600" b="1" baseline="0" dirty="0"/>
                        <a:t> Count</a:t>
                      </a:r>
                      <a:endParaRPr lang="en-US" sz="1600" b="1" dirty="0"/>
                    </a:p>
                  </a:txBody>
                  <a:tcPr marL="74295" marR="7429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just"/>
                      <a:r>
                        <a:rPr lang="en-IN" sz="1800" dirty="0"/>
                        <a:t>Total Number of Active Facilities with Telemedicine Services</a:t>
                      </a:r>
                      <a:endParaRPr lang="en-US" sz="1700" dirty="0"/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en-IN" sz="2400" dirty="0">
                          <a:solidFill>
                            <a:srgbClr val="00B050"/>
                          </a:solidFill>
                        </a:rPr>
                        <a:t>450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9372">
                <a:tc>
                  <a:txBody>
                    <a:bodyPr/>
                    <a:lstStyle/>
                    <a:p>
                      <a:pPr algn="just"/>
                      <a:r>
                        <a:rPr lang="en-IN" sz="1800" dirty="0"/>
                        <a:t>Total Number of Patients Registrations </a:t>
                      </a:r>
                      <a:endParaRPr lang="en-US" sz="1700" dirty="0"/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33,339</a:t>
                      </a:r>
                      <a:endParaRPr lang="en-US" sz="2400" dirty="0"/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1996">
                <a:tc>
                  <a:txBody>
                    <a:bodyPr/>
                    <a:lstStyle/>
                    <a:p>
                      <a:pPr algn="just"/>
                      <a:r>
                        <a:rPr lang="en-IN" sz="1800" dirty="0"/>
                        <a:t>Total Number of Tele Consultations </a:t>
                      </a:r>
                      <a:endParaRPr lang="en-US" sz="1700" dirty="0"/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33,696</a:t>
                      </a:r>
                      <a:endParaRPr lang="en-US" sz="2400" dirty="0"/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6112">
                <a:tc>
                  <a:txBody>
                    <a:bodyPr/>
                    <a:lstStyle/>
                    <a:p>
                      <a:pPr algn="just"/>
                      <a:r>
                        <a:rPr lang="en-IN" sz="1800" dirty="0"/>
                        <a:t>Total Number of Referrals at Subcentres</a:t>
                      </a:r>
                      <a:endParaRPr lang="en-US" sz="1700" dirty="0"/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4660</a:t>
                      </a:r>
                      <a:endParaRPr lang="en-US" sz="2400" dirty="0"/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1382">
                <a:tc>
                  <a:txBody>
                    <a:bodyPr/>
                    <a:lstStyle/>
                    <a:p>
                      <a:pPr algn="just"/>
                      <a:r>
                        <a:rPr lang="en-IN" sz="1700" dirty="0"/>
                        <a:t>Average Patients</a:t>
                      </a:r>
                      <a:r>
                        <a:rPr lang="en-IN" sz="1700" baseline="0" dirty="0"/>
                        <a:t> per day at SC</a:t>
                      </a:r>
                      <a:endParaRPr lang="en-US" sz="1700" dirty="0"/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5-6</a:t>
                      </a:r>
                      <a:endParaRPr lang="en-US" sz="2400" dirty="0"/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D9AE469-3873-4FBD-95A9-31AEF6094E7A}"/>
              </a:ext>
            </a:extLst>
          </p:cNvPr>
          <p:cNvSpPr txBox="1"/>
          <p:nvPr/>
        </p:nvSpPr>
        <p:spPr>
          <a:xfrm>
            <a:off x="421005" y="325121"/>
            <a:ext cx="4375150" cy="404419"/>
          </a:xfrm>
          <a:prstGeom prst="rect">
            <a:avLst/>
          </a:prstGeom>
          <a:noFill/>
        </p:spPr>
        <p:txBody>
          <a:bodyPr wrap="square" lIns="80467" tIns="40234" rIns="80467" bIns="40234" rtlCol="0">
            <a:spAutoFit/>
          </a:bodyPr>
          <a:lstStyle/>
          <a:p>
            <a:pPr algn="ctr"/>
            <a:r>
              <a:rPr lang="en-IN" sz="2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Tele Medicine (</a:t>
            </a:r>
            <a:r>
              <a:rPr lang="en-IN" sz="21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eSub</a:t>
            </a:r>
            <a:r>
              <a:rPr lang="en-IN" sz="2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Centre) Status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80467" tIns="40234" rIns="80467" bIns="40234" rtlCol="0" anchor="ctr"/>
          <a:lstStyle>
            <a:defPPr>
              <a:defRPr lang="en-US"/>
            </a:defPPr>
            <a:lvl1pPr marL="0" algn="r" defTabSz="804668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2334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68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7003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337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71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005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6339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8673" algn="l" defTabSz="804668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F8F497-5311-4FE6-8037-E08A3EC20500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48800" y="1067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62448" y="6453336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58569" y="9415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mage result for national health mission 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64" y="44624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477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1214867" y="215348"/>
            <a:ext cx="7704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tantia" pitchFamily="18" charset="0"/>
              </a:rPr>
              <a:t>Safe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onstantia" pitchFamily="18" charset="0"/>
              </a:rPr>
              <a:t>Delivery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tantia" pitchFamily="18" charset="0"/>
              </a:rPr>
              <a:t>Calendar </a:t>
            </a:r>
            <a:endParaRPr lang="en-IN" sz="3200" dirty="0">
              <a:solidFill>
                <a:schemeClr val="tx2">
                  <a:lumMod val="60000"/>
                  <a:lumOff val="40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48800" y="1067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162448" y="6453336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58569" y="941552"/>
            <a:ext cx="870696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mage result for national health mission 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64" y="44624"/>
            <a:ext cx="10203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14866" y="1268760"/>
            <a:ext cx="820263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Identification of all Antenatal cases in PHC catchment area – ANMs report data from all SCs 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High Risk ANC is marked in red and referred to secondary / tertiary hospital for early evaluation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Each one catch one – supervisory staff of PHC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Mother is given option of institution for delivery – same is marked in SDC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High Risk case details shared with 108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Name of tagged doctor is also marked on SDC with phone number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IN" dirty="0" smtClean="0"/>
              <a:t>All red marked cases are evaluated one week before delivery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16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elcome\Desktop\sd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88640"/>
            <a:ext cx="9361040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57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512</Words>
  <Application>Microsoft Office PowerPoint</Application>
  <PresentationFormat>A4 Paper (210x297 mm)</PresentationFormat>
  <Paragraphs>92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Telemedicine Footprint in Andhra Pradesh</vt:lpstr>
      <vt:lpstr>Schematic Representation of Telemedicine </vt:lpstr>
      <vt:lpstr>PowerPoint Presentation</vt:lpstr>
      <vt:lpstr>PowerPoint Presentation</vt:lpstr>
      <vt:lpstr>Change in Quality of Services Delivery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Welcome</cp:lastModifiedBy>
  <cp:revision>47</cp:revision>
  <dcterms:created xsi:type="dcterms:W3CDTF">2019-08-06T14:13:50Z</dcterms:created>
  <dcterms:modified xsi:type="dcterms:W3CDTF">2019-08-07T09:04:27Z</dcterms:modified>
</cp:coreProperties>
</file>