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59" r:id="rId3"/>
    <p:sldId id="279" r:id="rId4"/>
    <p:sldId id="280" r:id="rId5"/>
    <p:sldId id="260" r:id="rId6"/>
    <p:sldId id="261" r:id="rId7"/>
    <p:sldId id="262" r:id="rId8"/>
    <p:sldId id="263" r:id="rId9"/>
    <p:sldId id="264" r:id="rId10"/>
    <p:sldId id="282" r:id="rId11"/>
    <p:sldId id="291" r:id="rId12"/>
    <p:sldId id="292" r:id="rId13"/>
    <p:sldId id="293" r:id="rId14"/>
    <p:sldId id="294" r:id="rId15"/>
    <p:sldId id="265" r:id="rId16"/>
    <p:sldId id="266" r:id="rId17"/>
    <p:sldId id="269" r:id="rId18"/>
    <p:sldId id="270" r:id="rId19"/>
    <p:sldId id="274" r:id="rId20"/>
    <p:sldId id="275" r:id="rId21"/>
    <p:sldId id="276" r:id="rId22"/>
    <p:sldId id="277" r:id="rId23"/>
    <p:sldId id="287" r:id="rId24"/>
    <p:sldId id="289" r:id="rId25"/>
    <p:sldId id="284" r:id="rId26"/>
    <p:sldId id="28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88D54-C319-41B0-B8D7-E0ADEE06283A}"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8EEA7255-6E81-43F3-A3A8-DF09455B43A7}">
      <dgm:prSet/>
      <dgm:spPr/>
      <dgm:t>
        <a:bodyPr/>
        <a:lstStyle/>
        <a:p>
          <a:pPr rtl="0"/>
          <a:r>
            <a:rPr lang="en-US" b="1" dirty="0" smtClean="0"/>
            <a:t>Health advice &amp; GR System- Three Components</a:t>
          </a:r>
          <a:endParaRPr lang="en-US" b="1" dirty="0"/>
        </a:p>
      </dgm:t>
    </dgm:pt>
    <dgm:pt modelId="{68869C40-D007-462E-BF32-2A850A0980E9}" type="parTrans" cxnId="{A7D7BF2F-656E-4D46-B0EE-1B96FBEC7A0E}">
      <dgm:prSet/>
      <dgm:spPr/>
      <dgm:t>
        <a:bodyPr/>
        <a:lstStyle/>
        <a:p>
          <a:endParaRPr lang="en-US"/>
        </a:p>
      </dgm:t>
    </dgm:pt>
    <dgm:pt modelId="{5D84B1D6-BCB1-4A3C-A34E-6351C6ABD8E8}" type="sibTrans" cxnId="{A7D7BF2F-656E-4D46-B0EE-1B96FBEC7A0E}">
      <dgm:prSet/>
      <dgm:spPr/>
      <dgm:t>
        <a:bodyPr/>
        <a:lstStyle/>
        <a:p>
          <a:endParaRPr lang="en-US"/>
        </a:p>
      </dgm:t>
    </dgm:pt>
    <dgm:pt modelId="{DB2E5B92-F237-4EF5-8684-272B1DDF926F}">
      <dgm:prSet/>
      <dgm:spPr/>
      <dgm:t>
        <a:bodyPr/>
        <a:lstStyle/>
        <a:p>
          <a:pPr rtl="0"/>
          <a:r>
            <a:rPr lang="en-IN" b="1" dirty="0" smtClean="0"/>
            <a:t>Facility based GR Helpdesk</a:t>
          </a:r>
          <a:endParaRPr lang="en-US" dirty="0"/>
        </a:p>
      </dgm:t>
    </dgm:pt>
    <dgm:pt modelId="{783765DE-46EC-4A19-98BC-2F50D4EFB5C1}" type="parTrans" cxnId="{1979A688-787A-4559-96A3-9F9EF36E716F}">
      <dgm:prSet/>
      <dgm:spPr/>
      <dgm:t>
        <a:bodyPr/>
        <a:lstStyle/>
        <a:p>
          <a:endParaRPr lang="en-US" dirty="0"/>
        </a:p>
      </dgm:t>
    </dgm:pt>
    <dgm:pt modelId="{6BFC69E7-6D0A-45ED-AAEA-464EFE60989D}" type="sibTrans" cxnId="{1979A688-787A-4559-96A3-9F9EF36E716F}">
      <dgm:prSet/>
      <dgm:spPr/>
      <dgm:t>
        <a:bodyPr/>
        <a:lstStyle/>
        <a:p>
          <a:endParaRPr lang="en-US"/>
        </a:p>
      </dgm:t>
    </dgm:pt>
    <dgm:pt modelId="{2E3ACF5D-3195-4A95-A170-9CF8069CC380}">
      <dgm:prSet/>
      <dgm:spPr/>
      <dgm:t>
        <a:bodyPr/>
        <a:lstStyle/>
        <a:p>
          <a:pPr rtl="0"/>
          <a:r>
            <a:rPr lang="en-IN" b="1" dirty="0" smtClean="0"/>
            <a:t>Call centre based Health advice &amp; GR helpline</a:t>
          </a:r>
          <a:endParaRPr lang="en-US" dirty="0"/>
        </a:p>
      </dgm:t>
    </dgm:pt>
    <dgm:pt modelId="{12823307-A8EE-4F46-8211-F936617729C8}" type="parTrans" cxnId="{9618498B-F489-4600-AE94-2854176335EB}">
      <dgm:prSet/>
      <dgm:spPr/>
      <dgm:t>
        <a:bodyPr/>
        <a:lstStyle/>
        <a:p>
          <a:endParaRPr lang="en-US" dirty="0"/>
        </a:p>
      </dgm:t>
    </dgm:pt>
    <dgm:pt modelId="{E3DE5EA0-ACC1-4CFE-9AAC-E293EA788D10}" type="sibTrans" cxnId="{9618498B-F489-4600-AE94-2854176335EB}">
      <dgm:prSet/>
      <dgm:spPr/>
      <dgm:t>
        <a:bodyPr/>
        <a:lstStyle/>
        <a:p>
          <a:endParaRPr lang="en-US"/>
        </a:p>
      </dgm:t>
    </dgm:pt>
    <dgm:pt modelId="{F4D2404C-D472-4572-A7F8-FF1AEC71D9BC}">
      <dgm:prSet/>
      <dgm:spPr/>
      <dgm:t>
        <a:bodyPr/>
        <a:lstStyle/>
        <a:p>
          <a:pPr rtl="0"/>
          <a:r>
            <a:rPr lang="en-IN" b="1" dirty="0" smtClean="0"/>
            <a:t>Health advice &amp; GR web portal</a:t>
          </a:r>
          <a:endParaRPr lang="en-US" dirty="0"/>
        </a:p>
      </dgm:t>
    </dgm:pt>
    <dgm:pt modelId="{7AD58C2C-9EA2-49F1-967C-609C259C97B2}" type="parTrans" cxnId="{505C3CAD-E0FD-408D-9C41-ECCCBE530FC0}">
      <dgm:prSet/>
      <dgm:spPr/>
      <dgm:t>
        <a:bodyPr/>
        <a:lstStyle/>
        <a:p>
          <a:endParaRPr lang="en-US" dirty="0"/>
        </a:p>
      </dgm:t>
    </dgm:pt>
    <dgm:pt modelId="{40B656B5-275C-47F7-8D97-43D124D4598E}" type="sibTrans" cxnId="{505C3CAD-E0FD-408D-9C41-ECCCBE530FC0}">
      <dgm:prSet/>
      <dgm:spPr/>
      <dgm:t>
        <a:bodyPr/>
        <a:lstStyle/>
        <a:p>
          <a:endParaRPr lang="en-US"/>
        </a:p>
      </dgm:t>
    </dgm:pt>
    <dgm:pt modelId="{4040F2DD-6DAE-408C-B9D8-D69793AA9209}" type="pres">
      <dgm:prSet presAssocID="{08388D54-C319-41B0-B8D7-E0ADEE06283A}" presName="hierChild1" presStyleCnt="0">
        <dgm:presLayoutVars>
          <dgm:orgChart val="1"/>
          <dgm:chPref val="1"/>
          <dgm:dir/>
          <dgm:animOne val="branch"/>
          <dgm:animLvl val="lvl"/>
          <dgm:resizeHandles/>
        </dgm:presLayoutVars>
      </dgm:prSet>
      <dgm:spPr/>
      <dgm:t>
        <a:bodyPr/>
        <a:lstStyle/>
        <a:p>
          <a:endParaRPr lang="en-US"/>
        </a:p>
      </dgm:t>
    </dgm:pt>
    <dgm:pt modelId="{4058FB1E-D6B5-41CF-9EB6-C7AA0932D8D3}" type="pres">
      <dgm:prSet presAssocID="{8EEA7255-6E81-43F3-A3A8-DF09455B43A7}" presName="hierRoot1" presStyleCnt="0">
        <dgm:presLayoutVars>
          <dgm:hierBranch val="init"/>
        </dgm:presLayoutVars>
      </dgm:prSet>
      <dgm:spPr/>
      <dgm:t>
        <a:bodyPr/>
        <a:lstStyle/>
        <a:p>
          <a:endParaRPr lang="en-IN"/>
        </a:p>
      </dgm:t>
    </dgm:pt>
    <dgm:pt modelId="{71E7241D-2573-4293-A6A4-F8A35237A1A6}" type="pres">
      <dgm:prSet presAssocID="{8EEA7255-6E81-43F3-A3A8-DF09455B43A7}" presName="rootComposite1" presStyleCnt="0"/>
      <dgm:spPr/>
      <dgm:t>
        <a:bodyPr/>
        <a:lstStyle/>
        <a:p>
          <a:endParaRPr lang="en-IN"/>
        </a:p>
      </dgm:t>
    </dgm:pt>
    <dgm:pt modelId="{94E89931-8812-44BD-B959-0CE10BF9DD91}" type="pres">
      <dgm:prSet presAssocID="{8EEA7255-6E81-43F3-A3A8-DF09455B43A7}" presName="rootText1" presStyleLbl="node0" presStyleIdx="0" presStyleCnt="1" custScaleX="133018">
        <dgm:presLayoutVars>
          <dgm:chPref val="3"/>
        </dgm:presLayoutVars>
      </dgm:prSet>
      <dgm:spPr/>
      <dgm:t>
        <a:bodyPr/>
        <a:lstStyle/>
        <a:p>
          <a:endParaRPr lang="en-US"/>
        </a:p>
      </dgm:t>
    </dgm:pt>
    <dgm:pt modelId="{3D32801A-ABC1-4402-AF35-E05DF98C02F9}" type="pres">
      <dgm:prSet presAssocID="{8EEA7255-6E81-43F3-A3A8-DF09455B43A7}" presName="rootConnector1" presStyleLbl="node1" presStyleIdx="0" presStyleCnt="0"/>
      <dgm:spPr/>
      <dgm:t>
        <a:bodyPr/>
        <a:lstStyle/>
        <a:p>
          <a:endParaRPr lang="en-US"/>
        </a:p>
      </dgm:t>
    </dgm:pt>
    <dgm:pt modelId="{9FA8EDEE-0370-4499-B8C0-8BC83FDA1D0C}" type="pres">
      <dgm:prSet presAssocID="{8EEA7255-6E81-43F3-A3A8-DF09455B43A7}" presName="hierChild2" presStyleCnt="0"/>
      <dgm:spPr/>
      <dgm:t>
        <a:bodyPr/>
        <a:lstStyle/>
        <a:p>
          <a:endParaRPr lang="en-IN"/>
        </a:p>
      </dgm:t>
    </dgm:pt>
    <dgm:pt modelId="{9A7C9C46-4AF1-4BFA-97CD-B65B8B1F09CE}" type="pres">
      <dgm:prSet presAssocID="{783765DE-46EC-4A19-98BC-2F50D4EFB5C1}" presName="Name37" presStyleLbl="parChTrans1D2" presStyleIdx="0" presStyleCnt="3"/>
      <dgm:spPr/>
      <dgm:t>
        <a:bodyPr/>
        <a:lstStyle/>
        <a:p>
          <a:endParaRPr lang="en-US"/>
        </a:p>
      </dgm:t>
    </dgm:pt>
    <dgm:pt modelId="{9D9E4857-4249-48B0-8710-7DE5B14E7C0A}" type="pres">
      <dgm:prSet presAssocID="{DB2E5B92-F237-4EF5-8684-272B1DDF926F}" presName="hierRoot2" presStyleCnt="0">
        <dgm:presLayoutVars>
          <dgm:hierBranch val="init"/>
        </dgm:presLayoutVars>
      </dgm:prSet>
      <dgm:spPr/>
      <dgm:t>
        <a:bodyPr/>
        <a:lstStyle/>
        <a:p>
          <a:endParaRPr lang="en-IN"/>
        </a:p>
      </dgm:t>
    </dgm:pt>
    <dgm:pt modelId="{FFD0C7E3-92DB-4F13-A3D6-3687B4E7836D}" type="pres">
      <dgm:prSet presAssocID="{DB2E5B92-F237-4EF5-8684-272B1DDF926F}" presName="rootComposite" presStyleCnt="0"/>
      <dgm:spPr/>
      <dgm:t>
        <a:bodyPr/>
        <a:lstStyle/>
        <a:p>
          <a:endParaRPr lang="en-IN"/>
        </a:p>
      </dgm:t>
    </dgm:pt>
    <dgm:pt modelId="{EFF10F6A-DC64-4202-9D1D-B037E69FD4DB}" type="pres">
      <dgm:prSet presAssocID="{DB2E5B92-F237-4EF5-8684-272B1DDF926F}" presName="rootText" presStyleLbl="node2" presStyleIdx="0" presStyleCnt="3">
        <dgm:presLayoutVars>
          <dgm:chPref val="3"/>
        </dgm:presLayoutVars>
      </dgm:prSet>
      <dgm:spPr/>
      <dgm:t>
        <a:bodyPr/>
        <a:lstStyle/>
        <a:p>
          <a:endParaRPr lang="en-US"/>
        </a:p>
      </dgm:t>
    </dgm:pt>
    <dgm:pt modelId="{59BC9719-6339-40E5-9739-067F0EE6281C}" type="pres">
      <dgm:prSet presAssocID="{DB2E5B92-F237-4EF5-8684-272B1DDF926F}" presName="rootConnector" presStyleLbl="node2" presStyleIdx="0" presStyleCnt="3"/>
      <dgm:spPr/>
      <dgm:t>
        <a:bodyPr/>
        <a:lstStyle/>
        <a:p>
          <a:endParaRPr lang="en-US"/>
        </a:p>
      </dgm:t>
    </dgm:pt>
    <dgm:pt modelId="{C87E05C5-BCAB-4E70-8E5F-00E0F37CC60D}" type="pres">
      <dgm:prSet presAssocID="{DB2E5B92-F237-4EF5-8684-272B1DDF926F}" presName="hierChild4" presStyleCnt="0"/>
      <dgm:spPr/>
      <dgm:t>
        <a:bodyPr/>
        <a:lstStyle/>
        <a:p>
          <a:endParaRPr lang="en-IN"/>
        </a:p>
      </dgm:t>
    </dgm:pt>
    <dgm:pt modelId="{E6933D9D-49E2-4A84-B757-4D70682C4C39}" type="pres">
      <dgm:prSet presAssocID="{DB2E5B92-F237-4EF5-8684-272B1DDF926F}" presName="hierChild5" presStyleCnt="0"/>
      <dgm:spPr/>
      <dgm:t>
        <a:bodyPr/>
        <a:lstStyle/>
        <a:p>
          <a:endParaRPr lang="en-IN"/>
        </a:p>
      </dgm:t>
    </dgm:pt>
    <dgm:pt modelId="{69679C1E-9688-41B1-BAA7-87C92C4A1C36}" type="pres">
      <dgm:prSet presAssocID="{12823307-A8EE-4F46-8211-F936617729C8}" presName="Name37" presStyleLbl="parChTrans1D2" presStyleIdx="1" presStyleCnt="3"/>
      <dgm:spPr/>
      <dgm:t>
        <a:bodyPr/>
        <a:lstStyle/>
        <a:p>
          <a:endParaRPr lang="en-US"/>
        </a:p>
      </dgm:t>
    </dgm:pt>
    <dgm:pt modelId="{ACC0AF23-9816-42A2-94BB-1BD7DC745D87}" type="pres">
      <dgm:prSet presAssocID="{2E3ACF5D-3195-4A95-A170-9CF8069CC380}" presName="hierRoot2" presStyleCnt="0">
        <dgm:presLayoutVars>
          <dgm:hierBranch val="init"/>
        </dgm:presLayoutVars>
      </dgm:prSet>
      <dgm:spPr/>
      <dgm:t>
        <a:bodyPr/>
        <a:lstStyle/>
        <a:p>
          <a:endParaRPr lang="en-IN"/>
        </a:p>
      </dgm:t>
    </dgm:pt>
    <dgm:pt modelId="{32346A92-31CC-4E89-9A65-B8432743BB99}" type="pres">
      <dgm:prSet presAssocID="{2E3ACF5D-3195-4A95-A170-9CF8069CC380}" presName="rootComposite" presStyleCnt="0"/>
      <dgm:spPr/>
      <dgm:t>
        <a:bodyPr/>
        <a:lstStyle/>
        <a:p>
          <a:endParaRPr lang="en-IN"/>
        </a:p>
      </dgm:t>
    </dgm:pt>
    <dgm:pt modelId="{86DB3239-B14D-4E70-A0F6-3C5868A30EF5}" type="pres">
      <dgm:prSet presAssocID="{2E3ACF5D-3195-4A95-A170-9CF8069CC380}" presName="rootText" presStyleLbl="node2" presStyleIdx="1" presStyleCnt="3">
        <dgm:presLayoutVars>
          <dgm:chPref val="3"/>
        </dgm:presLayoutVars>
      </dgm:prSet>
      <dgm:spPr/>
      <dgm:t>
        <a:bodyPr/>
        <a:lstStyle/>
        <a:p>
          <a:endParaRPr lang="en-US"/>
        </a:p>
      </dgm:t>
    </dgm:pt>
    <dgm:pt modelId="{C037D61D-6636-42DC-82B4-FF96CA3F7F8E}" type="pres">
      <dgm:prSet presAssocID="{2E3ACF5D-3195-4A95-A170-9CF8069CC380}" presName="rootConnector" presStyleLbl="node2" presStyleIdx="1" presStyleCnt="3"/>
      <dgm:spPr/>
      <dgm:t>
        <a:bodyPr/>
        <a:lstStyle/>
        <a:p>
          <a:endParaRPr lang="en-US"/>
        </a:p>
      </dgm:t>
    </dgm:pt>
    <dgm:pt modelId="{F6194853-0C41-4169-B000-36206AC547C6}" type="pres">
      <dgm:prSet presAssocID="{2E3ACF5D-3195-4A95-A170-9CF8069CC380}" presName="hierChild4" presStyleCnt="0"/>
      <dgm:spPr/>
      <dgm:t>
        <a:bodyPr/>
        <a:lstStyle/>
        <a:p>
          <a:endParaRPr lang="en-IN"/>
        </a:p>
      </dgm:t>
    </dgm:pt>
    <dgm:pt modelId="{DDED3493-82AE-4B0F-AE18-F1C3A99396D7}" type="pres">
      <dgm:prSet presAssocID="{2E3ACF5D-3195-4A95-A170-9CF8069CC380}" presName="hierChild5" presStyleCnt="0"/>
      <dgm:spPr/>
      <dgm:t>
        <a:bodyPr/>
        <a:lstStyle/>
        <a:p>
          <a:endParaRPr lang="en-IN"/>
        </a:p>
      </dgm:t>
    </dgm:pt>
    <dgm:pt modelId="{798AFEFB-D308-4265-917F-2158D10C12B6}" type="pres">
      <dgm:prSet presAssocID="{7AD58C2C-9EA2-49F1-967C-609C259C97B2}" presName="Name37" presStyleLbl="parChTrans1D2" presStyleIdx="2" presStyleCnt="3"/>
      <dgm:spPr/>
      <dgm:t>
        <a:bodyPr/>
        <a:lstStyle/>
        <a:p>
          <a:endParaRPr lang="en-US"/>
        </a:p>
      </dgm:t>
    </dgm:pt>
    <dgm:pt modelId="{32C6C44C-4881-4634-B17D-A79CA67DA49F}" type="pres">
      <dgm:prSet presAssocID="{F4D2404C-D472-4572-A7F8-FF1AEC71D9BC}" presName="hierRoot2" presStyleCnt="0">
        <dgm:presLayoutVars>
          <dgm:hierBranch val="init"/>
        </dgm:presLayoutVars>
      </dgm:prSet>
      <dgm:spPr/>
      <dgm:t>
        <a:bodyPr/>
        <a:lstStyle/>
        <a:p>
          <a:endParaRPr lang="en-IN"/>
        </a:p>
      </dgm:t>
    </dgm:pt>
    <dgm:pt modelId="{C75F02D5-288B-4CFE-A06A-BEA4ED343B4D}" type="pres">
      <dgm:prSet presAssocID="{F4D2404C-D472-4572-A7F8-FF1AEC71D9BC}" presName="rootComposite" presStyleCnt="0"/>
      <dgm:spPr/>
      <dgm:t>
        <a:bodyPr/>
        <a:lstStyle/>
        <a:p>
          <a:endParaRPr lang="en-IN"/>
        </a:p>
      </dgm:t>
    </dgm:pt>
    <dgm:pt modelId="{EEA864B1-B771-4F13-8B51-E8456645CEA9}" type="pres">
      <dgm:prSet presAssocID="{F4D2404C-D472-4572-A7F8-FF1AEC71D9BC}" presName="rootText" presStyleLbl="node2" presStyleIdx="2" presStyleCnt="3">
        <dgm:presLayoutVars>
          <dgm:chPref val="3"/>
        </dgm:presLayoutVars>
      </dgm:prSet>
      <dgm:spPr/>
      <dgm:t>
        <a:bodyPr/>
        <a:lstStyle/>
        <a:p>
          <a:endParaRPr lang="en-US"/>
        </a:p>
      </dgm:t>
    </dgm:pt>
    <dgm:pt modelId="{F7A72FF3-22F2-4193-83A2-92FB49FFCE64}" type="pres">
      <dgm:prSet presAssocID="{F4D2404C-D472-4572-A7F8-FF1AEC71D9BC}" presName="rootConnector" presStyleLbl="node2" presStyleIdx="2" presStyleCnt="3"/>
      <dgm:spPr/>
      <dgm:t>
        <a:bodyPr/>
        <a:lstStyle/>
        <a:p>
          <a:endParaRPr lang="en-US"/>
        </a:p>
      </dgm:t>
    </dgm:pt>
    <dgm:pt modelId="{73B6F16F-46E3-4A86-AD54-FBDC95C2A333}" type="pres">
      <dgm:prSet presAssocID="{F4D2404C-D472-4572-A7F8-FF1AEC71D9BC}" presName="hierChild4" presStyleCnt="0"/>
      <dgm:spPr/>
      <dgm:t>
        <a:bodyPr/>
        <a:lstStyle/>
        <a:p>
          <a:endParaRPr lang="en-IN"/>
        </a:p>
      </dgm:t>
    </dgm:pt>
    <dgm:pt modelId="{5D9F6EEF-B6E6-4F61-821B-3AB629087F1E}" type="pres">
      <dgm:prSet presAssocID="{F4D2404C-D472-4572-A7F8-FF1AEC71D9BC}" presName="hierChild5" presStyleCnt="0"/>
      <dgm:spPr/>
      <dgm:t>
        <a:bodyPr/>
        <a:lstStyle/>
        <a:p>
          <a:endParaRPr lang="en-IN"/>
        </a:p>
      </dgm:t>
    </dgm:pt>
    <dgm:pt modelId="{C97CAE19-7091-4FE9-A0B4-CA16308C41F0}" type="pres">
      <dgm:prSet presAssocID="{8EEA7255-6E81-43F3-A3A8-DF09455B43A7}" presName="hierChild3" presStyleCnt="0"/>
      <dgm:spPr/>
      <dgm:t>
        <a:bodyPr/>
        <a:lstStyle/>
        <a:p>
          <a:endParaRPr lang="en-IN"/>
        </a:p>
      </dgm:t>
    </dgm:pt>
  </dgm:ptLst>
  <dgm:cxnLst>
    <dgm:cxn modelId="{A2A554A0-8A0C-483D-AB44-A5D6E675D43D}" type="presOf" srcId="{2E3ACF5D-3195-4A95-A170-9CF8069CC380}" destId="{86DB3239-B14D-4E70-A0F6-3C5868A30EF5}" srcOrd="0" destOrd="0" presId="urn:microsoft.com/office/officeart/2005/8/layout/orgChart1"/>
    <dgm:cxn modelId="{287BC0AA-CA06-48C9-8EEA-EDE81CBA3E6B}" type="presOf" srcId="{2E3ACF5D-3195-4A95-A170-9CF8069CC380}" destId="{C037D61D-6636-42DC-82B4-FF96CA3F7F8E}" srcOrd="1" destOrd="0" presId="urn:microsoft.com/office/officeart/2005/8/layout/orgChart1"/>
    <dgm:cxn modelId="{BCE57358-7537-4FD6-9EAE-266CE59A9B24}" type="presOf" srcId="{08388D54-C319-41B0-B8D7-E0ADEE06283A}" destId="{4040F2DD-6DAE-408C-B9D8-D69793AA9209}" srcOrd="0" destOrd="0" presId="urn:microsoft.com/office/officeart/2005/8/layout/orgChart1"/>
    <dgm:cxn modelId="{1979A688-787A-4559-96A3-9F9EF36E716F}" srcId="{8EEA7255-6E81-43F3-A3A8-DF09455B43A7}" destId="{DB2E5B92-F237-4EF5-8684-272B1DDF926F}" srcOrd="0" destOrd="0" parTransId="{783765DE-46EC-4A19-98BC-2F50D4EFB5C1}" sibTransId="{6BFC69E7-6D0A-45ED-AAEA-464EFE60989D}"/>
    <dgm:cxn modelId="{119FC8F9-7E26-4AFF-800D-067365675E98}" type="presOf" srcId="{12823307-A8EE-4F46-8211-F936617729C8}" destId="{69679C1E-9688-41B1-BAA7-87C92C4A1C36}" srcOrd="0" destOrd="0" presId="urn:microsoft.com/office/officeart/2005/8/layout/orgChart1"/>
    <dgm:cxn modelId="{A7D7BF2F-656E-4D46-B0EE-1B96FBEC7A0E}" srcId="{08388D54-C319-41B0-B8D7-E0ADEE06283A}" destId="{8EEA7255-6E81-43F3-A3A8-DF09455B43A7}" srcOrd="0" destOrd="0" parTransId="{68869C40-D007-462E-BF32-2A850A0980E9}" sibTransId="{5D84B1D6-BCB1-4A3C-A34E-6351C6ABD8E8}"/>
    <dgm:cxn modelId="{9618498B-F489-4600-AE94-2854176335EB}" srcId="{8EEA7255-6E81-43F3-A3A8-DF09455B43A7}" destId="{2E3ACF5D-3195-4A95-A170-9CF8069CC380}" srcOrd="1" destOrd="0" parTransId="{12823307-A8EE-4F46-8211-F936617729C8}" sibTransId="{E3DE5EA0-ACC1-4CFE-9AAC-E293EA788D10}"/>
    <dgm:cxn modelId="{13D75925-845D-4C4C-9F66-8EA01062443E}" type="presOf" srcId="{8EEA7255-6E81-43F3-A3A8-DF09455B43A7}" destId="{3D32801A-ABC1-4402-AF35-E05DF98C02F9}" srcOrd="1" destOrd="0" presId="urn:microsoft.com/office/officeart/2005/8/layout/orgChart1"/>
    <dgm:cxn modelId="{1F08B342-1BC5-43A3-BAFC-6DC62A38F2D8}" type="presOf" srcId="{7AD58C2C-9EA2-49F1-967C-609C259C97B2}" destId="{798AFEFB-D308-4265-917F-2158D10C12B6}" srcOrd="0" destOrd="0" presId="urn:microsoft.com/office/officeart/2005/8/layout/orgChart1"/>
    <dgm:cxn modelId="{BE1CB8C5-C41F-4873-BFB6-E6B729751976}" type="presOf" srcId="{783765DE-46EC-4A19-98BC-2F50D4EFB5C1}" destId="{9A7C9C46-4AF1-4BFA-97CD-B65B8B1F09CE}" srcOrd="0" destOrd="0" presId="urn:microsoft.com/office/officeart/2005/8/layout/orgChart1"/>
    <dgm:cxn modelId="{C72734E4-F09D-4F16-A5A7-FC281D8228A1}" type="presOf" srcId="{8EEA7255-6E81-43F3-A3A8-DF09455B43A7}" destId="{94E89931-8812-44BD-B959-0CE10BF9DD91}" srcOrd="0" destOrd="0" presId="urn:microsoft.com/office/officeart/2005/8/layout/orgChart1"/>
    <dgm:cxn modelId="{E5DAD74F-89D4-4189-B191-F492996787EE}" type="presOf" srcId="{DB2E5B92-F237-4EF5-8684-272B1DDF926F}" destId="{59BC9719-6339-40E5-9739-067F0EE6281C}" srcOrd="1" destOrd="0" presId="urn:microsoft.com/office/officeart/2005/8/layout/orgChart1"/>
    <dgm:cxn modelId="{DF56A5FE-D7C4-409E-903B-8E864FEF6542}" type="presOf" srcId="{F4D2404C-D472-4572-A7F8-FF1AEC71D9BC}" destId="{EEA864B1-B771-4F13-8B51-E8456645CEA9}" srcOrd="0" destOrd="0" presId="urn:microsoft.com/office/officeart/2005/8/layout/orgChart1"/>
    <dgm:cxn modelId="{27430687-4C0F-4FFF-BFFF-4E71FECB504D}" type="presOf" srcId="{F4D2404C-D472-4572-A7F8-FF1AEC71D9BC}" destId="{F7A72FF3-22F2-4193-83A2-92FB49FFCE64}" srcOrd="1" destOrd="0" presId="urn:microsoft.com/office/officeart/2005/8/layout/orgChart1"/>
    <dgm:cxn modelId="{505C3CAD-E0FD-408D-9C41-ECCCBE530FC0}" srcId="{8EEA7255-6E81-43F3-A3A8-DF09455B43A7}" destId="{F4D2404C-D472-4572-A7F8-FF1AEC71D9BC}" srcOrd="2" destOrd="0" parTransId="{7AD58C2C-9EA2-49F1-967C-609C259C97B2}" sibTransId="{40B656B5-275C-47F7-8D97-43D124D4598E}"/>
    <dgm:cxn modelId="{BA6FC4BA-7203-458A-ABEE-555EC7CB0868}" type="presOf" srcId="{DB2E5B92-F237-4EF5-8684-272B1DDF926F}" destId="{EFF10F6A-DC64-4202-9D1D-B037E69FD4DB}" srcOrd="0" destOrd="0" presId="urn:microsoft.com/office/officeart/2005/8/layout/orgChart1"/>
    <dgm:cxn modelId="{0D751686-12B7-46BF-A347-C2AAC29A296B}" type="presParOf" srcId="{4040F2DD-6DAE-408C-B9D8-D69793AA9209}" destId="{4058FB1E-D6B5-41CF-9EB6-C7AA0932D8D3}" srcOrd="0" destOrd="0" presId="urn:microsoft.com/office/officeart/2005/8/layout/orgChart1"/>
    <dgm:cxn modelId="{34CA66AC-077A-4917-ACF7-839A4C630A1F}" type="presParOf" srcId="{4058FB1E-D6B5-41CF-9EB6-C7AA0932D8D3}" destId="{71E7241D-2573-4293-A6A4-F8A35237A1A6}" srcOrd="0" destOrd="0" presId="urn:microsoft.com/office/officeart/2005/8/layout/orgChart1"/>
    <dgm:cxn modelId="{36C9A2ED-7E03-41E3-80A1-E4CB3B5E103A}" type="presParOf" srcId="{71E7241D-2573-4293-A6A4-F8A35237A1A6}" destId="{94E89931-8812-44BD-B959-0CE10BF9DD91}" srcOrd="0" destOrd="0" presId="urn:microsoft.com/office/officeart/2005/8/layout/orgChart1"/>
    <dgm:cxn modelId="{DAC2B57E-CE3E-4AA8-9AE4-B38704F4E19B}" type="presParOf" srcId="{71E7241D-2573-4293-A6A4-F8A35237A1A6}" destId="{3D32801A-ABC1-4402-AF35-E05DF98C02F9}" srcOrd="1" destOrd="0" presId="urn:microsoft.com/office/officeart/2005/8/layout/orgChart1"/>
    <dgm:cxn modelId="{F2535F38-152A-4957-A503-D283C1ABEF0F}" type="presParOf" srcId="{4058FB1E-D6B5-41CF-9EB6-C7AA0932D8D3}" destId="{9FA8EDEE-0370-4499-B8C0-8BC83FDA1D0C}" srcOrd="1" destOrd="0" presId="urn:microsoft.com/office/officeart/2005/8/layout/orgChart1"/>
    <dgm:cxn modelId="{F39B3BD8-9255-40C2-BF35-A45AA3791824}" type="presParOf" srcId="{9FA8EDEE-0370-4499-B8C0-8BC83FDA1D0C}" destId="{9A7C9C46-4AF1-4BFA-97CD-B65B8B1F09CE}" srcOrd="0" destOrd="0" presId="urn:microsoft.com/office/officeart/2005/8/layout/orgChart1"/>
    <dgm:cxn modelId="{FE992E28-0342-45C2-8601-4A0B17123B96}" type="presParOf" srcId="{9FA8EDEE-0370-4499-B8C0-8BC83FDA1D0C}" destId="{9D9E4857-4249-48B0-8710-7DE5B14E7C0A}" srcOrd="1" destOrd="0" presId="urn:microsoft.com/office/officeart/2005/8/layout/orgChart1"/>
    <dgm:cxn modelId="{D5A7BC52-4A05-4DAC-B97E-44060A1709B3}" type="presParOf" srcId="{9D9E4857-4249-48B0-8710-7DE5B14E7C0A}" destId="{FFD0C7E3-92DB-4F13-A3D6-3687B4E7836D}" srcOrd="0" destOrd="0" presId="urn:microsoft.com/office/officeart/2005/8/layout/orgChart1"/>
    <dgm:cxn modelId="{239A735C-30B8-4679-9A26-D5DC1BD6FCEE}" type="presParOf" srcId="{FFD0C7E3-92DB-4F13-A3D6-3687B4E7836D}" destId="{EFF10F6A-DC64-4202-9D1D-B037E69FD4DB}" srcOrd="0" destOrd="0" presId="urn:microsoft.com/office/officeart/2005/8/layout/orgChart1"/>
    <dgm:cxn modelId="{D3B19119-7057-4174-B158-09ADC0B22720}" type="presParOf" srcId="{FFD0C7E3-92DB-4F13-A3D6-3687B4E7836D}" destId="{59BC9719-6339-40E5-9739-067F0EE6281C}" srcOrd="1" destOrd="0" presId="urn:microsoft.com/office/officeart/2005/8/layout/orgChart1"/>
    <dgm:cxn modelId="{F398804F-5B36-4630-8214-E1D9BB8CCB22}" type="presParOf" srcId="{9D9E4857-4249-48B0-8710-7DE5B14E7C0A}" destId="{C87E05C5-BCAB-4E70-8E5F-00E0F37CC60D}" srcOrd="1" destOrd="0" presId="urn:microsoft.com/office/officeart/2005/8/layout/orgChart1"/>
    <dgm:cxn modelId="{E0F4C5E2-839A-4EE2-8E95-90D3F7AFA134}" type="presParOf" srcId="{9D9E4857-4249-48B0-8710-7DE5B14E7C0A}" destId="{E6933D9D-49E2-4A84-B757-4D70682C4C39}" srcOrd="2" destOrd="0" presId="urn:microsoft.com/office/officeart/2005/8/layout/orgChart1"/>
    <dgm:cxn modelId="{D0E6BA91-7931-47F3-9E70-189D35B66887}" type="presParOf" srcId="{9FA8EDEE-0370-4499-B8C0-8BC83FDA1D0C}" destId="{69679C1E-9688-41B1-BAA7-87C92C4A1C36}" srcOrd="2" destOrd="0" presId="urn:microsoft.com/office/officeart/2005/8/layout/orgChart1"/>
    <dgm:cxn modelId="{9D4E9399-A930-42EC-8B22-5FBABD8DFA29}" type="presParOf" srcId="{9FA8EDEE-0370-4499-B8C0-8BC83FDA1D0C}" destId="{ACC0AF23-9816-42A2-94BB-1BD7DC745D87}" srcOrd="3" destOrd="0" presId="urn:microsoft.com/office/officeart/2005/8/layout/orgChart1"/>
    <dgm:cxn modelId="{3A8E752F-375A-40E2-9667-0D811FADE855}" type="presParOf" srcId="{ACC0AF23-9816-42A2-94BB-1BD7DC745D87}" destId="{32346A92-31CC-4E89-9A65-B8432743BB99}" srcOrd="0" destOrd="0" presId="urn:microsoft.com/office/officeart/2005/8/layout/orgChart1"/>
    <dgm:cxn modelId="{A524C419-3487-414D-9FE6-D02549939512}" type="presParOf" srcId="{32346A92-31CC-4E89-9A65-B8432743BB99}" destId="{86DB3239-B14D-4E70-A0F6-3C5868A30EF5}" srcOrd="0" destOrd="0" presId="urn:microsoft.com/office/officeart/2005/8/layout/orgChart1"/>
    <dgm:cxn modelId="{7C8481DA-9D49-4C1C-80E4-6AC3AAECF30B}" type="presParOf" srcId="{32346A92-31CC-4E89-9A65-B8432743BB99}" destId="{C037D61D-6636-42DC-82B4-FF96CA3F7F8E}" srcOrd="1" destOrd="0" presId="urn:microsoft.com/office/officeart/2005/8/layout/orgChart1"/>
    <dgm:cxn modelId="{E0F8A567-5050-46A6-9470-3FD232A4F726}" type="presParOf" srcId="{ACC0AF23-9816-42A2-94BB-1BD7DC745D87}" destId="{F6194853-0C41-4169-B000-36206AC547C6}" srcOrd="1" destOrd="0" presId="urn:microsoft.com/office/officeart/2005/8/layout/orgChart1"/>
    <dgm:cxn modelId="{32DBF69A-666B-4ACD-9D40-45CFB0B95F3B}" type="presParOf" srcId="{ACC0AF23-9816-42A2-94BB-1BD7DC745D87}" destId="{DDED3493-82AE-4B0F-AE18-F1C3A99396D7}" srcOrd="2" destOrd="0" presId="urn:microsoft.com/office/officeart/2005/8/layout/orgChart1"/>
    <dgm:cxn modelId="{33A30489-D9C9-4444-83A3-724303B003A3}" type="presParOf" srcId="{9FA8EDEE-0370-4499-B8C0-8BC83FDA1D0C}" destId="{798AFEFB-D308-4265-917F-2158D10C12B6}" srcOrd="4" destOrd="0" presId="urn:microsoft.com/office/officeart/2005/8/layout/orgChart1"/>
    <dgm:cxn modelId="{4C319138-E657-49F3-BD19-8F0462675D17}" type="presParOf" srcId="{9FA8EDEE-0370-4499-B8C0-8BC83FDA1D0C}" destId="{32C6C44C-4881-4634-B17D-A79CA67DA49F}" srcOrd="5" destOrd="0" presId="urn:microsoft.com/office/officeart/2005/8/layout/orgChart1"/>
    <dgm:cxn modelId="{2EE12D3A-5733-4E20-B6F6-7B0902D52F12}" type="presParOf" srcId="{32C6C44C-4881-4634-B17D-A79CA67DA49F}" destId="{C75F02D5-288B-4CFE-A06A-BEA4ED343B4D}" srcOrd="0" destOrd="0" presId="urn:microsoft.com/office/officeart/2005/8/layout/orgChart1"/>
    <dgm:cxn modelId="{A9EE5EE8-8E1A-4FB1-8255-5D95F59F539C}" type="presParOf" srcId="{C75F02D5-288B-4CFE-A06A-BEA4ED343B4D}" destId="{EEA864B1-B771-4F13-8B51-E8456645CEA9}" srcOrd="0" destOrd="0" presId="urn:microsoft.com/office/officeart/2005/8/layout/orgChart1"/>
    <dgm:cxn modelId="{F0822FCF-7F9D-44A4-84FE-1F0CB9744CE3}" type="presParOf" srcId="{C75F02D5-288B-4CFE-A06A-BEA4ED343B4D}" destId="{F7A72FF3-22F2-4193-83A2-92FB49FFCE64}" srcOrd="1" destOrd="0" presId="urn:microsoft.com/office/officeart/2005/8/layout/orgChart1"/>
    <dgm:cxn modelId="{6D6FAE06-274F-4AE8-BD08-EE81BE3B4161}" type="presParOf" srcId="{32C6C44C-4881-4634-B17D-A79CA67DA49F}" destId="{73B6F16F-46E3-4A86-AD54-FBDC95C2A333}" srcOrd="1" destOrd="0" presId="urn:microsoft.com/office/officeart/2005/8/layout/orgChart1"/>
    <dgm:cxn modelId="{1C7617F0-69D5-4419-8F37-005A809C58AA}" type="presParOf" srcId="{32C6C44C-4881-4634-B17D-A79CA67DA49F}" destId="{5D9F6EEF-B6E6-4F61-821B-3AB629087F1E}" srcOrd="2" destOrd="0" presId="urn:microsoft.com/office/officeart/2005/8/layout/orgChart1"/>
    <dgm:cxn modelId="{58156273-B563-480C-8156-401D2D21EA9F}" type="presParOf" srcId="{4058FB1E-D6B5-41CF-9EB6-C7AA0932D8D3}" destId="{C97CAE19-7091-4FE9-A0B4-CA16308C41F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1AE632-8509-49C7-B809-81D136E08792}"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45646081-A84B-4CDE-8C80-1FFDDD158ED8}">
      <dgm:prSet phldrT="[Text]"/>
      <dgm:spPr/>
      <dgm:t>
        <a:bodyPr/>
        <a:lstStyle/>
        <a:p>
          <a:r>
            <a:rPr lang="en-US" dirty="0" smtClean="0">
              <a:solidFill>
                <a:schemeClr val="tx1"/>
              </a:solidFill>
            </a:rPr>
            <a:t>At Facility/Block Up to 7 days</a:t>
          </a:r>
          <a:endParaRPr lang="en-US" dirty="0">
            <a:solidFill>
              <a:schemeClr val="tx1"/>
            </a:solidFill>
          </a:endParaRPr>
        </a:p>
      </dgm:t>
    </dgm:pt>
    <dgm:pt modelId="{C55C7D08-0362-481E-9A91-455BA9CD5B09}" type="parTrans" cxnId="{6D062C2A-04D7-4053-8550-4A9E064148B6}">
      <dgm:prSet/>
      <dgm:spPr/>
      <dgm:t>
        <a:bodyPr/>
        <a:lstStyle/>
        <a:p>
          <a:endParaRPr lang="en-US"/>
        </a:p>
      </dgm:t>
    </dgm:pt>
    <dgm:pt modelId="{3E4C872F-E452-46FD-88D3-03D4E6E04595}" type="sibTrans" cxnId="{6D062C2A-04D7-4053-8550-4A9E064148B6}">
      <dgm:prSet/>
      <dgm:spPr/>
      <dgm:t>
        <a:bodyPr/>
        <a:lstStyle/>
        <a:p>
          <a:endParaRPr lang="en-US" dirty="0"/>
        </a:p>
      </dgm:t>
    </dgm:pt>
    <dgm:pt modelId="{ABA9E00C-7A91-46D0-841A-25132A996356}">
      <dgm:prSet phldrT="[Text]"/>
      <dgm:spPr/>
      <dgm:t>
        <a:bodyPr/>
        <a:lstStyle/>
        <a:p>
          <a:r>
            <a:rPr lang="en-US" dirty="0" smtClean="0"/>
            <a:t>Facility Quality Team</a:t>
          </a:r>
          <a:endParaRPr lang="en-US" dirty="0"/>
        </a:p>
      </dgm:t>
    </dgm:pt>
    <dgm:pt modelId="{2B8A80B7-9963-4549-B5CA-99A8ACE9352B}" type="parTrans" cxnId="{E2282FBE-28B3-434E-BAC0-699CFD0E397C}">
      <dgm:prSet/>
      <dgm:spPr/>
      <dgm:t>
        <a:bodyPr/>
        <a:lstStyle/>
        <a:p>
          <a:endParaRPr lang="en-US"/>
        </a:p>
      </dgm:t>
    </dgm:pt>
    <dgm:pt modelId="{9604EF7C-F4EC-46BE-ADB7-47B911D7E91D}" type="sibTrans" cxnId="{E2282FBE-28B3-434E-BAC0-699CFD0E397C}">
      <dgm:prSet/>
      <dgm:spPr/>
      <dgm:t>
        <a:bodyPr/>
        <a:lstStyle/>
        <a:p>
          <a:endParaRPr lang="en-US"/>
        </a:p>
      </dgm:t>
    </dgm:pt>
    <dgm:pt modelId="{10C6190C-CA93-4A9B-9559-A99E2A99E2FD}">
      <dgm:prSet phldrT="[Text]"/>
      <dgm:spPr/>
      <dgm:t>
        <a:bodyPr/>
        <a:lstStyle/>
        <a:p>
          <a:r>
            <a:rPr lang="en-US" dirty="0" smtClean="0">
              <a:solidFill>
                <a:schemeClr val="tx1"/>
              </a:solidFill>
            </a:rPr>
            <a:t>At District Level</a:t>
          </a:r>
        </a:p>
        <a:p>
          <a:r>
            <a:rPr lang="en-US" dirty="0" smtClean="0">
              <a:solidFill>
                <a:schemeClr val="tx1"/>
              </a:solidFill>
            </a:rPr>
            <a:t>Up to14 days</a:t>
          </a:r>
          <a:endParaRPr lang="en-US" dirty="0">
            <a:solidFill>
              <a:schemeClr val="tx1"/>
            </a:solidFill>
          </a:endParaRPr>
        </a:p>
      </dgm:t>
    </dgm:pt>
    <dgm:pt modelId="{C33DAA27-A409-4B5B-B6FD-A8C5A10F8567}" type="parTrans" cxnId="{075A0707-C006-46ED-B15C-192232C6599C}">
      <dgm:prSet/>
      <dgm:spPr/>
      <dgm:t>
        <a:bodyPr/>
        <a:lstStyle/>
        <a:p>
          <a:endParaRPr lang="en-US"/>
        </a:p>
      </dgm:t>
    </dgm:pt>
    <dgm:pt modelId="{F76FFF19-A857-4716-B808-03E41793DED6}" type="sibTrans" cxnId="{075A0707-C006-46ED-B15C-192232C6599C}">
      <dgm:prSet/>
      <dgm:spPr/>
      <dgm:t>
        <a:bodyPr/>
        <a:lstStyle/>
        <a:p>
          <a:endParaRPr lang="en-US" dirty="0"/>
        </a:p>
      </dgm:t>
    </dgm:pt>
    <dgm:pt modelId="{2A1ED912-17F9-4CF3-B266-C6BDE8B4AC43}">
      <dgm:prSet phldrT="[Text]"/>
      <dgm:spPr/>
      <dgm:t>
        <a:bodyPr/>
        <a:lstStyle/>
        <a:p>
          <a:r>
            <a:rPr lang="en-US" dirty="0" smtClean="0"/>
            <a:t>District Quality Assurance Unit</a:t>
          </a:r>
          <a:endParaRPr lang="en-US" dirty="0"/>
        </a:p>
      </dgm:t>
    </dgm:pt>
    <dgm:pt modelId="{EA5A1824-E0EA-40CD-AA0A-17BD19EC9764}" type="parTrans" cxnId="{65486F6B-A3CF-4AB1-B344-0660CD286ED2}">
      <dgm:prSet/>
      <dgm:spPr/>
      <dgm:t>
        <a:bodyPr/>
        <a:lstStyle/>
        <a:p>
          <a:endParaRPr lang="en-US"/>
        </a:p>
      </dgm:t>
    </dgm:pt>
    <dgm:pt modelId="{6D03CFA4-1E3A-4DE2-B564-F4F11BC4265E}" type="sibTrans" cxnId="{65486F6B-A3CF-4AB1-B344-0660CD286ED2}">
      <dgm:prSet/>
      <dgm:spPr/>
      <dgm:t>
        <a:bodyPr/>
        <a:lstStyle/>
        <a:p>
          <a:endParaRPr lang="en-US"/>
        </a:p>
      </dgm:t>
    </dgm:pt>
    <dgm:pt modelId="{101F901B-7D80-44E3-8B7E-46B7F2CCEB83}">
      <dgm:prSet phldrT="[Text]"/>
      <dgm:spPr/>
      <dgm:t>
        <a:bodyPr/>
        <a:lstStyle/>
        <a:p>
          <a:r>
            <a:rPr lang="en-US" dirty="0" smtClean="0">
              <a:solidFill>
                <a:schemeClr val="tx1"/>
              </a:solidFill>
            </a:rPr>
            <a:t>At District Level</a:t>
          </a:r>
        </a:p>
        <a:p>
          <a:r>
            <a:rPr lang="en-US" dirty="0" smtClean="0">
              <a:solidFill>
                <a:schemeClr val="tx1"/>
              </a:solidFill>
            </a:rPr>
            <a:t>Up to 21 days</a:t>
          </a:r>
          <a:endParaRPr lang="en-US" dirty="0">
            <a:solidFill>
              <a:schemeClr val="tx1"/>
            </a:solidFill>
          </a:endParaRPr>
        </a:p>
      </dgm:t>
    </dgm:pt>
    <dgm:pt modelId="{72C56A34-BB90-459F-AE68-37D69DB3CDC6}" type="parTrans" cxnId="{D2601741-4DC4-4E53-BB9D-393E48AC0D84}">
      <dgm:prSet/>
      <dgm:spPr/>
      <dgm:t>
        <a:bodyPr/>
        <a:lstStyle/>
        <a:p>
          <a:endParaRPr lang="en-US"/>
        </a:p>
      </dgm:t>
    </dgm:pt>
    <dgm:pt modelId="{25E44503-1BD8-4706-AD9C-DEF3A752B764}" type="sibTrans" cxnId="{D2601741-4DC4-4E53-BB9D-393E48AC0D84}">
      <dgm:prSet/>
      <dgm:spPr/>
      <dgm:t>
        <a:bodyPr/>
        <a:lstStyle/>
        <a:p>
          <a:endParaRPr lang="en-US" dirty="0"/>
        </a:p>
      </dgm:t>
    </dgm:pt>
    <dgm:pt modelId="{9B0FEEB6-9545-47DA-9C54-3C6289772EE2}">
      <dgm:prSet phldrT="[Text]"/>
      <dgm:spPr/>
      <dgm:t>
        <a:bodyPr/>
        <a:lstStyle/>
        <a:p>
          <a:r>
            <a:rPr lang="en-US" dirty="0" smtClean="0"/>
            <a:t>State Quality Assurance Unit</a:t>
          </a:r>
          <a:endParaRPr lang="en-US" dirty="0"/>
        </a:p>
      </dgm:t>
    </dgm:pt>
    <dgm:pt modelId="{A84D207C-7A6A-4462-A33E-9F1F4E7CF4A4}" type="parTrans" cxnId="{C58041F5-7342-4A5B-A108-F1B4BCBCED7C}">
      <dgm:prSet/>
      <dgm:spPr/>
      <dgm:t>
        <a:bodyPr/>
        <a:lstStyle/>
        <a:p>
          <a:endParaRPr lang="en-US"/>
        </a:p>
      </dgm:t>
    </dgm:pt>
    <dgm:pt modelId="{9A2C6C5E-BA35-46F8-8B8C-39F208122400}" type="sibTrans" cxnId="{C58041F5-7342-4A5B-A108-F1B4BCBCED7C}">
      <dgm:prSet/>
      <dgm:spPr/>
      <dgm:t>
        <a:bodyPr/>
        <a:lstStyle/>
        <a:p>
          <a:endParaRPr lang="en-US"/>
        </a:p>
      </dgm:t>
    </dgm:pt>
    <dgm:pt modelId="{D37BE50E-BB1C-41CD-91D6-A1BB9C989B9C}">
      <dgm:prSet/>
      <dgm:spPr/>
      <dgm:t>
        <a:bodyPr/>
        <a:lstStyle/>
        <a:p>
          <a:r>
            <a:rPr lang="en-US" dirty="0" smtClean="0"/>
            <a:t>MOIC In-charge</a:t>
          </a:r>
          <a:endParaRPr lang="en-US" dirty="0"/>
        </a:p>
      </dgm:t>
    </dgm:pt>
    <dgm:pt modelId="{69199C33-1E8A-4B47-B493-D57CFA4B0018}" type="parTrans" cxnId="{1527FDA9-337C-403C-BF6B-2BCB737858B2}">
      <dgm:prSet/>
      <dgm:spPr/>
      <dgm:t>
        <a:bodyPr/>
        <a:lstStyle/>
        <a:p>
          <a:endParaRPr lang="en-US"/>
        </a:p>
      </dgm:t>
    </dgm:pt>
    <dgm:pt modelId="{BB3229AC-5AD7-4C21-9BDF-0A9A6A5D8BDD}" type="sibTrans" cxnId="{1527FDA9-337C-403C-BF6B-2BCB737858B2}">
      <dgm:prSet/>
      <dgm:spPr/>
      <dgm:t>
        <a:bodyPr/>
        <a:lstStyle/>
        <a:p>
          <a:endParaRPr lang="en-US"/>
        </a:p>
      </dgm:t>
    </dgm:pt>
    <dgm:pt modelId="{783A2EE0-05D4-4636-BE88-7FA8491C42C9}">
      <dgm:prSet/>
      <dgm:spPr/>
      <dgm:t>
        <a:bodyPr/>
        <a:lstStyle/>
        <a:p>
          <a:r>
            <a:rPr lang="en-US" dirty="0" smtClean="0"/>
            <a:t>BCMO</a:t>
          </a:r>
          <a:endParaRPr lang="en-US" dirty="0"/>
        </a:p>
      </dgm:t>
    </dgm:pt>
    <dgm:pt modelId="{C2BF534B-717A-480B-8B36-1B45359812CE}" type="parTrans" cxnId="{46883B91-5840-4560-B331-914B83CEEE9F}">
      <dgm:prSet/>
      <dgm:spPr/>
      <dgm:t>
        <a:bodyPr/>
        <a:lstStyle/>
        <a:p>
          <a:endParaRPr lang="en-US"/>
        </a:p>
      </dgm:t>
    </dgm:pt>
    <dgm:pt modelId="{FD5C7435-6E60-49C0-812A-10613FB0DBF2}" type="sibTrans" cxnId="{46883B91-5840-4560-B331-914B83CEEE9F}">
      <dgm:prSet/>
      <dgm:spPr/>
      <dgm:t>
        <a:bodyPr/>
        <a:lstStyle/>
        <a:p>
          <a:endParaRPr lang="en-US"/>
        </a:p>
      </dgm:t>
    </dgm:pt>
    <dgm:pt modelId="{C42BB27E-9F94-408A-9235-2930416FBB46}">
      <dgm:prSet/>
      <dgm:spPr/>
      <dgm:t>
        <a:bodyPr/>
        <a:lstStyle/>
        <a:p>
          <a:r>
            <a:rPr lang="en-US" dirty="0" smtClean="0"/>
            <a:t>CMO</a:t>
          </a:r>
          <a:endParaRPr lang="en-US" dirty="0"/>
        </a:p>
      </dgm:t>
    </dgm:pt>
    <dgm:pt modelId="{08A19E7C-C32E-456D-9037-D7D72E9499F3}" type="parTrans" cxnId="{10D24FBF-9CBB-40BC-9CE6-8EB2F24A7B1B}">
      <dgm:prSet/>
      <dgm:spPr/>
      <dgm:t>
        <a:bodyPr/>
        <a:lstStyle/>
        <a:p>
          <a:endParaRPr lang="en-US"/>
        </a:p>
      </dgm:t>
    </dgm:pt>
    <dgm:pt modelId="{25FC36A6-AE77-41EA-994D-B147C39FAF3B}" type="sibTrans" cxnId="{10D24FBF-9CBB-40BC-9CE6-8EB2F24A7B1B}">
      <dgm:prSet/>
      <dgm:spPr/>
      <dgm:t>
        <a:bodyPr/>
        <a:lstStyle/>
        <a:p>
          <a:endParaRPr lang="en-US"/>
        </a:p>
      </dgm:t>
    </dgm:pt>
    <dgm:pt modelId="{DB44B2D9-643D-43A1-97C8-6F97F7F53FBC}">
      <dgm:prSet/>
      <dgm:spPr/>
      <dgm:t>
        <a:bodyPr/>
        <a:lstStyle/>
        <a:p>
          <a:r>
            <a:rPr lang="en-US" dirty="0" smtClean="0"/>
            <a:t>MD-NHM</a:t>
          </a:r>
          <a:endParaRPr lang="en-US" dirty="0"/>
        </a:p>
      </dgm:t>
    </dgm:pt>
    <dgm:pt modelId="{DF3C4DEE-1FB2-4E34-BAC0-BE24DAD76E24}" type="parTrans" cxnId="{0F51D6E9-A2E9-41B6-8162-FB1C0BCCC383}">
      <dgm:prSet/>
      <dgm:spPr/>
      <dgm:t>
        <a:bodyPr/>
        <a:lstStyle/>
        <a:p>
          <a:endParaRPr lang="en-US"/>
        </a:p>
      </dgm:t>
    </dgm:pt>
    <dgm:pt modelId="{3B79791A-A2CC-4500-B350-186ECE817D26}" type="sibTrans" cxnId="{0F51D6E9-A2E9-41B6-8162-FB1C0BCCC383}">
      <dgm:prSet/>
      <dgm:spPr/>
      <dgm:t>
        <a:bodyPr/>
        <a:lstStyle/>
        <a:p>
          <a:endParaRPr lang="en-US"/>
        </a:p>
      </dgm:t>
    </dgm:pt>
    <dgm:pt modelId="{2F874211-D951-41C1-892B-0AC3AF895F15}">
      <dgm:prSet/>
      <dgm:spPr/>
      <dgm:t>
        <a:bodyPr/>
        <a:lstStyle/>
        <a:p>
          <a:r>
            <a:rPr lang="en-US" dirty="0" smtClean="0"/>
            <a:t>PS-Health</a:t>
          </a:r>
          <a:endParaRPr lang="en-US" dirty="0"/>
        </a:p>
      </dgm:t>
    </dgm:pt>
    <dgm:pt modelId="{A9713F33-67E5-4965-A551-9E0CC47E2A5F}" type="parTrans" cxnId="{0691DD86-122A-4699-845C-EF8FBC56CB35}">
      <dgm:prSet/>
      <dgm:spPr/>
      <dgm:t>
        <a:bodyPr/>
        <a:lstStyle/>
        <a:p>
          <a:endParaRPr lang="en-US"/>
        </a:p>
      </dgm:t>
    </dgm:pt>
    <dgm:pt modelId="{C0728777-BF72-4034-84F9-7DBF682E0132}" type="sibTrans" cxnId="{0691DD86-122A-4699-845C-EF8FBC56CB35}">
      <dgm:prSet/>
      <dgm:spPr/>
      <dgm:t>
        <a:bodyPr/>
        <a:lstStyle/>
        <a:p>
          <a:endParaRPr lang="en-US"/>
        </a:p>
      </dgm:t>
    </dgm:pt>
    <dgm:pt modelId="{FD186B0B-6DDB-481F-8071-6823F418555B}">
      <dgm:prSet/>
      <dgm:spPr/>
      <dgm:t>
        <a:bodyPr/>
        <a:lstStyle/>
        <a:p>
          <a:r>
            <a:rPr lang="en-US" dirty="0" smtClean="0">
              <a:solidFill>
                <a:schemeClr val="tx1"/>
              </a:solidFill>
            </a:rPr>
            <a:t>Up to 28 days</a:t>
          </a:r>
          <a:endParaRPr lang="en-US" dirty="0">
            <a:solidFill>
              <a:schemeClr val="tx1"/>
            </a:solidFill>
          </a:endParaRPr>
        </a:p>
      </dgm:t>
    </dgm:pt>
    <dgm:pt modelId="{3521AAB7-8789-418C-9C89-92C8B1FB51A6}" type="parTrans" cxnId="{405ACD4C-33B5-4DDD-A8F6-FDB6A59C977A}">
      <dgm:prSet/>
      <dgm:spPr/>
      <dgm:t>
        <a:bodyPr/>
        <a:lstStyle/>
        <a:p>
          <a:endParaRPr lang="en-US"/>
        </a:p>
      </dgm:t>
    </dgm:pt>
    <dgm:pt modelId="{B2216D6A-ABDF-4E0C-9046-5FD414A07818}" type="sibTrans" cxnId="{405ACD4C-33B5-4DDD-A8F6-FDB6A59C977A}">
      <dgm:prSet/>
      <dgm:spPr/>
      <dgm:t>
        <a:bodyPr/>
        <a:lstStyle/>
        <a:p>
          <a:endParaRPr lang="en-US"/>
        </a:p>
      </dgm:t>
    </dgm:pt>
    <dgm:pt modelId="{20C2A872-0A11-457B-B85B-8986B4846563}">
      <dgm:prSet/>
      <dgm:spPr/>
      <dgm:t>
        <a:bodyPr/>
        <a:lstStyle/>
        <a:p>
          <a:r>
            <a:rPr lang="en-US" dirty="0" smtClean="0"/>
            <a:t>HFM and\or CM of the State</a:t>
          </a:r>
          <a:endParaRPr lang="en-US" dirty="0"/>
        </a:p>
      </dgm:t>
    </dgm:pt>
    <dgm:pt modelId="{FD5EE4FD-0877-416E-AC6D-FF254CDB6C9D}" type="parTrans" cxnId="{C2391446-72DA-4E6E-940F-A1CABF0AD85C}">
      <dgm:prSet/>
      <dgm:spPr/>
      <dgm:t>
        <a:bodyPr/>
        <a:lstStyle/>
        <a:p>
          <a:endParaRPr lang="en-US"/>
        </a:p>
      </dgm:t>
    </dgm:pt>
    <dgm:pt modelId="{5E68F6BE-C096-49DE-A504-14BF33D9DA8C}" type="sibTrans" cxnId="{C2391446-72DA-4E6E-940F-A1CABF0AD85C}">
      <dgm:prSet/>
      <dgm:spPr/>
      <dgm:t>
        <a:bodyPr/>
        <a:lstStyle/>
        <a:p>
          <a:endParaRPr lang="en-US"/>
        </a:p>
      </dgm:t>
    </dgm:pt>
    <dgm:pt modelId="{319BE035-DC7D-48DA-A958-5978DFF6FC8E}" type="pres">
      <dgm:prSet presAssocID="{8F1AE632-8509-49C7-B809-81D136E08792}" presName="linearFlow" presStyleCnt="0">
        <dgm:presLayoutVars>
          <dgm:dir/>
          <dgm:animLvl val="lvl"/>
          <dgm:resizeHandles val="exact"/>
        </dgm:presLayoutVars>
      </dgm:prSet>
      <dgm:spPr/>
      <dgm:t>
        <a:bodyPr/>
        <a:lstStyle/>
        <a:p>
          <a:endParaRPr lang="en-US"/>
        </a:p>
      </dgm:t>
    </dgm:pt>
    <dgm:pt modelId="{5AEF5A1F-4533-42B7-AA9A-5BF58A9029A6}" type="pres">
      <dgm:prSet presAssocID="{45646081-A84B-4CDE-8C80-1FFDDD158ED8}" presName="composite" presStyleCnt="0"/>
      <dgm:spPr/>
    </dgm:pt>
    <dgm:pt modelId="{B873B306-5022-4783-B883-28D6B90A202F}" type="pres">
      <dgm:prSet presAssocID="{45646081-A84B-4CDE-8C80-1FFDDD158ED8}" presName="parTx" presStyleLbl="node1" presStyleIdx="0" presStyleCnt="4">
        <dgm:presLayoutVars>
          <dgm:chMax val="0"/>
          <dgm:chPref val="0"/>
          <dgm:bulletEnabled val="1"/>
        </dgm:presLayoutVars>
      </dgm:prSet>
      <dgm:spPr/>
      <dgm:t>
        <a:bodyPr/>
        <a:lstStyle/>
        <a:p>
          <a:endParaRPr lang="en-US"/>
        </a:p>
      </dgm:t>
    </dgm:pt>
    <dgm:pt modelId="{FECE218E-8DA8-4B35-B83B-8959CD57D1A2}" type="pres">
      <dgm:prSet presAssocID="{45646081-A84B-4CDE-8C80-1FFDDD158ED8}" presName="parSh" presStyleLbl="node1" presStyleIdx="0" presStyleCnt="4"/>
      <dgm:spPr/>
      <dgm:t>
        <a:bodyPr/>
        <a:lstStyle/>
        <a:p>
          <a:endParaRPr lang="en-US"/>
        </a:p>
      </dgm:t>
    </dgm:pt>
    <dgm:pt modelId="{AD64C596-C193-4588-9DAE-CB5132218F89}" type="pres">
      <dgm:prSet presAssocID="{45646081-A84B-4CDE-8C80-1FFDDD158ED8}" presName="desTx" presStyleLbl="fgAcc1" presStyleIdx="0" presStyleCnt="4">
        <dgm:presLayoutVars>
          <dgm:bulletEnabled val="1"/>
        </dgm:presLayoutVars>
      </dgm:prSet>
      <dgm:spPr/>
      <dgm:t>
        <a:bodyPr/>
        <a:lstStyle/>
        <a:p>
          <a:endParaRPr lang="en-US"/>
        </a:p>
      </dgm:t>
    </dgm:pt>
    <dgm:pt modelId="{5CF713AC-32E4-4149-84B2-622C4463BA91}" type="pres">
      <dgm:prSet presAssocID="{3E4C872F-E452-46FD-88D3-03D4E6E04595}" presName="sibTrans" presStyleLbl="sibTrans2D1" presStyleIdx="0" presStyleCnt="3"/>
      <dgm:spPr/>
      <dgm:t>
        <a:bodyPr/>
        <a:lstStyle/>
        <a:p>
          <a:endParaRPr lang="en-US"/>
        </a:p>
      </dgm:t>
    </dgm:pt>
    <dgm:pt modelId="{BD8FB30E-D3D3-48AA-8F48-1212B82DD58F}" type="pres">
      <dgm:prSet presAssocID="{3E4C872F-E452-46FD-88D3-03D4E6E04595}" presName="connTx" presStyleLbl="sibTrans2D1" presStyleIdx="0" presStyleCnt="3"/>
      <dgm:spPr/>
      <dgm:t>
        <a:bodyPr/>
        <a:lstStyle/>
        <a:p>
          <a:endParaRPr lang="en-US"/>
        </a:p>
      </dgm:t>
    </dgm:pt>
    <dgm:pt modelId="{0AE95B67-365D-4E7E-8884-1EA30F65206F}" type="pres">
      <dgm:prSet presAssocID="{10C6190C-CA93-4A9B-9559-A99E2A99E2FD}" presName="composite" presStyleCnt="0"/>
      <dgm:spPr/>
    </dgm:pt>
    <dgm:pt modelId="{A82896C9-C8F8-4E1C-9D63-2A2E094919B3}" type="pres">
      <dgm:prSet presAssocID="{10C6190C-CA93-4A9B-9559-A99E2A99E2FD}" presName="parTx" presStyleLbl="node1" presStyleIdx="0" presStyleCnt="4">
        <dgm:presLayoutVars>
          <dgm:chMax val="0"/>
          <dgm:chPref val="0"/>
          <dgm:bulletEnabled val="1"/>
        </dgm:presLayoutVars>
      </dgm:prSet>
      <dgm:spPr/>
      <dgm:t>
        <a:bodyPr/>
        <a:lstStyle/>
        <a:p>
          <a:endParaRPr lang="en-US"/>
        </a:p>
      </dgm:t>
    </dgm:pt>
    <dgm:pt modelId="{C28F08F8-3571-40E2-A499-A0A60360F06F}" type="pres">
      <dgm:prSet presAssocID="{10C6190C-CA93-4A9B-9559-A99E2A99E2FD}" presName="parSh" presStyleLbl="node1" presStyleIdx="1" presStyleCnt="4"/>
      <dgm:spPr/>
      <dgm:t>
        <a:bodyPr/>
        <a:lstStyle/>
        <a:p>
          <a:endParaRPr lang="en-US"/>
        </a:p>
      </dgm:t>
    </dgm:pt>
    <dgm:pt modelId="{A59E1967-0A12-4F0A-8491-4C008AD54114}" type="pres">
      <dgm:prSet presAssocID="{10C6190C-CA93-4A9B-9559-A99E2A99E2FD}" presName="desTx" presStyleLbl="fgAcc1" presStyleIdx="1" presStyleCnt="4">
        <dgm:presLayoutVars>
          <dgm:bulletEnabled val="1"/>
        </dgm:presLayoutVars>
      </dgm:prSet>
      <dgm:spPr/>
      <dgm:t>
        <a:bodyPr/>
        <a:lstStyle/>
        <a:p>
          <a:endParaRPr lang="en-US"/>
        </a:p>
      </dgm:t>
    </dgm:pt>
    <dgm:pt modelId="{2DE04369-4CEA-4C39-8E3C-59641DD6B35C}" type="pres">
      <dgm:prSet presAssocID="{F76FFF19-A857-4716-B808-03E41793DED6}" presName="sibTrans" presStyleLbl="sibTrans2D1" presStyleIdx="1" presStyleCnt="3"/>
      <dgm:spPr/>
      <dgm:t>
        <a:bodyPr/>
        <a:lstStyle/>
        <a:p>
          <a:endParaRPr lang="en-US"/>
        </a:p>
      </dgm:t>
    </dgm:pt>
    <dgm:pt modelId="{665254D8-194C-4498-AD7C-A371A0B766C9}" type="pres">
      <dgm:prSet presAssocID="{F76FFF19-A857-4716-B808-03E41793DED6}" presName="connTx" presStyleLbl="sibTrans2D1" presStyleIdx="1" presStyleCnt="3"/>
      <dgm:spPr/>
      <dgm:t>
        <a:bodyPr/>
        <a:lstStyle/>
        <a:p>
          <a:endParaRPr lang="en-US"/>
        </a:p>
      </dgm:t>
    </dgm:pt>
    <dgm:pt modelId="{F6D3B4FB-279D-4B90-A176-FB07B3CBC49A}" type="pres">
      <dgm:prSet presAssocID="{101F901B-7D80-44E3-8B7E-46B7F2CCEB83}" presName="composite" presStyleCnt="0"/>
      <dgm:spPr/>
    </dgm:pt>
    <dgm:pt modelId="{E833387F-1908-4E1F-8670-5E589E059A8D}" type="pres">
      <dgm:prSet presAssocID="{101F901B-7D80-44E3-8B7E-46B7F2CCEB83}" presName="parTx" presStyleLbl="node1" presStyleIdx="1" presStyleCnt="4">
        <dgm:presLayoutVars>
          <dgm:chMax val="0"/>
          <dgm:chPref val="0"/>
          <dgm:bulletEnabled val="1"/>
        </dgm:presLayoutVars>
      </dgm:prSet>
      <dgm:spPr/>
      <dgm:t>
        <a:bodyPr/>
        <a:lstStyle/>
        <a:p>
          <a:endParaRPr lang="en-US"/>
        </a:p>
      </dgm:t>
    </dgm:pt>
    <dgm:pt modelId="{703C9331-159C-4A90-96E8-9DCA701AF5F9}" type="pres">
      <dgm:prSet presAssocID="{101F901B-7D80-44E3-8B7E-46B7F2CCEB83}" presName="parSh" presStyleLbl="node1" presStyleIdx="2" presStyleCnt="4" custLinFactNeighborX="-2131" custLinFactNeighborY="3655"/>
      <dgm:spPr/>
      <dgm:t>
        <a:bodyPr/>
        <a:lstStyle/>
        <a:p>
          <a:endParaRPr lang="en-US"/>
        </a:p>
      </dgm:t>
    </dgm:pt>
    <dgm:pt modelId="{556B3F8E-EE09-44A5-B2E7-42A23C8D6D76}" type="pres">
      <dgm:prSet presAssocID="{101F901B-7D80-44E3-8B7E-46B7F2CCEB83}" presName="desTx" presStyleLbl="fgAcc1" presStyleIdx="2" presStyleCnt="4">
        <dgm:presLayoutVars>
          <dgm:bulletEnabled val="1"/>
        </dgm:presLayoutVars>
      </dgm:prSet>
      <dgm:spPr/>
      <dgm:t>
        <a:bodyPr/>
        <a:lstStyle/>
        <a:p>
          <a:endParaRPr lang="en-US"/>
        </a:p>
      </dgm:t>
    </dgm:pt>
    <dgm:pt modelId="{2146359F-246D-4C2D-8D7F-6C5760B1772B}" type="pres">
      <dgm:prSet presAssocID="{25E44503-1BD8-4706-AD9C-DEF3A752B764}" presName="sibTrans" presStyleLbl="sibTrans2D1" presStyleIdx="2" presStyleCnt="3"/>
      <dgm:spPr/>
      <dgm:t>
        <a:bodyPr/>
        <a:lstStyle/>
        <a:p>
          <a:endParaRPr lang="en-US"/>
        </a:p>
      </dgm:t>
    </dgm:pt>
    <dgm:pt modelId="{C79E318E-70D7-4305-889C-E8A73D4B8A2D}" type="pres">
      <dgm:prSet presAssocID="{25E44503-1BD8-4706-AD9C-DEF3A752B764}" presName="connTx" presStyleLbl="sibTrans2D1" presStyleIdx="2" presStyleCnt="3"/>
      <dgm:spPr/>
      <dgm:t>
        <a:bodyPr/>
        <a:lstStyle/>
        <a:p>
          <a:endParaRPr lang="en-US"/>
        </a:p>
      </dgm:t>
    </dgm:pt>
    <dgm:pt modelId="{18664955-80D4-4676-8633-27737CA58262}" type="pres">
      <dgm:prSet presAssocID="{FD186B0B-6DDB-481F-8071-6823F418555B}" presName="composite" presStyleCnt="0"/>
      <dgm:spPr/>
    </dgm:pt>
    <dgm:pt modelId="{BD421B1F-3275-4AB3-9FC0-AAC9AB085FB2}" type="pres">
      <dgm:prSet presAssocID="{FD186B0B-6DDB-481F-8071-6823F418555B}" presName="parTx" presStyleLbl="node1" presStyleIdx="2" presStyleCnt="4">
        <dgm:presLayoutVars>
          <dgm:chMax val="0"/>
          <dgm:chPref val="0"/>
          <dgm:bulletEnabled val="1"/>
        </dgm:presLayoutVars>
      </dgm:prSet>
      <dgm:spPr/>
      <dgm:t>
        <a:bodyPr/>
        <a:lstStyle/>
        <a:p>
          <a:endParaRPr lang="en-US"/>
        </a:p>
      </dgm:t>
    </dgm:pt>
    <dgm:pt modelId="{549DB76C-F2D2-4E66-9CCB-D09F0131EB6A}" type="pres">
      <dgm:prSet presAssocID="{FD186B0B-6DDB-481F-8071-6823F418555B}" presName="parSh" presStyleLbl="node1" presStyleIdx="3" presStyleCnt="4"/>
      <dgm:spPr/>
      <dgm:t>
        <a:bodyPr/>
        <a:lstStyle/>
        <a:p>
          <a:endParaRPr lang="en-US"/>
        </a:p>
      </dgm:t>
    </dgm:pt>
    <dgm:pt modelId="{AFA43144-99FD-4DE3-A895-15B9053E4475}" type="pres">
      <dgm:prSet presAssocID="{FD186B0B-6DDB-481F-8071-6823F418555B}" presName="desTx" presStyleLbl="fgAcc1" presStyleIdx="3" presStyleCnt="4">
        <dgm:presLayoutVars>
          <dgm:bulletEnabled val="1"/>
        </dgm:presLayoutVars>
      </dgm:prSet>
      <dgm:spPr/>
      <dgm:t>
        <a:bodyPr/>
        <a:lstStyle/>
        <a:p>
          <a:endParaRPr lang="en-US"/>
        </a:p>
      </dgm:t>
    </dgm:pt>
  </dgm:ptLst>
  <dgm:cxnLst>
    <dgm:cxn modelId="{07287B9E-9207-4E87-A14C-389EEFCAD1D8}" type="presOf" srcId="{ABA9E00C-7A91-46D0-841A-25132A996356}" destId="{AD64C596-C193-4588-9DAE-CB5132218F89}" srcOrd="0" destOrd="0" presId="urn:microsoft.com/office/officeart/2005/8/layout/process3"/>
    <dgm:cxn modelId="{C58041F5-7342-4A5B-A108-F1B4BCBCED7C}" srcId="{101F901B-7D80-44E3-8B7E-46B7F2CCEB83}" destId="{9B0FEEB6-9545-47DA-9C54-3C6289772EE2}" srcOrd="0" destOrd="0" parTransId="{A84D207C-7A6A-4462-A33E-9F1F4E7CF4A4}" sibTransId="{9A2C6C5E-BA35-46F8-8B8C-39F208122400}"/>
    <dgm:cxn modelId="{EB2C7CE7-A506-4DE8-B31C-C48E57F0CE5D}" type="presOf" srcId="{10C6190C-CA93-4A9B-9559-A99E2A99E2FD}" destId="{C28F08F8-3571-40E2-A499-A0A60360F06F}" srcOrd="1" destOrd="0" presId="urn:microsoft.com/office/officeart/2005/8/layout/process3"/>
    <dgm:cxn modelId="{6021EB4E-433E-47E2-8AC3-80E5EF45D366}" type="presOf" srcId="{45646081-A84B-4CDE-8C80-1FFDDD158ED8}" destId="{FECE218E-8DA8-4B35-B83B-8959CD57D1A2}" srcOrd="1" destOrd="0" presId="urn:microsoft.com/office/officeart/2005/8/layout/process3"/>
    <dgm:cxn modelId="{FD283B99-188D-4DF8-A5BA-0C2E20BFCA82}" type="presOf" srcId="{10C6190C-CA93-4A9B-9559-A99E2A99E2FD}" destId="{A82896C9-C8F8-4E1C-9D63-2A2E094919B3}" srcOrd="0" destOrd="0" presId="urn:microsoft.com/office/officeart/2005/8/layout/process3"/>
    <dgm:cxn modelId="{65486F6B-A3CF-4AB1-B344-0660CD286ED2}" srcId="{10C6190C-CA93-4A9B-9559-A99E2A99E2FD}" destId="{2A1ED912-17F9-4CF3-B266-C6BDE8B4AC43}" srcOrd="0" destOrd="0" parTransId="{EA5A1824-E0EA-40CD-AA0A-17BD19EC9764}" sibTransId="{6D03CFA4-1E3A-4DE2-B564-F4F11BC4265E}"/>
    <dgm:cxn modelId="{405ACD4C-33B5-4DDD-A8F6-FDB6A59C977A}" srcId="{8F1AE632-8509-49C7-B809-81D136E08792}" destId="{FD186B0B-6DDB-481F-8071-6823F418555B}" srcOrd="3" destOrd="0" parTransId="{3521AAB7-8789-418C-9C89-92C8B1FB51A6}" sibTransId="{B2216D6A-ABDF-4E0C-9046-5FD414A07818}"/>
    <dgm:cxn modelId="{9C20E9AD-4C0D-4A53-AC54-79FCD0B73470}" type="presOf" srcId="{F76FFF19-A857-4716-B808-03E41793DED6}" destId="{2DE04369-4CEA-4C39-8E3C-59641DD6B35C}" srcOrd="0" destOrd="0" presId="urn:microsoft.com/office/officeart/2005/8/layout/process3"/>
    <dgm:cxn modelId="{1527FDA9-337C-403C-BF6B-2BCB737858B2}" srcId="{45646081-A84B-4CDE-8C80-1FFDDD158ED8}" destId="{D37BE50E-BB1C-41CD-91D6-A1BB9C989B9C}" srcOrd="1" destOrd="0" parTransId="{69199C33-1E8A-4B47-B493-D57CFA4B0018}" sibTransId="{BB3229AC-5AD7-4C21-9BDF-0A9A6A5D8BDD}"/>
    <dgm:cxn modelId="{E4CCA02F-07B8-4A25-A0EB-6FBFD85AEE56}" type="presOf" srcId="{101F901B-7D80-44E3-8B7E-46B7F2CCEB83}" destId="{E833387F-1908-4E1F-8670-5E589E059A8D}" srcOrd="0" destOrd="0" presId="urn:microsoft.com/office/officeart/2005/8/layout/process3"/>
    <dgm:cxn modelId="{8B312CE1-9619-4CC1-AC32-2C6BDD310A68}" type="presOf" srcId="{25E44503-1BD8-4706-AD9C-DEF3A752B764}" destId="{C79E318E-70D7-4305-889C-E8A73D4B8A2D}" srcOrd="1" destOrd="0" presId="urn:microsoft.com/office/officeart/2005/8/layout/process3"/>
    <dgm:cxn modelId="{D2601741-4DC4-4E53-BB9D-393E48AC0D84}" srcId="{8F1AE632-8509-49C7-B809-81D136E08792}" destId="{101F901B-7D80-44E3-8B7E-46B7F2CCEB83}" srcOrd="2" destOrd="0" parTransId="{72C56A34-BB90-459F-AE68-37D69DB3CDC6}" sibTransId="{25E44503-1BD8-4706-AD9C-DEF3A752B764}"/>
    <dgm:cxn modelId="{E2282FBE-28B3-434E-BAC0-699CFD0E397C}" srcId="{45646081-A84B-4CDE-8C80-1FFDDD158ED8}" destId="{ABA9E00C-7A91-46D0-841A-25132A996356}" srcOrd="0" destOrd="0" parTransId="{2B8A80B7-9963-4549-B5CA-99A8ACE9352B}" sibTransId="{9604EF7C-F4EC-46BE-ADB7-47B911D7E91D}"/>
    <dgm:cxn modelId="{10D24FBF-9CBB-40BC-9CE6-8EB2F24A7B1B}" srcId="{10C6190C-CA93-4A9B-9559-A99E2A99E2FD}" destId="{C42BB27E-9F94-408A-9235-2930416FBB46}" srcOrd="1" destOrd="0" parTransId="{08A19E7C-C32E-456D-9037-D7D72E9499F3}" sibTransId="{25FC36A6-AE77-41EA-994D-B147C39FAF3B}"/>
    <dgm:cxn modelId="{7BBD9A35-A7C2-44AA-ACEC-8648F3195F98}" type="presOf" srcId="{D37BE50E-BB1C-41CD-91D6-A1BB9C989B9C}" destId="{AD64C596-C193-4588-9DAE-CB5132218F89}" srcOrd="0" destOrd="1" presId="urn:microsoft.com/office/officeart/2005/8/layout/process3"/>
    <dgm:cxn modelId="{4387C1E2-12AE-4715-A09E-89EA36389AEC}" type="presOf" srcId="{3E4C872F-E452-46FD-88D3-03D4E6E04595}" destId="{5CF713AC-32E4-4149-84B2-622C4463BA91}" srcOrd="0" destOrd="0" presId="urn:microsoft.com/office/officeart/2005/8/layout/process3"/>
    <dgm:cxn modelId="{0D987A2B-6DC0-456A-AB52-2B41D99ECEAA}" type="presOf" srcId="{DB44B2D9-643D-43A1-97C8-6F97F7F53FBC}" destId="{556B3F8E-EE09-44A5-B2E7-42A23C8D6D76}" srcOrd="0" destOrd="1" presId="urn:microsoft.com/office/officeart/2005/8/layout/process3"/>
    <dgm:cxn modelId="{6D062C2A-04D7-4053-8550-4A9E064148B6}" srcId="{8F1AE632-8509-49C7-B809-81D136E08792}" destId="{45646081-A84B-4CDE-8C80-1FFDDD158ED8}" srcOrd="0" destOrd="0" parTransId="{C55C7D08-0362-481E-9A91-455BA9CD5B09}" sibTransId="{3E4C872F-E452-46FD-88D3-03D4E6E04595}"/>
    <dgm:cxn modelId="{0F51D6E9-A2E9-41B6-8162-FB1C0BCCC383}" srcId="{101F901B-7D80-44E3-8B7E-46B7F2CCEB83}" destId="{DB44B2D9-643D-43A1-97C8-6F97F7F53FBC}" srcOrd="1" destOrd="0" parTransId="{DF3C4DEE-1FB2-4E34-BAC0-BE24DAD76E24}" sibTransId="{3B79791A-A2CC-4500-B350-186ECE817D26}"/>
    <dgm:cxn modelId="{6867838A-D6AF-4983-AE64-1E61343E3FD7}" type="presOf" srcId="{8F1AE632-8509-49C7-B809-81D136E08792}" destId="{319BE035-DC7D-48DA-A958-5978DFF6FC8E}" srcOrd="0" destOrd="0" presId="urn:microsoft.com/office/officeart/2005/8/layout/process3"/>
    <dgm:cxn modelId="{13AEFD23-074A-485A-B917-844228C193B8}" type="presOf" srcId="{20C2A872-0A11-457B-B85B-8986B4846563}" destId="{AFA43144-99FD-4DE3-A895-15B9053E4475}" srcOrd="0" destOrd="0" presId="urn:microsoft.com/office/officeart/2005/8/layout/process3"/>
    <dgm:cxn modelId="{ABF231D9-FAAE-4483-A1EB-9623C5955D0A}" type="presOf" srcId="{FD186B0B-6DDB-481F-8071-6823F418555B}" destId="{549DB76C-F2D2-4E66-9CCB-D09F0131EB6A}" srcOrd="1" destOrd="0" presId="urn:microsoft.com/office/officeart/2005/8/layout/process3"/>
    <dgm:cxn modelId="{2FF5C40F-291D-4EDC-8CDA-BE6D7B6301E1}" type="presOf" srcId="{9B0FEEB6-9545-47DA-9C54-3C6289772EE2}" destId="{556B3F8E-EE09-44A5-B2E7-42A23C8D6D76}" srcOrd="0" destOrd="0" presId="urn:microsoft.com/office/officeart/2005/8/layout/process3"/>
    <dgm:cxn modelId="{B30F8AE6-9829-4798-9EDB-7011302FA4DF}" type="presOf" srcId="{2A1ED912-17F9-4CF3-B266-C6BDE8B4AC43}" destId="{A59E1967-0A12-4F0A-8491-4C008AD54114}" srcOrd="0" destOrd="0" presId="urn:microsoft.com/office/officeart/2005/8/layout/process3"/>
    <dgm:cxn modelId="{1E825011-F74C-4765-8692-4D399EC516D8}" type="presOf" srcId="{101F901B-7D80-44E3-8B7E-46B7F2CCEB83}" destId="{703C9331-159C-4A90-96E8-9DCA701AF5F9}" srcOrd="1" destOrd="0" presId="urn:microsoft.com/office/officeart/2005/8/layout/process3"/>
    <dgm:cxn modelId="{46883B91-5840-4560-B331-914B83CEEE9F}" srcId="{45646081-A84B-4CDE-8C80-1FFDDD158ED8}" destId="{783A2EE0-05D4-4636-BE88-7FA8491C42C9}" srcOrd="2" destOrd="0" parTransId="{C2BF534B-717A-480B-8B36-1B45359812CE}" sibTransId="{FD5C7435-6E60-49C0-812A-10613FB0DBF2}"/>
    <dgm:cxn modelId="{D31DD816-AB8B-4109-A346-97657F0FBA38}" type="presOf" srcId="{45646081-A84B-4CDE-8C80-1FFDDD158ED8}" destId="{B873B306-5022-4783-B883-28D6B90A202F}" srcOrd="0" destOrd="0" presId="urn:microsoft.com/office/officeart/2005/8/layout/process3"/>
    <dgm:cxn modelId="{68E233ED-206A-47AC-9F71-03B476A921B1}" type="presOf" srcId="{FD186B0B-6DDB-481F-8071-6823F418555B}" destId="{BD421B1F-3275-4AB3-9FC0-AAC9AB085FB2}" srcOrd="0" destOrd="0" presId="urn:microsoft.com/office/officeart/2005/8/layout/process3"/>
    <dgm:cxn modelId="{0691DD86-122A-4699-845C-EF8FBC56CB35}" srcId="{101F901B-7D80-44E3-8B7E-46B7F2CCEB83}" destId="{2F874211-D951-41C1-892B-0AC3AF895F15}" srcOrd="2" destOrd="0" parTransId="{A9713F33-67E5-4965-A551-9E0CC47E2A5F}" sibTransId="{C0728777-BF72-4034-84F9-7DBF682E0132}"/>
    <dgm:cxn modelId="{1EFF382B-E55E-418D-9A89-4EC4A9399ADC}" type="presOf" srcId="{F76FFF19-A857-4716-B808-03E41793DED6}" destId="{665254D8-194C-4498-AD7C-A371A0B766C9}" srcOrd="1" destOrd="0" presId="urn:microsoft.com/office/officeart/2005/8/layout/process3"/>
    <dgm:cxn modelId="{075A0707-C006-46ED-B15C-192232C6599C}" srcId="{8F1AE632-8509-49C7-B809-81D136E08792}" destId="{10C6190C-CA93-4A9B-9559-A99E2A99E2FD}" srcOrd="1" destOrd="0" parTransId="{C33DAA27-A409-4B5B-B6FD-A8C5A10F8567}" sibTransId="{F76FFF19-A857-4716-B808-03E41793DED6}"/>
    <dgm:cxn modelId="{B1F133E4-C385-4F97-B8EF-5249036D5E21}" type="presOf" srcId="{783A2EE0-05D4-4636-BE88-7FA8491C42C9}" destId="{AD64C596-C193-4588-9DAE-CB5132218F89}" srcOrd="0" destOrd="2" presId="urn:microsoft.com/office/officeart/2005/8/layout/process3"/>
    <dgm:cxn modelId="{58404994-136E-49A0-9E47-7D42E34984B0}" type="presOf" srcId="{C42BB27E-9F94-408A-9235-2930416FBB46}" destId="{A59E1967-0A12-4F0A-8491-4C008AD54114}" srcOrd="0" destOrd="1" presId="urn:microsoft.com/office/officeart/2005/8/layout/process3"/>
    <dgm:cxn modelId="{E066F320-6912-491D-9561-6E149A24696A}" type="presOf" srcId="{2F874211-D951-41C1-892B-0AC3AF895F15}" destId="{556B3F8E-EE09-44A5-B2E7-42A23C8D6D76}" srcOrd="0" destOrd="2" presId="urn:microsoft.com/office/officeart/2005/8/layout/process3"/>
    <dgm:cxn modelId="{BC086A3B-6A7A-4495-AFA5-56B90C1A6CB8}" type="presOf" srcId="{25E44503-1BD8-4706-AD9C-DEF3A752B764}" destId="{2146359F-246D-4C2D-8D7F-6C5760B1772B}" srcOrd="0" destOrd="0" presId="urn:microsoft.com/office/officeart/2005/8/layout/process3"/>
    <dgm:cxn modelId="{2A9DE55E-9090-4E4B-86E8-A2936B1F7E07}" type="presOf" srcId="{3E4C872F-E452-46FD-88D3-03D4E6E04595}" destId="{BD8FB30E-D3D3-48AA-8F48-1212B82DD58F}" srcOrd="1" destOrd="0" presId="urn:microsoft.com/office/officeart/2005/8/layout/process3"/>
    <dgm:cxn modelId="{C2391446-72DA-4E6E-940F-A1CABF0AD85C}" srcId="{FD186B0B-6DDB-481F-8071-6823F418555B}" destId="{20C2A872-0A11-457B-B85B-8986B4846563}" srcOrd="0" destOrd="0" parTransId="{FD5EE4FD-0877-416E-AC6D-FF254CDB6C9D}" sibTransId="{5E68F6BE-C096-49DE-A504-14BF33D9DA8C}"/>
    <dgm:cxn modelId="{6695AB36-A357-46AC-8A35-2566B9659E5F}" type="presParOf" srcId="{319BE035-DC7D-48DA-A958-5978DFF6FC8E}" destId="{5AEF5A1F-4533-42B7-AA9A-5BF58A9029A6}" srcOrd="0" destOrd="0" presId="urn:microsoft.com/office/officeart/2005/8/layout/process3"/>
    <dgm:cxn modelId="{2EF71EB1-515C-4B99-933D-B655F037C068}" type="presParOf" srcId="{5AEF5A1F-4533-42B7-AA9A-5BF58A9029A6}" destId="{B873B306-5022-4783-B883-28D6B90A202F}" srcOrd="0" destOrd="0" presId="urn:microsoft.com/office/officeart/2005/8/layout/process3"/>
    <dgm:cxn modelId="{62BB2CE3-D9C6-4556-BF66-F6E849089FCD}" type="presParOf" srcId="{5AEF5A1F-4533-42B7-AA9A-5BF58A9029A6}" destId="{FECE218E-8DA8-4B35-B83B-8959CD57D1A2}" srcOrd="1" destOrd="0" presId="urn:microsoft.com/office/officeart/2005/8/layout/process3"/>
    <dgm:cxn modelId="{02929EDA-1964-4CD7-9BF9-B6AB44E9EF34}" type="presParOf" srcId="{5AEF5A1F-4533-42B7-AA9A-5BF58A9029A6}" destId="{AD64C596-C193-4588-9DAE-CB5132218F89}" srcOrd="2" destOrd="0" presId="urn:microsoft.com/office/officeart/2005/8/layout/process3"/>
    <dgm:cxn modelId="{99613993-252E-4DC5-B02B-5F11B95D0EC6}" type="presParOf" srcId="{319BE035-DC7D-48DA-A958-5978DFF6FC8E}" destId="{5CF713AC-32E4-4149-84B2-622C4463BA91}" srcOrd="1" destOrd="0" presId="urn:microsoft.com/office/officeart/2005/8/layout/process3"/>
    <dgm:cxn modelId="{996DC1F2-EC5C-41DB-9F60-9A9E91750B8F}" type="presParOf" srcId="{5CF713AC-32E4-4149-84B2-622C4463BA91}" destId="{BD8FB30E-D3D3-48AA-8F48-1212B82DD58F}" srcOrd="0" destOrd="0" presId="urn:microsoft.com/office/officeart/2005/8/layout/process3"/>
    <dgm:cxn modelId="{3E9E4A9E-DACB-4572-98CA-449314C3655D}" type="presParOf" srcId="{319BE035-DC7D-48DA-A958-5978DFF6FC8E}" destId="{0AE95B67-365D-4E7E-8884-1EA30F65206F}" srcOrd="2" destOrd="0" presId="urn:microsoft.com/office/officeart/2005/8/layout/process3"/>
    <dgm:cxn modelId="{78019FEC-CF2B-42FC-9810-F337D28E7800}" type="presParOf" srcId="{0AE95B67-365D-4E7E-8884-1EA30F65206F}" destId="{A82896C9-C8F8-4E1C-9D63-2A2E094919B3}" srcOrd="0" destOrd="0" presId="urn:microsoft.com/office/officeart/2005/8/layout/process3"/>
    <dgm:cxn modelId="{C8638B89-F39F-4FC5-AD5F-E1B9628DD836}" type="presParOf" srcId="{0AE95B67-365D-4E7E-8884-1EA30F65206F}" destId="{C28F08F8-3571-40E2-A499-A0A60360F06F}" srcOrd="1" destOrd="0" presId="urn:microsoft.com/office/officeart/2005/8/layout/process3"/>
    <dgm:cxn modelId="{ECE5B144-6486-475F-AE0E-66FFD785085C}" type="presParOf" srcId="{0AE95B67-365D-4E7E-8884-1EA30F65206F}" destId="{A59E1967-0A12-4F0A-8491-4C008AD54114}" srcOrd="2" destOrd="0" presId="urn:microsoft.com/office/officeart/2005/8/layout/process3"/>
    <dgm:cxn modelId="{B770B6B0-F54F-450E-B02B-F5B1C4319101}" type="presParOf" srcId="{319BE035-DC7D-48DA-A958-5978DFF6FC8E}" destId="{2DE04369-4CEA-4C39-8E3C-59641DD6B35C}" srcOrd="3" destOrd="0" presId="urn:microsoft.com/office/officeart/2005/8/layout/process3"/>
    <dgm:cxn modelId="{8100A7CA-8249-4270-AF49-703B87F63479}" type="presParOf" srcId="{2DE04369-4CEA-4C39-8E3C-59641DD6B35C}" destId="{665254D8-194C-4498-AD7C-A371A0B766C9}" srcOrd="0" destOrd="0" presId="urn:microsoft.com/office/officeart/2005/8/layout/process3"/>
    <dgm:cxn modelId="{83A8499F-F5AA-4056-8DBC-8C6540D51627}" type="presParOf" srcId="{319BE035-DC7D-48DA-A958-5978DFF6FC8E}" destId="{F6D3B4FB-279D-4B90-A176-FB07B3CBC49A}" srcOrd="4" destOrd="0" presId="urn:microsoft.com/office/officeart/2005/8/layout/process3"/>
    <dgm:cxn modelId="{237565A6-EB6D-4FBD-81AA-1B84BBD2E85C}" type="presParOf" srcId="{F6D3B4FB-279D-4B90-A176-FB07B3CBC49A}" destId="{E833387F-1908-4E1F-8670-5E589E059A8D}" srcOrd="0" destOrd="0" presId="urn:microsoft.com/office/officeart/2005/8/layout/process3"/>
    <dgm:cxn modelId="{3B9BD353-C51A-406C-B57A-C60389DACAA6}" type="presParOf" srcId="{F6D3B4FB-279D-4B90-A176-FB07B3CBC49A}" destId="{703C9331-159C-4A90-96E8-9DCA701AF5F9}" srcOrd="1" destOrd="0" presId="urn:microsoft.com/office/officeart/2005/8/layout/process3"/>
    <dgm:cxn modelId="{CF0D7F4D-F498-4C2A-BFF7-E7ACA67CE11F}" type="presParOf" srcId="{F6D3B4FB-279D-4B90-A176-FB07B3CBC49A}" destId="{556B3F8E-EE09-44A5-B2E7-42A23C8D6D76}" srcOrd="2" destOrd="0" presId="urn:microsoft.com/office/officeart/2005/8/layout/process3"/>
    <dgm:cxn modelId="{D6DC5183-AA14-45F7-8B44-598EF601BC76}" type="presParOf" srcId="{319BE035-DC7D-48DA-A958-5978DFF6FC8E}" destId="{2146359F-246D-4C2D-8D7F-6C5760B1772B}" srcOrd="5" destOrd="0" presId="urn:microsoft.com/office/officeart/2005/8/layout/process3"/>
    <dgm:cxn modelId="{F3F7C982-2DDE-49F7-994E-A563C61C4C94}" type="presParOf" srcId="{2146359F-246D-4C2D-8D7F-6C5760B1772B}" destId="{C79E318E-70D7-4305-889C-E8A73D4B8A2D}" srcOrd="0" destOrd="0" presId="urn:microsoft.com/office/officeart/2005/8/layout/process3"/>
    <dgm:cxn modelId="{7CEEF17E-FFA4-4012-895E-8749A12834BA}" type="presParOf" srcId="{319BE035-DC7D-48DA-A958-5978DFF6FC8E}" destId="{18664955-80D4-4676-8633-27737CA58262}" srcOrd="6" destOrd="0" presId="urn:microsoft.com/office/officeart/2005/8/layout/process3"/>
    <dgm:cxn modelId="{DFF32EDA-0165-42F5-94B0-6CE6A4CA63CD}" type="presParOf" srcId="{18664955-80D4-4676-8633-27737CA58262}" destId="{BD421B1F-3275-4AB3-9FC0-AAC9AB085FB2}" srcOrd="0" destOrd="0" presId="urn:microsoft.com/office/officeart/2005/8/layout/process3"/>
    <dgm:cxn modelId="{C8742C81-9180-41EB-A715-AC0D8076C25E}" type="presParOf" srcId="{18664955-80D4-4676-8633-27737CA58262}" destId="{549DB76C-F2D2-4E66-9CCB-D09F0131EB6A}" srcOrd="1" destOrd="0" presId="urn:microsoft.com/office/officeart/2005/8/layout/process3"/>
    <dgm:cxn modelId="{CA1FD545-8EB4-4918-8436-E091FF338FE7}" type="presParOf" srcId="{18664955-80D4-4676-8633-27737CA58262}" destId="{AFA43144-99FD-4DE3-A895-15B9053E447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AFEFB-D308-4265-917F-2158D10C12B6}">
      <dsp:nvSpPr>
        <dsp:cNvPr id="0" name=""/>
        <dsp:cNvSpPr/>
      </dsp:nvSpPr>
      <dsp:spPr>
        <a:xfrm>
          <a:off x="4114800" y="1804770"/>
          <a:ext cx="2911251" cy="505258"/>
        </a:xfrm>
        <a:custGeom>
          <a:avLst/>
          <a:gdLst/>
          <a:ahLst/>
          <a:cxnLst/>
          <a:rect l="0" t="0" r="0" b="0"/>
          <a:pathLst>
            <a:path>
              <a:moveTo>
                <a:pt x="0" y="0"/>
              </a:moveTo>
              <a:lnTo>
                <a:pt x="0" y="252629"/>
              </a:lnTo>
              <a:lnTo>
                <a:pt x="2911251" y="252629"/>
              </a:lnTo>
              <a:lnTo>
                <a:pt x="2911251" y="5052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679C1E-9688-41B1-BAA7-87C92C4A1C36}">
      <dsp:nvSpPr>
        <dsp:cNvPr id="0" name=""/>
        <dsp:cNvSpPr/>
      </dsp:nvSpPr>
      <dsp:spPr>
        <a:xfrm>
          <a:off x="4069080" y="1804770"/>
          <a:ext cx="91440" cy="505258"/>
        </a:xfrm>
        <a:custGeom>
          <a:avLst/>
          <a:gdLst/>
          <a:ahLst/>
          <a:cxnLst/>
          <a:rect l="0" t="0" r="0" b="0"/>
          <a:pathLst>
            <a:path>
              <a:moveTo>
                <a:pt x="45720" y="0"/>
              </a:moveTo>
              <a:lnTo>
                <a:pt x="45720" y="5052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7C9C46-4AF1-4BFA-97CD-B65B8B1F09CE}">
      <dsp:nvSpPr>
        <dsp:cNvPr id="0" name=""/>
        <dsp:cNvSpPr/>
      </dsp:nvSpPr>
      <dsp:spPr>
        <a:xfrm>
          <a:off x="1203548" y="1804770"/>
          <a:ext cx="2911251" cy="505258"/>
        </a:xfrm>
        <a:custGeom>
          <a:avLst/>
          <a:gdLst/>
          <a:ahLst/>
          <a:cxnLst/>
          <a:rect l="0" t="0" r="0" b="0"/>
          <a:pathLst>
            <a:path>
              <a:moveTo>
                <a:pt x="2911251" y="0"/>
              </a:moveTo>
              <a:lnTo>
                <a:pt x="2911251" y="252629"/>
              </a:lnTo>
              <a:lnTo>
                <a:pt x="0" y="252629"/>
              </a:lnTo>
              <a:lnTo>
                <a:pt x="0" y="50525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E89931-8812-44BD-B959-0CE10BF9DD91}">
      <dsp:nvSpPr>
        <dsp:cNvPr id="0" name=""/>
        <dsp:cNvSpPr/>
      </dsp:nvSpPr>
      <dsp:spPr>
        <a:xfrm>
          <a:off x="2514598" y="601774"/>
          <a:ext cx="3200403" cy="1202996"/>
        </a:xfrm>
        <a:prstGeom prst="rect">
          <a:avLst/>
        </a:prstGeom>
        <a:gradFill rotWithShape="0">
          <a:gsLst>
            <a:gs pos="0">
              <a:schemeClr val="accent1">
                <a:hueOff val="0"/>
                <a:satOff val="0"/>
                <a:lumOff val="0"/>
                <a:alphaOff val="0"/>
                <a:tint val="25000"/>
                <a:satMod val="125000"/>
              </a:schemeClr>
            </a:gs>
            <a:gs pos="40000">
              <a:schemeClr val="accent1">
                <a:hueOff val="0"/>
                <a:satOff val="0"/>
                <a:lumOff val="0"/>
                <a:alphaOff val="0"/>
                <a:tint val="55000"/>
                <a:satMod val="130000"/>
              </a:schemeClr>
            </a:gs>
            <a:gs pos="50000">
              <a:schemeClr val="accent1">
                <a:hueOff val="0"/>
                <a:satOff val="0"/>
                <a:lumOff val="0"/>
                <a:alphaOff val="0"/>
                <a:tint val="59000"/>
                <a:satMod val="130000"/>
              </a:schemeClr>
            </a:gs>
            <a:gs pos="65000">
              <a:schemeClr val="accent1">
                <a:hueOff val="0"/>
                <a:satOff val="0"/>
                <a:lumOff val="0"/>
                <a:alphaOff val="0"/>
                <a:tint val="55000"/>
                <a:satMod val="130000"/>
              </a:schemeClr>
            </a:gs>
            <a:gs pos="100000">
              <a:schemeClr val="accent1">
                <a:hueOff val="0"/>
                <a:satOff val="0"/>
                <a:lumOff val="0"/>
                <a:alphaOff val="0"/>
                <a:tint val="20000"/>
                <a:satMod val="125000"/>
              </a:schemeClr>
            </a:gs>
          </a:gsLst>
          <a:lin ang="5400000" scaled="0"/>
        </a:gradFill>
        <a:ln>
          <a:noFill/>
        </a:ln>
        <a:effectLst>
          <a:glow rad="63500">
            <a:schemeClr val="accent1">
              <a:hueOff val="0"/>
              <a:satOff val="0"/>
              <a:lumOff val="0"/>
              <a:alphaOff val="0"/>
              <a:alpha val="45000"/>
              <a:satMod val="12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sz="2300" b="1" kern="1200" dirty="0" smtClean="0"/>
            <a:t>Health advice &amp; GR System- Three Components</a:t>
          </a:r>
          <a:endParaRPr lang="en-US" sz="2300" b="1" kern="1200" dirty="0"/>
        </a:p>
      </dsp:txBody>
      <dsp:txXfrm>
        <a:off x="2514598" y="601774"/>
        <a:ext cx="3200403" cy="1202996"/>
      </dsp:txXfrm>
    </dsp:sp>
    <dsp:sp modelId="{EFF10F6A-DC64-4202-9D1D-B037E69FD4DB}">
      <dsp:nvSpPr>
        <dsp:cNvPr id="0" name=""/>
        <dsp:cNvSpPr/>
      </dsp:nvSpPr>
      <dsp:spPr>
        <a:xfrm>
          <a:off x="552" y="2310029"/>
          <a:ext cx="2405992" cy="1202996"/>
        </a:xfrm>
        <a:prstGeom prst="rect">
          <a:avLst/>
        </a:prstGeom>
        <a:gradFill rotWithShape="0">
          <a:gsLst>
            <a:gs pos="0">
              <a:schemeClr val="accent1">
                <a:hueOff val="0"/>
                <a:satOff val="0"/>
                <a:lumOff val="0"/>
                <a:alphaOff val="0"/>
                <a:tint val="25000"/>
                <a:satMod val="125000"/>
              </a:schemeClr>
            </a:gs>
            <a:gs pos="40000">
              <a:schemeClr val="accent1">
                <a:hueOff val="0"/>
                <a:satOff val="0"/>
                <a:lumOff val="0"/>
                <a:alphaOff val="0"/>
                <a:tint val="55000"/>
                <a:satMod val="130000"/>
              </a:schemeClr>
            </a:gs>
            <a:gs pos="50000">
              <a:schemeClr val="accent1">
                <a:hueOff val="0"/>
                <a:satOff val="0"/>
                <a:lumOff val="0"/>
                <a:alphaOff val="0"/>
                <a:tint val="59000"/>
                <a:satMod val="130000"/>
              </a:schemeClr>
            </a:gs>
            <a:gs pos="65000">
              <a:schemeClr val="accent1">
                <a:hueOff val="0"/>
                <a:satOff val="0"/>
                <a:lumOff val="0"/>
                <a:alphaOff val="0"/>
                <a:tint val="55000"/>
                <a:satMod val="130000"/>
              </a:schemeClr>
            </a:gs>
            <a:gs pos="100000">
              <a:schemeClr val="accent1">
                <a:hueOff val="0"/>
                <a:satOff val="0"/>
                <a:lumOff val="0"/>
                <a:alphaOff val="0"/>
                <a:tint val="20000"/>
                <a:satMod val="125000"/>
              </a:schemeClr>
            </a:gs>
          </a:gsLst>
          <a:lin ang="5400000" scaled="0"/>
        </a:gradFill>
        <a:ln>
          <a:noFill/>
        </a:ln>
        <a:effectLst>
          <a:glow rad="63500">
            <a:schemeClr val="accent1">
              <a:hueOff val="0"/>
              <a:satOff val="0"/>
              <a:lumOff val="0"/>
              <a:alphaOff val="0"/>
              <a:alpha val="45000"/>
              <a:satMod val="12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IN" sz="2300" b="1" kern="1200" dirty="0" smtClean="0"/>
            <a:t>Facility based GR Helpdesk</a:t>
          </a:r>
          <a:endParaRPr lang="en-US" sz="2300" kern="1200" dirty="0"/>
        </a:p>
      </dsp:txBody>
      <dsp:txXfrm>
        <a:off x="552" y="2310029"/>
        <a:ext cx="2405992" cy="1202996"/>
      </dsp:txXfrm>
    </dsp:sp>
    <dsp:sp modelId="{86DB3239-B14D-4E70-A0F6-3C5868A30EF5}">
      <dsp:nvSpPr>
        <dsp:cNvPr id="0" name=""/>
        <dsp:cNvSpPr/>
      </dsp:nvSpPr>
      <dsp:spPr>
        <a:xfrm>
          <a:off x="2911803" y="2310029"/>
          <a:ext cx="2405992" cy="1202996"/>
        </a:xfrm>
        <a:prstGeom prst="rect">
          <a:avLst/>
        </a:prstGeom>
        <a:gradFill rotWithShape="0">
          <a:gsLst>
            <a:gs pos="0">
              <a:schemeClr val="accent1">
                <a:hueOff val="0"/>
                <a:satOff val="0"/>
                <a:lumOff val="0"/>
                <a:alphaOff val="0"/>
                <a:tint val="25000"/>
                <a:satMod val="125000"/>
              </a:schemeClr>
            </a:gs>
            <a:gs pos="40000">
              <a:schemeClr val="accent1">
                <a:hueOff val="0"/>
                <a:satOff val="0"/>
                <a:lumOff val="0"/>
                <a:alphaOff val="0"/>
                <a:tint val="55000"/>
                <a:satMod val="130000"/>
              </a:schemeClr>
            </a:gs>
            <a:gs pos="50000">
              <a:schemeClr val="accent1">
                <a:hueOff val="0"/>
                <a:satOff val="0"/>
                <a:lumOff val="0"/>
                <a:alphaOff val="0"/>
                <a:tint val="59000"/>
                <a:satMod val="130000"/>
              </a:schemeClr>
            </a:gs>
            <a:gs pos="65000">
              <a:schemeClr val="accent1">
                <a:hueOff val="0"/>
                <a:satOff val="0"/>
                <a:lumOff val="0"/>
                <a:alphaOff val="0"/>
                <a:tint val="55000"/>
                <a:satMod val="130000"/>
              </a:schemeClr>
            </a:gs>
            <a:gs pos="100000">
              <a:schemeClr val="accent1">
                <a:hueOff val="0"/>
                <a:satOff val="0"/>
                <a:lumOff val="0"/>
                <a:alphaOff val="0"/>
                <a:tint val="20000"/>
                <a:satMod val="125000"/>
              </a:schemeClr>
            </a:gs>
          </a:gsLst>
          <a:lin ang="5400000" scaled="0"/>
        </a:gradFill>
        <a:ln>
          <a:noFill/>
        </a:ln>
        <a:effectLst>
          <a:glow rad="63500">
            <a:schemeClr val="accent1">
              <a:hueOff val="0"/>
              <a:satOff val="0"/>
              <a:lumOff val="0"/>
              <a:alphaOff val="0"/>
              <a:alpha val="45000"/>
              <a:satMod val="12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IN" sz="2300" b="1" kern="1200" dirty="0" smtClean="0"/>
            <a:t>Call centre based Health advice &amp; GR helpline</a:t>
          </a:r>
          <a:endParaRPr lang="en-US" sz="2300" kern="1200" dirty="0"/>
        </a:p>
      </dsp:txBody>
      <dsp:txXfrm>
        <a:off x="2911803" y="2310029"/>
        <a:ext cx="2405992" cy="1202996"/>
      </dsp:txXfrm>
    </dsp:sp>
    <dsp:sp modelId="{EEA864B1-B771-4F13-8B51-E8456645CEA9}">
      <dsp:nvSpPr>
        <dsp:cNvPr id="0" name=""/>
        <dsp:cNvSpPr/>
      </dsp:nvSpPr>
      <dsp:spPr>
        <a:xfrm>
          <a:off x="5823054" y="2310029"/>
          <a:ext cx="2405992" cy="1202996"/>
        </a:xfrm>
        <a:prstGeom prst="rect">
          <a:avLst/>
        </a:prstGeom>
        <a:gradFill rotWithShape="0">
          <a:gsLst>
            <a:gs pos="0">
              <a:schemeClr val="accent1">
                <a:hueOff val="0"/>
                <a:satOff val="0"/>
                <a:lumOff val="0"/>
                <a:alphaOff val="0"/>
                <a:tint val="25000"/>
                <a:satMod val="125000"/>
              </a:schemeClr>
            </a:gs>
            <a:gs pos="40000">
              <a:schemeClr val="accent1">
                <a:hueOff val="0"/>
                <a:satOff val="0"/>
                <a:lumOff val="0"/>
                <a:alphaOff val="0"/>
                <a:tint val="55000"/>
                <a:satMod val="130000"/>
              </a:schemeClr>
            </a:gs>
            <a:gs pos="50000">
              <a:schemeClr val="accent1">
                <a:hueOff val="0"/>
                <a:satOff val="0"/>
                <a:lumOff val="0"/>
                <a:alphaOff val="0"/>
                <a:tint val="59000"/>
                <a:satMod val="130000"/>
              </a:schemeClr>
            </a:gs>
            <a:gs pos="65000">
              <a:schemeClr val="accent1">
                <a:hueOff val="0"/>
                <a:satOff val="0"/>
                <a:lumOff val="0"/>
                <a:alphaOff val="0"/>
                <a:tint val="55000"/>
                <a:satMod val="130000"/>
              </a:schemeClr>
            </a:gs>
            <a:gs pos="100000">
              <a:schemeClr val="accent1">
                <a:hueOff val="0"/>
                <a:satOff val="0"/>
                <a:lumOff val="0"/>
                <a:alphaOff val="0"/>
                <a:tint val="20000"/>
                <a:satMod val="125000"/>
              </a:schemeClr>
            </a:gs>
          </a:gsLst>
          <a:lin ang="5400000" scaled="0"/>
        </a:gradFill>
        <a:ln>
          <a:noFill/>
        </a:ln>
        <a:effectLst>
          <a:glow rad="63500">
            <a:schemeClr val="accent1">
              <a:hueOff val="0"/>
              <a:satOff val="0"/>
              <a:lumOff val="0"/>
              <a:alphaOff val="0"/>
              <a:alpha val="45000"/>
              <a:satMod val="12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IN" sz="2300" b="1" kern="1200" dirty="0" smtClean="0"/>
            <a:t>Health advice &amp; GR web portal</a:t>
          </a:r>
          <a:endParaRPr lang="en-US" sz="2300" kern="1200" dirty="0"/>
        </a:p>
      </dsp:txBody>
      <dsp:txXfrm>
        <a:off x="5823054" y="2310029"/>
        <a:ext cx="2405992" cy="1202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E218E-8DA8-4B35-B83B-8959CD57D1A2}">
      <dsp:nvSpPr>
        <dsp:cNvPr id="0" name=""/>
        <dsp:cNvSpPr/>
      </dsp:nvSpPr>
      <dsp:spPr>
        <a:xfrm>
          <a:off x="1526" y="363392"/>
          <a:ext cx="1917610" cy="1099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kern="1200" dirty="0" smtClean="0">
              <a:solidFill>
                <a:schemeClr val="tx1"/>
              </a:solidFill>
            </a:rPr>
            <a:t>At Facility/Block Up to 7 days</a:t>
          </a:r>
          <a:endParaRPr lang="en-US" sz="1700" kern="1200" dirty="0">
            <a:solidFill>
              <a:schemeClr val="tx1"/>
            </a:solidFill>
          </a:endParaRPr>
        </a:p>
      </dsp:txBody>
      <dsp:txXfrm>
        <a:off x="1526" y="363392"/>
        <a:ext cx="1917610" cy="732905"/>
      </dsp:txXfrm>
    </dsp:sp>
    <dsp:sp modelId="{AD64C596-C193-4588-9DAE-CB5132218F89}">
      <dsp:nvSpPr>
        <dsp:cNvPr id="0" name=""/>
        <dsp:cNvSpPr/>
      </dsp:nvSpPr>
      <dsp:spPr>
        <a:xfrm>
          <a:off x="394289" y="1096298"/>
          <a:ext cx="1917610" cy="1560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Facility Quality Team</a:t>
          </a:r>
          <a:endParaRPr lang="en-US" sz="1700" kern="1200" dirty="0"/>
        </a:p>
        <a:p>
          <a:pPr marL="171450" lvl="1" indent="-171450" algn="l" defTabSz="755650">
            <a:lnSpc>
              <a:spcPct val="90000"/>
            </a:lnSpc>
            <a:spcBef>
              <a:spcPct val="0"/>
            </a:spcBef>
            <a:spcAft>
              <a:spcPct val="15000"/>
            </a:spcAft>
            <a:buChar char="••"/>
          </a:pPr>
          <a:r>
            <a:rPr lang="en-US" sz="1700" kern="1200" dirty="0" smtClean="0"/>
            <a:t>MOIC In-charge</a:t>
          </a:r>
          <a:endParaRPr lang="en-US" sz="1700" kern="1200" dirty="0"/>
        </a:p>
        <a:p>
          <a:pPr marL="171450" lvl="1" indent="-171450" algn="l" defTabSz="755650">
            <a:lnSpc>
              <a:spcPct val="90000"/>
            </a:lnSpc>
            <a:spcBef>
              <a:spcPct val="0"/>
            </a:spcBef>
            <a:spcAft>
              <a:spcPct val="15000"/>
            </a:spcAft>
            <a:buChar char="••"/>
          </a:pPr>
          <a:r>
            <a:rPr lang="en-US" sz="1700" kern="1200" dirty="0" smtClean="0"/>
            <a:t>BCMO</a:t>
          </a:r>
          <a:endParaRPr lang="en-US" sz="1700" kern="1200" dirty="0"/>
        </a:p>
      </dsp:txBody>
      <dsp:txXfrm>
        <a:off x="439997" y="1142006"/>
        <a:ext cx="1826194" cy="1469184"/>
      </dsp:txXfrm>
    </dsp:sp>
    <dsp:sp modelId="{5CF713AC-32E4-4149-84B2-622C4463BA91}">
      <dsp:nvSpPr>
        <dsp:cNvPr id="0" name=""/>
        <dsp:cNvSpPr/>
      </dsp:nvSpPr>
      <dsp:spPr>
        <a:xfrm>
          <a:off x="2209839" y="491130"/>
          <a:ext cx="616289" cy="4774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2209839" y="586616"/>
        <a:ext cx="473060" cy="286457"/>
      </dsp:txXfrm>
    </dsp:sp>
    <dsp:sp modelId="{C28F08F8-3571-40E2-A499-A0A60360F06F}">
      <dsp:nvSpPr>
        <dsp:cNvPr id="0" name=""/>
        <dsp:cNvSpPr/>
      </dsp:nvSpPr>
      <dsp:spPr>
        <a:xfrm>
          <a:off x="3081947" y="363392"/>
          <a:ext cx="1917610" cy="1099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kern="1200" dirty="0" smtClean="0">
              <a:solidFill>
                <a:schemeClr val="tx1"/>
              </a:solidFill>
            </a:rPr>
            <a:t>At District Level</a:t>
          </a:r>
        </a:p>
        <a:p>
          <a:pPr lvl="0" algn="l" defTabSz="755650">
            <a:lnSpc>
              <a:spcPct val="90000"/>
            </a:lnSpc>
            <a:spcBef>
              <a:spcPct val="0"/>
            </a:spcBef>
            <a:spcAft>
              <a:spcPct val="35000"/>
            </a:spcAft>
          </a:pPr>
          <a:r>
            <a:rPr lang="en-US" sz="1700" kern="1200" dirty="0" smtClean="0">
              <a:solidFill>
                <a:schemeClr val="tx1"/>
              </a:solidFill>
            </a:rPr>
            <a:t>Up to14 days</a:t>
          </a:r>
          <a:endParaRPr lang="en-US" sz="1700" kern="1200" dirty="0">
            <a:solidFill>
              <a:schemeClr val="tx1"/>
            </a:solidFill>
          </a:endParaRPr>
        </a:p>
      </dsp:txBody>
      <dsp:txXfrm>
        <a:off x="3081947" y="363392"/>
        <a:ext cx="1917610" cy="732905"/>
      </dsp:txXfrm>
    </dsp:sp>
    <dsp:sp modelId="{A59E1967-0A12-4F0A-8491-4C008AD54114}">
      <dsp:nvSpPr>
        <dsp:cNvPr id="0" name=""/>
        <dsp:cNvSpPr/>
      </dsp:nvSpPr>
      <dsp:spPr>
        <a:xfrm>
          <a:off x="3474711" y="1096298"/>
          <a:ext cx="1917610" cy="1560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District Quality Assurance Unit</a:t>
          </a:r>
          <a:endParaRPr lang="en-US" sz="1700" kern="1200" dirty="0"/>
        </a:p>
        <a:p>
          <a:pPr marL="171450" lvl="1" indent="-171450" algn="l" defTabSz="755650">
            <a:lnSpc>
              <a:spcPct val="90000"/>
            </a:lnSpc>
            <a:spcBef>
              <a:spcPct val="0"/>
            </a:spcBef>
            <a:spcAft>
              <a:spcPct val="15000"/>
            </a:spcAft>
            <a:buChar char="••"/>
          </a:pPr>
          <a:r>
            <a:rPr lang="en-US" sz="1700" kern="1200" dirty="0" smtClean="0"/>
            <a:t>CMO</a:t>
          </a:r>
          <a:endParaRPr lang="en-US" sz="1700" kern="1200" dirty="0"/>
        </a:p>
      </dsp:txBody>
      <dsp:txXfrm>
        <a:off x="3520419" y="1142006"/>
        <a:ext cx="1826194" cy="1469184"/>
      </dsp:txXfrm>
    </dsp:sp>
    <dsp:sp modelId="{2DE04369-4CEA-4C39-8E3C-59641DD6B35C}">
      <dsp:nvSpPr>
        <dsp:cNvPr id="0" name=""/>
        <dsp:cNvSpPr/>
      </dsp:nvSpPr>
      <dsp:spPr>
        <a:xfrm rot="45443">
          <a:off x="5280018" y="511443"/>
          <a:ext cx="594683" cy="4774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5280024" y="605982"/>
        <a:ext cx="451454" cy="286457"/>
      </dsp:txXfrm>
    </dsp:sp>
    <dsp:sp modelId="{703C9331-159C-4A90-96E8-9DCA701AF5F9}">
      <dsp:nvSpPr>
        <dsp:cNvPr id="0" name=""/>
        <dsp:cNvSpPr/>
      </dsp:nvSpPr>
      <dsp:spPr>
        <a:xfrm>
          <a:off x="6121505" y="403574"/>
          <a:ext cx="1917610" cy="1099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kern="1200" dirty="0" smtClean="0">
              <a:solidFill>
                <a:schemeClr val="tx1"/>
              </a:solidFill>
            </a:rPr>
            <a:t>At District Level</a:t>
          </a:r>
        </a:p>
        <a:p>
          <a:pPr lvl="0" algn="l" defTabSz="755650">
            <a:lnSpc>
              <a:spcPct val="90000"/>
            </a:lnSpc>
            <a:spcBef>
              <a:spcPct val="0"/>
            </a:spcBef>
            <a:spcAft>
              <a:spcPct val="35000"/>
            </a:spcAft>
          </a:pPr>
          <a:r>
            <a:rPr lang="en-US" sz="1700" kern="1200" dirty="0" smtClean="0">
              <a:solidFill>
                <a:schemeClr val="tx1"/>
              </a:solidFill>
            </a:rPr>
            <a:t>Up to 21 days</a:t>
          </a:r>
          <a:endParaRPr lang="en-US" sz="1700" kern="1200" dirty="0">
            <a:solidFill>
              <a:schemeClr val="tx1"/>
            </a:solidFill>
          </a:endParaRPr>
        </a:p>
      </dsp:txBody>
      <dsp:txXfrm>
        <a:off x="6121505" y="403574"/>
        <a:ext cx="1917610" cy="732905"/>
      </dsp:txXfrm>
    </dsp:sp>
    <dsp:sp modelId="{556B3F8E-EE09-44A5-B2E7-42A23C8D6D76}">
      <dsp:nvSpPr>
        <dsp:cNvPr id="0" name=""/>
        <dsp:cNvSpPr/>
      </dsp:nvSpPr>
      <dsp:spPr>
        <a:xfrm>
          <a:off x="6555132" y="1096298"/>
          <a:ext cx="1917610" cy="1560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State Quality Assurance Unit</a:t>
          </a:r>
          <a:endParaRPr lang="en-US" sz="1700" kern="1200" dirty="0"/>
        </a:p>
        <a:p>
          <a:pPr marL="171450" lvl="1" indent="-171450" algn="l" defTabSz="755650">
            <a:lnSpc>
              <a:spcPct val="90000"/>
            </a:lnSpc>
            <a:spcBef>
              <a:spcPct val="0"/>
            </a:spcBef>
            <a:spcAft>
              <a:spcPct val="15000"/>
            </a:spcAft>
            <a:buChar char="••"/>
          </a:pPr>
          <a:r>
            <a:rPr lang="en-US" sz="1700" kern="1200" dirty="0" smtClean="0"/>
            <a:t>MD-NHM</a:t>
          </a:r>
          <a:endParaRPr lang="en-US" sz="1700" kern="1200" dirty="0"/>
        </a:p>
        <a:p>
          <a:pPr marL="171450" lvl="1" indent="-171450" algn="l" defTabSz="755650">
            <a:lnSpc>
              <a:spcPct val="90000"/>
            </a:lnSpc>
            <a:spcBef>
              <a:spcPct val="0"/>
            </a:spcBef>
            <a:spcAft>
              <a:spcPct val="15000"/>
            </a:spcAft>
            <a:buChar char="••"/>
          </a:pPr>
          <a:r>
            <a:rPr lang="en-US" sz="1700" kern="1200" dirty="0" smtClean="0"/>
            <a:t>PS-Health</a:t>
          </a:r>
          <a:endParaRPr lang="en-US" sz="1700" kern="1200" dirty="0"/>
        </a:p>
      </dsp:txBody>
      <dsp:txXfrm>
        <a:off x="6600840" y="1142006"/>
        <a:ext cx="1826194" cy="1469184"/>
      </dsp:txXfrm>
    </dsp:sp>
    <dsp:sp modelId="{2146359F-246D-4C2D-8D7F-6C5760B1772B}">
      <dsp:nvSpPr>
        <dsp:cNvPr id="0" name=""/>
        <dsp:cNvSpPr/>
      </dsp:nvSpPr>
      <dsp:spPr>
        <a:xfrm rot="21555747">
          <a:off x="8340007" y="510989"/>
          <a:ext cx="638000" cy="4774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8340013" y="607397"/>
        <a:ext cx="494771" cy="286457"/>
      </dsp:txXfrm>
    </dsp:sp>
    <dsp:sp modelId="{549DB76C-F2D2-4E66-9CCB-D09F0131EB6A}">
      <dsp:nvSpPr>
        <dsp:cNvPr id="0" name=""/>
        <dsp:cNvSpPr/>
      </dsp:nvSpPr>
      <dsp:spPr>
        <a:xfrm>
          <a:off x="9242790" y="363392"/>
          <a:ext cx="1917610" cy="1099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kern="1200" dirty="0" smtClean="0">
              <a:solidFill>
                <a:schemeClr val="tx1"/>
              </a:solidFill>
            </a:rPr>
            <a:t>Up to 28 days</a:t>
          </a:r>
          <a:endParaRPr lang="en-US" sz="1700" kern="1200" dirty="0">
            <a:solidFill>
              <a:schemeClr val="tx1"/>
            </a:solidFill>
          </a:endParaRPr>
        </a:p>
      </dsp:txBody>
      <dsp:txXfrm>
        <a:off x="9242790" y="363392"/>
        <a:ext cx="1917610" cy="732905"/>
      </dsp:txXfrm>
    </dsp:sp>
    <dsp:sp modelId="{AFA43144-99FD-4DE3-A895-15B9053E4475}">
      <dsp:nvSpPr>
        <dsp:cNvPr id="0" name=""/>
        <dsp:cNvSpPr/>
      </dsp:nvSpPr>
      <dsp:spPr>
        <a:xfrm>
          <a:off x="9635554" y="1096298"/>
          <a:ext cx="1917610" cy="15606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HFM and\or CM of the State</a:t>
          </a:r>
          <a:endParaRPr lang="en-US" sz="1700" kern="1200" dirty="0"/>
        </a:p>
      </dsp:txBody>
      <dsp:txXfrm>
        <a:off x="9681262" y="1142006"/>
        <a:ext cx="1826194" cy="146918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4F3267-3410-4E0E-AA0C-86568587F96D}" type="datetimeFigureOut">
              <a:rPr lang="en-US" smtClean="0"/>
              <a:t>5/13/2019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48DE25-A389-40AE-BC49-107C0EE83765}" type="slidenum">
              <a:rPr lang="en-US" smtClean="0"/>
              <a:t>‹#›</a:t>
            </a:fld>
            <a:endParaRPr lang="en-US"/>
          </a:p>
        </p:txBody>
      </p:sp>
    </p:spTree>
    <p:extLst>
      <p:ext uri="{BB962C8B-B14F-4D97-AF65-F5344CB8AC3E}">
        <p14:creationId xmlns:p14="http://schemas.microsoft.com/office/powerpoint/2010/main" val="428006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807A47-5832-43B1-86F3-1A91B4F95DC7}" type="slidenum">
              <a:rPr lang="en-IN" smtClean="0"/>
              <a:pPr/>
              <a:t>10</a:t>
            </a:fld>
            <a:endParaRPr lang="en-IN" dirty="0"/>
          </a:p>
        </p:txBody>
      </p:sp>
    </p:spTree>
    <p:extLst>
      <p:ext uri="{BB962C8B-B14F-4D97-AF65-F5344CB8AC3E}">
        <p14:creationId xmlns:p14="http://schemas.microsoft.com/office/powerpoint/2010/main" val="3389966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FCB137-B12F-450A-A46E-4BE28E25CDBC}" type="slidenum">
              <a:rPr lang="en-US" smtClean="0"/>
              <a:pPr/>
              <a:t>20</a:t>
            </a:fld>
            <a:endParaRPr lang="en-US" dirty="0"/>
          </a:p>
        </p:txBody>
      </p:sp>
    </p:spTree>
    <p:extLst>
      <p:ext uri="{BB962C8B-B14F-4D97-AF65-F5344CB8AC3E}">
        <p14:creationId xmlns:p14="http://schemas.microsoft.com/office/powerpoint/2010/main" val="2636999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dirty="0"/>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333895F-221E-436B-B438-F582D97D2AE5}" type="datetimeFigureOut">
              <a:rPr lang="en-US" smtClean="0"/>
              <a:t>5/13/2019</a:t>
            </a:fld>
            <a:endParaRPr lang="en-US"/>
          </a:p>
        </p:txBody>
      </p:sp>
      <p:sp>
        <p:nvSpPr>
          <p:cNvPr id="17" name="Footer Placeholder 16"/>
          <p:cNvSpPr>
            <a:spLocks noGrp="1"/>
          </p:cNvSpPr>
          <p:nvPr>
            <p:ph type="ftr" sz="quarter" idx="11"/>
          </p:nvPr>
        </p:nvSpPr>
        <p:spPr>
          <a:xfrm>
            <a:off x="1524000" y="375969"/>
            <a:ext cx="7823200" cy="365125"/>
          </a:xfrm>
        </p:spPr>
        <p:txBody>
          <a:bodyPr/>
          <a:lstStyle>
            <a:lvl1pPr algn="l">
              <a:defRPr sz="1400" b="1">
                <a:solidFill>
                  <a:schemeClr val="tx2"/>
                </a:solidFill>
              </a:defRPr>
            </a:lvl1pPr>
          </a:lstStyle>
          <a:p>
            <a:endParaRPr lang="en-US"/>
          </a:p>
        </p:txBody>
      </p:sp>
      <p:sp>
        <p:nvSpPr>
          <p:cNvPr id="29" name="Slide Number Placeholder 28"/>
          <p:cNvSpPr>
            <a:spLocks noGrp="1"/>
          </p:cNvSpPr>
          <p:nvPr>
            <p:ph type="sldNum" sz="quarter" idx="12"/>
          </p:nvPr>
        </p:nvSpPr>
        <p:spPr>
          <a:xfrm>
            <a:off x="10668000" y="360093"/>
            <a:ext cx="1117600" cy="381000"/>
          </a:xfrm>
        </p:spPr>
        <p:txBody>
          <a:bodyPr/>
          <a:lstStyle>
            <a:lvl1pPr>
              <a:defRPr>
                <a:solidFill>
                  <a:schemeClr val="tx2"/>
                </a:solidFill>
              </a:defRPr>
            </a:lvl1pPr>
          </a:lstStyle>
          <a:p>
            <a:fld id="{C797A29F-D93D-46CC-BDC8-629A43562D1B}" type="slidenum">
              <a:rPr lang="en-US" smtClean="0"/>
              <a:t>‹#›</a:t>
            </a:fld>
            <a:endParaRPr lang="en-US"/>
          </a:p>
        </p:txBody>
      </p:sp>
      <p:pic>
        <p:nvPicPr>
          <p:cNvPr id="12"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24" y="207693"/>
            <a:ext cx="13462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6400" y="61722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3066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304800" y="6324600"/>
            <a:ext cx="1828800" cy="457200"/>
          </a:xfrm>
        </p:spPr>
        <p:txBody>
          <a:bodyPr/>
          <a:lstStyle/>
          <a:p>
            <a:fld id="{6333895F-221E-436B-B438-F582D97D2AE5}" type="datetimeFigureOut">
              <a:rPr lang="en-US" smtClean="0"/>
              <a:t>5/13/2019</a:t>
            </a:fld>
            <a:endParaRPr lang="en-US"/>
          </a:p>
        </p:txBody>
      </p:sp>
      <p:sp>
        <p:nvSpPr>
          <p:cNvPr id="5" name="Footer Placeholder 4"/>
          <p:cNvSpPr>
            <a:spLocks noGrp="1"/>
          </p:cNvSpPr>
          <p:nvPr>
            <p:ph type="ftr" sz="quarter" idx="11"/>
          </p:nvPr>
        </p:nvSpPr>
        <p:spPr>
          <a:xfrm>
            <a:off x="3556000" y="6400800"/>
            <a:ext cx="7010400" cy="415636"/>
          </a:xfrm>
        </p:spPr>
        <p:txBody>
          <a:bodyPr/>
          <a:lstStyle>
            <a:lvl1pPr algn="r">
              <a:defRPr b="1">
                <a:solidFill>
                  <a:schemeClr val="accent1">
                    <a:lumMod val="7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797A29F-D93D-46CC-BDC8-629A43562D1B}" type="slidenum">
              <a:rPr lang="en-US" smtClean="0"/>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1026" name="Picture 2"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6269421"/>
            <a:ext cx="1346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8773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a:xfrm>
            <a:off x="0" y="6324600"/>
            <a:ext cx="2540000" cy="381000"/>
          </a:xfrm>
        </p:spPr>
        <p:txBody>
          <a:bodyPr/>
          <a:lstStyle/>
          <a:p>
            <a:fld id="{6333895F-221E-436B-B438-F582D97D2AE5}" type="datetimeFigureOut">
              <a:rPr lang="en-US" smtClean="0"/>
              <a:t>5/13/2019</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C797A29F-D93D-46CC-BDC8-629A43562D1B}" type="slidenum">
              <a:rPr lang="en-US" smtClean="0"/>
              <a:t>‹#›</a:t>
            </a:fld>
            <a:endParaRPr lang="en-US"/>
          </a:p>
        </p:txBody>
      </p:sp>
      <p:sp>
        <p:nvSpPr>
          <p:cNvPr id="14" name="Footer Placeholder 13"/>
          <p:cNvSpPr>
            <a:spLocks noGrp="1"/>
          </p:cNvSpPr>
          <p:nvPr>
            <p:ph type="ftr" sz="quarter" idx="12"/>
          </p:nvPr>
        </p:nvSpPr>
        <p:spPr>
          <a:xfrm>
            <a:off x="2743200" y="6340476"/>
            <a:ext cx="7228111" cy="365125"/>
          </a:xfrm>
        </p:spPr>
        <p:txBody>
          <a:bodyPr/>
          <a:lstStyle/>
          <a:p>
            <a:endParaRPr lang="en-US"/>
          </a:p>
        </p:txBody>
      </p:sp>
      <p:pic>
        <p:nvPicPr>
          <p:cNvPr id="10"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60960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9047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6333895F-221E-436B-B438-F582D97D2AE5}" type="datetimeFigureOut">
              <a:rPr lang="en-US" smtClean="0"/>
              <a:t>5/13/2019</a:t>
            </a:fld>
            <a:endParaRPr lang="en-US"/>
          </a:p>
        </p:txBody>
      </p:sp>
      <p:sp>
        <p:nvSpPr>
          <p:cNvPr id="10" name="Slide Number Placeholder 9"/>
          <p:cNvSpPr>
            <a:spLocks noGrp="1"/>
          </p:cNvSpPr>
          <p:nvPr>
            <p:ph type="sldNum" sz="quarter" idx="16"/>
          </p:nvPr>
        </p:nvSpPr>
        <p:spPr/>
        <p:txBody>
          <a:bodyPr rtlCol="0"/>
          <a:lstStyle/>
          <a:p>
            <a:fld id="{C797A29F-D93D-46CC-BDC8-629A43562D1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extLst>
      <p:ext uri="{BB962C8B-B14F-4D97-AF65-F5344CB8AC3E}">
        <p14:creationId xmlns:p14="http://schemas.microsoft.com/office/powerpoint/2010/main" val="1039319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333895F-221E-436B-B438-F582D97D2AE5}" type="datetimeFigureOut">
              <a:rPr lang="en-US" smtClean="0"/>
              <a:t>5/13/2019</a:t>
            </a:fld>
            <a:endParaRPr lang="en-US"/>
          </a:p>
        </p:txBody>
      </p:sp>
      <p:sp>
        <p:nvSpPr>
          <p:cNvPr id="12" name="Slide Number Placeholder 11"/>
          <p:cNvSpPr>
            <a:spLocks noGrp="1"/>
          </p:cNvSpPr>
          <p:nvPr>
            <p:ph type="sldNum" sz="quarter" idx="16"/>
          </p:nvPr>
        </p:nvSpPr>
        <p:spPr/>
        <p:txBody>
          <a:bodyPr rtlCol="0"/>
          <a:lstStyle/>
          <a:p>
            <a:fld id="{C797A29F-D93D-46CC-BDC8-629A43562D1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680960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333895F-221E-436B-B438-F582D97D2AE5}" type="datetimeFigureOut">
              <a:rPr lang="en-US" smtClean="0"/>
              <a:t>5/13/2019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C797A29F-D93D-46CC-BDC8-629A43562D1B}" type="slidenum">
              <a:rPr lang="en-US" smtClean="0"/>
              <a:t>‹#›</a:t>
            </a:fld>
            <a:endParaRPr lang="en-US"/>
          </a:p>
        </p:txBody>
      </p:sp>
    </p:spTree>
    <p:extLst>
      <p:ext uri="{BB962C8B-B14F-4D97-AF65-F5344CB8AC3E}">
        <p14:creationId xmlns:p14="http://schemas.microsoft.com/office/powerpoint/2010/main" val="134390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1600" y="6324600"/>
            <a:ext cx="1828800" cy="381000"/>
          </a:xfrm>
        </p:spPr>
        <p:txBody>
          <a:bodyPr/>
          <a:lstStyle/>
          <a:p>
            <a:fld id="{6333895F-221E-436B-B438-F582D97D2AE5}" type="datetimeFigureOut">
              <a:rPr lang="en-US" smtClean="0"/>
              <a:t>5/13/2019</a:t>
            </a:fld>
            <a:endParaRPr lang="en-US"/>
          </a:p>
        </p:txBody>
      </p:sp>
      <p:sp>
        <p:nvSpPr>
          <p:cNvPr id="3" name="Footer Placeholder 2"/>
          <p:cNvSpPr>
            <a:spLocks noGrp="1"/>
          </p:cNvSpPr>
          <p:nvPr>
            <p:ph type="ftr" sz="quarter" idx="11"/>
          </p:nvPr>
        </p:nvSpPr>
        <p:spPr>
          <a:xfrm>
            <a:off x="2032000" y="6248400"/>
            <a:ext cx="7823200" cy="457200"/>
          </a:xfrm>
        </p:spPr>
        <p:txBody>
          <a:bodyPr/>
          <a:lstStyle>
            <a:lvl1pPr>
              <a:defRPr sz="1600" b="1"/>
            </a:lvl1pPr>
          </a:lstStyle>
          <a:p>
            <a:endParaRPr lang="en-US"/>
          </a:p>
        </p:txBody>
      </p:sp>
      <p:pic>
        <p:nvPicPr>
          <p:cNvPr id="5"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60960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8318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203200" y="6477000"/>
            <a:ext cx="1524000" cy="346364"/>
          </a:xfrm>
        </p:spPr>
        <p:txBody>
          <a:bodyPr/>
          <a:lstStyle/>
          <a:p>
            <a:fld id="{6333895F-221E-436B-B438-F582D97D2AE5}" type="datetimeFigureOut">
              <a:rPr lang="en-US" smtClean="0"/>
              <a:t>5/13/2019</a:t>
            </a:fld>
            <a:endParaRPr lang="en-US"/>
          </a:p>
        </p:txBody>
      </p:sp>
      <p:sp>
        <p:nvSpPr>
          <p:cNvPr id="6" name="Footer Placeholder 5"/>
          <p:cNvSpPr>
            <a:spLocks noGrp="1"/>
          </p:cNvSpPr>
          <p:nvPr>
            <p:ph type="ftr" sz="quarter" idx="11"/>
          </p:nvPr>
        </p:nvSpPr>
        <p:spPr>
          <a:xfrm>
            <a:off x="3338290" y="6477001"/>
            <a:ext cx="7228111" cy="365125"/>
          </a:xfrm>
        </p:spPr>
        <p:txBody>
          <a:bodyPr/>
          <a:lstStyle>
            <a:lvl1pPr>
              <a:defRPr b="1">
                <a:solidFill>
                  <a:schemeClr val="accent1">
                    <a:lumMod val="7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C797A29F-D93D-46CC-BDC8-629A43562D1B}" type="slidenum">
              <a:rPr lang="en-US" smtClean="0"/>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8"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6979" y="62484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85396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6333895F-221E-436B-B438-F582D97D2AE5}" type="datetimeFigureOut">
              <a:rPr lang="en-US" smtClean="0"/>
              <a:t>5/13/2019</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C797A29F-D93D-46CC-BDC8-629A43562D1B}" type="slidenum">
              <a:rPr lang="en-US" smtClean="0"/>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3710349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33895F-221E-436B-B438-F582D97D2AE5}"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97A29F-D93D-46CC-BDC8-629A43562D1B}" type="slidenum">
              <a:rPr lang="en-US" smtClean="0"/>
              <a:t>‹#›</a:t>
            </a:fld>
            <a:endParaRPr lang="en-US"/>
          </a:p>
        </p:txBody>
      </p:sp>
    </p:spTree>
    <p:extLst>
      <p:ext uri="{BB962C8B-B14F-4D97-AF65-F5344CB8AC3E}">
        <p14:creationId xmlns:p14="http://schemas.microsoft.com/office/powerpoint/2010/main" val="19117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6333895F-221E-436B-B438-F582D97D2AE5}" type="datetimeFigureOut">
              <a:rPr lang="en-US" smtClean="0"/>
              <a:t>5/13/2019</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C797A29F-D93D-46CC-BDC8-629A43562D1B}" type="slidenum">
              <a:rPr lang="en-US" smtClean="0"/>
              <a:t>‹#›</a:t>
            </a:fld>
            <a:endParaRPr lang="en-US"/>
          </a:p>
        </p:txBody>
      </p:sp>
    </p:spTree>
    <p:extLst>
      <p:ext uri="{BB962C8B-B14F-4D97-AF65-F5344CB8AC3E}">
        <p14:creationId xmlns:p14="http://schemas.microsoft.com/office/powerpoint/2010/main" val="41158757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6333895F-221E-436B-B438-F582D97D2AE5}" type="datetimeFigureOut">
              <a:rPr lang="en-US" smtClean="0"/>
              <a:t>5/13/2019</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797A29F-D93D-46CC-BDC8-629A43562D1B}" type="slidenum">
              <a:rPr lang="en-US" smtClean="0"/>
              <a:t>‹#›</a:t>
            </a:fld>
            <a:endParaRPr lang="en-US"/>
          </a:p>
        </p:txBody>
      </p:sp>
    </p:spTree>
    <p:extLst>
      <p:ext uri="{BB962C8B-B14F-4D97-AF65-F5344CB8AC3E}">
        <p14:creationId xmlns:p14="http://schemas.microsoft.com/office/powerpoint/2010/main" val="1413239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6.svg"/><Relationship Id="rId18" Type="http://schemas.openxmlformats.org/officeDocument/2006/relationships/image" Target="../media/image14.png"/><Relationship Id="rId3" Type="http://schemas.openxmlformats.org/officeDocument/2006/relationships/image" Target="../media/image6.svg"/><Relationship Id="rId21" Type="http://schemas.openxmlformats.org/officeDocument/2006/relationships/image" Target="../media/image24.svg"/><Relationship Id="rId7" Type="http://schemas.openxmlformats.org/officeDocument/2006/relationships/image" Target="../media/image10.svg"/><Relationship Id="rId12" Type="http://schemas.openxmlformats.org/officeDocument/2006/relationships/image" Target="../media/image11.png"/><Relationship Id="rId17" Type="http://schemas.openxmlformats.org/officeDocument/2006/relationships/image" Target="../media/image20.svg"/><Relationship Id="rId2" Type="http://schemas.openxmlformats.org/officeDocument/2006/relationships/image" Target="../media/image6.png"/><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0.png"/><Relationship Id="rId19" Type="http://schemas.openxmlformats.org/officeDocument/2006/relationships/image" Target="../media/image22.sv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49600" y="3699164"/>
            <a:ext cx="9042400" cy="2168236"/>
          </a:xfrm>
        </p:spPr>
        <p:txBody>
          <a:bodyPr/>
          <a:lstStyle/>
          <a:p>
            <a:r>
              <a:rPr lang="en-US" dirty="0" smtClean="0"/>
              <a:t>Public health administration</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Himanshu</a:t>
            </a:r>
            <a:r>
              <a:rPr lang="en-US" dirty="0" smtClean="0"/>
              <a:t> </a:t>
            </a:r>
            <a:r>
              <a:rPr lang="en-US" dirty="0" err="1" smtClean="0"/>
              <a:t>Bhushan</a:t>
            </a:r>
            <a:endParaRPr lang="en-US" dirty="0"/>
          </a:p>
        </p:txBody>
      </p:sp>
    </p:spTree>
    <p:extLst>
      <p:ext uri="{BB962C8B-B14F-4D97-AF65-F5344CB8AC3E}">
        <p14:creationId xmlns:p14="http://schemas.microsoft.com/office/powerpoint/2010/main" val="1963772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dirty="0" smtClean="0"/>
              <a:t>Areas of work</a:t>
            </a:r>
            <a:endParaRPr lang="en-IN" dirty="0"/>
          </a:p>
        </p:txBody>
      </p:sp>
      <p:sp>
        <p:nvSpPr>
          <p:cNvPr id="3" name="Content Placeholder 2"/>
          <p:cNvSpPr>
            <a:spLocks noGrp="1"/>
          </p:cNvSpPr>
          <p:nvPr>
            <p:ph sz="quarter" idx="1"/>
          </p:nvPr>
        </p:nvSpPr>
        <p:spPr>
          <a:xfrm>
            <a:off x="5763491" y="1510146"/>
            <a:ext cx="6428509" cy="5347854"/>
          </a:xfrm>
        </p:spPr>
        <p:txBody>
          <a:bodyPr>
            <a:noAutofit/>
          </a:bodyPr>
          <a:lstStyle/>
          <a:p>
            <a:pPr>
              <a:spcBef>
                <a:spcPts val="1200"/>
              </a:spcBef>
              <a:spcAft>
                <a:spcPts val="600"/>
              </a:spcAft>
            </a:pPr>
            <a:r>
              <a:rPr lang="en-US" sz="2800" dirty="0" smtClean="0"/>
              <a:t>Medico-legal Aspects </a:t>
            </a:r>
          </a:p>
          <a:p>
            <a:pPr>
              <a:spcBef>
                <a:spcPts val="1200"/>
              </a:spcBef>
              <a:spcAft>
                <a:spcPts val="600"/>
              </a:spcAft>
            </a:pPr>
            <a:r>
              <a:rPr lang="en-US" sz="2800" dirty="0" smtClean="0"/>
              <a:t>Supportive Supervision Software</a:t>
            </a:r>
          </a:p>
          <a:p>
            <a:pPr>
              <a:spcBef>
                <a:spcPts val="1200"/>
              </a:spcBef>
              <a:spcAft>
                <a:spcPts val="600"/>
              </a:spcAft>
            </a:pPr>
            <a:r>
              <a:rPr lang="en-US" sz="2800" dirty="0" smtClean="0"/>
              <a:t>Public Health Cadre</a:t>
            </a:r>
          </a:p>
          <a:p>
            <a:pPr>
              <a:spcBef>
                <a:spcPts val="1200"/>
              </a:spcBef>
              <a:spcAft>
                <a:spcPts val="600"/>
              </a:spcAft>
            </a:pPr>
            <a:r>
              <a:rPr lang="en-US" sz="2800" dirty="0" smtClean="0"/>
              <a:t>Support in Comprehensive Primary Health Care</a:t>
            </a:r>
          </a:p>
          <a:p>
            <a:pPr>
              <a:spcBef>
                <a:spcPts val="1200"/>
              </a:spcBef>
              <a:spcAft>
                <a:spcPts val="600"/>
              </a:spcAft>
            </a:pPr>
            <a:r>
              <a:rPr lang="en-US" sz="2800" dirty="0"/>
              <a:t>Revision of IPHS </a:t>
            </a:r>
            <a:endParaRPr lang="en-US" sz="2800" dirty="0" smtClean="0"/>
          </a:p>
          <a:p>
            <a:pPr>
              <a:spcBef>
                <a:spcPts val="1200"/>
              </a:spcBef>
              <a:spcAft>
                <a:spcPts val="600"/>
              </a:spcAft>
            </a:pPr>
            <a:r>
              <a:rPr lang="en-US" sz="2800" dirty="0"/>
              <a:t>Family Medicine</a:t>
            </a:r>
            <a:endParaRPr lang="en-IN" sz="2800" dirty="0"/>
          </a:p>
        </p:txBody>
      </p:sp>
      <p:sp>
        <p:nvSpPr>
          <p:cNvPr id="4" name="Content Placeholder 3"/>
          <p:cNvSpPr>
            <a:spLocks noGrp="1"/>
          </p:cNvSpPr>
          <p:nvPr>
            <p:ph sz="quarter" idx="2"/>
          </p:nvPr>
        </p:nvSpPr>
        <p:spPr>
          <a:xfrm>
            <a:off x="0" y="1644983"/>
            <a:ext cx="5583382" cy="5213015"/>
          </a:xfrm>
        </p:spPr>
        <p:txBody>
          <a:bodyPr>
            <a:normAutofit fontScale="77500" lnSpcReduction="20000"/>
          </a:bodyPr>
          <a:lstStyle/>
          <a:p>
            <a:pPr>
              <a:spcBef>
                <a:spcPts val="1200"/>
              </a:spcBef>
              <a:spcAft>
                <a:spcPts val="600"/>
              </a:spcAft>
            </a:pPr>
            <a:r>
              <a:rPr lang="en-US" sz="3200" dirty="0"/>
              <a:t>Model Health Districts</a:t>
            </a:r>
          </a:p>
          <a:p>
            <a:pPr>
              <a:spcBef>
                <a:spcPts val="1200"/>
              </a:spcBef>
              <a:spcAft>
                <a:spcPts val="600"/>
              </a:spcAft>
            </a:pPr>
            <a:r>
              <a:rPr lang="en-US" sz="3200" dirty="0"/>
              <a:t>District Hospital Strengthening and developing them as knowledge hub</a:t>
            </a:r>
          </a:p>
          <a:p>
            <a:pPr>
              <a:spcBef>
                <a:spcPts val="1200"/>
              </a:spcBef>
              <a:spcAft>
                <a:spcPts val="600"/>
              </a:spcAft>
            </a:pPr>
            <a:r>
              <a:rPr lang="en-US" sz="3200" dirty="0"/>
              <a:t>Decentralized Planning</a:t>
            </a:r>
          </a:p>
          <a:p>
            <a:pPr>
              <a:spcBef>
                <a:spcPts val="1200"/>
              </a:spcBef>
              <a:spcAft>
                <a:spcPts val="600"/>
              </a:spcAft>
            </a:pPr>
            <a:r>
              <a:rPr lang="en-US" sz="3200" dirty="0"/>
              <a:t>National Urban Health Mission</a:t>
            </a:r>
          </a:p>
          <a:p>
            <a:pPr>
              <a:spcBef>
                <a:spcPts val="1200"/>
              </a:spcBef>
              <a:spcAft>
                <a:spcPts val="600"/>
              </a:spcAft>
            </a:pPr>
            <a:r>
              <a:rPr lang="en-US" sz="3200" dirty="0"/>
              <a:t>Support to Program </a:t>
            </a:r>
            <a:r>
              <a:rPr lang="en-US" sz="3200" dirty="0" smtClean="0"/>
              <a:t>divisions:</a:t>
            </a:r>
          </a:p>
          <a:p>
            <a:pPr lvl="1">
              <a:spcBef>
                <a:spcPts val="1200"/>
              </a:spcBef>
              <a:spcAft>
                <a:spcPts val="600"/>
              </a:spcAft>
            </a:pPr>
            <a:r>
              <a:rPr lang="en-US" sz="2900" dirty="0" smtClean="0"/>
              <a:t>Maternal </a:t>
            </a:r>
            <a:r>
              <a:rPr lang="en-US" sz="2900" dirty="0"/>
              <a:t>&amp; Child Health (MDR, CDR, </a:t>
            </a:r>
            <a:r>
              <a:rPr lang="en-US" sz="2900" dirty="0" err="1"/>
              <a:t>BEmOC</a:t>
            </a:r>
            <a:r>
              <a:rPr lang="en-US" sz="2900" dirty="0"/>
              <a:t>, </a:t>
            </a:r>
            <a:r>
              <a:rPr lang="en-US" sz="2900" dirty="0" err="1"/>
              <a:t>EmOC</a:t>
            </a:r>
            <a:r>
              <a:rPr lang="en-US" sz="2900" dirty="0"/>
              <a:t>, MCH wing, LSAS</a:t>
            </a:r>
            <a:r>
              <a:rPr lang="en-US" sz="2900"/>
              <a:t>) </a:t>
            </a:r>
            <a:endParaRPr lang="en-US" sz="2900" smtClean="0"/>
          </a:p>
          <a:p>
            <a:pPr lvl="1">
              <a:spcBef>
                <a:spcPts val="1200"/>
              </a:spcBef>
              <a:spcAft>
                <a:spcPts val="600"/>
              </a:spcAft>
            </a:pPr>
            <a:r>
              <a:rPr lang="en-US" sz="2900" dirty="0" smtClean="0"/>
              <a:t>Oral </a:t>
            </a:r>
            <a:r>
              <a:rPr lang="en-US" sz="2900" dirty="0"/>
              <a:t>Health (Policy drafting)</a:t>
            </a:r>
          </a:p>
          <a:p>
            <a:pPr>
              <a:spcBef>
                <a:spcPts val="1200"/>
              </a:spcBef>
              <a:spcAft>
                <a:spcPts val="600"/>
              </a:spcAft>
            </a:pPr>
            <a:r>
              <a:rPr lang="en-US" sz="3200" dirty="0"/>
              <a:t>Grievance Redressal and Health Helpline</a:t>
            </a:r>
            <a:endParaRPr lang="en-US" dirty="0"/>
          </a:p>
        </p:txBody>
      </p:sp>
    </p:spTree>
    <p:extLst>
      <p:ext uri="{BB962C8B-B14F-4D97-AF65-F5344CB8AC3E}">
        <p14:creationId xmlns:p14="http://schemas.microsoft.com/office/powerpoint/2010/main" val="461122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60764"/>
          </a:xfrm>
        </p:spPr>
        <p:txBody>
          <a:bodyPr/>
          <a:lstStyle/>
          <a:p>
            <a:r>
              <a:rPr lang="en-US" dirty="0" smtClean="0"/>
              <a:t>Model Health Districts</a:t>
            </a:r>
            <a:endParaRPr lang="en-US" dirty="0"/>
          </a:p>
        </p:txBody>
      </p:sp>
      <p:sp>
        <p:nvSpPr>
          <p:cNvPr id="3" name="Content Placeholder 2"/>
          <p:cNvSpPr>
            <a:spLocks noGrp="1"/>
          </p:cNvSpPr>
          <p:nvPr>
            <p:ph sz="quarter" idx="1"/>
          </p:nvPr>
        </p:nvSpPr>
        <p:spPr>
          <a:xfrm>
            <a:off x="0" y="1510145"/>
            <a:ext cx="12192000" cy="5347855"/>
          </a:xfrm>
        </p:spPr>
        <p:txBody>
          <a:bodyPr>
            <a:normAutofit lnSpcReduction="10000"/>
          </a:bodyPr>
          <a:lstStyle/>
          <a:p>
            <a:r>
              <a:rPr lang="en-US" dirty="0" smtClean="0"/>
              <a:t>District Hospital is the hub for provision of quality secondary level services.</a:t>
            </a:r>
          </a:p>
          <a:p>
            <a:r>
              <a:rPr lang="en-US" dirty="0" smtClean="0"/>
              <a:t>Improvement/ decline in various program indicators of the district directly affects the state and country’s indicators.</a:t>
            </a:r>
          </a:p>
          <a:p>
            <a:r>
              <a:rPr lang="en-US" dirty="0" smtClean="0"/>
              <a:t>A non- functional or partially functional District Hospital and facilities down below leads to over crowding at tertiary care facilities and also inconvenience to service seeker.</a:t>
            </a:r>
          </a:p>
          <a:p>
            <a:r>
              <a:rPr lang="en-US" dirty="0" smtClean="0"/>
              <a:t>So, </a:t>
            </a:r>
            <a:r>
              <a:rPr lang="en-US" dirty="0" err="1" smtClean="0"/>
              <a:t>GoI</a:t>
            </a:r>
            <a:r>
              <a:rPr lang="en-US" dirty="0" smtClean="0"/>
              <a:t> has a commitment to make district hospitals reliable for assured and identified services </a:t>
            </a:r>
          </a:p>
          <a:p>
            <a:r>
              <a:rPr lang="en-US" dirty="0" smtClean="0"/>
              <a:t>Creating districts as a role model for health </a:t>
            </a:r>
          </a:p>
          <a:p>
            <a:r>
              <a:rPr lang="en-US" dirty="0" smtClean="0"/>
              <a:t>Reducing OOPEs</a:t>
            </a:r>
            <a:endParaRPr lang="en-US" dirty="0"/>
          </a:p>
        </p:txBody>
      </p:sp>
    </p:spTree>
    <p:extLst>
      <p:ext uri="{BB962C8B-B14F-4D97-AF65-F5344CB8AC3E}">
        <p14:creationId xmlns:p14="http://schemas.microsoft.com/office/powerpoint/2010/main" val="725772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sz="quarter" idx="1"/>
          </p:nvPr>
        </p:nvSpPr>
        <p:spPr>
          <a:xfrm>
            <a:off x="0" y="1482436"/>
            <a:ext cx="12192000" cy="5375564"/>
          </a:xfrm>
        </p:spPr>
        <p:txBody>
          <a:bodyPr/>
          <a:lstStyle/>
          <a:p>
            <a:pPr marL="0" indent="0">
              <a:buNone/>
            </a:pPr>
            <a:endParaRPr lang="en-US" dirty="0"/>
          </a:p>
          <a:p>
            <a:pPr marL="0" indent="0">
              <a:buNone/>
            </a:pPr>
            <a:r>
              <a:rPr lang="en-US" sz="4000" dirty="0" smtClean="0"/>
              <a:t>There are two parallel actions :</a:t>
            </a:r>
          </a:p>
          <a:p>
            <a:pPr marL="0" indent="0">
              <a:buNone/>
            </a:pPr>
            <a:endParaRPr lang="en-US" sz="4000" dirty="0" smtClean="0"/>
          </a:p>
          <a:p>
            <a:r>
              <a:rPr lang="en-US" sz="4000" dirty="0" smtClean="0"/>
              <a:t>Improving Ambience, Protocols and assured service delivery at facility level</a:t>
            </a:r>
          </a:p>
          <a:p>
            <a:pPr marL="0" indent="0">
              <a:buNone/>
            </a:pPr>
            <a:endParaRPr lang="en-US" sz="4000" dirty="0" smtClean="0"/>
          </a:p>
          <a:p>
            <a:r>
              <a:rPr lang="en-US" sz="4000" dirty="0" smtClean="0"/>
              <a:t>Improving Program Indicators of the district for morbidity and mortality</a:t>
            </a:r>
          </a:p>
          <a:p>
            <a:endParaRPr lang="en-US" dirty="0" smtClean="0"/>
          </a:p>
        </p:txBody>
      </p:sp>
    </p:spTree>
    <p:extLst>
      <p:ext uri="{BB962C8B-B14F-4D97-AF65-F5344CB8AC3E}">
        <p14:creationId xmlns:p14="http://schemas.microsoft.com/office/powerpoint/2010/main" val="1648222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74618"/>
          </a:xfrm>
        </p:spPr>
        <p:txBody>
          <a:bodyPr>
            <a:normAutofit/>
          </a:bodyPr>
          <a:lstStyle/>
          <a:p>
            <a:pPr algn="ctr"/>
            <a:r>
              <a:rPr lang="en-US" sz="5400" b="1" dirty="0">
                <a:solidFill>
                  <a:schemeClr val="accent3">
                    <a:lumMod val="60000"/>
                    <a:lumOff val="40000"/>
                  </a:schemeClr>
                </a:solidFill>
              </a:rPr>
              <a:t>Model Health Districts</a:t>
            </a:r>
            <a:endParaRPr lang="en-IN" sz="5400" b="1" dirty="0">
              <a:solidFill>
                <a:schemeClr val="accent3">
                  <a:lumMod val="60000"/>
                  <a:lumOff val="40000"/>
                </a:schemeClr>
              </a:solidFill>
            </a:endParaRPr>
          </a:p>
        </p:txBody>
      </p:sp>
      <p:sp>
        <p:nvSpPr>
          <p:cNvPr id="3" name="Content Placeholder 2"/>
          <p:cNvSpPr>
            <a:spLocks noGrp="1"/>
          </p:cNvSpPr>
          <p:nvPr>
            <p:ph sz="quarter" idx="1"/>
          </p:nvPr>
        </p:nvSpPr>
        <p:spPr>
          <a:xfrm>
            <a:off x="0" y="1154056"/>
            <a:ext cx="12192000" cy="5703944"/>
          </a:xfrm>
        </p:spPr>
        <p:txBody>
          <a:bodyPr>
            <a:normAutofit lnSpcReduction="10000"/>
          </a:bodyPr>
          <a:lstStyle/>
          <a:p>
            <a:pPr algn="ctr">
              <a:buNone/>
            </a:pPr>
            <a:endParaRPr lang="en-US" b="1" dirty="0" smtClean="0"/>
          </a:p>
          <a:p>
            <a:pPr algn="ctr">
              <a:buNone/>
            </a:pPr>
            <a:r>
              <a:rPr lang="en-US" b="1" dirty="0" smtClean="0"/>
              <a:t>The Perspectives</a:t>
            </a:r>
          </a:p>
          <a:p>
            <a:r>
              <a:rPr lang="en-US" dirty="0" smtClean="0"/>
              <a:t>Client</a:t>
            </a:r>
          </a:p>
          <a:p>
            <a:r>
              <a:rPr lang="en-US" dirty="0" smtClean="0"/>
              <a:t>Supervisor</a:t>
            </a:r>
          </a:p>
          <a:p>
            <a:r>
              <a:rPr lang="en-US" dirty="0" smtClean="0"/>
              <a:t>Service Providers</a:t>
            </a:r>
          </a:p>
          <a:p>
            <a:r>
              <a:rPr lang="en-US" dirty="0" smtClean="0"/>
              <a:t>Community</a:t>
            </a:r>
          </a:p>
          <a:p>
            <a:pPr marL="0" indent="0">
              <a:buNone/>
            </a:pPr>
            <a:endParaRPr lang="en-US" dirty="0" smtClean="0"/>
          </a:p>
          <a:p>
            <a:pPr marL="0" indent="0" algn="ctr">
              <a:buNone/>
            </a:pPr>
            <a:r>
              <a:rPr lang="en-US" b="1" dirty="0" smtClean="0"/>
              <a:t>Focus on</a:t>
            </a:r>
          </a:p>
          <a:p>
            <a:r>
              <a:rPr lang="en-US" dirty="0" smtClean="0"/>
              <a:t>Ambience</a:t>
            </a:r>
          </a:p>
          <a:p>
            <a:r>
              <a:rPr lang="en-US" dirty="0" smtClean="0"/>
              <a:t>Protocols (technical and service delivery)</a:t>
            </a:r>
          </a:p>
          <a:p>
            <a:r>
              <a:rPr lang="en-US" dirty="0" smtClean="0"/>
              <a:t>Sustenance </a:t>
            </a:r>
          </a:p>
          <a:p>
            <a:endParaRPr lang="en-IN" dirty="0"/>
          </a:p>
        </p:txBody>
      </p:sp>
    </p:spTree>
    <p:extLst>
      <p:ext uri="{BB962C8B-B14F-4D97-AF65-F5344CB8AC3E}">
        <p14:creationId xmlns:p14="http://schemas.microsoft.com/office/powerpoint/2010/main" val="15513075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74617"/>
          </a:xfrm>
        </p:spPr>
        <p:txBody>
          <a:bodyPr>
            <a:normAutofit/>
          </a:bodyPr>
          <a:lstStyle/>
          <a:p>
            <a:pPr algn="ctr"/>
            <a:r>
              <a:rPr lang="en-US" b="1" dirty="0" smtClean="0">
                <a:solidFill>
                  <a:schemeClr val="accent3">
                    <a:lumMod val="60000"/>
                    <a:lumOff val="40000"/>
                  </a:schemeClr>
                </a:solidFill>
              </a:rPr>
              <a:t>Strengthening Critical Care areas</a:t>
            </a:r>
            <a:endParaRPr lang="en-IN" b="1" dirty="0">
              <a:solidFill>
                <a:schemeClr val="accent3">
                  <a:lumMod val="60000"/>
                  <a:lumOff val="40000"/>
                </a:schemeClr>
              </a:solidFill>
            </a:endParaRPr>
          </a:p>
        </p:txBody>
      </p:sp>
      <p:sp>
        <p:nvSpPr>
          <p:cNvPr id="3" name="Content Placeholder 2"/>
          <p:cNvSpPr>
            <a:spLocks noGrp="1"/>
          </p:cNvSpPr>
          <p:nvPr>
            <p:ph sz="quarter" idx="1"/>
          </p:nvPr>
        </p:nvSpPr>
        <p:spPr>
          <a:xfrm>
            <a:off x="0" y="1524000"/>
            <a:ext cx="12192000" cy="5334000"/>
          </a:xfrm>
        </p:spPr>
        <p:txBody>
          <a:bodyPr>
            <a:normAutofit fontScale="55000" lnSpcReduction="20000"/>
          </a:bodyPr>
          <a:lstStyle/>
          <a:p>
            <a:pPr>
              <a:spcBef>
                <a:spcPts val="1200"/>
              </a:spcBef>
              <a:spcAft>
                <a:spcPts val="1200"/>
              </a:spcAft>
            </a:pPr>
            <a:r>
              <a:rPr lang="en-US" sz="3200" dirty="0" smtClean="0"/>
              <a:t>Improving ambience</a:t>
            </a:r>
          </a:p>
          <a:p>
            <a:pPr>
              <a:spcBef>
                <a:spcPts val="1200"/>
              </a:spcBef>
              <a:spcAft>
                <a:spcPts val="1200"/>
              </a:spcAft>
            </a:pPr>
            <a:r>
              <a:rPr lang="en-US" sz="3200" dirty="0" smtClean="0"/>
              <a:t>Strengthening Technical Protocols</a:t>
            </a:r>
          </a:p>
          <a:p>
            <a:pPr>
              <a:spcBef>
                <a:spcPts val="1200"/>
              </a:spcBef>
              <a:spcAft>
                <a:spcPts val="1200"/>
              </a:spcAft>
            </a:pPr>
            <a:r>
              <a:rPr lang="en-US" sz="3200" dirty="0" smtClean="0"/>
              <a:t>Computerized registration and drug dispensation</a:t>
            </a:r>
          </a:p>
          <a:p>
            <a:pPr>
              <a:spcBef>
                <a:spcPts val="1200"/>
              </a:spcBef>
              <a:spcAft>
                <a:spcPts val="1200"/>
              </a:spcAft>
            </a:pPr>
            <a:r>
              <a:rPr lang="en-US" sz="3200" dirty="0" smtClean="0"/>
              <a:t>Strengthening Accidents and Emergency services</a:t>
            </a:r>
          </a:p>
          <a:p>
            <a:pPr>
              <a:spcBef>
                <a:spcPts val="1200"/>
              </a:spcBef>
              <a:spcAft>
                <a:spcPts val="1200"/>
              </a:spcAft>
            </a:pPr>
            <a:r>
              <a:rPr lang="en-US" sz="3200" dirty="0" smtClean="0"/>
              <a:t>General and Obstetric HDU</a:t>
            </a:r>
          </a:p>
          <a:p>
            <a:pPr>
              <a:spcBef>
                <a:spcPts val="1200"/>
              </a:spcBef>
              <a:spcAft>
                <a:spcPts val="1200"/>
              </a:spcAft>
            </a:pPr>
            <a:r>
              <a:rPr lang="en-US" sz="3200" dirty="0" smtClean="0"/>
              <a:t>Modern OT, LR, LDR, Lab with Zoning</a:t>
            </a:r>
          </a:p>
          <a:p>
            <a:pPr>
              <a:spcBef>
                <a:spcPts val="1200"/>
              </a:spcBef>
              <a:spcAft>
                <a:spcPts val="1200"/>
              </a:spcAft>
            </a:pPr>
            <a:r>
              <a:rPr lang="en-US" sz="3200" dirty="0" smtClean="0"/>
              <a:t>Mechanized Laundry and CSSD</a:t>
            </a:r>
          </a:p>
          <a:p>
            <a:pPr>
              <a:spcBef>
                <a:spcPts val="1200"/>
              </a:spcBef>
              <a:spcAft>
                <a:spcPts val="1200"/>
              </a:spcAft>
            </a:pPr>
            <a:r>
              <a:rPr lang="en-US" sz="3200" dirty="0" smtClean="0"/>
              <a:t>Modern Kitchen</a:t>
            </a:r>
          </a:p>
          <a:p>
            <a:pPr>
              <a:spcBef>
                <a:spcPts val="1200"/>
              </a:spcBef>
              <a:spcAft>
                <a:spcPts val="1200"/>
              </a:spcAft>
            </a:pPr>
            <a:r>
              <a:rPr lang="en-US" sz="3200" dirty="0" smtClean="0"/>
              <a:t>Regular monitoring for improved sustenance</a:t>
            </a:r>
          </a:p>
          <a:p>
            <a:pPr>
              <a:spcBef>
                <a:spcPts val="1200"/>
              </a:spcBef>
              <a:spcAft>
                <a:spcPts val="1200"/>
              </a:spcAft>
            </a:pPr>
            <a:r>
              <a:rPr lang="en-US" sz="3200" dirty="0" smtClean="0"/>
              <a:t>Programme Indicators</a:t>
            </a:r>
          </a:p>
          <a:p>
            <a:pPr>
              <a:spcBef>
                <a:spcPts val="1200"/>
              </a:spcBef>
              <a:spcAft>
                <a:spcPts val="1200"/>
              </a:spcAft>
            </a:pPr>
            <a:endParaRPr lang="en-US" dirty="0" smtClean="0"/>
          </a:p>
          <a:p>
            <a:endParaRPr lang="en-US" dirty="0" smtClean="0"/>
          </a:p>
          <a:p>
            <a:endParaRPr lang="en-IN" dirty="0"/>
          </a:p>
        </p:txBody>
      </p:sp>
    </p:spTree>
    <p:extLst>
      <p:ext uri="{BB962C8B-B14F-4D97-AF65-F5344CB8AC3E}">
        <p14:creationId xmlns:p14="http://schemas.microsoft.com/office/powerpoint/2010/main" val="1143829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8610600" cy="715962"/>
          </a:xfrm>
        </p:spPr>
        <p:txBody>
          <a:bodyPr>
            <a:noAutofit/>
          </a:bodyPr>
          <a:lstStyle/>
          <a:p>
            <a:pPr algn="ctr"/>
            <a:r>
              <a:rPr lang="en-US" b="1" dirty="0" smtClean="0">
                <a:solidFill>
                  <a:schemeClr val="accent3">
                    <a:lumMod val="60000"/>
                    <a:lumOff val="40000"/>
                  </a:schemeClr>
                </a:solidFill>
              </a:rPr>
              <a:t>DH Strengthening</a:t>
            </a:r>
            <a:endParaRPr lang="en-US" b="1" dirty="0">
              <a:solidFill>
                <a:schemeClr val="accent3">
                  <a:lumMod val="60000"/>
                  <a:lumOff val="40000"/>
                </a:schemeClr>
              </a:solidFill>
            </a:endParaRPr>
          </a:p>
        </p:txBody>
      </p:sp>
      <p:sp>
        <p:nvSpPr>
          <p:cNvPr id="3" name="Content Placeholder 2"/>
          <p:cNvSpPr>
            <a:spLocks noGrp="1"/>
          </p:cNvSpPr>
          <p:nvPr>
            <p:ph sz="quarter" idx="1"/>
          </p:nvPr>
        </p:nvSpPr>
        <p:spPr>
          <a:xfrm>
            <a:off x="0" y="1452546"/>
            <a:ext cx="12192000" cy="5405454"/>
          </a:xfrm>
        </p:spPr>
        <p:txBody>
          <a:bodyPr>
            <a:normAutofit lnSpcReduction="10000"/>
          </a:bodyPr>
          <a:lstStyle/>
          <a:p>
            <a:pPr>
              <a:buNone/>
            </a:pPr>
            <a:r>
              <a:rPr lang="en-US" sz="2800" dirty="0"/>
              <a:t>DH to be strengthened so that it can perform the following 4 major functions: </a:t>
            </a:r>
          </a:p>
          <a:p>
            <a:pPr>
              <a:buNone/>
            </a:pPr>
            <a:endParaRPr lang="en-IN" sz="1000" dirty="0"/>
          </a:p>
          <a:p>
            <a:pPr marL="457200" indent="-457200">
              <a:buNone/>
            </a:pPr>
            <a:r>
              <a:rPr lang="en-US" sz="2800" dirty="0"/>
              <a:t>1. P</a:t>
            </a:r>
            <a:r>
              <a:rPr lang="en-IN" sz="2800" dirty="0"/>
              <a:t>rovide all secondary and at least essential &amp; critical special care services of tertiary level</a:t>
            </a:r>
            <a:r>
              <a:rPr lang="en-US" sz="2800" dirty="0"/>
              <a:t>- so that most morbidities can be cured at DH level itself</a:t>
            </a:r>
          </a:p>
          <a:p>
            <a:pPr marL="457200" indent="-457200">
              <a:buAutoNum type="arabicPeriod"/>
            </a:pPr>
            <a:endParaRPr lang="en-IN" sz="2800" dirty="0"/>
          </a:p>
          <a:p>
            <a:pPr>
              <a:buNone/>
            </a:pPr>
            <a:r>
              <a:rPr lang="en-US" sz="2800" dirty="0"/>
              <a:t>2. Provide adequate referral support for clinical care at primary care levels</a:t>
            </a:r>
          </a:p>
          <a:p>
            <a:pPr>
              <a:buNone/>
            </a:pPr>
            <a:endParaRPr lang="en-IN" sz="2800" dirty="0"/>
          </a:p>
          <a:p>
            <a:pPr>
              <a:buNone/>
            </a:pPr>
            <a:r>
              <a:rPr lang="en-US" sz="2800" dirty="0"/>
              <a:t>3. Act as the preferred site for skill based in-service training</a:t>
            </a:r>
          </a:p>
          <a:p>
            <a:pPr>
              <a:buNone/>
            </a:pPr>
            <a:endParaRPr lang="en-IN" sz="2800" dirty="0"/>
          </a:p>
          <a:p>
            <a:pPr>
              <a:buNone/>
            </a:pPr>
            <a:r>
              <a:rPr lang="en-US" sz="2800" dirty="0"/>
              <a:t>4. Act as the clinical training site for: </a:t>
            </a:r>
            <a:endParaRPr lang="en-IN" sz="2800" dirty="0"/>
          </a:p>
          <a:p>
            <a:pPr lvl="1"/>
            <a:r>
              <a:rPr lang="en-US" sz="2000" dirty="0"/>
              <a:t>Paramedical education programs</a:t>
            </a:r>
            <a:endParaRPr lang="en-IN" sz="2000" dirty="0"/>
          </a:p>
          <a:p>
            <a:pPr lvl="1"/>
            <a:r>
              <a:rPr lang="en-US" sz="2000" dirty="0"/>
              <a:t>Nursing school and </a:t>
            </a:r>
            <a:r>
              <a:rPr lang="en-US" sz="2000" dirty="0" smtClean="0"/>
              <a:t>college</a:t>
            </a:r>
            <a:endParaRPr lang="en-US" sz="2800" dirty="0"/>
          </a:p>
          <a:p>
            <a:endParaRPr lang="en-US" dirty="0"/>
          </a:p>
          <a:p>
            <a:pPr marL="0" indent="0">
              <a:buNone/>
            </a:pPr>
            <a:endParaRPr lang="en-US" dirty="0" smtClean="0"/>
          </a:p>
        </p:txBody>
      </p:sp>
    </p:spTree>
    <p:extLst>
      <p:ext uri="{BB962C8B-B14F-4D97-AF65-F5344CB8AC3E}">
        <p14:creationId xmlns:p14="http://schemas.microsoft.com/office/powerpoint/2010/main" val="2594920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924800" cy="1143000"/>
          </a:xfrm>
        </p:spPr>
        <p:txBody>
          <a:bodyPr>
            <a:normAutofit fontScale="90000"/>
          </a:bodyPr>
          <a:lstStyle/>
          <a:p>
            <a:pPr algn="ctr"/>
            <a:r>
              <a:rPr lang="en-US" b="1" dirty="0" smtClean="0">
                <a:solidFill>
                  <a:schemeClr val="accent3">
                    <a:lumMod val="60000"/>
                    <a:lumOff val="40000"/>
                  </a:schemeClr>
                </a:solidFill>
              </a:rPr>
              <a:t>DH Strengthening: Core Specialties</a:t>
            </a:r>
            <a:endParaRPr lang="en-IN" b="1" dirty="0" smtClean="0">
              <a:solidFill>
                <a:schemeClr val="accent3">
                  <a:lumMod val="60000"/>
                  <a:lumOff val="40000"/>
                </a:schemeClr>
              </a:solidFill>
            </a:endParaRPr>
          </a:p>
        </p:txBody>
      </p:sp>
      <p:sp>
        <p:nvSpPr>
          <p:cNvPr id="3" name="Content Placeholder 2"/>
          <p:cNvSpPr>
            <a:spLocks noGrp="1"/>
          </p:cNvSpPr>
          <p:nvPr>
            <p:ph sz="quarter" idx="1"/>
          </p:nvPr>
        </p:nvSpPr>
        <p:spPr>
          <a:xfrm>
            <a:off x="0" y="1417638"/>
            <a:ext cx="12192000" cy="5440362"/>
          </a:xfrm>
        </p:spPr>
        <p:txBody>
          <a:bodyPr>
            <a:normAutofit fontScale="92500" lnSpcReduction="10000"/>
          </a:bodyPr>
          <a:lstStyle/>
          <a:p>
            <a:pPr>
              <a:spcBef>
                <a:spcPts val="800"/>
              </a:spcBef>
              <a:spcAft>
                <a:spcPts val="800"/>
              </a:spcAft>
            </a:pPr>
            <a:r>
              <a:rPr lang="en-IN" dirty="0" smtClean="0"/>
              <a:t>IPHS includes 21 specialist services </a:t>
            </a:r>
          </a:p>
          <a:p>
            <a:pPr>
              <a:spcBef>
                <a:spcPts val="800"/>
              </a:spcBef>
              <a:spcAft>
                <a:spcPts val="800"/>
              </a:spcAft>
            </a:pPr>
            <a:r>
              <a:rPr lang="en-IN" dirty="0" smtClean="0"/>
              <a:t>At least 8 core specialities must be available at all DH:</a:t>
            </a:r>
          </a:p>
          <a:p>
            <a:pPr lvl="1">
              <a:spcBef>
                <a:spcPts val="0"/>
              </a:spcBef>
            </a:pPr>
            <a:r>
              <a:rPr lang="en-IN" dirty="0" smtClean="0"/>
              <a:t>General Medicine                             </a:t>
            </a:r>
            <a:r>
              <a:rPr lang="en-US" dirty="0" smtClean="0"/>
              <a:t>Orthopedics</a:t>
            </a:r>
            <a:endParaRPr lang="en-IN" dirty="0" smtClean="0"/>
          </a:p>
          <a:p>
            <a:pPr lvl="1">
              <a:spcBef>
                <a:spcPts val="0"/>
              </a:spcBef>
            </a:pPr>
            <a:r>
              <a:rPr lang="en-IN" dirty="0" smtClean="0"/>
              <a:t>General Surgery                                </a:t>
            </a:r>
            <a:r>
              <a:rPr lang="en-US" dirty="0" smtClean="0"/>
              <a:t>Anesthesia</a:t>
            </a:r>
            <a:endParaRPr lang="en-IN" dirty="0" smtClean="0"/>
          </a:p>
          <a:p>
            <a:pPr lvl="1">
              <a:spcBef>
                <a:spcPts val="0"/>
              </a:spcBef>
            </a:pPr>
            <a:r>
              <a:rPr lang="en-IN" dirty="0" smtClean="0"/>
              <a:t>Obstetrics &amp; Gynaecology              </a:t>
            </a:r>
            <a:r>
              <a:rPr lang="en-US" dirty="0" smtClean="0"/>
              <a:t>Ophthalmology</a:t>
            </a:r>
            <a:endParaRPr lang="en-IN" dirty="0" smtClean="0"/>
          </a:p>
          <a:p>
            <a:pPr lvl="1">
              <a:spcBef>
                <a:spcPts val="0"/>
              </a:spcBef>
            </a:pPr>
            <a:r>
              <a:rPr lang="en-US" dirty="0" smtClean="0"/>
              <a:t>Pediatrics                                            Pathology</a:t>
            </a:r>
            <a:endParaRPr lang="en-IN" dirty="0" smtClean="0"/>
          </a:p>
          <a:p>
            <a:pPr>
              <a:spcBef>
                <a:spcPts val="800"/>
              </a:spcBef>
              <a:spcAft>
                <a:spcPts val="800"/>
              </a:spcAft>
            </a:pPr>
            <a:r>
              <a:rPr lang="en-US" dirty="0" smtClean="0"/>
              <a:t>The </a:t>
            </a:r>
            <a:r>
              <a:rPr lang="en-US" dirty="0" smtClean="0">
                <a:solidFill>
                  <a:srgbClr val="00B050"/>
                </a:solidFill>
              </a:rPr>
              <a:t>RKS of the DHs will be empowered for hiring of specialists, doctors, nurses</a:t>
            </a:r>
            <a:r>
              <a:rPr lang="en-US" dirty="0" smtClean="0"/>
              <a:t> to make the particular specialty functional.</a:t>
            </a:r>
          </a:p>
          <a:p>
            <a:pPr>
              <a:spcBef>
                <a:spcPts val="800"/>
              </a:spcBef>
              <a:spcAft>
                <a:spcPts val="800"/>
              </a:spcAft>
            </a:pPr>
            <a:r>
              <a:rPr lang="en-US" dirty="0" smtClean="0"/>
              <a:t>They can also purchase certain critical equipment and create critical infrastructure.</a:t>
            </a:r>
            <a:endParaRPr lang="en-IN" dirty="0" smtClean="0"/>
          </a:p>
          <a:p>
            <a:pPr>
              <a:spcBef>
                <a:spcPts val="800"/>
              </a:spcBef>
              <a:spcAft>
                <a:spcPts val="800"/>
              </a:spcAft>
            </a:pPr>
            <a:r>
              <a:rPr lang="en-US" dirty="0" smtClean="0">
                <a:solidFill>
                  <a:srgbClr val="00B050"/>
                </a:solidFill>
              </a:rPr>
              <a:t>DHs can be given Rs.5 crores for this and Rs. 1 crore for running paramedical/nursing courses.</a:t>
            </a:r>
            <a:endParaRPr lang="en-IN" dirty="0" smtClean="0">
              <a:solidFill>
                <a:srgbClr val="00B050"/>
              </a:solidFill>
            </a:endParaRPr>
          </a:p>
          <a:p>
            <a:endParaRPr lang="en-IN" dirty="0" smtClean="0"/>
          </a:p>
        </p:txBody>
      </p:sp>
    </p:spTree>
    <p:extLst>
      <p:ext uri="{BB962C8B-B14F-4D97-AF65-F5344CB8AC3E}">
        <p14:creationId xmlns:p14="http://schemas.microsoft.com/office/powerpoint/2010/main" val="435105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74618"/>
          </a:xfrm>
        </p:spPr>
        <p:txBody>
          <a:bodyPr>
            <a:noAutofit/>
          </a:bodyPr>
          <a:lstStyle/>
          <a:p>
            <a:pPr algn="ctr"/>
            <a:r>
              <a:rPr lang="en-IN" b="1" dirty="0" smtClean="0">
                <a:solidFill>
                  <a:schemeClr val="accent3">
                    <a:lumMod val="60000"/>
                    <a:lumOff val="40000"/>
                  </a:schemeClr>
                </a:solidFill>
              </a:rPr>
              <a:t>DH as a training hub</a:t>
            </a:r>
          </a:p>
        </p:txBody>
      </p:sp>
      <p:sp>
        <p:nvSpPr>
          <p:cNvPr id="3" name="Content Placeholder 2"/>
          <p:cNvSpPr>
            <a:spLocks noGrp="1"/>
          </p:cNvSpPr>
          <p:nvPr>
            <p:ph sz="quarter" idx="1"/>
          </p:nvPr>
        </p:nvSpPr>
        <p:spPr>
          <a:xfrm>
            <a:off x="0" y="1508395"/>
            <a:ext cx="12192000" cy="5772168"/>
          </a:xfrm>
        </p:spPr>
        <p:txBody>
          <a:bodyPr>
            <a:normAutofit/>
          </a:bodyPr>
          <a:lstStyle/>
          <a:p>
            <a:pPr>
              <a:spcAft>
                <a:spcPts val="600"/>
              </a:spcAft>
              <a:buNone/>
            </a:pPr>
            <a:r>
              <a:rPr lang="en-IN" sz="2200" dirty="0"/>
              <a:t>DHs once strengthened for providing routine and basic specialist services could be upgraded as training and teaching site particularly for clinical learning. </a:t>
            </a:r>
          </a:p>
          <a:p>
            <a:pPr>
              <a:spcAft>
                <a:spcPts val="600"/>
              </a:spcAft>
              <a:buNone/>
            </a:pPr>
            <a:r>
              <a:rPr lang="en-US" sz="2000" b="1" dirty="0" smtClean="0"/>
              <a:t>Following </a:t>
            </a:r>
            <a:r>
              <a:rPr lang="en-US" sz="2000" b="1" dirty="0"/>
              <a:t>programs can be implemented: </a:t>
            </a:r>
            <a:endParaRPr lang="en-IN" sz="2000" b="1" dirty="0"/>
          </a:p>
          <a:p>
            <a:pPr>
              <a:spcAft>
                <a:spcPts val="600"/>
              </a:spcAft>
            </a:pPr>
            <a:r>
              <a:rPr lang="en-IN" sz="2000" b="1" dirty="0"/>
              <a:t>Specialty nursing programs: </a:t>
            </a:r>
            <a:r>
              <a:rPr lang="en-IN" sz="2000" dirty="0"/>
              <a:t>Neo-natal nursing, Midwifery nursing, O.T room nursing, Orthopaedic &amp; rehabilitation nursing</a:t>
            </a:r>
          </a:p>
          <a:p>
            <a:pPr>
              <a:spcAft>
                <a:spcPts val="600"/>
              </a:spcAft>
            </a:pPr>
            <a:r>
              <a:rPr lang="en-IN" sz="2000" b="1" dirty="0"/>
              <a:t>Para-medical courses </a:t>
            </a:r>
            <a:r>
              <a:rPr lang="en-IN" sz="2000" dirty="0"/>
              <a:t>like MLT, X-ray/CT technicians, Renal dialysis technician, OT technician, Ophthalmic assistant</a:t>
            </a:r>
          </a:p>
          <a:p>
            <a:pPr>
              <a:spcAft>
                <a:spcPts val="600"/>
              </a:spcAft>
            </a:pPr>
            <a:r>
              <a:rPr lang="en-IN" sz="2000" b="1" dirty="0"/>
              <a:t>Nursing diploma program -</a:t>
            </a:r>
            <a:r>
              <a:rPr lang="en-IN" sz="2000" dirty="0"/>
              <a:t> GNM course</a:t>
            </a:r>
          </a:p>
          <a:p>
            <a:pPr lvl="0"/>
            <a:endParaRPr lang="en-IN" sz="2200" dirty="0"/>
          </a:p>
          <a:p>
            <a:pPr>
              <a:buNone/>
            </a:pPr>
            <a:endParaRPr lang="en-IN" sz="2000" b="1" dirty="0"/>
          </a:p>
          <a:p>
            <a:pPr marL="0" indent="0">
              <a:buNone/>
            </a:pPr>
            <a:endParaRPr lang="en-US" dirty="0" smtClean="0"/>
          </a:p>
        </p:txBody>
      </p:sp>
    </p:spTree>
    <p:extLst>
      <p:ext uri="{BB962C8B-B14F-4D97-AF65-F5344CB8AC3E}">
        <p14:creationId xmlns:p14="http://schemas.microsoft.com/office/powerpoint/2010/main" val="3937287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12191999" cy="461665"/>
          </a:xfrm>
          <a:prstGeom prst="rect">
            <a:avLst/>
          </a:prstGeom>
        </p:spPr>
        <p:txBody>
          <a:bodyPr wrap="square">
            <a:spAutoFit/>
          </a:bodyPr>
          <a:lstStyle/>
          <a:p>
            <a:r>
              <a:rPr lang="en-IN" sz="2400" b="1" cap="small" dirty="0">
                <a:solidFill>
                  <a:srgbClr val="575F6D"/>
                </a:solidFill>
                <a:ea typeface="+mj-ea"/>
                <a:cs typeface="+mj-cs"/>
              </a:rPr>
              <a:t>Model health districts across states </a:t>
            </a:r>
            <a:endParaRPr lang="en-IN" sz="1400" b="1" dirty="0"/>
          </a:p>
        </p:txBody>
      </p:sp>
      <p:graphicFrame>
        <p:nvGraphicFramePr>
          <p:cNvPr id="2" name="Table 1"/>
          <p:cNvGraphicFramePr>
            <a:graphicFrameLocks noGrp="1"/>
          </p:cNvGraphicFramePr>
          <p:nvPr>
            <p:extLst>
              <p:ext uri="{D42A27DB-BD31-4B8C-83A1-F6EECF244321}">
                <p14:modId xmlns:p14="http://schemas.microsoft.com/office/powerpoint/2010/main" val="2196457794"/>
              </p:ext>
            </p:extLst>
          </p:nvPr>
        </p:nvGraphicFramePr>
        <p:xfrm>
          <a:off x="-1" y="461662"/>
          <a:ext cx="12192000" cy="6396342"/>
        </p:xfrm>
        <a:graphic>
          <a:graphicData uri="http://schemas.openxmlformats.org/drawingml/2006/table">
            <a:tbl>
              <a:tblPr firstRow="1" firstCol="1" bandRow="1">
                <a:tableStyleId>{5C22544A-7EE6-4342-B048-85BDC9FD1C3A}</a:tableStyleId>
              </a:tblPr>
              <a:tblGrid>
                <a:gridCol w="2002503">
                  <a:extLst>
                    <a:ext uri="{9D8B030D-6E8A-4147-A177-3AD203B41FA5}">
                      <a16:colId xmlns:a16="http://schemas.microsoft.com/office/drawing/2014/main" val="1416843964"/>
                    </a:ext>
                  </a:extLst>
                </a:gridCol>
                <a:gridCol w="3802553">
                  <a:extLst>
                    <a:ext uri="{9D8B030D-6E8A-4147-A177-3AD203B41FA5}">
                      <a16:colId xmlns:a16="http://schemas.microsoft.com/office/drawing/2014/main" val="660949666"/>
                    </a:ext>
                  </a:extLst>
                </a:gridCol>
                <a:gridCol w="6386944">
                  <a:extLst>
                    <a:ext uri="{9D8B030D-6E8A-4147-A177-3AD203B41FA5}">
                      <a16:colId xmlns:a16="http://schemas.microsoft.com/office/drawing/2014/main" val="1428798857"/>
                    </a:ext>
                  </a:extLst>
                </a:gridCol>
              </a:tblGrid>
              <a:tr h="295117">
                <a:tc>
                  <a:txBody>
                    <a:bodyPr/>
                    <a:lstStyle/>
                    <a:p>
                      <a:pPr>
                        <a:spcAft>
                          <a:spcPts val="0"/>
                        </a:spcAft>
                      </a:pPr>
                      <a:r>
                        <a:rPr lang="en-IN" sz="1100" dirty="0">
                          <a:effectLst/>
                        </a:rPr>
                        <a:t>State</a:t>
                      </a:r>
                      <a:endParaRPr lang="en-US" sz="1050" dirty="0">
                        <a:effectLst/>
                        <a:latin typeface="Calibri Light" panose="020F0302020204030204" pitchFamily="34" charset="0"/>
                      </a:endParaRPr>
                    </a:p>
                  </a:txBody>
                  <a:tcPr marL="39569" marR="39569" marT="0" marB="0"/>
                </a:tc>
                <a:tc>
                  <a:txBody>
                    <a:bodyPr/>
                    <a:lstStyle/>
                    <a:p>
                      <a:pPr>
                        <a:spcAft>
                          <a:spcPts val="0"/>
                        </a:spcAft>
                      </a:pPr>
                      <a:r>
                        <a:rPr lang="en-IN" sz="1100">
                          <a:effectLst/>
                        </a:rPr>
                        <a:t>Intervention District</a:t>
                      </a:r>
                      <a:endParaRPr lang="en-US" sz="1050">
                        <a:effectLst/>
                        <a:latin typeface="Calibri Light" panose="020F0302020204030204" pitchFamily="34" charset="0"/>
                      </a:endParaRPr>
                    </a:p>
                  </a:txBody>
                  <a:tcPr marL="39569" marR="39569" marT="0" marB="0"/>
                </a:tc>
                <a:tc>
                  <a:txBody>
                    <a:bodyPr/>
                    <a:lstStyle/>
                    <a:p>
                      <a:pPr>
                        <a:spcAft>
                          <a:spcPts val="0"/>
                        </a:spcAft>
                      </a:pPr>
                      <a:r>
                        <a:rPr lang="en-IN" sz="1100">
                          <a:effectLst/>
                        </a:rPr>
                        <a:t>Collaborative District</a:t>
                      </a:r>
                      <a:endParaRPr lang="en-US" sz="1050">
                        <a:effectLst/>
                        <a:latin typeface="Calibri Light" panose="020F0302020204030204" pitchFamily="34" charset="0"/>
                      </a:endParaRPr>
                    </a:p>
                  </a:txBody>
                  <a:tcPr marL="39569" marR="39569" marT="0" marB="0"/>
                </a:tc>
                <a:extLst>
                  <a:ext uri="{0D108BD9-81ED-4DB2-BD59-A6C34878D82A}">
                    <a16:rowId xmlns:a16="http://schemas.microsoft.com/office/drawing/2014/main" val="876182376"/>
                  </a:ext>
                </a:extLst>
              </a:tr>
              <a:tr h="295117">
                <a:tc>
                  <a:txBody>
                    <a:bodyPr/>
                    <a:lstStyle/>
                    <a:p>
                      <a:pPr>
                        <a:spcAft>
                          <a:spcPts val="0"/>
                        </a:spcAft>
                      </a:pPr>
                      <a:r>
                        <a:rPr lang="en-IN" sz="1400" dirty="0">
                          <a:effectLst/>
                        </a:rPr>
                        <a:t>Andhra Pradesh</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Guntur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a:effectLst/>
                          <a:latin typeface="Times New Roman" panose="02020603050405020304" pitchFamily="18" charset="0"/>
                          <a:cs typeface="Times New Roman" panose="02020603050405020304" pitchFamily="18" charset="0"/>
                        </a:rPr>
                        <a:t>Visakhapatnam, Anantpur</a:t>
                      </a:r>
                      <a:endParaRPr lang="en-US" sz="140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439915410"/>
                  </a:ext>
                </a:extLst>
              </a:tr>
              <a:tr h="295117">
                <a:tc>
                  <a:txBody>
                    <a:bodyPr/>
                    <a:lstStyle/>
                    <a:p>
                      <a:pPr>
                        <a:spcAft>
                          <a:spcPts val="0"/>
                        </a:spcAft>
                      </a:pPr>
                      <a:r>
                        <a:rPr lang="en-IN" sz="1400" dirty="0">
                          <a:effectLst/>
                        </a:rPr>
                        <a:t>Assam</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Kamrup</a:t>
                      </a:r>
                      <a:r>
                        <a:rPr lang="en-IN" sz="1600" dirty="0">
                          <a:effectLst/>
                          <a:latin typeface="Times New Roman" panose="02020603050405020304" pitchFamily="18" charset="0"/>
                          <a:cs typeface="Times New Roman" panose="02020603050405020304" pitchFamily="18" charset="0"/>
                        </a:rPr>
                        <a:t> (Rural)</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a:effectLst/>
                          <a:latin typeface="Times New Roman" panose="02020603050405020304" pitchFamily="18" charset="0"/>
                          <a:cs typeface="Times New Roman" panose="02020603050405020304" pitchFamily="18" charset="0"/>
                        </a:rPr>
                        <a:t>Nagaon</a:t>
                      </a:r>
                      <a:endParaRPr lang="en-US" sz="140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2608555697"/>
                  </a:ext>
                </a:extLst>
              </a:tr>
              <a:tr h="320367">
                <a:tc>
                  <a:txBody>
                    <a:bodyPr/>
                    <a:lstStyle/>
                    <a:p>
                      <a:pPr>
                        <a:spcAft>
                          <a:spcPts val="0"/>
                        </a:spcAft>
                      </a:pPr>
                      <a:r>
                        <a:rPr lang="en-IN" sz="1400" dirty="0">
                          <a:effectLst/>
                        </a:rPr>
                        <a:t>Bihar</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Aurangabad, </a:t>
                      </a:r>
                      <a:r>
                        <a:rPr lang="en-IN" sz="1600" dirty="0" err="1">
                          <a:effectLst/>
                          <a:latin typeface="Times New Roman" panose="02020603050405020304" pitchFamily="18" charset="0"/>
                          <a:cs typeface="Times New Roman" panose="02020603050405020304" pitchFamily="18" charset="0"/>
                        </a:rPr>
                        <a:t>Jehanabad</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a:effectLst/>
                          <a:latin typeface="Times New Roman" panose="02020603050405020304" pitchFamily="18" charset="0"/>
                          <a:cs typeface="Times New Roman" panose="02020603050405020304" pitchFamily="18" charset="0"/>
                        </a:rPr>
                        <a:t>Banka, East </a:t>
                      </a:r>
                      <a:r>
                        <a:rPr lang="en-IN" sz="1400" dirty="0" err="1">
                          <a:effectLst/>
                          <a:latin typeface="Times New Roman" panose="02020603050405020304" pitchFamily="18" charset="0"/>
                          <a:cs typeface="Times New Roman" panose="02020603050405020304" pitchFamily="18" charset="0"/>
                        </a:rPr>
                        <a:t>Champaran</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Araria</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Madhubani</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Bhojpur</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Sitamarhi</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Vaishali</a:t>
                      </a:r>
                      <a:r>
                        <a:rPr lang="en-IN" sz="1400" dirty="0">
                          <a:effectLst/>
                          <a:latin typeface="Times New Roman" panose="02020603050405020304" pitchFamily="18" charset="0"/>
                          <a:cs typeface="Times New Roman" panose="02020603050405020304" pitchFamily="18" charset="0"/>
                        </a:rPr>
                        <a:t>, </a:t>
                      </a:r>
                      <a:r>
                        <a:rPr lang="en-IN" sz="1400" dirty="0" err="1" smtClean="0">
                          <a:effectLst/>
                          <a:latin typeface="Times New Roman" panose="02020603050405020304" pitchFamily="18" charset="0"/>
                          <a:cs typeface="Times New Roman" panose="02020603050405020304" pitchFamily="18" charset="0"/>
                        </a:rPr>
                        <a:t>Saharsa</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62941406"/>
                  </a:ext>
                </a:extLst>
              </a:tr>
              <a:tr h="295117">
                <a:tc>
                  <a:txBody>
                    <a:bodyPr/>
                    <a:lstStyle/>
                    <a:p>
                      <a:pPr>
                        <a:spcAft>
                          <a:spcPts val="0"/>
                        </a:spcAft>
                      </a:pPr>
                      <a:r>
                        <a:rPr lang="en-IN" sz="1400" dirty="0">
                          <a:effectLst/>
                        </a:rPr>
                        <a:t>Chhattisgarh</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Raipur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Jaspur</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Durg</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Bijapur</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1804348226"/>
                  </a:ext>
                </a:extLst>
              </a:tr>
              <a:tr h="295117">
                <a:tc>
                  <a:txBody>
                    <a:bodyPr/>
                    <a:lstStyle/>
                    <a:p>
                      <a:pPr>
                        <a:spcAft>
                          <a:spcPts val="0"/>
                        </a:spcAft>
                      </a:pPr>
                      <a:r>
                        <a:rPr lang="en-IN" sz="1400" dirty="0">
                          <a:effectLst/>
                        </a:rPr>
                        <a:t>Himachal Pradesh</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Kangra</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Sirmaur</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1145897450"/>
                  </a:ext>
                </a:extLst>
              </a:tr>
              <a:tr h="249973">
                <a:tc>
                  <a:txBody>
                    <a:bodyPr/>
                    <a:lstStyle/>
                    <a:p>
                      <a:pPr>
                        <a:spcAft>
                          <a:spcPts val="0"/>
                        </a:spcAft>
                      </a:pPr>
                      <a:r>
                        <a:rPr lang="en-IN" sz="1400" dirty="0" smtClean="0">
                          <a:effectLst/>
                        </a:rPr>
                        <a:t>Jammu</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Jammu</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Kathua</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210627791"/>
                  </a:ext>
                </a:extLst>
              </a:tr>
              <a:tr h="295117">
                <a:tc>
                  <a:txBody>
                    <a:bodyPr/>
                    <a:lstStyle/>
                    <a:p>
                      <a:pPr>
                        <a:spcAft>
                          <a:spcPts val="0"/>
                        </a:spcAft>
                      </a:pPr>
                      <a:r>
                        <a:rPr lang="en-IN" sz="1400" dirty="0">
                          <a:effectLst/>
                        </a:rPr>
                        <a:t>Kashmir</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Srinagar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Anantnag</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322949949"/>
                  </a:ext>
                </a:extLst>
              </a:tr>
              <a:tr h="246787">
                <a:tc>
                  <a:txBody>
                    <a:bodyPr/>
                    <a:lstStyle/>
                    <a:p>
                      <a:pPr>
                        <a:spcAft>
                          <a:spcPts val="0"/>
                        </a:spcAft>
                      </a:pPr>
                      <a:r>
                        <a:rPr lang="en-IN" sz="1400" dirty="0">
                          <a:effectLst/>
                        </a:rPr>
                        <a:t>Jharkhand</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East </a:t>
                      </a:r>
                      <a:r>
                        <a:rPr lang="en-IN" sz="1600" dirty="0" err="1">
                          <a:effectLst/>
                          <a:latin typeface="Times New Roman" panose="02020603050405020304" pitchFamily="18" charset="0"/>
                          <a:cs typeface="Times New Roman" panose="02020603050405020304" pitchFamily="18" charset="0"/>
                        </a:rPr>
                        <a:t>Singhbhoom</a:t>
                      </a:r>
                      <a:r>
                        <a:rPr lang="en-IN" sz="1600" dirty="0">
                          <a:effectLst/>
                          <a:latin typeface="Times New Roman" panose="02020603050405020304" pitchFamily="18" charset="0"/>
                          <a:cs typeface="Times New Roman" panose="02020603050405020304" pitchFamily="18" charset="0"/>
                        </a:rPr>
                        <a:t> (Jamshedpur</a:t>
                      </a:r>
                      <a:r>
                        <a:rPr lang="en-IN" sz="1600" dirty="0" smtClean="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smtClean="0">
                          <a:effectLst/>
                          <a:latin typeface="Times New Roman" panose="02020603050405020304" pitchFamily="18" charset="0"/>
                          <a:cs typeface="Times New Roman" panose="02020603050405020304" pitchFamily="18" charset="0"/>
                        </a:rPr>
                        <a:t>Gumla</a:t>
                      </a:r>
                      <a:r>
                        <a:rPr lang="en-IN" sz="1400" dirty="0" smtClean="0">
                          <a:effectLst/>
                          <a:latin typeface="Times New Roman" panose="02020603050405020304" pitchFamily="18" charset="0"/>
                          <a:cs typeface="Times New Roman" panose="02020603050405020304" pitchFamily="18" charset="0"/>
                        </a:rPr>
                        <a:t> , West </a:t>
                      </a:r>
                      <a:r>
                        <a:rPr lang="en-IN" sz="1400" dirty="0" err="1" smtClean="0">
                          <a:effectLst/>
                          <a:latin typeface="Times New Roman" panose="02020603050405020304" pitchFamily="18" charset="0"/>
                          <a:cs typeface="Times New Roman" panose="02020603050405020304" pitchFamily="18" charset="0"/>
                        </a:rPr>
                        <a:t>Singhbhum</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2220292614"/>
                  </a:ext>
                </a:extLst>
              </a:tr>
              <a:tr h="295117">
                <a:tc>
                  <a:txBody>
                    <a:bodyPr/>
                    <a:lstStyle/>
                    <a:p>
                      <a:pPr>
                        <a:spcAft>
                          <a:spcPts val="0"/>
                        </a:spcAft>
                      </a:pPr>
                      <a:r>
                        <a:rPr lang="en-IN" sz="1400" dirty="0">
                          <a:effectLst/>
                        </a:rPr>
                        <a:t>M.P</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Sagar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Satna</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843756819"/>
                  </a:ext>
                </a:extLst>
              </a:tr>
              <a:tr h="295117">
                <a:tc>
                  <a:txBody>
                    <a:bodyPr/>
                    <a:lstStyle/>
                    <a:p>
                      <a:pPr>
                        <a:spcAft>
                          <a:spcPts val="0"/>
                        </a:spcAft>
                      </a:pPr>
                      <a:r>
                        <a:rPr lang="en-IN" sz="1400" dirty="0">
                          <a:effectLst/>
                        </a:rPr>
                        <a:t>Maharashtra</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Chandrapur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Sindhudurg</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821026396"/>
                  </a:ext>
                </a:extLst>
              </a:tr>
              <a:tr h="295117">
                <a:tc>
                  <a:txBody>
                    <a:bodyPr/>
                    <a:lstStyle/>
                    <a:p>
                      <a:pPr>
                        <a:spcAft>
                          <a:spcPts val="0"/>
                        </a:spcAft>
                      </a:pPr>
                      <a:r>
                        <a:rPr lang="en-IN" sz="1400" dirty="0">
                          <a:effectLst/>
                        </a:rPr>
                        <a:t>Manipur</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Thoubal</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Churachandpur</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1222706473"/>
                  </a:ext>
                </a:extLst>
              </a:tr>
              <a:tr h="295117">
                <a:tc>
                  <a:txBody>
                    <a:bodyPr/>
                    <a:lstStyle/>
                    <a:p>
                      <a:pPr>
                        <a:spcAft>
                          <a:spcPts val="0"/>
                        </a:spcAft>
                      </a:pPr>
                      <a:r>
                        <a:rPr lang="en-IN" sz="1400" dirty="0">
                          <a:effectLst/>
                        </a:rPr>
                        <a:t>Meghalaya</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West Garo Hills</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a:effectLst/>
                          <a:latin typeface="Times New Roman" panose="02020603050405020304" pitchFamily="18" charset="0"/>
                          <a:cs typeface="Times New Roman" panose="02020603050405020304" pitchFamily="18" charset="0"/>
                        </a:rPr>
                        <a:t>West Khasi Hills</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117540148"/>
                  </a:ext>
                </a:extLst>
              </a:tr>
              <a:tr h="295117">
                <a:tc>
                  <a:txBody>
                    <a:bodyPr/>
                    <a:lstStyle/>
                    <a:p>
                      <a:pPr>
                        <a:spcAft>
                          <a:spcPts val="0"/>
                        </a:spcAft>
                      </a:pPr>
                      <a:r>
                        <a:rPr lang="en-IN" sz="1400" dirty="0">
                          <a:effectLst/>
                        </a:rPr>
                        <a:t>Nagaland</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a:effectLst/>
                          <a:latin typeface="Times New Roman" panose="02020603050405020304" pitchFamily="18" charset="0"/>
                          <a:cs typeface="Times New Roman" panose="02020603050405020304" pitchFamily="18" charset="0"/>
                        </a:rPr>
                        <a:t>Mokokchung</a:t>
                      </a:r>
                      <a:endParaRPr lang="en-US" sz="160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Wokha</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545732239"/>
                  </a:ext>
                </a:extLst>
              </a:tr>
              <a:tr h="267109">
                <a:tc>
                  <a:txBody>
                    <a:bodyPr/>
                    <a:lstStyle/>
                    <a:p>
                      <a:pPr>
                        <a:spcAft>
                          <a:spcPts val="0"/>
                        </a:spcAft>
                      </a:pPr>
                      <a:r>
                        <a:rPr lang="en-IN" sz="1400" dirty="0">
                          <a:effectLst/>
                        </a:rPr>
                        <a:t>Odisha</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Kandhamal</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Gajapati</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Bhubneshwar</a:t>
                      </a:r>
                      <a:r>
                        <a:rPr lang="en-IN" sz="1400" dirty="0">
                          <a:effectLst/>
                          <a:latin typeface="Times New Roman" panose="02020603050405020304" pitchFamily="18" charset="0"/>
                          <a:cs typeface="Times New Roman" panose="02020603050405020304" pitchFamily="18" charset="0"/>
                        </a:rPr>
                        <a:t> (Capital hospital), </a:t>
                      </a:r>
                      <a:r>
                        <a:rPr lang="en-IN" sz="1400" dirty="0" err="1" smtClean="0">
                          <a:effectLst/>
                          <a:latin typeface="Times New Roman" panose="02020603050405020304" pitchFamily="18" charset="0"/>
                          <a:cs typeface="Times New Roman" panose="02020603050405020304" pitchFamily="18" charset="0"/>
                        </a:rPr>
                        <a:t>Sundargarh</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572879224"/>
                  </a:ext>
                </a:extLst>
              </a:tr>
              <a:tr h="295117">
                <a:tc>
                  <a:txBody>
                    <a:bodyPr/>
                    <a:lstStyle/>
                    <a:p>
                      <a:pPr>
                        <a:spcAft>
                          <a:spcPts val="0"/>
                        </a:spcAft>
                      </a:pPr>
                      <a:r>
                        <a:rPr lang="en-IN" sz="1400" dirty="0">
                          <a:effectLst/>
                        </a:rPr>
                        <a:t>Rajasthan</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Udaipur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Banswara</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Chittorgarh</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618161825"/>
                  </a:ext>
                </a:extLst>
              </a:tr>
              <a:tr h="295117">
                <a:tc>
                  <a:txBody>
                    <a:bodyPr/>
                    <a:lstStyle/>
                    <a:p>
                      <a:pPr>
                        <a:spcAft>
                          <a:spcPts val="0"/>
                        </a:spcAft>
                      </a:pPr>
                      <a:r>
                        <a:rPr lang="en-IN" sz="1400" dirty="0">
                          <a:effectLst/>
                        </a:rPr>
                        <a:t>Sikkim</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Singtam</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Namchi</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192229941"/>
                  </a:ext>
                </a:extLst>
              </a:tr>
              <a:tr h="295117">
                <a:tc>
                  <a:txBody>
                    <a:bodyPr/>
                    <a:lstStyle/>
                    <a:p>
                      <a:pPr>
                        <a:spcAft>
                          <a:spcPts val="0"/>
                        </a:spcAft>
                      </a:pPr>
                      <a:r>
                        <a:rPr lang="en-IN" sz="1400" dirty="0">
                          <a:effectLst/>
                        </a:rPr>
                        <a:t>Tamil Nadu</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Krishnagiri</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Pudukottai</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467197370"/>
                  </a:ext>
                </a:extLst>
              </a:tr>
              <a:tr h="295117">
                <a:tc>
                  <a:txBody>
                    <a:bodyPr/>
                    <a:lstStyle/>
                    <a:p>
                      <a:pPr>
                        <a:spcAft>
                          <a:spcPts val="0"/>
                        </a:spcAft>
                      </a:pPr>
                      <a:r>
                        <a:rPr lang="en-IN" sz="1400" dirty="0">
                          <a:effectLst/>
                        </a:rPr>
                        <a:t>Telangana</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Medak</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Mahboobnagar</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491243204"/>
                  </a:ext>
                </a:extLst>
              </a:tr>
              <a:tr h="295117">
                <a:tc>
                  <a:txBody>
                    <a:bodyPr/>
                    <a:lstStyle/>
                    <a:p>
                      <a:pPr>
                        <a:spcAft>
                          <a:spcPts val="0"/>
                        </a:spcAft>
                      </a:pPr>
                      <a:r>
                        <a:rPr lang="en-IN" sz="1400" dirty="0">
                          <a:effectLst/>
                        </a:rPr>
                        <a:t>Tripura</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Gomati</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Dhalai</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137361443"/>
                  </a:ext>
                </a:extLst>
              </a:tr>
              <a:tr h="295117">
                <a:tc>
                  <a:txBody>
                    <a:bodyPr/>
                    <a:lstStyle/>
                    <a:p>
                      <a:pPr>
                        <a:spcAft>
                          <a:spcPts val="0"/>
                        </a:spcAft>
                      </a:pPr>
                      <a:r>
                        <a:rPr lang="en-IN" sz="1400" dirty="0">
                          <a:effectLst/>
                        </a:rPr>
                        <a:t>U.P</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a:effectLst/>
                          <a:latin typeface="Times New Roman" panose="02020603050405020304" pitchFamily="18" charset="0"/>
                          <a:cs typeface="Times New Roman" panose="02020603050405020304" pitchFamily="18" charset="0"/>
                        </a:rPr>
                        <a:t>Varanasi</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Sonbhadra</a:t>
                      </a:r>
                      <a:r>
                        <a:rPr lang="en-IN" sz="1400" dirty="0">
                          <a:effectLst/>
                          <a:latin typeface="Times New Roman" panose="02020603050405020304" pitchFamily="18" charset="0"/>
                          <a:cs typeface="Times New Roman" panose="02020603050405020304" pitchFamily="18" charset="0"/>
                        </a:rPr>
                        <a:t>, </a:t>
                      </a:r>
                      <a:r>
                        <a:rPr lang="en-IN" sz="1400" dirty="0" err="1">
                          <a:effectLst/>
                          <a:latin typeface="Times New Roman" panose="02020603050405020304" pitchFamily="18" charset="0"/>
                          <a:cs typeface="Times New Roman" panose="02020603050405020304" pitchFamily="18" charset="0"/>
                        </a:rPr>
                        <a:t>Kannauj</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3640294790"/>
                  </a:ext>
                </a:extLst>
              </a:tr>
              <a:tr h="295117">
                <a:tc>
                  <a:txBody>
                    <a:bodyPr/>
                    <a:lstStyle/>
                    <a:p>
                      <a:pPr>
                        <a:spcAft>
                          <a:spcPts val="0"/>
                        </a:spcAft>
                      </a:pPr>
                      <a:r>
                        <a:rPr lang="en-IN" sz="1400" dirty="0" err="1">
                          <a:effectLst/>
                        </a:rPr>
                        <a:t>Uttarakhand</a:t>
                      </a:r>
                      <a:endParaRPr lang="en-US" sz="1200" dirty="0">
                        <a:effectLst/>
                        <a:latin typeface="Calibri Light" panose="020F0302020204030204" pitchFamily="34" charset="0"/>
                      </a:endParaRPr>
                    </a:p>
                  </a:txBody>
                  <a:tcPr marL="39569" marR="39569" marT="0" marB="0"/>
                </a:tc>
                <a:tc>
                  <a:txBody>
                    <a:bodyPr/>
                    <a:lstStyle/>
                    <a:p>
                      <a:pPr>
                        <a:spcAft>
                          <a:spcPts val="0"/>
                        </a:spcAft>
                      </a:pPr>
                      <a:r>
                        <a:rPr lang="en-IN" sz="1600" dirty="0" err="1">
                          <a:effectLst/>
                          <a:latin typeface="Times New Roman" panose="02020603050405020304" pitchFamily="18" charset="0"/>
                          <a:cs typeface="Times New Roman" panose="02020603050405020304" pitchFamily="18" charset="0"/>
                        </a:rPr>
                        <a:t>Haridwar</a:t>
                      </a:r>
                      <a:endParaRPr lang="en-US" sz="1600" dirty="0">
                        <a:effectLst/>
                        <a:latin typeface="Times New Roman" panose="02020603050405020304" pitchFamily="18" charset="0"/>
                        <a:cs typeface="Times New Roman" panose="02020603050405020304" pitchFamily="18" charset="0"/>
                      </a:endParaRPr>
                    </a:p>
                  </a:txBody>
                  <a:tcPr marL="39569" marR="39569" marT="0" marB="0"/>
                </a:tc>
                <a:tc>
                  <a:txBody>
                    <a:bodyPr/>
                    <a:lstStyle/>
                    <a:p>
                      <a:pPr>
                        <a:spcAft>
                          <a:spcPts val="0"/>
                        </a:spcAft>
                      </a:pPr>
                      <a:r>
                        <a:rPr lang="en-IN" sz="1400" dirty="0" err="1">
                          <a:effectLst/>
                          <a:latin typeface="Times New Roman" panose="02020603050405020304" pitchFamily="18" charset="0"/>
                          <a:cs typeface="Times New Roman" panose="02020603050405020304" pitchFamily="18" charset="0"/>
                        </a:rPr>
                        <a:t>Udham</a:t>
                      </a:r>
                      <a:r>
                        <a:rPr lang="en-IN" sz="1400" dirty="0">
                          <a:effectLst/>
                          <a:latin typeface="Times New Roman" panose="02020603050405020304" pitchFamily="18" charset="0"/>
                          <a:cs typeface="Times New Roman" panose="02020603050405020304" pitchFamily="18" charset="0"/>
                        </a:rPr>
                        <a:t> Singh Nagar</a:t>
                      </a:r>
                      <a:endParaRPr lang="en-US" sz="1400" dirty="0">
                        <a:effectLst/>
                        <a:latin typeface="Times New Roman" panose="02020603050405020304" pitchFamily="18" charset="0"/>
                        <a:cs typeface="Times New Roman" panose="02020603050405020304" pitchFamily="18" charset="0"/>
                      </a:endParaRPr>
                    </a:p>
                  </a:txBody>
                  <a:tcPr marL="39569" marR="39569" marT="0" marB="0"/>
                </a:tc>
                <a:extLst>
                  <a:ext uri="{0D108BD9-81ED-4DB2-BD59-A6C34878D82A}">
                    <a16:rowId xmlns:a16="http://schemas.microsoft.com/office/drawing/2014/main" val="1969942436"/>
                  </a:ext>
                </a:extLst>
              </a:tr>
            </a:tbl>
          </a:graphicData>
        </a:graphic>
      </p:graphicFrame>
    </p:spTree>
    <p:extLst>
      <p:ext uri="{BB962C8B-B14F-4D97-AF65-F5344CB8AC3E}">
        <p14:creationId xmlns:p14="http://schemas.microsoft.com/office/powerpoint/2010/main" val="9095005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268760"/>
          </a:xfrm>
        </p:spPr>
        <p:txBody>
          <a:bodyPr>
            <a:normAutofit/>
          </a:bodyPr>
          <a:lstStyle/>
          <a:p>
            <a:r>
              <a:rPr lang="en-IN" sz="5400" b="1" u="sng" dirty="0"/>
              <a:t>IPHS Revision</a:t>
            </a:r>
            <a:endParaRPr lang="en-US" sz="2800" dirty="0"/>
          </a:p>
        </p:txBody>
      </p:sp>
      <p:sp>
        <p:nvSpPr>
          <p:cNvPr id="3" name="Content Placeholder 2"/>
          <p:cNvSpPr>
            <a:spLocks noGrp="1"/>
          </p:cNvSpPr>
          <p:nvPr>
            <p:ph sz="quarter" idx="1"/>
          </p:nvPr>
        </p:nvSpPr>
        <p:spPr>
          <a:xfrm>
            <a:off x="0" y="1484784"/>
            <a:ext cx="12192000" cy="5373216"/>
          </a:xfrm>
        </p:spPr>
        <p:txBody>
          <a:bodyPr>
            <a:normAutofit/>
          </a:bodyPr>
          <a:lstStyle/>
          <a:p>
            <a:pPr algn="just"/>
            <a:r>
              <a:rPr lang="en-IN" sz="4000" dirty="0"/>
              <a:t>Detailed list of clinical services drawn up</a:t>
            </a:r>
          </a:p>
          <a:p>
            <a:pPr algn="just"/>
            <a:r>
              <a:rPr lang="en-IN" sz="4000" dirty="0"/>
              <a:t>Operational guidelines drafted</a:t>
            </a:r>
          </a:p>
          <a:p>
            <a:pPr algn="just"/>
            <a:r>
              <a:rPr lang="en-IN" sz="4000" dirty="0"/>
              <a:t>Technical guidelines for District Hospital being prepared</a:t>
            </a:r>
          </a:p>
          <a:p>
            <a:r>
              <a:rPr lang="en-IN" sz="2800" dirty="0"/>
              <a:t>In comparison with the IPHS guidelines of 2012, the revised 2018 IPHS guidelines will include:</a:t>
            </a:r>
            <a:endParaRPr lang="en-US" sz="2800" dirty="0"/>
          </a:p>
          <a:p>
            <a:pPr lvl="1"/>
            <a:r>
              <a:rPr lang="en-IN" sz="2400" dirty="0">
                <a:solidFill>
                  <a:srgbClr val="FF0000"/>
                </a:solidFill>
              </a:rPr>
              <a:t>A new guideline on urban health (specifically setting standards for UPHCs and UCHCs) </a:t>
            </a:r>
          </a:p>
          <a:p>
            <a:pPr lvl="1"/>
            <a:r>
              <a:rPr lang="en-IN" sz="2400" dirty="0">
                <a:solidFill>
                  <a:srgbClr val="FF0000"/>
                </a:solidFill>
              </a:rPr>
              <a:t>The guideline on sub-centres is being replaced by a guideline on Health and Wellness Centres </a:t>
            </a:r>
          </a:p>
          <a:p>
            <a:pPr marL="0" indent="0" algn="just">
              <a:buNone/>
            </a:pPr>
            <a:endParaRPr lang="en-US" sz="4000" dirty="0"/>
          </a:p>
          <a:p>
            <a:endParaRPr lang="en-US" sz="2400" dirty="0">
              <a:solidFill>
                <a:srgbClr val="FF0000"/>
              </a:solidFill>
            </a:endParaRPr>
          </a:p>
        </p:txBody>
      </p:sp>
    </p:spTree>
    <p:extLst>
      <p:ext uri="{BB962C8B-B14F-4D97-AF65-F5344CB8AC3E}">
        <p14:creationId xmlns:p14="http://schemas.microsoft.com/office/powerpoint/2010/main" val="4293474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IPHS- Guiding Principles</a:t>
            </a:r>
            <a:endParaRPr lang="en-US" dirty="0"/>
          </a:p>
        </p:txBody>
      </p:sp>
      <p:sp>
        <p:nvSpPr>
          <p:cNvPr id="3" name="Content Placeholder 2"/>
          <p:cNvSpPr>
            <a:spLocks noGrp="1"/>
          </p:cNvSpPr>
          <p:nvPr>
            <p:ph sz="quarter" idx="1"/>
          </p:nvPr>
        </p:nvSpPr>
        <p:spPr>
          <a:xfrm>
            <a:off x="0" y="1484784"/>
            <a:ext cx="12192000" cy="5373216"/>
          </a:xfrm>
        </p:spPr>
        <p:txBody>
          <a:bodyPr>
            <a:normAutofit lnSpcReduction="10000"/>
          </a:bodyPr>
          <a:lstStyle/>
          <a:p>
            <a:r>
              <a:rPr lang="en-US" sz="2800" dirty="0"/>
              <a:t>While planning and designing  the health services at public facilities, health needs of the entire district should be considered as a whole.</a:t>
            </a:r>
          </a:p>
          <a:p>
            <a:r>
              <a:rPr lang="en-US" sz="2800" dirty="0"/>
              <a:t>Holistic assessment should include:</a:t>
            </a:r>
          </a:p>
          <a:p>
            <a:pPr lvl="1"/>
            <a:r>
              <a:rPr lang="en-US" sz="2400" dirty="0"/>
              <a:t>systematic review of the burden of disease in that district</a:t>
            </a:r>
          </a:p>
          <a:p>
            <a:pPr lvl="1"/>
            <a:r>
              <a:rPr lang="en-US" sz="2400" dirty="0"/>
              <a:t>The local epidemiology </a:t>
            </a:r>
          </a:p>
          <a:p>
            <a:pPr lvl="1"/>
            <a:r>
              <a:rPr lang="en-US" sz="2400" dirty="0"/>
              <a:t>The specific needs and requirements of communities in different parts of the district. </a:t>
            </a:r>
          </a:p>
          <a:p>
            <a:r>
              <a:rPr lang="en-US" sz="3200" dirty="0"/>
              <a:t>All infra-structure plans and human resource requirements should be based on the range of services to be provided at that facility. </a:t>
            </a:r>
          </a:p>
          <a:p>
            <a:r>
              <a:rPr lang="en-US" sz="3200" dirty="0"/>
              <a:t>Critical and non-critical services should be offered and distributed across the district in such a way that out-of-pocket expenditure of the community is decreased,</a:t>
            </a:r>
            <a:endParaRPr lang="en-US" dirty="0"/>
          </a:p>
        </p:txBody>
      </p:sp>
    </p:spTree>
    <p:extLst>
      <p:ext uri="{BB962C8B-B14F-4D97-AF65-F5344CB8AC3E}">
        <p14:creationId xmlns:p14="http://schemas.microsoft.com/office/powerpoint/2010/main" val="547939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IPHS- Guiding Principles</a:t>
            </a:r>
          </a:p>
        </p:txBody>
      </p:sp>
      <p:sp>
        <p:nvSpPr>
          <p:cNvPr id="3" name="Content Placeholder 2"/>
          <p:cNvSpPr>
            <a:spLocks noGrp="1"/>
          </p:cNvSpPr>
          <p:nvPr>
            <p:ph sz="quarter" idx="1"/>
          </p:nvPr>
        </p:nvSpPr>
        <p:spPr>
          <a:xfrm>
            <a:off x="0" y="1510145"/>
            <a:ext cx="12192000" cy="5347855"/>
          </a:xfrm>
        </p:spPr>
        <p:txBody>
          <a:bodyPr>
            <a:normAutofit fontScale="47500" lnSpcReduction="20000"/>
          </a:bodyPr>
          <a:lstStyle/>
          <a:p>
            <a:r>
              <a:rPr lang="en-US" sz="6000" dirty="0"/>
              <a:t>Calculation of beds: one bed per 1000 population is an ‘essential’ norm for every district while two beds per 1000 is a target they should be aspiring towards (‘desirable’). </a:t>
            </a:r>
          </a:p>
          <a:p>
            <a:r>
              <a:rPr lang="en-US" sz="6000" dirty="0"/>
              <a:t>For each district, the final number will be influenced by its population, local epidemiology and burden of disease, community requirements, the health seeking behavior of the population and the contribution of the private sector.</a:t>
            </a:r>
          </a:p>
          <a:p>
            <a:r>
              <a:rPr lang="en-US" sz="6000" dirty="0"/>
              <a:t>Optimal distribution of the total site area of a hospital complex should be the following: </a:t>
            </a:r>
          </a:p>
          <a:p>
            <a:pPr lvl="1"/>
            <a:r>
              <a:rPr lang="en-US" sz="4000" dirty="0"/>
              <a:t>35% for total built up area including clinical, support services, residential area and knowledge hub.</a:t>
            </a:r>
          </a:p>
          <a:p>
            <a:pPr lvl="1"/>
            <a:r>
              <a:rPr lang="en-US" sz="4000" dirty="0"/>
              <a:t>Rest should be vacant area out of which </a:t>
            </a:r>
            <a:r>
              <a:rPr lang="en-US" sz="4000" dirty="0" err="1"/>
              <a:t>atleast</a:t>
            </a:r>
            <a:r>
              <a:rPr lang="en-US" sz="4000" dirty="0"/>
              <a:t> 10% is reserved for landscaping/ garden.</a:t>
            </a:r>
          </a:p>
          <a:p>
            <a:r>
              <a:rPr lang="en-US" sz="6000" dirty="0"/>
              <a:t>Health systems approach for employing HR (case load, performance, accessibility, time to care) and not only on normative basis. </a:t>
            </a:r>
          </a:p>
          <a:p>
            <a:r>
              <a:rPr lang="en-IN" sz="6000" dirty="0"/>
              <a:t>Addition of HR is linked with performance.</a:t>
            </a:r>
            <a:endParaRPr lang="en-US" sz="6000" dirty="0"/>
          </a:p>
          <a:p>
            <a:endParaRPr lang="en-US" dirty="0"/>
          </a:p>
        </p:txBody>
      </p:sp>
    </p:spTree>
    <p:extLst>
      <p:ext uri="{BB962C8B-B14F-4D97-AF65-F5344CB8AC3E}">
        <p14:creationId xmlns:p14="http://schemas.microsoft.com/office/powerpoint/2010/main" val="1469570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IPHS- Guiding Principles</a:t>
            </a:r>
          </a:p>
        </p:txBody>
      </p:sp>
      <p:sp>
        <p:nvSpPr>
          <p:cNvPr id="3" name="Content Placeholder 2"/>
          <p:cNvSpPr>
            <a:spLocks noGrp="1"/>
          </p:cNvSpPr>
          <p:nvPr>
            <p:ph sz="quarter" idx="1"/>
          </p:nvPr>
        </p:nvSpPr>
        <p:spPr>
          <a:xfrm>
            <a:off x="0" y="1537855"/>
            <a:ext cx="12192000" cy="5320145"/>
          </a:xfrm>
        </p:spPr>
        <p:txBody>
          <a:bodyPr>
            <a:normAutofit fontScale="40000" lnSpcReduction="20000"/>
          </a:bodyPr>
          <a:lstStyle/>
          <a:p>
            <a:r>
              <a:rPr lang="en-US" sz="7000" dirty="0"/>
              <a:t>The numbers of HR required at different facility levels have been developed after taking in to consideration certain clinical parameters for e.g.</a:t>
            </a:r>
          </a:p>
          <a:p>
            <a:pPr lvl="1"/>
            <a:r>
              <a:rPr lang="en-US" sz="4500" dirty="0"/>
              <a:t>60 patients per OPD session, a 70% bed occupancy rate, at least four major surgeries per OT session of six hours, IPD rounds for at least 20 patients per day.</a:t>
            </a:r>
          </a:p>
          <a:p>
            <a:r>
              <a:rPr lang="en-US" sz="7000" dirty="0"/>
              <a:t>Numbers for nursing and para-medical staff have been developed using standard criteria (nurse : patient ratio of 1:1 for ICU settings, 1:2 for HDU and 1:6 for general wards. For pediatric cases, 1:3 for HDU(SNCU), 1:2 for ICU (PICU,NICU) </a:t>
            </a:r>
            <a:endParaRPr lang="en-IN" sz="7000" dirty="0"/>
          </a:p>
          <a:p>
            <a:r>
              <a:rPr lang="en-US" sz="4500" dirty="0"/>
              <a:t>As the workload of a facility increases, the first option should be deploy existing staff in innovative ways to address the increasing footfall rather than immediately increase infra-structure. </a:t>
            </a:r>
          </a:p>
          <a:p>
            <a:pPr lvl="1"/>
            <a:r>
              <a:rPr lang="en-US" sz="4000" dirty="0"/>
              <a:t>For example, scheduling in additional OT shifts (such as an evening or night shift) by using existing staff should be tried before proposing to build additional OTs.</a:t>
            </a:r>
          </a:p>
          <a:p>
            <a:r>
              <a:rPr lang="en-US" sz="7000" dirty="0"/>
              <a:t>Irrational deployment should be avoided. Surgeons should not be posted without an anesthetist or an obstetrician without a pediatrician and vice-versa.</a:t>
            </a:r>
          </a:p>
          <a:p>
            <a:r>
              <a:rPr lang="en-IN" sz="7000" dirty="0"/>
              <a:t>Emergency and critical care tests should be available round the clock.</a:t>
            </a:r>
            <a:endParaRPr lang="en-US" sz="7000" dirty="0"/>
          </a:p>
          <a:p>
            <a:endParaRPr lang="en-US" dirty="0"/>
          </a:p>
        </p:txBody>
      </p:sp>
    </p:spTree>
    <p:extLst>
      <p:ext uri="{BB962C8B-B14F-4D97-AF65-F5344CB8AC3E}">
        <p14:creationId xmlns:p14="http://schemas.microsoft.com/office/powerpoint/2010/main" val="605293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52984"/>
            <a:ext cx="5105657" cy="3581063"/>
          </a:xfrm>
        </p:spPr>
        <p:txBody>
          <a:bodyPr anchor="b">
            <a:normAutofit/>
          </a:bodyPr>
          <a:lstStyle/>
          <a:p>
            <a:pPr algn="r"/>
            <a:r>
              <a:rPr lang="en-IN" dirty="0"/>
              <a:t>National urban health Mission: </a:t>
            </a:r>
            <a:r>
              <a:rPr lang="en-IN" sz="2800" dirty="0">
                <a:solidFill>
                  <a:schemeClr val="accent3"/>
                </a:solidFill>
              </a:rPr>
              <a:t>program components &amp; action points </a:t>
            </a:r>
          </a:p>
        </p:txBody>
      </p:sp>
      <p:pic>
        <p:nvPicPr>
          <p:cNvPr id="1028" name="Picture 4" descr="Laundry, Slum, India, Mumbai, Cityscape, City, Build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657" y="975"/>
            <a:ext cx="531840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083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srcRect l="36421" r="18419" b="-1"/>
          <a:stretch/>
        </p:blipFill>
        <p:spPr>
          <a:xfrm>
            <a:off x="7188200" y="10"/>
            <a:ext cx="3479800" cy="6857990"/>
          </a:xfrm>
          <a:prstGeom prst="rect">
            <a:avLst/>
          </a:prstGeom>
        </p:spPr>
      </p:pic>
      <p:sp>
        <p:nvSpPr>
          <p:cNvPr id="2" name="Title 1"/>
          <p:cNvSpPr>
            <a:spLocks noGrp="1"/>
          </p:cNvSpPr>
          <p:nvPr>
            <p:ph type="title"/>
          </p:nvPr>
        </p:nvSpPr>
        <p:spPr>
          <a:xfrm>
            <a:off x="1905000" y="228600"/>
            <a:ext cx="5696412" cy="1080706"/>
          </a:xfrm>
        </p:spPr>
        <p:txBody>
          <a:bodyPr>
            <a:normAutofit fontScale="90000"/>
          </a:bodyPr>
          <a:lstStyle/>
          <a:p>
            <a:pPr algn="ctr"/>
            <a:r>
              <a:rPr lang="en-IN" b="1" dirty="0">
                <a:solidFill>
                  <a:schemeClr val="accent3">
                    <a:lumMod val="60000"/>
                    <a:lumOff val="40000"/>
                  </a:schemeClr>
                </a:solidFill>
              </a:rPr>
              <a:t>National urban health mission </a:t>
            </a:r>
          </a:p>
        </p:txBody>
      </p:sp>
      <p:sp>
        <p:nvSpPr>
          <p:cNvPr id="3" name="Content Placeholder 2"/>
          <p:cNvSpPr>
            <a:spLocks noGrp="1"/>
          </p:cNvSpPr>
          <p:nvPr>
            <p:ph idx="1"/>
          </p:nvPr>
        </p:nvSpPr>
        <p:spPr>
          <a:xfrm>
            <a:off x="0" y="1491520"/>
            <a:ext cx="7086600" cy="5214080"/>
          </a:xfrm>
        </p:spPr>
        <p:txBody>
          <a:bodyPr>
            <a:normAutofit lnSpcReduction="10000"/>
          </a:bodyPr>
          <a:lstStyle/>
          <a:p>
            <a:pPr marL="265113" indent="-265113">
              <a:lnSpc>
                <a:spcPct val="110000"/>
              </a:lnSpc>
              <a:buFont typeface="Wingdings" panose="05000000000000000000" pitchFamily="2" charset="2"/>
              <a:buChar char="§"/>
            </a:pPr>
            <a:r>
              <a:rPr lang="en-IN" sz="2400" dirty="0"/>
              <a:t>Covers around 29.95 crore population</a:t>
            </a:r>
          </a:p>
          <a:p>
            <a:pPr marL="265113" indent="-265113">
              <a:lnSpc>
                <a:spcPct val="110000"/>
              </a:lnSpc>
              <a:buFont typeface="Wingdings" panose="05000000000000000000" pitchFamily="2" charset="2"/>
              <a:buChar char="§"/>
            </a:pPr>
            <a:r>
              <a:rPr lang="en-IN" sz="2400" dirty="0"/>
              <a:t>Across 1006 Cities (942 cities over 50,000 population + 64 District Headquarters with under 50,000 population) </a:t>
            </a:r>
          </a:p>
          <a:p>
            <a:pPr marL="265113" indent="-265113">
              <a:lnSpc>
                <a:spcPct val="110000"/>
              </a:lnSpc>
              <a:buFont typeface="Wingdings" panose="05000000000000000000" pitchFamily="2" charset="2"/>
              <a:buChar char="§"/>
            </a:pPr>
            <a:r>
              <a:rPr lang="en-IN" sz="2400" dirty="0"/>
              <a:t>For entire urban population, but definite focus on urban poor and vulnerable </a:t>
            </a:r>
          </a:p>
          <a:p>
            <a:pPr marL="265113" indent="-265113">
              <a:lnSpc>
                <a:spcPct val="110000"/>
              </a:lnSpc>
              <a:buFont typeface="Wingdings" panose="05000000000000000000" pitchFamily="2" charset="2"/>
              <a:buChar char="§"/>
            </a:pPr>
            <a:r>
              <a:rPr lang="en-IN" sz="2400" b="1" dirty="0">
                <a:solidFill>
                  <a:schemeClr val="accent3"/>
                </a:solidFill>
              </a:rPr>
              <a:t>Focus of NUHM on ‘vulnerable’ not just ‘ill’</a:t>
            </a:r>
          </a:p>
          <a:p>
            <a:pPr marL="265113" indent="-265113">
              <a:lnSpc>
                <a:spcPct val="110000"/>
              </a:lnSpc>
              <a:buFont typeface="Wingdings" panose="05000000000000000000" pitchFamily="2" charset="2"/>
              <a:buChar char="§"/>
            </a:pPr>
            <a:r>
              <a:rPr lang="en-IN" sz="2400" b="1" dirty="0">
                <a:solidFill>
                  <a:schemeClr val="accent3"/>
                </a:solidFill>
              </a:rPr>
              <a:t>Aims to address the interlinkage of health with social determinants </a:t>
            </a:r>
          </a:p>
          <a:p>
            <a:pPr marL="265113" indent="-265113">
              <a:lnSpc>
                <a:spcPct val="110000"/>
              </a:lnSpc>
              <a:buFont typeface="Wingdings" panose="05000000000000000000" pitchFamily="2" charset="2"/>
              <a:buChar char="§"/>
            </a:pPr>
            <a:r>
              <a:rPr lang="en-IN" sz="2400" b="1" dirty="0">
                <a:solidFill>
                  <a:schemeClr val="accent3"/>
                </a:solidFill>
              </a:rPr>
              <a:t>Implementation to be led by: </a:t>
            </a:r>
          </a:p>
          <a:p>
            <a:pPr marL="628650" lvl="1" indent="-265113">
              <a:lnSpc>
                <a:spcPct val="110000"/>
              </a:lnSpc>
              <a:buFont typeface="Wingdings" panose="05000000000000000000" pitchFamily="2" charset="2"/>
              <a:buChar char="§"/>
            </a:pPr>
            <a:r>
              <a:rPr lang="en-IN" sz="2400" b="1" dirty="0">
                <a:solidFill>
                  <a:schemeClr val="accent3"/>
                </a:solidFill>
              </a:rPr>
              <a:t>State health departments </a:t>
            </a:r>
          </a:p>
          <a:p>
            <a:pPr marL="628650" lvl="1" indent="-265113">
              <a:lnSpc>
                <a:spcPct val="110000"/>
              </a:lnSpc>
              <a:buFont typeface="Wingdings" panose="05000000000000000000" pitchFamily="2" charset="2"/>
              <a:buChar char="§"/>
            </a:pPr>
            <a:r>
              <a:rPr lang="en-IN" sz="2400" b="1" dirty="0">
                <a:solidFill>
                  <a:schemeClr val="accent3"/>
                </a:solidFill>
              </a:rPr>
              <a:t>Urban Local Bodies (in metro cities) </a:t>
            </a:r>
          </a:p>
          <a:p>
            <a:pPr>
              <a:lnSpc>
                <a:spcPct val="70000"/>
              </a:lnSpc>
            </a:pPr>
            <a:endParaRPr lang="en-IN" sz="1700" dirty="0"/>
          </a:p>
        </p:txBody>
      </p:sp>
    </p:spTree>
    <p:extLst>
      <p:ext uri="{BB962C8B-B14F-4D97-AF65-F5344CB8AC3E}">
        <p14:creationId xmlns:p14="http://schemas.microsoft.com/office/powerpoint/2010/main" val="1477809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28"/>
          <p:cNvGrpSpPr/>
          <p:nvPr/>
        </p:nvGrpSpPr>
        <p:grpSpPr>
          <a:xfrm>
            <a:off x="7543801" y="1828800"/>
            <a:ext cx="2656937" cy="2024524"/>
            <a:chOff x="7794063" y="1418628"/>
            <a:chExt cx="3436371" cy="2208263"/>
          </a:xfrm>
        </p:grpSpPr>
        <p:sp>
          <p:nvSpPr>
            <p:cNvPr id="6" name="TextBox 5"/>
            <p:cNvSpPr txBox="1"/>
            <p:nvPr/>
          </p:nvSpPr>
          <p:spPr>
            <a:xfrm>
              <a:off x="7794063" y="1418628"/>
              <a:ext cx="3029109" cy="1443550"/>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Community Processes </a:t>
              </a:r>
            </a:p>
            <a:p>
              <a:pPr algn="ctr"/>
              <a:r>
                <a:rPr lang="en-IN" sz="1600" dirty="0"/>
                <a:t>(Community Based interventions &amp; Home visits by ASHAs, ANMs &amp; MAS)</a:t>
              </a:r>
            </a:p>
          </p:txBody>
        </p:sp>
        <p:pic>
          <p:nvPicPr>
            <p:cNvPr id="12" name="Graphic 11" descr="Group"/>
            <p:cNvPicPr>
              <a:picLocks noChangeAspect="1"/>
            </p:cNvPicPr>
            <p:nvPr/>
          </p:nvPicPr>
          <p:blipFill>
            <a:blip r:embed="rId2" cstate="print">
              <a:extLst>
                <a:ext uri="{96DAC541-7B7A-43D3-8B79-37D633B846F1}">
                  <asvg:svgBlip xmlns:asvg="http://schemas.microsoft.com/office/drawing/2016/SVG/main" xmlns="" r:embed="rId3"/>
                </a:ext>
              </a:extLst>
            </a:blip>
            <a:stretch>
              <a:fillRect/>
            </a:stretch>
          </p:blipFill>
          <p:spPr>
            <a:xfrm>
              <a:off x="10131006" y="2527463"/>
              <a:ext cx="1099428" cy="1099428"/>
            </a:xfrm>
            <a:prstGeom prst="rect">
              <a:avLst/>
            </a:prstGeom>
          </p:spPr>
        </p:pic>
      </p:grpSp>
      <p:grpSp>
        <p:nvGrpSpPr>
          <p:cNvPr id="20" name="Group 31"/>
          <p:cNvGrpSpPr/>
          <p:nvPr/>
        </p:nvGrpSpPr>
        <p:grpSpPr>
          <a:xfrm>
            <a:off x="2398753" y="3290073"/>
            <a:ext cx="2265641" cy="2223112"/>
            <a:chOff x="1246811" y="3979839"/>
            <a:chExt cx="2930285" cy="2424875"/>
          </a:xfrm>
        </p:grpSpPr>
        <p:sp>
          <p:nvSpPr>
            <p:cNvPr id="8" name="TextBox 7"/>
            <p:cNvSpPr txBox="1"/>
            <p:nvPr/>
          </p:nvSpPr>
          <p:spPr>
            <a:xfrm>
              <a:off x="1246811" y="3979839"/>
              <a:ext cx="2432791" cy="204782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Convergence</a:t>
              </a:r>
              <a:r>
                <a:rPr lang="en-IN" sz="1600" dirty="0"/>
                <a:t> with Urban Development, Swachh Bharat, Urban Local Body </a:t>
              </a:r>
            </a:p>
            <a:p>
              <a:pPr algn="ctr"/>
              <a:r>
                <a:rPr lang="en-IN" sz="1600" dirty="0"/>
                <a:t>(ULB) at</a:t>
              </a:r>
            </a:p>
            <a:p>
              <a:pPr algn="ctr"/>
              <a:r>
                <a:rPr lang="en-IN" sz="1600" dirty="0"/>
                <a:t>ward level </a:t>
              </a:r>
            </a:p>
          </p:txBody>
        </p:sp>
        <p:pic>
          <p:nvPicPr>
            <p:cNvPr id="13" name="Graphic 12" descr="Handshake"/>
            <p:cNvPicPr>
              <a:picLocks noChangeAspect="1"/>
            </p:cNvPicPr>
            <p:nvPr/>
          </p:nvPicPr>
          <p:blipFill>
            <a:blip r:embed="rId4" cstate="print">
              <a:extLst>
                <a:ext uri="{96DAC541-7B7A-43D3-8B79-37D633B846F1}">
                  <asvg:svgBlip xmlns:asvg="http://schemas.microsoft.com/office/drawing/2016/SVG/main" xmlns="" r:embed="rId5"/>
                </a:ext>
              </a:extLst>
            </a:blip>
            <a:stretch>
              <a:fillRect/>
            </a:stretch>
          </p:blipFill>
          <p:spPr>
            <a:xfrm>
              <a:off x="3017062" y="5244680"/>
              <a:ext cx="1160034" cy="1160034"/>
            </a:xfrm>
            <a:prstGeom prst="rect">
              <a:avLst/>
            </a:prstGeom>
          </p:spPr>
        </p:pic>
      </p:grpSp>
      <p:grpSp>
        <p:nvGrpSpPr>
          <p:cNvPr id="21" name="Group 30"/>
          <p:cNvGrpSpPr/>
          <p:nvPr/>
        </p:nvGrpSpPr>
        <p:grpSpPr>
          <a:xfrm>
            <a:off x="4876800" y="1219200"/>
            <a:ext cx="2535796" cy="1295516"/>
            <a:chOff x="1326480" y="1754347"/>
            <a:chExt cx="3279693" cy="1413094"/>
          </a:xfrm>
        </p:grpSpPr>
        <p:sp>
          <p:nvSpPr>
            <p:cNvPr id="5" name="TextBox 4"/>
            <p:cNvSpPr txBox="1"/>
            <p:nvPr/>
          </p:nvSpPr>
          <p:spPr>
            <a:xfrm>
              <a:off x="1326480" y="1754347"/>
              <a:ext cx="2924914" cy="906416"/>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In-facility services </a:t>
              </a:r>
              <a:r>
                <a:rPr lang="en-IN" sz="1600" dirty="0"/>
                <a:t>under all National Health Programs </a:t>
              </a:r>
            </a:p>
          </p:txBody>
        </p:sp>
        <p:pic>
          <p:nvPicPr>
            <p:cNvPr id="16" name="Graphic 15" descr="Stethoscope"/>
            <p:cNvPicPr>
              <a:picLocks noChangeAspect="1"/>
            </p:cNvPicPr>
            <p:nvPr/>
          </p:nvPicPr>
          <p:blipFill>
            <a:blip r:embed="rId6" cstate="print">
              <a:extLst>
                <a:ext uri="{96DAC541-7B7A-43D3-8B79-37D633B846F1}">
                  <asvg:svgBlip xmlns:asvg="http://schemas.microsoft.com/office/drawing/2016/SVG/main" xmlns="" r:embed="rId7"/>
                </a:ext>
              </a:extLst>
            </a:blip>
            <a:stretch>
              <a:fillRect/>
            </a:stretch>
          </p:blipFill>
          <p:spPr>
            <a:xfrm>
              <a:off x="3691773" y="2253041"/>
              <a:ext cx="914400" cy="914400"/>
            </a:xfrm>
            <a:prstGeom prst="rect">
              <a:avLst/>
            </a:prstGeom>
          </p:spPr>
        </p:pic>
      </p:grpSp>
      <p:grpSp>
        <p:nvGrpSpPr>
          <p:cNvPr id="22" name="Group 29"/>
          <p:cNvGrpSpPr/>
          <p:nvPr/>
        </p:nvGrpSpPr>
        <p:grpSpPr>
          <a:xfrm>
            <a:off x="2490254" y="1793360"/>
            <a:ext cx="1981168" cy="1143178"/>
            <a:chOff x="4660489" y="788927"/>
            <a:chExt cx="2562359" cy="1246929"/>
          </a:xfrm>
        </p:grpSpPr>
        <p:sp>
          <p:nvSpPr>
            <p:cNvPr id="3" name="TextBox 2"/>
            <p:cNvSpPr txBox="1"/>
            <p:nvPr/>
          </p:nvSpPr>
          <p:spPr>
            <a:xfrm>
              <a:off x="4660489" y="788927"/>
              <a:ext cx="2231923" cy="1208554"/>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dirty="0"/>
                <a:t>Effective and Regular </a:t>
              </a:r>
              <a:r>
                <a:rPr lang="en-IN" sz="1600" b="1" dirty="0"/>
                <a:t>Outreach </a:t>
              </a:r>
            </a:p>
            <a:p>
              <a:pPr algn="ctr"/>
              <a:r>
                <a:rPr lang="en-IN" sz="1600" b="1" dirty="0"/>
                <a:t>Services </a:t>
              </a:r>
            </a:p>
          </p:txBody>
        </p:sp>
        <p:pic>
          <p:nvPicPr>
            <p:cNvPr id="17" name="Graphic 16" descr="Needle"/>
            <p:cNvPicPr>
              <a:picLocks noChangeAspect="1"/>
            </p:cNvPicPr>
            <p:nvPr/>
          </p:nvPicPr>
          <p:blipFill>
            <a:blip r:embed="rId8" cstate="print">
              <a:extLst>
                <a:ext uri="{96DAC541-7B7A-43D3-8B79-37D633B846F1}">
                  <asvg:svgBlip xmlns:asvg="http://schemas.microsoft.com/office/drawing/2016/SVG/main" xmlns="" r:embed="rId9"/>
                </a:ext>
              </a:extLst>
            </a:blip>
            <a:stretch>
              <a:fillRect/>
            </a:stretch>
          </p:blipFill>
          <p:spPr>
            <a:xfrm>
              <a:off x="6322222" y="1135230"/>
              <a:ext cx="900626" cy="900626"/>
            </a:xfrm>
            <a:prstGeom prst="rect">
              <a:avLst/>
            </a:prstGeom>
          </p:spPr>
        </p:pic>
      </p:grpSp>
      <p:grpSp>
        <p:nvGrpSpPr>
          <p:cNvPr id="23" name="Group 21"/>
          <p:cNvGrpSpPr/>
          <p:nvPr/>
        </p:nvGrpSpPr>
        <p:grpSpPr>
          <a:xfrm>
            <a:off x="4495800" y="2895599"/>
            <a:ext cx="3240430" cy="1628772"/>
            <a:chOff x="4141889" y="2432441"/>
            <a:chExt cx="3942562" cy="1614400"/>
          </a:xfrm>
        </p:grpSpPr>
        <p:sp>
          <p:nvSpPr>
            <p:cNvPr id="9" name="Oval 8"/>
            <p:cNvSpPr/>
            <p:nvPr/>
          </p:nvSpPr>
          <p:spPr>
            <a:xfrm>
              <a:off x="4141889" y="2432441"/>
              <a:ext cx="3801147" cy="136436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rPr>
                <a:t>The </a:t>
              </a:r>
            </a:p>
            <a:p>
              <a:pPr algn="ctr"/>
              <a:r>
                <a:rPr lang="en-IN" b="1" dirty="0">
                  <a:solidFill>
                    <a:schemeClr val="tx1"/>
                  </a:solidFill>
                </a:rPr>
                <a:t>Urban Primary Health Centre</a:t>
              </a:r>
              <a:r>
                <a:rPr lang="en-IN" sz="2000" b="1" dirty="0"/>
                <a:t> </a:t>
              </a:r>
            </a:p>
          </p:txBody>
        </p:sp>
        <p:grpSp>
          <p:nvGrpSpPr>
            <p:cNvPr id="24" name="Group 20"/>
            <p:cNvGrpSpPr/>
            <p:nvPr/>
          </p:nvGrpSpPr>
          <p:grpSpPr>
            <a:xfrm>
              <a:off x="6923217" y="2885607"/>
              <a:ext cx="1161234" cy="1161234"/>
              <a:chOff x="5067327" y="1997455"/>
              <a:chExt cx="1161234" cy="1161234"/>
            </a:xfrm>
          </p:grpSpPr>
          <p:pic>
            <p:nvPicPr>
              <p:cNvPr id="15" name="Graphic 14" descr="Schoolhouse"/>
              <p:cNvPicPr>
                <a:picLocks noChangeAspect="1"/>
              </p:cNvPicPr>
              <p:nvPr/>
            </p:nvPicPr>
            <p:blipFill>
              <a:blip r:embed="rId10" cstate="print">
                <a:extLst>
                  <a:ext uri="{96DAC541-7B7A-43D3-8B79-37D633B846F1}">
                    <asvg:svgBlip xmlns:asvg="http://schemas.microsoft.com/office/drawing/2016/SVG/main" xmlns="" r:embed="rId11"/>
                  </a:ext>
                </a:extLst>
              </a:blip>
              <a:stretch>
                <a:fillRect/>
              </a:stretch>
            </p:blipFill>
            <p:spPr>
              <a:xfrm>
                <a:off x="5067327" y="1997455"/>
                <a:ext cx="1161234" cy="1161234"/>
              </a:xfrm>
              <a:prstGeom prst="rect">
                <a:avLst/>
              </a:prstGeom>
            </p:spPr>
          </p:pic>
          <p:pic>
            <p:nvPicPr>
              <p:cNvPr id="18" name="Graphic 17" descr="Medical"/>
              <p:cNvPicPr>
                <a:picLocks noChangeAspect="1"/>
              </p:cNvPicPr>
              <p:nvPr/>
            </p:nvPicPr>
            <p:blipFill>
              <a:blip r:embed="rId12" cstate="print">
                <a:extLst>
                  <a:ext uri="{96DAC541-7B7A-43D3-8B79-37D633B846F1}">
                    <asvg:svgBlip xmlns:asvg="http://schemas.microsoft.com/office/drawing/2016/SVG/main" xmlns="" r:embed="rId13"/>
                  </a:ext>
                </a:extLst>
              </a:blip>
              <a:stretch>
                <a:fillRect/>
              </a:stretch>
            </p:blipFill>
            <p:spPr>
              <a:xfrm>
                <a:off x="5530881" y="2752731"/>
                <a:ext cx="228993" cy="228994"/>
              </a:xfrm>
              <a:prstGeom prst="rect">
                <a:avLst/>
              </a:prstGeom>
            </p:spPr>
          </p:pic>
        </p:grpSp>
      </p:grpSp>
      <p:grpSp>
        <p:nvGrpSpPr>
          <p:cNvPr id="25" name="Group 27"/>
          <p:cNvGrpSpPr/>
          <p:nvPr/>
        </p:nvGrpSpPr>
        <p:grpSpPr>
          <a:xfrm>
            <a:off x="7758842" y="3904386"/>
            <a:ext cx="2143775" cy="1689447"/>
            <a:chOff x="7945284" y="4060788"/>
            <a:chExt cx="2772669" cy="1842776"/>
          </a:xfrm>
        </p:grpSpPr>
        <p:sp>
          <p:nvSpPr>
            <p:cNvPr id="7" name="TextBox 6"/>
            <p:cNvSpPr txBox="1"/>
            <p:nvPr/>
          </p:nvSpPr>
          <p:spPr>
            <a:xfrm>
              <a:off x="7945284" y="4060788"/>
              <a:ext cx="2231922" cy="1174983"/>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Population Based Screening</a:t>
              </a:r>
              <a:endParaRPr lang="en-IN" sz="1600" dirty="0"/>
            </a:p>
            <a:p>
              <a:pPr algn="ctr"/>
              <a:r>
                <a:rPr lang="en-IN" sz="1600" dirty="0"/>
                <a:t>of </a:t>
              </a:r>
            </a:p>
            <a:p>
              <a:pPr algn="ctr"/>
              <a:r>
                <a:rPr lang="en-IN" sz="1600" dirty="0"/>
                <a:t>NCDs</a:t>
              </a:r>
            </a:p>
          </p:txBody>
        </p:sp>
        <p:grpSp>
          <p:nvGrpSpPr>
            <p:cNvPr id="26" name="Group 19"/>
            <p:cNvGrpSpPr/>
            <p:nvPr/>
          </p:nvGrpSpPr>
          <p:grpSpPr>
            <a:xfrm>
              <a:off x="9636460" y="4822071"/>
              <a:ext cx="1081493" cy="1081493"/>
              <a:chOff x="9124868" y="5331387"/>
              <a:chExt cx="1081493" cy="1081493"/>
            </a:xfrm>
            <a:solidFill>
              <a:schemeClr val="accent1">
                <a:lumMod val="50000"/>
              </a:schemeClr>
            </a:solidFill>
          </p:grpSpPr>
          <p:pic>
            <p:nvPicPr>
              <p:cNvPr id="14" name="Graphic 13" descr="Clipboard"/>
              <p:cNvPicPr>
                <a:picLocks noChangeAspect="1"/>
              </p:cNvPicPr>
              <p:nvPr/>
            </p:nvPicPr>
            <p:blipFill>
              <a:blip r:embed="rId14" cstate="print">
                <a:extLst>
                  <a:ext uri="{96DAC541-7B7A-43D3-8B79-37D633B846F1}">
                    <asvg:svgBlip xmlns:asvg="http://schemas.microsoft.com/office/drawing/2016/SVG/main" xmlns="" r:embed="rId15"/>
                  </a:ext>
                </a:extLst>
              </a:blip>
              <a:stretch>
                <a:fillRect/>
              </a:stretch>
            </p:blipFill>
            <p:spPr>
              <a:xfrm>
                <a:off x="9124868" y="5331387"/>
                <a:ext cx="1081493" cy="1081493"/>
              </a:xfrm>
              <a:prstGeom prst="rect">
                <a:avLst/>
              </a:prstGeom>
            </p:spPr>
          </p:pic>
          <p:pic>
            <p:nvPicPr>
              <p:cNvPr id="19" name="Graphic 18" descr="Heartbeat"/>
              <p:cNvPicPr>
                <a:picLocks noChangeAspect="1"/>
              </p:cNvPicPr>
              <p:nvPr/>
            </p:nvPicPr>
            <p:blipFill>
              <a:blip r:embed="rId16" cstate="print">
                <a:extLst>
                  <a:ext uri="{96DAC541-7B7A-43D3-8B79-37D633B846F1}">
                    <asvg:svgBlip xmlns:asvg="http://schemas.microsoft.com/office/drawing/2016/SVG/main" xmlns="" r:embed="rId17"/>
                  </a:ext>
                </a:extLst>
              </a:blip>
              <a:stretch>
                <a:fillRect/>
              </a:stretch>
            </p:blipFill>
            <p:spPr>
              <a:xfrm>
                <a:off x="9304687" y="5566858"/>
                <a:ext cx="721854" cy="721854"/>
              </a:xfrm>
              <a:prstGeom prst="rect">
                <a:avLst/>
              </a:prstGeom>
            </p:spPr>
          </p:pic>
        </p:grpSp>
      </p:grpSp>
      <p:sp>
        <p:nvSpPr>
          <p:cNvPr id="27" name="Arrow: Right 26"/>
          <p:cNvSpPr/>
          <p:nvPr/>
        </p:nvSpPr>
        <p:spPr>
          <a:xfrm rot="16200000">
            <a:off x="5784536" y="2474765"/>
            <a:ext cx="424032" cy="198900"/>
          </a:xfrm>
          <a:prstGeom prst="rightArrow">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grpSp>
        <p:nvGrpSpPr>
          <p:cNvPr id="28" name="Group 33"/>
          <p:cNvGrpSpPr/>
          <p:nvPr/>
        </p:nvGrpSpPr>
        <p:grpSpPr>
          <a:xfrm>
            <a:off x="4953001" y="5029200"/>
            <a:ext cx="2727095" cy="1307902"/>
            <a:chOff x="4364828" y="5304929"/>
            <a:chExt cx="3527110" cy="1426603"/>
          </a:xfrm>
        </p:grpSpPr>
        <p:sp>
          <p:nvSpPr>
            <p:cNvPr id="4" name="TextBox 3"/>
            <p:cNvSpPr txBox="1"/>
            <p:nvPr/>
          </p:nvSpPr>
          <p:spPr>
            <a:xfrm>
              <a:off x="4364828" y="5304929"/>
              <a:ext cx="2527585" cy="906416"/>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dirty="0"/>
                <a:t>Multi-directional </a:t>
              </a:r>
            </a:p>
            <a:p>
              <a:pPr algn="ctr"/>
              <a:r>
                <a:rPr lang="en-IN" sz="1600" dirty="0"/>
                <a:t>and </a:t>
              </a:r>
              <a:r>
                <a:rPr lang="en-IN" sz="1600" b="1" dirty="0"/>
                <a:t>Assured</a:t>
              </a:r>
            </a:p>
            <a:p>
              <a:pPr algn="ctr"/>
              <a:r>
                <a:rPr lang="en-IN" sz="1600" b="1" dirty="0"/>
                <a:t> Referral </a:t>
              </a:r>
            </a:p>
          </p:txBody>
        </p:sp>
        <p:pic>
          <p:nvPicPr>
            <p:cNvPr id="11" name="Graphic 10" descr="Truck"/>
            <p:cNvPicPr>
              <a:picLocks noChangeAspect="1"/>
            </p:cNvPicPr>
            <p:nvPr/>
          </p:nvPicPr>
          <p:blipFill>
            <a:blip r:embed="rId18" cstate="print">
              <a:extLst>
                <a:ext uri="{96DAC541-7B7A-43D3-8B79-37D633B846F1}">
                  <asvg:svgBlip xmlns:asvg="http://schemas.microsoft.com/office/drawing/2016/SVG/main" xmlns="" r:embed="rId19"/>
                </a:ext>
              </a:extLst>
            </a:blip>
            <a:stretch>
              <a:fillRect/>
            </a:stretch>
          </p:blipFill>
          <p:spPr>
            <a:xfrm>
              <a:off x="6631567" y="5471160"/>
              <a:ext cx="1260371" cy="1260372"/>
            </a:xfrm>
            <a:prstGeom prst="rect">
              <a:avLst/>
            </a:prstGeom>
          </p:spPr>
        </p:pic>
        <p:pic>
          <p:nvPicPr>
            <p:cNvPr id="33" name="Graphic 32" descr="Medical"/>
            <p:cNvPicPr>
              <a:picLocks noChangeAspect="1"/>
            </p:cNvPicPr>
            <p:nvPr/>
          </p:nvPicPr>
          <p:blipFill>
            <a:blip r:embed="rId20" cstate="print">
              <a:extLst>
                <a:ext uri="{96DAC541-7B7A-43D3-8B79-37D633B846F1}">
                  <asvg:svgBlip xmlns:asvg="http://schemas.microsoft.com/office/drawing/2016/SVG/main" xmlns="" r:embed="rId21"/>
                </a:ext>
              </a:extLst>
            </a:blip>
            <a:stretch>
              <a:fillRect/>
            </a:stretch>
          </p:blipFill>
          <p:spPr>
            <a:xfrm>
              <a:off x="6730121" y="5803623"/>
              <a:ext cx="243425" cy="252000"/>
            </a:xfrm>
            <a:prstGeom prst="rect">
              <a:avLst/>
            </a:prstGeom>
          </p:spPr>
        </p:pic>
      </p:grpSp>
      <p:sp>
        <p:nvSpPr>
          <p:cNvPr id="35" name="Arrow: Right 34"/>
          <p:cNvSpPr/>
          <p:nvPr/>
        </p:nvSpPr>
        <p:spPr>
          <a:xfrm rot="20134160">
            <a:off x="7111888" y="2820879"/>
            <a:ext cx="421871" cy="213614"/>
          </a:xfrm>
          <a:prstGeom prst="rightArrow">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36" name="Arrow: Right 35"/>
          <p:cNvSpPr/>
          <p:nvPr/>
        </p:nvSpPr>
        <p:spPr>
          <a:xfrm rot="8433470">
            <a:off x="4548262" y="4310752"/>
            <a:ext cx="421871" cy="213614"/>
          </a:xfrm>
          <a:prstGeom prst="rightArrow">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38" name="Arrow: Right 37"/>
          <p:cNvSpPr/>
          <p:nvPr/>
        </p:nvSpPr>
        <p:spPr>
          <a:xfrm rot="1988849">
            <a:off x="7168585" y="4385396"/>
            <a:ext cx="421871" cy="213614"/>
          </a:xfrm>
          <a:prstGeom prst="rightArrow">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39" name="Arrow: Right 38"/>
          <p:cNvSpPr/>
          <p:nvPr/>
        </p:nvSpPr>
        <p:spPr>
          <a:xfrm rot="12536754">
            <a:off x="4489854" y="2863321"/>
            <a:ext cx="421871" cy="213614"/>
          </a:xfrm>
          <a:prstGeom prst="rightArrow">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40" name="Title 39"/>
          <p:cNvSpPr>
            <a:spLocks noGrp="1"/>
          </p:cNvSpPr>
          <p:nvPr>
            <p:ph type="title"/>
          </p:nvPr>
        </p:nvSpPr>
        <p:spPr>
          <a:xfrm>
            <a:off x="1981200" y="381001"/>
            <a:ext cx="8077200" cy="565743"/>
          </a:xfrm>
        </p:spPr>
        <p:txBody>
          <a:bodyPr>
            <a:normAutofit fontScale="90000"/>
          </a:bodyPr>
          <a:lstStyle/>
          <a:p>
            <a:pPr algn="ctr"/>
            <a:r>
              <a:rPr lang="en-IN" dirty="0"/>
              <a:t>  </a:t>
            </a:r>
            <a:r>
              <a:rPr lang="en-IN" b="1" dirty="0">
                <a:solidFill>
                  <a:schemeClr val="accent3">
                    <a:lumMod val="60000"/>
                    <a:lumOff val="40000"/>
                  </a:schemeClr>
                </a:solidFill>
              </a:rPr>
              <a:t>UPHC: </a:t>
            </a:r>
            <a:r>
              <a:rPr lang="en-IN" b="1" dirty="0" smtClean="0">
                <a:solidFill>
                  <a:schemeClr val="accent3">
                    <a:lumMod val="60000"/>
                    <a:lumOff val="40000"/>
                  </a:schemeClr>
                </a:solidFill>
              </a:rPr>
              <a:t>Epicentre </a:t>
            </a:r>
            <a:r>
              <a:rPr lang="en-IN" b="1" dirty="0">
                <a:solidFill>
                  <a:schemeClr val="accent3">
                    <a:lumMod val="60000"/>
                    <a:lumOff val="40000"/>
                  </a:schemeClr>
                </a:solidFill>
              </a:rPr>
              <a:t>of primary healthcare</a:t>
            </a:r>
          </a:p>
        </p:txBody>
      </p:sp>
      <p:sp>
        <p:nvSpPr>
          <p:cNvPr id="2" name="TextBox 1"/>
          <p:cNvSpPr txBox="1"/>
          <p:nvPr/>
        </p:nvSpPr>
        <p:spPr>
          <a:xfrm>
            <a:off x="1905000" y="6019801"/>
            <a:ext cx="8317320" cy="646331"/>
          </a:xfrm>
          <a:prstGeom prst="rect">
            <a:avLst/>
          </a:prstGeom>
          <a:solidFill>
            <a:srgbClr val="FFC000"/>
          </a:solidFill>
          <a:ln>
            <a:solidFill>
              <a:schemeClr val="accent2">
                <a:lumMod val="75000"/>
              </a:schemeClr>
            </a:solidFill>
          </a:ln>
        </p:spPr>
        <p:txBody>
          <a:bodyPr wrap="square" rtlCol="0">
            <a:spAutoFit/>
          </a:bodyPr>
          <a:lstStyle/>
          <a:p>
            <a:r>
              <a:rPr lang="en-IN" dirty="0"/>
              <a:t>Ensure effective </a:t>
            </a:r>
            <a:r>
              <a:rPr lang="en-IN" b="1" dirty="0"/>
              <a:t>upward</a:t>
            </a:r>
            <a:r>
              <a:rPr lang="en-IN" dirty="0"/>
              <a:t> (higher facility) &amp; </a:t>
            </a:r>
            <a:r>
              <a:rPr lang="en-IN" b="1" dirty="0"/>
              <a:t>downward</a:t>
            </a:r>
            <a:r>
              <a:rPr lang="en-IN" dirty="0"/>
              <a:t> (community and ward level) linkages from the UPHC </a:t>
            </a:r>
          </a:p>
        </p:txBody>
      </p:sp>
      <p:sp>
        <p:nvSpPr>
          <p:cNvPr id="41" name="Arrow: Right 26"/>
          <p:cNvSpPr/>
          <p:nvPr/>
        </p:nvSpPr>
        <p:spPr>
          <a:xfrm rot="5400000">
            <a:off x="5831034" y="4532166"/>
            <a:ext cx="424032" cy="198900"/>
          </a:xfrm>
          <a:prstGeom prst="rightArrow">
            <a:avLst/>
          </a:pr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Tree>
    <p:extLst>
      <p:ext uri="{BB962C8B-B14F-4D97-AF65-F5344CB8AC3E}">
        <p14:creationId xmlns:p14="http://schemas.microsoft.com/office/powerpoint/2010/main" val="5225795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7467600" cy="655638"/>
          </a:xfrm>
        </p:spPr>
        <p:txBody>
          <a:bodyPr>
            <a:normAutofit fontScale="90000"/>
          </a:bodyPr>
          <a:lstStyle/>
          <a:p>
            <a:pPr algn="ctr"/>
            <a:r>
              <a:rPr lang="en-IN" b="1" dirty="0">
                <a:solidFill>
                  <a:schemeClr val="accent3">
                    <a:lumMod val="60000"/>
                    <a:lumOff val="40000"/>
                  </a:schemeClr>
                </a:solidFill>
              </a:rPr>
              <a:t>Referral Services </a:t>
            </a:r>
          </a:p>
        </p:txBody>
      </p:sp>
      <p:sp>
        <p:nvSpPr>
          <p:cNvPr id="3" name="Content Placeholder 2"/>
          <p:cNvSpPr>
            <a:spLocks noGrp="1"/>
          </p:cNvSpPr>
          <p:nvPr>
            <p:ph idx="1"/>
          </p:nvPr>
        </p:nvSpPr>
        <p:spPr>
          <a:xfrm>
            <a:off x="-11351" y="1447801"/>
            <a:ext cx="5260140" cy="5410199"/>
          </a:xfrm>
        </p:spPr>
        <p:txBody>
          <a:bodyPr>
            <a:normAutofit/>
          </a:bodyPr>
          <a:lstStyle/>
          <a:p>
            <a:pPr marL="265113" indent="-265113">
              <a:buFont typeface="Wingdings" panose="05000000000000000000" pitchFamily="2" charset="2"/>
              <a:buChar char="§"/>
            </a:pPr>
            <a:r>
              <a:rPr lang="en-IN" sz="2400" dirty="0"/>
              <a:t>UPHCs should identify multiple referral sites for various special needs (</a:t>
            </a:r>
            <a:r>
              <a:rPr lang="en-IN" sz="2400" b="1" dirty="0">
                <a:solidFill>
                  <a:schemeClr val="accent3"/>
                </a:solidFill>
              </a:rPr>
              <a:t>Multi-directional referral</a:t>
            </a:r>
            <a:r>
              <a:rPr lang="en-IN" sz="2400" dirty="0"/>
              <a:t>)</a:t>
            </a:r>
          </a:p>
          <a:p>
            <a:pPr marL="0" lvl="1" indent="0">
              <a:buNone/>
            </a:pPr>
            <a:endParaRPr lang="en-IN" sz="2000" dirty="0"/>
          </a:p>
          <a:p>
            <a:pPr marL="265113" indent="-265113">
              <a:buFont typeface="Wingdings" panose="05000000000000000000" pitchFamily="2" charset="2"/>
              <a:buChar char="§"/>
            </a:pPr>
            <a:r>
              <a:rPr lang="en-IN" sz="2400" dirty="0"/>
              <a:t>Identify </a:t>
            </a:r>
            <a:r>
              <a:rPr lang="en-IN" sz="2400" b="1" dirty="0">
                <a:solidFill>
                  <a:schemeClr val="accent3"/>
                </a:solidFill>
              </a:rPr>
              <a:t>focal persons </a:t>
            </a:r>
            <a:r>
              <a:rPr lang="en-IN" sz="2400" dirty="0"/>
              <a:t>at each referral centre to communicate with directly</a:t>
            </a:r>
          </a:p>
          <a:p>
            <a:pPr marL="0" indent="0">
              <a:buNone/>
            </a:pPr>
            <a:endParaRPr lang="en-IN" sz="2400" dirty="0"/>
          </a:p>
          <a:p>
            <a:pPr marL="265113" indent="-265113">
              <a:buFont typeface="Wingdings" panose="05000000000000000000" pitchFamily="2" charset="2"/>
              <a:buChar char="§"/>
            </a:pPr>
            <a:r>
              <a:rPr lang="en-IN" sz="2400" b="1" dirty="0">
                <a:solidFill>
                  <a:schemeClr val="accent3"/>
                </a:solidFill>
              </a:rPr>
              <a:t>Follow up</a:t>
            </a:r>
            <a:r>
              <a:rPr lang="en-IN" sz="2400" b="1" dirty="0">
                <a:solidFill>
                  <a:schemeClr val="accent6">
                    <a:lumMod val="75000"/>
                  </a:schemeClr>
                </a:solidFill>
              </a:rPr>
              <a:t> </a:t>
            </a:r>
            <a:r>
              <a:rPr lang="en-IN" sz="2400" dirty="0"/>
              <a:t>treatment and compliance by ASHA and ANM for all referred cases</a:t>
            </a:r>
          </a:p>
          <a:p>
            <a:pPr marL="128016" lvl="1" indent="0">
              <a:buNone/>
            </a:pPr>
            <a:endParaRPr lang="en-IN" sz="2000" dirty="0"/>
          </a:p>
        </p:txBody>
      </p:sp>
      <p:grpSp>
        <p:nvGrpSpPr>
          <p:cNvPr id="4" name="Group 4"/>
          <p:cNvGrpSpPr/>
          <p:nvPr/>
        </p:nvGrpSpPr>
        <p:grpSpPr>
          <a:xfrm>
            <a:off x="5597236" y="1551709"/>
            <a:ext cx="6456219" cy="5181599"/>
            <a:chOff x="1386793" y="994726"/>
            <a:chExt cx="9014206" cy="5763574"/>
          </a:xfrm>
        </p:grpSpPr>
        <p:sp>
          <p:nvSpPr>
            <p:cNvPr id="6" name="TextBox 5"/>
            <p:cNvSpPr txBox="1"/>
            <p:nvPr/>
          </p:nvSpPr>
          <p:spPr>
            <a:xfrm>
              <a:off x="7820371" y="1706999"/>
              <a:ext cx="2396544" cy="110966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Mental Health Services </a:t>
              </a:r>
            </a:p>
          </p:txBody>
        </p:sp>
        <p:sp>
          <p:nvSpPr>
            <p:cNvPr id="7" name="TextBox 6"/>
            <p:cNvSpPr txBox="1"/>
            <p:nvPr/>
          </p:nvSpPr>
          <p:spPr>
            <a:xfrm>
              <a:off x="4323861" y="5648632"/>
              <a:ext cx="3216789" cy="110966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Nutritional Rehabilitation Centre </a:t>
              </a:r>
              <a:endParaRPr lang="en-IN" sz="1600" dirty="0"/>
            </a:p>
          </p:txBody>
        </p:sp>
        <p:sp>
          <p:nvSpPr>
            <p:cNvPr id="8" name="TextBox 7"/>
            <p:cNvSpPr txBox="1"/>
            <p:nvPr/>
          </p:nvSpPr>
          <p:spPr>
            <a:xfrm>
              <a:off x="4603582" y="994726"/>
              <a:ext cx="2729482" cy="143845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UCHC and higher tertiary centres </a:t>
              </a:r>
            </a:p>
          </p:txBody>
        </p:sp>
        <p:sp>
          <p:nvSpPr>
            <p:cNvPr id="9" name="TextBox 8"/>
            <p:cNvSpPr txBox="1"/>
            <p:nvPr/>
          </p:nvSpPr>
          <p:spPr>
            <a:xfrm>
              <a:off x="1666514" y="1705255"/>
              <a:ext cx="2451890" cy="143845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Substance De-addiction Centre </a:t>
              </a:r>
            </a:p>
          </p:txBody>
        </p:sp>
        <p:sp>
          <p:nvSpPr>
            <p:cNvPr id="10" name="Oval 9"/>
            <p:cNvSpPr/>
            <p:nvPr/>
          </p:nvSpPr>
          <p:spPr>
            <a:xfrm>
              <a:off x="4397875" y="2929810"/>
              <a:ext cx="3167049" cy="2059684"/>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rPr>
                <a:t>The Urban Primary Health </a:t>
              </a:r>
            </a:p>
            <a:p>
              <a:pPr algn="ctr"/>
              <a:r>
                <a:rPr lang="en-IN" sz="1600" b="1" dirty="0">
                  <a:solidFill>
                    <a:schemeClr val="tx1"/>
                  </a:solidFill>
                </a:rPr>
                <a:t>Centre </a:t>
              </a:r>
            </a:p>
          </p:txBody>
        </p:sp>
        <p:sp>
          <p:nvSpPr>
            <p:cNvPr id="11" name="TextBox 10"/>
            <p:cNvSpPr txBox="1"/>
            <p:nvPr/>
          </p:nvSpPr>
          <p:spPr>
            <a:xfrm>
              <a:off x="8100092" y="3335052"/>
              <a:ext cx="2300907" cy="780876"/>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Palliative Care centre</a:t>
              </a:r>
            </a:p>
          </p:txBody>
        </p:sp>
        <p:sp>
          <p:nvSpPr>
            <p:cNvPr id="12" name="Arrow: Right 11"/>
            <p:cNvSpPr/>
            <p:nvPr/>
          </p:nvSpPr>
          <p:spPr>
            <a:xfrm rot="16200000">
              <a:off x="5812333" y="2531457"/>
              <a:ext cx="340144" cy="319280"/>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grpSp>
          <p:nvGrpSpPr>
            <p:cNvPr id="5" name="Group 12"/>
            <p:cNvGrpSpPr/>
            <p:nvPr/>
          </p:nvGrpSpPr>
          <p:grpSpPr>
            <a:xfrm>
              <a:off x="1386793" y="3547830"/>
              <a:ext cx="2513443" cy="817129"/>
              <a:chOff x="4661259" y="5304927"/>
              <a:chExt cx="2438086" cy="891289"/>
            </a:xfrm>
          </p:grpSpPr>
          <p:sp>
            <p:nvSpPr>
              <p:cNvPr id="23" name="TextBox 22"/>
              <p:cNvSpPr txBox="1"/>
              <p:nvPr/>
            </p:nvSpPr>
            <p:spPr>
              <a:xfrm>
                <a:off x="4661259" y="5304927"/>
                <a:ext cx="2231153" cy="851747"/>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Homeless </a:t>
                </a:r>
              </a:p>
              <a:p>
                <a:pPr algn="ctr"/>
                <a:r>
                  <a:rPr lang="en-IN" sz="1600" b="1" dirty="0"/>
                  <a:t>Shelter</a:t>
                </a:r>
              </a:p>
            </p:txBody>
          </p:sp>
          <p:pic>
            <p:nvPicPr>
              <p:cNvPr id="24" name="Graphic 23" descr="Medical"/>
              <p:cNvPicPr>
                <a:picLocks noChangeAspect="1"/>
              </p:cNvPicPr>
              <p:nvPr/>
            </p:nvPicPr>
            <p:blipFill>
              <a:blip r:embed="rId2" cstate="print">
                <a:extLst>
                  <a:ext uri="{96DAC541-7B7A-43D3-8B79-37D633B846F1}">
                    <asvg:svgBlip xmlns:asvg="http://schemas.microsoft.com/office/drawing/2016/SVG/main" xmlns="" r:embed="rId3"/>
                  </a:ext>
                </a:extLst>
              </a:blip>
              <a:stretch>
                <a:fillRect/>
              </a:stretch>
            </p:blipFill>
            <p:spPr>
              <a:xfrm>
                <a:off x="6855919" y="5944216"/>
                <a:ext cx="243426" cy="252000"/>
              </a:xfrm>
              <a:prstGeom prst="rect">
                <a:avLst/>
              </a:prstGeom>
            </p:spPr>
          </p:pic>
        </p:grpSp>
        <p:sp>
          <p:nvSpPr>
            <p:cNvPr id="14" name="Arrow: Right 13"/>
            <p:cNvSpPr/>
            <p:nvPr/>
          </p:nvSpPr>
          <p:spPr>
            <a:xfrm rot="19698814">
              <a:off x="7142743" y="2886425"/>
              <a:ext cx="511359" cy="258473"/>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15" name="Arrow: Right 14"/>
            <p:cNvSpPr/>
            <p:nvPr/>
          </p:nvSpPr>
          <p:spPr>
            <a:xfrm rot="8433470">
              <a:off x="4164315" y="4560631"/>
              <a:ext cx="511359" cy="258473"/>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16" name="Arrow: Right 15"/>
            <p:cNvSpPr/>
            <p:nvPr/>
          </p:nvSpPr>
          <p:spPr>
            <a:xfrm rot="5400000">
              <a:off x="5871527" y="5078419"/>
              <a:ext cx="319879" cy="292758"/>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17" name="Arrow: Right 16"/>
            <p:cNvSpPr/>
            <p:nvPr/>
          </p:nvSpPr>
          <p:spPr>
            <a:xfrm rot="1988849">
              <a:off x="7202115" y="4672515"/>
              <a:ext cx="511359" cy="258473"/>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18" name="Arrow: Right 17"/>
            <p:cNvSpPr/>
            <p:nvPr/>
          </p:nvSpPr>
          <p:spPr>
            <a:xfrm rot="12536754">
              <a:off x="4171046" y="2903993"/>
              <a:ext cx="511359" cy="258473"/>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19" name="TextBox 18"/>
            <p:cNvSpPr txBox="1"/>
            <p:nvPr/>
          </p:nvSpPr>
          <p:spPr>
            <a:xfrm>
              <a:off x="7960231" y="4657845"/>
              <a:ext cx="2378500" cy="110966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Physical Rehabilitation Centre </a:t>
              </a:r>
            </a:p>
          </p:txBody>
        </p:sp>
        <p:sp>
          <p:nvSpPr>
            <p:cNvPr id="20" name="TextBox 19"/>
            <p:cNvSpPr txBox="1"/>
            <p:nvPr/>
          </p:nvSpPr>
          <p:spPr>
            <a:xfrm>
              <a:off x="1526653" y="4556092"/>
              <a:ext cx="2574577" cy="1109668"/>
            </a:xfrm>
            <a:prstGeom prst="rect">
              <a:avLst/>
            </a:prstGeom>
            <a:solidFill>
              <a:schemeClr val="accent2">
                <a:lumMod val="60000"/>
                <a:lumOff val="40000"/>
              </a:schemeClr>
            </a:solidFill>
            <a:ln>
              <a:solidFill>
                <a:schemeClr val="accent2"/>
              </a:solidFill>
            </a:ln>
          </p:spPr>
          <p:txBody>
            <a:bodyPr wrap="square" rtlCol="0">
              <a:spAutoFit/>
            </a:bodyPr>
            <a:lstStyle/>
            <a:p>
              <a:pPr algn="ctr"/>
              <a:r>
                <a:rPr lang="en-IN" sz="1600" b="1" dirty="0"/>
                <a:t>Domestic Violence Help Centre </a:t>
              </a:r>
            </a:p>
          </p:txBody>
        </p:sp>
        <p:sp>
          <p:nvSpPr>
            <p:cNvPr id="21" name="Arrow: Right 20"/>
            <p:cNvSpPr/>
            <p:nvPr/>
          </p:nvSpPr>
          <p:spPr>
            <a:xfrm rot="10800000">
              <a:off x="3795148" y="3727617"/>
              <a:ext cx="511359" cy="258473"/>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sp>
          <p:nvSpPr>
            <p:cNvPr id="22" name="Arrow: Right 21"/>
            <p:cNvSpPr/>
            <p:nvPr/>
          </p:nvSpPr>
          <p:spPr>
            <a:xfrm>
              <a:off x="7680510" y="3709310"/>
              <a:ext cx="390590" cy="236261"/>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grpSp>
    </p:spTree>
    <p:extLst>
      <p:ext uri="{BB962C8B-B14F-4D97-AF65-F5344CB8AC3E}">
        <p14:creationId xmlns:p14="http://schemas.microsoft.com/office/powerpoint/2010/main" val="1691660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47800"/>
          </a:xfrm>
        </p:spPr>
        <p:txBody>
          <a:bodyPr>
            <a:noAutofit/>
          </a:bodyPr>
          <a:lstStyle/>
          <a:p>
            <a:pPr algn="ctr"/>
            <a:r>
              <a:rPr lang="en-US" b="1" dirty="0" smtClean="0">
                <a:solidFill>
                  <a:schemeClr val="accent3">
                    <a:lumMod val="60000"/>
                    <a:lumOff val="40000"/>
                  </a:schemeClr>
                </a:solidFill>
              </a:rPr>
              <a:t>Establishing Health Advice &amp; GR System</a:t>
            </a:r>
            <a:endParaRPr lang="en-US" b="1" dirty="0">
              <a:solidFill>
                <a:schemeClr val="accent3">
                  <a:lumMod val="60000"/>
                  <a:lumOff val="40000"/>
                </a:schemeClr>
              </a:solidFill>
            </a:endParaRPr>
          </a:p>
        </p:txBody>
      </p:sp>
      <p:graphicFrame>
        <p:nvGraphicFramePr>
          <p:cNvPr id="4" name="Content Placeholder 3"/>
          <p:cNvGraphicFramePr>
            <a:graphicFrameLocks noGrp="1"/>
          </p:cNvGraphicFramePr>
          <p:nvPr>
            <p:ph idx="1"/>
          </p:nvPr>
        </p:nvGraphicFramePr>
        <p:xfrm>
          <a:off x="1981200" y="1447800"/>
          <a:ext cx="8229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828800" y="5638800"/>
            <a:ext cx="7696200" cy="369332"/>
          </a:xfrm>
          <a:prstGeom prst="rect">
            <a:avLst/>
          </a:prstGeom>
          <a:noFill/>
        </p:spPr>
        <p:txBody>
          <a:bodyPr wrap="square" rtlCol="0">
            <a:spAutoFit/>
          </a:bodyPr>
          <a:lstStyle/>
          <a:p>
            <a:r>
              <a:rPr lang="en-US" dirty="0"/>
              <a:t>104 as a Centralized help No. can be established for all programme</a:t>
            </a:r>
            <a:endParaRPr lang="en-IN" dirty="0"/>
          </a:p>
        </p:txBody>
      </p:sp>
    </p:spTree>
    <p:extLst>
      <p:ext uri="{BB962C8B-B14F-4D97-AF65-F5344CB8AC3E}">
        <p14:creationId xmlns:p14="http://schemas.microsoft.com/office/powerpoint/2010/main" val="320613951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533400"/>
            <a:ext cx="8229600" cy="762000"/>
          </a:xfrm>
        </p:spPr>
        <p:txBody>
          <a:bodyPr>
            <a:normAutofit/>
          </a:bodyPr>
          <a:lstStyle/>
          <a:p>
            <a:pPr algn="ctr"/>
            <a:r>
              <a:rPr lang="en-US" b="1" dirty="0" smtClean="0">
                <a:solidFill>
                  <a:schemeClr val="accent3">
                    <a:lumMod val="60000"/>
                    <a:lumOff val="40000"/>
                  </a:schemeClr>
                </a:solidFill>
              </a:rPr>
              <a:t>Grievance Redressal: Time Flow</a:t>
            </a:r>
            <a:endParaRPr lang="en-US" b="1" dirty="0">
              <a:solidFill>
                <a:schemeClr val="accent3">
                  <a:lumMod val="60000"/>
                  <a:lumOff val="40000"/>
                </a:schemeClr>
              </a:solidFill>
            </a:endParaRPr>
          </a:p>
        </p:txBody>
      </p:sp>
      <p:sp>
        <p:nvSpPr>
          <p:cNvPr id="3" name="Content Placeholder 2"/>
          <p:cNvSpPr>
            <a:spLocks noGrp="1"/>
          </p:cNvSpPr>
          <p:nvPr>
            <p:ph idx="1"/>
          </p:nvPr>
        </p:nvSpPr>
        <p:spPr>
          <a:xfrm>
            <a:off x="0" y="1510145"/>
            <a:ext cx="12192000" cy="5347855"/>
          </a:xfrm>
        </p:spPr>
        <p:txBody>
          <a:bodyPr>
            <a:normAutofit/>
          </a:bodyPr>
          <a:lstStyle/>
          <a:p>
            <a:pPr lvl="0">
              <a:buNone/>
            </a:pPr>
            <a:r>
              <a:rPr lang="en-US" sz="2200" b="1" dirty="0">
                <a:latin typeface="+mj-lt"/>
              </a:rPr>
              <a:t>Time bound resolution</a:t>
            </a:r>
            <a:endParaRPr lang="en-US" sz="2200" dirty="0">
              <a:latin typeface="+mj-lt"/>
            </a:endParaRPr>
          </a:p>
          <a:p>
            <a:pPr lvl="1"/>
            <a:r>
              <a:rPr lang="en-US" sz="1800" dirty="0">
                <a:latin typeface="+mj-lt"/>
              </a:rPr>
              <a:t>Grievances registered at GR help desk, help line and portal compiled in web portal</a:t>
            </a:r>
          </a:p>
          <a:p>
            <a:pPr lvl="1"/>
            <a:r>
              <a:rPr lang="en-US" sz="1800" dirty="0">
                <a:solidFill>
                  <a:srgbClr val="00B050"/>
                </a:solidFill>
                <a:latin typeface="+mj-lt"/>
              </a:rPr>
              <a:t>Stipulated time limit of 7 days at each level for resolution of grievances</a:t>
            </a:r>
          </a:p>
          <a:p>
            <a:pPr lvl="1"/>
            <a:r>
              <a:rPr lang="en-US" sz="1800" dirty="0">
                <a:solidFill>
                  <a:srgbClr val="00B050"/>
                </a:solidFill>
                <a:latin typeface="+mj-lt"/>
              </a:rPr>
              <a:t>After 7 days, grievance automatically escalate to next higher level for resolution</a:t>
            </a:r>
          </a:p>
          <a:p>
            <a:pPr lvl="1"/>
            <a:r>
              <a:rPr lang="en-US" sz="1800" dirty="0">
                <a:latin typeface="+mj-lt"/>
              </a:rPr>
              <a:t>Next higher authority review the resolution provided and</a:t>
            </a:r>
          </a:p>
          <a:p>
            <a:pPr lvl="1"/>
            <a:r>
              <a:rPr lang="en-US" sz="1800" dirty="0">
                <a:latin typeface="+mj-lt"/>
              </a:rPr>
              <a:t>If found inappropriate, can put it for further consideration</a:t>
            </a:r>
          </a:p>
          <a:p>
            <a:pPr lvl="1"/>
            <a:endParaRPr lang="en-US" sz="2000" dirty="0">
              <a:latin typeface="+mj-lt"/>
            </a:endParaRPr>
          </a:p>
          <a:p>
            <a:pPr lvl="0">
              <a:buNone/>
            </a:pPr>
            <a:endParaRPr lang="en-US" sz="2200" dirty="0">
              <a:latin typeface="+mj-lt"/>
            </a:endParaRPr>
          </a:p>
        </p:txBody>
      </p:sp>
      <p:graphicFrame>
        <p:nvGraphicFramePr>
          <p:cNvPr id="4" name="Content Placeholder 3"/>
          <p:cNvGraphicFramePr>
            <a:graphicFrameLocks/>
          </p:cNvGraphicFramePr>
          <p:nvPr>
            <p:extLst>
              <p:ext uri="{D42A27DB-BD31-4B8C-83A1-F6EECF244321}">
                <p14:modId xmlns:p14="http://schemas.microsoft.com/office/powerpoint/2010/main" val="2863751536"/>
              </p:ext>
            </p:extLst>
          </p:nvPr>
        </p:nvGraphicFramePr>
        <p:xfrm>
          <a:off x="443345" y="3602182"/>
          <a:ext cx="11554691" cy="30202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24694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2836" y="0"/>
            <a:ext cx="9809018" cy="1496291"/>
          </a:xfrm>
        </p:spPr>
        <p:txBody>
          <a:bodyPr>
            <a:normAutofit/>
          </a:bodyPr>
          <a:lstStyle/>
          <a:p>
            <a:pPr algn="ctr"/>
            <a:r>
              <a:rPr lang="en-US" b="1" dirty="0" smtClean="0">
                <a:solidFill>
                  <a:schemeClr val="accent3">
                    <a:lumMod val="60000"/>
                    <a:lumOff val="40000"/>
                  </a:schemeClr>
                </a:solidFill>
              </a:rPr>
              <a:t>Monitoring Indicators</a:t>
            </a:r>
            <a:endParaRPr lang="en-IN" b="1" dirty="0" smtClean="0">
              <a:solidFill>
                <a:schemeClr val="accent3">
                  <a:lumMod val="60000"/>
                  <a:lumOff val="40000"/>
                </a:schemeClr>
              </a:solidFill>
            </a:endParaRPr>
          </a:p>
        </p:txBody>
      </p:sp>
      <p:sp>
        <p:nvSpPr>
          <p:cNvPr id="4" name="Content Placeholder 3"/>
          <p:cNvSpPr>
            <a:spLocks noGrp="1"/>
          </p:cNvSpPr>
          <p:nvPr>
            <p:ph sz="quarter" idx="1"/>
          </p:nvPr>
        </p:nvSpPr>
        <p:spPr>
          <a:xfrm>
            <a:off x="0" y="1510145"/>
            <a:ext cx="12192000" cy="5791200"/>
          </a:xfrm>
        </p:spPr>
        <p:txBody>
          <a:bodyPr>
            <a:normAutofit fontScale="55000" lnSpcReduction="20000"/>
          </a:bodyPr>
          <a:lstStyle/>
          <a:p>
            <a:pPr>
              <a:lnSpc>
                <a:spcPct val="120000"/>
              </a:lnSpc>
              <a:buNone/>
            </a:pPr>
            <a:r>
              <a:rPr lang="en-IN" sz="4400" b="1" dirty="0"/>
              <a:t>Performance </a:t>
            </a:r>
          </a:p>
          <a:p>
            <a:pPr>
              <a:lnSpc>
                <a:spcPct val="120000"/>
              </a:lnSpc>
            </a:pPr>
            <a:r>
              <a:rPr lang="en-IN" sz="3600" dirty="0"/>
              <a:t>Total Number of calls received</a:t>
            </a:r>
          </a:p>
          <a:p>
            <a:pPr>
              <a:lnSpc>
                <a:spcPct val="120000"/>
              </a:lnSpc>
            </a:pPr>
            <a:r>
              <a:rPr lang="en-IN" sz="3600" dirty="0"/>
              <a:t>Total Number of calls received for reporting grievances</a:t>
            </a:r>
          </a:p>
          <a:p>
            <a:pPr>
              <a:lnSpc>
                <a:spcPct val="120000"/>
              </a:lnSpc>
            </a:pPr>
            <a:r>
              <a:rPr lang="en-IN" sz="3600" dirty="0"/>
              <a:t>Number of grievances received category wise 	</a:t>
            </a:r>
          </a:p>
          <a:p>
            <a:pPr>
              <a:lnSpc>
                <a:spcPct val="120000"/>
              </a:lnSpc>
            </a:pPr>
            <a:r>
              <a:rPr lang="en-IN" sz="3600" dirty="0"/>
              <a:t>Total number of grievances resolved till now 	</a:t>
            </a:r>
          </a:p>
          <a:p>
            <a:pPr>
              <a:lnSpc>
                <a:spcPct val="120000"/>
              </a:lnSpc>
            </a:pPr>
            <a:r>
              <a:rPr lang="en-IN" sz="3600" dirty="0"/>
              <a:t>Number of grievances resolved category wise</a:t>
            </a:r>
          </a:p>
          <a:p>
            <a:pPr>
              <a:lnSpc>
                <a:spcPct val="120000"/>
              </a:lnSpc>
            </a:pPr>
            <a:r>
              <a:rPr lang="en-IN" sz="3600" dirty="0"/>
              <a:t>% of calls where a grievances registered </a:t>
            </a:r>
          </a:p>
          <a:p>
            <a:pPr>
              <a:lnSpc>
                <a:spcPct val="120000"/>
              </a:lnSpc>
            </a:pPr>
            <a:r>
              <a:rPr lang="en-IN" sz="3600" dirty="0"/>
              <a:t>% of calls service wise- health information, counselling etc. </a:t>
            </a:r>
          </a:p>
          <a:p>
            <a:pPr>
              <a:lnSpc>
                <a:spcPct val="120000"/>
              </a:lnSpc>
              <a:buNone/>
            </a:pPr>
            <a:r>
              <a:rPr lang="en-IN" sz="4400" b="1" dirty="0"/>
              <a:t>Functioning</a:t>
            </a:r>
            <a:r>
              <a:rPr lang="en-IN" sz="3600" b="1" dirty="0"/>
              <a:t> </a:t>
            </a:r>
          </a:p>
          <a:p>
            <a:pPr>
              <a:lnSpc>
                <a:spcPct val="120000"/>
              </a:lnSpc>
            </a:pPr>
            <a:r>
              <a:rPr lang="en-IN" sz="3600" dirty="0"/>
              <a:t>Average calls received per day and per month </a:t>
            </a:r>
          </a:p>
          <a:p>
            <a:pPr>
              <a:lnSpc>
                <a:spcPct val="120000"/>
              </a:lnSpc>
            </a:pPr>
            <a:r>
              <a:rPr lang="en-IN" sz="3600" dirty="0"/>
              <a:t>% of calls attended by Call Operator, Medical Officer (MO) and Counselling Officer (CO). </a:t>
            </a:r>
          </a:p>
          <a:p>
            <a:pPr>
              <a:lnSpc>
                <a:spcPct val="120000"/>
              </a:lnSpc>
            </a:pPr>
            <a:r>
              <a:rPr lang="en-IN" sz="3600" dirty="0"/>
              <a:t>Total average handling time (AHT) of call operator, MO and CO at the centre (suggested AHT is 3 min) </a:t>
            </a:r>
          </a:p>
          <a:p>
            <a:pPr>
              <a:lnSpc>
                <a:spcPct val="120000"/>
              </a:lnSpc>
            </a:pPr>
            <a:r>
              <a:rPr lang="en-IN" sz="3600" dirty="0"/>
              <a:t>% dropped, missed, silent, abandoned, valid incomplete, noise / disturbance calls of the total calls/month.</a:t>
            </a:r>
            <a:endParaRPr lang="en-IN" dirty="0"/>
          </a:p>
        </p:txBody>
      </p:sp>
    </p:spTree>
    <p:extLst>
      <p:ext uri="{BB962C8B-B14F-4D97-AF65-F5344CB8AC3E}">
        <p14:creationId xmlns:p14="http://schemas.microsoft.com/office/powerpoint/2010/main" val="36086213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143000"/>
          </a:xfrm>
        </p:spPr>
        <p:txBody>
          <a:bodyPr>
            <a:normAutofit fontScale="90000"/>
          </a:bodyPr>
          <a:lstStyle/>
          <a:p>
            <a:pPr algn="ctr"/>
            <a:r>
              <a:rPr lang="en-US" b="1" dirty="0" smtClean="0">
                <a:solidFill>
                  <a:schemeClr val="accent3">
                    <a:lumMod val="60000"/>
                    <a:lumOff val="40000"/>
                  </a:schemeClr>
                </a:solidFill>
              </a:rPr>
              <a:t>Medico-legal aspects of public health</a:t>
            </a:r>
            <a:endParaRPr lang="en-IN" b="1" dirty="0" smtClean="0">
              <a:solidFill>
                <a:schemeClr val="accent3">
                  <a:lumMod val="60000"/>
                  <a:lumOff val="40000"/>
                </a:schemeClr>
              </a:solidFill>
            </a:endParaRPr>
          </a:p>
        </p:txBody>
      </p:sp>
      <p:sp>
        <p:nvSpPr>
          <p:cNvPr id="3" name="Content Placeholder 2"/>
          <p:cNvSpPr>
            <a:spLocks noGrp="1"/>
          </p:cNvSpPr>
          <p:nvPr>
            <p:ph sz="quarter" idx="1"/>
          </p:nvPr>
        </p:nvSpPr>
        <p:spPr>
          <a:xfrm>
            <a:off x="0" y="1524000"/>
            <a:ext cx="12192000" cy="5334000"/>
          </a:xfrm>
        </p:spPr>
        <p:txBody>
          <a:bodyPr>
            <a:normAutofit/>
          </a:bodyPr>
          <a:lstStyle/>
          <a:p>
            <a:pPr algn="just">
              <a:buNone/>
            </a:pPr>
            <a:r>
              <a:rPr lang="en-US" dirty="0" smtClean="0"/>
              <a:t>Contributed in drafting and finalizing </a:t>
            </a:r>
            <a:r>
              <a:rPr lang="en-US" dirty="0"/>
              <a:t>f</a:t>
            </a:r>
            <a:r>
              <a:rPr lang="en-US" dirty="0" smtClean="0"/>
              <a:t>ollowing policies for </a:t>
            </a:r>
            <a:r>
              <a:rPr lang="en-US" dirty="0" err="1" smtClean="0"/>
              <a:t>MoHFW</a:t>
            </a:r>
            <a:r>
              <a:rPr lang="en-US" dirty="0" smtClean="0"/>
              <a:t> :</a:t>
            </a:r>
          </a:p>
          <a:p>
            <a:pPr algn="just">
              <a:buNone/>
            </a:pPr>
            <a:endParaRPr lang="en-US" dirty="0" smtClean="0"/>
          </a:p>
          <a:p>
            <a:pPr>
              <a:spcBef>
                <a:spcPts val="1200"/>
              </a:spcBef>
              <a:spcAft>
                <a:spcPts val="600"/>
              </a:spcAft>
            </a:pPr>
            <a:r>
              <a:rPr lang="en-US" dirty="0" smtClean="0"/>
              <a:t>Clinical Establishment Act</a:t>
            </a:r>
          </a:p>
          <a:p>
            <a:pPr>
              <a:spcBef>
                <a:spcPts val="1200"/>
              </a:spcBef>
              <a:spcAft>
                <a:spcPts val="600"/>
              </a:spcAft>
            </a:pPr>
            <a:r>
              <a:rPr lang="en-US" dirty="0" smtClean="0"/>
              <a:t>Public Health Act</a:t>
            </a:r>
          </a:p>
          <a:p>
            <a:pPr>
              <a:spcBef>
                <a:spcPts val="1200"/>
              </a:spcBef>
              <a:spcAft>
                <a:spcPts val="600"/>
              </a:spcAft>
            </a:pPr>
            <a:r>
              <a:rPr lang="en-US" dirty="0" smtClean="0"/>
              <a:t>Comprehensive Lactation Management Centers</a:t>
            </a:r>
          </a:p>
          <a:p>
            <a:pPr>
              <a:spcBef>
                <a:spcPts val="1200"/>
              </a:spcBef>
              <a:spcAft>
                <a:spcPts val="600"/>
              </a:spcAft>
            </a:pPr>
            <a:r>
              <a:rPr lang="en-US" sz="3200" dirty="0"/>
              <a:t>National Digital Health Authority of India </a:t>
            </a:r>
            <a:r>
              <a:rPr lang="en-US" sz="3200" dirty="0" smtClean="0"/>
              <a:t>Act (DISHA)</a:t>
            </a:r>
          </a:p>
          <a:p>
            <a:pPr>
              <a:spcBef>
                <a:spcPts val="1200"/>
              </a:spcBef>
              <a:spcAft>
                <a:spcPts val="600"/>
              </a:spcAft>
            </a:pPr>
            <a:r>
              <a:rPr lang="en-US" dirty="0"/>
              <a:t>Policy on Rare Diseases</a:t>
            </a:r>
          </a:p>
          <a:p>
            <a:pPr>
              <a:spcBef>
                <a:spcPts val="1200"/>
              </a:spcBef>
              <a:spcAft>
                <a:spcPts val="600"/>
              </a:spcAft>
            </a:pPr>
            <a:r>
              <a:rPr lang="en-US" dirty="0" smtClean="0"/>
              <a:t>Medico-legal protocols</a:t>
            </a:r>
            <a:endParaRPr lang="en-IN" dirty="0"/>
          </a:p>
        </p:txBody>
      </p:sp>
    </p:spTree>
    <p:extLst>
      <p:ext uri="{BB962C8B-B14F-4D97-AF65-F5344CB8AC3E}">
        <p14:creationId xmlns:p14="http://schemas.microsoft.com/office/powerpoint/2010/main" val="743502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 and Policies</a:t>
            </a:r>
            <a:endParaRPr lang="en-US" dirty="0"/>
          </a:p>
        </p:txBody>
      </p:sp>
      <p:sp>
        <p:nvSpPr>
          <p:cNvPr id="3" name="Content Placeholder 2"/>
          <p:cNvSpPr>
            <a:spLocks noGrp="1"/>
          </p:cNvSpPr>
          <p:nvPr>
            <p:ph sz="quarter" idx="1"/>
          </p:nvPr>
        </p:nvSpPr>
        <p:spPr>
          <a:xfrm>
            <a:off x="0" y="1510145"/>
            <a:ext cx="12192000" cy="5347855"/>
          </a:xfrm>
        </p:spPr>
        <p:txBody>
          <a:bodyPr>
            <a:normAutofit lnSpcReduction="10000"/>
          </a:bodyPr>
          <a:lstStyle/>
          <a:p>
            <a:r>
              <a:rPr lang="en-US" dirty="0" smtClean="0"/>
              <a:t>Critical Care Areas:</a:t>
            </a:r>
          </a:p>
          <a:p>
            <a:pPr lvl="1"/>
            <a:r>
              <a:rPr lang="en-US" dirty="0" smtClean="0"/>
              <a:t>Operation Theatre</a:t>
            </a:r>
          </a:p>
          <a:p>
            <a:pPr lvl="1"/>
            <a:r>
              <a:rPr lang="en-US" dirty="0" smtClean="0"/>
              <a:t>Emergency Department</a:t>
            </a:r>
          </a:p>
          <a:p>
            <a:pPr lvl="1"/>
            <a:r>
              <a:rPr lang="en-US" dirty="0" smtClean="0"/>
              <a:t>High Dependency Unit</a:t>
            </a:r>
          </a:p>
          <a:p>
            <a:pPr lvl="1"/>
            <a:r>
              <a:rPr lang="en-US" dirty="0" smtClean="0"/>
              <a:t>CSSD/ Mechanized Laundry</a:t>
            </a:r>
          </a:p>
          <a:p>
            <a:pPr lvl="1"/>
            <a:r>
              <a:rPr lang="en-US" dirty="0" smtClean="0"/>
              <a:t>Dietary Services</a:t>
            </a:r>
          </a:p>
          <a:p>
            <a:r>
              <a:rPr lang="en-US" dirty="0" smtClean="0"/>
              <a:t>Comprehensive Primary Health Care:</a:t>
            </a:r>
          </a:p>
          <a:p>
            <a:pPr lvl="1"/>
            <a:r>
              <a:rPr lang="en-US" dirty="0"/>
              <a:t>Architectural Design of Health &amp; Wellness Centers</a:t>
            </a:r>
          </a:p>
          <a:p>
            <a:pPr lvl="1"/>
            <a:r>
              <a:rPr lang="en-US" dirty="0" smtClean="0"/>
              <a:t>Mental </a:t>
            </a:r>
            <a:r>
              <a:rPr lang="en-US" dirty="0"/>
              <a:t>Health &amp; Epilepsy</a:t>
            </a:r>
          </a:p>
          <a:p>
            <a:pPr lvl="1"/>
            <a:r>
              <a:rPr lang="en-US" dirty="0" smtClean="0"/>
              <a:t>Burns </a:t>
            </a:r>
            <a:r>
              <a:rPr lang="en-US" dirty="0"/>
              <a:t>&amp; Trauma</a:t>
            </a:r>
          </a:p>
          <a:p>
            <a:pPr lvl="1"/>
            <a:r>
              <a:rPr lang="en-US" dirty="0" smtClean="0"/>
              <a:t>Dental Care</a:t>
            </a:r>
          </a:p>
          <a:p>
            <a:pPr lvl="1"/>
            <a:r>
              <a:rPr lang="en-US" dirty="0" smtClean="0"/>
              <a:t>RMNCHA</a:t>
            </a:r>
          </a:p>
          <a:p>
            <a:endParaRPr lang="en-US" dirty="0"/>
          </a:p>
        </p:txBody>
      </p:sp>
    </p:spTree>
    <p:extLst>
      <p:ext uri="{BB962C8B-B14F-4D97-AF65-F5344CB8AC3E}">
        <p14:creationId xmlns:p14="http://schemas.microsoft.com/office/powerpoint/2010/main" val="40661180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a:t>
            </a:r>
            <a:r>
              <a:rPr lang="en-US" dirty="0" smtClean="0"/>
              <a:t>Points</a:t>
            </a:r>
            <a:endParaRPr lang="en-US" dirty="0"/>
          </a:p>
        </p:txBody>
      </p:sp>
      <p:sp>
        <p:nvSpPr>
          <p:cNvPr id="3" name="Content Placeholder 2"/>
          <p:cNvSpPr>
            <a:spLocks noGrp="1"/>
          </p:cNvSpPr>
          <p:nvPr>
            <p:ph sz="quarter" idx="1"/>
          </p:nvPr>
        </p:nvSpPr>
        <p:spPr>
          <a:xfrm>
            <a:off x="0" y="1556792"/>
            <a:ext cx="12192000" cy="5301208"/>
          </a:xfrm>
        </p:spPr>
        <p:txBody>
          <a:bodyPr>
            <a:normAutofit/>
          </a:bodyPr>
          <a:lstStyle/>
          <a:p>
            <a:pPr lvl="1"/>
            <a:r>
              <a:rPr lang="en-US" sz="3200" dirty="0"/>
              <a:t>Support in implementation of training courses as part of DH strengthening (DNB, CPS, nursing, paramedical)</a:t>
            </a:r>
          </a:p>
          <a:p>
            <a:pPr lvl="1"/>
            <a:r>
              <a:rPr lang="en-US" sz="3200" dirty="0"/>
              <a:t>Strengthening secondary care facilities with comprehensive planning(OT, HDU, CSSD, Kitchen)</a:t>
            </a:r>
          </a:p>
          <a:p>
            <a:pPr lvl="1"/>
            <a:r>
              <a:rPr lang="en-US" sz="3200" dirty="0"/>
              <a:t>Assured Emergency Care</a:t>
            </a:r>
          </a:p>
          <a:p>
            <a:pPr lvl="1"/>
            <a:r>
              <a:rPr lang="en-US" sz="3200" dirty="0"/>
              <a:t>Implementation of Model Health Districts</a:t>
            </a:r>
          </a:p>
          <a:p>
            <a:pPr lvl="1"/>
            <a:r>
              <a:rPr lang="en-US" sz="3200" dirty="0"/>
              <a:t>Citizen centric services- GRS and health helpline, NAS, MDSR, CDR</a:t>
            </a:r>
          </a:p>
          <a:p>
            <a:pPr lvl="1"/>
            <a:r>
              <a:rPr lang="en-US" sz="3200" dirty="0"/>
              <a:t>Decentralized Planning including preparing DHAPs</a:t>
            </a:r>
          </a:p>
          <a:p>
            <a:pPr lvl="1"/>
            <a:endParaRPr lang="en-US" dirty="0" smtClean="0"/>
          </a:p>
          <a:p>
            <a:endParaRPr lang="en-US" dirty="0" smtClean="0"/>
          </a:p>
        </p:txBody>
      </p:sp>
    </p:spTree>
    <p:extLst>
      <p:ext uri="{BB962C8B-B14F-4D97-AF65-F5344CB8AC3E}">
        <p14:creationId xmlns:p14="http://schemas.microsoft.com/office/powerpoint/2010/main" val="696456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rot="20932996">
            <a:off x="2725917" y="1149337"/>
            <a:ext cx="1381947" cy="2059038"/>
          </a:xfrm>
          <a:prstGeom prst="rect">
            <a:avLst/>
          </a:prstGeom>
        </p:spPr>
      </p:pic>
      <p:pic>
        <p:nvPicPr>
          <p:cNvPr id="17" name="Picture 16"/>
          <p:cNvPicPr>
            <a:picLocks noChangeAspect="1"/>
          </p:cNvPicPr>
          <p:nvPr/>
        </p:nvPicPr>
        <p:blipFill>
          <a:blip r:embed="rId3"/>
          <a:stretch>
            <a:fillRect/>
          </a:stretch>
        </p:blipFill>
        <p:spPr>
          <a:xfrm rot="19469693">
            <a:off x="2034413" y="1882537"/>
            <a:ext cx="1414463" cy="2007394"/>
          </a:xfrm>
          <a:prstGeom prst="rect">
            <a:avLst/>
          </a:prstGeom>
        </p:spPr>
      </p:pic>
      <p:pic>
        <p:nvPicPr>
          <p:cNvPr id="15" name="Picture 14"/>
          <p:cNvPicPr>
            <a:picLocks noChangeAspect="1"/>
          </p:cNvPicPr>
          <p:nvPr/>
        </p:nvPicPr>
        <p:blipFill>
          <a:blip r:embed="rId4"/>
          <a:stretch>
            <a:fillRect/>
          </a:stretch>
        </p:blipFill>
        <p:spPr>
          <a:xfrm rot="21429351">
            <a:off x="3943006" y="964055"/>
            <a:ext cx="1457900" cy="2061623"/>
          </a:xfrm>
          <a:prstGeom prst="rect">
            <a:avLst/>
          </a:prstGeom>
        </p:spPr>
      </p:pic>
      <p:pic>
        <p:nvPicPr>
          <p:cNvPr id="12" name="Picture 11"/>
          <p:cNvPicPr>
            <a:picLocks noChangeAspect="1"/>
          </p:cNvPicPr>
          <p:nvPr/>
        </p:nvPicPr>
        <p:blipFill>
          <a:blip r:embed="rId5"/>
          <a:stretch>
            <a:fillRect/>
          </a:stretch>
        </p:blipFill>
        <p:spPr>
          <a:xfrm rot="18693822">
            <a:off x="2141493" y="2973825"/>
            <a:ext cx="1428588" cy="2018422"/>
          </a:xfrm>
          <a:prstGeom prst="rect">
            <a:avLst/>
          </a:prstGeom>
        </p:spPr>
      </p:pic>
      <p:pic>
        <p:nvPicPr>
          <p:cNvPr id="7" name="Picture 6"/>
          <p:cNvPicPr>
            <a:picLocks noChangeAspect="1"/>
          </p:cNvPicPr>
          <p:nvPr/>
        </p:nvPicPr>
        <p:blipFill>
          <a:blip r:embed="rId6"/>
          <a:stretch>
            <a:fillRect/>
          </a:stretch>
        </p:blipFill>
        <p:spPr>
          <a:xfrm rot="18677634">
            <a:off x="2220765" y="3784294"/>
            <a:ext cx="1387287" cy="1971675"/>
          </a:xfrm>
          <a:prstGeom prst="rect">
            <a:avLst/>
          </a:prstGeom>
        </p:spPr>
      </p:pic>
      <p:pic>
        <p:nvPicPr>
          <p:cNvPr id="11" name="Picture 10"/>
          <p:cNvPicPr>
            <a:picLocks noChangeAspect="1"/>
          </p:cNvPicPr>
          <p:nvPr/>
        </p:nvPicPr>
        <p:blipFill>
          <a:blip r:embed="rId7"/>
          <a:stretch>
            <a:fillRect/>
          </a:stretch>
        </p:blipFill>
        <p:spPr>
          <a:xfrm rot="1392752">
            <a:off x="7535517" y="1163631"/>
            <a:ext cx="1400175" cy="1950244"/>
          </a:xfrm>
          <a:prstGeom prst="rect">
            <a:avLst/>
          </a:prstGeom>
        </p:spPr>
      </p:pic>
      <p:pic>
        <p:nvPicPr>
          <p:cNvPr id="10" name="Picture 9"/>
          <p:cNvPicPr>
            <a:picLocks noChangeAspect="1"/>
          </p:cNvPicPr>
          <p:nvPr/>
        </p:nvPicPr>
        <p:blipFill>
          <a:blip r:embed="rId8"/>
          <a:stretch>
            <a:fillRect/>
          </a:stretch>
        </p:blipFill>
        <p:spPr>
          <a:xfrm rot="318194">
            <a:off x="5053456" y="918068"/>
            <a:ext cx="1407319" cy="1971675"/>
          </a:xfrm>
          <a:prstGeom prst="rect">
            <a:avLst/>
          </a:prstGeom>
        </p:spPr>
      </p:pic>
      <p:pic>
        <p:nvPicPr>
          <p:cNvPr id="16" name="Picture 15"/>
          <p:cNvPicPr>
            <a:picLocks noChangeAspect="1"/>
          </p:cNvPicPr>
          <p:nvPr/>
        </p:nvPicPr>
        <p:blipFill>
          <a:blip r:embed="rId9"/>
          <a:stretch>
            <a:fillRect/>
          </a:stretch>
        </p:blipFill>
        <p:spPr>
          <a:xfrm rot="827826">
            <a:off x="6314328" y="1075751"/>
            <a:ext cx="1440038" cy="2041574"/>
          </a:xfrm>
          <a:prstGeom prst="rect">
            <a:avLst/>
          </a:prstGeom>
        </p:spPr>
      </p:pic>
      <p:pic>
        <p:nvPicPr>
          <p:cNvPr id="2" name="Picture 1"/>
          <p:cNvPicPr>
            <a:picLocks noChangeAspect="1"/>
          </p:cNvPicPr>
          <p:nvPr/>
        </p:nvPicPr>
        <p:blipFill>
          <a:blip r:embed="rId10"/>
          <a:stretch>
            <a:fillRect/>
          </a:stretch>
        </p:blipFill>
        <p:spPr>
          <a:xfrm rot="1974135">
            <a:off x="8538043" y="1674697"/>
            <a:ext cx="1432886" cy="2027668"/>
          </a:xfrm>
          <a:prstGeom prst="rect">
            <a:avLst/>
          </a:prstGeom>
        </p:spPr>
      </p:pic>
      <p:pic>
        <p:nvPicPr>
          <p:cNvPr id="3" name="Picture 2"/>
          <p:cNvPicPr>
            <a:picLocks noChangeAspect="1"/>
          </p:cNvPicPr>
          <p:nvPr/>
        </p:nvPicPr>
        <p:blipFill>
          <a:blip r:embed="rId11"/>
          <a:stretch>
            <a:fillRect/>
          </a:stretch>
        </p:blipFill>
        <p:spPr>
          <a:xfrm rot="2715857">
            <a:off x="8584775" y="2690627"/>
            <a:ext cx="1402386" cy="1984956"/>
          </a:xfrm>
          <a:prstGeom prst="rect">
            <a:avLst/>
          </a:prstGeom>
        </p:spPr>
      </p:pic>
      <p:pic>
        <p:nvPicPr>
          <p:cNvPr id="18" name="Picture 17"/>
          <p:cNvPicPr>
            <a:picLocks noChangeAspect="1" noChangeArrowheads="1"/>
          </p:cNvPicPr>
          <p:nvPr/>
        </p:nvPicPr>
        <p:blipFill>
          <a:blip r:embed="rId12" cstate="print"/>
          <a:srcRect/>
          <a:stretch>
            <a:fillRect/>
          </a:stretch>
        </p:blipFill>
        <p:spPr bwMode="auto">
          <a:xfrm rot="21076818">
            <a:off x="3554053" y="2523562"/>
            <a:ext cx="1475140" cy="2173570"/>
          </a:xfrm>
          <a:prstGeom prst="rect">
            <a:avLst/>
          </a:prstGeom>
          <a:noFill/>
          <a:ln w="9525">
            <a:solidFill>
              <a:schemeClr val="accent1">
                <a:lumMod val="50000"/>
              </a:schemeClr>
            </a:solidFill>
            <a:miter lim="800000"/>
            <a:headEnd/>
            <a:tailEnd/>
          </a:ln>
        </p:spPr>
      </p:pic>
      <p:pic>
        <p:nvPicPr>
          <p:cNvPr id="19" name="Picture 18"/>
          <p:cNvPicPr>
            <a:picLocks noChangeAspect="1" noChangeArrowheads="1"/>
          </p:cNvPicPr>
          <p:nvPr/>
        </p:nvPicPr>
        <p:blipFill>
          <a:blip r:embed="rId13" cstate="print"/>
          <a:srcRect/>
          <a:stretch>
            <a:fillRect/>
          </a:stretch>
        </p:blipFill>
        <p:spPr bwMode="auto">
          <a:xfrm>
            <a:off x="4881109" y="2380795"/>
            <a:ext cx="1429259" cy="2205260"/>
          </a:xfrm>
          <a:prstGeom prst="rect">
            <a:avLst/>
          </a:prstGeom>
          <a:noFill/>
          <a:ln w="9525">
            <a:solidFill>
              <a:schemeClr val="accent1">
                <a:lumMod val="50000"/>
              </a:schemeClr>
            </a:solidFill>
            <a:miter lim="800000"/>
            <a:headEnd/>
            <a:tailEnd/>
          </a:ln>
        </p:spPr>
      </p:pic>
      <p:pic>
        <p:nvPicPr>
          <p:cNvPr id="20" name="Picture 19"/>
          <p:cNvPicPr>
            <a:picLocks noChangeAspect="1" noChangeArrowheads="1"/>
          </p:cNvPicPr>
          <p:nvPr/>
        </p:nvPicPr>
        <p:blipFill>
          <a:blip r:embed="rId14" cstate="print"/>
          <a:srcRect/>
          <a:stretch>
            <a:fillRect/>
          </a:stretch>
        </p:blipFill>
        <p:spPr bwMode="auto">
          <a:xfrm rot="688922">
            <a:off x="6095280" y="2600115"/>
            <a:ext cx="1451662" cy="2269769"/>
          </a:xfrm>
          <a:prstGeom prst="rect">
            <a:avLst/>
          </a:prstGeom>
          <a:noFill/>
          <a:ln w="9525">
            <a:solidFill>
              <a:schemeClr val="accent1">
                <a:lumMod val="50000"/>
              </a:schemeClr>
            </a:solidFill>
            <a:miter lim="800000"/>
            <a:headEnd/>
            <a:tailEnd/>
          </a:ln>
        </p:spPr>
      </p:pic>
      <p:pic>
        <p:nvPicPr>
          <p:cNvPr id="21" name="Picture 20"/>
          <p:cNvPicPr>
            <a:picLocks noChangeAspect="1" noChangeArrowheads="1"/>
          </p:cNvPicPr>
          <p:nvPr/>
        </p:nvPicPr>
        <p:blipFill>
          <a:blip r:embed="rId15" cstate="print"/>
          <a:srcRect/>
          <a:stretch>
            <a:fillRect/>
          </a:stretch>
        </p:blipFill>
        <p:spPr bwMode="auto">
          <a:xfrm rot="3278441">
            <a:off x="8648450" y="3745990"/>
            <a:ext cx="1374863" cy="1901222"/>
          </a:xfrm>
          <a:prstGeom prst="rect">
            <a:avLst/>
          </a:prstGeom>
          <a:noFill/>
          <a:ln w="9525">
            <a:solidFill>
              <a:schemeClr val="accent1">
                <a:lumMod val="50000"/>
              </a:schemeClr>
            </a:solidFill>
            <a:miter lim="800000"/>
            <a:headEnd/>
            <a:tailEnd/>
          </a:ln>
        </p:spPr>
      </p:pic>
      <p:sp>
        <p:nvSpPr>
          <p:cNvPr id="4" name="TextBox 3"/>
          <p:cNvSpPr txBox="1"/>
          <p:nvPr/>
        </p:nvSpPr>
        <p:spPr>
          <a:xfrm>
            <a:off x="4081250" y="6097763"/>
            <a:ext cx="4757950" cy="707886"/>
          </a:xfrm>
          <a:prstGeom prst="rect">
            <a:avLst/>
          </a:prstGeom>
          <a:noFill/>
        </p:spPr>
        <p:txBody>
          <a:bodyPr wrap="square" rtlCol="0">
            <a:spAutoFit/>
          </a:bodyPr>
          <a:lstStyle/>
          <a:p>
            <a:r>
              <a:rPr lang="en-IN" sz="4000" dirty="0"/>
              <a:t>Publications</a:t>
            </a:r>
          </a:p>
        </p:txBody>
      </p:sp>
      <p:pic>
        <p:nvPicPr>
          <p:cNvPr id="23" name="Picture 2"/>
          <p:cNvPicPr>
            <a:picLocks noChangeAspect="1" noChangeArrowheads="1"/>
          </p:cNvPicPr>
          <p:nvPr/>
        </p:nvPicPr>
        <p:blipFill>
          <a:blip r:embed="rId16" cstate="print"/>
          <a:srcRect/>
          <a:stretch>
            <a:fillRect/>
          </a:stretch>
        </p:blipFill>
        <p:spPr bwMode="auto">
          <a:xfrm rot="1164327">
            <a:off x="7231527" y="2802843"/>
            <a:ext cx="1520642" cy="2197640"/>
          </a:xfrm>
          <a:prstGeom prst="rect">
            <a:avLst/>
          </a:prstGeom>
          <a:noFill/>
          <a:ln w="9525">
            <a:noFill/>
            <a:miter lim="800000"/>
            <a:headEnd/>
            <a:tailEnd/>
          </a:ln>
        </p:spPr>
      </p:pic>
    </p:spTree>
    <p:extLst>
      <p:ext uri="{BB962C8B-B14F-4D97-AF65-F5344CB8AC3E}">
        <p14:creationId xmlns:p14="http://schemas.microsoft.com/office/powerpoint/2010/main" val="35350031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1"/>
                </a:solidFill>
              </a:rPr>
              <a:t>Our Team Members</a:t>
            </a:r>
            <a:endParaRPr lang="en-IN" b="1" dirty="0">
              <a:solidFill>
                <a:schemeClr val="accent1"/>
              </a:solidFill>
            </a:endParaRPr>
          </a:p>
        </p:txBody>
      </p:sp>
      <p:sp>
        <p:nvSpPr>
          <p:cNvPr id="3" name="Content Placeholder 2"/>
          <p:cNvSpPr>
            <a:spLocks noGrp="1"/>
          </p:cNvSpPr>
          <p:nvPr>
            <p:ph sz="quarter" idx="1"/>
          </p:nvPr>
        </p:nvSpPr>
        <p:spPr>
          <a:xfrm>
            <a:off x="0" y="1524000"/>
            <a:ext cx="12192000" cy="5334000"/>
          </a:xfrm>
        </p:spPr>
        <p:txBody>
          <a:bodyPr>
            <a:normAutofit/>
          </a:bodyPr>
          <a:lstStyle/>
          <a:p>
            <a:pPr algn="just"/>
            <a:r>
              <a:rPr lang="en-US" dirty="0" smtClean="0">
                <a:solidFill>
                  <a:schemeClr val="accent1"/>
                </a:solidFill>
              </a:rPr>
              <a:t>Dr. Himanshu Bhushan, Advisor &amp; Head</a:t>
            </a:r>
          </a:p>
          <a:p>
            <a:pPr algn="just"/>
            <a:r>
              <a:rPr lang="en-US" dirty="0" smtClean="0">
                <a:solidFill>
                  <a:schemeClr val="accent1"/>
                </a:solidFill>
              </a:rPr>
              <a:t>Mr. Prasanth K.S., Senior Consultant</a:t>
            </a:r>
          </a:p>
          <a:p>
            <a:pPr algn="just"/>
            <a:r>
              <a:rPr lang="en-US" dirty="0" smtClean="0">
                <a:solidFill>
                  <a:schemeClr val="accent1"/>
                </a:solidFill>
              </a:rPr>
              <a:t>Dr. Vinay </a:t>
            </a:r>
            <a:r>
              <a:rPr lang="en-US" dirty="0" err="1" smtClean="0">
                <a:solidFill>
                  <a:schemeClr val="accent1"/>
                </a:solidFill>
              </a:rPr>
              <a:t>Bothra</a:t>
            </a:r>
            <a:r>
              <a:rPr lang="en-US" dirty="0" smtClean="0">
                <a:solidFill>
                  <a:schemeClr val="accent1"/>
                </a:solidFill>
              </a:rPr>
              <a:t>, Senior Consultant</a:t>
            </a:r>
          </a:p>
          <a:p>
            <a:pPr algn="just"/>
            <a:r>
              <a:rPr lang="en-US" dirty="0" smtClean="0">
                <a:solidFill>
                  <a:schemeClr val="accent1"/>
                </a:solidFill>
              </a:rPr>
              <a:t>Mr. Ajit Kumar Singh, Senior Consultant</a:t>
            </a:r>
          </a:p>
          <a:p>
            <a:pPr algn="just"/>
            <a:r>
              <a:rPr lang="en-US" dirty="0" smtClean="0">
                <a:solidFill>
                  <a:schemeClr val="accent1"/>
                </a:solidFill>
              </a:rPr>
              <a:t>Ms. Shivangi Rai, Legal Consultant</a:t>
            </a:r>
            <a:endParaRPr lang="en-US" dirty="0">
              <a:solidFill>
                <a:schemeClr val="accent1"/>
              </a:solidFill>
            </a:endParaRPr>
          </a:p>
          <a:p>
            <a:pPr algn="just"/>
            <a:r>
              <a:rPr lang="en-US" dirty="0" smtClean="0">
                <a:solidFill>
                  <a:schemeClr val="accent1"/>
                </a:solidFill>
              </a:rPr>
              <a:t>Dr</a:t>
            </a:r>
            <a:r>
              <a:rPr lang="en-US" dirty="0" smtClean="0">
                <a:solidFill>
                  <a:schemeClr val="accent1"/>
                </a:solidFill>
              </a:rPr>
              <a:t>. </a:t>
            </a:r>
            <a:r>
              <a:rPr lang="en-US" dirty="0" err="1" smtClean="0">
                <a:solidFill>
                  <a:schemeClr val="accent1"/>
                </a:solidFill>
              </a:rPr>
              <a:t>Kalpana</a:t>
            </a:r>
            <a:r>
              <a:rPr lang="en-US" dirty="0" smtClean="0">
                <a:solidFill>
                  <a:schemeClr val="accent1"/>
                </a:solidFill>
              </a:rPr>
              <a:t> </a:t>
            </a:r>
            <a:r>
              <a:rPr lang="en-US" dirty="0" err="1" smtClean="0">
                <a:solidFill>
                  <a:schemeClr val="accent1"/>
                </a:solidFill>
              </a:rPr>
              <a:t>Pawalia</a:t>
            </a:r>
            <a:r>
              <a:rPr lang="en-US" dirty="0" smtClean="0">
                <a:solidFill>
                  <a:schemeClr val="accent1"/>
                </a:solidFill>
              </a:rPr>
              <a:t>, Consultant</a:t>
            </a:r>
          </a:p>
          <a:p>
            <a:pPr algn="just"/>
            <a:r>
              <a:rPr lang="en-US" dirty="0" smtClean="0">
                <a:solidFill>
                  <a:schemeClr val="accent1"/>
                </a:solidFill>
              </a:rPr>
              <a:t>Dr</a:t>
            </a:r>
            <a:r>
              <a:rPr lang="en-US" dirty="0">
                <a:solidFill>
                  <a:schemeClr val="accent1"/>
                </a:solidFill>
              </a:rPr>
              <a:t>. Aashima Bhatnagar, </a:t>
            </a:r>
            <a:r>
              <a:rPr lang="en-US" dirty="0" smtClean="0">
                <a:solidFill>
                  <a:schemeClr val="accent1"/>
                </a:solidFill>
              </a:rPr>
              <a:t>Consultant</a:t>
            </a:r>
            <a:endParaRPr lang="en-US" dirty="0">
              <a:solidFill>
                <a:schemeClr val="accent1"/>
              </a:solidFill>
            </a:endParaRPr>
          </a:p>
        </p:txBody>
      </p:sp>
    </p:spTree>
    <p:extLst>
      <p:ext uri="{BB962C8B-B14F-4D97-AF65-F5344CB8AC3E}">
        <p14:creationId xmlns:p14="http://schemas.microsoft.com/office/powerpoint/2010/main" val="35382640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682</TotalTime>
  <Words>1802</Words>
  <Application>Microsoft Office PowerPoint</Application>
  <PresentationFormat>Widescreen</PresentationFormat>
  <Paragraphs>309</Paragraphs>
  <Slides>26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Calibri</vt:lpstr>
      <vt:lpstr>Calibri Light</vt:lpstr>
      <vt:lpstr>Cambria</vt:lpstr>
      <vt:lpstr>Times New Roman</vt:lpstr>
      <vt:lpstr>Wingdings</vt:lpstr>
      <vt:lpstr>Wingdings 2</vt:lpstr>
      <vt:lpstr>Median</vt:lpstr>
      <vt:lpstr>Public health administration</vt:lpstr>
      <vt:lpstr>Areas of work</vt:lpstr>
      <vt:lpstr>Model Health Districts</vt:lpstr>
      <vt:lpstr>Approach</vt:lpstr>
      <vt:lpstr>Model Health Districts</vt:lpstr>
      <vt:lpstr>Strengthening Critical Care areas</vt:lpstr>
      <vt:lpstr>DH Strengthening</vt:lpstr>
      <vt:lpstr>DH Strengthening: Core Specialties</vt:lpstr>
      <vt:lpstr>DH as a training hub</vt:lpstr>
      <vt:lpstr>PowerPoint Presentation</vt:lpstr>
      <vt:lpstr>IPHS Revision</vt:lpstr>
      <vt:lpstr>IPHS- Guiding Principles</vt:lpstr>
      <vt:lpstr>IPHS- Guiding Principles</vt:lpstr>
      <vt:lpstr>IPHS- Guiding Principles</vt:lpstr>
      <vt:lpstr>National urban health Mission: program components &amp; action points </vt:lpstr>
      <vt:lpstr>National urban health mission </vt:lpstr>
      <vt:lpstr>  UPHC: Epicentre of primary healthcare</vt:lpstr>
      <vt:lpstr>Referral Services </vt:lpstr>
      <vt:lpstr>Establishing Health Advice &amp; GR System</vt:lpstr>
      <vt:lpstr>Grievance Redressal: Time Flow</vt:lpstr>
      <vt:lpstr>Monitoring Indicators</vt:lpstr>
      <vt:lpstr>Medico-legal aspects of public health</vt:lpstr>
      <vt:lpstr>Guidelines and Policies</vt:lpstr>
      <vt:lpstr>Action Points</vt:lpstr>
      <vt:lpstr>PowerPoint Presentation</vt:lpstr>
      <vt:lpstr>Our Team Members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 administration</dc:title>
  <dc:creator>Aashima Bhatnagar</dc:creator>
  <cp:lastModifiedBy>Aashima Bhatnagar</cp:lastModifiedBy>
  <cp:revision>18</cp:revision>
  <dcterms:created xsi:type="dcterms:W3CDTF">2018-08-29T05:18:18Z</dcterms:created>
  <dcterms:modified xsi:type="dcterms:W3CDTF">2019-05-13T10:17:41Z</dcterms:modified>
</cp:coreProperties>
</file>