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7" r:id="rId2"/>
    <p:sldId id="266" r:id="rId3"/>
    <p:sldId id="304" r:id="rId4"/>
    <p:sldId id="305" r:id="rId5"/>
    <p:sldId id="268" r:id="rId6"/>
    <p:sldId id="309" r:id="rId7"/>
    <p:sldId id="273" r:id="rId8"/>
    <p:sldId id="274" r:id="rId9"/>
    <p:sldId id="275" r:id="rId10"/>
    <p:sldId id="276" r:id="rId11"/>
    <p:sldId id="311" r:id="rId12"/>
    <p:sldId id="2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105" y="3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93815A-4DC7-41F6-9F41-587C5DFEEA93}" type="datetimeFigureOut">
              <a:rPr lang="en-IN" smtClean="0"/>
              <a:t>14-05-19</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CFEC9-A4AD-4FBD-8677-FE70A5386C78}" type="slidenum">
              <a:rPr lang="en-IN" smtClean="0"/>
              <a:t>‹#›</a:t>
            </a:fld>
            <a:endParaRPr lang="en-IN"/>
          </a:p>
        </p:txBody>
      </p:sp>
    </p:spTree>
    <p:extLst>
      <p:ext uri="{BB962C8B-B14F-4D97-AF65-F5344CB8AC3E}">
        <p14:creationId xmlns:p14="http://schemas.microsoft.com/office/powerpoint/2010/main" val="1872240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9E99F3-9715-4112-A41E-8117A8D051B0}" type="slidenum">
              <a:rPr kumimoji="0" lang="en-IN"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N"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518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9E99F3-9715-4112-A41E-8117A8D051B0}" type="slidenum">
              <a:rPr kumimoji="0" lang="en-IN"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IN"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5509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hasCustomPrompt="1"/>
          </p:nvPr>
        </p:nvSpPr>
        <p:spPr>
          <a:xfrm>
            <a:off x="457200" y="4960137"/>
            <a:ext cx="7772400" cy="1463040"/>
          </a:xfrm>
        </p:spPr>
        <p:txBody>
          <a:bodyPr anchor="ctr">
            <a:normAutofit/>
          </a:bodyPr>
          <a:lstStyle>
            <a:lvl1pPr algn="r">
              <a:defRPr sz="5000" b="1" cap="none" spc="200" baseline="0">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1F16C731-5702-4ACA-A037-7FE76DCC19FF}" type="datetimeFigureOut">
              <a:rPr lang="en-IN" smtClean="0"/>
              <a:pPr/>
              <a:t>14-05-19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306B361-1008-4CEF-9781-931DB77C121B}" type="slidenum">
              <a:rPr lang="en-IN" smtClean="0"/>
              <a:pPr/>
              <a:t>‹#›</a:t>
            </a:fld>
            <a:endParaRPr lang="en-IN"/>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2879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16C731-5702-4ACA-A037-7FE76DCC19FF}" type="datetimeFigureOut">
              <a:rPr lang="en-IN" smtClean="0"/>
              <a:pPr/>
              <a:t>14-05-19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306B361-1008-4CEF-9781-931DB77C121B}" type="slidenum">
              <a:rPr lang="en-IN" smtClean="0"/>
              <a:pPr/>
              <a:t>‹#›</a:t>
            </a:fld>
            <a:endParaRPr lang="en-IN"/>
          </a:p>
        </p:txBody>
      </p:sp>
    </p:spTree>
    <p:extLst>
      <p:ext uri="{BB962C8B-B14F-4D97-AF65-F5344CB8AC3E}">
        <p14:creationId xmlns:p14="http://schemas.microsoft.com/office/powerpoint/2010/main" val="2594661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F16C731-5702-4ACA-A037-7FE76DCC19FF}" type="datetimeFigureOut">
              <a:rPr lang="en-IN" smtClean="0"/>
              <a:pPr/>
              <a:t>14-05-19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306B361-1008-4CEF-9781-931DB77C121B}" type="slidenum">
              <a:rPr lang="en-IN" smtClean="0"/>
              <a:pPr/>
              <a:t>‹#›</a:t>
            </a:fld>
            <a:endParaRPr lang="en-IN"/>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08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F16C731-5702-4ACA-A037-7FE76DCC19FF}" type="datetimeFigureOut">
              <a:rPr lang="en-IN" smtClean="0"/>
              <a:pPr/>
              <a:t>14-05-19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306B361-1008-4CEF-9781-931DB77C121B}" type="slidenum">
              <a:rPr lang="en-IN" smtClean="0"/>
              <a:pPr/>
              <a:t>‹#›</a:t>
            </a:fld>
            <a:endParaRPr lang="en-IN"/>
          </a:p>
        </p:txBody>
      </p:sp>
    </p:spTree>
    <p:extLst>
      <p:ext uri="{BB962C8B-B14F-4D97-AF65-F5344CB8AC3E}">
        <p14:creationId xmlns:p14="http://schemas.microsoft.com/office/powerpoint/2010/main" val="3542435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F16C731-5702-4ACA-A037-7FE76DCC19FF}" type="datetimeFigureOut">
              <a:rPr lang="en-IN" smtClean="0"/>
              <a:pPr/>
              <a:t>14-05-19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306B361-1008-4CEF-9781-931DB77C121B}" type="slidenum">
              <a:rPr lang="en-IN" smtClean="0"/>
              <a:pPr/>
              <a:t>‹#›</a:t>
            </a:fld>
            <a:endParaRPr lang="en-IN"/>
          </a:p>
        </p:txBody>
      </p:sp>
    </p:spTree>
    <p:extLst>
      <p:ext uri="{BB962C8B-B14F-4D97-AF65-F5344CB8AC3E}">
        <p14:creationId xmlns:p14="http://schemas.microsoft.com/office/powerpoint/2010/main" val="410192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16C731-5702-4ACA-A037-7FE76DCC19FF}" type="datetimeFigureOut">
              <a:rPr lang="en-IN" smtClean="0"/>
              <a:pPr/>
              <a:t>14-05-19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306B361-1008-4CEF-9781-931DB77C121B}" type="slidenum">
              <a:rPr lang="en-IN" smtClean="0"/>
              <a:pPr/>
              <a:t>‹#›</a:t>
            </a:fld>
            <a:endParaRPr lang="en-IN"/>
          </a:p>
        </p:txBody>
      </p:sp>
    </p:spTree>
    <p:extLst>
      <p:ext uri="{BB962C8B-B14F-4D97-AF65-F5344CB8AC3E}">
        <p14:creationId xmlns:p14="http://schemas.microsoft.com/office/powerpoint/2010/main" val="157724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6C731-5702-4ACA-A037-7FE76DCC19FF}" type="datetimeFigureOut">
              <a:rPr lang="en-IN" smtClean="0"/>
              <a:pPr/>
              <a:t>14-05-19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306B361-1008-4CEF-9781-931DB77C121B}" type="slidenum">
              <a:rPr lang="en-IN" smtClean="0"/>
              <a:pPr/>
              <a:t>‹#›</a:t>
            </a:fld>
            <a:endParaRPr lang="en-IN"/>
          </a:p>
        </p:txBody>
      </p:sp>
    </p:spTree>
    <p:extLst>
      <p:ext uri="{BB962C8B-B14F-4D97-AF65-F5344CB8AC3E}">
        <p14:creationId xmlns:p14="http://schemas.microsoft.com/office/powerpoint/2010/main" val="3772466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F16C731-5702-4ACA-A037-7FE76DCC19FF}" type="datetimeFigureOut">
              <a:rPr lang="en-IN" smtClean="0"/>
              <a:pPr/>
              <a:t>14-05-19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306B361-1008-4CEF-9781-931DB77C121B}" type="slidenum">
              <a:rPr lang="en-IN" smtClean="0"/>
              <a:pPr/>
              <a:t>‹#›</a:t>
            </a:fld>
            <a:endParaRPr lang="en-IN"/>
          </a:p>
        </p:txBody>
      </p:sp>
    </p:spTree>
    <p:extLst>
      <p:ext uri="{BB962C8B-B14F-4D97-AF65-F5344CB8AC3E}">
        <p14:creationId xmlns:p14="http://schemas.microsoft.com/office/powerpoint/2010/main" val="1121937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0" y="-2"/>
            <a:ext cx="12188952" cy="6178507"/>
          </a:xfrm>
          <a:solidFill>
            <a:schemeClr val="accent1">
              <a:lumMod val="5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F16C731-5702-4ACA-A037-7FE76DCC19FF}" type="datetimeFigureOut">
              <a:rPr lang="en-IN" smtClean="0"/>
              <a:pPr/>
              <a:t>14-05-19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306B361-1008-4CEF-9781-931DB77C121B}" type="slidenum">
              <a:rPr lang="en-IN" smtClean="0"/>
              <a:pPr/>
              <a:t>‹#›</a:t>
            </a:fld>
            <a:endParaRPr lang="en-IN"/>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05854" y="2846364"/>
            <a:ext cx="10812378" cy="1463040"/>
          </a:xfrm>
        </p:spPr>
        <p:txBody>
          <a:bodyPr anchor="ctr">
            <a:normAutofit/>
          </a:bodyPr>
          <a:lstStyle>
            <a:lvl1pPr algn="ctr">
              <a:defRPr sz="5000" spc="200"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165079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16C731-5702-4ACA-A037-7FE76DCC19FF}" type="datetimeFigureOut">
              <a:rPr lang="en-IN" smtClean="0"/>
              <a:pPr/>
              <a:t>14-05-19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306B361-1008-4CEF-9781-931DB77C121B}" type="slidenum">
              <a:rPr lang="en-IN" smtClean="0"/>
              <a:pPr/>
              <a:t>‹#›</a:t>
            </a:fld>
            <a:endParaRPr lang="en-IN"/>
          </a:p>
        </p:txBody>
      </p:sp>
    </p:spTree>
    <p:extLst>
      <p:ext uri="{BB962C8B-B14F-4D97-AF65-F5344CB8AC3E}">
        <p14:creationId xmlns:p14="http://schemas.microsoft.com/office/powerpoint/2010/main" val="2760669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16C731-5702-4ACA-A037-7FE76DCC19FF}" type="datetimeFigureOut">
              <a:rPr lang="en-IN" smtClean="0"/>
              <a:pPr/>
              <a:t>14-05-19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306B361-1008-4CEF-9781-931DB77C121B}" type="slidenum">
              <a:rPr lang="en-IN" smtClean="0"/>
              <a:pPr/>
              <a:t>‹#›</a:t>
            </a:fld>
            <a:endParaRPr lang="en-IN"/>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5493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12008"/>
            <a:ext cx="9720072" cy="149961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024127" y="1644556"/>
            <a:ext cx="9720073" cy="4826148"/>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F16C731-5702-4ACA-A037-7FE76DCC19FF}" type="datetimeFigureOut">
              <a:rPr lang="en-IN" smtClean="0"/>
              <a:pPr/>
              <a:t>14-05-19</a:t>
            </a:fld>
            <a:endParaRPr lang="en-IN"/>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IN"/>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3306B361-1008-4CEF-9781-931DB77C121B}" type="slidenum">
              <a:rPr lang="en-IN" smtClean="0"/>
              <a:pPr/>
              <a:t>‹#›</a:t>
            </a:fld>
            <a:endParaRPr lang="en-IN"/>
          </a:p>
        </p:txBody>
      </p:sp>
      <p:cxnSp>
        <p:nvCxnSpPr>
          <p:cNvPr id="7" name="Straight Connector 6"/>
          <p:cNvCxnSpPr/>
          <p:nvPr/>
        </p:nvCxnSpPr>
        <p:spPr>
          <a:xfrm flipV="1">
            <a:off x="762000" y="12008"/>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50163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4800" b="1" kern="1200" cap="none" spc="100" baseline="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503" y="4960137"/>
            <a:ext cx="8125097" cy="1463040"/>
          </a:xfrm>
        </p:spPr>
        <p:txBody>
          <a:bodyPr>
            <a:normAutofit fontScale="90000"/>
          </a:bodyPr>
          <a:lstStyle/>
          <a:p>
            <a:br>
              <a:rPr lang="en-US" sz="6600" dirty="0"/>
            </a:br>
            <a:r>
              <a:rPr lang="en-US" sz="6600" dirty="0"/>
              <a:t>PIP</a:t>
            </a:r>
            <a:br>
              <a:rPr lang="en-US" sz="6600" dirty="0"/>
            </a:br>
            <a:r>
              <a:rPr lang="en-US" sz="6600" dirty="0"/>
              <a:t> </a:t>
            </a:r>
            <a:endParaRPr lang="en-IN" sz="6600" dirty="0"/>
          </a:p>
        </p:txBody>
      </p:sp>
      <p:sp>
        <p:nvSpPr>
          <p:cNvPr id="3" name="Subtitle 2"/>
          <p:cNvSpPr>
            <a:spLocks noGrp="1"/>
          </p:cNvSpPr>
          <p:nvPr>
            <p:ph type="subTitle" idx="1"/>
          </p:nvPr>
        </p:nvSpPr>
        <p:spPr/>
        <p:txBody>
          <a:bodyPr>
            <a:normAutofit/>
          </a:bodyPr>
          <a:lstStyle/>
          <a:p>
            <a:pPr algn="ctr"/>
            <a:r>
              <a:rPr lang="en-US" sz="4000" b="1" dirty="0"/>
              <a:t>MoHFW, GoI</a:t>
            </a:r>
            <a:endParaRPr lang="en-IN" sz="4000" b="1" dirty="0"/>
          </a:p>
        </p:txBody>
      </p:sp>
    </p:spTree>
    <p:extLst>
      <p:ext uri="{BB962C8B-B14F-4D97-AF65-F5344CB8AC3E}">
        <p14:creationId xmlns:p14="http://schemas.microsoft.com/office/powerpoint/2010/main" val="3445665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12008"/>
            <a:ext cx="11379200" cy="1031601"/>
          </a:xfrm>
        </p:spPr>
        <p:txBody>
          <a:bodyPr>
            <a:normAutofit/>
          </a:bodyPr>
          <a:lstStyle/>
          <a:p>
            <a:r>
              <a:rPr lang="en-US" sz="3600" dirty="0">
                <a:solidFill>
                  <a:schemeClr val="accent2"/>
                </a:solidFill>
              </a:rPr>
              <a:t>Why do we need to change the budget sheet?</a:t>
            </a:r>
            <a:endParaRPr lang="en-IN" sz="3600" dirty="0">
              <a:solidFill>
                <a:schemeClr val="accent2"/>
              </a:solidFill>
            </a:endParaRPr>
          </a:p>
        </p:txBody>
      </p:sp>
      <p:sp>
        <p:nvSpPr>
          <p:cNvPr id="3" name="Content Placeholder 2"/>
          <p:cNvSpPr>
            <a:spLocks noGrp="1"/>
          </p:cNvSpPr>
          <p:nvPr>
            <p:ph idx="1"/>
          </p:nvPr>
        </p:nvSpPr>
        <p:spPr>
          <a:xfrm>
            <a:off x="240145" y="1145209"/>
            <a:ext cx="11702474" cy="5290615"/>
          </a:xfrm>
        </p:spPr>
        <p:txBody>
          <a:bodyPr>
            <a:noAutofit/>
          </a:bodyPr>
          <a:lstStyle/>
          <a:p>
            <a:pPr marL="450850" indent="-450850" algn="just">
              <a:buClr>
                <a:schemeClr val="accent1">
                  <a:lumMod val="50000"/>
                </a:schemeClr>
              </a:buClr>
              <a:buFont typeface="Wingdings" panose="05000000000000000000" pitchFamily="2" charset="2"/>
              <a:buChar char="ü"/>
            </a:pPr>
            <a:r>
              <a:rPr lang="en-US" sz="2800" dirty="0">
                <a:latin typeface="Verdana" panose="020B0604030504040204" pitchFamily="34" charset="0"/>
                <a:ea typeface="Verdana" panose="020B0604030504040204" pitchFamily="34" charset="0"/>
                <a:cs typeface="Verdana" panose="020B0604030504040204" pitchFamily="34" charset="0"/>
              </a:rPr>
              <a:t>Far too many budget heads/lines (1761)</a:t>
            </a:r>
          </a:p>
          <a:p>
            <a:pPr marL="450850" indent="-450850" algn="just">
              <a:buClr>
                <a:schemeClr val="accent1">
                  <a:lumMod val="50000"/>
                </a:schemeClr>
              </a:buClr>
              <a:buFont typeface="Wingdings" panose="05000000000000000000" pitchFamily="2" charset="2"/>
              <a:buChar char="ü"/>
            </a:pPr>
            <a:r>
              <a:rPr lang="en-US" sz="2800" dirty="0">
                <a:latin typeface="Verdana" panose="020B0604030504040204" pitchFamily="34" charset="0"/>
                <a:ea typeface="Verdana" panose="020B0604030504040204" pitchFamily="34" charset="0"/>
                <a:cs typeface="Verdana" panose="020B0604030504040204" pitchFamily="34" charset="0"/>
              </a:rPr>
              <a:t>Inter change between budget heads not permitted. Detailed activities reflected in budget sheet under various heads could not be changed, this rigidity made implementation difficult. All the heads have now been incorporated under 18 Main heads, budget sheet has total 68 rows</a:t>
            </a:r>
          </a:p>
          <a:p>
            <a:pPr marL="450850" indent="-450850" algn="just">
              <a:buClr>
                <a:schemeClr val="accent1">
                  <a:lumMod val="50000"/>
                </a:schemeClr>
              </a:buClr>
              <a:buFont typeface="Wingdings" panose="05000000000000000000" pitchFamily="2" charset="2"/>
              <a:buChar char="ü"/>
            </a:pPr>
            <a:r>
              <a:rPr lang="en-US" sz="2800" dirty="0">
                <a:latin typeface="Verdana" panose="020B0604030504040204" pitchFamily="34" charset="0"/>
                <a:ea typeface="Verdana" panose="020B0604030504040204" pitchFamily="34" charset="0"/>
                <a:cs typeface="Verdana" panose="020B0604030504040204" pitchFamily="34" charset="0"/>
              </a:rPr>
              <a:t>FMR codes of later activities too complicated:A.9.3.7.1; A.9.5.5.2.b</a:t>
            </a:r>
          </a:p>
          <a:p>
            <a:pPr marL="699516" lvl="2" indent="-342900"/>
            <a:r>
              <a:rPr lang="en-US" sz="2500" dirty="0">
                <a:latin typeface="Verdana" panose="020B0604030504040204" pitchFamily="34" charset="0"/>
                <a:ea typeface="Verdana" panose="020B0604030504040204" pitchFamily="34" charset="0"/>
                <a:cs typeface="Verdana" panose="020B0604030504040204" pitchFamily="34" charset="0"/>
              </a:rPr>
              <a:t>A.9 Training</a:t>
            </a:r>
          </a:p>
          <a:p>
            <a:pPr marL="699516" lvl="2" indent="-342900"/>
            <a:r>
              <a:rPr lang="en-US" sz="2500" dirty="0">
                <a:latin typeface="Verdana" panose="020B0604030504040204" pitchFamily="34" charset="0"/>
                <a:ea typeface="Verdana" panose="020B0604030504040204" pitchFamily="34" charset="0"/>
                <a:cs typeface="Verdana" panose="020B0604030504040204" pitchFamily="34" charset="0"/>
              </a:rPr>
              <a:t>A.9.5 Child Health Training</a:t>
            </a:r>
          </a:p>
          <a:p>
            <a:pPr marL="699516" lvl="2" indent="-342900"/>
            <a:r>
              <a:rPr lang="en-US" sz="2500" dirty="0">
                <a:latin typeface="Verdana" panose="020B0604030504040204" pitchFamily="34" charset="0"/>
                <a:ea typeface="Verdana" panose="020B0604030504040204" pitchFamily="34" charset="0"/>
                <a:cs typeface="Verdana" panose="020B0604030504040204" pitchFamily="34" charset="0"/>
              </a:rPr>
              <a:t>A.9.5.5 IMNCI training</a:t>
            </a:r>
          </a:p>
          <a:p>
            <a:pPr marL="699516" lvl="2" indent="-342900"/>
            <a:r>
              <a:rPr lang="en-US" sz="2500" dirty="0">
                <a:latin typeface="Verdana" panose="020B0604030504040204" pitchFamily="34" charset="0"/>
                <a:ea typeface="Verdana" panose="020B0604030504040204" pitchFamily="34" charset="0"/>
                <a:cs typeface="Verdana" panose="020B0604030504040204" pitchFamily="34" charset="0"/>
              </a:rPr>
              <a:t>A.9.5.5.2   Other Child Health Training</a:t>
            </a:r>
          </a:p>
          <a:p>
            <a:pPr marL="699516" lvl="2" indent="-342900"/>
            <a:r>
              <a:rPr lang="en-US" sz="2500" dirty="0">
                <a:latin typeface="Verdana" panose="020B0604030504040204" pitchFamily="34" charset="0"/>
                <a:ea typeface="Verdana" panose="020B0604030504040204" pitchFamily="34" charset="0"/>
                <a:cs typeface="Verdana" panose="020B0604030504040204" pitchFamily="34" charset="0"/>
              </a:rPr>
              <a:t>A.9.5.5.2.b  </a:t>
            </a:r>
            <a:r>
              <a:rPr lang="en-US" sz="2500" dirty="0" err="1">
                <a:latin typeface="Verdana" panose="020B0604030504040204" pitchFamily="34" charset="0"/>
                <a:ea typeface="Verdana" panose="020B0604030504040204" pitchFamily="34" charset="0"/>
                <a:cs typeface="Verdana" panose="020B0604030504040204" pitchFamily="34" charset="0"/>
              </a:rPr>
              <a:t>Observership</a:t>
            </a:r>
            <a:r>
              <a:rPr lang="en-US" sz="2500" dirty="0">
                <a:latin typeface="Verdana" panose="020B0604030504040204" pitchFamily="34" charset="0"/>
                <a:ea typeface="Verdana" panose="020B0604030504040204" pitchFamily="34" charset="0"/>
                <a:cs typeface="Verdana" panose="020B0604030504040204" pitchFamily="34" charset="0"/>
              </a:rPr>
              <a:t> training for facility based newborn care</a:t>
            </a:r>
          </a:p>
        </p:txBody>
      </p:sp>
    </p:spTree>
    <p:extLst>
      <p:ext uri="{BB962C8B-B14F-4D97-AF65-F5344CB8AC3E}">
        <p14:creationId xmlns:p14="http://schemas.microsoft.com/office/powerpoint/2010/main" val="1766959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513" y="169026"/>
            <a:ext cx="11243530" cy="912331"/>
          </a:xfrm>
        </p:spPr>
        <p:txBody>
          <a:bodyPr>
            <a:noAutofit/>
          </a:bodyPr>
          <a:lstStyle/>
          <a:p>
            <a:r>
              <a:rPr lang="en-US" sz="3600" dirty="0">
                <a:solidFill>
                  <a:schemeClr val="accent2"/>
                </a:solidFill>
              </a:rPr>
              <a:t>Why do we need to change the budget sheet?</a:t>
            </a:r>
            <a:endParaRPr lang="en-IN" sz="4400" dirty="0">
              <a:solidFill>
                <a:schemeClr val="accent2"/>
              </a:solidFill>
            </a:endParaRPr>
          </a:p>
        </p:txBody>
      </p:sp>
      <p:sp>
        <p:nvSpPr>
          <p:cNvPr id="3" name="Content Placeholder 2"/>
          <p:cNvSpPr>
            <a:spLocks noGrp="1"/>
          </p:cNvSpPr>
          <p:nvPr>
            <p:ph idx="1"/>
          </p:nvPr>
        </p:nvSpPr>
        <p:spPr>
          <a:xfrm>
            <a:off x="419954" y="1241944"/>
            <a:ext cx="11384120" cy="5092280"/>
          </a:xfrm>
        </p:spPr>
        <p:txBody>
          <a:bodyPr>
            <a:noAutofit/>
          </a:bodyPr>
          <a:lstStyle/>
          <a:p>
            <a:pPr marL="450850" indent="-450850" algn="just">
              <a:buClr>
                <a:schemeClr val="accent1">
                  <a:lumMod val="50000"/>
                </a:schemeClr>
              </a:buClr>
              <a:buFont typeface="Wingdings" panose="05000000000000000000" pitchFamily="2" charset="2"/>
              <a:buChar char="ü"/>
            </a:pPr>
            <a:r>
              <a:rPr lang="en-US" sz="2800" dirty="0">
                <a:latin typeface="Verdana" panose="020B0604030504040204" pitchFamily="34" charset="0"/>
                <a:ea typeface="Verdana" panose="020B0604030504040204" pitchFamily="34" charset="0"/>
                <a:cs typeface="Verdana" panose="020B0604030504040204" pitchFamily="34" charset="0"/>
              </a:rPr>
              <a:t>Many cases of duplication under different budget heads (e.g. Drugs for Pregnant women : JSSK in MH, Also in procurement)</a:t>
            </a:r>
          </a:p>
          <a:p>
            <a:pPr marL="450850" indent="-450850" algn="just">
              <a:buClr>
                <a:schemeClr val="accent1">
                  <a:lumMod val="50000"/>
                </a:schemeClr>
              </a:buClr>
              <a:buFont typeface="Wingdings" panose="05000000000000000000" pitchFamily="2" charset="2"/>
              <a:buChar char="ü"/>
            </a:pPr>
            <a:r>
              <a:rPr lang="en-US" sz="2800" dirty="0">
                <a:latin typeface="Verdana" panose="020B0604030504040204" pitchFamily="34" charset="0"/>
                <a:ea typeface="Verdana" panose="020B0604030504040204" pitchFamily="34" charset="0"/>
                <a:cs typeface="Verdana" panose="020B0604030504040204" pitchFamily="34" charset="0"/>
              </a:rPr>
              <a:t>The system of main heads followed no logical system. Additions were as per requirement; every effort was made to keep the earlier budget heads and FMR codes unchanged which resulted in a mix of program and cross-cutting heads: MH, CH, FP… but HR, IEC, Procurement…too</a:t>
            </a:r>
          </a:p>
          <a:p>
            <a:pPr marL="450850" indent="-450850" algn="just">
              <a:buClr>
                <a:schemeClr val="accent1">
                  <a:lumMod val="50000"/>
                </a:schemeClr>
              </a:buClr>
              <a:buFont typeface="Wingdings" panose="05000000000000000000" pitchFamily="2" charset="2"/>
              <a:buChar char="ü"/>
            </a:pPr>
            <a:r>
              <a:rPr lang="en-US" sz="2800" dirty="0">
                <a:latin typeface="Verdana" panose="020B0604030504040204" pitchFamily="34" charset="0"/>
                <a:ea typeface="Verdana" panose="020B0604030504040204" pitchFamily="34" charset="0"/>
                <a:cs typeface="Verdana" panose="020B0604030504040204" pitchFamily="34" charset="0"/>
              </a:rPr>
              <a:t>Too much of verticality leading to sub-optimal utilization of resources</a:t>
            </a:r>
          </a:p>
          <a:p>
            <a:pPr marL="699516" lvl="2" indent="-342900" algn="just">
              <a:buClr>
                <a:schemeClr val="accent1">
                  <a:lumMod val="50000"/>
                </a:schemeClr>
              </a:buClr>
            </a:pPr>
            <a:r>
              <a:rPr lang="en-US" sz="2800" dirty="0">
                <a:latin typeface="Verdana" panose="020B0604030504040204" pitchFamily="34" charset="0"/>
                <a:ea typeface="Verdana" panose="020B0604030504040204" pitchFamily="34" charset="0"/>
                <a:cs typeface="Verdana" panose="020B0604030504040204" pitchFamily="34" charset="0"/>
              </a:rPr>
              <a:t>Lab Technicians under many programs: RCH, NVBDCP, RNTCP, NIDDCP, AIDS Control etc.</a:t>
            </a:r>
          </a:p>
          <a:p>
            <a:pPr marL="450850" indent="-450850" algn="just">
              <a:buClr>
                <a:schemeClr val="accent1">
                  <a:lumMod val="50000"/>
                </a:schemeClr>
              </a:buClr>
              <a:buFont typeface="Wingdings" panose="05000000000000000000" pitchFamily="2" charset="2"/>
              <a:buChar char="ü"/>
            </a:pPr>
            <a:r>
              <a:rPr lang="en-US" sz="2800" dirty="0">
                <a:latin typeface="Verdana" panose="020B0604030504040204" pitchFamily="34" charset="0"/>
                <a:ea typeface="Verdana" panose="020B0604030504040204" pitchFamily="34" charset="0"/>
                <a:cs typeface="Verdana" panose="020B0604030504040204" pitchFamily="34" charset="0"/>
              </a:rPr>
              <a:t>Pro-program managers but not for implementers</a:t>
            </a:r>
          </a:p>
        </p:txBody>
      </p:sp>
    </p:spTree>
    <p:extLst>
      <p:ext uri="{BB962C8B-B14F-4D97-AF65-F5344CB8AC3E}">
        <p14:creationId xmlns:p14="http://schemas.microsoft.com/office/powerpoint/2010/main" val="885445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569" y="0"/>
            <a:ext cx="10505263" cy="1161010"/>
          </a:xfrm>
        </p:spPr>
        <p:txBody>
          <a:bodyPr>
            <a:normAutofit/>
          </a:bodyPr>
          <a:lstStyle/>
          <a:p>
            <a:r>
              <a:rPr lang="en-US" sz="3600" dirty="0">
                <a:solidFill>
                  <a:schemeClr val="accent2"/>
                </a:solidFill>
              </a:rPr>
              <a:t>Changes initiated in 2017-18</a:t>
            </a:r>
            <a:endParaRPr lang="en-IN" sz="3600" dirty="0">
              <a:solidFill>
                <a:schemeClr val="accent2"/>
              </a:solidFill>
            </a:endParaRPr>
          </a:p>
        </p:txBody>
      </p:sp>
      <p:sp>
        <p:nvSpPr>
          <p:cNvPr id="3" name="Content Placeholder 2"/>
          <p:cNvSpPr>
            <a:spLocks noGrp="1"/>
          </p:cNvSpPr>
          <p:nvPr>
            <p:ph idx="1"/>
          </p:nvPr>
        </p:nvSpPr>
        <p:spPr>
          <a:xfrm>
            <a:off x="157018" y="1381539"/>
            <a:ext cx="11779878" cy="5089165"/>
          </a:xfrm>
        </p:spPr>
        <p:txBody>
          <a:bodyPr>
            <a:noAutofit/>
          </a:bodyPr>
          <a:lstStyle/>
          <a:p>
            <a:pPr marL="450850" indent="-450850" algn="just">
              <a:buClr>
                <a:schemeClr val="accent1">
                  <a:lumMod val="50000"/>
                </a:schemeClr>
              </a:buClr>
              <a:buFont typeface="Wingdings" panose="05000000000000000000" pitchFamily="2" charset="2"/>
              <a:buChar char="ü"/>
            </a:pPr>
            <a:r>
              <a:rPr lang="en-US" sz="2800" dirty="0">
                <a:latin typeface="Verdana" panose="020B0604030504040204" pitchFamily="34" charset="0"/>
                <a:ea typeface="Verdana" panose="020B0604030504040204" pitchFamily="34" charset="0"/>
                <a:cs typeface="Verdana" panose="020B0604030504040204" pitchFamily="34" charset="0"/>
              </a:rPr>
              <a:t>HR, IEC and Procurement : All the components under each of these heads were brought together</a:t>
            </a:r>
          </a:p>
          <a:p>
            <a:pPr marL="450850" indent="-450850" algn="just">
              <a:buClr>
                <a:schemeClr val="accent1">
                  <a:lumMod val="50000"/>
                </a:schemeClr>
              </a:buClr>
              <a:buFont typeface="Wingdings" panose="05000000000000000000" pitchFamily="2" charset="2"/>
              <a:buChar char="ü"/>
            </a:pPr>
            <a:r>
              <a:rPr lang="en-US" sz="2800" dirty="0">
                <a:latin typeface="Verdana" panose="020B0604030504040204" pitchFamily="34" charset="0"/>
                <a:ea typeface="Verdana" panose="020B0604030504040204" pitchFamily="34" charset="0"/>
                <a:cs typeface="Verdana" panose="020B0604030504040204" pitchFamily="34" charset="0"/>
              </a:rPr>
              <a:t>Very encouraging feedback from the states</a:t>
            </a:r>
          </a:p>
          <a:p>
            <a:pPr marL="953770" lvl="3" indent="-450850" algn="just">
              <a:buClr>
                <a:schemeClr val="accent1">
                  <a:lumMod val="50000"/>
                </a:schemeClr>
              </a:buClr>
              <a:buFont typeface="Wingdings" panose="05000000000000000000" pitchFamily="2" charset="2"/>
              <a:buChar char="§"/>
            </a:pPr>
            <a:r>
              <a:rPr lang="en-US" sz="2800" dirty="0">
                <a:latin typeface="Verdana" panose="020B0604030504040204" pitchFamily="34" charset="0"/>
                <a:ea typeface="Verdana" panose="020B0604030504040204" pitchFamily="34" charset="0"/>
                <a:cs typeface="Verdana" panose="020B0604030504040204" pitchFamily="34" charset="0"/>
              </a:rPr>
              <a:t>We know total Service delivery HR we have</a:t>
            </a:r>
          </a:p>
          <a:p>
            <a:pPr marL="953770" lvl="3" indent="-450850" algn="just">
              <a:buClr>
                <a:schemeClr val="accent1">
                  <a:lumMod val="50000"/>
                </a:schemeClr>
              </a:buClr>
              <a:buFont typeface="Wingdings" panose="05000000000000000000" pitchFamily="2" charset="2"/>
              <a:buChar char="§"/>
            </a:pPr>
            <a:r>
              <a:rPr lang="en-US" sz="2800" dirty="0">
                <a:latin typeface="Verdana" panose="020B0604030504040204" pitchFamily="34" charset="0"/>
                <a:ea typeface="Verdana" panose="020B0604030504040204" pitchFamily="34" charset="0"/>
                <a:cs typeface="Verdana" panose="020B0604030504040204" pitchFamily="34" charset="0"/>
              </a:rPr>
              <a:t>We know how much IEC budget we have under various program heads</a:t>
            </a:r>
          </a:p>
          <a:p>
            <a:pPr marL="953770" lvl="3" indent="-450850" algn="just">
              <a:buClr>
                <a:schemeClr val="accent1">
                  <a:lumMod val="50000"/>
                </a:schemeClr>
              </a:buClr>
              <a:buFont typeface="Wingdings" panose="05000000000000000000" pitchFamily="2" charset="2"/>
              <a:buChar char="§"/>
            </a:pPr>
            <a:r>
              <a:rPr lang="en-US" sz="2800" dirty="0">
                <a:latin typeface="Verdana" panose="020B0604030504040204" pitchFamily="34" charset="0"/>
                <a:ea typeface="Verdana" panose="020B0604030504040204" pitchFamily="34" charset="0"/>
                <a:cs typeface="Verdana" panose="020B0604030504040204" pitchFamily="34" charset="0"/>
              </a:rPr>
              <a:t>We know the total procurement budget and could procure all of it together</a:t>
            </a:r>
          </a:p>
          <a:p>
            <a:pPr marL="450850" indent="-450850" algn="just">
              <a:buClr>
                <a:schemeClr val="accent1">
                  <a:lumMod val="50000"/>
                </a:schemeClr>
              </a:buClr>
              <a:buFont typeface="Wingdings" panose="05000000000000000000" pitchFamily="2" charset="2"/>
              <a:buChar char="ü"/>
            </a:pPr>
            <a:r>
              <a:rPr lang="en-US" sz="2800" dirty="0">
                <a:latin typeface="Verdana" panose="020B0604030504040204" pitchFamily="34" charset="0"/>
                <a:ea typeface="Verdana" panose="020B0604030504040204" pitchFamily="34" charset="0"/>
                <a:cs typeface="Verdana" panose="020B0604030504040204" pitchFamily="34" charset="0"/>
              </a:rPr>
              <a:t>As a logical extension of this concept, in 2018-19 all the existing budget lines are clubbed and aggregated under 18 main budget heads</a:t>
            </a:r>
            <a:endParaRPr lang="en-IN" sz="28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66731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9848" y="29759"/>
            <a:ext cx="10058400" cy="741755"/>
          </a:xfrm>
        </p:spPr>
        <p:txBody>
          <a:bodyPr>
            <a:normAutofit/>
          </a:bodyPr>
          <a:lstStyle/>
          <a:p>
            <a:r>
              <a:rPr lang="en-US" sz="3600" dirty="0">
                <a:solidFill>
                  <a:schemeClr val="accent2"/>
                </a:solidFill>
              </a:rPr>
              <a:t>New Budget Heads</a:t>
            </a:r>
            <a:endParaRPr lang="en-IN" sz="3600" dirty="0">
              <a:solidFill>
                <a:schemeClr val="accent2"/>
              </a:solidFill>
            </a:endParaRPr>
          </a:p>
        </p:txBody>
      </p:sp>
      <p:sp>
        <p:nvSpPr>
          <p:cNvPr id="5" name="Rectangle 4"/>
          <p:cNvSpPr/>
          <p:nvPr/>
        </p:nvSpPr>
        <p:spPr>
          <a:xfrm>
            <a:off x="721373" y="871541"/>
            <a:ext cx="5706726" cy="523220"/>
          </a:xfrm>
          <a:prstGeom prst="rect">
            <a:avLst/>
          </a:prstGeom>
          <a:solidFill>
            <a:schemeClr val="accent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Service Delivery - Facility Based</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IN"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Rectangle 5"/>
          <p:cNvSpPr/>
          <p:nvPr/>
        </p:nvSpPr>
        <p:spPr>
          <a:xfrm>
            <a:off x="89285" y="871541"/>
            <a:ext cx="616570" cy="523220"/>
          </a:xfrm>
          <a:prstGeom prst="rect">
            <a:avLst/>
          </a:prstGeom>
          <a:solidFill>
            <a:schemeClr val="accent2">
              <a:lumMod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p>
        </p:txBody>
      </p:sp>
      <p:sp>
        <p:nvSpPr>
          <p:cNvPr id="7" name="Rectangle 6"/>
          <p:cNvSpPr/>
          <p:nvPr/>
        </p:nvSpPr>
        <p:spPr>
          <a:xfrm>
            <a:off x="721371" y="1425238"/>
            <a:ext cx="5706725" cy="954107"/>
          </a:xfrm>
          <a:prstGeom prst="rect">
            <a:avLst/>
          </a:prstGeom>
          <a:solidFill>
            <a:schemeClr val="bg1">
              <a:lumMod val="85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Service Delivery - Community Based</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IN"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Rectangle 7"/>
          <p:cNvSpPr/>
          <p:nvPr/>
        </p:nvSpPr>
        <p:spPr>
          <a:xfrm>
            <a:off x="91790" y="1425238"/>
            <a:ext cx="627770" cy="954107"/>
          </a:xfrm>
          <a:prstGeom prst="rect">
            <a:avLst/>
          </a:prstGeom>
          <a:solidFill>
            <a:schemeClr val="tx1">
              <a:lumMod val="75000"/>
              <a:lumOff val="25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Rectangle 8"/>
          <p:cNvSpPr/>
          <p:nvPr/>
        </p:nvSpPr>
        <p:spPr>
          <a:xfrm>
            <a:off x="721371" y="2402018"/>
            <a:ext cx="5706725" cy="523220"/>
          </a:xfrm>
          <a:prstGeom prst="rect">
            <a:avLst/>
          </a:prstGeom>
          <a:solidFill>
            <a:schemeClr val="accent2">
              <a:lumMod val="40000"/>
              <a:lumOff val="60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Community Interventions</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IN"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Rectangle 9"/>
          <p:cNvSpPr/>
          <p:nvPr/>
        </p:nvSpPr>
        <p:spPr>
          <a:xfrm>
            <a:off x="89283" y="2402018"/>
            <a:ext cx="634048" cy="523220"/>
          </a:xfrm>
          <a:prstGeom prst="rect">
            <a:avLst/>
          </a:prstGeom>
          <a:solidFill>
            <a:schemeClr val="accent2">
              <a:lumMod val="5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IN"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Rectangle 10"/>
          <p:cNvSpPr/>
          <p:nvPr/>
        </p:nvSpPr>
        <p:spPr>
          <a:xfrm>
            <a:off x="721371" y="2942067"/>
            <a:ext cx="5706725" cy="523220"/>
          </a:xfrm>
          <a:prstGeom prst="rect">
            <a:avLst/>
          </a:prstGeom>
          <a:solidFill>
            <a:schemeClr val="bg1">
              <a:lumMod val="85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Untied Funds</a:t>
            </a:r>
            <a:endParaRPr kumimoji="0" lang="en-IN"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Rectangle 11"/>
          <p:cNvSpPr/>
          <p:nvPr/>
        </p:nvSpPr>
        <p:spPr>
          <a:xfrm>
            <a:off x="89283" y="2942067"/>
            <a:ext cx="634048" cy="523220"/>
          </a:xfrm>
          <a:prstGeom prst="rect">
            <a:avLst/>
          </a:prstGeom>
          <a:solidFill>
            <a:schemeClr val="tx1">
              <a:lumMod val="75000"/>
              <a:lumOff val="25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IN"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Rectangle 12"/>
          <p:cNvSpPr/>
          <p:nvPr/>
        </p:nvSpPr>
        <p:spPr>
          <a:xfrm>
            <a:off x="720080" y="3495764"/>
            <a:ext cx="5706725" cy="523220"/>
          </a:xfrm>
          <a:prstGeom prst="rect">
            <a:avLst/>
          </a:prstGeom>
          <a:solidFill>
            <a:schemeClr val="accent2">
              <a:lumMod val="40000"/>
              <a:lumOff val="60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Infrastructure</a:t>
            </a:r>
            <a:endParaRPr kumimoji="0" lang="en-IN"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Rectangle 13"/>
          <p:cNvSpPr/>
          <p:nvPr/>
        </p:nvSpPr>
        <p:spPr>
          <a:xfrm>
            <a:off x="87992" y="3495764"/>
            <a:ext cx="634048" cy="523220"/>
          </a:xfrm>
          <a:prstGeom prst="rect">
            <a:avLst/>
          </a:prstGeom>
          <a:solidFill>
            <a:schemeClr val="accent2">
              <a:lumMod val="5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IN"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Rectangle 24"/>
          <p:cNvSpPr/>
          <p:nvPr/>
        </p:nvSpPr>
        <p:spPr>
          <a:xfrm>
            <a:off x="718789" y="4046280"/>
            <a:ext cx="5706725" cy="523220"/>
          </a:xfrm>
          <a:prstGeom prst="rect">
            <a:avLst/>
          </a:prstGeom>
          <a:solidFill>
            <a:schemeClr val="bg1">
              <a:lumMod val="85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Procurement</a:t>
            </a:r>
            <a:endParaRPr kumimoji="0" lang="en-IN"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 name="Rectangle 25"/>
          <p:cNvSpPr/>
          <p:nvPr/>
        </p:nvSpPr>
        <p:spPr>
          <a:xfrm>
            <a:off x="86701" y="4046280"/>
            <a:ext cx="634048" cy="523220"/>
          </a:xfrm>
          <a:prstGeom prst="rect">
            <a:avLst/>
          </a:prstGeom>
          <a:solidFill>
            <a:schemeClr val="tx1">
              <a:lumMod val="75000"/>
              <a:lumOff val="25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6</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IN"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7" name="Rectangle 26"/>
          <p:cNvSpPr/>
          <p:nvPr/>
        </p:nvSpPr>
        <p:spPr>
          <a:xfrm>
            <a:off x="708704" y="4603508"/>
            <a:ext cx="5706725" cy="523220"/>
          </a:xfrm>
          <a:prstGeom prst="rect">
            <a:avLst/>
          </a:prstGeom>
          <a:solidFill>
            <a:schemeClr val="accent2">
              <a:lumMod val="40000"/>
              <a:lumOff val="60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Referral Transport</a:t>
            </a:r>
            <a:endParaRPr kumimoji="0" lang="en-IN"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 name="Rectangle 27"/>
          <p:cNvSpPr/>
          <p:nvPr/>
        </p:nvSpPr>
        <p:spPr>
          <a:xfrm>
            <a:off x="76616" y="4603508"/>
            <a:ext cx="634048" cy="523220"/>
          </a:xfrm>
          <a:prstGeom prst="rect">
            <a:avLst/>
          </a:prstGeom>
          <a:solidFill>
            <a:schemeClr val="accent2">
              <a:lumMod val="5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7</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IN"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 name="Rectangle 28"/>
          <p:cNvSpPr/>
          <p:nvPr/>
        </p:nvSpPr>
        <p:spPr>
          <a:xfrm>
            <a:off x="707413" y="5154024"/>
            <a:ext cx="5706725" cy="523220"/>
          </a:xfrm>
          <a:prstGeom prst="rect">
            <a:avLst/>
          </a:prstGeom>
          <a:solidFill>
            <a:schemeClr val="bg1">
              <a:lumMod val="85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Service Delivery - HR</a:t>
            </a:r>
            <a:endParaRPr kumimoji="0" lang="en-IN"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 name="Rectangle 29"/>
          <p:cNvSpPr/>
          <p:nvPr/>
        </p:nvSpPr>
        <p:spPr>
          <a:xfrm>
            <a:off x="75325" y="5154024"/>
            <a:ext cx="634048" cy="523220"/>
          </a:xfrm>
          <a:prstGeom prst="rect">
            <a:avLst/>
          </a:prstGeom>
          <a:solidFill>
            <a:schemeClr val="tx1">
              <a:lumMod val="75000"/>
              <a:lumOff val="25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8</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IN"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1" name="Rectangle 30"/>
          <p:cNvSpPr/>
          <p:nvPr/>
        </p:nvSpPr>
        <p:spPr>
          <a:xfrm>
            <a:off x="719770" y="5710552"/>
            <a:ext cx="5706725" cy="523220"/>
          </a:xfrm>
          <a:prstGeom prst="rect">
            <a:avLst/>
          </a:prstGeom>
          <a:solidFill>
            <a:schemeClr val="accent2">
              <a:lumMod val="40000"/>
              <a:lumOff val="60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Training &amp; Capacity Building</a:t>
            </a:r>
            <a:endParaRPr kumimoji="0" lang="en-IN"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 name="Rectangle 31"/>
          <p:cNvSpPr/>
          <p:nvPr/>
        </p:nvSpPr>
        <p:spPr>
          <a:xfrm>
            <a:off x="87682" y="5710552"/>
            <a:ext cx="634048" cy="523220"/>
          </a:xfrm>
          <a:prstGeom prst="rect">
            <a:avLst/>
          </a:prstGeom>
          <a:solidFill>
            <a:schemeClr val="accent2">
              <a:lumMod val="5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9</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IN"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 name="Rectangle 32"/>
          <p:cNvSpPr/>
          <p:nvPr/>
        </p:nvSpPr>
        <p:spPr>
          <a:xfrm>
            <a:off x="7306487" y="857893"/>
            <a:ext cx="4730839" cy="523220"/>
          </a:xfrm>
          <a:prstGeom prst="rect">
            <a:avLst/>
          </a:prstGeom>
          <a:solidFill>
            <a:schemeClr val="accent2">
              <a:lumMod val="40000"/>
              <a:lumOff val="60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IEC/ BCC</a:t>
            </a:r>
            <a:endParaRPr kumimoji="0" lang="en-IN"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 name="Rectangle 33"/>
          <p:cNvSpPr/>
          <p:nvPr/>
        </p:nvSpPr>
        <p:spPr>
          <a:xfrm>
            <a:off x="6653543" y="857893"/>
            <a:ext cx="653474" cy="523220"/>
          </a:xfrm>
          <a:prstGeom prst="rect">
            <a:avLst/>
          </a:prstGeom>
          <a:solidFill>
            <a:schemeClr val="accent2">
              <a:lumMod val="50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11</a:t>
            </a:r>
          </a:p>
        </p:txBody>
      </p:sp>
      <p:sp>
        <p:nvSpPr>
          <p:cNvPr id="35" name="Rectangle 34"/>
          <p:cNvSpPr/>
          <p:nvPr/>
        </p:nvSpPr>
        <p:spPr>
          <a:xfrm>
            <a:off x="7306487" y="1402561"/>
            <a:ext cx="4730839" cy="523220"/>
          </a:xfrm>
          <a:prstGeom prst="rect">
            <a:avLst/>
          </a:prstGeom>
          <a:solidFill>
            <a:schemeClr val="bg1">
              <a:lumMod val="85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Printing</a:t>
            </a:r>
            <a:endParaRPr kumimoji="0" lang="en-IN"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6" name="Rectangle 35"/>
          <p:cNvSpPr/>
          <p:nvPr/>
        </p:nvSpPr>
        <p:spPr>
          <a:xfrm>
            <a:off x="6667190" y="1402561"/>
            <a:ext cx="638901" cy="523220"/>
          </a:xfrm>
          <a:prstGeom prst="rect">
            <a:avLst/>
          </a:prstGeom>
          <a:solidFill>
            <a:schemeClr val="tx1">
              <a:lumMod val="75000"/>
              <a:lumOff val="25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12</a:t>
            </a:r>
          </a:p>
        </p:txBody>
      </p:sp>
      <p:sp>
        <p:nvSpPr>
          <p:cNvPr id="37" name="Rectangle 36"/>
          <p:cNvSpPr/>
          <p:nvPr/>
        </p:nvSpPr>
        <p:spPr>
          <a:xfrm>
            <a:off x="7320135" y="1956258"/>
            <a:ext cx="4730839" cy="523220"/>
          </a:xfrm>
          <a:prstGeom prst="rect">
            <a:avLst/>
          </a:prstGeom>
          <a:solidFill>
            <a:schemeClr val="accent2">
              <a:lumMod val="40000"/>
              <a:lumOff val="60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Quality Assurance</a:t>
            </a:r>
            <a:endParaRPr kumimoji="0" lang="en-IN"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8" name="Rectangle 37"/>
          <p:cNvSpPr/>
          <p:nvPr/>
        </p:nvSpPr>
        <p:spPr>
          <a:xfrm>
            <a:off x="6667191" y="1956258"/>
            <a:ext cx="653474" cy="523220"/>
          </a:xfrm>
          <a:prstGeom prst="rect">
            <a:avLst/>
          </a:prstGeom>
          <a:solidFill>
            <a:schemeClr val="accent2">
              <a:lumMod val="50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13</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IN"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9" name="Rectangle 38"/>
          <p:cNvSpPr/>
          <p:nvPr/>
        </p:nvSpPr>
        <p:spPr>
          <a:xfrm>
            <a:off x="7320135" y="2505332"/>
            <a:ext cx="4730839" cy="954107"/>
          </a:xfrm>
          <a:prstGeom prst="rect">
            <a:avLst/>
          </a:prstGeom>
          <a:solidFill>
            <a:schemeClr val="bg1">
              <a:lumMod val="85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Drug Warehousing &amp; Logistics</a:t>
            </a:r>
            <a:endParaRPr kumimoji="0" lang="en-IN"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0" name="Rectangle 39"/>
          <p:cNvSpPr/>
          <p:nvPr/>
        </p:nvSpPr>
        <p:spPr>
          <a:xfrm>
            <a:off x="6680838" y="2505332"/>
            <a:ext cx="638901" cy="954107"/>
          </a:xfrm>
          <a:prstGeom prst="rect">
            <a:avLst/>
          </a:prstGeom>
          <a:solidFill>
            <a:schemeClr val="tx1">
              <a:lumMod val="75000"/>
              <a:lumOff val="25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14</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1" name="Rectangle 40"/>
          <p:cNvSpPr/>
          <p:nvPr/>
        </p:nvSpPr>
        <p:spPr>
          <a:xfrm>
            <a:off x="7319739" y="3493720"/>
            <a:ext cx="4717587" cy="523220"/>
          </a:xfrm>
          <a:prstGeom prst="rect">
            <a:avLst/>
          </a:prstGeom>
          <a:solidFill>
            <a:schemeClr val="accent2">
              <a:lumMod val="40000"/>
              <a:lumOff val="60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PPP</a:t>
            </a:r>
            <a:endParaRPr kumimoji="0" lang="en-IN"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 name="Rectangle 41"/>
          <p:cNvSpPr/>
          <p:nvPr/>
        </p:nvSpPr>
        <p:spPr>
          <a:xfrm>
            <a:off x="6707739" y="3493720"/>
            <a:ext cx="612000" cy="523220"/>
          </a:xfrm>
          <a:prstGeom prst="rect">
            <a:avLst/>
          </a:prstGeom>
          <a:solidFill>
            <a:schemeClr val="accent2">
              <a:lumMod val="50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15</a:t>
            </a:r>
          </a:p>
        </p:txBody>
      </p:sp>
      <p:sp>
        <p:nvSpPr>
          <p:cNvPr id="43" name="Rectangle 42"/>
          <p:cNvSpPr/>
          <p:nvPr/>
        </p:nvSpPr>
        <p:spPr>
          <a:xfrm>
            <a:off x="7319739" y="4055165"/>
            <a:ext cx="4717587" cy="523220"/>
          </a:xfrm>
          <a:prstGeom prst="rect">
            <a:avLst/>
          </a:prstGeom>
          <a:solidFill>
            <a:schemeClr val="bg1">
              <a:lumMod val="85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Program </a:t>
            </a:r>
            <a:r>
              <a:rPr kumimoji="0" lang="en-US" sz="28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Mgt</a:t>
            </a: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and M&amp;E</a:t>
            </a:r>
            <a:endParaRPr kumimoji="0" lang="en-IN"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4" name="Rectangle 43"/>
          <p:cNvSpPr/>
          <p:nvPr/>
        </p:nvSpPr>
        <p:spPr>
          <a:xfrm>
            <a:off x="6707739" y="4055165"/>
            <a:ext cx="612000" cy="523220"/>
          </a:xfrm>
          <a:prstGeom prst="rect">
            <a:avLst/>
          </a:prstGeom>
          <a:solidFill>
            <a:schemeClr val="tx1">
              <a:lumMod val="75000"/>
              <a:lumOff val="25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16</a:t>
            </a:r>
          </a:p>
        </p:txBody>
      </p:sp>
      <p:sp>
        <p:nvSpPr>
          <p:cNvPr id="45" name="Rectangle 44"/>
          <p:cNvSpPr/>
          <p:nvPr/>
        </p:nvSpPr>
        <p:spPr>
          <a:xfrm>
            <a:off x="7333387" y="4602962"/>
            <a:ext cx="4703939" cy="523220"/>
          </a:xfrm>
          <a:prstGeom prst="rect">
            <a:avLst/>
          </a:prstGeom>
          <a:solidFill>
            <a:schemeClr val="accent2">
              <a:lumMod val="40000"/>
              <a:lumOff val="60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IT initiatives for SD </a:t>
            </a:r>
            <a:endParaRPr kumimoji="0" lang="en-IN"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6" name="Rectangle 45"/>
          <p:cNvSpPr/>
          <p:nvPr/>
        </p:nvSpPr>
        <p:spPr>
          <a:xfrm>
            <a:off x="6707739" y="4602962"/>
            <a:ext cx="622086" cy="523220"/>
          </a:xfrm>
          <a:prstGeom prst="rect">
            <a:avLst/>
          </a:prstGeom>
          <a:solidFill>
            <a:schemeClr val="accent2">
              <a:lumMod val="50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17</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IN"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7" name="Rectangle 46"/>
          <p:cNvSpPr/>
          <p:nvPr/>
        </p:nvSpPr>
        <p:spPr>
          <a:xfrm>
            <a:off x="7306091" y="5156322"/>
            <a:ext cx="4731235" cy="523220"/>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Innovations</a:t>
            </a:r>
            <a:endParaRPr kumimoji="0" lang="en-IN"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8" name="Rectangle 47"/>
          <p:cNvSpPr/>
          <p:nvPr/>
        </p:nvSpPr>
        <p:spPr>
          <a:xfrm>
            <a:off x="6707739" y="5156322"/>
            <a:ext cx="622086" cy="523220"/>
          </a:xfrm>
          <a:prstGeom prst="rect">
            <a:avLst/>
          </a:prstGeom>
          <a:solidFill>
            <a:schemeClr val="tx1">
              <a:lumMod val="75000"/>
              <a:lumOff val="25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18</a:t>
            </a:r>
          </a:p>
        </p:txBody>
      </p:sp>
      <p:sp>
        <p:nvSpPr>
          <p:cNvPr id="49" name="Rectangle 48"/>
          <p:cNvSpPr/>
          <p:nvPr/>
        </p:nvSpPr>
        <p:spPr>
          <a:xfrm>
            <a:off x="696037" y="6275420"/>
            <a:ext cx="8147712" cy="523220"/>
          </a:xfrm>
          <a:prstGeom prst="rect">
            <a:avLst/>
          </a:prstGeom>
          <a:solidFill>
            <a:schemeClr val="bg1">
              <a:lumMod val="85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Review, Research, Surveillance &amp; Surveys</a:t>
            </a:r>
            <a:endParaRPr kumimoji="0" lang="en-IN"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0" name="Rectangle 49"/>
          <p:cNvSpPr/>
          <p:nvPr/>
        </p:nvSpPr>
        <p:spPr>
          <a:xfrm>
            <a:off x="63949" y="6275420"/>
            <a:ext cx="634048" cy="523220"/>
          </a:xfrm>
          <a:prstGeom prst="rect">
            <a:avLst/>
          </a:prstGeom>
          <a:solidFill>
            <a:schemeClr val="tx1">
              <a:lumMod val="75000"/>
              <a:lumOff val="25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10</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IN"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65325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p:cNvSpPr>
            <a:spLocks noGrp="1"/>
          </p:cNvSpPr>
          <p:nvPr>
            <p:ph type="pic" idx="1"/>
          </p:nvPr>
        </p:nvSpPr>
        <p:spPr/>
      </p:sp>
      <p:sp>
        <p:nvSpPr>
          <p:cNvPr id="3" name="Title 2"/>
          <p:cNvSpPr>
            <a:spLocks noGrp="1"/>
          </p:cNvSpPr>
          <p:nvPr>
            <p:ph type="title"/>
          </p:nvPr>
        </p:nvSpPr>
        <p:spPr/>
        <p:txBody>
          <a:bodyPr/>
          <a:lstStyle/>
          <a:p>
            <a:r>
              <a:rPr lang="en-US" dirty="0"/>
              <a:t> FEATURES OF </a:t>
            </a:r>
            <a:br>
              <a:rPr lang="en-US" dirty="0"/>
            </a:br>
            <a:r>
              <a:rPr lang="en-US" dirty="0"/>
              <a:t>BUDGET SHEET 18-19</a:t>
            </a:r>
            <a:endParaRPr lang="en-IN" dirty="0"/>
          </a:p>
        </p:txBody>
      </p:sp>
    </p:spTree>
    <p:extLst>
      <p:ext uri="{BB962C8B-B14F-4D97-AF65-F5344CB8AC3E}">
        <p14:creationId xmlns:p14="http://schemas.microsoft.com/office/powerpoint/2010/main" val="3611037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27938" r="50820" b="25972"/>
          <a:stretch/>
        </p:blipFill>
        <p:spPr>
          <a:xfrm>
            <a:off x="328587" y="750627"/>
            <a:ext cx="9755101" cy="5776142"/>
          </a:xfrm>
          <a:prstGeom prst="rect">
            <a:avLst/>
          </a:prstGeom>
        </p:spPr>
      </p:pic>
      <p:sp>
        <p:nvSpPr>
          <p:cNvPr id="4" name="Title 3"/>
          <p:cNvSpPr>
            <a:spLocks noGrp="1"/>
          </p:cNvSpPr>
          <p:nvPr>
            <p:ph type="title"/>
          </p:nvPr>
        </p:nvSpPr>
        <p:spPr>
          <a:xfrm>
            <a:off x="758402" y="100843"/>
            <a:ext cx="10515600" cy="522381"/>
          </a:xfrm>
        </p:spPr>
        <p:txBody>
          <a:bodyPr anchor="t">
            <a:normAutofit/>
          </a:bodyPr>
          <a:lstStyle/>
          <a:p>
            <a:r>
              <a:rPr lang="en-US" sz="3200" b="1" dirty="0">
                <a:solidFill>
                  <a:schemeClr val="accent2"/>
                </a:solidFill>
              </a:rPr>
              <a:t>Annexure heading: for reference</a:t>
            </a:r>
            <a:endParaRPr lang="en-IN" sz="3200" b="1" dirty="0">
              <a:solidFill>
                <a:schemeClr val="accent2"/>
              </a:solidFill>
            </a:endParaRPr>
          </a:p>
        </p:txBody>
      </p:sp>
      <p:sp>
        <p:nvSpPr>
          <p:cNvPr id="9" name="Rounded Rectangle 8"/>
          <p:cNvSpPr/>
          <p:nvPr/>
        </p:nvSpPr>
        <p:spPr>
          <a:xfrm>
            <a:off x="191069" y="1091547"/>
            <a:ext cx="10181229" cy="605116"/>
          </a:xfrm>
          <a:prstGeom prst="roundRect">
            <a:avLst/>
          </a:prstGeom>
          <a:noFill/>
          <a:ln w="76200">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Tw Cen MT"/>
              <a:ea typeface="+mn-ea"/>
              <a:cs typeface="+mn-cs"/>
            </a:endParaRPr>
          </a:p>
        </p:txBody>
      </p:sp>
      <p:sp>
        <p:nvSpPr>
          <p:cNvPr id="10" name="Rectangle 9"/>
          <p:cNvSpPr/>
          <p:nvPr/>
        </p:nvSpPr>
        <p:spPr>
          <a:xfrm>
            <a:off x="7042245" y="1927598"/>
            <a:ext cx="5149755" cy="302980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For ease of reference, Old FMR, Budget Pool and </a:t>
            </a:r>
            <a:r>
              <a:rPr kumimoji="0" lang="en-US" sz="2400" b="0" i="0"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programme</a:t>
            </a:r>
            <a:r>
              <a:rPr kumimoji="0" lang="en-US" sz="24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division have been mentioned</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State/ division can compare previous year activity using the old FMR codes</a:t>
            </a:r>
            <a:endParaRPr kumimoji="0" lang="en-IN" sz="24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12" name="Straight Arrow Connector 11"/>
          <p:cNvCxnSpPr>
            <a:stCxn id="9" idx="2"/>
            <a:endCxn id="10" idx="1"/>
          </p:cNvCxnSpPr>
          <p:nvPr/>
        </p:nvCxnSpPr>
        <p:spPr>
          <a:xfrm>
            <a:off x="5281684" y="1696663"/>
            <a:ext cx="1760561" cy="1745836"/>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Rounded Rectangle 17"/>
          <p:cNvSpPr/>
          <p:nvPr/>
        </p:nvSpPr>
        <p:spPr>
          <a:xfrm>
            <a:off x="626591" y="2524832"/>
            <a:ext cx="2348621" cy="1119120"/>
          </a:xfrm>
          <a:prstGeom prst="roundRect">
            <a:avLst/>
          </a:prstGeom>
          <a:noFill/>
          <a:ln w="76200">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Tw Cen MT"/>
              <a:ea typeface="+mn-ea"/>
              <a:cs typeface="+mn-cs"/>
            </a:endParaRPr>
          </a:p>
        </p:txBody>
      </p:sp>
      <p:cxnSp>
        <p:nvCxnSpPr>
          <p:cNvPr id="19" name="Straight Arrow Connector 18"/>
          <p:cNvCxnSpPr>
            <a:stCxn id="18" idx="3"/>
            <a:endCxn id="10" idx="1"/>
          </p:cNvCxnSpPr>
          <p:nvPr/>
        </p:nvCxnSpPr>
        <p:spPr>
          <a:xfrm>
            <a:off x="2975212" y="3084392"/>
            <a:ext cx="4067033" cy="358107"/>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a:xfrm>
            <a:off x="7723028" y="5565145"/>
            <a:ext cx="2360659" cy="835655"/>
          </a:xfrm>
          <a:prstGeom prst="roundRect">
            <a:avLst/>
          </a:prstGeom>
          <a:noFill/>
          <a:ln w="76200">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Tw Cen MT"/>
              <a:ea typeface="+mn-ea"/>
              <a:cs typeface="+mn-cs"/>
            </a:endParaRPr>
          </a:p>
        </p:txBody>
      </p:sp>
      <p:cxnSp>
        <p:nvCxnSpPr>
          <p:cNvPr id="31" name="Straight Arrow Connector 30"/>
          <p:cNvCxnSpPr>
            <a:stCxn id="26" idx="0"/>
            <a:endCxn id="10" idx="2"/>
          </p:cNvCxnSpPr>
          <p:nvPr/>
        </p:nvCxnSpPr>
        <p:spPr>
          <a:xfrm flipV="1">
            <a:off x="8903358" y="4957400"/>
            <a:ext cx="713765" cy="607745"/>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860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4551" y="161365"/>
            <a:ext cx="11117239" cy="522381"/>
          </a:xfrm>
        </p:spPr>
        <p:txBody>
          <a:bodyPr anchor="t">
            <a:noAutofit/>
          </a:bodyPr>
          <a:lstStyle/>
          <a:p>
            <a:r>
              <a:rPr lang="en-US" sz="2800" b="1" dirty="0">
                <a:solidFill>
                  <a:schemeClr val="accent2"/>
                </a:solidFill>
              </a:rPr>
              <a:t>Integration of budget lines across the crosscutting components</a:t>
            </a:r>
            <a:endParaRPr lang="en-IN" sz="2800" b="1" dirty="0">
              <a:solidFill>
                <a:schemeClr val="accent2"/>
              </a:solidFill>
            </a:endParaRPr>
          </a:p>
        </p:txBody>
      </p:sp>
      <p:pic>
        <p:nvPicPr>
          <p:cNvPr id="11" name="Picture 10"/>
          <p:cNvPicPr>
            <a:picLocks noChangeAspect="1"/>
          </p:cNvPicPr>
          <p:nvPr/>
        </p:nvPicPr>
        <p:blipFill rotWithShape="1">
          <a:blip r:embed="rId2"/>
          <a:srcRect l="1765" t="26459" r="54824" b="36806"/>
          <a:stretch/>
        </p:blipFill>
        <p:spPr>
          <a:xfrm>
            <a:off x="824551" y="898991"/>
            <a:ext cx="10117408" cy="4756369"/>
          </a:xfrm>
          <a:prstGeom prst="rect">
            <a:avLst/>
          </a:prstGeom>
        </p:spPr>
      </p:pic>
      <p:sp>
        <p:nvSpPr>
          <p:cNvPr id="10" name="Rectangle 9"/>
          <p:cNvSpPr/>
          <p:nvPr/>
        </p:nvSpPr>
        <p:spPr>
          <a:xfrm>
            <a:off x="206517" y="5843309"/>
            <a:ext cx="11366779" cy="755106"/>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Operational cost including electricity, rent, stationary, consumables etc. for any facility/ service delivery point have been put under one head</a:t>
            </a:r>
            <a:endParaRPr kumimoji="0" lang="en-IN" sz="24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 name="Rounded Rectangle 17"/>
          <p:cNvSpPr/>
          <p:nvPr/>
        </p:nvSpPr>
        <p:spPr>
          <a:xfrm>
            <a:off x="3398293" y="1557556"/>
            <a:ext cx="4967785" cy="1103757"/>
          </a:xfrm>
          <a:prstGeom prst="roundRect">
            <a:avLst/>
          </a:prstGeom>
          <a:noFill/>
          <a:ln w="76200">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Tw Cen MT"/>
              <a:ea typeface="+mn-ea"/>
              <a:cs typeface="+mn-cs"/>
            </a:endParaRPr>
          </a:p>
        </p:txBody>
      </p:sp>
      <p:cxnSp>
        <p:nvCxnSpPr>
          <p:cNvPr id="5" name="Elbow Connector 4"/>
          <p:cNvCxnSpPr>
            <a:stCxn id="18" idx="2"/>
            <a:endCxn id="10" idx="0"/>
          </p:cNvCxnSpPr>
          <p:nvPr/>
        </p:nvCxnSpPr>
        <p:spPr>
          <a:xfrm rot="16200000" flipH="1">
            <a:off x="4295048" y="4248450"/>
            <a:ext cx="3181996" cy="7721"/>
          </a:xfrm>
          <a:prstGeom prst="bentConnector3">
            <a:avLst>
              <a:gd name="adj1" fmla="val 50000"/>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4434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199" y="134087"/>
            <a:ext cx="11171831" cy="522381"/>
          </a:xfrm>
        </p:spPr>
        <p:txBody>
          <a:bodyPr anchor="t">
            <a:noAutofit/>
          </a:bodyPr>
          <a:lstStyle/>
          <a:p>
            <a:r>
              <a:rPr lang="en-US" sz="2800" b="1" dirty="0">
                <a:solidFill>
                  <a:schemeClr val="accent2"/>
                </a:solidFill>
              </a:rPr>
              <a:t>Integration of budget lines across the crosscutting components</a:t>
            </a:r>
            <a:endParaRPr lang="en-IN" sz="2800" b="1" dirty="0">
              <a:solidFill>
                <a:schemeClr val="accent2"/>
              </a:solidFill>
            </a:endParaRPr>
          </a:p>
        </p:txBody>
      </p:sp>
      <p:pic>
        <p:nvPicPr>
          <p:cNvPr id="3" name="Picture 2"/>
          <p:cNvPicPr>
            <a:picLocks noChangeAspect="1"/>
          </p:cNvPicPr>
          <p:nvPr/>
        </p:nvPicPr>
        <p:blipFill rotWithShape="1">
          <a:blip r:embed="rId2"/>
          <a:srcRect t="27565" r="52692" b="14059"/>
          <a:stretch/>
        </p:blipFill>
        <p:spPr>
          <a:xfrm>
            <a:off x="218728" y="996298"/>
            <a:ext cx="8441176" cy="5856268"/>
          </a:xfrm>
          <a:prstGeom prst="rect">
            <a:avLst/>
          </a:prstGeom>
        </p:spPr>
      </p:pic>
      <p:sp>
        <p:nvSpPr>
          <p:cNvPr id="10" name="Rectangle 9"/>
          <p:cNvSpPr/>
          <p:nvPr/>
        </p:nvSpPr>
        <p:spPr>
          <a:xfrm>
            <a:off x="9021170" y="2306471"/>
            <a:ext cx="2808827" cy="3684896"/>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Infrastructure strengthening/ any budget for construction budgeted under various </a:t>
            </a:r>
            <a:r>
              <a:rPr kumimoji="0" lang="en-US" sz="2400" b="0" i="0"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programmes</a:t>
            </a:r>
            <a:r>
              <a:rPr kumimoji="0" lang="en-US" sz="24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last year have been put together</a:t>
            </a:r>
            <a:endParaRPr kumimoji="0" lang="en-IN" sz="24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 name="Rounded Rectangle 16"/>
          <p:cNvSpPr/>
          <p:nvPr/>
        </p:nvSpPr>
        <p:spPr>
          <a:xfrm>
            <a:off x="7055890" y="2006217"/>
            <a:ext cx="1337480" cy="4326343"/>
          </a:xfrm>
          <a:prstGeom prst="roundRect">
            <a:avLst/>
          </a:prstGeom>
          <a:noFill/>
          <a:ln w="76200">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Tw Cen MT"/>
              <a:ea typeface="+mn-ea"/>
              <a:cs typeface="+mn-cs"/>
            </a:endParaRPr>
          </a:p>
        </p:txBody>
      </p:sp>
      <p:cxnSp>
        <p:nvCxnSpPr>
          <p:cNvPr id="20" name="Straight Arrow Connector 19"/>
          <p:cNvCxnSpPr>
            <a:stCxn id="17" idx="3"/>
            <a:endCxn id="10" idx="1"/>
          </p:cNvCxnSpPr>
          <p:nvPr/>
        </p:nvCxnSpPr>
        <p:spPr>
          <a:xfrm flipV="1">
            <a:off x="8393370" y="4148919"/>
            <a:ext cx="627800" cy="2047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6055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8626" y="118974"/>
            <a:ext cx="11353800" cy="826422"/>
          </a:xfrm>
        </p:spPr>
        <p:txBody>
          <a:bodyPr anchor="t">
            <a:noAutofit/>
          </a:bodyPr>
          <a:lstStyle/>
          <a:p>
            <a:r>
              <a:rPr lang="en-US" sz="3200" b="1" dirty="0">
                <a:solidFill>
                  <a:schemeClr val="accent2"/>
                </a:solidFill>
              </a:rPr>
              <a:t>Same Budget line under different Annexure - Examples</a:t>
            </a:r>
            <a:endParaRPr lang="en-IN" sz="3200" b="1" dirty="0">
              <a:solidFill>
                <a:schemeClr val="accent2"/>
              </a:solidFill>
            </a:endParaRPr>
          </a:p>
        </p:txBody>
      </p:sp>
      <p:graphicFrame>
        <p:nvGraphicFramePr>
          <p:cNvPr id="5" name="Table 4"/>
          <p:cNvGraphicFramePr>
            <a:graphicFrameLocks noGrp="1"/>
          </p:cNvGraphicFramePr>
          <p:nvPr>
            <p:extLst/>
          </p:nvPr>
        </p:nvGraphicFramePr>
        <p:xfrm>
          <a:off x="208548" y="1187767"/>
          <a:ext cx="11662609" cy="1174052"/>
        </p:xfrm>
        <a:graphic>
          <a:graphicData uri="http://schemas.openxmlformats.org/drawingml/2006/table">
            <a:tbl>
              <a:tblPr firstRow="1" firstCol="1" bandRow="1">
                <a:tableStyleId>{5C22544A-7EE6-4342-B048-85BDC9FD1C3A}</a:tableStyleId>
              </a:tblPr>
              <a:tblGrid>
                <a:gridCol w="1538365">
                  <a:extLst>
                    <a:ext uri="{9D8B030D-6E8A-4147-A177-3AD203B41FA5}">
                      <a16:colId xmlns:a16="http://schemas.microsoft.com/office/drawing/2014/main" val="20000"/>
                    </a:ext>
                  </a:extLst>
                </a:gridCol>
                <a:gridCol w="8327529">
                  <a:extLst>
                    <a:ext uri="{9D8B030D-6E8A-4147-A177-3AD203B41FA5}">
                      <a16:colId xmlns:a16="http://schemas.microsoft.com/office/drawing/2014/main" val="20001"/>
                    </a:ext>
                  </a:extLst>
                </a:gridCol>
                <a:gridCol w="1796715">
                  <a:extLst>
                    <a:ext uri="{9D8B030D-6E8A-4147-A177-3AD203B41FA5}">
                      <a16:colId xmlns:a16="http://schemas.microsoft.com/office/drawing/2014/main" val="20002"/>
                    </a:ext>
                  </a:extLst>
                </a:gridCol>
              </a:tblGrid>
              <a:tr h="142875">
                <a:tc>
                  <a:txBody>
                    <a:bodyPr/>
                    <a:lstStyle/>
                    <a:p>
                      <a:pPr>
                        <a:lnSpc>
                          <a:spcPct val="107000"/>
                        </a:lnSpc>
                        <a:spcAft>
                          <a:spcPts val="800"/>
                        </a:spcAft>
                      </a:pPr>
                      <a:r>
                        <a:rPr lang="en-IN" sz="2400" dirty="0">
                          <a:effectLst/>
                          <a:latin typeface="Verdana" panose="020B0604030504040204" pitchFamily="34" charset="0"/>
                          <a:ea typeface="Verdana" panose="020B0604030504040204" pitchFamily="34" charset="0"/>
                          <a:cs typeface="Verdana" panose="020B0604030504040204" pitchFamily="34" charset="0"/>
                        </a:rPr>
                        <a:t>F.1.4.a</a:t>
                      </a:r>
                    </a:p>
                  </a:txBody>
                  <a:tcPr marL="68580" marR="68580" marT="0" marB="0" anchor="ctr">
                    <a:solidFill>
                      <a:schemeClr val="accent2">
                        <a:lumMod val="75000"/>
                      </a:schemeClr>
                    </a:solidFill>
                  </a:tcPr>
                </a:tc>
                <a:tc>
                  <a:txBody>
                    <a:bodyPr/>
                    <a:lstStyle/>
                    <a:p>
                      <a:pPr>
                        <a:lnSpc>
                          <a:spcPct val="107000"/>
                        </a:lnSpc>
                        <a:spcAft>
                          <a:spcPts val="800"/>
                        </a:spcAft>
                      </a:pPr>
                      <a:r>
                        <a:rPr lang="en-IN" sz="2400" dirty="0">
                          <a:effectLst/>
                          <a:latin typeface="Verdana" panose="020B0604030504040204" pitchFamily="34" charset="0"/>
                          <a:ea typeface="Verdana" panose="020B0604030504040204" pitchFamily="34" charset="0"/>
                          <a:cs typeface="Verdana" panose="020B0604030504040204" pitchFamily="34" charset="0"/>
                        </a:rPr>
                        <a:t>State Task Force, State Technical Advisory Committee meeting, District coordination meeting (Lymphatic </a:t>
                      </a:r>
                      <a:r>
                        <a:rPr lang="en-IN" sz="2400" dirty="0" err="1">
                          <a:effectLst/>
                          <a:latin typeface="Verdana" panose="020B0604030504040204" pitchFamily="34" charset="0"/>
                          <a:ea typeface="Verdana" panose="020B0604030504040204" pitchFamily="34" charset="0"/>
                          <a:cs typeface="Verdana" panose="020B0604030504040204" pitchFamily="34" charset="0"/>
                        </a:rPr>
                        <a:t>Filariasis</a:t>
                      </a:r>
                      <a:r>
                        <a:rPr lang="en-IN" sz="2400" dirty="0">
                          <a:effectLst/>
                          <a:latin typeface="Verdana" panose="020B0604030504040204" pitchFamily="34" charset="0"/>
                          <a:ea typeface="Verdana" panose="020B0604030504040204" pitchFamily="34" charset="0"/>
                          <a:cs typeface="Verdana" panose="020B0604030504040204" pitchFamily="34" charset="0"/>
                        </a:rPr>
                        <a:t>)</a:t>
                      </a:r>
                    </a:p>
                  </a:txBody>
                  <a:tcPr marL="68580" marR="68580" marT="0" marB="0" anchor="ctr">
                    <a:solidFill>
                      <a:schemeClr val="accent2">
                        <a:lumMod val="75000"/>
                      </a:schemeClr>
                    </a:solidFill>
                  </a:tcPr>
                </a:tc>
                <a:tc>
                  <a:txBody>
                    <a:bodyPr/>
                    <a:lstStyle/>
                    <a:p>
                      <a:pPr algn="ctr">
                        <a:lnSpc>
                          <a:spcPct val="107000"/>
                        </a:lnSpc>
                        <a:spcAft>
                          <a:spcPts val="0"/>
                        </a:spcAft>
                      </a:pPr>
                      <a:r>
                        <a:rPr lang="en-IN" sz="2400" dirty="0">
                          <a:effectLst/>
                          <a:latin typeface="Verdana" panose="020B0604030504040204" pitchFamily="34" charset="0"/>
                          <a:ea typeface="Verdana" panose="020B0604030504040204" pitchFamily="34" charset="0"/>
                          <a:cs typeface="Verdana" panose="020B0604030504040204" pitchFamily="34" charset="0"/>
                        </a:rPr>
                        <a:t>NVBDCP</a:t>
                      </a:r>
                    </a:p>
                  </a:txBody>
                  <a:tcPr marL="68580" marR="68580" marT="0" marB="0" anchor="ctr">
                    <a:solidFill>
                      <a:schemeClr val="accent2">
                        <a:lumMod val="75000"/>
                      </a:schemeClr>
                    </a:solidFill>
                  </a:tcPr>
                </a:tc>
                <a:extLst>
                  <a:ext uri="{0D108BD9-81ED-4DB2-BD59-A6C34878D82A}">
                    <a16:rowId xmlns:a16="http://schemas.microsoft.com/office/drawing/2014/main" val="10000"/>
                  </a:ext>
                </a:extLst>
              </a:tr>
            </a:tbl>
          </a:graphicData>
        </a:graphic>
      </p:graphicFrame>
      <p:graphicFrame>
        <p:nvGraphicFramePr>
          <p:cNvPr id="9" name="Table 8"/>
          <p:cNvGraphicFramePr>
            <a:graphicFrameLocks noGrp="1"/>
          </p:cNvGraphicFramePr>
          <p:nvPr>
            <p:extLst/>
          </p:nvPr>
        </p:nvGraphicFramePr>
        <p:xfrm>
          <a:off x="208547" y="2504799"/>
          <a:ext cx="11662610" cy="3913505"/>
        </p:xfrm>
        <a:graphic>
          <a:graphicData uri="http://schemas.openxmlformats.org/drawingml/2006/table">
            <a:tbl>
              <a:tblPr firstRow="1" firstCol="1" bandRow="1">
                <a:tableStyleId>{7DF18680-E054-41AD-8BC1-D1AEF772440D}</a:tableStyleId>
              </a:tblPr>
              <a:tblGrid>
                <a:gridCol w="1581262">
                  <a:extLst>
                    <a:ext uri="{9D8B030D-6E8A-4147-A177-3AD203B41FA5}">
                      <a16:colId xmlns:a16="http://schemas.microsoft.com/office/drawing/2014/main" val="20000"/>
                    </a:ext>
                  </a:extLst>
                </a:gridCol>
                <a:gridCol w="1285981">
                  <a:extLst>
                    <a:ext uri="{9D8B030D-6E8A-4147-A177-3AD203B41FA5}">
                      <a16:colId xmlns:a16="http://schemas.microsoft.com/office/drawing/2014/main" val="20001"/>
                    </a:ext>
                  </a:extLst>
                </a:gridCol>
                <a:gridCol w="6562212">
                  <a:extLst>
                    <a:ext uri="{9D8B030D-6E8A-4147-A177-3AD203B41FA5}">
                      <a16:colId xmlns:a16="http://schemas.microsoft.com/office/drawing/2014/main" val="20002"/>
                    </a:ext>
                  </a:extLst>
                </a:gridCol>
                <a:gridCol w="2233155">
                  <a:extLst>
                    <a:ext uri="{9D8B030D-6E8A-4147-A177-3AD203B41FA5}">
                      <a16:colId xmlns:a16="http://schemas.microsoft.com/office/drawing/2014/main" val="20003"/>
                    </a:ext>
                  </a:extLst>
                </a:gridCol>
              </a:tblGrid>
              <a:tr h="285750">
                <a:tc>
                  <a:txBody>
                    <a:bodyPr/>
                    <a:lstStyle/>
                    <a:p>
                      <a:pPr algn="ctr">
                        <a:lnSpc>
                          <a:spcPct val="107000"/>
                        </a:lnSpc>
                        <a:spcAft>
                          <a:spcPts val="0"/>
                        </a:spcAft>
                      </a:pPr>
                      <a:r>
                        <a:rPr lang="en-IN" sz="2400" dirty="0">
                          <a:effectLst/>
                          <a:latin typeface="Verdana" panose="020B0604030504040204" pitchFamily="34" charset="0"/>
                          <a:ea typeface="Verdana" panose="020B0604030504040204" pitchFamily="34" charset="0"/>
                          <a:cs typeface="Verdana" panose="020B0604030504040204" pitchFamily="34" charset="0"/>
                        </a:rPr>
                        <a:t>New FMR</a:t>
                      </a:r>
                    </a:p>
                  </a:txBody>
                  <a:tcPr marL="68580" marR="68580" marT="0" marB="0" anchor="ctr"/>
                </a:tc>
                <a:tc>
                  <a:txBody>
                    <a:bodyPr/>
                    <a:lstStyle/>
                    <a:p>
                      <a:pPr algn="ctr">
                        <a:lnSpc>
                          <a:spcPct val="107000"/>
                        </a:lnSpc>
                        <a:spcAft>
                          <a:spcPts val="0"/>
                        </a:spcAft>
                      </a:pPr>
                      <a:r>
                        <a:rPr lang="en-IN" sz="2400">
                          <a:effectLst/>
                          <a:latin typeface="Verdana" panose="020B0604030504040204" pitchFamily="34" charset="0"/>
                          <a:ea typeface="Verdana" panose="020B0604030504040204" pitchFamily="34" charset="0"/>
                          <a:cs typeface="Verdana" panose="020B0604030504040204" pitchFamily="34" charset="0"/>
                        </a:rPr>
                        <a:t>Old FMR</a:t>
                      </a:r>
                    </a:p>
                  </a:txBody>
                  <a:tcPr marL="68580" marR="68580" marT="0" marB="0" anchor="ctr"/>
                </a:tc>
                <a:tc>
                  <a:txBody>
                    <a:bodyPr/>
                    <a:lstStyle/>
                    <a:p>
                      <a:pPr algn="ctr">
                        <a:lnSpc>
                          <a:spcPct val="107000"/>
                        </a:lnSpc>
                        <a:spcAft>
                          <a:spcPts val="0"/>
                        </a:spcAft>
                      </a:pPr>
                      <a:r>
                        <a:rPr lang="en-IN" sz="2400">
                          <a:effectLst/>
                          <a:latin typeface="Verdana" panose="020B0604030504040204" pitchFamily="34" charset="0"/>
                          <a:ea typeface="Verdana" panose="020B0604030504040204" pitchFamily="34" charset="0"/>
                          <a:cs typeface="Verdana" panose="020B0604030504040204" pitchFamily="34" charset="0"/>
                        </a:rPr>
                        <a:t>Particulars</a:t>
                      </a:r>
                    </a:p>
                  </a:txBody>
                  <a:tcPr marL="68580" marR="68580" marT="0" marB="0" anchor="ctr"/>
                </a:tc>
                <a:tc>
                  <a:txBody>
                    <a:bodyPr/>
                    <a:lstStyle/>
                    <a:p>
                      <a:pPr algn="ctr">
                        <a:lnSpc>
                          <a:spcPct val="107000"/>
                        </a:lnSpc>
                        <a:spcAft>
                          <a:spcPts val="0"/>
                        </a:spcAft>
                      </a:pPr>
                      <a:r>
                        <a:rPr lang="en-IN" sz="2400" dirty="0">
                          <a:effectLst/>
                          <a:latin typeface="Verdana" panose="020B0604030504040204" pitchFamily="34" charset="0"/>
                          <a:ea typeface="Verdana" panose="020B0604030504040204" pitchFamily="34" charset="0"/>
                          <a:cs typeface="Verdana" panose="020B0604030504040204" pitchFamily="34" charset="0"/>
                        </a:rPr>
                        <a:t>New PIP Sheet</a:t>
                      </a:r>
                    </a:p>
                  </a:txBody>
                  <a:tcPr marL="68580" marR="68580" marT="0" marB="0" anchor="ctr"/>
                </a:tc>
                <a:extLst>
                  <a:ext uri="{0D108BD9-81ED-4DB2-BD59-A6C34878D82A}">
                    <a16:rowId xmlns:a16="http://schemas.microsoft.com/office/drawing/2014/main" val="10000"/>
                  </a:ext>
                </a:extLst>
              </a:tr>
              <a:tr h="660138">
                <a:tc>
                  <a:txBody>
                    <a:bodyPr/>
                    <a:lstStyle/>
                    <a:p>
                      <a:pPr>
                        <a:lnSpc>
                          <a:spcPct val="107000"/>
                        </a:lnSpc>
                        <a:spcAft>
                          <a:spcPts val="800"/>
                        </a:spcAft>
                      </a:pPr>
                      <a:r>
                        <a:rPr lang="en-IN" sz="2400" dirty="0">
                          <a:effectLst/>
                          <a:latin typeface="Verdana" panose="020B0604030504040204" pitchFamily="34" charset="0"/>
                          <a:ea typeface="Verdana" panose="020B0604030504040204" pitchFamily="34" charset="0"/>
                          <a:cs typeface="Verdana" panose="020B0604030504040204" pitchFamily="34" charset="0"/>
                        </a:rPr>
                        <a:t>1.1.5.3</a:t>
                      </a:r>
                    </a:p>
                  </a:txBody>
                  <a:tcPr marL="68580" marR="68580" marT="0" marB="0" anchor="ctr"/>
                </a:tc>
                <a:tc rowSpan="3">
                  <a:txBody>
                    <a:bodyPr/>
                    <a:lstStyle/>
                    <a:p>
                      <a:pPr>
                        <a:lnSpc>
                          <a:spcPct val="107000"/>
                        </a:lnSpc>
                        <a:spcAft>
                          <a:spcPts val="800"/>
                        </a:spcAft>
                      </a:pPr>
                      <a:r>
                        <a:rPr lang="en-IN" sz="2400" dirty="0">
                          <a:effectLst/>
                          <a:latin typeface="Verdana" panose="020B0604030504040204" pitchFamily="34" charset="0"/>
                          <a:ea typeface="Verdana" panose="020B0604030504040204" pitchFamily="34" charset="0"/>
                          <a:cs typeface="Verdana" panose="020B0604030504040204" pitchFamily="34" charset="0"/>
                        </a:rPr>
                        <a:t>F.1.4.a</a:t>
                      </a:r>
                    </a:p>
                  </a:txBody>
                  <a:tcPr marL="68580" marR="68580" marT="0" marB="0" anchor="ctr"/>
                </a:tc>
                <a:tc>
                  <a:txBody>
                    <a:bodyPr/>
                    <a:lstStyle/>
                    <a:p>
                      <a:pPr>
                        <a:lnSpc>
                          <a:spcPct val="107000"/>
                        </a:lnSpc>
                        <a:spcAft>
                          <a:spcPts val="800"/>
                        </a:spcAft>
                      </a:pPr>
                      <a:r>
                        <a:rPr lang="en-IN" sz="2400" dirty="0">
                          <a:effectLst/>
                          <a:latin typeface="Verdana" panose="020B0604030504040204" pitchFamily="34" charset="0"/>
                          <a:ea typeface="Verdana" panose="020B0604030504040204" pitchFamily="34" charset="0"/>
                          <a:cs typeface="Verdana" panose="020B0604030504040204" pitchFamily="34" charset="0"/>
                        </a:rPr>
                        <a:t>Lymphatic </a:t>
                      </a:r>
                      <a:r>
                        <a:rPr lang="en-IN" sz="2400" dirty="0" err="1">
                          <a:effectLst/>
                          <a:latin typeface="Verdana" panose="020B0604030504040204" pitchFamily="34" charset="0"/>
                          <a:ea typeface="Verdana" panose="020B0604030504040204" pitchFamily="34" charset="0"/>
                          <a:cs typeface="Verdana" panose="020B0604030504040204" pitchFamily="34" charset="0"/>
                        </a:rPr>
                        <a:t>Filariasis</a:t>
                      </a:r>
                      <a:r>
                        <a:rPr lang="en-IN" sz="2400" dirty="0">
                          <a:effectLst/>
                          <a:latin typeface="Verdana" panose="020B0604030504040204" pitchFamily="34" charset="0"/>
                          <a:ea typeface="Verdana" panose="020B0604030504040204" pitchFamily="34" charset="0"/>
                          <a:cs typeface="Verdana" panose="020B0604030504040204" pitchFamily="34" charset="0"/>
                        </a:rPr>
                        <a:t>: Morbidity Management</a:t>
                      </a:r>
                    </a:p>
                  </a:txBody>
                  <a:tcPr marL="68580" marR="68580" marT="0" marB="0" anchor="ctr"/>
                </a:tc>
                <a:tc>
                  <a:txBody>
                    <a:bodyPr/>
                    <a:lstStyle/>
                    <a:p>
                      <a:pPr algn="ctr">
                        <a:lnSpc>
                          <a:spcPct val="107000"/>
                        </a:lnSpc>
                        <a:spcAft>
                          <a:spcPts val="0"/>
                        </a:spcAft>
                      </a:pPr>
                      <a:r>
                        <a:rPr lang="en-IN" sz="2400" dirty="0">
                          <a:effectLst/>
                          <a:latin typeface="Verdana" panose="020B0604030504040204" pitchFamily="34" charset="0"/>
                          <a:ea typeface="Verdana" panose="020B0604030504040204" pitchFamily="34" charset="0"/>
                          <a:cs typeface="Verdana" panose="020B0604030504040204" pitchFamily="34" charset="0"/>
                        </a:rPr>
                        <a:t>SD – Facility Level</a:t>
                      </a:r>
                    </a:p>
                  </a:txBody>
                  <a:tcPr marL="68580" marR="68580" marT="0" marB="0" anchor="ctr"/>
                </a:tc>
                <a:extLst>
                  <a:ext uri="{0D108BD9-81ED-4DB2-BD59-A6C34878D82A}">
                    <a16:rowId xmlns:a16="http://schemas.microsoft.com/office/drawing/2014/main" val="10001"/>
                  </a:ext>
                </a:extLst>
              </a:tr>
              <a:tr h="453605">
                <a:tc>
                  <a:txBody>
                    <a:bodyPr/>
                    <a:lstStyle/>
                    <a:p>
                      <a:pPr>
                        <a:lnSpc>
                          <a:spcPct val="107000"/>
                        </a:lnSpc>
                        <a:spcAft>
                          <a:spcPts val="800"/>
                        </a:spcAft>
                      </a:pPr>
                      <a:r>
                        <a:rPr lang="en-IN" sz="2400" dirty="0">
                          <a:effectLst/>
                          <a:latin typeface="Verdana" panose="020B0604030504040204" pitchFamily="34" charset="0"/>
                          <a:ea typeface="Verdana" panose="020B0604030504040204" pitchFamily="34" charset="0"/>
                          <a:cs typeface="Verdana" panose="020B0604030504040204" pitchFamily="34" charset="0"/>
                        </a:rPr>
                        <a:t>12.11.1</a:t>
                      </a:r>
                    </a:p>
                  </a:txBody>
                  <a:tcPr marL="68580" marR="68580" marT="0" marB="0" anchor="ctr"/>
                </a:tc>
                <a:tc vMerge="1">
                  <a:txBody>
                    <a:bodyPr/>
                    <a:lstStyle/>
                    <a:p>
                      <a:pPr>
                        <a:lnSpc>
                          <a:spcPct val="107000"/>
                        </a:lnSpc>
                        <a:spcAft>
                          <a:spcPts val="800"/>
                        </a:spcAft>
                      </a:pP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en-IN" sz="2400">
                          <a:effectLst/>
                          <a:latin typeface="Verdana" panose="020B0604030504040204" pitchFamily="34" charset="0"/>
                          <a:ea typeface="Verdana" panose="020B0604030504040204" pitchFamily="34" charset="0"/>
                          <a:cs typeface="Verdana" panose="020B0604030504040204" pitchFamily="34" charset="0"/>
                        </a:rPr>
                        <a:t>Printing of forms/registers for Lymphatic Filariasis</a:t>
                      </a:r>
                    </a:p>
                  </a:txBody>
                  <a:tcPr marL="68580" marR="68580" marT="0" marB="0" anchor="ctr"/>
                </a:tc>
                <a:tc>
                  <a:txBody>
                    <a:bodyPr/>
                    <a:lstStyle/>
                    <a:p>
                      <a:pPr algn="ctr">
                        <a:lnSpc>
                          <a:spcPct val="107000"/>
                        </a:lnSpc>
                        <a:spcAft>
                          <a:spcPts val="0"/>
                        </a:spcAft>
                      </a:pPr>
                      <a:r>
                        <a:rPr lang="en-IN" sz="2400">
                          <a:effectLst/>
                          <a:latin typeface="Verdana" panose="020B0604030504040204" pitchFamily="34" charset="0"/>
                          <a:ea typeface="Verdana" panose="020B0604030504040204" pitchFamily="34" charset="0"/>
                          <a:cs typeface="Verdana" panose="020B0604030504040204" pitchFamily="34" charset="0"/>
                        </a:rPr>
                        <a:t>Printing</a:t>
                      </a:r>
                    </a:p>
                  </a:txBody>
                  <a:tcPr marL="68580" marR="68580" marT="0" marB="0" anchor="ctr"/>
                </a:tc>
                <a:extLst>
                  <a:ext uri="{0D108BD9-81ED-4DB2-BD59-A6C34878D82A}">
                    <a16:rowId xmlns:a16="http://schemas.microsoft.com/office/drawing/2014/main" val="10002"/>
                  </a:ext>
                </a:extLst>
              </a:tr>
              <a:tr h="142875">
                <a:tc>
                  <a:txBody>
                    <a:bodyPr/>
                    <a:lstStyle/>
                    <a:p>
                      <a:pPr>
                        <a:lnSpc>
                          <a:spcPct val="107000"/>
                        </a:lnSpc>
                        <a:spcAft>
                          <a:spcPts val="0"/>
                        </a:spcAft>
                      </a:pPr>
                      <a:r>
                        <a:rPr lang="en-IN" sz="2400" dirty="0">
                          <a:effectLst/>
                          <a:latin typeface="Verdana" panose="020B0604030504040204" pitchFamily="34" charset="0"/>
                          <a:ea typeface="Verdana" panose="020B0604030504040204" pitchFamily="34" charset="0"/>
                          <a:cs typeface="Verdana" panose="020B0604030504040204" pitchFamily="34" charset="0"/>
                        </a:rPr>
                        <a:t> </a:t>
                      </a:r>
                    </a:p>
                  </a:txBody>
                  <a:tcPr marL="68580" marR="68580" marT="0" marB="0" anchor="ctr"/>
                </a:tc>
                <a:tc vMerge="1">
                  <a:txBody>
                    <a:bodyPr/>
                    <a:lstStyle/>
                    <a:p>
                      <a:pPr>
                        <a:lnSpc>
                          <a:spcPct val="107000"/>
                        </a:lnSpc>
                        <a:spcAft>
                          <a:spcPts val="800"/>
                        </a:spcAft>
                      </a:pP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en-IN" sz="2400" dirty="0">
                          <a:effectLst/>
                          <a:latin typeface="Verdana" panose="020B0604030504040204" pitchFamily="34" charset="0"/>
                          <a:ea typeface="Verdana" panose="020B0604030504040204" pitchFamily="34" charset="0"/>
                          <a:cs typeface="Verdana" panose="020B0604030504040204" pitchFamily="34" charset="0"/>
                        </a:rPr>
                        <a:t>State Task Force, State Technical Advisory Committee meeting, District coordination meeting (Lymphatic </a:t>
                      </a:r>
                      <a:r>
                        <a:rPr lang="en-IN" sz="2400" dirty="0" err="1">
                          <a:effectLst/>
                          <a:latin typeface="Verdana" panose="020B0604030504040204" pitchFamily="34" charset="0"/>
                          <a:ea typeface="Verdana" panose="020B0604030504040204" pitchFamily="34" charset="0"/>
                          <a:cs typeface="Verdana" panose="020B0604030504040204" pitchFamily="34" charset="0"/>
                        </a:rPr>
                        <a:t>Filariasis</a:t>
                      </a:r>
                      <a:r>
                        <a:rPr lang="en-IN" sz="2400" dirty="0">
                          <a:effectLst/>
                          <a:latin typeface="Verdana" panose="020B0604030504040204" pitchFamily="34" charset="0"/>
                          <a:ea typeface="Verdana" panose="020B0604030504040204" pitchFamily="34" charset="0"/>
                          <a:cs typeface="Verdana" panose="020B0604030504040204" pitchFamily="34" charset="0"/>
                        </a:rPr>
                        <a:t>)</a:t>
                      </a:r>
                    </a:p>
                  </a:txBody>
                  <a:tcPr marL="68580" marR="68580" marT="0" marB="0" anchor="ctr"/>
                </a:tc>
                <a:tc>
                  <a:txBody>
                    <a:bodyPr/>
                    <a:lstStyle/>
                    <a:p>
                      <a:pPr algn="ctr">
                        <a:lnSpc>
                          <a:spcPct val="107000"/>
                        </a:lnSpc>
                        <a:spcAft>
                          <a:spcPts val="0"/>
                        </a:spcAft>
                      </a:pPr>
                      <a:r>
                        <a:rPr lang="en-IN" sz="2400" dirty="0">
                          <a:effectLst/>
                          <a:latin typeface="Verdana" panose="020B0604030504040204" pitchFamily="34" charset="0"/>
                          <a:ea typeface="Verdana" panose="020B0604030504040204" pitchFamily="34" charset="0"/>
                          <a:cs typeface="Verdana" panose="020B0604030504040204" pitchFamily="34" charset="0"/>
                        </a:rPr>
                        <a:t>Programme Management</a:t>
                      </a:r>
                    </a:p>
                  </a:txBody>
                  <a:tcPr marL="68580" marR="68580" marT="0"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88320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solidFill>
              </a:rPr>
              <a:t>Budget Sheet 2018-19</a:t>
            </a:r>
            <a:endParaRPr lang="en-IN" dirty="0">
              <a:solidFill>
                <a:schemeClr val="accent2"/>
              </a:solidFill>
            </a:endParaRPr>
          </a:p>
        </p:txBody>
      </p:sp>
      <p:sp>
        <p:nvSpPr>
          <p:cNvPr id="3" name="Content Placeholder 2"/>
          <p:cNvSpPr>
            <a:spLocks noGrp="1"/>
          </p:cNvSpPr>
          <p:nvPr>
            <p:ph idx="1"/>
          </p:nvPr>
        </p:nvSpPr>
        <p:spPr>
          <a:xfrm>
            <a:off x="1024127" y="1644556"/>
            <a:ext cx="10594716" cy="2231705"/>
          </a:xfrm>
        </p:spPr>
        <p:txBody>
          <a:bodyPr>
            <a:normAutofit/>
          </a:bodyPr>
          <a:lstStyle/>
          <a:p>
            <a:pPr marL="536575" indent="-536575">
              <a:buFont typeface="Wingdings" panose="05000000000000000000" pitchFamily="2" charset="2"/>
              <a:buChar char="§"/>
            </a:pPr>
            <a:r>
              <a:rPr lang="en-US" sz="4400" dirty="0"/>
              <a:t>For Ease of Program Divisions : </a:t>
            </a:r>
            <a:r>
              <a:rPr lang="en-US" sz="4400" b="1" dirty="0"/>
              <a:t>Abstracts </a:t>
            </a:r>
          </a:p>
          <a:p>
            <a:pPr marL="536575" indent="-536575">
              <a:buFont typeface="Wingdings" panose="05000000000000000000" pitchFamily="2" charset="2"/>
              <a:buChar char="§"/>
            </a:pPr>
            <a:r>
              <a:rPr lang="en-US" sz="4400" dirty="0"/>
              <a:t>Use it for review and implementation</a:t>
            </a:r>
            <a:endParaRPr lang="en-IN" sz="4400" dirty="0"/>
          </a:p>
        </p:txBody>
      </p:sp>
    </p:spTree>
    <p:extLst>
      <p:ext uri="{BB962C8B-B14F-4D97-AF65-F5344CB8AC3E}">
        <p14:creationId xmlns:p14="http://schemas.microsoft.com/office/powerpoint/2010/main" val="2432959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0"/>
            <a:ext cx="9720072" cy="916040"/>
          </a:xfrm>
        </p:spPr>
        <p:txBody>
          <a:bodyPr>
            <a:normAutofit/>
          </a:bodyPr>
          <a:lstStyle/>
          <a:p>
            <a:r>
              <a:rPr lang="en-US" sz="4400" dirty="0">
                <a:solidFill>
                  <a:schemeClr val="accent2"/>
                </a:solidFill>
              </a:rPr>
              <a:t>Abstracts – NVBDCP</a:t>
            </a:r>
            <a:endParaRPr lang="en-IN" sz="4400" dirty="0">
              <a:solidFill>
                <a:schemeClr val="accent2"/>
              </a:solidFill>
            </a:endParaRPr>
          </a:p>
        </p:txBody>
      </p:sp>
      <p:graphicFrame>
        <p:nvGraphicFramePr>
          <p:cNvPr id="5" name="Table 4"/>
          <p:cNvGraphicFramePr>
            <a:graphicFrameLocks noGrp="1"/>
          </p:cNvGraphicFramePr>
          <p:nvPr>
            <p:extLst/>
          </p:nvPr>
        </p:nvGraphicFramePr>
        <p:xfrm>
          <a:off x="1024128" y="795130"/>
          <a:ext cx="10128806" cy="6384798"/>
        </p:xfrm>
        <a:graphic>
          <a:graphicData uri="http://schemas.openxmlformats.org/drawingml/2006/table">
            <a:tbl>
              <a:tblPr firstRow="1" firstCol="1" bandRow="1"/>
              <a:tblGrid>
                <a:gridCol w="1881757">
                  <a:extLst>
                    <a:ext uri="{9D8B030D-6E8A-4147-A177-3AD203B41FA5}">
                      <a16:colId xmlns:a16="http://schemas.microsoft.com/office/drawing/2014/main" val="3058443613"/>
                    </a:ext>
                  </a:extLst>
                </a:gridCol>
                <a:gridCol w="8247049">
                  <a:extLst>
                    <a:ext uri="{9D8B030D-6E8A-4147-A177-3AD203B41FA5}">
                      <a16:colId xmlns:a16="http://schemas.microsoft.com/office/drawing/2014/main" val="866730514"/>
                    </a:ext>
                  </a:extLst>
                </a:gridCol>
              </a:tblGrid>
              <a:tr h="187739">
                <a:tc>
                  <a:txBody>
                    <a:bodyPr/>
                    <a:lstStyle/>
                    <a:p>
                      <a:pPr>
                        <a:lnSpc>
                          <a:spcPct val="107000"/>
                        </a:lnSpc>
                        <a:spcAft>
                          <a:spcPts val="0"/>
                        </a:spcAft>
                      </a:pPr>
                      <a:r>
                        <a:rPr lang="en-IN" sz="1450" b="1">
                          <a:solidFill>
                            <a:srgbClr val="FFFFFF"/>
                          </a:solidFill>
                          <a:effectLst/>
                          <a:latin typeface="Verdana" panose="020B0604030504040204" pitchFamily="34" charset="0"/>
                          <a:ea typeface="Times New Roman" panose="02020603050405020304" pitchFamily="18" charset="0"/>
                          <a:cs typeface="Arial" panose="020B0604020202020204" pitchFamily="34" charset="0"/>
                        </a:rPr>
                        <a:t>New FMR</a:t>
                      </a:r>
                      <a:endParaRPr lang="en-IN" sz="14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Particulars</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2705591324"/>
                  </a:ext>
                </a:extLst>
              </a:tr>
              <a:tr h="187739">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1</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Service Delivery - Facility Based</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3100912026"/>
                  </a:ext>
                </a:extLst>
              </a:tr>
              <a:tr h="187739">
                <a:tc>
                  <a:txBody>
                    <a:bodyPr/>
                    <a:lstStyle/>
                    <a:p>
                      <a:pPr>
                        <a:lnSpc>
                          <a:spcPct val="107000"/>
                        </a:lnSpc>
                        <a:spcAft>
                          <a:spcPts val="0"/>
                        </a:spcAft>
                      </a:pPr>
                      <a:r>
                        <a:rPr lang="en-IN" sz="1450" b="1"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1.1</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50" b="1">
                          <a:effectLst/>
                          <a:latin typeface="Verdana" panose="020B0604030504040204" pitchFamily="34" charset="0"/>
                          <a:ea typeface="Times New Roman" panose="02020603050405020304" pitchFamily="18" charset="0"/>
                          <a:cs typeface="Arial" panose="020B0604020202020204" pitchFamily="34" charset="0"/>
                        </a:rPr>
                        <a:t>Service Delivery</a:t>
                      </a:r>
                      <a:endParaRPr lang="en-IN" sz="14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8878134"/>
                  </a:ext>
                </a:extLst>
              </a:tr>
              <a:tr h="187739">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2</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Service Delivery - Community Based</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2455751572"/>
                  </a:ext>
                </a:extLst>
              </a:tr>
              <a:tr h="187739">
                <a:tc>
                  <a:txBody>
                    <a:bodyPr/>
                    <a:lstStyle/>
                    <a:p>
                      <a:pPr>
                        <a:lnSpc>
                          <a:spcPct val="107000"/>
                        </a:lnSpc>
                        <a:spcAft>
                          <a:spcPts val="0"/>
                        </a:spcAft>
                      </a:pPr>
                      <a:r>
                        <a:rPr lang="en-IN" sz="1450" b="1" dirty="0">
                          <a:effectLst/>
                          <a:latin typeface="Verdana" panose="020B0604030504040204" pitchFamily="34" charset="0"/>
                          <a:ea typeface="Times New Roman" panose="02020603050405020304" pitchFamily="18" charset="0"/>
                          <a:cs typeface="Arial" panose="020B0604020202020204" pitchFamily="34" charset="0"/>
                        </a:rPr>
                        <a:t>2.2</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50" b="1">
                          <a:effectLst/>
                          <a:latin typeface="Verdana" panose="020B0604030504040204" pitchFamily="34" charset="0"/>
                          <a:ea typeface="Times New Roman" panose="02020603050405020304" pitchFamily="18" charset="0"/>
                          <a:cs typeface="Arial" panose="020B0604020202020204" pitchFamily="34" charset="0"/>
                        </a:rPr>
                        <a:t>Recurring/ Operational cost</a:t>
                      </a:r>
                      <a:endParaRPr lang="en-IN" sz="14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9378320"/>
                  </a:ext>
                </a:extLst>
              </a:tr>
              <a:tr h="187739">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3</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Community Interventions</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3608462830"/>
                  </a:ext>
                </a:extLst>
              </a:tr>
              <a:tr h="187739">
                <a:tc>
                  <a:txBody>
                    <a:bodyPr/>
                    <a:lstStyle/>
                    <a:p>
                      <a:pPr>
                        <a:lnSpc>
                          <a:spcPct val="107000"/>
                        </a:lnSpc>
                        <a:spcAft>
                          <a:spcPts val="0"/>
                        </a:spcAft>
                      </a:pPr>
                      <a:r>
                        <a:rPr lang="en-IN" sz="1450" b="1" dirty="0">
                          <a:effectLst/>
                          <a:latin typeface="Verdana" panose="020B0604030504040204" pitchFamily="34" charset="0"/>
                          <a:ea typeface="Times New Roman" panose="02020603050405020304" pitchFamily="18" charset="0"/>
                          <a:cs typeface="Arial" panose="020B0604020202020204" pitchFamily="34" charset="0"/>
                        </a:rPr>
                        <a:t>3.1</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50" b="1">
                          <a:effectLst/>
                          <a:latin typeface="Verdana" panose="020B0604030504040204" pitchFamily="34" charset="0"/>
                          <a:ea typeface="Times New Roman" panose="02020603050405020304" pitchFamily="18" charset="0"/>
                          <a:cs typeface="Arial" panose="020B0604020202020204" pitchFamily="34" charset="0"/>
                        </a:rPr>
                        <a:t>ASHA Activities</a:t>
                      </a:r>
                      <a:endParaRPr lang="en-IN" sz="14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8491373"/>
                  </a:ext>
                </a:extLst>
              </a:tr>
              <a:tr h="187739">
                <a:tc>
                  <a:txBody>
                    <a:bodyPr/>
                    <a:lstStyle/>
                    <a:p>
                      <a:pPr>
                        <a:lnSpc>
                          <a:spcPct val="107000"/>
                        </a:lnSpc>
                        <a:spcAft>
                          <a:spcPts val="0"/>
                        </a:spcAft>
                      </a:pPr>
                      <a:r>
                        <a:rPr lang="en-IN" sz="1450" b="1" dirty="0">
                          <a:effectLst/>
                          <a:latin typeface="Verdana" panose="020B0604030504040204" pitchFamily="34" charset="0"/>
                          <a:ea typeface="Times New Roman" panose="02020603050405020304" pitchFamily="18" charset="0"/>
                          <a:cs typeface="Arial" panose="020B0604020202020204" pitchFamily="34" charset="0"/>
                        </a:rPr>
                        <a:t>3.2</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50" b="1">
                          <a:effectLst/>
                          <a:latin typeface="Verdana" panose="020B0604030504040204" pitchFamily="34" charset="0"/>
                          <a:ea typeface="Times New Roman" panose="02020603050405020304" pitchFamily="18" charset="0"/>
                          <a:cs typeface="Arial" panose="020B0604020202020204" pitchFamily="34" charset="0"/>
                        </a:rPr>
                        <a:t>Other Community Interventions</a:t>
                      </a:r>
                      <a:endParaRPr lang="en-IN" sz="14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4995120"/>
                  </a:ext>
                </a:extLst>
              </a:tr>
              <a:tr h="187739">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5</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Infrastructure</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654969197"/>
                  </a:ext>
                </a:extLst>
              </a:tr>
              <a:tr h="187739">
                <a:tc>
                  <a:txBody>
                    <a:bodyPr/>
                    <a:lstStyle/>
                    <a:p>
                      <a:pPr>
                        <a:lnSpc>
                          <a:spcPct val="107000"/>
                        </a:lnSpc>
                        <a:spcAft>
                          <a:spcPts val="0"/>
                        </a:spcAft>
                      </a:pPr>
                      <a:r>
                        <a:rPr lang="en-IN" sz="1450" b="1" dirty="0">
                          <a:effectLst/>
                          <a:latin typeface="Verdana" panose="020B0604030504040204" pitchFamily="34" charset="0"/>
                          <a:ea typeface="Times New Roman" panose="02020603050405020304" pitchFamily="18" charset="0"/>
                          <a:cs typeface="Arial" panose="020B0604020202020204" pitchFamily="34" charset="0"/>
                        </a:rPr>
                        <a:t>5.3</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50" b="1">
                          <a:effectLst/>
                          <a:latin typeface="Verdana" panose="020B0604030504040204" pitchFamily="34" charset="0"/>
                          <a:ea typeface="Times New Roman" panose="02020603050405020304" pitchFamily="18" charset="0"/>
                          <a:cs typeface="Arial" panose="020B0604020202020204" pitchFamily="34" charset="0"/>
                        </a:rPr>
                        <a:t>Other construction/ Civil works</a:t>
                      </a:r>
                      <a:endParaRPr lang="en-IN" sz="14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5077117"/>
                  </a:ext>
                </a:extLst>
              </a:tr>
              <a:tr h="187739">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6</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Procurement</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3243041017"/>
                  </a:ext>
                </a:extLst>
              </a:tr>
              <a:tr h="187739">
                <a:tc>
                  <a:txBody>
                    <a:bodyPr/>
                    <a:lstStyle/>
                    <a:p>
                      <a:pPr>
                        <a:lnSpc>
                          <a:spcPct val="107000"/>
                        </a:lnSpc>
                        <a:spcAft>
                          <a:spcPts val="0"/>
                        </a:spcAft>
                      </a:pPr>
                      <a:r>
                        <a:rPr lang="en-IN" sz="1450" b="1" dirty="0">
                          <a:effectLst/>
                          <a:latin typeface="Verdana" panose="020B0604030504040204" pitchFamily="34" charset="0"/>
                          <a:ea typeface="Times New Roman" panose="02020603050405020304" pitchFamily="18" charset="0"/>
                          <a:cs typeface="Arial" panose="020B0604020202020204" pitchFamily="34" charset="0"/>
                        </a:rPr>
                        <a:t>6.1</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50" b="1">
                          <a:effectLst/>
                          <a:latin typeface="Verdana" panose="020B0604030504040204" pitchFamily="34" charset="0"/>
                          <a:ea typeface="Times New Roman" panose="02020603050405020304" pitchFamily="18" charset="0"/>
                          <a:cs typeface="Arial" panose="020B0604020202020204" pitchFamily="34" charset="0"/>
                        </a:rPr>
                        <a:t>Procurement of Equipment</a:t>
                      </a:r>
                      <a:endParaRPr lang="en-IN" sz="14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0434828"/>
                  </a:ext>
                </a:extLst>
              </a:tr>
              <a:tr h="187739">
                <a:tc>
                  <a:txBody>
                    <a:bodyPr/>
                    <a:lstStyle/>
                    <a:p>
                      <a:pPr>
                        <a:lnSpc>
                          <a:spcPct val="107000"/>
                        </a:lnSpc>
                        <a:spcAft>
                          <a:spcPts val="0"/>
                        </a:spcAft>
                      </a:pPr>
                      <a:r>
                        <a:rPr lang="en-IN" sz="1450" b="1" dirty="0">
                          <a:effectLst/>
                          <a:latin typeface="Verdana" panose="020B0604030504040204" pitchFamily="34" charset="0"/>
                          <a:ea typeface="Times New Roman" panose="02020603050405020304" pitchFamily="18" charset="0"/>
                          <a:cs typeface="Arial" panose="020B0604020202020204" pitchFamily="34" charset="0"/>
                        </a:rPr>
                        <a:t>6.2</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50" b="1">
                          <a:effectLst/>
                          <a:latin typeface="Verdana" panose="020B0604030504040204" pitchFamily="34" charset="0"/>
                          <a:ea typeface="Times New Roman" panose="02020603050405020304" pitchFamily="18" charset="0"/>
                          <a:cs typeface="Arial" panose="020B0604020202020204" pitchFamily="34" charset="0"/>
                        </a:rPr>
                        <a:t>Procurement of Drugs and supplies </a:t>
                      </a:r>
                      <a:endParaRPr lang="en-IN" sz="14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5643254"/>
                  </a:ext>
                </a:extLst>
              </a:tr>
              <a:tr h="187739">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9</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Training</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315087108"/>
                  </a:ext>
                </a:extLst>
              </a:tr>
              <a:tr h="187739">
                <a:tc>
                  <a:txBody>
                    <a:bodyPr/>
                    <a:lstStyle/>
                    <a:p>
                      <a:pPr>
                        <a:lnSpc>
                          <a:spcPct val="107000"/>
                        </a:lnSpc>
                        <a:spcAft>
                          <a:spcPts val="0"/>
                        </a:spcAft>
                      </a:pPr>
                      <a:r>
                        <a:rPr lang="en-IN" sz="1450" b="1" dirty="0">
                          <a:effectLst/>
                          <a:latin typeface="Verdana" panose="020B0604030504040204" pitchFamily="34" charset="0"/>
                          <a:ea typeface="Times New Roman" panose="02020603050405020304" pitchFamily="18" charset="0"/>
                          <a:cs typeface="Arial" panose="020B0604020202020204" pitchFamily="34" charset="0"/>
                        </a:rPr>
                        <a:t>9.5</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50" b="1">
                          <a:effectLst/>
                          <a:latin typeface="Verdana" panose="020B0604030504040204" pitchFamily="34" charset="0"/>
                          <a:ea typeface="Times New Roman" panose="02020603050405020304" pitchFamily="18" charset="0"/>
                          <a:cs typeface="Arial" panose="020B0604020202020204" pitchFamily="34" charset="0"/>
                        </a:rPr>
                        <a:t>Trainings </a:t>
                      </a:r>
                      <a:endParaRPr lang="en-IN" sz="14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3522814"/>
                  </a:ext>
                </a:extLst>
              </a:tr>
              <a:tr h="187739">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10</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gn="l">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Reviews, Research, Surveillance and Surveys</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2998630152"/>
                  </a:ext>
                </a:extLst>
              </a:tr>
              <a:tr h="187739">
                <a:tc>
                  <a:txBody>
                    <a:bodyPr/>
                    <a:lstStyle/>
                    <a:p>
                      <a:pPr>
                        <a:lnSpc>
                          <a:spcPct val="107000"/>
                        </a:lnSpc>
                        <a:spcAft>
                          <a:spcPts val="0"/>
                        </a:spcAft>
                      </a:pPr>
                      <a:r>
                        <a:rPr lang="en-IN" sz="1450" b="1" dirty="0">
                          <a:effectLst/>
                          <a:latin typeface="Verdana" panose="020B0604030504040204" pitchFamily="34" charset="0"/>
                          <a:ea typeface="Times New Roman" panose="02020603050405020304" pitchFamily="18" charset="0"/>
                          <a:cs typeface="Arial" panose="020B0604020202020204" pitchFamily="34" charset="0"/>
                        </a:rPr>
                        <a:t>10.2</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50" b="1" dirty="0">
                          <a:effectLst/>
                          <a:latin typeface="Verdana" panose="020B0604030504040204" pitchFamily="34" charset="0"/>
                          <a:ea typeface="Times New Roman" panose="02020603050405020304" pitchFamily="18" charset="0"/>
                          <a:cs typeface="Arial" panose="020B0604020202020204" pitchFamily="34" charset="0"/>
                        </a:rPr>
                        <a:t>Research &amp; Surveys</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7450456"/>
                  </a:ext>
                </a:extLst>
              </a:tr>
              <a:tr h="187739">
                <a:tc>
                  <a:txBody>
                    <a:bodyPr/>
                    <a:lstStyle/>
                    <a:p>
                      <a:pPr>
                        <a:lnSpc>
                          <a:spcPct val="107000"/>
                        </a:lnSpc>
                        <a:spcAft>
                          <a:spcPts val="0"/>
                        </a:spcAft>
                      </a:pPr>
                      <a:r>
                        <a:rPr lang="en-IN" sz="1450" b="1" dirty="0">
                          <a:effectLst/>
                          <a:latin typeface="Verdana" panose="020B0604030504040204" pitchFamily="34" charset="0"/>
                          <a:ea typeface="Times New Roman" panose="02020603050405020304" pitchFamily="18" charset="0"/>
                          <a:cs typeface="Arial" panose="020B0604020202020204" pitchFamily="34" charset="0"/>
                        </a:rPr>
                        <a:t>10.3</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50" b="1">
                          <a:effectLst/>
                          <a:latin typeface="Verdana" panose="020B0604030504040204" pitchFamily="34" charset="0"/>
                          <a:ea typeface="Times New Roman" panose="02020603050405020304" pitchFamily="18" charset="0"/>
                          <a:cs typeface="Arial" panose="020B0604020202020204" pitchFamily="34" charset="0"/>
                        </a:rPr>
                        <a:t>Surveillance</a:t>
                      </a:r>
                      <a:endParaRPr lang="en-IN" sz="14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5843623"/>
                  </a:ext>
                </a:extLst>
              </a:tr>
              <a:tr h="187739">
                <a:tc>
                  <a:txBody>
                    <a:bodyPr/>
                    <a:lstStyle/>
                    <a:p>
                      <a:pPr>
                        <a:lnSpc>
                          <a:spcPct val="107000"/>
                        </a:lnSpc>
                        <a:spcAft>
                          <a:spcPts val="0"/>
                        </a:spcAft>
                      </a:pPr>
                      <a:r>
                        <a:rPr lang="en-IN" sz="1450" b="1" dirty="0">
                          <a:effectLst/>
                          <a:latin typeface="Verdana" panose="020B0604030504040204" pitchFamily="34" charset="0"/>
                          <a:ea typeface="Times New Roman" panose="02020603050405020304" pitchFamily="18" charset="0"/>
                          <a:cs typeface="Arial" panose="020B0604020202020204" pitchFamily="34" charset="0"/>
                        </a:rPr>
                        <a:t>10.4</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50" b="1">
                          <a:effectLst/>
                          <a:latin typeface="Verdana" panose="020B0604030504040204" pitchFamily="34" charset="0"/>
                          <a:ea typeface="Times New Roman" panose="02020603050405020304" pitchFamily="18" charset="0"/>
                          <a:cs typeface="Arial" panose="020B0604020202020204" pitchFamily="34" charset="0"/>
                        </a:rPr>
                        <a:t>Other Recurring cost </a:t>
                      </a:r>
                      <a:endParaRPr lang="en-IN" sz="14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3726472"/>
                  </a:ext>
                </a:extLst>
              </a:tr>
              <a:tr h="187739">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11</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IEC/BCC</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3363449548"/>
                  </a:ext>
                </a:extLst>
              </a:tr>
              <a:tr h="187739">
                <a:tc>
                  <a:txBody>
                    <a:bodyPr/>
                    <a:lstStyle/>
                    <a:p>
                      <a:pPr>
                        <a:lnSpc>
                          <a:spcPct val="107000"/>
                        </a:lnSpc>
                        <a:spcAft>
                          <a:spcPts val="0"/>
                        </a:spcAft>
                      </a:pPr>
                      <a:r>
                        <a:rPr lang="en-IN" sz="1450" b="1" dirty="0">
                          <a:effectLst/>
                          <a:latin typeface="Verdana" panose="020B0604030504040204" pitchFamily="34" charset="0"/>
                          <a:ea typeface="Times New Roman" panose="02020603050405020304" pitchFamily="18" charset="0"/>
                          <a:cs typeface="Arial" panose="020B0604020202020204" pitchFamily="34" charset="0"/>
                        </a:rPr>
                        <a:t>11.11</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50" b="1">
                          <a:effectLst/>
                          <a:latin typeface="Verdana" panose="020B0604030504040204" pitchFamily="34" charset="0"/>
                          <a:ea typeface="Times New Roman" panose="02020603050405020304" pitchFamily="18" charset="0"/>
                          <a:cs typeface="Arial" panose="020B0604020202020204" pitchFamily="34" charset="0"/>
                        </a:rPr>
                        <a:t>IEC/BCC activities under NVBDCP</a:t>
                      </a:r>
                      <a:endParaRPr lang="en-IN" sz="14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6960298"/>
                  </a:ext>
                </a:extLst>
              </a:tr>
              <a:tr h="187739">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12</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Printing</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4045710528"/>
                  </a:ext>
                </a:extLst>
              </a:tr>
              <a:tr h="187739">
                <a:tc>
                  <a:txBody>
                    <a:bodyPr/>
                    <a:lstStyle/>
                    <a:p>
                      <a:pPr>
                        <a:lnSpc>
                          <a:spcPct val="107000"/>
                        </a:lnSpc>
                        <a:spcAft>
                          <a:spcPts val="0"/>
                        </a:spcAft>
                      </a:pPr>
                      <a:r>
                        <a:rPr lang="en-IN" sz="1450" b="1" dirty="0">
                          <a:effectLst/>
                          <a:latin typeface="Verdana" panose="020B0604030504040204" pitchFamily="34" charset="0"/>
                          <a:ea typeface="Times New Roman" panose="02020603050405020304" pitchFamily="18" charset="0"/>
                          <a:cs typeface="Arial" panose="020B0604020202020204" pitchFamily="34" charset="0"/>
                        </a:rPr>
                        <a:t>12.11</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50" b="1">
                          <a:effectLst/>
                          <a:latin typeface="Verdana" panose="020B0604030504040204" pitchFamily="34" charset="0"/>
                          <a:ea typeface="Times New Roman" panose="02020603050405020304" pitchFamily="18" charset="0"/>
                          <a:cs typeface="Arial" panose="020B0604020202020204" pitchFamily="34" charset="0"/>
                        </a:rPr>
                        <a:t>Printing activities under NVBDCP</a:t>
                      </a:r>
                      <a:endParaRPr lang="en-IN" sz="14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163294"/>
                  </a:ext>
                </a:extLst>
              </a:tr>
              <a:tr h="187739">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14</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Drug Warehousing and Logistics</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2625700883"/>
                  </a:ext>
                </a:extLst>
              </a:tr>
              <a:tr h="187739">
                <a:tc>
                  <a:txBody>
                    <a:bodyPr/>
                    <a:lstStyle/>
                    <a:p>
                      <a:pPr>
                        <a:lnSpc>
                          <a:spcPct val="107000"/>
                        </a:lnSpc>
                        <a:spcAft>
                          <a:spcPts val="0"/>
                        </a:spcAft>
                      </a:pPr>
                      <a:r>
                        <a:rPr lang="en-IN" sz="1450" b="1" dirty="0">
                          <a:effectLst/>
                          <a:latin typeface="Verdana" panose="020B0604030504040204" pitchFamily="34" charset="0"/>
                          <a:ea typeface="Times New Roman" panose="02020603050405020304" pitchFamily="18" charset="0"/>
                          <a:cs typeface="Arial" panose="020B0604020202020204" pitchFamily="34" charset="0"/>
                        </a:rPr>
                        <a:t>14.2</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50" b="1">
                          <a:effectLst/>
                          <a:latin typeface="Verdana" panose="020B0604030504040204" pitchFamily="34" charset="0"/>
                          <a:ea typeface="Times New Roman" panose="02020603050405020304" pitchFamily="18" charset="0"/>
                          <a:cs typeface="Arial" panose="020B0604020202020204" pitchFamily="34" charset="0"/>
                        </a:rPr>
                        <a:t>Other Logistics</a:t>
                      </a:r>
                      <a:endParaRPr lang="en-IN" sz="14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5201689"/>
                  </a:ext>
                </a:extLst>
              </a:tr>
              <a:tr h="187739">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15</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nSpc>
                          <a:spcPct val="107000"/>
                        </a:lnSpc>
                        <a:spcAft>
                          <a:spcPts val="0"/>
                        </a:spcAft>
                      </a:pPr>
                      <a:r>
                        <a:rPr lang="en-IN" sz="1450" b="1" dirty="0">
                          <a:solidFill>
                            <a:srgbClr val="FFFFFF"/>
                          </a:solidFill>
                          <a:effectLst/>
                          <a:latin typeface="Verdana" panose="020B0604030504040204" pitchFamily="34" charset="0"/>
                          <a:ea typeface="Times New Roman" panose="02020603050405020304" pitchFamily="18" charset="0"/>
                          <a:cs typeface="Arial" panose="020B0604020202020204" pitchFamily="34" charset="0"/>
                        </a:rPr>
                        <a:t>PPP</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2121814657"/>
                  </a:ext>
                </a:extLst>
              </a:tr>
              <a:tr h="187739">
                <a:tc>
                  <a:txBody>
                    <a:bodyPr/>
                    <a:lstStyle/>
                    <a:p>
                      <a:pPr>
                        <a:lnSpc>
                          <a:spcPct val="107000"/>
                        </a:lnSpc>
                        <a:spcAft>
                          <a:spcPts val="0"/>
                        </a:spcAft>
                      </a:pPr>
                      <a:r>
                        <a:rPr lang="en-IN" sz="1450" b="1"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15.3</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50" b="1" dirty="0">
                          <a:effectLst/>
                          <a:latin typeface="Verdana" panose="020B0604030504040204" pitchFamily="34" charset="0"/>
                          <a:ea typeface="Times New Roman" panose="02020603050405020304" pitchFamily="18" charset="0"/>
                          <a:cs typeface="Arial" panose="020B0604020202020204" pitchFamily="34" charset="0"/>
                        </a:rPr>
                        <a:t>PPP under NVBDCP</a:t>
                      </a:r>
                      <a:endParaRPr lang="en-IN" sz="14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3254960"/>
                  </a:ext>
                </a:extLst>
              </a:tr>
            </a:tbl>
          </a:graphicData>
        </a:graphic>
      </p:graphicFrame>
    </p:spTree>
    <p:extLst>
      <p:ext uri="{BB962C8B-B14F-4D97-AF65-F5344CB8AC3E}">
        <p14:creationId xmlns:p14="http://schemas.microsoft.com/office/powerpoint/2010/main" val="27460898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711</Words>
  <Application>Microsoft Office PowerPoint</Application>
  <PresentationFormat>Widescreen</PresentationFormat>
  <Paragraphs>148</Paragraphs>
  <Slides>12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Tw Cen MT</vt:lpstr>
      <vt:lpstr>Tw Cen MT Condensed</vt:lpstr>
      <vt:lpstr>Verdana</vt:lpstr>
      <vt:lpstr>Wingdings</vt:lpstr>
      <vt:lpstr>Wingdings 3</vt:lpstr>
      <vt:lpstr>Integral</vt:lpstr>
      <vt:lpstr> PIP  </vt:lpstr>
      <vt:lpstr>Why do we need to change the budget sheet?</vt:lpstr>
      <vt:lpstr>Why do we need to change the budget sheet?</vt:lpstr>
      <vt:lpstr>Changes initiated in 2017-18</vt:lpstr>
      <vt:lpstr>New Budget Heads</vt:lpstr>
      <vt:lpstr> FEATURES OF  BUDGET SHEET 18-19</vt:lpstr>
      <vt:lpstr>Annexure heading: for reference</vt:lpstr>
      <vt:lpstr>Integration of budget lines across the crosscutting components</vt:lpstr>
      <vt:lpstr>Integration of budget lines across the crosscutting components</vt:lpstr>
      <vt:lpstr>Same Budget line under different Annexure - Examples</vt:lpstr>
      <vt:lpstr>Budget Sheet 2018-19</vt:lpstr>
      <vt:lpstr>Abstracts – NVBDCP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Mona Gupta</dc:creator>
  <cp:lastModifiedBy>Mona Gupta</cp:lastModifiedBy>
  <cp:revision>2</cp:revision>
  <dcterms:created xsi:type="dcterms:W3CDTF">2019-05-14T05:24:46Z</dcterms:created>
  <dcterms:modified xsi:type="dcterms:W3CDTF">2019-05-14T05:29:43Z</dcterms:modified>
</cp:coreProperties>
</file>