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style3.xml" ContentType="application/vnd.ms-office.chart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charts/colors3.xml" ContentType="application/vnd.ms-office.chartcolorstyle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9" r:id="rId2"/>
    <p:sldId id="282" r:id="rId3"/>
    <p:sldId id="313" r:id="rId4"/>
    <p:sldId id="304" r:id="rId5"/>
    <p:sldId id="264" r:id="rId6"/>
    <p:sldId id="285" r:id="rId7"/>
    <p:sldId id="294" r:id="rId8"/>
    <p:sldId id="295" r:id="rId9"/>
    <p:sldId id="296" r:id="rId10"/>
    <p:sldId id="293" r:id="rId11"/>
    <p:sldId id="311" r:id="rId12"/>
    <p:sldId id="286" r:id="rId13"/>
    <p:sldId id="310" r:id="rId14"/>
    <p:sldId id="305" r:id="rId15"/>
    <p:sldId id="306" r:id="rId16"/>
    <p:sldId id="307" r:id="rId17"/>
    <p:sldId id="273" r:id="rId18"/>
    <p:sldId id="269" r:id="rId19"/>
    <p:sldId id="270" r:id="rId20"/>
    <p:sldId id="292" r:id="rId21"/>
    <p:sldId id="297" r:id="rId22"/>
    <p:sldId id="299" r:id="rId23"/>
    <p:sldId id="300" r:id="rId24"/>
    <p:sldId id="301" r:id="rId25"/>
    <p:sldId id="312" r:id="rId26"/>
    <p:sldId id="309" r:id="rId27"/>
    <p:sldId id="281" r:id="rId28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080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hp\Desktop\Excel%20for%20PAC%20presentation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Office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4631992528534184E-2"/>
          <c:y val="5.4284297642626579E-2"/>
          <c:w val="0.95090480821861489"/>
          <c:h val="0.7299523791955036"/>
        </c:manualLayout>
      </c:layout>
      <c:bar3DChart>
        <c:barDir val="col"/>
        <c:grouping val="clustered"/>
        <c:ser>
          <c:idx val="0"/>
          <c:order val="0"/>
          <c:tx>
            <c:strRef>
              <c:f>Sheet1!$L$10</c:f>
              <c:strCache>
                <c:ptCount val="1"/>
                <c:pt idx="0">
                  <c:v>Public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-2.841775193573693E-2"/>
                  <c:y val="-4.9859678504165582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5DE-4297-B479-C1D0AF542D0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0084396637840396E-2"/>
                  <c:y val="-4.4264002243557782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5DE-4297-B479-C1D0AF542D0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Sheet1!$M$9:$N$9</c:f>
              <c:strCache>
                <c:ptCount val="2"/>
                <c:pt idx="0">
                  <c:v>2004-05</c:v>
                </c:pt>
                <c:pt idx="1">
                  <c:v>2014</c:v>
                </c:pt>
              </c:strCache>
            </c:strRef>
          </c:cat>
          <c:val>
            <c:numRef>
              <c:f>Sheet1!$M$10:$N$10</c:f>
              <c:numCache>
                <c:formatCode>General</c:formatCode>
                <c:ptCount val="2"/>
                <c:pt idx="0">
                  <c:v>1162</c:v>
                </c:pt>
                <c:pt idx="1">
                  <c:v>872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5DE-4297-B479-C1D0AF542D0B}"/>
            </c:ext>
          </c:extLst>
        </c:ser>
        <c:ser>
          <c:idx val="1"/>
          <c:order val="1"/>
          <c:tx>
            <c:strRef>
              <c:f>Sheet1!$L$11</c:f>
              <c:strCache>
                <c:ptCount val="1"/>
                <c:pt idx="0">
                  <c:v>Private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-8.3802716050033546E-3"/>
                  <c:y val="-3.4904242337723837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5DE-4297-B479-C1D0AF542D0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3700745118853624"/>
                  <c:y val="9.8639814079781576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45DE-4297-B479-C1D0AF542D0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Sheet1!$M$9:$N$9</c:f>
              <c:strCache>
                <c:ptCount val="2"/>
                <c:pt idx="0">
                  <c:v>2004-05</c:v>
                </c:pt>
                <c:pt idx="1">
                  <c:v>2014</c:v>
                </c:pt>
              </c:strCache>
            </c:strRef>
          </c:cat>
          <c:val>
            <c:numRef>
              <c:f>Sheet1!$M$11:$N$11</c:f>
              <c:numCache>
                <c:formatCode>General</c:formatCode>
                <c:ptCount val="2"/>
                <c:pt idx="0">
                  <c:v>4137</c:v>
                </c:pt>
                <c:pt idx="1">
                  <c:v>8128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45DE-4297-B479-C1D0AF542D0B}"/>
            </c:ext>
          </c:extLst>
        </c:ser>
        <c:shape val="box"/>
        <c:axId val="48883584"/>
        <c:axId val="48885120"/>
        <c:axId val="0"/>
      </c:bar3DChart>
      <c:catAx>
        <c:axId val="48883584"/>
        <c:scaling>
          <c:orientation val="minMax"/>
        </c:scaling>
        <c:axPos val="b"/>
        <c:numFmt formatCode="General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85120"/>
        <c:crosses val="autoZero"/>
        <c:auto val="1"/>
        <c:lblAlgn val="ctr"/>
        <c:lblOffset val="100"/>
      </c:catAx>
      <c:valAx>
        <c:axId val="48885120"/>
        <c:scaling>
          <c:orientation val="minMax"/>
          <c:max val="8000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noFill/>
              <a:round/>
            </a:ln>
            <a:effectLst/>
          </c:spPr>
        </c:min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83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4490166468917466E-2"/>
          <c:y val="3.889149471314074E-2"/>
          <c:w val="0.87643619889979507"/>
          <c:h val="0.59773903374060744"/>
        </c:manualLayout>
      </c:layout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Institutional Delivery 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dLbls>
            <c:dLbl>
              <c:idx val="1"/>
              <c:layout>
                <c:manualLayout>
                  <c:x val="1.6024414839280195E-2"/>
                  <c:y val="-2.539255767218773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0562-4117-A980-10C72520BDE9}"/>
                </c:ext>
                <c:ext xmlns:c15="http://schemas.microsoft.com/office/drawing/2012/chart" uri="{CE6537A1-D6FC-4f65-9D91-7224C49458BB}">
                  <c15:layout>
                    <c:manualLayout>
                      <c:w val="0.17695888027068604"/>
                      <c:h val="7.6685524170006888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2005-06</c:v>
                </c:pt>
                <c:pt idx="1">
                  <c:v>2015-16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38.700000000000003</c:v>
                </c:pt>
                <c:pt idx="1">
                  <c:v>78.900000000000006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562-4117-A980-10C72520BD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Institutional Deliveries in Public Health Facilities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1.6587677725118516E-2"/>
                  <c:y val="-1.1999998110236517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562-4117-A980-10C72520BDE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6.398104265402843E-2"/>
                  <c:y val="-4.1999993385827807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0562-4117-A980-10C72520BDE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2005-06</c:v>
                </c:pt>
                <c:pt idx="1">
                  <c:v>2015-16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18</c:v>
                </c:pt>
                <c:pt idx="1">
                  <c:v>52.1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562-4117-A980-10C72520BDE9}"/>
            </c:ext>
          </c:extLst>
        </c:ser>
        <c:shape val="cylinder"/>
        <c:axId val="39430016"/>
        <c:axId val="39431552"/>
        <c:axId val="0"/>
      </c:bar3DChart>
      <c:catAx>
        <c:axId val="3943001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31552"/>
        <c:crosses val="autoZero"/>
        <c:auto val="1"/>
        <c:lblAlgn val="ctr"/>
        <c:lblOffset val="100"/>
      </c:catAx>
      <c:valAx>
        <c:axId val="3943155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30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/>
              <a:t>% of women delivering in public health </a:t>
            </a:r>
            <a:r>
              <a:rPr lang="en-US" sz="1600" dirty="0" smtClean="0"/>
              <a:t>facilities receiving</a:t>
            </a:r>
            <a:r>
              <a:rPr lang="en-US" sz="1600" baseline="0" dirty="0" smtClean="0"/>
              <a:t> JSSK Benefits</a:t>
            </a:r>
            <a:endParaRPr lang="en-US" sz="1600" dirty="0"/>
          </a:p>
        </c:rich>
      </c:tx>
      <c:layout/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842886272339144E-2"/>
          <c:y val="0.2350011737346612"/>
          <c:w val="0.94314227455321731"/>
          <c:h val="0.39288567878551112"/>
        </c:manualLayout>
      </c:layout>
      <c:bar3D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% of women delivering in public health facilities</c:v>
                </c:pt>
              </c:strCache>
            </c:strRef>
          </c:tx>
          <c:spPr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/>
            <a:sp3d/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64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0A70-45C9-BE08-1789A8181FD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70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A70-45C9-BE08-1789A8181FD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45</a:t>
                    </a:r>
                    <a:endParaRPr lang="en-US"/>
                  </a:p>
                </c:rich>
              </c:tx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0A70-45C9-BE08-1789A8181FD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34</a:t>
                    </a:r>
                    <a:endParaRPr lang="en-US"/>
                  </a:p>
                </c:rich>
              </c:tx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A70-45C9-BE08-1789A8181FD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35</a:t>
                    </a:r>
                    <a:endParaRPr lang="en-US"/>
                  </a:p>
                </c:rich>
              </c:tx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0A70-45C9-BE08-1789A8181FD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Free Drugs</c:v>
                </c:pt>
                <c:pt idx="1">
                  <c:v>Free Diagnostics</c:v>
                </c:pt>
                <c:pt idx="2">
                  <c:v>Free Diet</c:v>
                </c:pt>
                <c:pt idx="3">
                  <c:v>Transport home to facility</c:v>
                </c:pt>
                <c:pt idx="4">
                  <c:v>Transport drop back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90</c:v>
                </c:pt>
                <c:pt idx="1">
                  <c:v>80</c:v>
                </c:pt>
                <c:pt idx="2">
                  <c:v>63</c:v>
                </c:pt>
                <c:pt idx="3">
                  <c:v>59</c:v>
                </c:pt>
                <c:pt idx="4">
                  <c:v>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DDF-482E-A799-91ECE1B412D5}"/>
            </c:ext>
          </c:extLst>
        </c:ser>
        <c:dLbls>
          <c:showVal val="1"/>
        </c:dLbls>
        <c:gapWidth val="79"/>
        <c:shape val="box"/>
        <c:axId val="108899328"/>
        <c:axId val="109015808"/>
        <c:axId val="0"/>
      </c:bar3DChart>
      <c:catAx>
        <c:axId val="10889932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015808"/>
        <c:crosses val="autoZero"/>
        <c:auto val="1"/>
        <c:lblAlgn val="ctr"/>
        <c:lblOffset val="100"/>
      </c:catAx>
      <c:valAx>
        <c:axId val="109015808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08899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064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224F01-BF7D-49BA-8C8C-DF60B24B4F65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6D35A9C-A168-45F7-8C97-F352BC00452E}">
      <dgm:prSet phldrT="[Text]" custT="1"/>
      <dgm:spPr/>
      <dgm:t>
        <a:bodyPr/>
        <a:lstStyle/>
        <a:p>
          <a:r>
            <a:rPr lang="en-US" sz="2400" dirty="0" err="1" smtClean="0"/>
            <a:t>EmOC</a:t>
          </a:r>
          <a:endParaRPr lang="en-US" sz="2400" dirty="0"/>
        </a:p>
      </dgm:t>
    </dgm:pt>
    <dgm:pt modelId="{B000CB42-003F-4750-A308-36D5FF9E648C}" type="parTrans" cxnId="{C99A0C9E-2DC7-4F86-9A2C-98BDB55FC56D}">
      <dgm:prSet/>
      <dgm:spPr/>
      <dgm:t>
        <a:bodyPr/>
        <a:lstStyle/>
        <a:p>
          <a:endParaRPr lang="en-US"/>
        </a:p>
      </dgm:t>
    </dgm:pt>
    <dgm:pt modelId="{FCD0EFE7-49E9-49C2-A314-CA85D1166F66}" type="sibTrans" cxnId="{C99A0C9E-2DC7-4F86-9A2C-98BDB55FC56D}">
      <dgm:prSet/>
      <dgm:spPr/>
      <dgm:t>
        <a:bodyPr/>
        <a:lstStyle/>
        <a:p>
          <a:endParaRPr lang="en-US"/>
        </a:p>
      </dgm:t>
    </dgm:pt>
    <dgm:pt modelId="{CE89037D-E2D3-4E2F-9B5F-28B1011D5622}">
      <dgm:prSet phldrT="[Text]" custT="1"/>
      <dgm:spPr/>
      <dgm:t>
        <a:bodyPr/>
        <a:lstStyle/>
        <a:p>
          <a:r>
            <a:rPr lang="en-US" sz="2800" dirty="0" smtClean="0"/>
            <a:t>LSAS</a:t>
          </a:r>
          <a:endParaRPr lang="en-US" sz="2800" dirty="0"/>
        </a:p>
      </dgm:t>
    </dgm:pt>
    <dgm:pt modelId="{5CCE750A-6DB1-4D37-A18B-5EB864FF5177}" type="parTrans" cxnId="{FB8C2761-F224-4E72-9036-0EBD2F5B0FAC}">
      <dgm:prSet/>
      <dgm:spPr/>
      <dgm:t>
        <a:bodyPr/>
        <a:lstStyle/>
        <a:p>
          <a:endParaRPr lang="en-US"/>
        </a:p>
      </dgm:t>
    </dgm:pt>
    <dgm:pt modelId="{E7458624-BAF2-41CD-8BBC-FFC3CC62F33C}" type="sibTrans" cxnId="{FB8C2761-F224-4E72-9036-0EBD2F5B0FAC}">
      <dgm:prSet/>
      <dgm:spPr/>
      <dgm:t>
        <a:bodyPr/>
        <a:lstStyle/>
        <a:p>
          <a:endParaRPr lang="en-US"/>
        </a:p>
      </dgm:t>
    </dgm:pt>
    <dgm:pt modelId="{468F7077-046F-4540-85FF-2B79CBA7E5F7}">
      <dgm:prSet phldrT="[Text]" custT="1"/>
      <dgm:spPr/>
      <dgm:t>
        <a:bodyPr/>
        <a:lstStyle/>
        <a:p>
          <a:r>
            <a:rPr lang="en-US" sz="2800" dirty="0" smtClean="0"/>
            <a:t>BEmoC</a:t>
          </a:r>
        </a:p>
      </dgm:t>
    </dgm:pt>
    <dgm:pt modelId="{E707926D-A646-4346-B270-1AA91243EA35}" type="parTrans" cxnId="{28BC3E0D-EF4E-46EA-B7FA-6B7029EC26F7}">
      <dgm:prSet/>
      <dgm:spPr/>
      <dgm:t>
        <a:bodyPr/>
        <a:lstStyle/>
        <a:p>
          <a:endParaRPr lang="en-US"/>
        </a:p>
      </dgm:t>
    </dgm:pt>
    <dgm:pt modelId="{301E22B0-9F80-4412-8A98-26D65D2190C5}" type="sibTrans" cxnId="{28BC3E0D-EF4E-46EA-B7FA-6B7029EC26F7}">
      <dgm:prSet/>
      <dgm:spPr/>
      <dgm:t>
        <a:bodyPr/>
        <a:lstStyle/>
        <a:p>
          <a:endParaRPr lang="en-US"/>
        </a:p>
      </dgm:t>
    </dgm:pt>
    <dgm:pt modelId="{754344B2-BFEF-4666-A5FF-8C368C9103AD}">
      <dgm:prSet custT="1"/>
      <dgm:spPr/>
      <dgm:t>
        <a:bodyPr/>
        <a:lstStyle/>
        <a:p>
          <a:r>
            <a:rPr lang="en-US" sz="2800" dirty="0" smtClean="0"/>
            <a:t>SBA</a:t>
          </a:r>
        </a:p>
      </dgm:t>
    </dgm:pt>
    <dgm:pt modelId="{F43E6B73-3418-43EE-9F78-76485EE99762}" type="parTrans" cxnId="{F2BA6E11-4027-4361-8177-524C8379460F}">
      <dgm:prSet/>
      <dgm:spPr/>
      <dgm:t>
        <a:bodyPr/>
        <a:lstStyle/>
        <a:p>
          <a:endParaRPr lang="en-US"/>
        </a:p>
      </dgm:t>
    </dgm:pt>
    <dgm:pt modelId="{1C002777-8F2B-49AA-8CBE-6C12C9BC304C}" type="sibTrans" cxnId="{F2BA6E11-4027-4361-8177-524C8379460F}">
      <dgm:prSet/>
      <dgm:spPr/>
      <dgm:t>
        <a:bodyPr/>
        <a:lstStyle/>
        <a:p>
          <a:endParaRPr lang="en-US"/>
        </a:p>
      </dgm:t>
    </dgm:pt>
    <dgm:pt modelId="{C4DBDEA8-8360-472F-81EF-BDA2A3EF1C53}">
      <dgm:prSet phldrT="[Text]" custT="1"/>
      <dgm:spPr/>
      <dgm:t>
        <a:bodyPr/>
        <a:lstStyle/>
        <a:p>
          <a:pPr algn="l"/>
          <a:r>
            <a:rPr lang="en-US" sz="2400" dirty="0" smtClean="0">
              <a:solidFill>
                <a:srgbClr val="FF0000"/>
              </a:solidFill>
            </a:rPr>
            <a:t>2412</a:t>
          </a:r>
          <a:r>
            <a:rPr lang="en-US" sz="2400" dirty="0" smtClean="0"/>
            <a:t> participants trained till date </a:t>
          </a:r>
          <a:endParaRPr lang="en-US" sz="2400" dirty="0"/>
        </a:p>
      </dgm:t>
    </dgm:pt>
    <dgm:pt modelId="{AF3AE104-133E-41DD-BC0D-15F13F9C727A}" type="parTrans" cxnId="{E27D7C09-2C32-47FE-81BA-B561DDEA6092}">
      <dgm:prSet/>
      <dgm:spPr/>
      <dgm:t>
        <a:bodyPr/>
        <a:lstStyle/>
        <a:p>
          <a:endParaRPr lang="en-US"/>
        </a:p>
      </dgm:t>
    </dgm:pt>
    <dgm:pt modelId="{7D9C93F6-16DD-4A00-9A64-6D2EE3F1737C}" type="sibTrans" cxnId="{E27D7C09-2C32-47FE-81BA-B561DDEA6092}">
      <dgm:prSet/>
      <dgm:spPr/>
      <dgm:t>
        <a:bodyPr/>
        <a:lstStyle/>
        <a:p>
          <a:endParaRPr lang="en-US"/>
        </a:p>
      </dgm:t>
    </dgm:pt>
    <dgm:pt modelId="{E4040F78-5D24-42AD-A331-4A9C77AE0B96}">
      <dgm:prSet phldrT="[Text]" custT="1"/>
      <dgm:spPr/>
      <dgm:t>
        <a:bodyPr/>
        <a:lstStyle/>
        <a:p>
          <a:pPr algn="l"/>
          <a:r>
            <a:rPr lang="en-US" sz="2400" dirty="0" smtClean="0">
              <a:solidFill>
                <a:srgbClr val="FF0000"/>
              </a:solidFill>
            </a:rPr>
            <a:t>2683</a:t>
          </a:r>
          <a:r>
            <a:rPr lang="en-US" sz="2400" dirty="0" smtClean="0"/>
            <a:t> participants trained till date </a:t>
          </a:r>
        </a:p>
      </dgm:t>
    </dgm:pt>
    <dgm:pt modelId="{D2FA6126-80BE-4AC2-9105-0C6F4F6FEA57}" type="parTrans" cxnId="{74F5CC76-F074-4CCB-B644-F47A9EB38FB4}">
      <dgm:prSet/>
      <dgm:spPr/>
      <dgm:t>
        <a:bodyPr/>
        <a:lstStyle/>
        <a:p>
          <a:endParaRPr lang="en-US"/>
        </a:p>
      </dgm:t>
    </dgm:pt>
    <dgm:pt modelId="{13E7759E-EE2C-4685-B846-DA006EDE1773}" type="sibTrans" cxnId="{74F5CC76-F074-4CCB-B644-F47A9EB38FB4}">
      <dgm:prSet/>
      <dgm:spPr/>
      <dgm:t>
        <a:bodyPr/>
        <a:lstStyle/>
        <a:p>
          <a:endParaRPr lang="en-US"/>
        </a:p>
      </dgm:t>
    </dgm:pt>
    <dgm:pt modelId="{0EA6167F-7372-4634-9DDC-7B5A28627D3D}">
      <dgm:prSet phldrT="[Text]" custT="1"/>
      <dgm:spPr/>
      <dgm:t>
        <a:bodyPr/>
        <a:lstStyle/>
        <a:p>
          <a:r>
            <a:rPr lang="en-US" sz="2400" dirty="0" smtClean="0"/>
            <a:t>More than 3 lac  participants trained </a:t>
          </a:r>
          <a:endParaRPr lang="en-US" sz="2400" dirty="0"/>
        </a:p>
      </dgm:t>
    </dgm:pt>
    <dgm:pt modelId="{3EE92B16-6950-4EAB-BC80-E0E54603A5EB}" type="sibTrans" cxnId="{5F9D015D-76F8-4260-9D58-D2677997647A}">
      <dgm:prSet/>
      <dgm:spPr/>
      <dgm:t>
        <a:bodyPr/>
        <a:lstStyle/>
        <a:p>
          <a:endParaRPr lang="en-US"/>
        </a:p>
      </dgm:t>
    </dgm:pt>
    <dgm:pt modelId="{51FDFE83-9532-4B49-9DE7-4810E209EA19}" type="parTrans" cxnId="{5F9D015D-76F8-4260-9D58-D2677997647A}">
      <dgm:prSet/>
      <dgm:spPr/>
      <dgm:t>
        <a:bodyPr/>
        <a:lstStyle/>
        <a:p>
          <a:endParaRPr lang="en-US"/>
        </a:p>
      </dgm:t>
    </dgm:pt>
    <dgm:pt modelId="{6BCEFEB6-861E-43EB-89F2-75062BE5BAB0}">
      <dgm:prSet phldrT="[Text]" custT="1"/>
      <dgm:spPr/>
      <dgm:t>
        <a:bodyPr/>
        <a:lstStyle/>
        <a:p>
          <a:pPr algn="l"/>
          <a:r>
            <a:rPr lang="en-US" sz="2400" dirty="0" smtClean="0"/>
            <a:t>17320 participants trained till date </a:t>
          </a:r>
        </a:p>
      </dgm:t>
    </dgm:pt>
    <dgm:pt modelId="{3FD98594-7EC4-45FD-91A5-55DB140AF4F1}" type="parTrans" cxnId="{09E58219-F8C3-42D7-8CA7-7CFF43BF4203}">
      <dgm:prSet/>
      <dgm:spPr/>
      <dgm:t>
        <a:bodyPr/>
        <a:lstStyle/>
        <a:p>
          <a:endParaRPr lang="en-US"/>
        </a:p>
      </dgm:t>
    </dgm:pt>
    <dgm:pt modelId="{9EB56A0F-D976-4AA1-AB7C-328EFA3169B7}" type="sibTrans" cxnId="{09E58219-F8C3-42D7-8CA7-7CFF43BF4203}">
      <dgm:prSet/>
      <dgm:spPr/>
      <dgm:t>
        <a:bodyPr/>
        <a:lstStyle/>
        <a:p>
          <a:endParaRPr lang="en-US"/>
        </a:p>
      </dgm:t>
    </dgm:pt>
    <dgm:pt modelId="{479FC92B-1248-4DFA-B7C6-2A64C019C875}" type="pres">
      <dgm:prSet presAssocID="{C2224F01-BF7D-49BA-8C8C-DF60B24B4F65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E8457FE7-1325-4176-8B57-69D096BD81EE}" type="pres">
      <dgm:prSet presAssocID="{C2224F01-BF7D-49BA-8C8C-DF60B24B4F65}" presName="pyramid" presStyleLbl="node1" presStyleIdx="0" presStyleCnt="1" custLinFactNeighborX="-47022" custLinFactNeighborY="681"/>
      <dgm:spPr/>
    </dgm:pt>
    <dgm:pt modelId="{DC65D004-04C8-4DDF-8045-9A038686421E}" type="pres">
      <dgm:prSet presAssocID="{C2224F01-BF7D-49BA-8C8C-DF60B24B4F65}" presName="theList" presStyleCnt="0"/>
      <dgm:spPr/>
    </dgm:pt>
    <dgm:pt modelId="{5486F8FB-8CA0-4D07-9668-EE63CBE77D21}" type="pres">
      <dgm:prSet presAssocID="{D6D35A9C-A168-45F7-8C97-F352BC00452E}" presName="aNode" presStyleLbl="fgAcc1" presStyleIdx="0" presStyleCnt="8" custScaleY="267743" custLinFactX="-14802" custLinFactY="6671" custLinFactNeighborX="-100000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B65D53-F746-485F-9909-8A0F485420CA}" type="pres">
      <dgm:prSet presAssocID="{D6D35A9C-A168-45F7-8C97-F352BC00452E}" presName="aSpace" presStyleCnt="0"/>
      <dgm:spPr/>
    </dgm:pt>
    <dgm:pt modelId="{09707976-57E7-4765-A9F1-434C6AC6FC38}" type="pres">
      <dgm:prSet presAssocID="{C4DBDEA8-8360-472F-81EF-BDA2A3EF1C53}" presName="aNode" presStyleLbl="fgAcc1" presStyleIdx="1" presStyleCnt="8" custScaleX="158354" custScaleY="296013" custLinFactY="-228208" custLinFactNeighborX="70769" custLinFactNeighborY="-3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31C983-AE97-4B2B-9C63-392916253086}" type="pres">
      <dgm:prSet presAssocID="{C4DBDEA8-8360-472F-81EF-BDA2A3EF1C53}" presName="aSpace" presStyleCnt="0"/>
      <dgm:spPr/>
    </dgm:pt>
    <dgm:pt modelId="{377EFF7A-7D54-40A6-856B-99B62FD777A9}" type="pres">
      <dgm:prSet presAssocID="{E4040F78-5D24-42AD-A331-4A9C77AE0B96}" presName="aNode" presStyleLbl="fgAcc1" presStyleIdx="2" presStyleCnt="8" custScaleX="153548" custScaleY="296013" custLinFactY="-11124" custLinFactNeighborX="6814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9895E3-33B8-44B3-910C-E71EE1A81229}" type="pres">
      <dgm:prSet presAssocID="{E4040F78-5D24-42AD-A331-4A9C77AE0B96}" presName="aSpace" presStyleCnt="0"/>
      <dgm:spPr/>
    </dgm:pt>
    <dgm:pt modelId="{C553F244-CD5B-4364-941E-787D3AAF2F46}" type="pres">
      <dgm:prSet presAssocID="{0EA6167F-7372-4634-9DDC-7B5A28627D3D}" presName="aNode" presStyleLbl="fgAcc1" presStyleIdx="3" presStyleCnt="8" custScaleX="126862" custScaleY="411362" custLinFactY="766494" custLinFactNeighborX="41434" custLinFactNeighborY="8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29A4F3-926F-4012-8B9F-BAC5954EF335}" type="pres">
      <dgm:prSet presAssocID="{0EA6167F-7372-4634-9DDC-7B5A28627D3D}" presName="aSpace" presStyleCnt="0"/>
      <dgm:spPr/>
    </dgm:pt>
    <dgm:pt modelId="{CE4492A4-E79A-4850-B75D-7E36FFCFE63D}" type="pres">
      <dgm:prSet presAssocID="{CE89037D-E2D3-4E2F-9B5F-28B1011D5622}" presName="aNode" presStyleLbl="fgAcc1" presStyleIdx="4" presStyleCnt="8" custAng="0" custScaleX="109610" custScaleY="306372" custLinFactX="-1475" custLinFactY="-643121" custLinFactNeighborX="-100000" custLinFactNeighborY="-7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16E282-B4ED-4D95-B2CF-158320BA2E51}" type="pres">
      <dgm:prSet presAssocID="{CE89037D-E2D3-4E2F-9B5F-28B1011D5622}" presName="aSpace" presStyleCnt="0"/>
      <dgm:spPr/>
    </dgm:pt>
    <dgm:pt modelId="{6199F188-8F3E-4F54-9F86-E03BA9E41FE0}" type="pres">
      <dgm:prSet presAssocID="{468F7077-046F-4540-85FF-2B79CBA7E5F7}" presName="aNode" presStyleLbl="fgAcc1" presStyleIdx="5" presStyleCnt="8" custScaleX="117467" custScaleY="292433" custLinFactY="-387361" custLinFactNeighborX="-99687" custLinFactNeighborY="-4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86F4F1-818C-47A1-B70D-B437D61A9265}" type="pres">
      <dgm:prSet presAssocID="{468F7077-046F-4540-85FF-2B79CBA7E5F7}" presName="aSpace" presStyleCnt="0"/>
      <dgm:spPr/>
    </dgm:pt>
    <dgm:pt modelId="{9D30CBDB-E9B6-4F0C-96A2-CF85D1E371AB}" type="pres">
      <dgm:prSet presAssocID="{754344B2-BFEF-4666-A5FF-8C368C9103AD}" presName="aNode" presStyleLbl="fgAcc1" presStyleIdx="6" presStyleCnt="8" custScaleX="125849" custScaleY="276065" custLinFactY="-105162" custLinFactNeighborX="-90953" custLinFactNeighborY="-2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1C0802-0130-4E1D-A87D-5FBC3BA7AF60}" type="pres">
      <dgm:prSet presAssocID="{754344B2-BFEF-4666-A5FF-8C368C9103AD}" presName="aSpace" presStyleCnt="0"/>
      <dgm:spPr/>
    </dgm:pt>
    <dgm:pt modelId="{5B903696-80E3-4BE6-90B8-E781D30E1375}" type="pres">
      <dgm:prSet presAssocID="{6BCEFEB6-861E-43EB-89F2-75062BE5BAB0}" presName="aNode" presStyleLbl="fgAcc1" presStyleIdx="7" presStyleCnt="8" custScaleX="143938" custScaleY="366826" custLinFactY="-923893" custLinFactNeighborX="71140" custLinFactNeighborY="-10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C6B31E-A5D6-4F6A-B0AF-FD744BD071D2}" type="pres">
      <dgm:prSet presAssocID="{6BCEFEB6-861E-43EB-89F2-75062BE5BAB0}" presName="aSpace" presStyleCnt="0"/>
      <dgm:spPr/>
    </dgm:pt>
  </dgm:ptLst>
  <dgm:cxnLst>
    <dgm:cxn modelId="{3F95EEA6-77A2-4F6D-AB9A-1E11C7CB939C}" type="presOf" srcId="{D6D35A9C-A168-45F7-8C97-F352BC00452E}" destId="{5486F8FB-8CA0-4D07-9668-EE63CBE77D21}" srcOrd="0" destOrd="0" presId="urn:microsoft.com/office/officeart/2005/8/layout/pyramid2"/>
    <dgm:cxn modelId="{6808728B-7516-4C74-9145-4526148C6943}" type="presOf" srcId="{CE89037D-E2D3-4E2F-9B5F-28B1011D5622}" destId="{CE4492A4-E79A-4850-B75D-7E36FFCFE63D}" srcOrd="0" destOrd="0" presId="urn:microsoft.com/office/officeart/2005/8/layout/pyramid2"/>
    <dgm:cxn modelId="{2D2AB76D-C64B-4BB3-9E97-E702FB655617}" type="presOf" srcId="{C2224F01-BF7D-49BA-8C8C-DF60B24B4F65}" destId="{479FC92B-1248-4DFA-B7C6-2A64C019C875}" srcOrd="0" destOrd="0" presId="urn:microsoft.com/office/officeart/2005/8/layout/pyramid2"/>
    <dgm:cxn modelId="{FB8C2761-F224-4E72-9036-0EBD2F5B0FAC}" srcId="{C2224F01-BF7D-49BA-8C8C-DF60B24B4F65}" destId="{CE89037D-E2D3-4E2F-9B5F-28B1011D5622}" srcOrd="4" destOrd="0" parTransId="{5CCE750A-6DB1-4D37-A18B-5EB864FF5177}" sibTransId="{E7458624-BAF2-41CD-8BBC-FFC3CC62F33C}"/>
    <dgm:cxn modelId="{F2BA6E11-4027-4361-8177-524C8379460F}" srcId="{C2224F01-BF7D-49BA-8C8C-DF60B24B4F65}" destId="{754344B2-BFEF-4666-A5FF-8C368C9103AD}" srcOrd="6" destOrd="0" parTransId="{F43E6B73-3418-43EE-9F78-76485EE99762}" sibTransId="{1C002777-8F2B-49AA-8CBE-6C12C9BC304C}"/>
    <dgm:cxn modelId="{09E58219-F8C3-42D7-8CA7-7CFF43BF4203}" srcId="{C2224F01-BF7D-49BA-8C8C-DF60B24B4F65}" destId="{6BCEFEB6-861E-43EB-89F2-75062BE5BAB0}" srcOrd="7" destOrd="0" parTransId="{3FD98594-7EC4-45FD-91A5-55DB140AF4F1}" sibTransId="{9EB56A0F-D976-4AA1-AB7C-328EFA3169B7}"/>
    <dgm:cxn modelId="{035B91F3-96A8-4B84-9517-5FA7F67851F9}" type="presOf" srcId="{E4040F78-5D24-42AD-A331-4A9C77AE0B96}" destId="{377EFF7A-7D54-40A6-856B-99B62FD777A9}" srcOrd="0" destOrd="0" presId="urn:microsoft.com/office/officeart/2005/8/layout/pyramid2"/>
    <dgm:cxn modelId="{74F5CC76-F074-4CCB-B644-F47A9EB38FB4}" srcId="{C2224F01-BF7D-49BA-8C8C-DF60B24B4F65}" destId="{E4040F78-5D24-42AD-A331-4A9C77AE0B96}" srcOrd="2" destOrd="0" parTransId="{D2FA6126-80BE-4AC2-9105-0C6F4F6FEA57}" sibTransId="{13E7759E-EE2C-4685-B846-DA006EDE1773}"/>
    <dgm:cxn modelId="{20F30A24-9BB1-40E2-B57D-866764D7653F}" type="presOf" srcId="{754344B2-BFEF-4666-A5FF-8C368C9103AD}" destId="{9D30CBDB-E9B6-4F0C-96A2-CF85D1E371AB}" srcOrd="0" destOrd="0" presId="urn:microsoft.com/office/officeart/2005/8/layout/pyramid2"/>
    <dgm:cxn modelId="{5F9D015D-76F8-4260-9D58-D2677997647A}" srcId="{C2224F01-BF7D-49BA-8C8C-DF60B24B4F65}" destId="{0EA6167F-7372-4634-9DDC-7B5A28627D3D}" srcOrd="3" destOrd="0" parTransId="{51FDFE83-9532-4B49-9DE7-4810E209EA19}" sibTransId="{3EE92B16-6950-4EAB-BC80-E0E54603A5EB}"/>
    <dgm:cxn modelId="{E27D7C09-2C32-47FE-81BA-B561DDEA6092}" srcId="{C2224F01-BF7D-49BA-8C8C-DF60B24B4F65}" destId="{C4DBDEA8-8360-472F-81EF-BDA2A3EF1C53}" srcOrd="1" destOrd="0" parTransId="{AF3AE104-133E-41DD-BC0D-15F13F9C727A}" sibTransId="{7D9C93F6-16DD-4A00-9A64-6D2EE3F1737C}"/>
    <dgm:cxn modelId="{28BC3E0D-EF4E-46EA-B7FA-6B7029EC26F7}" srcId="{C2224F01-BF7D-49BA-8C8C-DF60B24B4F65}" destId="{468F7077-046F-4540-85FF-2B79CBA7E5F7}" srcOrd="5" destOrd="0" parTransId="{E707926D-A646-4346-B270-1AA91243EA35}" sibTransId="{301E22B0-9F80-4412-8A98-26D65D2190C5}"/>
    <dgm:cxn modelId="{56489104-1509-4F88-ABF9-FB49A5E89940}" type="presOf" srcId="{0EA6167F-7372-4634-9DDC-7B5A28627D3D}" destId="{C553F244-CD5B-4364-941E-787D3AAF2F46}" srcOrd="0" destOrd="0" presId="urn:microsoft.com/office/officeart/2005/8/layout/pyramid2"/>
    <dgm:cxn modelId="{4F9317E8-6E86-43BA-875C-837B98947810}" type="presOf" srcId="{468F7077-046F-4540-85FF-2B79CBA7E5F7}" destId="{6199F188-8F3E-4F54-9F86-E03BA9E41FE0}" srcOrd="0" destOrd="0" presId="urn:microsoft.com/office/officeart/2005/8/layout/pyramid2"/>
    <dgm:cxn modelId="{AAF1DD19-4AB5-4104-9088-DEEBADA15E8B}" type="presOf" srcId="{6BCEFEB6-861E-43EB-89F2-75062BE5BAB0}" destId="{5B903696-80E3-4BE6-90B8-E781D30E1375}" srcOrd="0" destOrd="0" presId="urn:microsoft.com/office/officeart/2005/8/layout/pyramid2"/>
    <dgm:cxn modelId="{66FD3FBB-581D-4ADF-B062-99B12EC907FB}" type="presOf" srcId="{C4DBDEA8-8360-472F-81EF-BDA2A3EF1C53}" destId="{09707976-57E7-4765-A9F1-434C6AC6FC38}" srcOrd="0" destOrd="0" presId="urn:microsoft.com/office/officeart/2005/8/layout/pyramid2"/>
    <dgm:cxn modelId="{C99A0C9E-2DC7-4F86-9A2C-98BDB55FC56D}" srcId="{C2224F01-BF7D-49BA-8C8C-DF60B24B4F65}" destId="{D6D35A9C-A168-45F7-8C97-F352BC00452E}" srcOrd="0" destOrd="0" parTransId="{B000CB42-003F-4750-A308-36D5FF9E648C}" sibTransId="{FCD0EFE7-49E9-49C2-A314-CA85D1166F66}"/>
    <dgm:cxn modelId="{F93D9AB0-BBDD-4B42-960F-0E7DDCADA855}" type="presParOf" srcId="{479FC92B-1248-4DFA-B7C6-2A64C019C875}" destId="{E8457FE7-1325-4176-8B57-69D096BD81EE}" srcOrd="0" destOrd="0" presId="urn:microsoft.com/office/officeart/2005/8/layout/pyramid2"/>
    <dgm:cxn modelId="{BCA43A96-A86A-4137-8707-45793AFEA00B}" type="presParOf" srcId="{479FC92B-1248-4DFA-B7C6-2A64C019C875}" destId="{DC65D004-04C8-4DDF-8045-9A038686421E}" srcOrd="1" destOrd="0" presId="urn:microsoft.com/office/officeart/2005/8/layout/pyramid2"/>
    <dgm:cxn modelId="{63C41189-7544-4D6B-8705-BA791B134032}" type="presParOf" srcId="{DC65D004-04C8-4DDF-8045-9A038686421E}" destId="{5486F8FB-8CA0-4D07-9668-EE63CBE77D21}" srcOrd="0" destOrd="0" presId="urn:microsoft.com/office/officeart/2005/8/layout/pyramid2"/>
    <dgm:cxn modelId="{0A7B14D8-5294-43DD-B2E5-95CD8EE00FFF}" type="presParOf" srcId="{DC65D004-04C8-4DDF-8045-9A038686421E}" destId="{26B65D53-F746-485F-9909-8A0F485420CA}" srcOrd="1" destOrd="0" presId="urn:microsoft.com/office/officeart/2005/8/layout/pyramid2"/>
    <dgm:cxn modelId="{EE8D9377-639B-42D8-B94B-BAA149563479}" type="presParOf" srcId="{DC65D004-04C8-4DDF-8045-9A038686421E}" destId="{09707976-57E7-4765-A9F1-434C6AC6FC38}" srcOrd="2" destOrd="0" presId="urn:microsoft.com/office/officeart/2005/8/layout/pyramid2"/>
    <dgm:cxn modelId="{829D30F4-1468-4DEB-ABB0-A044BF86D19C}" type="presParOf" srcId="{DC65D004-04C8-4DDF-8045-9A038686421E}" destId="{6C31C983-AE97-4B2B-9C63-392916253086}" srcOrd="3" destOrd="0" presId="urn:microsoft.com/office/officeart/2005/8/layout/pyramid2"/>
    <dgm:cxn modelId="{D71563DB-6333-4713-B3FB-D24747D111C2}" type="presParOf" srcId="{DC65D004-04C8-4DDF-8045-9A038686421E}" destId="{377EFF7A-7D54-40A6-856B-99B62FD777A9}" srcOrd="4" destOrd="0" presId="urn:microsoft.com/office/officeart/2005/8/layout/pyramid2"/>
    <dgm:cxn modelId="{FE73C571-F2AC-4492-9124-5C7F931F171E}" type="presParOf" srcId="{DC65D004-04C8-4DDF-8045-9A038686421E}" destId="{C19895E3-33B8-44B3-910C-E71EE1A81229}" srcOrd="5" destOrd="0" presId="urn:microsoft.com/office/officeart/2005/8/layout/pyramid2"/>
    <dgm:cxn modelId="{765E1684-E66C-4A07-BB3C-72F31D559791}" type="presParOf" srcId="{DC65D004-04C8-4DDF-8045-9A038686421E}" destId="{C553F244-CD5B-4364-941E-787D3AAF2F46}" srcOrd="6" destOrd="0" presId="urn:microsoft.com/office/officeart/2005/8/layout/pyramid2"/>
    <dgm:cxn modelId="{5213237A-5D0D-40A2-B097-9FA42668400E}" type="presParOf" srcId="{DC65D004-04C8-4DDF-8045-9A038686421E}" destId="{9C29A4F3-926F-4012-8B9F-BAC5954EF335}" srcOrd="7" destOrd="0" presId="urn:microsoft.com/office/officeart/2005/8/layout/pyramid2"/>
    <dgm:cxn modelId="{81BF8FB2-EC9E-4C69-B26E-6E0CD10699BD}" type="presParOf" srcId="{DC65D004-04C8-4DDF-8045-9A038686421E}" destId="{CE4492A4-E79A-4850-B75D-7E36FFCFE63D}" srcOrd="8" destOrd="0" presId="urn:microsoft.com/office/officeart/2005/8/layout/pyramid2"/>
    <dgm:cxn modelId="{C5040665-9CDA-4287-837B-220FF64C8C3D}" type="presParOf" srcId="{DC65D004-04C8-4DDF-8045-9A038686421E}" destId="{8916E282-B4ED-4D95-B2CF-158320BA2E51}" srcOrd="9" destOrd="0" presId="urn:microsoft.com/office/officeart/2005/8/layout/pyramid2"/>
    <dgm:cxn modelId="{D9528814-2D03-4476-AD71-F865BB025ED5}" type="presParOf" srcId="{DC65D004-04C8-4DDF-8045-9A038686421E}" destId="{6199F188-8F3E-4F54-9F86-E03BA9E41FE0}" srcOrd="10" destOrd="0" presId="urn:microsoft.com/office/officeart/2005/8/layout/pyramid2"/>
    <dgm:cxn modelId="{254ECC57-AD0A-441F-812F-DEA389310E64}" type="presParOf" srcId="{DC65D004-04C8-4DDF-8045-9A038686421E}" destId="{3586F4F1-818C-47A1-B70D-B437D61A9265}" srcOrd="11" destOrd="0" presId="urn:microsoft.com/office/officeart/2005/8/layout/pyramid2"/>
    <dgm:cxn modelId="{AD13BC1E-51D5-469D-9C34-08CB88CF3325}" type="presParOf" srcId="{DC65D004-04C8-4DDF-8045-9A038686421E}" destId="{9D30CBDB-E9B6-4F0C-96A2-CF85D1E371AB}" srcOrd="12" destOrd="0" presId="urn:microsoft.com/office/officeart/2005/8/layout/pyramid2"/>
    <dgm:cxn modelId="{F150E802-3706-407A-9037-6A9B3F6733F6}" type="presParOf" srcId="{DC65D004-04C8-4DDF-8045-9A038686421E}" destId="{281C0802-0130-4E1D-A87D-5FBC3BA7AF60}" srcOrd="13" destOrd="0" presId="urn:microsoft.com/office/officeart/2005/8/layout/pyramid2"/>
    <dgm:cxn modelId="{E0D9C394-A114-49AF-8F7D-A3546FE62966}" type="presParOf" srcId="{DC65D004-04C8-4DDF-8045-9A038686421E}" destId="{5B903696-80E3-4BE6-90B8-E781D30E1375}" srcOrd="14" destOrd="0" presId="urn:microsoft.com/office/officeart/2005/8/layout/pyramid2"/>
    <dgm:cxn modelId="{9058C602-22CC-4C0F-913C-BDAE9DBED2E0}" type="presParOf" srcId="{DC65D004-04C8-4DDF-8045-9A038686421E}" destId="{FCC6B31E-A5D6-4F6A-B0AF-FD744BD071D2}" srcOrd="15" destOrd="0" presId="urn:microsoft.com/office/officeart/2005/8/layout/pyramid2"/>
  </dgm:cxnLst>
  <dgm:bg>
    <a:blipFill>
      <a:blip xmlns:r="http://schemas.openxmlformats.org/officeDocument/2006/relationships" r:embed="rId1"/>
      <a:stretch>
        <a:fillRect/>
      </a:stretch>
    </a:blipFill>
  </dgm:bg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C3DCEA-75C2-460E-9AB4-5B58CE21D20F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79E374-3289-4A2F-8EE0-054CCE5A5B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54501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ED47D-F37E-4371-ACE9-F0C09C39606E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817182-6D05-4D76-8943-DCB43F347F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564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53CFF1-41A1-403F-98BE-9E158C5F4F9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563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err="1" smtClean="0"/>
              <a:t>Nayional</a:t>
            </a:r>
            <a:r>
              <a:rPr lang="en-IN" baseline="0" dirty="0" smtClean="0"/>
              <a:t> family health survey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53CFF1-41A1-403F-98BE-9E158C5F4F9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1019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53CFF1-41A1-403F-98BE-9E158C5F4F9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204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53CFF1-41A1-403F-98BE-9E158C5F4F9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0563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0423CD-30EF-46E7-9999-F73AA15F5261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071626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6EAB952-8EF1-46D5-A02D-3C9C6ACB1657}" type="slidenum">
              <a:rPr lang="en-GB" altLang="en-US">
                <a:solidFill>
                  <a:prstClr val="black"/>
                </a:solidFill>
                <a:latin typeface="Calibri" panose="020F0502020204030204" pitchFamily="34" charset="0"/>
              </a:rPr>
              <a:pPr/>
              <a:t>12</a:t>
            </a:fld>
            <a:endParaRPr lang="en-GB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7065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96875" y="881063"/>
            <a:ext cx="5849938" cy="43894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0660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65608" y="5563889"/>
            <a:ext cx="5313830" cy="527440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70661" name="Slide Number Placeholder 3"/>
          <p:cNvSpPr txBox="1">
            <a:spLocks noGrp="1"/>
          </p:cNvSpPr>
          <p:nvPr/>
        </p:nvSpPr>
        <p:spPr bwMode="auto">
          <a:xfrm>
            <a:off x="3762325" y="11129500"/>
            <a:ext cx="2877997" cy="585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08" tIns="46504" rIns="93008" bIns="46504" anchor="b"/>
          <a:lstStyle>
            <a:lvl1pPr defTabSz="9286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47F12637-8395-4DEB-BD59-E4B56DDBFB3B}" type="slidenum">
              <a:rPr lang="en-US" altLang="en-US" sz="1200">
                <a:solidFill>
                  <a:prstClr val="black"/>
                </a:solidFill>
                <a:latin typeface="Calibri" panose="020F0502020204030204" pitchFamily="34" charset="0"/>
              </a:rPr>
              <a:pPr algn="r"/>
              <a:t>12</a:t>
            </a:fld>
            <a:endParaRPr lang="en-US" altLang="en-US" sz="12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45004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0423CD-30EF-46E7-9999-F73AA15F5261}" type="slidenum">
              <a:rPr lang="en-US" altLang="en-US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6317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F23F1-F83F-43E1-83D6-107808370B67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69426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33adebc795_7_99:notes"/>
          <p:cNvSpPr txBox="1">
            <a:spLocks noGrp="1"/>
          </p:cNvSpPr>
          <p:nvPr>
            <p:ph type="body" idx="1"/>
          </p:nvPr>
        </p:nvSpPr>
        <p:spPr>
          <a:xfrm>
            <a:off x="673787" y="5186070"/>
            <a:ext cx="5390305" cy="424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7" name="Google Shape;857;g33adebc795_7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6150" y="1347788"/>
            <a:ext cx="4846638" cy="36369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1506735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33adebc795_7_99:notes"/>
          <p:cNvSpPr txBox="1">
            <a:spLocks noGrp="1"/>
          </p:cNvSpPr>
          <p:nvPr>
            <p:ph type="body" idx="1"/>
          </p:nvPr>
        </p:nvSpPr>
        <p:spPr>
          <a:xfrm>
            <a:off x="673787" y="5186070"/>
            <a:ext cx="5390305" cy="424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7" name="Google Shape;857;g33adebc795_7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6150" y="1347788"/>
            <a:ext cx="4846638" cy="36369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5731398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33adebc795_7_99:notes"/>
          <p:cNvSpPr txBox="1">
            <a:spLocks noGrp="1"/>
          </p:cNvSpPr>
          <p:nvPr>
            <p:ph type="body" idx="1"/>
          </p:nvPr>
        </p:nvSpPr>
        <p:spPr>
          <a:xfrm>
            <a:off x="673787" y="5186070"/>
            <a:ext cx="5390305" cy="424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7" name="Google Shape;857;g33adebc795_7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6150" y="1347788"/>
            <a:ext cx="4846638" cy="36369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274233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33adebc795_7_99:notes"/>
          <p:cNvSpPr txBox="1">
            <a:spLocks noGrp="1"/>
          </p:cNvSpPr>
          <p:nvPr>
            <p:ph type="body" idx="1"/>
          </p:nvPr>
        </p:nvSpPr>
        <p:spPr>
          <a:xfrm>
            <a:off x="673787" y="5186070"/>
            <a:ext cx="5390305" cy="424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7" name="Google Shape;857;g33adebc795_7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6150" y="1347788"/>
            <a:ext cx="4846638" cy="36369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2188533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73536-7D49-47E9-9110-43A06B0A7C50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4FFA-5206-4DCC-93B4-2A13BB5B11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73536-7D49-47E9-9110-43A06B0A7C50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4FFA-5206-4DCC-93B4-2A13BB5B11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73536-7D49-47E9-9110-43A06B0A7C50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4FFA-5206-4DCC-93B4-2A13BB5B11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73536-7D49-47E9-9110-43A06B0A7C50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4FFA-5206-4DCC-93B4-2A13BB5B11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73536-7D49-47E9-9110-43A06B0A7C50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4FFA-5206-4DCC-93B4-2A13BB5B11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73536-7D49-47E9-9110-43A06B0A7C50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4FFA-5206-4DCC-93B4-2A13BB5B11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73536-7D49-47E9-9110-43A06B0A7C50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4FFA-5206-4DCC-93B4-2A13BB5B11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73536-7D49-47E9-9110-43A06B0A7C50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4FFA-5206-4DCC-93B4-2A13BB5B11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73536-7D49-47E9-9110-43A06B0A7C50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4FFA-5206-4DCC-93B4-2A13BB5B11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73536-7D49-47E9-9110-43A06B0A7C50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4FFA-5206-4DCC-93B4-2A13BB5B11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73536-7D49-47E9-9110-43A06B0A7C50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4FFA-5206-4DCC-93B4-2A13BB5B11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7924" t="12316" r="3586" b="4371"/>
          <a:stretch/>
        </p:blipFill>
        <p:spPr>
          <a:xfrm>
            <a:off x="1" y="6085669"/>
            <a:ext cx="2015613" cy="67838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Google Shape;1135;p162"/>
          <p:cNvPicPr preferRelativeResize="0"/>
          <p:nvPr userDrawn="1"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796982" y="6129403"/>
            <a:ext cx="1347017" cy="584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6713950"/>
            <a:ext cx="9212826" cy="14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40504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7924" t="12316" r="3586" b="4371"/>
          <a:stretch/>
        </p:blipFill>
        <p:spPr>
          <a:xfrm>
            <a:off x="1" y="6085669"/>
            <a:ext cx="2015613" cy="67838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Google Shape;1135;p162"/>
          <p:cNvPicPr preferRelativeResize="0"/>
          <p:nvPr userDrawn="1"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796982" y="6129403"/>
            <a:ext cx="1347017" cy="584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6713950"/>
            <a:ext cx="9212826" cy="14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281865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7924" t="12316" r="3586" b="4371"/>
          <a:stretch/>
        </p:blipFill>
        <p:spPr>
          <a:xfrm>
            <a:off x="1" y="6085669"/>
            <a:ext cx="2015613" cy="67838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Google Shape;1135;p162"/>
          <p:cNvPicPr preferRelativeResize="0"/>
          <p:nvPr userDrawn="1"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796982" y="6129403"/>
            <a:ext cx="1347017" cy="584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6713950"/>
            <a:ext cx="9212826" cy="14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332315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7924" t="12316" r="3586" b="4371"/>
          <a:stretch/>
        </p:blipFill>
        <p:spPr>
          <a:xfrm>
            <a:off x="1" y="6085669"/>
            <a:ext cx="2015613" cy="67838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Google Shape;1135;p162"/>
          <p:cNvPicPr preferRelativeResize="0"/>
          <p:nvPr userDrawn="1"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796982" y="6129403"/>
            <a:ext cx="1347017" cy="584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6713950"/>
            <a:ext cx="9212826" cy="14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297071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7924" t="12316" r="3586" b="4371"/>
          <a:stretch/>
        </p:blipFill>
        <p:spPr>
          <a:xfrm>
            <a:off x="1" y="6085669"/>
            <a:ext cx="2015613" cy="67838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Google Shape;1135;p162"/>
          <p:cNvPicPr preferRelativeResize="0"/>
          <p:nvPr userDrawn="1"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796982" y="6129403"/>
            <a:ext cx="1347017" cy="584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6713950"/>
            <a:ext cx="9212826" cy="14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85603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7924" t="12316" r="3586" b="4371"/>
          <a:stretch/>
        </p:blipFill>
        <p:spPr>
          <a:xfrm>
            <a:off x="1" y="6085669"/>
            <a:ext cx="2015613" cy="67838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Google Shape;1135;p162"/>
          <p:cNvPicPr preferRelativeResize="0"/>
          <p:nvPr userDrawn="1"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796982" y="6129403"/>
            <a:ext cx="1347017" cy="584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6713950"/>
            <a:ext cx="9212826" cy="14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80194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7924" t="12316" r="3586" b="4371"/>
          <a:stretch/>
        </p:blipFill>
        <p:spPr>
          <a:xfrm>
            <a:off x="1" y="6085669"/>
            <a:ext cx="2015613" cy="67838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Google Shape;1135;p162"/>
          <p:cNvPicPr preferRelativeResize="0"/>
          <p:nvPr userDrawn="1"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796982" y="6129403"/>
            <a:ext cx="1347017" cy="584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6713950"/>
            <a:ext cx="9212826" cy="14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133411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7924" t="12316" r="3586" b="4371"/>
          <a:stretch/>
        </p:blipFill>
        <p:spPr>
          <a:xfrm>
            <a:off x="1" y="6085669"/>
            <a:ext cx="2015613" cy="67838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Google Shape;1135;p162"/>
          <p:cNvPicPr preferRelativeResize="0"/>
          <p:nvPr userDrawn="1"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796982" y="6129403"/>
            <a:ext cx="1347017" cy="584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6713950"/>
            <a:ext cx="9212826" cy="14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61187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7924" t="12316" r="3586" b="4371"/>
          <a:stretch/>
        </p:blipFill>
        <p:spPr>
          <a:xfrm>
            <a:off x="1" y="6085669"/>
            <a:ext cx="2015613" cy="67838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Google Shape;1135;p162"/>
          <p:cNvPicPr preferRelativeResize="0"/>
          <p:nvPr userDrawn="1"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796982" y="6129403"/>
            <a:ext cx="1347017" cy="584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6713950"/>
            <a:ext cx="9212826" cy="14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754422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7924" t="12316" r="3586" b="4371"/>
          <a:stretch/>
        </p:blipFill>
        <p:spPr>
          <a:xfrm>
            <a:off x="1" y="6085669"/>
            <a:ext cx="2015613" cy="67838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Google Shape;1135;p162"/>
          <p:cNvPicPr preferRelativeResize="0"/>
          <p:nvPr userDrawn="1"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796982" y="6129403"/>
            <a:ext cx="1347017" cy="584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6713950"/>
            <a:ext cx="9212826" cy="14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94941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73536-7D49-47E9-9110-43A06B0A7C50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24FFA-5206-4DCC-93B4-2A13BB5B115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emf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5510047" y="0"/>
            <a:ext cx="3633953" cy="6858000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Maternal Health Scenario in India</a:t>
            </a:r>
          </a:p>
          <a:p>
            <a:pPr algn="ctr"/>
            <a:endParaRPr lang="en-US" sz="2800" b="1" dirty="0" smtClean="0"/>
          </a:p>
          <a:p>
            <a:pPr algn="ctr"/>
            <a:r>
              <a:rPr lang="en-US" b="1" dirty="0" smtClean="0"/>
              <a:t>Dr Dinesh Baswal</a:t>
            </a:r>
          </a:p>
          <a:p>
            <a:pPr algn="ctr"/>
            <a:r>
              <a:rPr lang="en-US" b="1" dirty="0" smtClean="0"/>
              <a:t>DC MH(I/C)</a:t>
            </a:r>
          </a:p>
        </p:txBody>
      </p:sp>
      <p:sp>
        <p:nvSpPr>
          <p:cNvPr id="7" name="Google Shape;1134;p162"/>
          <p:cNvSpPr txBox="1">
            <a:spLocks/>
          </p:cNvSpPr>
          <p:nvPr/>
        </p:nvSpPr>
        <p:spPr>
          <a:xfrm>
            <a:off x="5808313" y="2470351"/>
            <a:ext cx="2954687" cy="770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rgbClr val="9079B6"/>
              </a:buClr>
              <a:buSzPts val="1900"/>
              <a:buNone/>
            </a:pPr>
            <a:endParaRPr lang="en-US" sz="3733" b="1" dirty="0">
              <a:latin typeface="Agency FB" panose="020B0503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791200" y="5334000"/>
            <a:ext cx="3136557" cy="1055653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19" name="Straight Connector 18"/>
          <p:cNvCxnSpPr/>
          <p:nvPr/>
        </p:nvCxnSpPr>
        <p:spPr>
          <a:xfrm flipV="1">
            <a:off x="5788925" y="3406924"/>
            <a:ext cx="3201616" cy="2207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5626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148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Background</a:t>
            </a:r>
            <a:endParaRPr lang="en-US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800" dirty="0">
                <a:latin typeface="Cambria" pitchFamily="18" charset="0"/>
              </a:rPr>
              <a:t>Over the past few years, India has achieved substantial </a:t>
            </a:r>
            <a:r>
              <a:rPr lang="en-US" sz="1800" dirty="0" smtClean="0">
                <a:latin typeface="Cambria" pitchFamily="18" charset="0"/>
              </a:rPr>
              <a:t>gain </a:t>
            </a:r>
            <a:r>
              <a:rPr lang="en-US" sz="1800" dirty="0">
                <a:latin typeface="Cambria" pitchFamily="18" charset="0"/>
              </a:rPr>
              <a:t>in health for</a:t>
            </a:r>
          </a:p>
          <a:p>
            <a:pPr>
              <a:buNone/>
            </a:pPr>
            <a:r>
              <a:rPr lang="en-US" sz="1800" dirty="0">
                <a:latin typeface="Cambria" pitchFamily="18" charset="0"/>
              </a:rPr>
              <a:t> </a:t>
            </a:r>
            <a:r>
              <a:rPr lang="en-US" sz="1800" dirty="0" smtClean="0">
                <a:latin typeface="Cambria" pitchFamily="18" charset="0"/>
              </a:rPr>
              <a:t>     mothers </a:t>
            </a:r>
            <a:r>
              <a:rPr lang="en-US" sz="1800" dirty="0">
                <a:latin typeface="Cambria" pitchFamily="18" charset="0"/>
              </a:rPr>
              <a:t>and newborns. </a:t>
            </a:r>
          </a:p>
          <a:p>
            <a:r>
              <a:rPr lang="en-US" sz="1800" dirty="0" smtClean="0">
                <a:latin typeface="Cambria" pitchFamily="18" charset="0"/>
              </a:rPr>
              <a:t>India's Maternal Mortality </a:t>
            </a:r>
            <a:r>
              <a:rPr lang="en-US" sz="1800" dirty="0">
                <a:latin typeface="Cambria" pitchFamily="18" charset="0"/>
              </a:rPr>
              <a:t>Ratio declined by 77% from 556 per 1 lakh </a:t>
            </a:r>
            <a:r>
              <a:rPr lang="en-US" sz="1800" dirty="0" smtClean="0">
                <a:latin typeface="Cambria" pitchFamily="18" charset="0"/>
              </a:rPr>
              <a:t>live births </a:t>
            </a:r>
            <a:r>
              <a:rPr lang="en-US" sz="1800" dirty="0">
                <a:latin typeface="Cambria" pitchFamily="18" charset="0"/>
              </a:rPr>
              <a:t>in 2000 </a:t>
            </a:r>
            <a:r>
              <a:rPr lang="en-US" sz="1800" dirty="0" smtClean="0">
                <a:latin typeface="Cambria" pitchFamily="18" charset="0"/>
              </a:rPr>
              <a:t>to 130 </a:t>
            </a:r>
            <a:r>
              <a:rPr lang="en-US" sz="1800" dirty="0">
                <a:latin typeface="Cambria" pitchFamily="18" charset="0"/>
              </a:rPr>
              <a:t>per 1 lakh live births in 2015</a:t>
            </a:r>
            <a:r>
              <a:rPr lang="en-US" sz="1800" dirty="0" smtClean="0">
                <a:latin typeface="Cambria" pitchFamily="18" charset="0"/>
              </a:rPr>
              <a:t>.</a:t>
            </a:r>
          </a:p>
          <a:p>
            <a:r>
              <a:rPr lang="en-US" sz="1800" dirty="0" smtClean="0">
                <a:latin typeface="Cambria" pitchFamily="18" charset="0"/>
              </a:rPr>
              <a:t> </a:t>
            </a:r>
            <a:r>
              <a:rPr lang="en-US" sz="1800" dirty="0">
                <a:latin typeface="Cambria" pitchFamily="18" charset="0"/>
              </a:rPr>
              <a:t>During the same period, </a:t>
            </a:r>
            <a:r>
              <a:rPr lang="en-US" sz="1800" dirty="0" smtClean="0">
                <a:latin typeface="Cambria" pitchFamily="18" charset="0"/>
              </a:rPr>
              <a:t>India's newborn mortality </a:t>
            </a:r>
            <a:r>
              <a:rPr lang="en-US" sz="1800" dirty="0">
                <a:latin typeface="Cambria" pitchFamily="18" charset="0"/>
              </a:rPr>
              <a:t>dropped by 44% from 1.2 million newborn deaths to under 7 </a:t>
            </a:r>
            <a:r>
              <a:rPr lang="en-US" sz="1800" dirty="0" smtClean="0">
                <a:latin typeface="Cambria" pitchFamily="18" charset="0"/>
              </a:rPr>
              <a:t>lakh annually.</a:t>
            </a:r>
          </a:p>
          <a:p>
            <a:r>
              <a:rPr lang="en-US" sz="1800" dirty="0" smtClean="0">
                <a:latin typeface="Cambria" pitchFamily="18" charset="0"/>
              </a:rPr>
              <a:t> </a:t>
            </a:r>
            <a:r>
              <a:rPr lang="en-US" sz="1800" dirty="0">
                <a:latin typeface="Cambria" pitchFamily="18" charset="0"/>
              </a:rPr>
              <a:t>Still we have a long way to go in terms of ‘Ensuring healthy </a:t>
            </a:r>
            <a:r>
              <a:rPr lang="en-US" sz="1800" dirty="0" smtClean="0">
                <a:latin typeface="Cambria" pitchFamily="18" charset="0"/>
              </a:rPr>
              <a:t>lives and </a:t>
            </a:r>
            <a:r>
              <a:rPr lang="en-US" sz="1800" dirty="0">
                <a:latin typeface="Cambria" pitchFamily="18" charset="0"/>
              </a:rPr>
              <a:t>promote well being for all at all </a:t>
            </a:r>
            <a:r>
              <a:rPr lang="en-US" sz="1800" dirty="0" smtClean="0">
                <a:latin typeface="Cambria" pitchFamily="18" charset="0"/>
              </a:rPr>
              <a:t>ages'. </a:t>
            </a:r>
          </a:p>
          <a:p>
            <a:pPr>
              <a:buNone/>
            </a:pPr>
            <a:endParaRPr lang="en-US" sz="1800" dirty="0" smtClean="0"/>
          </a:p>
          <a:p>
            <a:pPr>
              <a:spcBef>
                <a:spcPct val="0"/>
              </a:spcBef>
              <a:buNone/>
            </a:pPr>
            <a:r>
              <a:rPr lang="en-US" sz="2000" dirty="0">
                <a:latin typeface="Aharoni" pitchFamily="2" charset="-79"/>
                <a:ea typeface="+mj-ea"/>
                <a:cs typeface="Aharoni" pitchFamily="2" charset="-79"/>
              </a:rPr>
              <a:t>India is committed to reduce</a:t>
            </a:r>
          </a:p>
          <a:p>
            <a:r>
              <a:rPr lang="en-US" sz="1800" dirty="0" smtClean="0">
                <a:latin typeface="Cambria" pitchFamily="18" charset="0"/>
              </a:rPr>
              <a:t>Maternal </a:t>
            </a:r>
            <a:r>
              <a:rPr lang="en-US" sz="1800" dirty="0">
                <a:latin typeface="Cambria" pitchFamily="18" charset="0"/>
              </a:rPr>
              <a:t>mortality ratio to less than 70 per 1,00,000 live births and </a:t>
            </a:r>
            <a:r>
              <a:rPr lang="en-US" sz="1800" dirty="0" smtClean="0">
                <a:latin typeface="Cambria" pitchFamily="18" charset="0"/>
              </a:rPr>
              <a:t>to reduce </a:t>
            </a:r>
            <a:r>
              <a:rPr lang="en-US" sz="1800" dirty="0">
                <a:latin typeface="Cambria" pitchFamily="18" charset="0"/>
              </a:rPr>
              <a:t>neonatal mortality to at least as low as 12 per thousand live </a:t>
            </a:r>
            <a:r>
              <a:rPr lang="en-US" sz="1800" dirty="0" smtClean="0">
                <a:latin typeface="Cambria" pitchFamily="18" charset="0"/>
              </a:rPr>
              <a:t>births by </a:t>
            </a:r>
            <a:r>
              <a:rPr lang="en-US" sz="1800" dirty="0">
                <a:latin typeface="Cambria" pitchFamily="18" charset="0"/>
              </a:rPr>
              <a:t>2030 under Goal-3 of Sustainable Development Goals</a:t>
            </a:r>
            <a:r>
              <a:rPr lang="en-US" sz="1800" dirty="0" smtClean="0">
                <a:latin typeface="Cambria" pitchFamily="18" charset="0"/>
              </a:rPr>
              <a:t>.</a:t>
            </a:r>
          </a:p>
          <a:p>
            <a:r>
              <a:rPr lang="en-US" sz="1800" dirty="0" smtClean="0">
                <a:latin typeface="Cambria" pitchFamily="18" charset="0"/>
              </a:rPr>
              <a:t>Positive birthing experience through respectful maternity care.</a:t>
            </a:r>
            <a:endParaRPr lang="en-US" sz="18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969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286254" y="1050888"/>
            <a:ext cx="8857747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1" indent="-285750" defTabSz="3429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IN" altLang="en-US" sz="2400" b="1" dirty="0">
                <a:solidFill>
                  <a:schemeClr val="tx1"/>
                </a:solidFill>
                <a:latin typeface="Franklin Gothic Medium Cond" panose="020B0606030402020204" pitchFamily="34" charset="0"/>
                <a:cs typeface="Arial" charset="0"/>
              </a:rPr>
              <a:t>Our Targets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1627" y="5082808"/>
            <a:ext cx="949730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/>
              <a:t>National Health Policy Targets more ambitious than SDGs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473711" y="2117557"/>
          <a:ext cx="8256402" cy="2858706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29838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5861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5861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5531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3332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Franklin Gothic Medium Cond" panose="020B0606030402020204" pitchFamily="34" charset="0"/>
                        </a:rPr>
                        <a:t>Indicator</a:t>
                      </a:r>
                      <a:endParaRPr lang="en-US" sz="1400" b="0" dirty="0">
                        <a:effectLst/>
                        <a:latin typeface="Franklin Gothic Medium Cond" panose="020B060603040202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1435" marR="514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Franklin Gothic Medium Cond" panose="020B0606030402020204" pitchFamily="34" charset="0"/>
                        </a:rPr>
                        <a:t>Current </a:t>
                      </a:r>
                      <a:r>
                        <a:rPr lang="en-US" sz="1800" dirty="0" smtClean="0">
                          <a:effectLst/>
                          <a:latin typeface="Franklin Gothic Medium Cond" panose="020B0606030402020204" pitchFamily="34" charset="0"/>
                        </a:rPr>
                        <a:t>status</a:t>
                      </a:r>
                      <a:endParaRPr lang="en-US" sz="1400" b="0" dirty="0">
                        <a:effectLst/>
                        <a:latin typeface="Franklin Gothic Medium Cond" panose="020B0606030402020204" pitchFamily="34" charset="0"/>
                      </a:endParaRPr>
                    </a:p>
                  </a:txBody>
                  <a:tcPr marL="51435" marR="514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Franklin Gothic Medium Cond" panose="020B0606030402020204" pitchFamily="34" charset="0"/>
                        </a:rPr>
                        <a:t>National</a:t>
                      </a:r>
                      <a:r>
                        <a:rPr lang="en-US" sz="1800" baseline="0" dirty="0" smtClean="0">
                          <a:effectLst/>
                          <a:latin typeface="Franklin Gothic Medium Cond" panose="020B0606030402020204" pitchFamily="34" charset="0"/>
                        </a:rPr>
                        <a:t> Health Policy</a:t>
                      </a:r>
                      <a:endParaRPr lang="en-US" sz="1400" b="0" dirty="0">
                        <a:effectLst/>
                        <a:latin typeface="Franklin Gothic Medium Cond" panose="020B060603040202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1435" marR="514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Franklin Gothic Medium Cond" panose="020B0606030402020204" pitchFamily="34" charset="0"/>
                        </a:rPr>
                        <a:t>SDG 2030</a:t>
                      </a:r>
                      <a:endParaRPr lang="en-US" sz="1400" b="0">
                        <a:effectLst/>
                        <a:latin typeface="Franklin Gothic Medium Cond" panose="020B060603040202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1435" marR="5143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332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Franklin Gothic Medium Cond" panose="020B0606030402020204" pitchFamily="34" charset="0"/>
                        </a:rPr>
                        <a:t>Maternal Mortality Ratio</a:t>
                      </a:r>
                      <a:endParaRPr lang="en-US" sz="1400" b="0" dirty="0">
                        <a:effectLst/>
                        <a:latin typeface="Franklin Gothic Medium Cond" panose="020B060603040202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Franklin Gothic Medium Cond" panose="020B0606030402020204" pitchFamily="34" charset="0"/>
                        </a:rPr>
                        <a:t>130</a:t>
                      </a:r>
                      <a:endParaRPr lang="en-US" sz="1400" b="0" dirty="0">
                        <a:effectLst/>
                        <a:latin typeface="Franklin Gothic Medium Cond" panose="020B060603040202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Franklin Gothic Medium Cond" panose="020B0606030402020204" pitchFamily="34" charset="0"/>
                        </a:rPr>
                        <a:t>100 by </a:t>
                      </a:r>
                      <a:r>
                        <a:rPr lang="en-US" sz="1800" dirty="0" smtClean="0">
                          <a:effectLst/>
                          <a:latin typeface="Franklin Gothic Medium Cond" panose="020B0606030402020204" pitchFamily="34" charset="0"/>
                        </a:rPr>
                        <a:t>2020</a:t>
                      </a:r>
                      <a:endParaRPr lang="en-US" sz="1400" b="0" dirty="0">
                        <a:effectLst/>
                        <a:latin typeface="Franklin Gothic Medium Cond" panose="020B060603040202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Franklin Gothic Medium Cond" panose="020B0606030402020204" pitchFamily="34" charset="0"/>
                        </a:rPr>
                        <a:t>&lt;70</a:t>
                      </a:r>
                      <a:endParaRPr lang="en-US" sz="1400" b="0">
                        <a:effectLst/>
                        <a:latin typeface="Franklin Gothic Medium Cond" panose="020B060603040202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66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Franklin Gothic Medium Cond" panose="020B0606030402020204" pitchFamily="34" charset="0"/>
                        </a:rPr>
                        <a:t>Neonatal Mortality rate</a:t>
                      </a:r>
                      <a:endParaRPr lang="en-US" sz="1400" b="0">
                        <a:effectLst/>
                        <a:latin typeface="Franklin Gothic Medium Cond" panose="020B060603040202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Franklin Gothic Medium Cond" panose="020B0606030402020204" pitchFamily="34" charset="0"/>
                        </a:rPr>
                        <a:t>24</a:t>
                      </a:r>
                      <a:endParaRPr lang="en-US" sz="1400" b="0" dirty="0">
                        <a:effectLst/>
                        <a:latin typeface="Franklin Gothic Medium Cond" panose="020B060603040202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Franklin Gothic Medium Cond" panose="020B0606030402020204" pitchFamily="34" charset="0"/>
                        </a:rPr>
                        <a:t>16 by 2025</a:t>
                      </a:r>
                      <a:endParaRPr lang="en-US" sz="1400" b="0" dirty="0">
                        <a:effectLst/>
                        <a:latin typeface="Franklin Gothic Medium Cond" panose="020B060603040202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Franklin Gothic Medium Cond" panose="020B0606030402020204" pitchFamily="34" charset="0"/>
                        </a:rPr>
                        <a:t>&lt;</a:t>
                      </a:r>
                      <a:r>
                        <a:rPr lang="en-US" sz="1800" dirty="0" smtClean="0">
                          <a:effectLst/>
                          <a:latin typeface="Franklin Gothic Medium Cond" panose="020B0606030402020204" pitchFamily="34" charset="0"/>
                        </a:rPr>
                        <a:t>12</a:t>
                      </a:r>
                      <a:endParaRPr lang="en-US" sz="1400" b="0" dirty="0">
                        <a:effectLst/>
                        <a:latin typeface="Franklin Gothic Medium Cond" panose="020B060603040202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66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Franklin Gothic Medium Cond" panose="020B0606030402020204" pitchFamily="34" charset="0"/>
                        </a:rPr>
                        <a:t>Infant Mortality Rate</a:t>
                      </a:r>
                      <a:endParaRPr lang="en-US" sz="1400" b="0" dirty="0">
                        <a:effectLst/>
                        <a:latin typeface="Franklin Gothic Medium Cond" panose="020B060603040202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Franklin Gothic Medium Cond" panose="020B0606030402020204" pitchFamily="34" charset="0"/>
                        </a:rPr>
                        <a:t>34</a:t>
                      </a:r>
                      <a:endParaRPr lang="en-US" sz="1400" b="0">
                        <a:effectLst/>
                        <a:latin typeface="Franklin Gothic Medium Cond" panose="020B060603040202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Franklin Gothic Medium Cond" panose="020B0606030402020204" pitchFamily="34" charset="0"/>
                        </a:rPr>
                        <a:t>28 by 2019</a:t>
                      </a:r>
                      <a:endParaRPr lang="en-US" sz="1400" b="0" dirty="0">
                        <a:effectLst/>
                        <a:latin typeface="Franklin Gothic Medium Cond" panose="020B060603040202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Franklin Gothic Medium Cond" panose="020B0606030402020204" pitchFamily="34" charset="0"/>
                        </a:rPr>
                        <a:t>-</a:t>
                      </a:r>
                      <a:endParaRPr lang="en-US" sz="1400" b="0" dirty="0">
                        <a:effectLst/>
                        <a:latin typeface="Franklin Gothic Medium Cond" panose="020B060603040202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66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Franklin Gothic Medium Cond" panose="020B0606030402020204" pitchFamily="34" charset="0"/>
                        </a:rPr>
                        <a:t>Under 5 Mortality Rate</a:t>
                      </a:r>
                      <a:endParaRPr lang="en-US" sz="1400" b="0">
                        <a:effectLst/>
                        <a:latin typeface="Franklin Gothic Medium Cond" panose="020B060603040202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Franklin Gothic Medium Cond" panose="020B0606030402020204" pitchFamily="34" charset="0"/>
                        </a:rPr>
                        <a:t>39</a:t>
                      </a:r>
                      <a:endParaRPr lang="en-US" sz="1400" b="0">
                        <a:effectLst/>
                        <a:latin typeface="Franklin Gothic Medium Cond" panose="020B060603040202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Franklin Gothic Medium Cond" panose="020B0606030402020204" pitchFamily="34" charset="0"/>
                        </a:rPr>
                        <a:t>23 by 2025</a:t>
                      </a:r>
                      <a:endParaRPr lang="en-US" sz="1400" b="0" dirty="0">
                        <a:effectLst/>
                        <a:latin typeface="Franklin Gothic Medium Cond" panose="020B060603040202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Franklin Gothic Medium Cond" panose="020B0606030402020204" pitchFamily="34" charset="0"/>
                        </a:rPr>
                        <a:t>≤25</a:t>
                      </a:r>
                      <a:endParaRPr lang="en-US" sz="1400" b="0" dirty="0">
                        <a:effectLst/>
                        <a:latin typeface="Franklin Gothic Medium Cond" panose="020B060603040202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4207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Franklin Gothic Medium Cond" panose="020B0606030402020204" pitchFamily="34" charset="0"/>
                        </a:rPr>
                        <a:t>Total Fertility Rate</a:t>
                      </a:r>
                      <a:endParaRPr lang="en-US" sz="1400" b="0" dirty="0">
                        <a:effectLst/>
                        <a:latin typeface="Franklin Gothic Medium Cond" panose="020B060603040202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Franklin Gothic Medium Cond" panose="020B0606030402020204" pitchFamily="34" charset="0"/>
                        </a:rPr>
                        <a:t>2.2</a:t>
                      </a:r>
                      <a:endParaRPr lang="en-US" sz="1400" b="0" dirty="0">
                        <a:effectLst/>
                        <a:latin typeface="Franklin Gothic Medium Cond" panose="020B060603040202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Franklin Gothic Medium Cond" panose="020B0606030402020204" pitchFamily="34" charset="0"/>
                        </a:rPr>
                        <a:t>Replacement level fertility</a:t>
                      </a:r>
                      <a:endParaRPr lang="en-US" sz="1400" b="0">
                        <a:effectLst/>
                        <a:latin typeface="Franklin Gothic Medium Cond" panose="020B060603040202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Franklin Gothic Medium Cond" panose="020B0606030402020204" pitchFamily="34" charset="0"/>
                        </a:rPr>
                        <a:t>-</a:t>
                      </a:r>
                      <a:endParaRPr lang="en-US" sz="1400" b="0" dirty="0">
                        <a:effectLst/>
                        <a:latin typeface="Franklin Gothic Medium Cond" panose="020B060603040202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6254" y="1579806"/>
            <a:ext cx="8857747" cy="369332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700" b="1" dirty="0"/>
              <a:t>National Health Policy Targets more ambitious than SDGs</a:t>
            </a:r>
          </a:p>
        </p:txBody>
      </p:sp>
    </p:spTree>
    <p:extLst>
      <p:ext uri="{BB962C8B-B14F-4D97-AF65-F5344CB8AC3E}">
        <p14:creationId xmlns:p14="http://schemas.microsoft.com/office/powerpoint/2010/main" xmlns="" val="1595723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60290" y="381000"/>
            <a:ext cx="7897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IN" sz="2800" dirty="0">
                <a:latin typeface="Aharoni" pitchFamily="2" charset="-79"/>
                <a:ea typeface="+mj-ea"/>
                <a:cs typeface="Aharoni" pitchFamily="2" charset="-79"/>
              </a:rPr>
              <a:t>Institutional Deliveries &amp; OOPE on Child-birth</a:t>
            </a:r>
          </a:p>
        </p:txBody>
      </p:sp>
      <p:graphicFrame>
        <p:nvGraphicFramePr>
          <p:cNvPr id="9" name="Chart 8"/>
          <p:cNvGraphicFramePr/>
          <p:nvPr>
            <p:extLst/>
          </p:nvPr>
        </p:nvGraphicFramePr>
        <p:xfrm>
          <a:off x="4638097" y="2373325"/>
          <a:ext cx="4313398" cy="2931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466649" y="1928264"/>
            <a:ext cx="4554149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en-US"/>
            </a:defPPr>
            <a:lvl1pPr algn="ctr" defTabSz="342900" fontAlgn="base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70C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IN" dirty="0">
                <a:latin typeface="+mn-lt"/>
              </a:rPr>
              <a:t>Reduction in </a:t>
            </a:r>
            <a:r>
              <a:rPr lang="en-US" dirty="0">
                <a:latin typeface="+mn-lt"/>
              </a:rPr>
              <a:t>Average OOPE in Child Birth in Rural areas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7490" y="1950597"/>
            <a:ext cx="3826552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defTabSz="3429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70C0"/>
                </a:solidFill>
                <a:cs typeface="Arial" pitchFamily="34" charset="0"/>
              </a:rPr>
              <a:t>Increase in Institutional Deliveries</a:t>
            </a:r>
          </a:p>
        </p:txBody>
      </p:sp>
      <p:graphicFrame>
        <p:nvGraphicFramePr>
          <p:cNvPr id="12" name="Chart 11"/>
          <p:cNvGraphicFramePr/>
          <p:nvPr>
            <p:extLst/>
          </p:nvPr>
        </p:nvGraphicFramePr>
        <p:xfrm>
          <a:off x="462252" y="2458187"/>
          <a:ext cx="3962672" cy="27508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420471" y="5300159"/>
            <a:ext cx="19148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1200" dirty="0"/>
              <a:t>Source: NFHS 3 &amp; 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13351" y="5129830"/>
            <a:ext cx="19148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1200" dirty="0"/>
              <a:t>Source: NSSO</a:t>
            </a:r>
          </a:p>
        </p:txBody>
      </p:sp>
    </p:spTree>
    <p:extLst>
      <p:ext uri="{BB962C8B-B14F-4D97-AF65-F5344CB8AC3E}">
        <p14:creationId xmlns:p14="http://schemas.microsoft.com/office/powerpoint/2010/main" xmlns="" val="864399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363256" y="317327"/>
            <a:ext cx="85882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4400" dirty="0">
                <a:latin typeface="Aharoni" pitchFamily="2" charset="-79"/>
                <a:ea typeface="+mj-ea"/>
                <a:cs typeface="Aharoni" pitchFamily="2" charset="-79"/>
              </a:rPr>
              <a:t>Maternal Health</a:t>
            </a:r>
            <a:endParaRPr lang="en-IN" sz="4400" dirty="0">
              <a:latin typeface="Aharoni" pitchFamily="2" charset="-79"/>
              <a:ea typeface="+mj-ea"/>
              <a:cs typeface="Aharoni" pitchFamily="2" charset="-79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775576" y="4227120"/>
            <a:ext cx="2855496" cy="15285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133" dirty="0">
                <a:latin typeface="Franklin Gothic Medium Cond" panose="020B0606030402020204" pitchFamily="34" charset="0"/>
                <a:ea typeface="Calibri" panose="020F0502020204030204" pitchFamily="34" charset="0"/>
              </a:rPr>
              <a:t>Janani </a:t>
            </a:r>
            <a:r>
              <a:rPr lang="en-US" sz="2133" dirty="0" err="1">
                <a:latin typeface="Franklin Gothic Medium Cond" panose="020B0606030402020204" pitchFamily="34" charset="0"/>
                <a:ea typeface="Calibri" panose="020F0502020204030204" pitchFamily="34" charset="0"/>
              </a:rPr>
              <a:t>Shishu</a:t>
            </a:r>
            <a:r>
              <a:rPr lang="en-US" sz="2133" dirty="0">
                <a:latin typeface="Franklin Gothic Medium Cond" panose="020B0606030402020204" pitchFamily="34" charset="0"/>
                <a:ea typeface="Calibri" panose="020F0502020204030204" pitchFamily="34" charset="0"/>
              </a:rPr>
              <a:t> Suraksha </a:t>
            </a:r>
            <a:r>
              <a:rPr lang="en-US" sz="2133" dirty="0" err="1">
                <a:latin typeface="Franklin Gothic Medium Cond" panose="020B0606030402020204" pitchFamily="34" charset="0"/>
                <a:ea typeface="Calibri" panose="020F0502020204030204" pitchFamily="34" charset="0"/>
              </a:rPr>
              <a:t>Karyakram</a:t>
            </a:r>
            <a:r>
              <a:rPr lang="en-US" sz="2133" dirty="0">
                <a:latin typeface="Franklin Gothic Medium Cond" panose="020B0606030402020204" pitchFamily="34" charset="0"/>
                <a:ea typeface="Calibri" panose="020F0502020204030204" pitchFamily="34" charset="0"/>
              </a:rPr>
              <a:t> </a:t>
            </a:r>
          </a:p>
          <a:p>
            <a:r>
              <a:rPr lang="en-US" sz="2400" dirty="0">
                <a:solidFill>
                  <a:srgbClr val="0070C0"/>
                </a:solidFill>
                <a:latin typeface="Franklin Gothic Medium Cond" panose="020B0606030402020204" pitchFamily="34" charset="0"/>
                <a:ea typeface="Calibri" panose="020F0502020204030204" pitchFamily="34" charset="0"/>
              </a:rPr>
              <a:t>11.6 million beneficiaries per year</a:t>
            </a:r>
            <a:r>
              <a:rPr lang="en-US" sz="2667" dirty="0">
                <a:solidFill>
                  <a:srgbClr val="0070C0"/>
                </a:solidFill>
                <a:latin typeface="Franklin Gothic Medium Cond" panose="020B0606030402020204" pitchFamily="34" charset="0"/>
                <a:ea typeface="Calibri" panose="020F0502020204030204" pitchFamily="34" charset="0"/>
              </a:rPr>
              <a:t> 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3401" y="2438400"/>
            <a:ext cx="426720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133" dirty="0">
                <a:latin typeface="Franklin Gothic Medium Cond" panose="020B0606030402020204" pitchFamily="34" charset="0"/>
                <a:ea typeface="Calibri" panose="020F0502020204030204" pitchFamily="34" charset="0"/>
              </a:rPr>
              <a:t>Janani </a:t>
            </a:r>
            <a:r>
              <a:rPr lang="en-US" sz="2133" dirty="0" err="1">
                <a:latin typeface="Franklin Gothic Medium Cond" panose="020B0606030402020204" pitchFamily="34" charset="0"/>
                <a:ea typeface="Calibri" panose="020F0502020204030204" pitchFamily="34" charset="0"/>
              </a:rPr>
              <a:t>Surksha</a:t>
            </a:r>
            <a:r>
              <a:rPr lang="en-US" sz="2133" dirty="0">
                <a:latin typeface="Franklin Gothic Medium Cond" panose="020B0606030402020204" pitchFamily="34" charset="0"/>
                <a:ea typeface="Calibri" panose="020F0502020204030204" pitchFamily="34" charset="0"/>
              </a:rPr>
              <a:t> Yojana</a:t>
            </a:r>
          </a:p>
          <a:p>
            <a:r>
              <a:rPr lang="en-US" sz="2400" dirty="0">
                <a:solidFill>
                  <a:srgbClr val="0070C0"/>
                </a:solidFill>
                <a:latin typeface="Franklin Gothic Medium Cond" panose="020B0606030402020204" pitchFamily="34" charset="0"/>
                <a:ea typeface="Calibri" panose="020F0502020204030204" pitchFamily="34" charset="0"/>
              </a:rPr>
              <a:t>10.6 million beneficiaries per year</a:t>
            </a:r>
            <a:r>
              <a:rPr lang="en-US" sz="2667" dirty="0">
                <a:solidFill>
                  <a:srgbClr val="0070C0"/>
                </a:solidFill>
                <a:latin typeface="Franklin Gothic Medium Cond" panose="020B0606030402020204" pitchFamily="34" charset="0"/>
                <a:ea typeface="Calibri" panose="020F0502020204030204" pitchFamily="34" charset="0"/>
              </a:rPr>
              <a:t> 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7201" y="3429000"/>
            <a:ext cx="4724400" cy="111812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133" dirty="0">
                <a:latin typeface="Franklin Gothic Medium Cond" panose="020B0606030402020204" pitchFamily="34" charset="0"/>
                <a:ea typeface="Calibri" panose="020F0502020204030204" pitchFamily="34" charset="0"/>
              </a:rPr>
              <a:t>Pradhan  </a:t>
            </a:r>
            <a:r>
              <a:rPr lang="en-US" sz="2133" dirty="0" err="1">
                <a:latin typeface="Franklin Gothic Medium Cond" panose="020B0606030402020204" pitchFamily="34" charset="0"/>
                <a:ea typeface="Calibri" panose="020F0502020204030204" pitchFamily="34" charset="0"/>
              </a:rPr>
              <a:t>Mantri</a:t>
            </a:r>
            <a:r>
              <a:rPr lang="en-US" sz="2133" dirty="0">
                <a:latin typeface="Franklin Gothic Medium Cond" panose="020B0606030402020204" pitchFamily="34" charset="0"/>
                <a:ea typeface="Calibri" panose="020F0502020204030204" pitchFamily="34" charset="0"/>
              </a:rPr>
              <a:t> </a:t>
            </a:r>
            <a:r>
              <a:rPr lang="en-US" sz="2133" dirty="0" err="1">
                <a:latin typeface="Franklin Gothic Medium Cond" panose="020B0606030402020204" pitchFamily="34" charset="0"/>
                <a:ea typeface="Calibri" panose="020F0502020204030204" pitchFamily="34" charset="0"/>
              </a:rPr>
              <a:t>Surakshit</a:t>
            </a:r>
            <a:r>
              <a:rPr lang="en-US" sz="2133" dirty="0">
                <a:latin typeface="Franklin Gothic Medium Cond" panose="020B0606030402020204" pitchFamily="34" charset="0"/>
                <a:ea typeface="Calibri" panose="020F0502020204030204" pitchFamily="34" charset="0"/>
              </a:rPr>
              <a:t> </a:t>
            </a:r>
            <a:r>
              <a:rPr lang="en-US" sz="2133" dirty="0" err="1">
                <a:latin typeface="Franklin Gothic Medium Cond" panose="020B0606030402020204" pitchFamily="34" charset="0"/>
                <a:ea typeface="Calibri" panose="020F0502020204030204" pitchFamily="34" charset="0"/>
              </a:rPr>
              <a:t>Matritva</a:t>
            </a:r>
            <a:r>
              <a:rPr lang="en-US" sz="2133" dirty="0">
                <a:latin typeface="Franklin Gothic Medium Cond" panose="020B0606030402020204" pitchFamily="34" charset="0"/>
                <a:ea typeface="Calibri" panose="020F0502020204030204" pitchFamily="34" charset="0"/>
              </a:rPr>
              <a:t> </a:t>
            </a:r>
            <a:r>
              <a:rPr lang="en-US" sz="2133" dirty="0" err="1">
                <a:latin typeface="Franklin Gothic Medium Cond" panose="020B0606030402020204" pitchFamily="34" charset="0"/>
                <a:ea typeface="Calibri" panose="020F0502020204030204" pitchFamily="34" charset="0"/>
              </a:rPr>
              <a:t>Abhiyan</a:t>
            </a:r>
            <a:r>
              <a:rPr lang="en-US" sz="2133" dirty="0">
                <a:latin typeface="Franklin Gothic Medium Cond" panose="020B0606030402020204" pitchFamily="34" charset="0"/>
                <a:ea typeface="Calibri" panose="020F0502020204030204" pitchFamily="34" charset="0"/>
              </a:rPr>
              <a:t> &amp; comprehensive ANC services </a:t>
            </a:r>
          </a:p>
          <a:p>
            <a:r>
              <a:rPr lang="en-US" sz="2400" dirty="0">
                <a:solidFill>
                  <a:srgbClr val="0070C0"/>
                </a:solidFill>
                <a:latin typeface="Franklin Gothic Medium Cond" panose="020B0606030402020204" pitchFamily="34" charset="0"/>
                <a:ea typeface="Calibri" panose="020F0502020204030204" pitchFamily="34" charset="0"/>
              </a:rPr>
              <a:t>16 million checkups</a:t>
            </a:r>
            <a:endParaRPr lang="en-US" sz="2667" dirty="0">
              <a:solidFill>
                <a:srgbClr val="0070C0"/>
              </a:solidFill>
              <a:latin typeface="Franklin Gothic Medium Cond" panose="020B0606030402020204" pitchFamily="34" charset="0"/>
              <a:ea typeface="Calibri" panose="020F050202020403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33400" y="4553951"/>
            <a:ext cx="4724400" cy="7898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133" dirty="0">
                <a:latin typeface="Franklin Gothic Medium Cond" panose="020B0606030402020204" pitchFamily="34" charset="0"/>
                <a:ea typeface="Calibri" panose="020F0502020204030204" pitchFamily="34" charset="0"/>
              </a:rPr>
              <a:t>Strengthening FRUs, Delivery Points</a:t>
            </a:r>
          </a:p>
          <a:p>
            <a:r>
              <a:rPr lang="en-US" sz="2400" dirty="0" smtClean="0">
                <a:solidFill>
                  <a:srgbClr val="0070C0"/>
                </a:solidFill>
                <a:latin typeface="Franklin Gothic Medium Cond" panose="020B0606030402020204" pitchFamily="34" charset="0"/>
                <a:ea typeface="Calibri" panose="020F0502020204030204" pitchFamily="34" charset="0"/>
              </a:rPr>
              <a:t>FRUs 3157, DPs 20,000</a:t>
            </a:r>
            <a:endParaRPr lang="en-US" sz="2400" dirty="0">
              <a:solidFill>
                <a:srgbClr val="0070C0"/>
              </a:solidFill>
              <a:latin typeface="Franklin Gothic Medium Cond" panose="020B0606030402020204" pitchFamily="34" charset="0"/>
              <a:ea typeface="Calibri" panose="020F0502020204030204" pitchFamily="34" charset="0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H="1" flipV="1">
            <a:off x="5257800" y="1447800"/>
            <a:ext cx="75406" cy="49522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5638800" y="1447800"/>
            <a:ext cx="3276600" cy="7898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133" dirty="0">
                <a:latin typeface="Franklin Gothic Medium Cond" panose="020B0606030402020204" pitchFamily="34" charset="0"/>
                <a:ea typeface="Calibri" panose="020F0502020204030204" pitchFamily="34" charset="0"/>
              </a:rPr>
              <a:t>Capacity Building of HR: </a:t>
            </a:r>
          </a:p>
          <a:p>
            <a:r>
              <a:rPr lang="en-US" sz="2400" dirty="0" err="1">
                <a:solidFill>
                  <a:srgbClr val="0070C0"/>
                </a:solidFill>
                <a:latin typeface="Franklin Gothic Medium Cond" panose="020B0606030402020204" pitchFamily="34" charset="0"/>
                <a:ea typeface="Calibri" panose="020F0502020204030204" pitchFamily="34" charset="0"/>
              </a:rPr>
              <a:t>Dakshata</a:t>
            </a:r>
            <a:r>
              <a:rPr lang="en-US" sz="2400" dirty="0">
                <a:solidFill>
                  <a:srgbClr val="0070C0"/>
                </a:solidFill>
                <a:latin typeface="Franklin Gothic Medium Cond" panose="020B0606030402020204" pitchFamily="34" charset="0"/>
                <a:ea typeface="Calibri" panose="020F0502020204030204" pitchFamily="34" charset="0"/>
              </a:rPr>
              <a:t>/LSAS </a:t>
            </a:r>
            <a:r>
              <a:rPr lang="en-US" sz="2400" dirty="0" err="1">
                <a:solidFill>
                  <a:srgbClr val="0070C0"/>
                </a:solidFill>
                <a:latin typeface="Franklin Gothic Medium Cond" panose="020B0606030402020204" pitchFamily="34" charset="0"/>
                <a:ea typeface="Calibri" panose="020F0502020204030204" pitchFamily="34" charset="0"/>
              </a:rPr>
              <a:t>etc</a:t>
            </a:r>
            <a:endParaRPr lang="en-US" sz="2400" dirty="0">
              <a:solidFill>
                <a:srgbClr val="0070C0"/>
              </a:solidFill>
              <a:latin typeface="Franklin Gothic Medium Cond" panose="020B0606030402020204" pitchFamily="34" charset="0"/>
              <a:ea typeface="Calibri" panose="020F050202020403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638800" y="2237696"/>
            <a:ext cx="297180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133" dirty="0">
                <a:latin typeface="Franklin Gothic Medium Cond" panose="020B0606030402020204" pitchFamily="34" charset="0"/>
                <a:ea typeface="Calibri" panose="020F0502020204030204" pitchFamily="34" charset="0"/>
              </a:rPr>
              <a:t>Universal screening for</a:t>
            </a:r>
          </a:p>
          <a:p>
            <a:r>
              <a:rPr lang="en-US" sz="2400" dirty="0">
                <a:solidFill>
                  <a:srgbClr val="0070C0"/>
                </a:solidFill>
                <a:latin typeface="Franklin Gothic Medium Cond" panose="020B0606030402020204" pitchFamily="34" charset="0"/>
                <a:ea typeface="Calibri" panose="020F0502020204030204" pitchFamily="34" charset="0"/>
              </a:rPr>
              <a:t>HIV and Syphilis</a:t>
            </a:r>
            <a:r>
              <a:rPr lang="en-US" sz="2667" dirty="0">
                <a:solidFill>
                  <a:srgbClr val="0070C0"/>
                </a:solidFill>
                <a:latin typeface="Franklin Gothic Medium Cond" panose="020B0606030402020204" pitchFamily="34" charset="0"/>
                <a:ea typeface="Calibri" panose="020F0502020204030204" pitchFamily="34" charset="0"/>
              </a:rPr>
              <a:t>  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736311" y="3254664"/>
            <a:ext cx="2971800" cy="78648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133" dirty="0">
                <a:latin typeface="Franklin Gothic Medium Cond" panose="020B0606030402020204" pitchFamily="34" charset="0"/>
                <a:ea typeface="Calibri" panose="020F0502020204030204" pitchFamily="34" charset="0"/>
              </a:rPr>
              <a:t>Comprehensive</a:t>
            </a:r>
          </a:p>
          <a:p>
            <a:r>
              <a:rPr lang="en-US" sz="2400" dirty="0">
                <a:solidFill>
                  <a:srgbClr val="0070C0"/>
                </a:solidFill>
                <a:latin typeface="Franklin Gothic Medium Cond" panose="020B0606030402020204" pitchFamily="34" charset="0"/>
                <a:ea typeface="Calibri" panose="020F0502020204030204" pitchFamily="34" charset="0"/>
              </a:rPr>
              <a:t>Abortion Care Services </a:t>
            </a:r>
            <a:endParaRPr lang="en-US" sz="2667" dirty="0">
              <a:solidFill>
                <a:srgbClr val="0070C0"/>
              </a:solidFill>
              <a:latin typeface="Franklin Gothic Medium Cond" panose="020B0606030402020204" pitchFamily="34" charset="0"/>
              <a:ea typeface="Calibri" panose="020F050202020403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33400" y="1219200"/>
            <a:ext cx="4620302" cy="11592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133" dirty="0" err="1">
                <a:latin typeface="Franklin Gothic Medium Cond" panose="020B0606030402020204" pitchFamily="34" charset="0"/>
                <a:ea typeface="Calibri" panose="020F0502020204030204" pitchFamily="34" charset="0"/>
              </a:rPr>
              <a:t>LaQshya</a:t>
            </a:r>
            <a:endParaRPr lang="en-US" sz="2133" dirty="0">
              <a:latin typeface="Franklin Gothic Medium Cond" panose="020B0606030402020204" pitchFamily="34" charset="0"/>
              <a:ea typeface="Calibri" panose="020F0502020204030204" pitchFamily="34" charset="0"/>
            </a:endParaRPr>
          </a:p>
          <a:p>
            <a:r>
              <a:rPr lang="en-US" sz="2400" dirty="0" smtClean="0">
                <a:solidFill>
                  <a:srgbClr val="0070C0"/>
                </a:solidFill>
                <a:latin typeface="Franklin Gothic Medium Cond" panose="020B0606030402020204" pitchFamily="34" charset="0"/>
                <a:ea typeface="Calibri" panose="020F0502020204030204" pitchFamily="34" charset="0"/>
              </a:rPr>
              <a:t>2235 facilities including 179 Medical College facilities</a:t>
            </a:r>
            <a:endParaRPr lang="en-US" sz="2400" dirty="0">
              <a:solidFill>
                <a:srgbClr val="0070C0"/>
              </a:solidFill>
              <a:latin typeface="Franklin Gothic Medium Cond" panose="020B0606030402020204" pitchFamily="34" charset="0"/>
              <a:ea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12273" y="5745444"/>
            <a:ext cx="3276600" cy="7898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133" dirty="0" err="1" smtClean="0">
                <a:latin typeface="Franklin Gothic Medium Cond" panose="020B0606030402020204" pitchFamily="34" charset="0"/>
                <a:ea typeface="Calibri" panose="020F0502020204030204" pitchFamily="34" charset="0"/>
              </a:rPr>
              <a:t>Obs</a:t>
            </a:r>
            <a:r>
              <a:rPr lang="en-US" sz="2133" dirty="0" smtClean="0">
                <a:latin typeface="Franklin Gothic Medium Cond" panose="020B0606030402020204" pitchFamily="34" charset="0"/>
                <a:ea typeface="Calibri" panose="020F0502020204030204" pitchFamily="34" charset="0"/>
              </a:rPr>
              <a:t> HDU &amp; ICU: </a:t>
            </a:r>
            <a:endParaRPr lang="en-US" sz="2133" dirty="0">
              <a:latin typeface="Franklin Gothic Medium Cond" panose="020B0606030402020204" pitchFamily="34" charset="0"/>
              <a:ea typeface="Calibri" panose="020F0502020204030204" pitchFamily="34" charset="0"/>
            </a:endParaRPr>
          </a:p>
          <a:p>
            <a:r>
              <a:rPr lang="en-US" sz="2400" dirty="0" err="1" smtClean="0">
                <a:solidFill>
                  <a:srgbClr val="0070C0"/>
                </a:solidFill>
                <a:latin typeface="Franklin Gothic Medium Cond" panose="020B0606030402020204" pitchFamily="34" charset="0"/>
                <a:ea typeface="Calibri" panose="020F0502020204030204" pitchFamily="34" charset="0"/>
              </a:rPr>
              <a:t>Approx</a:t>
            </a:r>
            <a:r>
              <a:rPr lang="en-US" sz="2400" dirty="0" smtClean="0">
                <a:solidFill>
                  <a:srgbClr val="0070C0"/>
                </a:solidFill>
                <a:latin typeface="Franklin Gothic Medium Cond" panose="020B0606030402020204" pitchFamily="34" charset="0"/>
                <a:ea typeface="Calibri" panose="020F0502020204030204" pitchFamily="34" charset="0"/>
              </a:rPr>
              <a:t> 162 </a:t>
            </a:r>
            <a:r>
              <a:rPr lang="en-US" sz="2400" dirty="0" err="1" smtClean="0">
                <a:solidFill>
                  <a:srgbClr val="0070C0"/>
                </a:solidFill>
                <a:latin typeface="Franklin Gothic Medium Cond" panose="020B0606030402020204" pitchFamily="34" charset="0"/>
                <a:ea typeface="Calibri" panose="020F0502020204030204" pitchFamily="34" charset="0"/>
              </a:rPr>
              <a:t>Obs</a:t>
            </a:r>
            <a:r>
              <a:rPr lang="en-US" sz="2400" dirty="0" smtClean="0">
                <a:solidFill>
                  <a:srgbClr val="0070C0"/>
                </a:solidFill>
                <a:latin typeface="Franklin Gothic Medium Cond" panose="020B0606030402020204" pitchFamily="34" charset="0"/>
                <a:ea typeface="Calibri" panose="020F0502020204030204" pitchFamily="34" charset="0"/>
              </a:rPr>
              <a:t> HDU &amp; ICU</a:t>
            </a:r>
            <a:endParaRPr lang="en-US" sz="2400" dirty="0">
              <a:solidFill>
                <a:srgbClr val="0070C0"/>
              </a:solidFill>
              <a:latin typeface="Franklin Gothic Medium Cond" panose="020B0606030402020204" pitchFamily="34" charset="0"/>
              <a:ea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1501" y="5292312"/>
            <a:ext cx="2971800" cy="11592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133" dirty="0" smtClean="0">
                <a:latin typeface="Franklin Gothic Medium Cond" panose="020B0606030402020204" pitchFamily="34" charset="0"/>
                <a:ea typeface="Calibri" panose="020F0502020204030204" pitchFamily="34" charset="0"/>
              </a:rPr>
              <a:t>MCH  Wings</a:t>
            </a:r>
            <a:endParaRPr lang="en-US" sz="2133" dirty="0">
              <a:latin typeface="Franklin Gothic Medium Cond" panose="020B0606030402020204" pitchFamily="34" charset="0"/>
              <a:ea typeface="Calibri" panose="020F0502020204030204" pitchFamily="34" charset="0"/>
            </a:endParaRPr>
          </a:p>
          <a:p>
            <a:r>
              <a:rPr lang="en-US" sz="2400" dirty="0" smtClean="0">
                <a:solidFill>
                  <a:srgbClr val="0070C0"/>
                </a:solidFill>
                <a:latin typeface="Franklin Gothic Medium Cond" panose="020B0606030402020204" pitchFamily="34" charset="0"/>
                <a:ea typeface="Calibri" panose="020F0502020204030204" pitchFamily="34" charset="0"/>
              </a:rPr>
              <a:t>More than 600 MCH Wings </a:t>
            </a:r>
            <a:endParaRPr lang="en-US" sz="2667" dirty="0">
              <a:solidFill>
                <a:srgbClr val="0070C0"/>
              </a:solidFill>
              <a:latin typeface="Franklin Gothic Medium Cond" panose="020B06060304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402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815" y="205469"/>
            <a:ext cx="7886700" cy="943429"/>
          </a:xfrm>
        </p:spPr>
        <p:txBody>
          <a:bodyPr>
            <a:normAutofit/>
          </a:bodyPr>
          <a:lstStyle/>
          <a:p>
            <a:r>
              <a:rPr lang="en-US" dirty="0">
                <a:latin typeface="Aharoni" pitchFamily="2" charset="-79"/>
                <a:cs typeface="Aharoni" pitchFamily="2" charset="-79"/>
              </a:rPr>
              <a:t>Maternal Health Guidelines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7744" y="1539238"/>
            <a:ext cx="1591165" cy="2548077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7831" y="3874488"/>
            <a:ext cx="1479356" cy="2574469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815" y="1598840"/>
            <a:ext cx="1452913" cy="2548076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181600" y="1539237"/>
            <a:ext cx="1523381" cy="2548077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1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84250" y="3733212"/>
            <a:ext cx="1585756" cy="2612726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99576" y="3855360"/>
            <a:ext cx="1402285" cy="2574468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67600" y="1472909"/>
            <a:ext cx="1676400" cy="24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5691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OBJECTIV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-381000"/>
            <a:ext cx="9753600" cy="7239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2728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034" y="250534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000" b="1" i="1" dirty="0"/>
              <a:t>La</a:t>
            </a:r>
            <a:r>
              <a:rPr lang="en-GB" sz="3000" b="1" i="1" dirty="0">
                <a:solidFill>
                  <a:srgbClr val="FF0000"/>
                </a:solidFill>
              </a:rPr>
              <a:t>Q</a:t>
            </a:r>
            <a:r>
              <a:rPr lang="en-GB" sz="3000" b="1" i="1" dirty="0"/>
              <a:t>shya| </a:t>
            </a:r>
            <a:r>
              <a:rPr lang="hi-IN" sz="3000" b="1" i="1" dirty="0"/>
              <a:t>लक्ष्य</a:t>
            </a:r>
            <a:endParaRPr lang="en-IN" sz="3000" i="1" dirty="0"/>
          </a:p>
          <a:p>
            <a:pPr algn="ctr"/>
            <a:r>
              <a:rPr lang="en-GB" sz="2400" b="1" i="1" dirty="0"/>
              <a:t>(Labour Room </a:t>
            </a:r>
            <a:r>
              <a:rPr lang="en-GB" sz="2400" b="1" i="1" dirty="0" smtClean="0"/>
              <a:t>&amp; Maternity OT Quality </a:t>
            </a:r>
            <a:r>
              <a:rPr lang="en-GB" sz="2400" b="1" i="1" dirty="0"/>
              <a:t>Improvement Initiative)</a:t>
            </a:r>
            <a:endParaRPr lang="en-IN" sz="2400" i="1" dirty="0"/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125071" y="2312011"/>
            <a:ext cx="3920705" cy="3086100"/>
          </a:xfrm>
        </p:spPr>
        <p:txBody>
          <a:bodyPr>
            <a:noAutofit/>
          </a:bodyPr>
          <a:lstStyle/>
          <a:p>
            <a:pPr algn="just"/>
            <a:r>
              <a:rPr lang="en-US" sz="1800" dirty="0"/>
              <a:t>Organization and standardization of </a:t>
            </a:r>
            <a:r>
              <a:rPr lang="en-US" sz="1800" b="1" i="1" dirty="0" err="1"/>
              <a:t>Labour</a:t>
            </a:r>
            <a:r>
              <a:rPr lang="en-US" sz="1800" b="1" i="1" dirty="0"/>
              <a:t> rooms, OTs and Obstetric HDUs/ ICUs </a:t>
            </a:r>
            <a:r>
              <a:rPr lang="en-US" sz="1800" dirty="0"/>
              <a:t>as per national guidelines and standards</a:t>
            </a:r>
            <a:endParaRPr lang="en-US" dirty="0" smtClean="0"/>
          </a:p>
          <a:p>
            <a:pPr algn="just"/>
            <a:r>
              <a:rPr lang="en-US" sz="1800" dirty="0"/>
              <a:t>Structured </a:t>
            </a:r>
            <a:r>
              <a:rPr lang="en-US" sz="1800" b="1" i="1" dirty="0"/>
              <a:t>Quality Improvement  efforts/processes </a:t>
            </a:r>
            <a:r>
              <a:rPr lang="en-US" sz="1800" dirty="0"/>
              <a:t>to improve adherence to critical practices around childbirth</a:t>
            </a:r>
            <a:endParaRPr lang="en-US" sz="675" dirty="0"/>
          </a:p>
          <a:p>
            <a:pPr algn="just"/>
            <a:r>
              <a:rPr lang="en-US" sz="1800" dirty="0"/>
              <a:t>Improved client satisfaction - “</a:t>
            </a:r>
            <a:r>
              <a:rPr lang="en-US" sz="1800" b="1" i="1" dirty="0"/>
              <a:t>Respectful Maternity Care</a:t>
            </a:r>
            <a:r>
              <a:rPr lang="en-US" sz="1800" dirty="0"/>
              <a:t>” (RMC).</a:t>
            </a:r>
            <a:endParaRPr lang="en-IN" sz="1800" dirty="0"/>
          </a:p>
        </p:txBody>
      </p:sp>
      <p:sp>
        <p:nvSpPr>
          <p:cNvPr id="3" name="TextBox 2"/>
          <p:cNvSpPr txBox="1"/>
          <p:nvPr/>
        </p:nvSpPr>
        <p:spPr>
          <a:xfrm rot="5400000">
            <a:off x="1831508" y="177508"/>
            <a:ext cx="507831" cy="38171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vert270" wrap="square" rtlCol="0">
            <a:spAutoFit/>
          </a:bodyPr>
          <a:lstStyle/>
          <a:p>
            <a:pPr algn="ctr"/>
            <a:r>
              <a:rPr lang="en-US" sz="2100" b="1" i="1" dirty="0"/>
              <a:t>Key Components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968815" y="2418237"/>
            <a:ext cx="2225615" cy="588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Labour</a:t>
            </a:r>
            <a:r>
              <a:rPr lang="en-US" b="1" dirty="0"/>
              <a:t> Room Certification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0519" y="1811553"/>
            <a:ext cx="2225615" cy="4545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Expected Outputs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968815" y="3121289"/>
            <a:ext cx="2225615" cy="9354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75% achievement of targets for quality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968815" y="4206060"/>
            <a:ext cx="2225615" cy="9354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80% satisfaction of beneficiaries</a:t>
            </a:r>
          </a:p>
        </p:txBody>
      </p:sp>
      <p:sp>
        <p:nvSpPr>
          <p:cNvPr id="10" name="Right Brace 9"/>
          <p:cNvSpPr/>
          <p:nvPr/>
        </p:nvSpPr>
        <p:spPr>
          <a:xfrm>
            <a:off x="7427344" y="2056735"/>
            <a:ext cx="362309" cy="294457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ight Brace 13"/>
          <p:cNvSpPr/>
          <p:nvPr/>
        </p:nvSpPr>
        <p:spPr>
          <a:xfrm>
            <a:off x="4251282" y="2057134"/>
            <a:ext cx="362309" cy="320066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TextBox 14"/>
          <p:cNvSpPr txBox="1"/>
          <p:nvPr/>
        </p:nvSpPr>
        <p:spPr>
          <a:xfrm>
            <a:off x="7876973" y="2057134"/>
            <a:ext cx="1199072" cy="14773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LaQshya</a:t>
            </a:r>
            <a:r>
              <a:rPr lang="en-US" b="1" dirty="0"/>
              <a:t> Badges – Platinum/ Gold/ Silver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76973" y="4101060"/>
            <a:ext cx="1199072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Facility level Incentives </a:t>
            </a:r>
          </a:p>
        </p:txBody>
      </p:sp>
    </p:spTree>
    <p:extLst>
      <p:ext uri="{BB962C8B-B14F-4D97-AF65-F5344CB8AC3E}">
        <p14:creationId xmlns:p14="http://schemas.microsoft.com/office/powerpoint/2010/main" xmlns="" val="3775894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533400"/>
            <a:ext cx="74676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6712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LaQshya Status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41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  <a:gridCol w="4419600"/>
                <a:gridCol w="2743200"/>
              </a:tblGrid>
              <a:tr h="736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Calibri"/>
                          <a:cs typeface="Times New Roman"/>
                        </a:rPr>
                        <a:t>Total  LaQshya facilities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Times New Roman"/>
                          <a:ea typeface="Calibri"/>
                          <a:cs typeface="Times New Roman"/>
                        </a:rPr>
                        <a:t>2235 (including 179 Medical Colleges)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6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Calibri"/>
                          <a:cs typeface="Times New Roman"/>
                        </a:rPr>
                        <a:t>State Certification  LR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 smtClean="0">
                          <a:solidFill>
                            <a:schemeClr val="dk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115</a:t>
                      </a:r>
                    </a:p>
                  </a:txBody>
                  <a:tcPr marL="68580" marR="68580" marT="0" marB="0"/>
                </a:tc>
              </a:tr>
              <a:tr h="736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Calibri"/>
                          <a:cs typeface="Times New Roman"/>
                        </a:rPr>
                        <a:t>State Certification OT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 smtClean="0">
                          <a:solidFill>
                            <a:schemeClr val="dk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97 </a:t>
                      </a:r>
                    </a:p>
                  </a:txBody>
                  <a:tcPr marL="68580" marR="68580" marT="0" marB="0"/>
                </a:tc>
              </a:tr>
              <a:tr h="736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Calibri"/>
                          <a:cs typeface="Times New Roman"/>
                        </a:rPr>
                        <a:t>National Certification LR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Times New Roman"/>
                          <a:ea typeface="Calibri"/>
                          <a:cs typeface="Times New Roman"/>
                        </a:rPr>
                        <a:t>54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6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Calibri"/>
                          <a:cs typeface="Times New Roman"/>
                        </a:rPr>
                        <a:t>National Certification OT</a:t>
                      </a:r>
                      <a:endParaRPr lang="en-US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Times New Roman"/>
                          <a:ea typeface="Calibri"/>
                          <a:cs typeface="Times New Roman"/>
                        </a:rPr>
                        <a:t>38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9064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58430" t="11009" r="4867" b="9453"/>
          <a:stretch/>
        </p:blipFill>
        <p:spPr>
          <a:xfrm>
            <a:off x="0" y="1771650"/>
            <a:ext cx="3131390" cy="3817189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4294967295"/>
          </p:nvPr>
        </p:nvSpPr>
        <p:spPr>
          <a:xfrm>
            <a:off x="228600" y="97795"/>
            <a:ext cx="8445260" cy="746358"/>
          </a:xfrm>
        </p:spPr>
        <p:txBody>
          <a:bodyPr vert="horz" wrap="square" lIns="68580" tIns="34290" rIns="68580" bIns="34290" rtlCol="0" anchor="ctr">
            <a:sp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en-US" sz="4400" dirty="0">
                <a:latin typeface="Aharoni" pitchFamily="2" charset="-79"/>
                <a:ea typeface="+mj-ea"/>
                <a:cs typeface="Aharoni" pitchFamily="2" charset="-79"/>
              </a:rPr>
              <a:t>Obstetric HDU and ICU</a:t>
            </a:r>
            <a:endParaRPr lang="en-IN" sz="4400" dirty="0">
              <a:latin typeface="Aharoni" pitchFamily="2" charset="-79"/>
              <a:ea typeface="+mj-ea"/>
              <a:cs typeface="Aharoni" pitchFamily="2" charset="-79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294967295"/>
          </p:nvPr>
        </p:nvSpPr>
        <p:spPr>
          <a:xfrm>
            <a:off x="2784844" y="1657350"/>
            <a:ext cx="6068682" cy="4343400"/>
          </a:xfrm>
        </p:spPr>
        <p:txBody>
          <a:bodyPr>
            <a:normAutofit/>
          </a:bodyPr>
          <a:lstStyle/>
          <a:p>
            <a:pPr algn="just"/>
            <a:r>
              <a:rPr lang="en-US" sz="2100" b="1" dirty="0">
                <a:solidFill>
                  <a:srgbClr val="00B0F0"/>
                </a:solidFill>
              </a:rPr>
              <a:t>Need for critical Care Units -</a:t>
            </a:r>
            <a:r>
              <a:rPr lang="en-US" sz="2100" dirty="0"/>
              <a:t> More than one third of all maternal     deaths are recorded either at medical college hospitals or district hospitals (MDR Software)</a:t>
            </a:r>
          </a:p>
          <a:p>
            <a:pPr algn="just"/>
            <a:r>
              <a:rPr lang="en-IN" sz="2100" b="1" dirty="0">
                <a:solidFill>
                  <a:srgbClr val="00B0F0"/>
                </a:solidFill>
              </a:rPr>
              <a:t>National Guidelines for Obstetric ICU/HDU </a:t>
            </a:r>
            <a:r>
              <a:rPr lang="en-IN" sz="2100" dirty="0"/>
              <a:t>were developed and released in 2016</a:t>
            </a:r>
            <a:endParaRPr lang="en-IN" sz="1050" dirty="0"/>
          </a:p>
          <a:p>
            <a:pPr algn="just"/>
            <a:r>
              <a:rPr lang="en-US" sz="2100" b="1" dirty="0">
                <a:solidFill>
                  <a:srgbClr val="00B0F0"/>
                </a:solidFill>
              </a:rPr>
              <a:t>Operational guidelines </a:t>
            </a:r>
            <a:r>
              <a:rPr lang="en-US" sz="2100" dirty="0"/>
              <a:t>to complement the already existing guidelines in terms of:</a:t>
            </a:r>
          </a:p>
          <a:p>
            <a:pPr lvl="1" algn="just"/>
            <a:r>
              <a:rPr lang="en-US" sz="2100" dirty="0"/>
              <a:t>Human resource details</a:t>
            </a:r>
          </a:p>
          <a:p>
            <a:pPr lvl="1" algn="just"/>
            <a:r>
              <a:rPr lang="en-US" sz="2100" dirty="0"/>
              <a:t>Capacity Building Plan</a:t>
            </a:r>
          </a:p>
          <a:p>
            <a:pPr lvl="1" algn="just"/>
            <a:r>
              <a:rPr lang="en-US" sz="2100" dirty="0"/>
              <a:t>Equipment details</a:t>
            </a:r>
          </a:p>
          <a:p>
            <a:pPr lvl="1" algn="just"/>
            <a:r>
              <a:rPr lang="en-US" sz="2100" dirty="0"/>
              <a:t>Recording and Reporting formats </a:t>
            </a:r>
            <a:r>
              <a:rPr lang="en-US" sz="2100" dirty="0" err="1"/>
              <a:t>etc</a:t>
            </a:r>
            <a:endParaRPr lang="en-US" sz="2100" dirty="0"/>
          </a:p>
          <a:p>
            <a:pPr lvl="1" algn="just"/>
            <a:endParaRPr lang="en-US" sz="2400" dirty="0"/>
          </a:p>
          <a:p>
            <a:pPr lvl="1" algn="just"/>
            <a:endParaRPr lang="en-IN" sz="2400" dirty="0"/>
          </a:p>
          <a:p>
            <a:pPr algn="just"/>
            <a:endParaRPr lang="en-IN" sz="2100" dirty="0"/>
          </a:p>
        </p:txBody>
      </p:sp>
    </p:spTree>
    <p:extLst>
      <p:ext uri="{BB962C8B-B14F-4D97-AF65-F5344CB8AC3E}">
        <p14:creationId xmlns:p14="http://schemas.microsoft.com/office/powerpoint/2010/main" xmlns="" val="313649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itle 1"/>
          <p:cNvSpPr>
            <a:spLocks noGrp="1"/>
          </p:cNvSpPr>
          <p:nvPr>
            <p:ph type="title" idx="4294967295"/>
          </p:nvPr>
        </p:nvSpPr>
        <p:spPr>
          <a:xfrm>
            <a:off x="65723" y="342203"/>
            <a:ext cx="7999810" cy="536972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n-GB" sz="2800" dirty="0">
                <a:latin typeface="Aharoni" pitchFamily="2" charset="-79"/>
                <a:cs typeface="Aharoni" pitchFamily="2" charset="-79"/>
              </a:rPr>
              <a:t>Janani Shishu Suraksha Karyakram</a:t>
            </a:r>
            <a:br>
              <a:rPr lang="en-GB" sz="2800" dirty="0">
                <a:latin typeface="Aharoni" pitchFamily="2" charset="-79"/>
                <a:cs typeface="Aharoni" pitchFamily="2" charset="-79"/>
              </a:rPr>
            </a:br>
            <a:r>
              <a:rPr lang="en-GB" sz="1800" b="1" dirty="0"/>
              <a:t> </a:t>
            </a:r>
            <a:endParaRPr lang="en-GB" sz="27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0" y="1757096"/>
            <a:ext cx="4949429" cy="2157413"/>
          </a:xfrm>
        </p:spPr>
        <p:txBody>
          <a:bodyPr>
            <a:noAutofit/>
          </a:bodyPr>
          <a:lstStyle/>
          <a:p>
            <a:pPr algn="just" fontAlgn="base">
              <a:spcBef>
                <a:spcPts val="0"/>
              </a:spcBef>
            </a:pPr>
            <a:r>
              <a:rPr lang="en-US" sz="1725" b="1" dirty="0"/>
              <a:t>Free and Zero Expense delivery including C-section, free care in case of ante-natal &amp; post-natal complications </a:t>
            </a:r>
            <a:endParaRPr lang="en-US" sz="1725" dirty="0"/>
          </a:p>
          <a:p>
            <a:pPr algn="just" fontAlgn="base">
              <a:spcBef>
                <a:spcPts val="0"/>
              </a:spcBef>
            </a:pPr>
            <a:r>
              <a:rPr lang="en-US" sz="1725" b="1" dirty="0"/>
              <a:t>Free drugs, diagnostics, blood and consumables</a:t>
            </a:r>
            <a:endParaRPr lang="en-US" sz="1725" dirty="0"/>
          </a:p>
          <a:p>
            <a:pPr algn="just" fontAlgn="base">
              <a:spcBef>
                <a:spcPts val="0"/>
              </a:spcBef>
            </a:pPr>
            <a:r>
              <a:rPr lang="en-US" sz="1725" b="1" dirty="0"/>
              <a:t>Free diet during stay in facilities</a:t>
            </a:r>
            <a:endParaRPr lang="en-US" sz="1725" dirty="0"/>
          </a:p>
          <a:p>
            <a:pPr algn="just" fontAlgn="base">
              <a:spcBef>
                <a:spcPts val="0"/>
              </a:spcBef>
            </a:pPr>
            <a:r>
              <a:rPr lang="en-US" sz="1725" b="1" dirty="0"/>
              <a:t>Free transport home to health institution, between health institutions in case of referral and drop back home</a:t>
            </a:r>
            <a:endParaRPr lang="en-US" sz="1725" dirty="0"/>
          </a:p>
          <a:p>
            <a:pPr algn="just" fontAlgn="base">
              <a:spcBef>
                <a:spcPts val="0"/>
              </a:spcBef>
            </a:pPr>
            <a:r>
              <a:rPr lang="en-US" sz="1725" b="1" dirty="0"/>
              <a:t>Exemption from all kinds of user charges</a:t>
            </a:r>
            <a:endParaRPr lang="en-US" sz="1725" dirty="0"/>
          </a:p>
          <a:p>
            <a:pPr algn="just" fontAlgn="base">
              <a:spcBef>
                <a:spcPts val="0"/>
              </a:spcBef>
            </a:pPr>
            <a:r>
              <a:rPr lang="en-US" sz="1725" b="1" dirty="0"/>
              <a:t>Similar entitlements for sick Infants (</a:t>
            </a:r>
            <a:r>
              <a:rPr lang="en-US" sz="1725" b="1" dirty="0" err="1"/>
              <a:t>upto</a:t>
            </a:r>
            <a:r>
              <a:rPr lang="en-US" sz="1725" b="1" dirty="0"/>
              <a:t> 1 year of age)</a:t>
            </a:r>
            <a:endParaRPr lang="en-US" sz="1725" dirty="0"/>
          </a:p>
          <a:p>
            <a:pPr algn="just">
              <a:spcBef>
                <a:spcPts val="0"/>
              </a:spcBef>
            </a:pPr>
            <a:r>
              <a:rPr lang="en-US" sz="1725" b="1" dirty="0"/>
              <a:t>Extended to all antenatal &amp; post natal complications of pregnancy</a:t>
            </a:r>
            <a:endParaRPr lang="en-US" sz="1725" dirty="0"/>
          </a:p>
          <a:p>
            <a:pPr algn="just">
              <a:spcBef>
                <a:spcPts val="0"/>
              </a:spcBef>
            </a:pPr>
            <a:endParaRPr lang="en-US" sz="1725" dirty="0"/>
          </a:p>
        </p:txBody>
      </p:sp>
      <p:sp>
        <p:nvSpPr>
          <p:cNvPr id="7" name="TextBox 6"/>
          <p:cNvSpPr txBox="1"/>
          <p:nvPr/>
        </p:nvSpPr>
        <p:spPr>
          <a:xfrm>
            <a:off x="1" y="1398531"/>
            <a:ext cx="9041129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i="1" dirty="0">
                <a:solidFill>
                  <a:prstClr val="white"/>
                </a:solidFill>
              </a:rPr>
              <a:t>Launched in June 2011 to ensure service guarantees and eliminate Out of Pocket expenses </a:t>
            </a:r>
            <a:endParaRPr lang="en-US" i="1" dirty="0">
              <a:solidFill>
                <a:prstClr val="white"/>
              </a:solidFill>
            </a:endParaRPr>
          </a:p>
        </p:txBody>
      </p:sp>
      <p:pic>
        <p:nvPicPr>
          <p:cNvPr id="11" name="Picture 2" descr="C:\Users\Lenovo\Desktop\NHMpics\Images\B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8125" y="342203"/>
            <a:ext cx="1285875" cy="11020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65723" y="5251980"/>
            <a:ext cx="9055417" cy="68794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prstClr val="white"/>
                </a:solidFill>
              </a:rPr>
              <a:t>Nearly 1.3 crores women availing benefits for free entitlements every year</a:t>
            </a:r>
          </a:p>
        </p:txBody>
      </p:sp>
      <p:graphicFrame>
        <p:nvGraphicFramePr>
          <p:cNvPr id="9" name="Chart 8"/>
          <p:cNvGraphicFramePr/>
          <p:nvPr>
            <p:extLst/>
          </p:nvPr>
        </p:nvGraphicFramePr>
        <p:xfrm>
          <a:off x="4709599" y="1869260"/>
          <a:ext cx="4914020" cy="3693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573586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"/>
            <a:ext cx="5867400" cy="6597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3"/>
          <p:cNvSpPr txBox="1">
            <a:spLocks/>
          </p:cNvSpPr>
          <p:nvPr/>
        </p:nvSpPr>
        <p:spPr>
          <a:xfrm>
            <a:off x="0" y="0"/>
            <a:ext cx="3200400" cy="6675537"/>
          </a:xfrm>
          <a:prstGeom prst="roundRect">
            <a:avLst>
              <a:gd name="adj" fmla="val 20998"/>
            </a:avLst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28600" indent="-114300" algn="just" defTabSz="914400" fontAlgn="auto">
              <a:spcBef>
                <a:spcPts val="600"/>
              </a:spcBef>
              <a:spcAft>
                <a:spcPts val="0"/>
              </a:spcAft>
              <a:buClr>
                <a:srgbClr val="418AB3"/>
              </a:buClr>
              <a:buSzPct val="76000"/>
              <a:buFont typeface="Arial" panose="020B0604020202020204" pitchFamily="34" charset="0"/>
              <a:buChar char="•"/>
              <a:defRPr/>
            </a:pPr>
            <a:r>
              <a:rPr lang="en-IN" sz="2400" dirty="0" smtClean="0">
                <a:solidFill>
                  <a:prstClr val="white"/>
                </a:solidFill>
              </a:rPr>
              <a:t>Over </a:t>
            </a:r>
            <a:r>
              <a:rPr lang="en-IN" sz="2400" b="1" dirty="0" smtClean="0">
                <a:solidFill>
                  <a:prstClr val="white"/>
                </a:solidFill>
              </a:rPr>
              <a:t>16 million quality antenatal checkups</a:t>
            </a:r>
            <a:r>
              <a:rPr lang="en-IN" sz="2400" dirty="0" smtClean="0">
                <a:solidFill>
                  <a:prstClr val="white"/>
                </a:solidFill>
              </a:rPr>
              <a:t> conducted &amp; over 9 lakh HRPs identified – 25%  checkups in HPDs</a:t>
            </a:r>
            <a:endParaRPr lang="en-US" sz="2400" dirty="0" smtClean="0">
              <a:solidFill>
                <a:prstClr val="white"/>
              </a:solidFill>
              <a:cs typeface="Times New Roman" pitchFamily="18" charset="0"/>
            </a:endParaRPr>
          </a:p>
          <a:p>
            <a:pPr marL="228600" indent="-114300" algn="just" defTabSz="914400" fontAlgn="auto">
              <a:spcBef>
                <a:spcPts val="600"/>
              </a:spcBef>
              <a:spcAft>
                <a:spcPts val="0"/>
              </a:spcAft>
              <a:buClr>
                <a:srgbClr val="418AB3"/>
              </a:buClr>
              <a:buSzPct val="76000"/>
              <a:buFont typeface="Arial" panose="020B0604020202020204" pitchFamily="34" charset="0"/>
              <a:buChar char="•"/>
              <a:defRPr/>
            </a:pPr>
            <a:endParaRPr lang="en-IN" sz="2400" dirty="0" smtClean="0">
              <a:solidFill>
                <a:prstClr val="white"/>
              </a:solidFill>
            </a:endParaRPr>
          </a:p>
          <a:p>
            <a:pPr marL="228600" indent="-114300" defTabSz="914400" fontAlgn="auto">
              <a:spcBef>
                <a:spcPts val="600"/>
              </a:spcBef>
              <a:spcAft>
                <a:spcPts val="0"/>
              </a:spcAft>
              <a:buClr>
                <a:srgbClr val="418AB3"/>
              </a:buClr>
              <a:buSzPct val="76000"/>
              <a:buFont typeface="Arial" panose="020B0604020202020204" pitchFamily="34" charset="0"/>
              <a:buChar char="•"/>
              <a:defRPr/>
            </a:pPr>
            <a:r>
              <a:rPr lang="en-IN" sz="2400" b="1" dirty="0" smtClean="0">
                <a:solidFill>
                  <a:prstClr val="white"/>
                </a:solidFill>
              </a:rPr>
              <a:t>13200 facilities </a:t>
            </a:r>
            <a:r>
              <a:rPr lang="en-IN" sz="2400" dirty="0" smtClean="0">
                <a:solidFill>
                  <a:prstClr val="white"/>
                </a:solidFill>
              </a:rPr>
              <a:t>provide PMSMA services</a:t>
            </a:r>
          </a:p>
          <a:p>
            <a:pPr marL="228600" indent="-114300" algn="just" defTabSz="914400" fontAlgn="auto">
              <a:spcBef>
                <a:spcPts val="600"/>
              </a:spcBef>
              <a:spcAft>
                <a:spcPts val="0"/>
              </a:spcAft>
              <a:buClr>
                <a:srgbClr val="418AB3"/>
              </a:buClr>
              <a:buSzPct val="76000"/>
              <a:buFont typeface="Arial" panose="020B0604020202020204" pitchFamily="34" charset="0"/>
              <a:buChar char="•"/>
              <a:defRPr/>
            </a:pPr>
            <a:endParaRPr lang="en-IN" sz="2400" dirty="0" smtClean="0">
              <a:solidFill>
                <a:prstClr val="white"/>
              </a:solidFill>
            </a:endParaRPr>
          </a:p>
          <a:p>
            <a:pPr marL="228600" indent="-114300" algn="just" defTabSz="914400" fontAlgn="auto">
              <a:spcBef>
                <a:spcPts val="600"/>
              </a:spcBef>
              <a:spcAft>
                <a:spcPts val="0"/>
              </a:spcAft>
              <a:buClr>
                <a:srgbClr val="418AB3"/>
              </a:buClr>
              <a:buSzPct val="76000"/>
              <a:buFont typeface="Arial" panose="020B0604020202020204" pitchFamily="34" charset="0"/>
              <a:buChar char="•"/>
              <a:defRPr/>
            </a:pPr>
            <a:r>
              <a:rPr lang="en-IN" sz="2400" dirty="0" smtClean="0">
                <a:solidFill>
                  <a:prstClr val="white"/>
                </a:solidFill>
              </a:rPr>
              <a:t>Over </a:t>
            </a:r>
            <a:r>
              <a:rPr lang="en-IN" sz="2400" b="1" dirty="0" smtClean="0">
                <a:solidFill>
                  <a:prstClr val="white"/>
                </a:solidFill>
              </a:rPr>
              <a:t>5500 volunteer doctors from private/ NGO sector 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-4907" y="6597352"/>
            <a:ext cx="89602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CA73ED-D98C-4565-B5F7-D462900A4651}" type="slidenum">
              <a:rPr lang="en-US" altLang="en-US" smtClean="0">
                <a:solidFill>
                  <a:srgbClr val="5E5E5E"/>
                </a:solidFill>
              </a:rPr>
              <a:pPr>
                <a:defRPr/>
              </a:pPr>
              <a:t>13</a:t>
            </a:fld>
            <a:endParaRPr lang="en-US" altLang="en-US">
              <a:solidFill>
                <a:srgbClr val="5E5E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6142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7" name="Rectangle 6"/>
          <p:cNvSpPr>
            <a:spLocks noChangeArrowheads="1"/>
          </p:cNvSpPr>
          <p:nvPr/>
        </p:nvSpPr>
        <p:spPr bwMode="auto">
          <a:xfrm>
            <a:off x="654690" y="1206194"/>
            <a:ext cx="79604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GB" altLang="en-US" sz="2400" b="1" baseline="30000" dirty="0">
                <a:solidFill>
                  <a:srgbClr val="ED1C24"/>
                </a:solidFill>
                <a:latin typeface="Verdana" pitchFamily="34" charset="0"/>
              </a:rPr>
              <a:t>Till date</a:t>
            </a:r>
            <a:r>
              <a:rPr lang="en-GB" altLang="en-US" sz="2400" b="1" dirty="0">
                <a:solidFill>
                  <a:srgbClr val="ED1C24"/>
                </a:solidFill>
                <a:latin typeface="Verdana" pitchFamily="34" charset="0"/>
              </a:rPr>
              <a:t> </a:t>
            </a:r>
            <a:r>
              <a:rPr lang="en-GB" altLang="en-US" b="1" dirty="0">
                <a:solidFill>
                  <a:srgbClr val="ED1C24"/>
                </a:solidFill>
                <a:latin typeface="Verdana" pitchFamily="34" charset="0"/>
              </a:rPr>
              <a:t>4907 </a:t>
            </a:r>
            <a:r>
              <a:rPr lang="en-GB" altLang="en-US" sz="2400" b="1" baseline="30000" dirty="0">
                <a:solidFill>
                  <a:srgbClr val="ED1C24"/>
                </a:solidFill>
                <a:latin typeface="Verdana" pitchFamily="34" charset="0"/>
              </a:rPr>
              <a:t>participants trained in National </a:t>
            </a:r>
            <a:r>
              <a:rPr lang="en-GB" altLang="en-US" sz="2400" b="1" baseline="30000" dirty="0" smtClean="0">
                <a:solidFill>
                  <a:srgbClr val="ED1C24"/>
                </a:solidFill>
                <a:latin typeface="Verdana" pitchFamily="34" charset="0"/>
              </a:rPr>
              <a:t>and State Skills </a:t>
            </a:r>
            <a:r>
              <a:rPr lang="en-GB" altLang="en-US" sz="2400" b="1" baseline="30000" dirty="0">
                <a:solidFill>
                  <a:srgbClr val="ED1C24"/>
                </a:solidFill>
                <a:latin typeface="Verdana" pitchFamily="34" charset="0"/>
              </a:rPr>
              <a:t>Lab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2726F61B-20CC-44BF-A0BE-0A1552CE80DF}"/>
              </a:ext>
            </a:extLst>
          </p:cNvPr>
          <p:cNvSpPr txBox="1">
            <a:spLocks/>
          </p:cNvSpPr>
          <p:nvPr/>
        </p:nvSpPr>
        <p:spPr>
          <a:xfrm>
            <a:off x="2356657" y="4816663"/>
            <a:ext cx="1571107" cy="99417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defRPr/>
            </a:pPr>
            <a:r>
              <a:rPr lang="en-GB" sz="1200" b="1" dirty="0"/>
              <a:t>National  Institute of Health and Family Welfare (NIHFW)</a:t>
            </a:r>
          </a:p>
        </p:txBody>
      </p:sp>
      <p:sp>
        <p:nvSpPr>
          <p:cNvPr id="82950" name="Title 1">
            <a:extLst>
              <a:ext uri="{FF2B5EF4-FFF2-40B4-BE49-F238E27FC236}">
                <a16:creationId xmlns:a16="http://schemas.microsoft.com/office/drawing/2014/main" xmlns="" id="{20D9725A-9770-487A-ADEA-11E84C67D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"/>
            <a:ext cx="9144000" cy="808060"/>
          </a:xfrm>
          <a:prstGeom prst="rect">
            <a:avLst/>
          </a:prstGeom>
          <a:ln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None/>
              <a:defRPr/>
            </a:pPr>
            <a:r>
              <a:rPr lang="en-US" altLang="en-US" sz="3600" b="1" dirty="0">
                <a:solidFill>
                  <a:schemeClr val="bg1"/>
                </a:solidFill>
                <a:latin typeface="+mj-lt"/>
              </a:rPr>
              <a:t> Daksh Training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B3F3D95-155F-49F2-AC35-4D32E0BAD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1885950" indent="-171450" defTabSz="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228850" indent="-171450" defTabSz="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2571750" indent="-171450" defTabSz="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2914650" indent="-171450" defTabSz="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57942E3-B407-443A-B13B-CD8AE3DFA987}" type="slidenum">
              <a:rPr lang="en-IN" altLang="en-US">
                <a:solidFill>
                  <a:srgbClr val="898989"/>
                </a:solidFill>
              </a:rPr>
              <a:pPr/>
              <a:t>14</a:t>
            </a:fld>
            <a:endParaRPr lang="en-IN" altLang="en-US">
              <a:solidFill>
                <a:srgbClr val="898989"/>
              </a:solidFill>
            </a:endParaRPr>
          </a:p>
        </p:txBody>
      </p:sp>
      <p:grpSp>
        <p:nvGrpSpPr>
          <p:cNvPr id="2" name="Group 61"/>
          <p:cNvGrpSpPr/>
          <p:nvPr/>
        </p:nvGrpSpPr>
        <p:grpSpPr>
          <a:xfrm>
            <a:off x="860370" y="2276058"/>
            <a:ext cx="3902824" cy="2658586"/>
            <a:chOff x="1961806" y="2274129"/>
            <a:chExt cx="5203765" cy="3993667"/>
          </a:xfrm>
        </p:grpSpPr>
        <p:grpSp>
          <p:nvGrpSpPr>
            <p:cNvPr id="3" name="Google Shape;894;p123"/>
            <p:cNvGrpSpPr/>
            <p:nvPr/>
          </p:nvGrpSpPr>
          <p:grpSpPr>
            <a:xfrm>
              <a:off x="3175788" y="2274129"/>
              <a:ext cx="2789902" cy="2811100"/>
              <a:chOff x="3169983" y="1148070"/>
              <a:chExt cx="2803698" cy="2811100"/>
            </a:xfrm>
          </p:grpSpPr>
          <p:sp>
            <p:nvSpPr>
              <p:cNvPr id="16" name="Google Shape;895;p123"/>
              <p:cNvSpPr/>
              <p:nvPr/>
            </p:nvSpPr>
            <p:spPr>
              <a:xfrm rot="3600185">
                <a:off x="3169983" y="1184511"/>
                <a:ext cx="2774659" cy="2774659"/>
              </a:xfrm>
              <a:prstGeom prst="blockArc">
                <a:avLst>
                  <a:gd name="adj1" fmla="val 12622480"/>
                  <a:gd name="adj2" fmla="val 19781569"/>
                  <a:gd name="adj3" fmla="val 20773"/>
                </a:avLst>
              </a:prstGeom>
              <a:solidFill>
                <a:srgbClr val="FFFF00"/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350"/>
              </a:p>
            </p:txBody>
          </p:sp>
          <p:sp>
            <p:nvSpPr>
              <p:cNvPr id="17" name="Google Shape;896;p123"/>
              <p:cNvSpPr/>
              <p:nvPr/>
            </p:nvSpPr>
            <p:spPr>
              <a:xfrm rot="10800000">
                <a:off x="3198981" y="1148070"/>
                <a:ext cx="2774700" cy="2774700"/>
              </a:xfrm>
              <a:prstGeom prst="blockArc">
                <a:avLst>
                  <a:gd name="adj1" fmla="val 12622480"/>
                  <a:gd name="adj2" fmla="val 19662822"/>
                  <a:gd name="adj3" fmla="val 20729"/>
                </a:avLst>
              </a:prstGeom>
              <a:solidFill>
                <a:srgbClr val="FFFF00"/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350"/>
              </a:p>
            </p:txBody>
          </p:sp>
          <p:sp>
            <p:nvSpPr>
              <p:cNvPr id="18" name="Google Shape;897;p123"/>
              <p:cNvSpPr/>
              <p:nvPr/>
            </p:nvSpPr>
            <p:spPr>
              <a:xfrm rot="-3600185">
                <a:off x="3194618" y="1184114"/>
                <a:ext cx="2774659" cy="2774659"/>
              </a:xfrm>
              <a:prstGeom prst="blockArc">
                <a:avLst>
                  <a:gd name="adj1" fmla="val 12622480"/>
                  <a:gd name="adj2" fmla="val 19703271"/>
                  <a:gd name="adj3" fmla="val 20851"/>
                </a:avLst>
              </a:prstGeom>
              <a:solidFill>
                <a:srgbClr val="FFFF00"/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350"/>
              </a:p>
            </p:txBody>
          </p:sp>
          <p:sp>
            <p:nvSpPr>
              <p:cNvPr id="19" name="Google Shape;900;p123"/>
              <p:cNvSpPr/>
              <p:nvPr/>
            </p:nvSpPr>
            <p:spPr>
              <a:xfrm rot="3599835">
                <a:off x="3341005" y="2830116"/>
                <a:ext cx="578443" cy="578965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FFFF00"/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350"/>
              </a:p>
            </p:txBody>
          </p:sp>
          <p:grpSp>
            <p:nvGrpSpPr>
              <p:cNvPr id="4" name="Google Shape;901;p123"/>
              <p:cNvGrpSpPr/>
              <p:nvPr/>
            </p:nvGrpSpPr>
            <p:grpSpPr>
              <a:xfrm>
                <a:off x="3218172" y="1913551"/>
                <a:ext cx="2530765" cy="638310"/>
                <a:chOff x="918764" y="1547925"/>
                <a:chExt cx="2543733" cy="641002"/>
              </a:xfrm>
            </p:grpSpPr>
            <p:sp>
              <p:nvSpPr>
                <p:cNvPr id="26" name="Google Shape;903;p123"/>
                <p:cNvSpPr/>
                <p:nvPr/>
              </p:nvSpPr>
              <p:spPr>
                <a:xfrm rot="10800000">
                  <a:off x="918764" y="1607528"/>
                  <a:ext cx="581401" cy="581399"/>
                </a:xfrm>
                <a:prstGeom prst="pie">
                  <a:avLst>
                    <a:gd name="adj1" fmla="val 4028252"/>
                    <a:gd name="adj2" fmla="val 17183677"/>
                  </a:avLst>
                </a:prstGeom>
                <a:solidFill>
                  <a:srgbClr val="FFFF00"/>
                </a:solidFill>
                <a:ln>
                  <a:noFill/>
                </a:ln>
              </p:spPr>
              <p:txBody>
                <a:bodyPr spcFirstLastPara="1" wrap="square" lIns="68569" tIns="68569" rIns="68569" bIns="68569" anchor="ctr" anchorCtr="0">
                  <a:noAutofit/>
                </a:bodyPr>
                <a:lstStyle/>
                <a:p>
                  <a:endParaRPr sz="1350"/>
                </a:p>
              </p:txBody>
            </p:sp>
            <p:sp>
              <p:nvSpPr>
                <p:cNvPr id="27" name="Google Shape;903;p123"/>
                <p:cNvSpPr/>
                <p:nvPr/>
              </p:nvSpPr>
              <p:spPr>
                <a:xfrm rot="10800000">
                  <a:off x="2881097" y="1547925"/>
                  <a:ext cx="581400" cy="581400"/>
                </a:xfrm>
                <a:prstGeom prst="pie">
                  <a:avLst>
                    <a:gd name="adj1" fmla="val 4028252"/>
                    <a:gd name="adj2" fmla="val 17183677"/>
                  </a:avLst>
                </a:prstGeom>
                <a:solidFill>
                  <a:srgbClr val="FFFF00"/>
                </a:solidFill>
                <a:ln>
                  <a:noFill/>
                </a:ln>
              </p:spPr>
              <p:txBody>
                <a:bodyPr spcFirstLastPara="1" wrap="square" lIns="68569" tIns="68569" rIns="68569" bIns="68569" anchor="ctr" anchorCtr="0">
                  <a:noAutofit/>
                </a:bodyPr>
                <a:lstStyle/>
                <a:p>
                  <a:endParaRPr sz="1350"/>
                </a:p>
              </p:txBody>
            </p:sp>
          </p:grpSp>
          <p:sp>
            <p:nvSpPr>
              <p:cNvPr id="21" name="Google Shape;907;p123"/>
              <p:cNvSpPr txBox="1"/>
              <p:nvPr/>
            </p:nvSpPr>
            <p:spPr>
              <a:xfrm>
                <a:off x="5287636" y="1902250"/>
                <a:ext cx="634977" cy="447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t" anchorCtr="0">
                <a:noAutofit/>
              </a:bodyPr>
              <a:lstStyle/>
              <a:p>
                <a:pPr algn="ctr"/>
                <a:r>
                  <a:rPr lang="en-US" sz="1200" b="1" dirty="0">
                    <a:latin typeface="Roboto"/>
                    <a:ea typeface="Roboto"/>
                    <a:cs typeface="Roboto"/>
                    <a:sym typeface="Roboto"/>
                  </a:rPr>
                  <a:t>1 </a:t>
                </a:r>
                <a:endParaRPr sz="1200" b="1" dirty="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22" name="Google Shape;908;p123"/>
              <p:cNvSpPr txBox="1"/>
              <p:nvPr/>
            </p:nvSpPr>
            <p:spPr>
              <a:xfrm>
                <a:off x="5251114" y="2919483"/>
                <a:ext cx="505303" cy="4567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t" anchorCtr="0">
                <a:noAutofit/>
              </a:bodyPr>
              <a:lstStyle/>
              <a:p>
                <a:pPr algn="ctr"/>
                <a:r>
                  <a:rPr lang="en-US" sz="1200" b="1" dirty="0">
                    <a:latin typeface="Roboto"/>
                    <a:ea typeface="Roboto"/>
                    <a:cs typeface="Roboto"/>
                    <a:sym typeface="Roboto"/>
                  </a:rPr>
                  <a:t>2 </a:t>
                </a:r>
                <a:endParaRPr sz="1200" b="1" dirty="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23" name="Google Shape;909;p123"/>
              <p:cNvSpPr txBox="1"/>
              <p:nvPr/>
            </p:nvSpPr>
            <p:spPr>
              <a:xfrm>
                <a:off x="3339545" y="2865959"/>
                <a:ext cx="509100" cy="4469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t" anchorCtr="0">
                <a:noAutofit/>
              </a:bodyPr>
              <a:lstStyle/>
              <a:p>
                <a:pPr algn="ctr"/>
                <a:r>
                  <a:rPr lang="en-US" sz="1200" b="1" dirty="0">
                    <a:latin typeface="Roboto"/>
                    <a:ea typeface="Roboto"/>
                    <a:cs typeface="Roboto"/>
                    <a:sym typeface="Roboto"/>
                  </a:rPr>
                  <a:t>4</a:t>
                </a:r>
                <a:endParaRPr sz="1200" b="1" dirty="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24" name="Google Shape;907;p123"/>
              <p:cNvSpPr txBox="1"/>
              <p:nvPr/>
            </p:nvSpPr>
            <p:spPr>
              <a:xfrm>
                <a:off x="3249963" y="1913943"/>
                <a:ext cx="550167" cy="3484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t" anchorCtr="0">
                <a:noAutofit/>
              </a:bodyPr>
              <a:lstStyle/>
              <a:p>
                <a:pPr algn="ctr"/>
                <a:r>
                  <a:rPr lang="en-US" sz="1200" b="1" dirty="0">
                    <a:latin typeface="Roboto"/>
                    <a:ea typeface="Roboto"/>
                    <a:cs typeface="Roboto"/>
                    <a:sym typeface="Roboto"/>
                  </a:rPr>
                  <a:t>5</a:t>
                </a:r>
                <a:endParaRPr sz="1200" b="1" dirty="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25" name="Google Shape;909;p123"/>
              <p:cNvSpPr txBox="1"/>
              <p:nvPr/>
            </p:nvSpPr>
            <p:spPr>
              <a:xfrm>
                <a:off x="4406346" y="3419794"/>
                <a:ext cx="345726" cy="2887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t" anchorCtr="0">
                <a:noAutofit/>
              </a:bodyPr>
              <a:lstStyle/>
              <a:p>
                <a:pPr algn="ctr"/>
                <a:r>
                  <a:rPr lang="en-US" sz="1200" b="1" dirty="0">
                    <a:latin typeface="Roboto"/>
                    <a:ea typeface="Roboto"/>
                    <a:cs typeface="Roboto"/>
                    <a:sym typeface="Roboto"/>
                  </a:rPr>
                  <a:t>3</a:t>
                </a:r>
                <a:endParaRPr sz="1200" b="1" dirty="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5" name="Google Shape;891;p123"/>
            <p:cNvGrpSpPr/>
            <p:nvPr/>
          </p:nvGrpSpPr>
          <p:grpSpPr>
            <a:xfrm>
              <a:off x="3923608" y="3257517"/>
              <a:ext cx="2950477" cy="923900"/>
              <a:chOff x="3592795" y="2335289"/>
              <a:chExt cx="2950477" cy="923900"/>
            </a:xfrm>
          </p:grpSpPr>
          <p:sp>
            <p:nvSpPr>
              <p:cNvPr id="29" name="Google Shape;892;p123"/>
              <p:cNvSpPr txBox="1"/>
              <p:nvPr/>
            </p:nvSpPr>
            <p:spPr>
              <a:xfrm>
                <a:off x="3592795" y="2352986"/>
                <a:ext cx="1180407" cy="9062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algn="ctr">
                  <a:spcAft>
                    <a:spcPts val="1200"/>
                  </a:spcAft>
                </a:pPr>
                <a:endParaRPr lang="en-US" sz="1200" b="1" dirty="0">
                  <a:latin typeface="+mj-lt"/>
                  <a:ea typeface="Oswald"/>
                  <a:cs typeface="Oswald"/>
                </a:endParaRPr>
              </a:p>
              <a:p>
                <a:pPr algn="ctr">
                  <a:spcAft>
                    <a:spcPts val="1200"/>
                  </a:spcAft>
                </a:pPr>
                <a:r>
                  <a:rPr lang="en-US" sz="1350" b="1" dirty="0">
                    <a:latin typeface="+mj-lt"/>
                    <a:ea typeface="Oswald"/>
                    <a:cs typeface="Oswald"/>
                  </a:rPr>
                  <a:t>Five National Skills Lab</a:t>
                </a:r>
              </a:p>
              <a:p>
                <a:pPr>
                  <a:spcAft>
                    <a:spcPts val="1200"/>
                  </a:spcAft>
                </a:pPr>
                <a:endParaRPr sz="900" dirty="0">
                  <a:latin typeface="+mj-lt"/>
                  <a:ea typeface="Oswald"/>
                  <a:cs typeface="Oswald"/>
                  <a:sym typeface="Oswald"/>
                </a:endParaRPr>
              </a:p>
            </p:txBody>
          </p:sp>
          <p:cxnSp>
            <p:nvCxnSpPr>
              <p:cNvPr id="30" name="Google Shape;893;p123"/>
              <p:cNvCxnSpPr/>
              <p:nvPr/>
            </p:nvCxnSpPr>
            <p:spPr>
              <a:xfrm>
                <a:off x="5256572" y="2335289"/>
                <a:ext cx="12867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2F2F2F"/>
                </a:solidFill>
                <a:prstDash val="solid"/>
                <a:round/>
                <a:headEnd type="none" w="sm" len="sm"/>
                <a:tailEnd type="oval" w="med" len="med"/>
              </a:ln>
            </p:spPr>
          </p:cxnSp>
        </p:grpSp>
        <p:cxnSp>
          <p:nvCxnSpPr>
            <p:cNvPr id="43" name="Google Shape;893;p123"/>
            <p:cNvCxnSpPr/>
            <p:nvPr/>
          </p:nvCxnSpPr>
          <p:spPr>
            <a:xfrm>
              <a:off x="5681569" y="4304919"/>
              <a:ext cx="1484002" cy="1074"/>
            </a:xfrm>
            <a:prstGeom prst="straightConnector1">
              <a:avLst/>
            </a:prstGeom>
            <a:noFill/>
            <a:ln w="9525" cap="flat" cmpd="sng">
              <a:solidFill>
                <a:srgbClr val="2F2F2F"/>
              </a:solidFill>
              <a:prstDash val="solid"/>
              <a:round/>
              <a:headEnd type="none" w="sm" len="sm"/>
              <a:tailEnd type="oval" w="med" len="med"/>
            </a:ln>
          </p:spPr>
        </p:cxnSp>
        <p:cxnSp>
          <p:nvCxnSpPr>
            <p:cNvPr id="44" name="Google Shape;893;p123"/>
            <p:cNvCxnSpPr>
              <a:stCxn id="24" idx="1"/>
            </p:cNvCxnSpPr>
            <p:nvPr/>
          </p:nvCxnSpPr>
          <p:spPr>
            <a:xfrm rot="10800000">
              <a:off x="1961806" y="3192086"/>
              <a:ext cx="1293569" cy="22136"/>
            </a:xfrm>
            <a:prstGeom prst="straightConnector1">
              <a:avLst/>
            </a:prstGeom>
            <a:noFill/>
            <a:ln w="9525" cap="flat" cmpd="sng">
              <a:solidFill>
                <a:srgbClr val="2F2F2F"/>
              </a:solidFill>
              <a:prstDash val="solid"/>
              <a:round/>
              <a:headEnd type="none" w="sm" len="sm"/>
              <a:tailEnd type="oval" w="med" len="med"/>
            </a:ln>
          </p:spPr>
        </p:cxnSp>
        <p:cxnSp>
          <p:nvCxnSpPr>
            <p:cNvPr id="49" name="Google Shape;893;p123"/>
            <p:cNvCxnSpPr/>
            <p:nvPr/>
          </p:nvCxnSpPr>
          <p:spPr>
            <a:xfrm rot="10800000">
              <a:off x="1995056" y="4222866"/>
              <a:ext cx="1462601" cy="24907"/>
            </a:xfrm>
            <a:prstGeom prst="straightConnector1">
              <a:avLst/>
            </a:prstGeom>
            <a:noFill/>
            <a:ln w="9525" cap="flat" cmpd="sng">
              <a:solidFill>
                <a:srgbClr val="2F2F2F"/>
              </a:solidFill>
              <a:prstDash val="solid"/>
              <a:round/>
              <a:headEnd type="none" w="sm" len="sm"/>
              <a:tailEnd type="oval" w="med" len="med"/>
            </a:ln>
          </p:spPr>
        </p:cxnSp>
        <p:cxnSp>
          <p:nvCxnSpPr>
            <p:cNvPr id="57" name="Google Shape;893;p123"/>
            <p:cNvCxnSpPr/>
            <p:nvPr/>
          </p:nvCxnSpPr>
          <p:spPr>
            <a:xfrm rot="5400000">
              <a:off x="3857173" y="5571159"/>
              <a:ext cx="1378215" cy="15060"/>
            </a:xfrm>
            <a:prstGeom prst="straightConnector1">
              <a:avLst/>
            </a:prstGeom>
            <a:noFill/>
            <a:ln w="9525" cap="flat" cmpd="sng">
              <a:solidFill>
                <a:srgbClr val="2F2F2F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sp>
        <p:nvSpPr>
          <p:cNvPr id="61" name="Google Shape;889;p123"/>
          <p:cNvSpPr txBox="1"/>
          <p:nvPr/>
        </p:nvSpPr>
        <p:spPr>
          <a:xfrm>
            <a:off x="4443953" y="2887363"/>
            <a:ext cx="1738800" cy="438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endParaRPr sz="1350" b="1" dirty="0">
              <a:latin typeface="Oswald"/>
              <a:ea typeface="Oswald"/>
              <a:cs typeface="Oswald"/>
              <a:sym typeface="Oswald"/>
            </a:endParaRPr>
          </a:p>
          <a:p>
            <a:r>
              <a:rPr lang="en-US" sz="900" dirty="0">
                <a:latin typeface="+mj-lt"/>
                <a:ea typeface="Oswald"/>
                <a:cs typeface="Oswald"/>
              </a:rPr>
              <a:t>.</a:t>
            </a:r>
          </a:p>
        </p:txBody>
      </p:sp>
      <p:sp>
        <p:nvSpPr>
          <p:cNvPr id="63" name="Google Shape;889;p123"/>
          <p:cNvSpPr txBox="1"/>
          <p:nvPr/>
        </p:nvSpPr>
        <p:spPr>
          <a:xfrm>
            <a:off x="4433563" y="2889441"/>
            <a:ext cx="1738800" cy="438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endParaRPr sz="1350" b="1" dirty="0">
              <a:latin typeface="Oswald"/>
              <a:ea typeface="Oswald"/>
              <a:cs typeface="Oswald"/>
              <a:sym typeface="Oswald"/>
            </a:endParaRPr>
          </a:p>
          <a:p>
            <a:r>
              <a:rPr lang="en-US" sz="900" dirty="0">
                <a:latin typeface="+mj-lt"/>
                <a:ea typeface="Oswald"/>
                <a:cs typeface="Oswald"/>
              </a:rPr>
              <a:t>.</a:t>
            </a:r>
          </a:p>
        </p:txBody>
      </p:sp>
      <p:sp>
        <p:nvSpPr>
          <p:cNvPr id="64" name="Google Shape;889;p123"/>
          <p:cNvSpPr txBox="1"/>
          <p:nvPr/>
        </p:nvSpPr>
        <p:spPr>
          <a:xfrm>
            <a:off x="4473048" y="2891519"/>
            <a:ext cx="1738800" cy="438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endParaRPr sz="1350" b="1" dirty="0">
              <a:latin typeface="Oswald"/>
              <a:ea typeface="Oswald"/>
              <a:cs typeface="Oswald"/>
              <a:sym typeface="Oswald"/>
            </a:endParaRPr>
          </a:p>
          <a:p>
            <a:r>
              <a:rPr lang="en-US" sz="900" dirty="0">
                <a:latin typeface="+mj-lt"/>
                <a:ea typeface="Oswald"/>
                <a:cs typeface="Oswald"/>
              </a:rPr>
              <a:t>.</a:t>
            </a:r>
          </a:p>
        </p:txBody>
      </p:sp>
      <p:sp>
        <p:nvSpPr>
          <p:cNvPr id="65" name="Google Shape;889;p123"/>
          <p:cNvSpPr txBox="1"/>
          <p:nvPr/>
        </p:nvSpPr>
        <p:spPr>
          <a:xfrm>
            <a:off x="4648200" y="3733800"/>
            <a:ext cx="1738800" cy="6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>
              <a:defRPr/>
            </a:pPr>
            <a:r>
              <a:rPr lang="en-GB" sz="1200" b="1" dirty="0"/>
              <a:t>Trained Nurses Association of India(TNAI)</a:t>
            </a:r>
          </a:p>
        </p:txBody>
      </p:sp>
      <p:sp>
        <p:nvSpPr>
          <p:cNvPr id="66" name="Google Shape;889;p123"/>
          <p:cNvSpPr txBox="1"/>
          <p:nvPr/>
        </p:nvSpPr>
        <p:spPr>
          <a:xfrm>
            <a:off x="4620598" y="2714873"/>
            <a:ext cx="1738800" cy="6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endParaRPr sz="1350" b="1" dirty="0">
              <a:latin typeface="Oswald"/>
              <a:ea typeface="Oswald"/>
              <a:cs typeface="Oswald"/>
              <a:sym typeface="Oswald"/>
            </a:endParaRPr>
          </a:p>
          <a:p>
            <a:pPr>
              <a:defRPr/>
            </a:pPr>
            <a:r>
              <a:rPr lang="en-GB" sz="1200" b="1" dirty="0"/>
              <a:t>Jamia Hamdard University </a:t>
            </a:r>
          </a:p>
        </p:txBody>
      </p:sp>
      <p:sp>
        <p:nvSpPr>
          <p:cNvPr id="67" name="Title 1">
            <a:extLst>
              <a:ext uri="{FF2B5EF4-FFF2-40B4-BE49-F238E27FC236}">
                <a16:creationId xmlns:a16="http://schemas.microsoft.com/office/drawing/2014/main" xmlns="" id="{2726F61B-20CC-44BF-A0BE-0A1552CE80DF}"/>
              </a:ext>
            </a:extLst>
          </p:cNvPr>
          <p:cNvSpPr txBox="1">
            <a:spLocks/>
          </p:cNvSpPr>
          <p:nvPr/>
        </p:nvSpPr>
        <p:spPr>
          <a:xfrm>
            <a:off x="0" y="3197758"/>
            <a:ext cx="1159626" cy="99417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defRPr/>
            </a:pPr>
            <a:r>
              <a:rPr lang="en-GB" sz="1200" b="1" dirty="0"/>
              <a:t>Safdarjung Hospital</a:t>
            </a:r>
          </a:p>
        </p:txBody>
      </p:sp>
      <p:sp>
        <p:nvSpPr>
          <p:cNvPr id="68" name="Rectangle 67"/>
          <p:cNvSpPr/>
          <p:nvPr/>
        </p:nvSpPr>
        <p:spPr>
          <a:xfrm>
            <a:off x="1" y="2392725"/>
            <a:ext cx="1021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1200" b="1" dirty="0"/>
              <a:t>Lady Hardinge Medical College</a:t>
            </a:r>
          </a:p>
        </p:txBody>
      </p:sp>
      <p:sp>
        <p:nvSpPr>
          <p:cNvPr id="69" name="Content Placeholder 2"/>
          <p:cNvSpPr>
            <a:spLocks noGrp="1"/>
          </p:cNvSpPr>
          <p:nvPr>
            <p:ph idx="4294967295"/>
          </p:nvPr>
        </p:nvSpPr>
        <p:spPr>
          <a:xfrm>
            <a:off x="5648498" y="1998714"/>
            <a:ext cx="2880361" cy="800116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  <a:defRPr/>
            </a:pPr>
            <a:r>
              <a:rPr lang="en-IN" altLang="en-US" sz="1500" b="1" dirty="0"/>
              <a:t> A Lab comprising of skill stations where the trainees learn through practicing skills on mannequins, simulation exercises, demonstration videos and presentations</a:t>
            </a:r>
          </a:p>
          <a:p>
            <a:pPr marL="0" indent="0" algn="ctr">
              <a:buNone/>
              <a:defRPr/>
            </a:pPr>
            <a:endParaRPr lang="en-IN" altLang="en-US" sz="1800" b="1" dirty="0"/>
          </a:p>
        </p:txBody>
      </p:sp>
      <p:pic>
        <p:nvPicPr>
          <p:cNvPr id="70" name="Picture 6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757" y="2858700"/>
            <a:ext cx="2667393" cy="15273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1" name="Picture 70" descr="20161123_1527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85163" y="4510693"/>
            <a:ext cx="2718263" cy="13217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7" name="Content Placeholder 2"/>
          <p:cNvSpPr>
            <a:spLocks noGrp="1"/>
          </p:cNvSpPr>
          <p:nvPr>
            <p:ph idx="4294967295"/>
          </p:nvPr>
        </p:nvSpPr>
        <p:spPr>
          <a:xfrm>
            <a:off x="2667000" y="1676400"/>
            <a:ext cx="2880361" cy="609600"/>
          </a:xfrm>
        </p:spPr>
        <p:txBody>
          <a:bodyPr>
            <a:normAutofit/>
          </a:bodyPr>
          <a:lstStyle/>
          <a:p>
            <a:pPr marL="0" indent="0" algn="just">
              <a:buNone/>
              <a:defRPr/>
            </a:pPr>
            <a:r>
              <a:rPr lang="en-IN" altLang="en-US" sz="1500" b="1" dirty="0"/>
              <a:t> </a:t>
            </a:r>
            <a:r>
              <a:rPr lang="en-IN" altLang="en-US" sz="1500" b="1" dirty="0" smtClean="0"/>
              <a:t>104 stand alone skill labs in States</a:t>
            </a:r>
            <a:endParaRPr lang="en-IN" altLang="en-US" sz="1500" b="1" dirty="0"/>
          </a:p>
          <a:p>
            <a:pPr marL="0" indent="0" algn="ctr">
              <a:buNone/>
              <a:defRPr/>
            </a:pPr>
            <a:endParaRPr lang="en-IN" altLang="en-US" sz="1800" b="1" dirty="0"/>
          </a:p>
        </p:txBody>
      </p:sp>
    </p:spTree>
    <p:extLst>
      <p:ext uri="{BB962C8B-B14F-4D97-AF65-F5344CB8AC3E}">
        <p14:creationId xmlns="" xmlns:p14="http://schemas.microsoft.com/office/powerpoint/2010/main" val="7209631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50" name="Title 1">
            <a:extLst>
              <a:ext uri="{FF2B5EF4-FFF2-40B4-BE49-F238E27FC236}">
                <a16:creationId xmlns:a16="http://schemas.microsoft.com/office/drawing/2014/main" xmlns="" id="{20D9725A-9770-487A-ADEA-11E84C67D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1282071"/>
          </a:xfrm>
          <a:prstGeom prst="rect">
            <a:avLst/>
          </a:prstGeom>
          <a:ln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914" algn="ctr">
              <a:lnSpc>
                <a:spcPct val="107000"/>
              </a:lnSpc>
              <a:spcBef>
                <a:spcPts val="100"/>
              </a:spcBef>
              <a:buNone/>
              <a:defRPr/>
            </a:pPr>
            <a:endParaRPr lang="en-GB" sz="2100" b="1" spc="-2" dirty="0">
              <a:solidFill>
                <a:schemeClr val="bg1"/>
              </a:solidFill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914" algn="ctr">
              <a:lnSpc>
                <a:spcPct val="107000"/>
              </a:lnSpc>
              <a:spcBef>
                <a:spcPts val="100"/>
              </a:spcBef>
              <a:buNone/>
              <a:defRPr/>
            </a:pPr>
            <a:r>
              <a:rPr lang="en-GB" sz="2400" b="1" spc="-2" dirty="0">
                <a:solidFill>
                  <a:schemeClr val="bg1"/>
                </a:solidFill>
                <a:ea typeface="Times New Roman" panose="02020603050405020304" pitchFamily="18" charset="0"/>
                <a:cs typeface="Mangal" panose="02040503050203030202" pitchFamily="18" charset="0"/>
              </a:rPr>
              <a:t>DAKSHATA - A strategic initiative to strengthen quality of intra and immediate postpartum care</a:t>
            </a:r>
            <a:endParaRPr lang="en-IN" sz="2400" b="1" spc="-2" dirty="0">
              <a:solidFill>
                <a:schemeClr val="bg1"/>
              </a:solidFill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61" name="Google Shape;889;p123"/>
          <p:cNvSpPr txBox="1"/>
          <p:nvPr/>
        </p:nvSpPr>
        <p:spPr>
          <a:xfrm>
            <a:off x="4443953" y="2887363"/>
            <a:ext cx="1738800" cy="438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endParaRPr sz="1350" b="1" dirty="0">
              <a:latin typeface="Oswald"/>
              <a:ea typeface="Oswald"/>
              <a:cs typeface="Oswald"/>
              <a:sym typeface="Oswald"/>
            </a:endParaRPr>
          </a:p>
          <a:p>
            <a:r>
              <a:rPr lang="en-US" sz="900" dirty="0">
                <a:latin typeface="+mj-lt"/>
                <a:ea typeface="Oswald"/>
                <a:cs typeface="Oswald"/>
              </a:rPr>
              <a:t>.</a:t>
            </a:r>
          </a:p>
        </p:txBody>
      </p:sp>
      <p:sp>
        <p:nvSpPr>
          <p:cNvPr id="63" name="Google Shape;889;p123"/>
          <p:cNvSpPr txBox="1"/>
          <p:nvPr/>
        </p:nvSpPr>
        <p:spPr>
          <a:xfrm>
            <a:off x="4433563" y="2889441"/>
            <a:ext cx="1738800" cy="438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endParaRPr sz="1350" b="1" dirty="0">
              <a:latin typeface="Oswald"/>
              <a:ea typeface="Oswald"/>
              <a:cs typeface="Oswald"/>
              <a:sym typeface="Oswald"/>
            </a:endParaRPr>
          </a:p>
          <a:p>
            <a:r>
              <a:rPr lang="en-US" sz="900" dirty="0">
                <a:latin typeface="+mj-lt"/>
                <a:ea typeface="Oswald"/>
                <a:cs typeface="Oswald"/>
              </a:rPr>
              <a:t>.</a:t>
            </a:r>
          </a:p>
        </p:txBody>
      </p:sp>
      <p:pic>
        <p:nvPicPr>
          <p:cNvPr id="17" name="Picture 20" descr="C:\Users\hp\Desktop\rrrrrrr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23065" y="2091691"/>
            <a:ext cx="3071126" cy="3909059"/>
          </a:xfrm>
          <a:prstGeom prst="rect">
            <a:avLst/>
          </a:prstGeom>
          <a:noFill/>
        </p:spPr>
      </p:pic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84092" y="1941672"/>
            <a:ext cx="2845897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105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800100" indent="-342900">
              <a:spcBef>
                <a:spcPct val="20000"/>
              </a:spcBef>
              <a:buChar char="–"/>
              <a:defRPr sz="9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79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65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65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5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5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5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5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indent="0" algn="ctr">
              <a:spcBef>
                <a:spcPts val="215"/>
              </a:spcBef>
              <a:buNone/>
              <a:defRPr/>
            </a:pPr>
            <a:r>
              <a:rPr lang="en-US" sz="1400" b="1" dirty="0">
                <a:solidFill>
                  <a:srgbClr val="C00000"/>
                </a:solidFill>
                <a:latin typeface="Cambria" pitchFamily="18" charset="0"/>
              </a:rPr>
              <a:t>         Skills &amp; Competency</a:t>
            </a:r>
            <a:endParaRPr lang="en-US" sz="1400" dirty="0">
              <a:solidFill>
                <a:srgbClr val="C00000"/>
              </a:solidFill>
              <a:latin typeface="Cambria" pitchFamily="18" charset="0"/>
            </a:endParaRPr>
          </a:p>
          <a:p>
            <a:pPr marL="85725" indent="-85725">
              <a:spcBef>
                <a:spcPts val="0"/>
              </a:spcBef>
              <a:defRPr/>
            </a:pPr>
            <a:r>
              <a:rPr lang="en-US" sz="1400" b="1" dirty="0" smtClean="0">
                <a:solidFill>
                  <a:srgbClr val="C00000"/>
                </a:solidFill>
                <a:latin typeface="Cambria" pitchFamily="18" charset="0"/>
              </a:rPr>
              <a:t>16,419</a:t>
            </a:r>
            <a:r>
              <a:rPr lang="en-US" sz="1400" b="1" dirty="0" smtClean="0">
                <a:latin typeface="Cambria" pitchFamily="18" charset="0"/>
              </a:rPr>
              <a:t> </a:t>
            </a:r>
            <a:r>
              <a:rPr lang="en-US" sz="1400" dirty="0">
                <a:latin typeface="Cambria" pitchFamily="18" charset="0"/>
              </a:rPr>
              <a:t>providers trained till date</a:t>
            </a:r>
          </a:p>
          <a:p>
            <a:pPr marL="85725" indent="-85725">
              <a:spcBef>
                <a:spcPts val="0"/>
              </a:spcBef>
              <a:defRPr/>
            </a:pPr>
            <a:r>
              <a:rPr lang="en-US" sz="1400" b="1" dirty="0">
                <a:solidFill>
                  <a:srgbClr val="C00000"/>
                </a:solidFill>
                <a:latin typeface="Cambria" pitchFamily="18" charset="0"/>
              </a:rPr>
              <a:t>3119</a:t>
            </a:r>
            <a:r>
              <a:rPr lang="en-US" sz="1400" i="1" dirty="0">
                <a:latin typeface="Cambria" pitchFamily="18" charset="0"/>
              </a:rPr>
              <a:t> </a:t>
            </a:r>
            <a:r>
              <a:rPr lang="en-US" sz="1400" dirty="0">
                <a:latin typeface="Cambria" pitchFamily="18" charset="0"/>
              </a:rPr>
              <a:t>participants</a:t>
            </a:r>
            <a:r>
              <a:rPr lang="en-US" sz="1400" b="1" dirty="0">
                <a:latin typeface="Cambria" pitchFamily="18" charset="0"/>
              </a:rPr>
              <a:t> </a:t>
            </a:r>
            <a:r>
              <a:rPr lang="en-US" sz="1400" dirty="0">
                <a:latin typeface="Cambria" pitchFamily="18" charset="0"/>
              </a:rPr>
              <a:t>sensitized in </a:t>
            </a:r>
            <a:r>
              <a:rPr lang="en-US" sz="1400" b="1" dirty="0">
                <a:solidFill>
                  <a:srgbClr val="C00000"/>
                </a:solidFill>
                <a:latin typeface="Cambria" pitchFamily="18" charset="0"/>
              </a:rPr>
              <a:t>95</a:t>
            </a:r>
            <a:r>
              <a:rPr lang="en-US" sz="1400" dirty="0">
                <a:latin typeface="Cambria" pitchFamily="18" charset="0"/>
              </a:rPr>
              <a:t> DLSM meetings</a:t>
            </a:r>
          </a:p>
          <a:p>
            <a:pPr marL="85725" indent="-85725">
              <a:spcBef>
                <a:spcPts val="0"/>
              </a:spcBef>
              <a:defRPr/>
            </a:pPr>
            <a:r>
              <a:rPr lang="en-US" sz="1400" b="1" dirty="0">
                <a:solidFill>
                  <a:srgbClr val="C00000"/>
                </a:solidFill>
                <a:latin typeface="Cambria" pitchFamily="18" charset="0"/>
              </a:rPr>
              <a:t>928</a:t>
            </a:r>
            <a:r>
              <a:rPr lang="en-US" sz="1400" b="1" dirty="0">
                <a:latin typeface="Cambria" pitchFamily="18" charset="0"/>
              </a:rPr>
              <a:t> </a:t>
            </a:r>
            <a:r>
              <a:rPr lang="en-US" sz="1400" dirty="0">
                <a:latin typeface="Cambria" pitchFamily="18" charset="0"/>
              </a:rPr>
              <a:t>trainers prepared in </a:t>
            </a:r>
            <a:r>
              <a:rPr lang="en-US" sz="1400" b="1" dirty="0">
                <a:solidFill>
                  <a:srgbClr val="C00000"/>
                </a:solidFill>
                <a:latin typeface="Cambria" pitchFamily="18" charset="0"/>
              </a:rPr>
              <a:t>55</a:t>
            </a:r>
            <a:r>
              <a:rPr lang="en-US" sz="1400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n-US" sz="1400" dirty="0">
                <a:latin typeface="Cambria" pitchFamily="18" charset="0"/>
              </a:rPr>
              <a:t>ToTs</a:t>
            </a:r>
          </a:p>
          <a:p>
            <a:pPr marL="85725" indent="-85725">
              <a:spcBef>
                <a:spcPts val="0"/>
              </a:spcBef>
              <a:defRPr/>
            </a:pPr>
            <a:r>
              <a:rPr lang="en-US" sz="1400" b="1" dirty="0" smtClean="0">
                <a:solidFill>
                  <a:srgbClr val="C00000"/>
                </a:solidFill>
                <a:latin typeface="Cambria" pitchFamily="18" charset="0"/>
              </a:rPr>
              <a:t>1018 </a:t>
            </a:r>
            <a:r>
              <a:rPr lang="en-US" sz="1400" dirty="0" smtClean="0">
                <a:latin typeface="Cambria" pitchFamily="18" charset="0"/>
              </a:rPr>
              <a:t>training </a:t>
            </a:r>
            <a:r>
              <a:rPr lang="en-US" sz="1400" dirty="0">
                <a:latin typeface="Cambria" pitchFamily="18" charset="0"/>
              </a:rPr>
              <a:t>batches conducted</a:t>
            </a:r>
          </a:p>
          <a:p>
            <a:pPr marL="85725" indent="-85725">
              <a:spcBef>
                <a:spcPts val="0"/>
              </a:spcBef>
              <a:defRPr/>
            </a:pPr>
            <a:r>
              <a:rPr lang="en-US" sz="1400" b="1" dirty="0" smtClean="0">
                <a:solidFill>
                  <a:srgbClr val="C00000"/>
                </a:solidFill>
                <a:latin typeface="Cambria" pitchFamily="18" charset="0"/>
              </a:rPr>
              <a:t>1548 </a:t>
            </a:r>
            <a:r>
              <a:rPr lang="en-US" sz="1400" dirty="0" smtClean="0">
                <a:latin typeface="Cambria" pitchFamily="18" charset="0"/>
              </a:rPr>
              <a:t>health </a:t>
            </a:r>
            <a:r>
              <a:rPr lang="en-US" sz="1400" dirty="0">
                <a:latin typeface="Cambria" pitchFamily="18" charset="0"/>
              </a:rPr>
              <a:t>institutions covered</a:t>
            </a:r>
          </a:p>
          <a:p>
            <a:pPr marL="85725" indent="-85725">
              <a:spcBef>
                <a:spcPts val="0"/>
              </a:spcBef>
              <a:defRPr/>
            </a:pPr>
            <a:r>
              <a:rPr lang="en-US" sz="1400" b="1" dirty="0" smtClean="0">
                <a:solidFill>
                  <a:srgbClr val="C00000"/>
                </a:solidFill>
                <a:latin typeface="Cambria" pitchFamily="18" charset="0"/>
              </a:rPr>
              <a:t>743 </a:t>
            </a:r>
            <a:r>
              <a:rPr lang="en-US" sz="1400" dirty="0" smtClean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n-US" sz="1400" dirty="0">
                <a:latin typeface="Cambria" pitchFamily="18" charset="0"/>
              </a:rPr>
              <a:t>health institutions saturated (80% provider trained).</a:t>
            </a:r>
            <a:endParaRPr lang="en-US" altLang="en-US" sz="1400" dirty="0">
              <a:latin typeface="Cambria" pitchFamily="18" charset="0"/>
            </a:endParaRPr>
          </a:p>
        </p:txBody>
      </p:sp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241926903"/>
              </p:ext>
            </p:extLst>
          </p:nvPr>
        </p:nvGraphicFramePr>
        <p:xfrm>
          <a:off x="135580" y="4355983"/>
          <a:ext cx="2818015" cy="1698011"/>
        </p:xfrm>
        <a:graphic>
          <a:graphicData uri="http://schemas.openxmlformats.org/presentationml/2006/ole">
            <p:oleObj spid="_x0000_s41986" name="Chart" r:id="rId4" imgW="2347163" imgH="1511939" progId="">
              <p:embed/>
            </p:oleObj>
          </a:graphicData>
        </a:graphic>
      </p:graphicFrame>
      <p:sp>
        <p:nvSpPr>
          <p:cNvPr id="20" name="TextBox 19"/>
          <p:cNvSpPr txBox="1"/>
          <p:nvPr/>
        </p:nvSpPr>
        <p:spPr bwMode="auto">
          <a:xfrm>
            <a:off x="3264348" y="4267200"/>
            <a:ext cx="2214692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indent="-90488">
              <a:buFont typeface="Arial" panose="020B0604020202020204" pitchFamily="34" charset="0"/>
              <a:buChar char="•"/>
              <a:defRPr/>
            </a:pP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  <a:latin typeface="Cambria" pitchFamily="18" charset="0"/>
                <a:ea typeface="ＭＳ Ｐゴシック" panose="020B0600070205080204" pitchFamily="34" charset="-128"/>
              </a:rPr>
              <a:t>4859</a:t>
            </a:r>
            <a:r>
              <a:rPr lang="en-US" sz="1400" b="1" dirty="0" smtClean="0">
                <a:latin typeface="Cambria" pitchFamily="18" charset="0"/>
                <a:ea typeface="ＭＳ Ｐゴシック" panose="020B0600070205080204" pitchFamily="34" charset="-128"/>
              </a:rPr>
              <a:t> </a:t>
            </a:r>
            <a:r>
              <a:rPr lang="en-US" sz="1400" dirty="0">
                <a:latin typeface="Cambria" pitchFamily="18" charset="0"/>
                <a:ea typeface="ＭＳ Ｐゴシック" panose="020B0600070205080204" pitchFamily="34" charset="-128"/>
              </a:rPr>
              <a:t>MSVs conducted in </a:t>
            </a:r>
            <a:r>
              <a:rPr lang="en-US" sz="1400" b="1" dirty="0">
                <a:latin typeface="Cambria" pitchFamily="18" charset="0"/>
                <a:ea typeface="ＭＳ Ｐゴシック" panose="020B0600070205080204" pitchFamily="34" charset="-128"/>
              </a:rPr>
              <a:t>738</a:t>
            </a:r>
            <a:r>
              <a:rPr lang="en-US" sz="1400" dirty="0">
                <a:latin typeface="Cambria" pitchFamily="18" charset="0"/>
                <a:ea typeface="ＭＳ Ｐゴシック" panose="020B0600070205080204" pitchFamily="34" charset="-128"/>
              </a:rPr>
              <a:t> Health </a:t>
            </a:r>
            <a:r>
              <a:rPr lang="en-US" sz="1400" dirty="0" smtClean="0">
                <a:latin typeface="Cambria" pitchFamily="18" charset="0"/>
                <a:ea typeface="ＭＳ Ｐゴシック" panose="020B0600070205080204" pitchFamily="34" charset="-128"/>
              </a:rPr>
              <a:t>facilities</a:t>
            </a:r>
            <a:endParaRPr lang="en-US" sz="1400" dirty="0">
              <a:latin typeface="Cambria" pitchFamily="18" charset="0"/>
              <a:ea typeface="ＭＳ Ｐゴシック" panose="020B0600070205080204" pitchFamily="34" charset="-128"/>
            </a:endParaRPr>
          </a:p>
          <a:p>
            <a:pPr>
              <a:defRPr/>
            </a:pPr>
            <a:endParaRPr lang="en-US" sz="800" dirty="0">
              <a:latin typeface="Cambria" pitchFamily="18" charset="0"/>
              <a:ea typeface="ＭＳ Ｐゴシック" panose="020B0600070205080204" pitchFamily="34" charset="-128"/>
            </a:endParaRPr>
          </a:p>
          <a:p>
            <a:pPr marL="90488" indent="-90488"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latin typeface="Cambria" pitchFamily="18" charset="0"/>
                <a:ea typeface="ＭＳ Ｐゴシック" panose="020B0600070205080204" pitchFamily="34" charset="-128"/>
              </a:rPr>
              <a:t>Structured visit package completed in </a:t>
            </a: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latin typeface="Cambria" pitchFamily="18" charset="0"/>
                <a:ea typeface="ＭＳ Ｐゴシック" panose="020B0600070205080204" pitchFamily="34" charset="-128"/>
              </a:rPr>
              <a:t>394 </a:t>
            </a:r>
            <a:r>
              <a:rPr lang="en-US" sz="1400" dirty="0">
                <a:latin typeface="Cambria" pitchFamily="18" charset="0"/>
                <a:ea typeface="ＭＳ Ｐゴシック" panose="020B0600070205080204" pitchFamily="34" charset="-128"/>
              </a:rPr>
              <a:t>facilities</a:t>
            </a:r>
            <a:r>
              <a:rPr lang="en-US" sz="1400" i="1" dirty="0">
                <a:latin typeface="Cambria" pitchFamily="18" charset="0"/>
                <a:ea typeface="ＭＳ Ｐゴシック" panose="020B0600070205080204" pitchFamily="34" charset="-128"/>
              </a:rPr>
              <a:t>.</a:t>
            </a:r>
            <a:endParaRPr lang="en-US" sz="1400" dirty="0">
              <a:latin typeface="Cambria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042458" y="2052148"/>
            <a:ext cx="283048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  <a:latin typeface="Cambria" pitchFamily="18" charset="0"/>
                <a:ea typeface="ＭＳ Ｐゴシック" panose="020B0600070205080204" pitchFamily="34" charset="-128"/>
              </a:rPr>
              <a:t>55</a:t>
            </a:r>
            <a:r>
              <a:rPr lang="en-US" sz="1600" dirty="0" smtClean="0">
                <a:latin typeface="Cambria" pitchFamily="18" charset="0"/>
                <a:ea typeface="ＭＳ Ｐゴシック" panose="020B0600070205080204" pitchFamily="34" charset="-128"/>
              </a:rPr>
              <a:t> </a:t>
            </a:r>
            <a:r>
              <a:rPr lang="en-US" sz="1600" dirty="0" err="1" smtClean="0">
                <a:latin typeface="Cambria" pitchFamily="18" charset="0"/>
                <a:ea typeface="ＭＳ Ｐゴシック" panose="020B0600070205080204" pitchFamily="34" charset="-128"/>
              </a:rPr>
              <a:t>ToTs</a:t>
            </a:r>
            <a:r>
              <a:rPr lang="en-US" sz="1600" dirty="0" smtClean="0">
                <a:latin typeface="Cambria" pitchFamily="18" charset="0"/>
                <a:ea typeface="ＭＳ Ｐゴシック" panose="020B0600070205080204" pitchFamily="34" charset="-128"/>
              </a:rPr>
              <a:t> </a:t>
            </a:r>
            <a:r>
              <a:rPr lang="en-US" sz="1600" dirty="0">
                <a:latin typeface="Cambria" pitchFamily="18" charset="0"/>
                <a:ea typeface="ＭＳ Ｐゴシック" panose="020B0600070205080204" pitchFamily="34" charset="-128"/>
              </a:rPr>
              <a:t>batches has been done in Rajasthan</a:t>
            </a:r>
            <a:r>
              <a:rPr lang="en-US" sz="1600" dirty="0" smtClean="0">
                <a:latin typeface="Cambria" pitchFamily="18" charset="0"/>
                <a:ea typeface="ＭＳ Ｐゴシック" panose="020B0600070205080204" pitchFamily="34" charset="-128"/>
              </a:rPr>
              <a:t>, Andhra </a:t>
            </a:r>
            <a:r>
              <a:rPr lang="en-US" sz="1600" dirty="0">
                <a:latin typeface="Cambria" pitchFamily="18" charset="0"/>
                <a:ea typeface="ＭＳ Ｐゴシック" panose="020B0600070205080204" pitchFamily="34" charset="-128"/>
              </a:rPr>
              <a:t>Pradesh, Jharkhand, Maharashtra</a:t>
            </a:r>
            <a:r>
              <a:rPr lang="en-US" sz="1600" dirty="0" smtClean="0">
                <a:latin typeface="Cambria" pitchFamily="18" charset="0"/>
                <a:ea typeface="ＭＳ Ｐゴシック" panose="020B0600070205080204" pitchFamily="34" charset="-128"/>
              </a:rPr>
              <a:t>, Odisha, Madhya </a:t>
            </a:r>
            <a:r>
              <a:rPr lang="en-US" sz="1600" dirty="0">
                <a:latin typeface="Cambria" pitchFamily="18" charset="0"/>
                <a:ea typeface="ＭＳ Ｐゴシック" panose="020B0600070205080204" pitchFamily="34" charset="-128"/>
              </a:rPr>
              <a:t>Pradesh, Kerala, Assam</a:t>
            </a:r>
            <a:r>
              <a:rPr lang="en-US" sz="1600" dirty="0" smtClean="0">
                <a:latin typeface="Cambria" pitchFamily="18" charset="0"/>
                <a:ea typeface="ＭＳ Ｐゴシック" panose="020B0600070205080204" pitchFamily="34" charset="-128"/>
              </a:rPr>
              <a:t>, Meghalaya</a:t>
            </a:r>
            <a:r>
              <a:rPr lang="en-US" sz="1600" dirty="0">
                <a:latin typeface="Cambria" pitchFamily="18" charset="0"/>
                <a:ea typeface="ＭＳ Ｐゴシック" panose="020B0600070205080204" pitchFamily="34" charset="-128"/>
              </a:rPr>
              <a:t>, Nagaland and Jammu &amp;Kashmir;.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5159823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haroni" pitchFamily="2" charset="-79"/>
                <a:cs typeface="Aharoni" pitchFamily="2" charset="-79"/>
              </a:rPr>
              <a:t>Other MH Trainings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44978" y="1296787"/>
          <a:ext cx="8470669" cy="4879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/>
              <a:t>On the Anvil – Guidelines on Midwifery Services &amp; Cadre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66493" y="838201"/>
            <a:ext cx="4800600" cy="396189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2400" dirty="0" smtClean="0"/>
              <a:t>Cadre of Midwives skilled as per competencies prescribed by International Confederation of Midwives </a:t>
            </a:r>
          </a:p>
          <a:p>
            <a:pPr algn="just"/>
            <a:r>
              <a:rPr lang="en-US" sz="2400" dirty="0" smtClean="0"/>
              <a:t>Revision of current one year NPM Training curriculum to 18 months</a:t>
            </a:r>
          </a:p>
          <a:p>
            <a:pPr algn="just"/>
            <a:r>
              <a:rPr lang="en-US" sz="2400" dirty="0" smtClean="0"/>
              <a:t>Midwifery Led Units in Public health facilities </a:t>
            </a:r>
          </a:p>
          <a:p>
            <a:pPr algn="just"/>
            <a:r>
              <a:rPr lang="en-US" sz="2400" dirty="0" smtClean="0"/>
              <a:t>Career Progression for Midwives</a:t>
            </a:r>
          </a:p>
          <a:p>
            <a:pPr algn="just"/>
            <a:r>
              <a:rPr lang="en-US" sz="2400" dirty="0" smtClean="0"/>
              <a:t>Certification and Regulation by Indian Nursing Council</a:t>
            </a:r>
          </a:p>
        </p:txBody>
      </p:sp>
      <p:pic>
        <p:nvPicPr>
          <p:cNvPr id="4" name="Picture 3" descr="_MG_811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33400" y="914400"/>
            <a:ext cx="2819400" cy="22097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0049" name="Rectangle 1"/>
          <p:cNvSpPr>
            <a:spLocks noChangeArrowheads="1"/>
          </p:cNvSpPr>
          <p:nvPr/>
        </p:nvSpPr>
        <p:spPr bwMode="auto">
          <a:xfrm>
            <a:off x="0" y="3611435"/>
            <a:ext cx="3600450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Calibri" pitchFamily="34" charset="0"/>
              </a:rPr>
              <a:t>To provide access to quality maternal and newborn health services</a:t>
            </a:r>
            <a:r>
              <a:rPr lang="en-US" b="1" i="1" dirty="0" smtClean="0">
                <a:latin typeface="+mj-lt"/>
                <a:ea typeface="Calibri" pitchFamily="34" charset="0"/>
                <a:cs typeface="Calibri" pitchFamily="34" charset="0"/>
              </a:rPr>
              <a:t>:</a:t>
            </a:r>
          </a:p>
          <a:p>
            <a:pPr marL="800100" marR="0" lvl="1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b="1" i="1" dirty="0">
                <a:latin typeface="+mj-lt"/>
                <a:ea typeface="Calibri" pitchFamily="34" charset="0"/>
                <a:cs typeface="Calibri" pitchFamily="34" charset="0"/>
              </a:rPr>
              <a:t>P</a:t>
            </a:r>
            <a:r>
              <a:rPr kumimoji="0" lang="en-US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Calibri" pitchFamily="34" charset="0"/>
              </a:rPr>
              <a:t>romote natural birthing by promoting positive child birthing experience</a:t>
            </a:r>
          </a:p>
          <a:p>
            <a:pPr marL="800100" marR="0" lvl="1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Calibri" pitchFamily="34" charset="0"/>
              </a:rPr>
              <a:t>E</a:t>
            </a:r>
            <a:r>
              <a:rPr kumimoji="0" lang="en-US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Calibri" pitchFamily="34" charset="0"/>
              </a:rPr>
              <a:t>nsure respectful</a:t>
            </a:r>
            <a:r>
              <a:rPr kumimoji="0" lang="en-US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Calibri" pitchFamily="34" charset="0"/>
              </a:rPr>
              <a:t> care </a:t>
            </a:r>
          </a:p>
          <a:p>
            <a:pPr marL="800100" marR="0" lvl="1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b="1" i="1" dirty="0">
                <a:latin typeface="+mj-lt"/>
                <a:ea typeface="Calibri" pitchFamily="34" charset="0"/>
                <a:cs typeface="Calibri" pitchFamily="34" charset="0"/>
              </a:rPr>
              <a:t>R</a:t>
            </a:r>
            <a:r>
              <a:rPr kumimoji="0" lang="en-US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Calibri" pitchFamily="34" charset="0"/>
              </a:rPr>
              <a:t>educe over medicalization</a:t>
            </a:r>
            <a:endParaRPr kumimoji="0" lang="en-US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600450" y="838201"/>
            <a:ext cx="0" cy="59864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848757" y="5102812"/>
            <a:ext cx="5001611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GB" sz="2400" b="1" i="1" dirty="0"/>
              <a:t>Lancet Series on Midwifery (2014</a:t>
            </a:r>
            <a:r>
              <a:rPr lang="en-GB" sz="2400" b="1" i="1" dirty="0" smtClean="0"/>
              <a:t>): S</a:t>
            </a:r>
            <a:r>
              <a:rPr lang="en-US" sz="2400" dirty="0" err="1" smtClean="0"/>
              <a:t>afe</a:t>
            </a:r>
            <a:r>
              <a:rPr lang="en-US" sz="2400" dirty="0" smtClean="0"/>
              <a:t> </a:t>
            </a:r>
            <a:r>
              <a:rPr lang="en-US" sz="2400" dirty="0"/>
              <a:t>and effective midwifery care </a:t>
            </a:r>
            <a:r>
              <a:rPr lang="en-US" sz="2400" dirty="0" smtClean="0"/>
              <a:t>can </a:t>
            </a:r>
            <a:r>
              <a:rPr lang="en-US" sz="2400" dirty="0"/>
              <a:t>avert 83% of all maternal deaths, stillbirths and newborn deaths. 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xmlns="" val="16947802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1906" y="985839"/>
            <a:ext cx="3073004" cy="424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780110" y="1192215"/>
            <a:ext cx="6287299" cy="933679"/>
            <a:chOff x="847330" y="2182490"/>
            <a:chExt cx="4897530" cy="572146"/>
          </a:xfrm>
        </p:grpSpPr>
        <p:sp>
          <p:nvSpPr>
            <p:cNvPr id="31757" name="Rectangle 6"/>
            <p:cNvSpPr>
              <a:spLocks noChangeArrowheads="1"/>
            </p:cNvSpPr>
            <p:nvPr/>
          </p:nvSpPr>
          <p:spPr bwMode="auto">
            <a:xfrm>
              <a:off x="847330" y="2182490"/>
              <a:ext cx="4897530" cy="282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GB" altLang="en-US" sz="3600" b="1" baseline="30000" dirty="0">
                  <a:solidFill>
                    <a:srgbClr val="ED1C24"/>
                  </a:solidFill>
                  <a:latin typeface="Verdana" pitchFamily="34" charset="0"/>
                </a:rPr>
                <a:t>Estimated 450 million beneficiaries</a:t>
              </a:r>
            </a:p>
          </p:txBody>
        </p:sp>
        <p:sp>
          <p:nvSpPr>
            <p:cNvPr id="31758" name="Rectangle 7"/>
            <p:cNvSpPr>
              <a:spLocks noChangeArrowheads="1"/>
            </p:cNvSpPr>
            <p:nvPr/>
          </p:nvSpPr>
          <p:spPr bwMode="auto">
            <a:xfrm>
              <a:off x="857112" y="2396293"/>
              <a:ext cx="2853402" cy="358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en-US" sz="2400" baseline="30000" dirty="0">
                  <a:solidFill>
                    <a:srgbClr val="ED1C24"/>
                  </a:solidFill>
                  <a:latin typeface="Verdana" pitchFamily="34" charset="0"/>
                </a:rPr>
                <a:t>Reaching nearly 50% of the country’s population</a:t>
              </a:r>
            </a:p>
          </p:txBody>
        </p:sp>
      </p:grp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2726F61B-20CC-44BF-A0BE-0A1552CE80DF}"/>
              </a:ext>
            </a:extLst>
          </p:cNvPr>
          <p:cNvSpPr txBox="1">
            <a:spLocks/>
          </p:cNvSpPr>
          <p:nvPr/>
        </p:nvSpPr>
        <p:spPr>
          <a:xfrm>
            <a:off x="142875" y="4664076"/>
            <a:ext cx="7886700" cy="132556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3800" b="1" dirty="0">
              <a:solidFill>
                <a:schemeClr val="bg1"/>
              </a:solidFill>
              <a:latin typeface="Aileron Bold" pitchFamily="50" charset="0"/>
              <a:ea typeface="+mj-ea"/>
              <a:cs typeface="+mj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639DA427-F0E0-4CA0-B765-7BA16125EDEB}"/>
              </a:ext>
            </a:extLst>
          </p:cNvPr>
          <p:cNvSpPr/>
          <p:nvPr/>
        </p:nvSpPr>
        <p:spPr>
          <a:xfrm>
            <a:off x="0" y="0"/>
            <a:ext cx="9144000" cy="992188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ED1C24"/>
              </a:solidFill>
            </a:endParaRPr>
          </a:p>
        </p:txBody>
      </p:sp>
      <p:sp>
        <p:nvSpPr>
          <p:cNvPr id="82950" name="Title 1">
            <a:extLst>
              <a:ext uri="{FF2B5EF4-FFF2-40B4-BE49-F238E27FC236}">
                <a16:creationId xmlns="" xmlns:a16="http://schemas.microsoft.com/office/drawing/2014/main" id="{20D9725A-9770-487A-ADEA-11E84C67D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628" y="41276"/>
            <a:ext cx="8215313" cy="950913"/>
          </a:xfrm>
          <a:prstGeom prst="rect">
            <a:avLst/>
          </a:prstGeom>
          <a:ln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4800" b="1" dirty="0">
                <a:solidFill>
                  <a:schemeClr val="bg1"/>
                </a:solidFill>
                <a:latin typeface="+mj-lt"/>
              </a:rPr>
              <a:t>Anemia </a:t>
            </a:r>
            <a:r>
              <a:rPr lang="en-US" altLang="en-US" sz="4800" b="1" dirty="0" err="1">
                <a:solidFill>
                  <a:schemeClr val="bg1"/>
                </a:solidFill>
                <a:latin typeface="+mj-lt"/>
              </a:rPr>
              <a:t>Mukt</a:t>
            </a:r>
            <a:r>
              <a:rPr lang="en-US" altLang="en-US" sz="4800" b="1" dirty="0">
                <a:solidFill>
                  <a:schemeClr val="bg1"/>
                </a:solidFill>
                <a:latin typeface="+mj-lt"/>
              </a:rPr>
              <a:t> Bharat </a:t>
            </a:r>
          </a:p>
        </p:txBody>
      </p: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8205788" y="41275"/>
            <a:ext cx="783431" cy="1019175"/>
            <a:chOff x="5148686" y="2618118"/>
            <a:chExt cx="2209800" cy="2209800"/>
          </a:xfrm>
        </p:grpSpPr>
        <p:sp>
          <p:nvSpPr>
            <p:cNvPr id="14" name="Oval 13">
              <a:extLst>
                <a:ext uri="{FF2B5EF4-FFF2-40B4-BE49-F238E27FC236}">
                  <a16:creationId xmlns="" xmlns:a16="http://schemas.microsoft.com/office/drawing/2014/main" id="{ADCDAAE1-678C-4A4C-8D76-E529FF7465C8}"/>
                </a:ext>
              </a:extLst>
            </p:cNvPr>
            <p:cNvSpPr/>
            <p:nvPr/>
          </p:nvSpPr>
          <p:spPr>
            <a:xfrm>
              <a:off x="5148686" y="2618118"/>
              <a:ext cx="2209800" cy="2209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v</a:t>
              </a:r>
            </a:p>
          </p:txBody>
        </p:sp>
        <p:pic>
          <p:nvPicPr>
            <p:cNvPr id="31756" name="Picture 2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0207" y="2709371"/>
              <a:ext cx="1682026" cy="1958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175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14688" y="2144714"/>
            <a:ext cx="5941219" cy="445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B3F3D95-155F-49F2-AC35-4D32E0BAD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57942E3-B407-443A-B13B-CD8AE3DFA987}" type="slidenum">
              <a:rPr lang="en-IN" altLang="en-US">
                <a:solidFill>
                  <a:srgbClr val="898989"/>
                </a:solidFill>
              </a:rPr>
              <a:pPr/>
              <a:t>18</a:t>
            </a:fld>
            <a:endParaRPr lang="en-IN" altLang="en-US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7306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2728912" cy="157402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 defTabSz="457200" eaLnBrk="0" fontAlgn="base" hangingPunct="0">
              <a:spcAft>
                <a:spcPct val="0"/>
              </a:spcAft>
            </a:pPr>
            <a:r>
              <a:rPr lang="en-US" sz="40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Nutrition Promotion </a:t>
            </a:r>
            <a:endParaRPr lang="en-GB" sz="4000" b="1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728911" y="50305"/>
            <a:ext cx="2" cy="68076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28247" y="0"/>
            <a:ext cx="631095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/>
            <a:r>
              <a:rPr lang="en-US" sz="2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     Enriching foods with micronutrients by fortification - to address micronutrient deficiencies - </a:t>
            </a:r>
            <a:r>
              <a:rPr lang="en-US" sz="20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New fortification standards for rice, wheat, oil, milk and salt has been recently released by FSSAI, MoHFW</a:t>
            </a:r>
            <a:endParaRPr lang="en-US" sz="2000" dirty="0" smtClean="0"/>
          </a:p>
          <a:p>
            <a:pPr algn="just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="1" i="1" dirty="0">
              <a:solidFill>
                <a:schemeClr val="accent6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2792032" y="5270027"/>
            <a:ext cx="6123692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2886284" y="5288340"/>
            <a:ext cx="604931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>
                <a:latin typeface="Cambria" panose="02040503050406030204" pitchFamily="18" charset="0"/>
              </a:rPr>
              <a:t>POSHAN </a:t>
            </a:r>
            <a:r>
              <a:rPr lang="en-US" b="1" dirty="0" err="1" smtClean="0">
                <a:latin typeface="Cambria" panose="02040503050406030204" pitchFamily="18" charset="0"/>
              </a:rPr>
              <a:t>Abhiyaan</a:t>
            </a:r>
            <a:r>
              <a:rPr lang="en-US" b="1" dirty="0" smtClean="0">
                <a:latin typeface="Cambria" panose="02040503050406030204" pitchFamily="18" charset="0"/>
              </a:rPr>
              <a:t> –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India’s flagship 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programme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 to improve nutritional outcome of children, adolescent, pregnant and lactating mothers by leveraging technology, targeted approach and convergence</a:t>
            </a:r>
            <a:endParaRPr lang="en-US" b="1" dirty="0">
              <a:solidFill>
                <a:schemeClr val="accent6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 flipV="1">
            <a:off x="2894392" y="1634928"/>
            <a:ext cx="6123692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819400" y="1828800"/>
            <a:ext cx="612102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>
                <a:latin typeface="Cambria" panose="02040503050406030204" pitchFamily="18" charset="0"/>
              </a:rPr>
              <a:t>Facility based management of sick SAM children by Nutrition Rehabilitation </a:t>
            </a:r>
            <a:r>
              <a:rPr lang="en-US" b="1" dirty="0" err="1" smtClean="0">
                <a:latin typeface="Cambria" panose="02040503050406030204" pitchFamily="18" charset="0"/>
              </a:rPr>
              <a:t>Centres</a:t>
            </a:r>
            <a:r>
              <a:rPr lang="en-US" b="1" dirty="0" smtClean="0">
                <a:latin typeface="Cambria" panose="02040503050406030204" pitchFamily="18" charset="0"/>
              </a:rPr>
              <a:t>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- 1151 NRCs are operational for medical management of sick SAM children – around 0.18 Million sick SAM children were admitted in FY 2017-18 </a:t>
            </a:r>
          </a:p>
          <a:p>
            <a:pPr algn="just"/>
            <a:endParaRPr lang="en-US" b="1" dirty="0">
              <a:solidFill>
                <a:schemeClr val="accent6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741921"/>
            <a:ext cx="1298833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Image result for poshan abhiyaa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4841" y="1740090"/>
            <a:ext cx="1721204" cy="1357952"/>
          </a:xfrm>
          <a:prstGeom prst="rect">
            <a:avLst/>
          </a:prstGeom>
          <a:noFill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86276" y="4093300"/>
            <a:ext cx="1637689" cy="276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>
          <a:xfrm>
            <a:off x="2869442" y="3860757"/>
            <a:ext cx="61210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>
                <a:latin typeface="Cambria" panose="02040503050406030204" pitchFamily="18" charset="0"/>
              </a:rPr>
              <a:t>34.7 million adolescents covered under WIFS </a:t>
            </a:r>
            <a:r>
              <a:rPr lang="en-US" b="1" dirty="0" err="1" smtClean="0">
                <a:latin typeface="Cambria" panose="02040503050406030204" pitchFamily="18" charset="0"/>
              </a:rPr>
              <a:t>programme</a:t>
            </a:r>
            <a:r>
              <a:rPr lang="en-US" b="1" dirty="0" smtClean="0">
                <a:latin typeface="Cambria" panose="02040503050406030204" pitchFamily="18" charset="0"/>
              </a:rPr>
              <a:t> -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62% increase in WIFS supplementation coverage during 2013-2017</a:t>
            </a:r>
            <a:endParaRPr lang="en-US" b="1" dirty="0">
              <a:solidFill>
                <a:schemeClr val="accent6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2814210" y="3771047"/>
            <a:ext cx="6123692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CA73ED-D98C-4565-B5F7-D462900A4651}" type="slidenum">
              <a:rPr lang="en-US" altLang="en-US" smtClean="0">
                <a:solidFill>
                  <a:srgbClr val="5E5E5E"/>
                </a:solidFill>
              </a:rPr>
              <a:pPr>
                <a:defRPr/>
              </a:pPr>
              <a:t>19</a:t>
            </a:fld>
            <a:endParaRPr lang="en-US" altLang="en-US">
              <a:solidFill>
                <a:srgbClr val="5E5E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3746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41" y="-73879"/>
            <a:ext cx="9150834" cy="530225"/>
          </a:xfr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tx1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IT INITIATIVES</a:t>
            </a:r>
            <a:endParaRPr lang="en-US" sz="2800" dirty="0">
              <a:solidFill>
                <a:schemeClr val="tx1"/>
              </a:solidFill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8008" y="2711268"/>
            <a:ext cx="4343399" cy="1792675"/>
          </a:xfrm>
          <a:prstGeom prst="roundRect">
            <a:avLst/>
          </a:prstGeom>
          <a:ln w="571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342900" indent="-342900" algn="just" eaLnBrk="0" hangingPunct="0">
              <a:buFont typeface="Arial" panose="020B0604020202020204" pitchFamily="34" charset="0"/>
              <a:buChar char="•"/>
              <a:defRPr/>
            </a:pPr>
            <a:r>
              <a:rPr lang="en-US" sz="1600" dirty="0" smtClean="0">
                <a:solidFill>
                  <a:srgbClr val="0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RCH portal and ANMOL- </a:t>
            </a:r>
            <a:r>
              <a:rPr lang="en-US" sz="1600" dirty="0">
                <a:solidFill>
                  <a:srgbClr val="292934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15.54 </a:t>
            </a:r>
            <a:r>
              <a:rPr lang="en-US" sz="1600" dirty="0" err="1">
                <a:solidFill>
                  <a:srgbClr val="292934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Crore</a:t>
            </a:r>
            <a:r>
              <a:rPr lang="en-US" sz="1600" dirty="0">
                <a:solidFill>
                  <a:srgbClr val="292934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&amp; 13.32 </a:t>
            </a:r>
            <a:r>
              <a:rPr lang="en-US" sz="1600" dirty="0" err="1">
                <a:solidFill>
                  <a:srgbClr val="292934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crore</a:t>
            </a:r>
            <a:r>
              <a:rPr lang="en-US" sz="1600" dirty="0">
                <a:solidFill>
                  <a:srgbClr val="292934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children</a:t>
            </a:r>
            <a:endParaRPr lang="en-US" sz="1600" dirty="0" smtClean="0">
              <a:solidFill>
                <a:srgbClr val="00000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indent="-342900" algn="just" eaLnBrk="0" hangingPunct="0">
              <a:buFont typeface="Arial" panose="020B0604020202020204" pitchFamily="34" charset="0"/>
              <a:buChar char="•"/>
              <a:defRPr/>
            </a:pPr>
            <a:r>
              <a:rPr lang="en-US" sz="1600" dirty="0" smtClean="0">
                <a:solidFill>
                  <a:srgbClr val="0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MWMIS- Maternity Wing Management Information System</a:t>
            </a:r>
          </a:p>
          <a:p>
            <a:pPr marL="287338" indent="-287338">
              <a:buFont typeface="Arial" panose="020B0604020202020204" pitchFamily="34" charset="0"/>
              <a:buChar char="•"/>
            </a:pPr>
            <a:r>
              <a:rPr lang="en-IN" sz="1600" dirty="0" err="1">
                <a:solidFill>
                  <a:srgbClr val="000000"/>
                </a:solidFill>
                <a:latin typeface="Cambria" panose="02040503050406030204" pitchFamily="18" charset="0"/>
                <a:cs typeface="Times New Roman" pitchFamily="18" charset="0"/>
              </a:rPr>
              <a:t>Kilkari</a:t>
            </a:r>
            <a:r>
              <a:rPr lang="en-IN" sz="1600" dirty="0">
                <a:solidFill>
                  <a:srgbClr val="000000"/>
                </a:solidFill>
                <a:latin typeface="Cambria" panose="02040503050406030204" pitchFamily="18" charset="0"/>
                <a:cs typeface="Times New Roman" pitchFamily="18" charset="0"/>
              </a:rPr>
              <a:t>- 72 audio messages delivered weekly </a:t>
            </a:r>
          </a:p>
          <a:p>
            <a:pPr marL="287338" indent="-287338">
              <a:buFont typeface="Arial" panose="020B0604020202020204" pitchFamily="34" charset="0"/>
              <a:buChar char="•"/>
            </a:pPr>
            <a:r>
              <a:rPr lang="en-IN" sz="1600" dirty="0">
                <a:solidFill>
                  <a:srgbClr val="292934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Mother and Child Tracking and Facilitation Centre </a:t>
            </a:r>
            <a:endParaRPr lang="en-US" sz="1600" dirty="0">
              <a:latin typeface="Cambria" panose="02040503050406030204" pitchFamily="18" charset="0"/>
            </a:endParaRPr>
          </a:p>
          <a:p>
            <a:pPr marL="342900" indent="-342900" algn="just" eaLnBrk="0" hangingPunct="0">
              <a:buFont typeface="Arial" panose="020B0604020202020204" pitchFamily="34" charset="0"/>
              <a:buChar char="•"/>
              <a:defRPr/>
            </a:pPr>
            <a:endParaRPr lang="en-IN" sz="1200" dirty="0">
              <a:solidFill>
                <a:srgbClr val="00000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indent="-342900" algn="just" eaLnBrk="0" hangingPunct="0">
              <a:buFont typeface="Arial" panose="020B0604020202020204" pitchFamily="34" charset="0"/>
              <a:buChar char="•"/>
              <a:defRPr/>
            </a:pPr>
            <a:endParaRPr lang="en-IN" sz="1200" dirty="0">
              <a:solidFill>
                <a:srgbClr val="000000"/>
              </a:solidFill>
              <a:latin typeface="Cambria" panose="02040503050406030204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2878" y="2667000"/>
            <a:ext cx="91311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44419" y="721926"/>
            <a:ext cx="412278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7338" indent="-287338">
              <a:buFont typeface="Arial" panose="020B0604020202020204" pitchFamily="34" charset="0"/>
              <a:buChar char="•"/>
            </a:pPr>
            <a:r>
              <a:rPr lang="en-US" dirty="0" smtClean="0">
                <a:latin typeface="Cambria" panose="02040503050406030204" pitchFamily="18" charset="0"/>
              </a:rPr>
              <a:t>LaQshya Portal- Digitalization of all LaQshya related data.</a:t>
            </a:r>
          </a:p>
          <a:p>
            <a:pPr marL="287338" indent="-287338">
              <a:buFont typeface="Arial" panose="020B0604020202020204" pitchFamily="34" charset="0"/>
              <a:buChar char="•"/>
            </a:pPr>
            <a:r>
              <a:rPr lang="en-US" dirty="0" smtClean="0">
                <a:latin typeface="Cambria" panose="02040503050406030204" pitchFamily="18" charset="0"/>
              </a:rPr>
              <a:t>All states/ UTs requested to login and Upload all LaQshya related data in portal.</a:t>
            </a:r>
          </a:p>
          <a:p>
            <a:pPr marL="287338" indent="-287338">
              <a:buFont typeface="Arial" panose="020B0604020202020204" pitchFamily="34" charset="0"/>
              <a:buChar char="•"/>
            </a:pPr>
            <a:r>
              <a:rPr lang="en-US" dirty="0" smtClean="0">
                <a:latin typeface="Cambria" panose="02040503050406030204" pitchFamily="18" charset="0"/>
              </a:rPr>
              <a:t>4 Login Ministry, state , district and facility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5297" t="-665" r="4108"/>
          <a:stretch/>
        </p:blipFill>
        <p:spPr>
          <a:xfrm>
            <a:off x="1162075" y="4877655"/>
            <a:ext cx="1297253" cy="1979097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0" y="4871968"/>
            <a:ext cx="91311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7777" y="5194048"/>
            <a:ext cx="1215123" cy="830993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91436" tIns="45718" rIns="91436" bIns="45718">
            <a:spAutoFit/>
          </a:bodyPr>
          <a:lstStyle/>
          <a:p>
            <a:pPr defTabSz="457178" eaLnBrk="1" hangingPunct="1"/>
            <a:r>
              <a:rPr lang="en-IN" sz="1600" dirty="0" smtClean="0">
                <a:solidFill>
                  <a:srgbClr val="292934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PMSMA Online portal</a:t>
            </a:r>
            <a:endParaRPr lang="en-US" sz="1600" dirty="0">
              <a:solidFill>
                <a:srgbClr val="000000"/>
              </a:solidFill>
              <a:latin typeface="Cambria" panose="02040503050406030204" pitchFamily="18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/>
          <a:srcRect t="10481" r="77034"/>
          <a:stretch/>
        </p:blipFill>
        <p:spPr>
          <a:xfrm>
            <a:off x="4205181" y="4958126"/>
            <a:ext cx="1241264" cy="2012437"/>
          </a:xfrm>
          <a:prstGeom prst="rect">
            <a:avLst/>
          </a:prstGeom>
        </p:spPr>
      </p:pic>
      <p:sp>
        <p:nvSpPr>
          <p:cNvPr id="15" name="Text Placeholder 4"/>
          <p:cNvSpPr txBox="1">
            <a:spLocks/>
          </p:cNvSpPr>
          <p:nvPr/>
        </p:nvSpPr>
        <p:spPr bwMode="auto">
          <a:xfrm>
            <a:off x="2494285" y="5378712"/>
            <a:ext cx="156913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A121"/>
              </a:buClr>
              <a:buSzPct val="70000"/>
              <a:buFont typeface="Wingdings" pitchFamily="2" charset="2"/>
              <a:buChar char="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178" eaLnBrk="1" hangingPunct="1">
              <a:spcBef>
                <a:spcPct val="0"/>
              </a:spcBef>
              <a:buNone/>
            </a:pPr>
            <a:r>
              <a:rPr lang="en-US" sz="1800" dirty="0">
                <a:solidFill>
                  <a:srgbClr val="292934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Safe Delivery </a:t>
            </a:r>
            <a:r>
              <a:rPr lang="en-US" sz="1800" dirty="0" smtClean="0">
                <a:solidFill>
                  <a:srgbClr val="292934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App- job aid &amp; certification</a:t>
            </a:r>
            <a:endParaRPr lang="en-IN" sz="1800" dirty="0">
              <a:solidFill>
                <a:srgbClr val="292934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CA73ED-D98C-4565-B5F7-D462900A4651}" type="slidenum">
              <a:rPr lang="en-US" altLang="en-US" smtClean="0">
                <a:solidFill>
                  <a:srgbClr val="5E5E5E"/>
                </a:solidFill>
              </a:rPr>
              <a:pPr>
                <a:defRPr/>
              </a:pPr>
              <a:t>20</a:t>
            </a:fld>
            <a:endParaRPr lang="en-US" altLang="en-US">
              <a:solidFill>
                <a:srgbClr val="5E5E5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588207" y="5179517"/>
            <a:ext cx="1303892" cy="1569656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91436" tIns="45718" rIns="91436" bIns="4571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178" fontAlgn="base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6000"/>
              <a:defRPr/>
            </a:pPr>
            <a:r>
              <a:rPr lang="en-IN" sz="1600" dirty="0" smtClean="0">
                <a:solidFill>
                  <a:srgbClr val="292934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Mera Aspataal- beneficiary feedback and satisfaction</a:t>
            </a:r>
            <a:endParaRPr lang="en-US" sz="1600" dirty="0">
              <a:solidFill>
                <a:srgbClr val="292934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4" name="AutoShape 2" descr="Image result for mera aspata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5" name="Picture 3" descr="C:\Users\Admin\Desktop\mera-aspataal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4955190"/>
            <a:ext cx="2057400" cy="1902809"/>
          </a:xfrm>
          <a:prstGeom prst="rect">
            <a:avLst/>
          </a:prstGeom>
          <a:noFill/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 cstate="print"/>
          <a:srcRect t="13901" r="1491" b="7435"/>
          <a:stretch/>
        </p:blipFill>
        <p:spPr>
          <a:xfrm>
            <a:off x="4572000" y="533400"/>
            <a:ext cx="4572000" cy="2057400"/>
          </a:xfrm>
          <a:prstGeom prst="rect">
            <a:avLst/>
          </a:prstGeom>
        </p:spPr>
      </p:pic>
      <p:pic>
        <p:nvPicPr>
          <p:cNvPr id="8196" name="Picture 4" descr="C:\Users\Admin\Downloads\IMG-20190318-WA0009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86600" y="2667000"/>
            <a:ext cx="2076275" cy="2121746"/>
          </a:xfrm>
          <a:prstGeom prst="rect">
            <a:avLst/>
          </a:prstGeom>
          <a:noFill/>
        </p:spPr>
      </p:pic>
      <p:pic>
        <p:nvPicPr>
          <p:cNvPr id="17" name="Picture 4" descr="http://unicef.in/CkEditor/ck_Uploaded_Images/img_1535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8848"/>
          <a:stretch/>
        </p:blipFill>
        <p:spPr bwMode="auto">
          <a:xfrm>
            <a:off x="4572001" y="2693256"/>
            <a:ext cx="2471434" cy="2095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11748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:\CRM -8\CRM_photo graph\Meerut Photos - Rakesh\20141111_12262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60" name="Google Shape;860;p120"/>
          <p:cNvSpPr/>
          <p:nvPr/>
        </p:nvSpPr>
        <p:spPr>
          <a:xfrm rot="10800000" flipH="1">
            <a:off x="-8750" y="787050"/>
            <a:ext cx="5169900" cy="5213700"/>
          </a:xfrm>
          <a:prstGeom prst="rect">
            <a:avLst/>
          </a:prstGeom>
          <a:gradFill>
            <a:gsLst>
              <a:gs pos="0">
                <a:srgbClr val="000000">
                  <a:alpha val="85882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/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2" name="Google Shape;862;p120"/>
          <p:cNvSpPr txBox="1">
            <a:spLocks noGrp="1"/>
          </p:cNvSpPr>
          <p:nvPr>
            <p:ph type="title"/>
          </p:nvPr>
        </p:nvSpPr>
        <p:spPr>
          <a:xfrm>
            <a:off x="196275" y="2745735"/>
            <a:ext cx="4051800" cy="994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ctr" anchorCtr="0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buClr>
                <a:srgbClr val="002060"/>
              </a:buClr>
              <a:buSzPts val="2700"/>
            </a:pPr>
            <a:r>
              <a:rPr lang="en-US" sz="2800" b="1" dirty="0">
                <a:solidFill>
                  <a:srgbClr val="FFFF00"/>
                </a:solidFill>
                <a:latin typeface="Franklin Gothic Medium Cond" panose="020B0606030402020204" pitchFamily="34" charset="0"/>
                <a:ea typeface="Oswald"/>
                <a:cs typeface="Oswald"/>
                <a:sym typeface="Oswald"/>
              </a:rPr>
              <a:t>More than 25,000</a:t>
            </a:r>
            <a:endParaRPr sz="2800" b="1" dirty="0">
              <a:solidFill>
                <a:srgbClr val="FFFF00"/>
              </a:solidFill>
              <a:latin typeface="Franklin Gothic Medium Cond" panose="020B0606030402020204" pitchFamily="34" charset="0"/>
              <a:ea typeface="Oswald"/>
              <a:cs typeface="Oswald"/>
              <a:sym typeface="Oswald"/>
            </a:endParaRPr>
          </a:p>
        </p:txBody>
      </p:sp>
      <p:sp>
        <p:nvSpPr>
          <p:cNvPr id="861" name="Google Shape;861;p120"/>
          <p:cNvSpPr txBox="1">
            <a:spLocks noGrp="1"/>
          </p:cNvSpPr>
          <p:nvPr>
            <p:ph type="body" idx="1"/>
          </p:nvPr>
        </p:nvSpPr>
        <p:spPr>
          <a:xfrm>
            <a:off x="196275" y="3458254"/>
            <a:ext cx="4316400" cy="1326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t" anchorCtr="0">
            <a:noAutofit/>
          </a:bodyPr>
          <a:lstStyle/>
          <a:p>
            <a:pPr marL="0" indent="0">
              <a:lnSpc>
                <a:spcPct val="107916"/>
              </a:lnSpc>
              <a:spcBef>
                <a:spcPts val="0"/>
              </a:spcBef>
              <a:buSzPts val="1100"/>
              <a:buNone/>
            </a:pPr>
            <a:r>
              <a:rPr lang="en-US" altLang="en-US" sz="1800" dirty="0">
                <a:solidFill>
                  <a:srgbClr val="FFFFFF"/>
                </a:solidFill>
                <a:latin typeface="Franklin Gothic Medium Cond" panose="020B0606030402020204" pitchFamily="34" charset="0"/>
                <a:ea typeface="Oswald"/>
                <a:cs typeface="Oswald"/>
              </a:rPr>
              <a:t>Ambulances made operational</a:t>
            </a:r>
          </a:p>
          <a:p>
            <a:pPr marL="0" indent="0">
              <a:lnSpc>
                <a:spcPct val="107916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sz="1800" dirty="0">
              <a:solidFill>
                <a:srgbClr val="FFFFFF"/>
              </a:solidFill>
              <a:latin typeface="Franklin Gothic Medium Cond" panose="020B0606030402020204" pitchFamily="34" charset="0"/>
              <a:ea typeface="Oswald"/>
              <a:cs typeface="Oswald"/>
              <a:sym typeface="Oswald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275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3" descr="K:\DCIM\111___11\IMG_20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60" name="Google Shape;860;p120"/>
          <p:cNvSpPr/>
          <p:nvPr/>
        </p:nvSpPr>
        <p:spPr>
          <a:xfrm rot="10800000" flipH="1">
            <a:off x="-8750" y="787050"/>
            <a:ext cx="5169900" cy="5213700"/>
          </a:xfrm>
          <a:prstGeom prst="rect">
            <a:avLst/>
          </a:prstGeom>
          <a:gradFill>
            <a:gsLst>
              <a:gs pos="0">
                <a:srgbClr val="000000">
                  <a:alpha val="85882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/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2" name="Google Shape;862;p120"/>
          <p:cNvSpPr txBox="1">
            <a:spLocks noGrp="1"/>
          </p:cNvSpPr>
          <p:nvPr>
            <p:ph type="title"/>
          </p:nvPr>
        </p:nvSpPr>
        <p:spPr>
          <a:xfrm>
            <a:off x="196275" y="2745735"/>
            <a:ext cx="4051800" cy="994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ctr" anchorCtr="0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buClr>
                <a:srgbClr val="002060"/>
              </a:buClr>
              <a:buSzPts val="2700"/>
            </a:pPr>
            <a:r>
              <a:rPr lang="en-US" sz="2800" b="1" dirty="0">
                <a:solidFill>
                  <a:srgbClr val="FFFF00"/>
                </a:solidFill>
                <a:latin typeface="Franklin Gothic Medium Cond" panose="020B0606030402020204" pitchFamily="34" charset="0"/>
                <a:ea typeface="Oswald"/>
                <a:cs typeface="Oswald"/>
                <a:sym typeface="Oswald"/>
              </a:rPr>
              <a:t>Around 3104</a:t>
            </a:r>
            <a:endParaRPr sz="2800" b="1" dirty="0">
              <a:solidFill>
                <a:srgbClr val="FFFF00"/>
              </a:solidFill>
              <a:latin typeface="Franklin Gothic Medium Cond" panose="020B0606030402020204" pitchFamily="34" charset="0"/>
              <a:ea typeface="Oswald"/>
              <a:cs typeface="Oswald"/>
              <a:sym typeface="Oswald"/>
            </a:endParaRPr>
          </a:p>
        </p:txBody>
      </p:sp>
      <p:sp>
        <p:nvSpPr>
          <p:cNvPr id="861" name="Google Shape;861;p120"/>
          <p:cNvSpPr txBox="1">
            <a:spLocks noGrp="1"/>
          </p:cNvSpPr>
          <p:nvPr>
            <p:ph type="body" idx="1"/>
          </p:nvPr>
        </p:nvSpPr>
        <p:spPr>
          <a:xfrm>
            <a:off x="196275" y="3458254"/>
            <a:ext cx="3894462" cy="1326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t" anchorCtr="0">
            <a:noAutofit/>
          </a:bodyPr>
          <a:lstStyle/>
          <a:p>
            <a:pPr marL="0" indent="0">
              <a:lnSpc>
                <a:spcPct val="107916"/>
              </a:lnSpc>
              <a:spcBef>
                <a:spcPts val="0"/>
              </a:spcBef>
              <a:buSzPts val="1100"/>
              <a:buNone/>
            </a:pPr>
            <a:r>
              <a:rPr lang="en-US" altLang="en-US" sz="1800" dirty="0">
                <a:solidFill>
                  <a:srgbClr val="FFFFFF"/>
                </a:solidFill>
                <a:latin typeface="Franklin Gothic Medium Cond" panose="020B0606030402020204" pitchFamily="34" charset="0"/>
                <a:ea typeface="Oswald"/>
                <a:cs typeface="Oswald"/>
              </a:rPr>
              <a:t>FRUs operationalized which is a three fold increase over baseline of 940</a:t>
            </a:r>
          </a:p>
          <a:p>
            <a:pPr marL="0" indent="0">
              <a:lnSpc>
                <a:spcPct val="107916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sz="1800" dirty="0">
              <a:solidFill>
                <a:srgbClr val="FFFFFF"/>
              </a:solidFill>
              <a:latin typeface="Franklin Gothic Medium Cond" panose="020B0606030402020204" pitchFamily="34" charset="0"/>
              <a:ea typeface="Oswald"/>
              <a:cs typeface="Oswald"/>
              <a:sym typeface="Oswald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175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8751" y="0"/>
            <a:ext cx="9152751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60" name="Google Shape;860;p120"/>
          <p:cNvSpPr/>
          <p:nvPr/>
        </p:nvSpPr>
        <p:spPr>
          <a:xfrm rot="10800000" flipH="1">
            <a:off x="-8750" y="787050"/>
            <a:ext cx="5169900" cy="5213700"/>
          </a:xfrm>
          <a:prstGeom prst="rect">
            <a:avLst/>
          </a:prstGeom>
          <a:gradFill>
            <a:gsLst>
              <a:gs pos="0">
                <a:srgbClr val="000000">
                  <a:alpha val="85882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/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2" name="Google Shape;862;p120"/>
          <p:cNvSpPr txBox="1">
            <a:spLocks noGrp="1"/>
          </p:cNvSpPr>
          <p:nvPr>
            <p:ph type="title"/>
          </p:nvPr>
        </p:nvSpPr>
        <p:spPr>
          <a:xfrm>
            <a:off x="196275" y="2745735"/>
            <a:ext cx="4051800" cy="994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ctr" anchorCtr="0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buClr>
                <a:srgbClr val="002060"/>
              </a:buClr>
              <a:buSzPts val="2700"/>
            </a:pPr>
            <a:r>
              <a:rPr lang="en-US" sz="2800" b="1" dirty="0">
                <a:solidFill>
                  <a:srgbClr val="FFFF00"/>
                </a:solidFill>
                <a:latin typeface="Franklin Gothic Medium Cond" panose="020B0606030402020204" pitchFamily="34" charset="0"/>
                <a:ea typeface="Oswald"/>
                <a:cs typeface="Oswald"/>
                <a:sym typeface="Oswald"/>
              </a:rPr>
              <a:t>Over 17910</a:t>
            </a:r>
            <a:endParaRPr sz="2800" b="1" dirty="0">
              <a:solidFill>
                <a:srgbClr val="FFFF00"/>
              </a:solidFill>
              <a:latin typeface="Franklin Gothic Medium Cond" panose="020B0606030402020204" pitchFamily="34" charset="0"/>
              <a:ea typeface="Oswald"/>
              <a:cs typeface="Oswald"/>
              <a:sym typeface="Oswald"/>
            </a:endParaRPr>
          </a:p>
        </p:txBody>
      </p:sp>
      <p:sp>
        <p:nvSpPr>
          <p:cNvPr id="861" name="Google Shape;861;p120"/>
          <p:cNvSpPr txBox="1">
            <a:spLocks noGrp="1"/>
          </p:cNvSpPr>
          <p:nvPr>
            <p:ph type="body" idx="1"/>
          </p:nvPr>
        </p:nvSpPr>
        <p:spPr>
          <a:xfrm>
            <a:off x="196275" y="3458254"/>
            <a:ext cx="4316400" cy="1326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t" anchorCtr="0">
            <a:noAutofit/>
          </a:bodyPr>
          <a:lstStyle/>
          <a:p>
            <a:pPr marL="0" indent="0">
              <a:lnSpc>
                <a:spcPct val="107916"/>
              </a:lnSpc>
              <a:spcBef>
                <a:spcPts val="0"/>
              </a:spcBef>
              <a:buSzPts val="1100"/>
              <a:buNone/>
            </a:pPr>
            <a:r>
              <a:rPr lang="en-US" altLang="en-US" sz="1800" dirty="0">
                <a:solidFill>
                  <a:srgbClr val="FFFFFF"/>
                </a:solidFill>
                <a:latin typeface="Franklin Gothic Medium Cond" panose="020B0606030402020204" pitchFamily="34" charset="0"/>
                <a:ea typeface="Oswald"/>
                <a:cs typeface="Oswald"/>
              </a:rPr>
              <a:t>PHCs made 24*7</a:t>
            </a:r>
          </a:p>
          <a:p>
            <a:pPr marL="0" indent="0">
              <a:lnSpc>
                <a:spcPct val="107916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sz="1800" dirty="0">
              <a:solidFill>
                <a:srgbClr val="FFFFFF"/>
              </a:solidFill>
              <a:latin typeface="Franklin Gothic Medium Cond" panose="020B0606030402020204" pitchFamily="34" charset="0"/>
              <a:ea typeface="Oswald"/>
              <a:cs typeface="Oswald"/>
              <a:sym typeface="Oswald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378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11492" y="0"/>
            <a:ext cx="9132508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60" name="Google Shape;860;p120"/>
          <p:cNvSpPr/>
          <p:nvPr/>
        </p:nvSpPr>
        <p:spPr>
          <a:xfrm rot="10800000" flipH="1">
            <a:off x="-8750" y="787050"/>
            <a:ext cx="5169900" cy="5213700"/>
          </a:xfrm>
          <a:prstGeom prst="rect">
            <a:avLst/>
          </a:prstGeom>
          <a:gradFill>
            <a:gsLst>
              <a:gs pos="0">
                <a:srgbClr val="000000">
                  <a:alpha val="85882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/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2" name="Google Shape;862;p120"/>
          <p:cNvSpPr txBox="1">
            <a:spLocks noGrp="1"/>
          </p:cNvSpPr>
          <p:nvPr>
            <p:ph type="title"/>
          </p:nvPr>
        </p:nvSpPr>
        <p:spPr>
          <a:xfrm>
            <a:off x="196275" y="2745735"/>
            <a:ext cx="4051800" cy="994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ctr" anchorCtr="0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buClr>
                <a:srgbClr val="002060"/>
              </a:buClr>
              <a:buSzPts val="2700"/>
            </a:pPr>
            <a:r>
              <a:rPr lang="en-US" sz="2800" b="1" dirty="0">
                <a:solidFill>
                  <a:srgbClr val="FFFF00"/>
                </a:solidFill>
                <a:latin typeface="Franklin Gothic Medium Cond" panose="020B0606030402020204" pitchFamily="34" charset="0"/>
                <a:ea typeface="Oswald"/>
                <a:cs typeface="Oswald"/>
                <a:sym typeface="Oswald"/>
              </a:rPr>
              <a:t>38,500</a:t>
            </a:r>
            <a:r>
              <a:rPr lang="en-IN" sz="2800" b="1" dirty="0">
                <a:solidFill>
                  <a:srgbClr val="FFFF00"/>
                </a:solidFill>
                <a:latin typeface="Franklin Gothic Medium Cond" panose="020B0606030402020204" pitchFamily="34" charset="0"/>
                <a:ea typeface="Oswald"/>
                <a:cs typeface="Oswald"/>
                <a:sym typeface="Oswald"/>
              </a:rPr>
              <a:t>+</a:t>
            </a:r>
            <a:endParaRPr sz="2800" b="1" dirty="0">
              <a:solidFill>
                <a:srgbClr val="FFFF00"/>
              </a:solidFill>
              <a:latin typeface="Franklin Gothic Medium Cond" panose="020B0606030402020204" pitchFamily="34" charset="0"/>
              <a:ea typeface="Oswald"/>
              <a:cs typeface="Oswald"/>
              <a:sym typeface="Oswald"/>
            </a:endParaRPr>
          </a:p>
        </p:txBody>
      </p:sp>
      <p:sp>
        <p:nvSpPr>
          <p:cNvPr id="861" name="Google Shape;861;p120"/>
          <p:cNvSpPr txBox="1">
            <a:spLocks noGrp="1"/>
          </p:cNvSpPr>
          <p:nvPr>
            <p:ph type="body" idx="1"/>
          </p:nvPr>
        </p:nvSpPr>
        <p:spPr>
          <a:xfrm>
            <a:off x="196275" y="3458254"/>
            <a:ext cx="4316400" cy="1326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t" anchorCtr="0">
            <a:noAutofit/>
          </a:bodyPr>
          <a:lstStyle/>
          <a:p>
            <a:pPr marL="0" indent="0">
              <a:lnSpc>
                <a:spcPct val="107916"/>
              </a:lnSpc>
              <a:spcBef>
                <a:spcPts val="0"/>
              </a:spcBef>
              <a:buSzPts val="1100"/>
              <a:buNone/>
            </a:pPr>
            <a:r>
              <a:rPr lang="en-US" altLang="en-US" sz="1800" dirty="0">
                <a:solidFill>
                  <a:srgbClr val="FFFFFF"/>
                </a:solidFill>
                <a:latin typeface="Franklin Gothic Medium Cond" panose="020B0606030402020204" pitchFamily="34" charset="0"/>
                <a:ea typeface="Oswald"/>
                <a:cs typeface="Oswald"/>
              </a:rPr>
              <a:t>Renovations and upgradations</a:t>
            </a:r>
          </a:p>
          <a:p>
            <a:pPr marL="0" indent="0">
              <a:lnSpc>
                <a:spcPct val="107916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sz="1800" dirty="0">
              <a:solidFill>
                <a:srgbClr val="FFFFFF"/>
              </a:solidFill>
              <a:latin typeface="Franklin Gothic Medium Cond" panose="020B0606030402020204" pitchFamily="34" charset="0"/>
              <a:ea typeface="Oswald"/>
              <a:cs typeface="Oswald"/>
              <a:sym typeface="Oswald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076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Areas of concern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81000" y="1219200"/>
          <a:ext cx="8305800" cy="522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/>
                <a:gridCol w="1219200"/>
                <a:gridCol w="5410200"/>
              </a:tblGrid>
              <a:tr h="609600">
                <a:tc>
                  <a:txBody>
                    <a:bodyPr/>
                    <a:lstStyle/>
                    <a:p>
                      <a:r>
                        <a:rPr lang="en-US" dirty="0" smtClean="0"/>
                        <a:t>Indicator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National Average NFHS-4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State /UT</a:t>
                      </a:r>
                      <a:r>
                        <a:rPr lang="en-US" baseline="0" dirty="0" smtClean="0"/>
                        <a:t> performing  worse than National average </a:t>
                      </a:r>
                      <a:endParaRPr lang="en-US" dirty="0"/>
                    </a:p>
                  </a:txBody>
                  <a:tcPr/>
                </a:tc>
              </a:tr>
              <a:tr h="1219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Mothers who had at least 4 antenatal care visits (%)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51.2 %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Arunachal Pradesh	(26.8), Assam(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46.5),Bihar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(14.4), Haryana (45.1), Jharkhand(30.3), Madhya Pradesh(35.7), Nagaland(15), Rajasthan(38.5), Uttar Pradesh(26.4),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Uttarakhand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(30.9)</a:t>
                      </a:r>
                    </a:p>
                  </a:txBody>
                  <a:tcPr/>
                </a:tc>
              </a:tr>
              <a:tr h="1432560">
                <a:tc>
                  <a:txBody>
                    <a:bodyPr/>
                    <a:lstStyle/>
                    <a:p>
                      <a:r>
                        <a:rPr lang="en-US" dirty="0" smtClean="0"/>
                        <a:t>Institutional Birth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78.9%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Nagaland	(32.8), Meghalaya	(51.4),Arunachal Pradesh(52.3), Jharkhand(61.9),Bihar(63.8)</a:t>
                      </a: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Uttar Pradesh(67.8),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Uttarakhand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(68.6), Manipur(69.1), Chhattisgarh(70.2),Assam(70.6)West Bengal(75.2),Himachal Pradesh(76.4)</a:t>
                      </a:r>
                    </a:p>
                  </a:txBody>
                  <a:tcPr/>
                </a:tc>
              </a:tr>
              <a:tr h="1625600">
                <a:tc>
                  <a:txBody>
                    <a:bodyPr/>
                    <a:lstStyle/>
                    <a:p>
                      <a:r>
                        <a:rPr lang="en-US" dirty="0" smtClean="0"/>
                        <a:t>Pregnant women age 15-49 years who are </a:t>
                      </a:r>
                      <a:r>
                        <a:rPr lang="en-US" dirty="0" err="1" smtClean="0"/>
                        <a:t>anaemic</a:t>
                      </a:r>
                      <a:r>
                        <a:rPr lang="en-US" dirty="0" smtClean="0"/>
                        <a:t> (&lt;11.0 g/dl) (%)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50.3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Andhra Pradesh(52.9),Meghalaya(53.1),West Bengal(53.6),Tripura(54.4),Madhya Pradesh(54.6)</a:t>
                      </a: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Haryana	(55),Bihar (58.3),Andaman and Nicobar(61.4),Jharkhand(62.6)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Way forward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Delayed cord clamping- Delayed cord clamping has shown improvement in Oxygen saturation in new born</a:t>
            </a:r>
          </a:p>
          <a:p>
            <a:pPr marL="514350" indent="-514350">
              <a:buAutoNum type="arabicPeriod"/>
            </a:pPr>
            <a:r>
              <a:rPr lang="en-US" dirty="0" smtClean="0"/>
              <a:t>ANC Guideline- Revision in ANC guideline is under process In terms of no. of ANC visits, various services provided during ANC etc.</a:t>
            </a:r>
          </a:p>
          <a:p>
            <a:pPr marL="514350" indent="-514350">
              <a:buAutoNum type="arabicPeriod"/>
            </a:pPr>
            <a:r>
              <a:rPr lang="en-US" dirty="0" smtClean="0"/>
              <a:t>Referral guideline- when , how and where to refer is the most critical during emergency situation and  Protocol for referral is under process</a:t>
            </a:r>
          </a:p>
          <a:p>
            <a:pPr marL="514350" indent="-514350">
              <a:buAutoNum type="arabicPeriod"/>
            </a:pPr>
            <a:r>
              <a:rPr lang="en-US" dirty="0" smtClean="0"/>
              <a:t>Focus on Respectful Maternity care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0" y="857251"/>
            <a:ext cx="9144000" cy="5143500"/>
          </a:xfrm>
          <a:prstGeom prst="rect">
            <a:avLst/>
          </a:prstGeom>
        </p:spPr>
      </p:pic>
      <p:sp>
        <p:nvSpPr>
          <p:cNvPr id="13" name="Google Shape;1132;p162"/>
          <p:cNvSpPr/>
          <p:nvPr/>
        </p:nvSpPr>
        <p:spPr>
          <a:xfrm rot="10800000" flipH="1">
            <a:off x="1" y="857251"/>
            <a:ext cx="4071486" cy="5143500"/>
          </a:xfrm>
          <a:prstGeom prst="rect">
            <a:avLst/>
          </a:prstGeom>
          <a:gradFill>
            <a:gsLst>
              <a:gs pos="0">
                <a:srgbClr val="000000">
                  <a:alpha val="85882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133;p162"/>
          <p:cNvSpPr txBox="1">
            <a:spLocks/>
          </p:cNvSpPr>
          <p:nvPr/>
        </p:nvSpPr>
        <p:spPr>
          <a:xfrm>
            <a:off x="301752" y="2932350"/>
            <a:ext cx="4076284" cy="9933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en-US" sz="5400" dirty="0">
                <a:solidFill>
                  <a:schemeClr val="bg1"/>
                </a:solidFill>
                <a:latin typeface="Impact" panose="020B0806030902050204" pitchFamily="34" charset="0"/>
              </a:rPr>
              <a:t>Thank You</a:t>
            </a:r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465932" y="3925650"/>
            <a:ext cx="2748906" cy="1262"/>
          </a:xfrm>
          <a:prstGeom prst="line">
            <a:avLst/>
          </a:prstGeom>
          <a:ln w="38100">
            <a:solidFill>
              <a:srgbClr val="FCDF3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" y="5892712"/>
            <a:ext cx="9144085" cy="134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2521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815</TotalTime>
  <Words>1407</Words>
  <Application>Microsoft Office PowerPoint</Application>
  <PresentationFormat>On-screen Show (4:3)</PresentationFormat>
  <Paragraphs>257</Paragraphs>
  <Slides>27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Office Theme</vt:lpstr>
      <vt:lpstr>Chart</vt:lpstr>
      <vt:lpstr>Slide 1</vt:lpstr>
      <vt:lpstr>Background</vt:lpstr>
      <vt:lpstr>Slide 3</vt:lpstr>
      <vt:lpstr>Slide 4</vt:lpstr>
      <vt:lpstr>Slide 5</vt:lpstr>
      <vt:lpstr>Maternal Health Guidelines</vt:lpstr>
      <vt:lpstr>Slide 7</vt:lpstr>
      <vt:lpstr>Slide 8</vt:lpstr>
      <vt:lpstr>Slide 9</vt:lpstr>
      <vt:lpstr>LaQshya Status</vt:lpstr>
      <vt:lpstr>Slide 11</vt:lpstr>
      <vt:lpstr>Janani Shishu Suraksha Karyakram  </vt:lpstr>
      <vt:lpstr>Slide 13</vt:lpstr>
      <vt:lpstr>Slide 14</vt:lpstr>
      <vt:lpstr>Slide 15</vt:lpstr>
      <vt:lpstr>Other MH Trainings</vt:lpstr>
      <vt:lpstr>On the Anvil – Guidelines on Midwifery Services &amp; Cadre</vt:lpstr>
      <vt:lpstr>Slide 18</vt:lpstr>
      <vt:lpstr>Nutrition Promotion </vt:lpstr>
      <vt:lpstr>IT INITIATIVES</vt:lpstr>
      <vt:lpstr>More than 25,000</vt:lpstr>
      <vt:lpstr>Around 3104</vt:lpstr>
      <vt:lpstr>Over 17910</vt:lpstr>
      <vt:lpstr>38,500+</vt:lpstr>
      <vt:lpstr>Areas of concern</vt:lpstr>
      <vt:lpstr>Way forward</vt:lpstr>
      <vt:lpstr>Slide 27</vt:lpstr>
    </vt:vector>
  </TitlesOfParts>
  <Company>by adguard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narender</cp:lastModifiedBy>
  <cp:revision>85</cp:revision>
  <dcterms:created xsi:type="dcterms:W3CDTF">2019-03-14T10:49:22Z</dcterms:created>
  <dcterms:modified xsi:type="dcterms:W3CDTF">2019-05-12T19:58:32Z</dcterms:modified>
</cp:coreProperties>
</file>