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sldIdLst>
    <p:sldId id="337" r:id="rId3"/>
    <p:sldId id="257" r:id="rId4"/>
    <p:sldId id="259" r:id="rId5"/>
    <p:sldId id="258" r:id="rId6"/>
    <p:sldId id="334" r:id="rId7"/>
    <p:sldId id="324" r:id="rId8"/>
    <p:sldId id="339" r:id="rId9"/>
    <p:sldId id="340" r:id="rId10"/>
    <p:sldId id="335" r:id="rId11"/>
    <p:sldId id="328" r:id="rId12"/>
    <p:sldId id="264" r:id="rId13"/>
    <p:sldId id="292" r:id="rId14"/>
    <p:sldId id="336" r:id="rId15"/>
    <p:sldId id="338" r:id="rId16"/>
    <p:sldId id="333" r:id="rId17"/>
    <p:sldId id="260" r:id="rId18"/>
    <p:sldId id="329" r:id="rId19"/>
    <p:sldId id="29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247449054823"/>
          <c:y val="0.13369180939125699"/>
          <c:w val="0.53329554837948601"/>
          <c:h val="0.72050556061896398"/>
        </c:manualLayout>
      </c:layout>
      <c:pieChart>
        <c:varyColors val="1"/>
        <c:ser>
          <c:idx val="0"/>
          <c:order val="0"/>
          <c:tx>
            <c:strRef>
              <c:f>Sheet1!$B$1</c:f>
              <c:strCache>
                <c:ptCount val="1"/>
                <c:pt idx="0">
                  <c:v>%</c:v>
                </c:pt>
              </c:strCache>
            </c:strRef>
          </c:tx>
          <c:dLbls>
            <c:dLbl>
              <c:idx val="0"/>
              <c:layout>
                <c:manualLayout>
                  <c:x val="-2.6505272471416499E-2"/>
                  <c:y val="-4.784867494195489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7C-469C-8A0F-D311D016ECFA}"/>
                </c:ext>
              </c:extLst>
            </c:dLbl>
            <c:dLbl>
              <c:idx val="5"/>
              <c:layout>
                <c:manualLayout>
                  <c:x val="2.4601195683872899E-2"/>
                  <c:y val="-7.77545184900668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7C-469C-8A0F-D311D016ECFA}"/>
                </c:ext>
              </c:extLst>
            </c:dLbl>
            <c:dLbl>
              <c:idx val="6"/>
              <c:layout>
                <c:manualLayout>
                  <c:x val="2.3626330562846298E-2"/>
                  <c:y val="-6.880673452403819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7C-469C-8A0F-D311D016ECFA}"/>
                </c:ext>
              </c:extLst>
            </c:dLbl>
            <c:dLbl>
              <c:idx val="11"/>
              <c:layout>
                <c:manualLayout>
                  <c:x val="0.109639863310625"/>
                  <c:y val="7.237310796676729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67C-469C-8A0F-D311D016ECFA}"/>
                </c:ext>
              </c:extLst>
            </c:dLbl>
            <c:dLbl>
              <c:idx val="12"/>
              <c:layout>
                <c:manualLayout>
                  <c:x val="0.124008651832847"/>
                  <c:y val="0.13883651056775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67C-469C-8A0F-D311D016ECFA}"/>
                </c:ext>
              </c:extLst>
            </c:dLbl>
            <c:dLbl>
              <c:idx val="13"/>
              <c:layout>
                <c:manualLayout>
                  <c:x val="8.9790755322251406E-2"/>
                  <c:y val="0.219744574611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67C-469C-8A0F-D311D016ECFA}"/>
                </c:ext>
              </c:extLst>
            </c:dLbl>
            <c:spPr>
              <a:noFill/>
              <a:ln>
                <a:noFill/>
              </a:ln>
              <a:effectLst/>
            </c:spPr>
            <c:txPr>
              <a:bodyPr/>
              <a:lstStyle/>
              <a:p>
                <a:pPr>
                  <a:defRPr sz="105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Sheet1!$A$2:$A$16</c:f>
              <c:strCache>
                <c:ptCount val="15"/>
                <c:pt idx="0">
                  <c:v>Union Government (Non-Employee)</c:v>
                </c:pt>
                <c:pt idx="1">
                  <c:v>Union Government (Employee)</c:v>
                </c:pt>
                <c:pt idx="2">
                  <c:v>State Government (Non-Employee)</c:v>
                </c:pt>
                <c:pt idx="3">
                  <c:v>State Government (Employee)</c:v>
                </c:pt>
                <c:pt idx="4">
                  <c:v>Urban Local Bodies</c:v>
                </c:pt>
                <c:pt idx="5">
                  <c:v>Rural Local Bodies</c:v>
                </c:pt>
                <c:pt idx="6">
                  <c:v>Social Health Insurance</c:v>
                </c:pt>
                <c:pt idx="7">
                  <c:v>Employer-Based Insurance</c:v>
                </c:pt>
                <c:pt idx="8">
                  <c:v>Government Financed Health Insurance </c:v>
                </c:pt>
                <c:pt idx="9">
                  <c:v>Other Primary Coverage Schemes </c:v>
                </c:pt>
                <c:pt idx="10">
                  <c:v>Community-Based Insurance</c:v>
                </c:pt>
                <c:pt idx="11">
                  <c:v>Non Profit Institutions Serving Households (NPISH)</c:v>
                </c:pt>
                <c:pt idx="12">
                  <c:v>Resident Foreign Agencies Schemes</c:v>
                </c:pt>
                <c:pt idx="13">
                  <c:v>Enterprises</c:v>
                </c:pt>
                <c:pt idx="14">
                  <c:v>All Household Out-Of-Pocket Payment</c:v>
                </c:pt>
              </c:strCache>
            </c:strRef>
          </c:cat>
          <c:val>
            <c:numRef>
              <c:f>Sheet1!$B$2:$B$16</c:f>
              <c:numCache>
                <c:formatCode>General</c:formatCode>
                <c:ptCount val="15"/>
                <c:pt idx="0">
                  <c:v>6.8</c:v>
                </c:pt>
                <c:pt idx="1">
                  <c:v>1.8</c:v>
                </c:pt>
                <c:pt idx="2">
                  <c:v>10.6</c:v>
                </c:pt>
                <c:pt idx="3">
                  <c:v>0.6</c:v>
                </c:pt>
                <c:pt idx="4">
                  <c:v>1.2</c:v>
                </c:pt>
                <c:pt idx="5">
                  <c:v>0.5</c:v>
                </c:pt>
                <c:pt idx="6">
                  <c:v>3.2</c:v>
                </c:pt>
                <c:pt idx="7">
                  <c:v>2.2999999999999998</c:v>
                </c:pt>
                <c:pt idx="8">
                  <c:v>1</c:v>
                </c:pt>
                <c:pt idx="9">
                  <c:v>2.1</c:v>
                </c:pt>
                <c:pt idx="10">
                  <c:v>0</c:v>
                </c:pt>
                <c:pt idx="11">
                  <c:v>1.9</c:v>
                </c:pt>
                <c:pt idx="12">
                  <c:v>0.3</c:v>
                </c:pt>
                <c:pt idx="13">
                  <c:v>2.9</c:v>
                </c:pt>
                <c:pt idx="14">
                  <c:v>64.7</c:v>
                </c:pt>
              </c:numCache>
            </c:numRef>
          </c:val>
          <c:extLst>
            <c:ext xmlns:c16="http://schemas.microsoft.com/office/drawing/2014/chart" uri="{C3380CC4-5D6E-409C-BE32-E72D297353CC}">
              <c16:uniqueId val="{00000006-767C-469C-8A0F-D311D016ECFA}"/>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782407407407399"/>
          <c:y val="0.29700874890638701"/>
          <c:w val="0.33935185185185202"/>
          <c:h val="0.54296296296296298"/>
        </c:manualLayout>
      </c:layout>
      <c:pieChart>
        <c:varyColors val="1"/>
        <c:ser>
          <c:idx val="0"/>
          <c:order val="0"/>
          <c:tx>
            <c:strRef>
              <c:f>Sheet1!$B$1</c:f>
              <c:strCache>
                <c:ptCount val="1"/>
                <c:pt idx="0">
                  <c:v>%</c:v>
                </c:pt>
              </c:strCache>
            </c:strRef>
          </c:tx>
          <c:dLbls>
            <c:dLbl>
              <c:idx val="2"/>
              <c:layout>
                <c:manualLayout>
                  <c:x val="6.9618032389904397E-2"/>
                  <c:y val="-3.796705178800589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B2-4B97-A99C-82E5E50F227D}"/>
                </c:ext>
              </c:extLst>
            </c:dLbl>
            <c:dLbl>
              <c:idx val="3"/>
              <c:layout>
                <c:manualLayout>
                  <c:x val="0.104459853276967"/>
                  <c:y val="-0.16705873898115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7B2-4B97-A99C-82E5E50F227D}"/>
                </c:ext>
              </c:extLst>
            </c:dLbl>
            <c:dLbl>
              <c:idx val="4"/>
              <c:layout>
                <c:manualLayout>
                  <c:x val="7.7777453991206294E-2"/>
                  <c:y val="-0.10719847125668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B2-4B97-A99C-82E5E50F227D}"/>
                </c:ext>
              </c:extLst>
            </c:dLbl>
            <c:dLbl>
              <c:idx val="5"/>
              <c:layout>
                <c:manualLayout>
                  <c:x val="0.207125247291994"/>
                  <c:y val="-2.849075181572139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7B2-4B97-A99C-82E5E50F227D}"/>
                </c:ext>
              </c:extLst>
            </c:dLbl>
            <c:dLbl>
              <c:idx val="6"/>
              <c:layout>
                <c:manualLayout>
                  <c:x val="7.61619294135049E-2"/>
                  <c:y val="1.54897772065149E-2"/>
                </c:manualLayout>
              </c:layout>
              <c:tx>
                <c:rich>
                  <a:bodyPr/>
                  <a:lstStyle/>
                  <a:p>
                    <a:r>
                      <a:rPr lang="en-US"/>
                      <a:t>Offices of Medical Specialists (Private Speciality clinics), &lt; 0.01</a:t>
                    </a:r>
                  </a:p>
                </c:rich>
              </c:tx>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7B2-4B97-A99C-82E5E50F227D}"/>
                </c:ext>
              </c:extLst>
            </c:dLbl>
            <c:dLbl>
              <c:idx val="7"/>
              <c:layout>
                <c:manualLayout>
                  <c:x val="9.7285935750860194E-3"/>
                  <c:y val="7.95262262359850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7B2-4B97-A99C-82E5E50F227D}"/>
                </c:ext>
              </c:extLst>
            </c:dLbl>
            <c:dLbl>
              <c:idx val="8"/>
              <c:layout>
                <c:manualLayout>
                  <c:x val="-9.8873171607053306E-2"/>
                  <c:y val="7.743798831705990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7B2-4B97-A99C-82E5E50F227D}"/>
                </c:ext>
              </c:extLst>
            </c:dLbl>
            <c:dLbl>
              <c:idx val="9"/>
              <c:layout>
                <c:manualLayout>
                  <c:x val="-0.21823030643896801"/>
                  <c:y val="2.4672800731369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7B2-4B97-A99C-82E5E50F227D}"/>
                </c:ext>
              </c:extLst>
            </c:dLbl>
            <c:dLbl>
              <c:idx val="10"/>
              <c:layout>
                <c:manualLayout>
                  <c:x val="-0.12222193816682"/>
                  <c:y val="-6.03878026482645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7B2-4B97-A99C-82E5E50F227D}"/>
                </c:ext>
              </c:extLst>
            </c:dLbl>
            <c:dLbl>
              <c:idx val="11"/>
              <c:layout>
                <c:manualLayout>
                  <c:x val="-0.101282680574019"/>
                  <c:y val="-0.10403668642543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7B2-4B97-A99C-82E5E50F227D}"/>
                </c:ext>
              </c:extLst>
            </c:dLbl>
            <c:dLbl>
              <c:idx val="18"/>
              <c:layout>
                <c:manualLayout>
                  <c:x val="0.17361821959755"/>
                  <c:y val="-8.567975288466299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7B2-4B97-A99C-82E5E50F227D}"/>
                </c:ext>
              </c:extLst>
            </c:dLbl>
            <c:dLbl>
              <c:idx val="19"/>
              <c:layout>
                <c:manualLayout>
                  <c:x val="0.25552967337416199"/>
                  <c:y val="1.56156416571277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7B2-4B97-A99C-82E5E50F227D}"/>
                </c:ext>
              </c:extLst>
            </c:dLbl>
            <c:spPr>
              <a:noFill/>
              <a:ln>
                <a:noFill/>
              </a:ln>
              <a:effectLst/>
            </c:spPr>
            <c:txPr>
              <a:bodyPr/>
              <a:lstStyle/>
              <a:p>
                <a:pPr>
                  <a:defRPr sz="105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Sheet1!$A$2:$A$21</c:f>
              <c:strCache>
                <c:ptCount val="20"/>
                <c:pt idx="0">
                  <c:v>General Hospitals - Government</c:v>
                </c:pt>
                <c:pt idx="1">
                  <c:v>General Hospitals - Private</c:v>
                </c:pt>
                <c:pt idx="2">
                  <c:v>Mental Health Hospitals - Government</c:v>
                </c:pt>
                <c:pt idx="3">
                  <c:v>Specialized Hospitals - Government</c:v>
                </c:pt>
                <c:pt idx="4">
                  <c:v>Specialized Hospitals - Private</c:v>
                </c:pt>
                <c:pt idx="5">
                  <c:v>Offices of General Medical Practitioners  (Private clinics)</c:v>
                </c:pt>
                <c:pt idx="6">
                  <c:v>Offices of Medical Specialists (Private Speciality clinics)</c:v>
                </c:pt>
                <c:pt idx="7">
                  <c:v>Other Healthcare Practitioners - Government</c:v>
                </c:pt>
                <c:pt idx="8">
                  <c:v>Family Planning Centres- Government</c:v>
                </c:pt>
                <c:pt idx="9">
                  <c:v>All Other ambulatory centres- Government</c:v>
                </c:pt>
                <c:pt idx="10">
                  <c:v>Providers of Patient Transportation and Emergency Rescue</c:v>
                </c:pt>
                <c:pt idx="11">
                  <c:v>Medical and Diagnostic Laboratories</c:v>
                </c:pt>
                <c:pt idx="12">
                  <c:v>Pharmacies</c:v>
                </c:pt>
                <c:pt idx="13">
                  <c:v>Retail sellers and Other suppliers of durable medical goods and medical appliances</c:v>
                </c:pt>
                <c:pt idx="14">
                  <c:v>Providers of Preventive care</c:v>
                </c:pt>
                <c:pt idx="15">
                  <c:v>Government Health Administration Agencies</c:v>
                </c:pt>
                <c:pt idx="16">
                  <c:v>Social Health Insurance Agencies</c:v>
                </c:pt>
                <c:pt idx="17">
                  <c:v>Private Health Insurance Administration Agencies</c:v>
                </c:pt>
                <c:pt idx="18">
                  <c:v>Other Administration Agencies</c:v>
                </c:pt>
                <c:pt idx="19">
                  <c:v>Other Health Care Providers not elsewhere classified (n.e.c)</c:v>
                </c:pt>
              </c:strCache>
            </c:strRef>
          </c:cat>
          <c:val>
            <c:numRef>
              <c:f>Sheet1!$B$2:$B$21</c:f>
              <c:numCache>
                <c:formatCode>General</c:formatCode>
                <c:ptCount val="20"/>
                <c:pt idx="0">
                  <c:v>13</c:v>
                </c:pt>
                <c:pt idx="1">
                  <c:v>25.9</c:v>
                </c:pt>
                <c:pt idx="2">
                  <c:v>0.2</c:v>
                </c:pt>
                <c:pt idx="3">
                  <c:v>1.1000000000000001</c:v>
                </c:pt>
                <c:pt idx="4">
                  <c:v>0.1</c:v>
                </c:pt>
                <c:pt idx="5">
                  <c:v>4.9000000000000004</c:v>
                </c:pt>
                <c:pt idx="6">
                  <c:v>0</c:v>
                </c:pt>
                <c:pt idx="7">
                  <c:v>0.8</c:v>
                </c:pt>
                <c:pt idx="8">
                  <c:v>0.7</c:v>
                </c:pt>
                <c:pt idx="9">
                  <c:v>6.2</c:v>
                </c:pt>
                <c:pt idx="10">
                  <c:v>4.4000000000000004</c:v>
                </c:pt>
                <c:pt idx="11">
                  <c:v>4.5999999999999996</c:v>
                </c:pt>
                <c:pt idx="12">
                  <c:v>27.9</c:v>
                </c:pt>
                <c:pt idx="13">
                  <c:v>0.2</c:v>
                </c:pt>
                <c:pt idx="14">
                  <c:v>5.0999999999999996</c:v>
                </c:pt>
                <c:pt idx="15">
                  <c:v>2.4</c:v>
                </c:pt>
                <c:pt idx="16">
                  <c:v>0.3</c:v>
                </c:pt>
                <c:pt idx="17">
                  <c:v>0.2</c:v>
                </c:pt>
                <c:pt idx="18">
                  <c:v>0.2</c:v>
                </c:pt>
                <c:pt idx="19">
                  <c:v>1.8</c:v>
                </c:pt>
              </c:numCache>
            </c:numRef>
          </c:val>
          <c:extLst>
            <c:ext xmlns:c16="http://schemas.microsoft.com/office/drawing/2014/chart" uri="{C3380CC4-5D6E-409C-BE32-E72D297353CC}">
              <c16:uniqueId val="{0000000C-07B2-4B97-A99C-82E5E50F227D}"/>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0312442005355391E-2"/>
          <c:y val="0.13626774074156292"/>
          <c:w val="0.98968755799464458"/>
          <c:h val="0.77689034116314115"/>
        </c:manualLayout>
      </c:layout>
      <c:barChart>
        <c:barDir val="col"/>
        <c:grouping val="percentStacked"/>
        <c:varyColors val="0"/>
        <c:ser>
          <c:idx val="0"/>
          <c:order val="0"/>
          <c:tx>
            <c:strRef>
              <c:f>Sheet1!$B$1</c:f>
              <c:strCache>
                <c:ptCount val="1"/>
                <c:pt idx="0">
                  <c:v>OOPE as % of THE</c:v>
                </c:pt>
              </c:strCache>
            </c:strRef>
          </c:tx>
          <c:spPr>
            <a:solidFill>
              <a:srgbClr val="4F81BD">
                <a:lumMod val="60000"/>
                <a:lumOff val="4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libri"/>
                    <a:ea typeface="+mn-ea"/>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India</c:v>
                </c:pt>
                <c:pt idx="1">
                  <c:v>Bangladesh </c:v>
                </c:pt>
                <c:pt idx="2">
                  <c:v>Nepal </c:v>
                </c:pt>
                <c:pt idx="3">
                  <c:v>Sri Lanka</c:v>
                </c:pt>
                <c:pt idx="4">
                  <c:v>Thailand</c:v>
                </c:pt>
                <c:pt idx="5">
                  <c:v>Brazil</c:v>
                </c:pt>
                <c:pt idx="6">
                  <c:v>South Africa</c:v>
                </c:pt>
                <c:pt idx="7">
                  <c:v>Russia</c:v>
                </c:pt>
                <c:pt idx="8">
                  <c:v>China</c:v>
                </c:pt>
                <c:pt idx="9">
                  <c:v>UK</c:v>
                </c:pt>
                <c:pt idx="10">
                  <c:v>USA</c:v>
                </c:pt>
              </c:strCache>
            </c:strRef>
          </c:cat>
          <c:val>
            <c:numRef>
              <c:f>Sheet1!$B$2:$B$12</c:f>
              <c:numCache>
                <c:formatCode>0.0</c:formatCode>
                <c:ptCount val="11"/>
                <c:pt idx="0">
                  <c:v>62.4</c:v>
                </c:pt>
                <c:pt idx="1">
                  <c:v>66.975873160000006</c:v>
                </c:pt>
                <c:pt idx="2">
                  <c:v>47.652677280000013</c:v>
                </c:pt>
                <c:pt idx="3">
                  <c:v>42.1</c:v>
                </c:pt>
                <c:pt idx="4">
                  <c:v>11.9</c:v>
                </c:pt>
                <c:pt idx="5">
                  <c:v>25.5</c:v>
                </c:pt>
                <c:pt idx="6">
                  <c:v>6.5</c:v>
                </c:pt>
                <c:pt idx="7">
                  <c:v>45.8</c:v>
                </c:pt>
                <c:pt idx="8">
                  <c:v>32</c:v>
                </c:pt>
                <c:pt idx="9">
                  <c:v>9.6999999999999993</c:v>
                </c:pt>
                <c:pt idx="10">
                  <c:v>11.04</c:v>
                </c:pt>
              </c:numCache>
            </c:numRef>
          </c:val>
          <c:extLst>
            <c:ext xmlns:c16="http://schemas.microsoft.com/office/drawing/2014/chart" uri="{C3380CC4-5D6E-409C-BE32-E72D297353CC}">
              <c16:uniqueId val="{00000000-6BD8-47EA-8262-F308476E34FC}"/>
            </c:ext>
          </c:extLst>
        </c:ser>
        <c:ser>
          <c:idx val="1"/>
          <c:order val="1"/>
          <c:tx>
            <c:strRef>
              <c:f>Sheet1!$C$1</c:f>
              <c:strCache>
                <c:ptCount val="1"/>
                <c:pt idx="0">
                  <c:v>GHE as % of THE</c:v>
                </c:pt>
              </c:strCache>
            </c:strRef>
          </c:tx>
          <c:invertIfNegative val="0"/>
          <c:dLbls>
            <c:spPr>
              <a:noFill/>
              <a:ln>
                <a:noFill/>
              </a:ln>
              <a:effectLst/>
            </c:spPr>
            <c:txPr>
              <a:bodyPr/>
              <a:lstStyle/>
              <a:p>
                <a:pPr>
                  <a:defRPr sz="1100">
                    <a:latin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India</c:v>
                </c:pt>
                <c:pt idx="1">
                  <c:v>Bangladesh </c:v>
                </c:pt>
                <c:pt idx="2">
                  <c:v>Nepal </c:v>
                </c:pt>
                <c:pt idx="3">
                  <c:v>Sri Lanka</c:v>
                </c:pt>
                <c:pt idx="4">
                  <c:v>Thailand</c:v>
                </c:pt>
                <c:pt idx="5">
                  <c:v>Brazil</c:v>
                </c:pt>
                <c:pt idx="6">
                  <c:v>South Africa</c:v>
                </c:pt>
                <c:pt idx="7">
                  <c:v>Russia</c:v>
                </c:pt>
                <c:pt idx="8">
                  <c:v>China</c:v>
                </c:pt>
                <c:pt idx="9">
                  <c:v>UK</c:v>
                </c:pt>
                <c:pt idx="10">
                  <c:v>USA</c:v>
                </c:pt>
              </c:strCache>
            </c:strRef>
          </c:cat>
          <c:val>
            <c:numRef>
              <c:f>Sheet1!$C$2:$C$12</c:f>
              <c:numCache>
                <c:formatCode>0.0</c:formatCode>
                <c:ptCount val="11"/>
                <c:pt idx="0" formatCode="General">
                  <c:v>30</c:v>
                </c:pt>
                <c:pt idx="1">
                  <c:v>27.901132</c:v>
                </c:pt>
                <c:pt idx="2">
                  <c:v>40.326513300000002</c:v>
                </c:pt>
                <c:pt idx="3" formatCode="General">
                  <c:v>56.1</c:v>
                </c:pt>
                <c:pt idx="4" formatCode="General">
                  <c:v>77.8</c:v>
                </c:pt>
                <c:pt idx="5">
                  <c:v>46.039126500000002</c:v>
                </c:pt>
                <c:pt idx="6">
                  <c:v>48.2</c:v>
                </c:pt>
                <c:pt idx="7" formatCode="General">
                  <c:v>52.2</c:v>
                </c:pt>
                <c:pt idx="8" formatCode="General">
                  <c:v>55.8</c:v>
                </c:pt>
                <c:pt idx="9" formatCode="General">
                  <c:v>83.1</c:v>
                </c:pt>
                <c:pt idx="10">
                  <c:v>48.297277600000001</c:v>
                </c:pt>
              </c:numCache>
            </c:numRef>
          </c:val>
          <c:extLst>
            <c:ext xmlns:c16="http://schemas.microsoft.com/office/drawing/2014/chart" uri="{C3380CC4-5D6E-409C-BE32-E72D297353CC}">
              <c16:uniqueId val="{00000001-6BD8-47EA-8262-F308476E34FC}"/>
            </c:ext>
          </c:extLst>
        </c:ser>
        <c:ser>
          <c:idx val="2"/>
          <c:order val="2"/>
          <c:tx>
            <c:strRef>
              <c:f>Sheet1!$D$1</c:f>
              <c:strCache>
                <c:ptCount val="1"/>
                <c:pt idx="0">
                  <c:v>Others as% of THE</c:v>
                </c:pt>
              </c:strCache>
            </c:strRef>
          </c:tx>
          <c:invertIfNegative val="0"/>
          <c:dLbls>
            <c:spPr>
              <a:noFill/>
              <a:ln>
                <a:noFill/>
              </a:ln>
              <a:effectLst/>
            </c:spPr>
            <c:txPr>
              <a:bodyPr/>
              <a:lstStyle/>
              <a:p>
                <a:pPr>
                  <a:defRPr sz="1100">
                    <a:latin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India</c:v>
                </c:pt>
                <c:pt idx="1">
                  <c:v>Bangladesh </c:v>
                </c:pt>
                <c:pt idx="2">
                  <c:v>Nepal </c:v>
                </c:pt>
                <c:pt idx="3">
                  <c:v>Sri Lanka</c:v>
                </c:pt>
                <c:pt idx="4">
                  <c:v>Thailand</c:v>
                </c:pt>
                <c:pt idx="5">
                  <c:v>Brazil</c:v>
                </c:pt>
                <c:pt idx="6">
                  <c:v>South Africa</c:v>
                </c:pt>
                <c:pt idx="7">
                  <c:v>Russia</c:v>
                </c:pt>
                <c:pt idx="8">
                  <c:v>China</c:v>
                </c:pt>
                <c:pt idx="9">
                  <c:v>UK</c:v>
                </c:pt>
                <c:pt idx="10">
                  <c:v>USA</c:v>
                </c:pt>
              </c:strCache>
            </c:strRef>
          </c:cat>
          <c:val>
            <c:numRef>
              <c:f>Sheet1!$D$2:$D$12</c:f>
              <c:numCache>
                <c:formatCode>0</c:formatCode>
                <c:ptCount val="11"/>
                <c:pt idx="0">
                  <c:v>7.5999999999999943</c:v>
                </c:pt>
                <c:pt idx="1">
                  <c:v>5.1229948399999792</c:v>
                </c:pt>
                <c:pt idx="2">
                  <c:v>12.020809420000001</c:v>
                </c:pt>
                <c:pt idx="3">
                  <c:v>1.7999999999999969</c:v>
                </c:pt>
                <c:pt idx="4">
                  <c:v>10.3</c:v>
                </c:pt>
                <c:pt idx="5">
                  <c:v>28.460873499999991</c:v>
                </c:pt>
                <c:pt idx="6">
                  <c:v>45.3</c:v>
                </c:pt>
                <c:pt idx="7">
                  <c:v>2</c:v>
                </c:pt>
                <c:pt idx="8">
                  <c:v>12.2</c:v>
                </c:pt>
                <c:pt idx="9">
                  <c:v>7.2000000000000028</c:v>
                </c:pt>
                <c:pt idx="10">
                  <c:v>40.6627224</c:v>
                </c:pt>
              </c:numCache>
            </c:numRef>
          </c:val>
          <c:extLst>
            <c:ext xmlns:c16="http://schemas.microsoft.com/office/drawing/2014/chart" uri="{C3380CC4-5D6E-409C-BE32-E72D297353CC}">
              <c16:uniqueId val="{00000002-6BD8-47EA-8262-F308476E34FC}"/>
            </c:ext>
          </c:extLst>
        </c:ser>
        <c:dLbls>
          <c:showLegendKey val="0"/>
          <c:showVal val="0"/>
          <c:showCatName val="0"/>
          <c:showSerName val="0"/>
          <c:showPercent val="0"/>
          <c:showBubbleSize val="0"/>
        </c:dLbls>
        <c:gapWidth val="182"/>
        <c:overlap val="100"/>
        <c:axId val="430251392"/>
        <c:axId val="430376832"/>
      </c:barChart>
      <c:catAx>
        <c:axId val="43025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B0F0"/>
                </a:solidFill>
                <a:latin typeface="Calibri"/>
                <a:ea typeface="+mn-ea"/>
                <a:cs typeface="Calibri"/>
              </a:defRPr>
            </a:pPr>
            <a:endParaRPr lang="en-US"/>
          </a:p>
        </c:txPr>
        <c:crossAx val="430376832"/>
        <c:crosses val="autoZero"/>
        <c:auto val="1"/>
        <c:lblAlgn val="ctr"/>
        <c:lblOffset val="100"/>
        <c:noMultiLvlLbl val="0"/>
      </c:catAx>
      <c:valAx>
        <c:axId val="430376832"/>
        <c:scaling>
          <c:orientation val="minMax"/>
        </c:scaling>
        <c:delete val="1"/>
        <c:axPos val="l"/>
        <c:numFmt formatCode="0%" sourceLinked="1"/>
        <c:majorTickMark val="none"/>
        <c:minorTickMark val="none"/>
        <c:tickLblPos val="nextTo"/>
        <c:crossAx val="430251392"/>
        <c:crosses val="autoZero"/>
        <c:crossBetween val="between"/>
      </c:valAx>
      <c:spPr>
        <a:noFill/>
        <a:ln>
          <a:noFill/>
        </a:ln>
        <a:effectLst/>
      </c:spPr>
    </c:plotArea>
    <c:legend>
      <c:legendPos val="t"/>
      <c:layout>
        <c:manualLayout>
          <c:xMode val="edge"/>
          <c:yMode val="edge"/>
          <c:x val="0.21601058078562799"/>
          <c:y val="0"/>
          <c:w val="0.55546710868210603"/>
          <c:h val="0.132842212041341"/>
        </c:manualLayout>
      </c:layout>
      <c:overlay val="0"/>
      <c:spPr>
        <a:noFill/>
        <a:ln>
          <a:noFill/>
        </a:ln>
        <a:effectLst/>
      </c:spPr>
      <c:txPr>
        <a:bodyPr rot="0" spcFirstLastPara="1" vertOverflow="ellipsis" vert="horz" wrap="square" anchor="ctr" anchorCtr="1"/>
        <a:lstStyle/>
        <a:p>
          <a:pPr>
            <a:defRPr sz="1100" b="1" i="0" u="none" strike="noStrike" kern="1200" baseline="0">
              <a:solidFill>
                <a:srgbClr val="0070C0"/>
              </a:solidFill>
              <a:latin typeface="Calibri"/>
              <a:ea typeface="+mn-ea"/>
              <a:cs typeface="Calibri"/>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060276948140109E-2"/>
          <c:y val="0.10442993967859281"/>
          <c:w val="0.89945696443117018"/>
          <c:h val="0.65109706681401669"/>
        </c:manualLayout>
      </c:layout>
      <c:barChart>
        <c:barDir val="col"/>
        <c:grouping val="percentStacked"/>
        <c:varyColors val="0"/>
        <c:ser>
          <c:idx val="0"/>
          <c:order val="0"/>
          <c:tx>
            <c:strRef>
              <c:f>Sheet1!$B$1</c:f>
              <c:strCache>
                <c:ptCount val="1"/>
                <c:pt idx="0">
                  <c:v>Government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Andhra pradesh</c:v>
                </c:pt>
                <c:pt idx="1">
                  <c:v>Bihar</c:v>
                </c:pt>
                <c:pt idx="2">
                  <c:v>Chhattisgarh</c:v>
                </c:pt>
                <c:pt idx="3">
                  <c:v>Gujarat</c:v>
                </c:pt>
                <c:pt idx="4">
                  <c:v>Haryana</c:v>
                </c:pt>
                <c:pt idx="5">
                  <c:v>Himachal Pradesh</c:v>
                </c:pt>
                <c:pt idx="6">
                  <c:v>Jammu and Kashmir</c:v>
                </c:pt>
                <c:pt idx="7">
                  <c:v>Jharkhand</c:v>
                </c:pt>
                <c:pt idx="8">
                  <c:v>Karnataka</c:v>
                </c:pt>
                <c:pt idx="9">
                  <c:v>Kerala</c:v>
                </c:pt>
                <c:pt idx="10">
                  <c:v>Madhya Pradesh</c:v>
                </c:pt>
                <c:pt idx="11">
                  <c:v>Maharashtra</c:v>
                </c:pt>
                <c:pt idx="12">
                  <c:v>Odisha</c:v>
                </c:pt>
                <c:pt idx="13">
                  <c:v>Punjab</c:v>
                </c:pt>
                <c:pt idx="14">
                  <c:v>Rajasthan</c:v>
                </c:pt>
                <c:pt idx="15">
                  <c:v>Tamil Nadu</c:v>
                </c:pt>
                <c:pt idx="16">
                  <c:v>Uttar Pradesh</c:v>
                </c:pt>
                <c:pt idx="17">
                  <c:v>Uttarakhand</c:v>
                </c:pt>
                <c:pt idx="18">
                  <c:v>Telangana</c:v>
                </c:pt>
              </c:strCache>
            </c:strRef>
          </c:cat>
          <c:val>
            <c:numRef>
              <c:f>Sheet1!$B$2:$B$20</c:f>
              <c:numCache>
                <c:formatCode>0</c:formatCode>
                <c:ptCount val="19"/>
                <c:pt idx="0">
                  <c:v>22.2</c:v>
                </c:pt>
                <c:pt idx="1">
                  <c:v>19.100000000000001</c:v>
                </c:pt>
                <c:pt idx="2">
                  <c:v>31.5</c:v>
                </c:pt>
                <c:pt idx="3">
                  <c:v>37.200000000000003</c:v>
                </c:pt>
                <c:pt idx="4">
                  <c:v>27.5</c:v>
                </c:pt>
                <c:pt idx="5">
                  <c:v>47</c:v>
                </c:pt>
                <c:pt idx="6">
                  <c:v>40.200000000000003</c:v>
                </c:pt>
                <c:pt idx="7">
                  <c:v>29.6</c:v>
                </c:pt>
                <c:pt idx="8">
                  <c:v>25.6</c:v>
                </c:pt>
                <c:pt idx="9">
                  <c:v>22.7</c:v>
                </c:pt>
                <c:pt idx="10">
                  <c:v>27.8</c:v>
                </c:pt>
                <c:pt idx="11">
                  <c:v>23.7</c:v>
                </c:pt>
                <c:pt idx="12">
                  <c:v>20.2</c:v>
                </c:pt>
                <c:pt idx="13">
                  <c:v>20</c:v>
                </c:pt>
                <c:pt idx="14">
                  <c:v>33.4</c:v>
                </c:pt>
                <c:pt idx="15">
                  <c:v>28.4</c:v>
                </c:pt>
                <c:pt idx="16">
                  <c:v>20.7</c:v>
                </c:pt>
                <c:pt idx="17">
                  <c:v>37.4</c:v>
                </c:pt>
                <c:pt idx="18">
                  <c:v>37.5</c:v>
                </c:pt>
              </c:numCache>
            </c:numRef>
          </c:val>
          <c:extLst>
            <c:ext xmlns:c16="http://schemas.microsoft.com/office/drawing/2014/chart" uri="{C3380CC4-5D6E-409C-BE32-E72D297353CC}">
              <c16:uniqueId val="{00000000-844A-4BAF-ACB1-9F0FA2076DD5}"/>
            </c:ext>
          </c:extLst>
        </c:ser>
        <c:ser>
          <c:idx val="1"/>
          <c:order val="1"/>
          <c:tx>
            <c:strRef>
              <c:f>Sheet1!$C$1</c:f>
              <c:strCache>
                <c:ptCount val="1"/>
                <c:pt idx="0">
                  <c:v>OOPE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Andhra pradesh</c:v>
                </c:pt>
                <c:pt idx="1">
                  <c:v>Bihar</c:v>
                </c:pt>
                <c:pt idx="2">
                  <c:v>Chhattisgarh</c:v>
                </c:pt>
                <c:pt idx="3">
                  <c:v>Gujarat</c:v>
                </c:pt>
                <c:pt idx="4">
                  <c:v>Haryana</c:v>
                </c:pt>
                <c:pt idx="5">
                  <c:v>Himachal Pradesh</c:v>
                </c:pt>
                <c:pt idx="6">
                  <c:v>Jammu and Kashmir</c:v>
                </c:pt>
                <c:pt idx="7">
                  <c:v>Jharkhand</c:v>
                </c:pt>
                <c:pt idx="8">
                  <c:v>Karnataka</c:v>
                </c:pt>
                <c:pt idx="9">
                  <c:v>Kerala</c:v>
                </c:pt>
                <c:pt idx="10">
                  <c:v>Madhya Pradesh</c:v>
                </c:pt>
                <c:pt idx="11">
                  <c:v>Maharashtra</c:v>
                </c:pt>
                <c:pt idx="12">
                  <c:v>Odisha</c:v>
                </c:pt>
                <c:pt idx="13">
                  <c:v>Punjab</c:v>
                </c:pt>
                <c:pt idx="14">
                  <c:v>Rajasthan</c:v>
                </c:pt>
                <c:pt idx="15">
                  <c:v>Tamil Nadu</c:v>
                </c:pt>
                <c:pt idx="16">
                  <c:v>Uttar Pradesh</c:v>
                </c:pt>
                <c:pt idx="17">
                  <c:v>Uttarakhand</c:v>
                </c:pt>
                <c:pt idx="18">
                  <c:v>Telangana</c:v>
                </c:pt>
              </c:strCache>
            </c:strRef>
          </c:cat>
          <c:val>
            <c:numRef>
              <c:f>Sheet1!$C$2:$C$20</c:f>
              <c:numCache>
                <c:formatCode>0</c:formatCode>
                <c:ptCount val="19"/>
                <c:pt idx="0">
                  <c:v>74.7</c:v>
                </c:pt>
                <c:pt idx="1">
                  <c:v>79.900000000000006</c:v>
                </c:pt>
                <c:pt idx="2">
                  <c:v>58.4</c:v>
                </c:pt>
                <c:pt idx="3">
                  <c:v>50.4</c:v>
                </c:pt>
                <c:pt idx="4">
                  <c:v>59.5</c:v>
                </c:pt>
                <c:pt idx="5">
                  <c:v>49.5</c:v>
                </c:pt>
                <c:pt idx="6">
                  <c:v>56</c:v>
                </c:pt>
                <c:pt idx="7">
                  <c:v>66.3</c:v>
                </c:pt>
                <c:pt idx="8">
                  <c:v>49.6</c:v>
                </c:pt>
                <c:pt idx="9">
                  <c:v>71.3</c:v>
                </c:pt>
                <c:pt idx="10">
                  <c:v>70.099999999999994</c:v>
                </c:pt>
                <c:pt idx="11">
                  <c:v>58.9</c:v>
                </c:pt>
                <c:pt idx="12">
                  <c:v>71.5</c:v>
                </c:pt>
                <c:pt idx="13">
                  <c:v>77.400000000000006</c:v>
                </c:pt>
                <c:pt idx="14">
                  <c:v>56.4</c:v>
                </c:pt>
                <c:pt idx="15">
                  <c:v>65.2</c:v>
                </c:pt>
                <c:pt idx="16">
                  <c:v>76.5</c:v>
                </c:pt>
                <c:pt idx="17">
                  <c:v>61.2</c:v>
                </c:pt>
                <c:pt idx="18">
                  <c:v>57.9</c:v>
                </c:pt>
              </c:numCache>
            </c:numRef>
          </c:val>
          <c:extLst>
            <c:ext xmlns:c16="http://schemas.microsoft.com/office/drawing/2014/chart" uri="{C3380CC4-5D6E-409C-BE32-E72D297353CC}">
              <c16:uniqueId val="{00000001-844A-4BAF-ACB1-9F0FA2076DD5}"/>
            </c:ext>
          </c:extLst>
        </c:ser>
        <c:ser>
          <c:idx val="2"/>
          <c:order val="2"/>
          <c:tx>
            <c:strRef>
              <c:f>Sheet1!$D$1</c:f>
              <c:strCache>
                <c:ptCount val="1"/>
                <c:pt idx="0">
                  <c:v>Others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Andhra pradesh</c:v>
                </c:pt>
                <c:pt idx="1">
                  <c:v>Bihar</c:v>
                </c:pt>
                <c:pt idx="2">
                  <c:v>Chhattisgarh</c:v>
                </c:pt>
                <c:pt idx="3">
                  <c:v>Gujarat</c:v>
                </c:pt>
                <c:pt idx="4">
                  <c:v>Haryana</c:v>
                </c:pt>
                <c:pt idx="5">
                  <c:v>Himachal Pradesh</c:v>
                </c:pt>
                <c:pt idx="6">
                  <c:v>Jammu and Kashmir</c:v>
                </c:pt>
                <c:pt idx="7">
                  <c:v>Jharkhand</c:v>
                </c:pt>
                <c:pt idx="8">
                  <c:v>Karnataka</c:v>
                </c:pt>
                <c:pt idx="9">
                  <c:v>Kerala</c:v>
                </c:pt>
                <c:pt idx="10">
                  <c:v>Madhya Pradesh</c:v>
                </c:pt>
                <c:pt idx="11">
                  <c:v>Maharashtra</c:v>
                </c:pt>
                <c:pt idx="12">
                  <c:v>Odisha</c:v>
                </c:pt>
                <c:pt idx="13">
                  <c:v>Punjab</c:v>
                </c:pt>
                <c:pt idx="14">
                  <c:v>Rajasthan</c:v>
                </c:pt>
                <c:pt idx="15">
                  <c:v>Tamil Nadu</c:v>
                </c:pt>
                <c:pt idx="16">
                  <c:v>Uttar Pradesh</c:v>
                </c:pt>
                <c:pt idx="17">
                  <c:v>Uttarakhand</c:v>
                </c:pt>
                <c:pt idx="18">
                  <c:v>Telangana</c:v>
                </c:pt>
              </c:strCache>
            </c:strRef>
          </c:cat>
          <c:val>
            <c:numRef>
              <c:f>Sheet1!$D$2:$D$20</c:f>
              <c:numCache>
                <c:formatCode>0</c:formatCode>
                <c:ptCount val="19"/>
                <c:pt idx="0">
                  <c:v>3.0999999999999943</c:v>
                </c:pt>
                <c:pt idx="1">
                  <c:v>1</c:v>
                </c:pt>
                <c:pt idx="2">
                  <c:v>10.099999999999994</c:v>
                </c:pt>
                <c:pt idx="3">
                  <c:v>12.400000000000006</c:v>
                </c:pt>
                <c:pt idx="4">
                  <c:v>13</c:v>
                </c:pt>
                <c:pt idx="5">
                  <c:v>3.5</c:v>
                </c:pt>
                <c:pt idx="6">
                  <c:v>3.7999999999999972</c:v>
                </c:pt>
                <c:pt idx="7">
                  <c:v>4.0999999999999943</c:v>
                </c:pt>
                <c:pt idx="8">
                  <c:v>24.799999999999997</c:v>
                </c:pt>
                <c:pt idx="9">
                  <c:v>6</c:v>
                </c:pt>
                <c:pt idx="10">
                  <c:v>2.1000000000000085</c:v>
                </c:pt>
                <c:pt idx="11">
                  <c:v>17.400000000000006</c:v>
                </c:pt>
                <c:pt idx="12">
                  <c:v>8.2999999999999972</c:v>
                </c:pt>
                <c:pt idx="13">
                  <c:v>2.5999999999999943</c:v>
                </c:pt>
                <c:pt idx="14">
                  <c:v>10.200000000000003</c:v>
                </c:pt>
                <c:pt idx="15">
                  <c:v>6.4000000000000057</c:v>
                </c:pt>
                <c:pt idx="16">
                  <c:v>2.7999999999999972</c:v>
                </c:pt>
                <c:pt idx="17">
                  <c:v>1.4000000000000057</c:v>
                </c:pt>
                <c:pt idx="18">
                  <c:v>4.5999999999999943</c:v>
                </c:pt>
              </c:numCache>
            </c:numRef>
          </c:val>
          <c:extLst>
            <c:ext xmlns:c16="http://schemas.microsoft.com/office/drawing/2014/chart" uri="{C3380CC4-5D6E-409C-BE32-E72D297353CC}">
              <c16:uniqueId val="{00000002-844A-4BAF-ACB1-9F0FA2076DD5}"/>
            </c:ext>
          </c:extLst>
        </c:ser>
        <c:dLbls>
          <c:showLegendKey val="0"/>
          <c:showVal val="0"/>
          <c:showCatName val="0"/>
          <c:showSerName val="0"/>
          <c:showPercent val="0"/>
          <c:showBubbleSize val="0"/>
        </c:dLbls>
        <c:gapWidth val="150"/>
        <c:overlap val="100"/>
        <c:axId val="-123775024"/>
        <c:axId val="-123766864"/>
      </c:barChart>
      <c:catAx>
        <c:axId val="-12377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en-US"/>
          </a:p>
        </c:txPr>
        <c:crossAx val="-123766864"/>
        <c:crosses val="autoZero"/>
        <c:auto val="1"/>
        <c:lblAlgn val="ctr"/>
        <c:lblOffset val="100"/>
        <c:noMultiLvlLbl val="0"/>
      </c:catAx>
      <c:valAx>
        <c:axId val="-123766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en-US"/>
          </a:p>
        </c:txPr>
        <c:crossAx val="-1237750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Percentage of Household Undergoing Catastrophic Expenditure at</a:t>
            </a:r>
            <a:r>
              <a:rPr lang="en-US" b="1" baseline="0" dirty="0"/>
              <a:t> </a:t>
            </a:r>
            <a:r>
              <a:rPr lang="en-US" b="1" dirty="0"/>
              <a:t>10%</a:t>
            </a:r>
            <a:r>
              <a:rPr lang="en-US" b="1" baseline="0" dirty="0"/>
              <a:t> cut off in 2011-12</a:t>
            </a:r>
            <a:endParaRPr lang="en-US"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91CF-44F7-B481-C4525957EC2F}"/>
              </c:ext>
            </c:extLst>
          </c:dPt>
          <c:cat>
            <c:strRef>
              <c:f>Sheet1!$A$1:$A$20</c:f>
              <c:strCache>
                <c:ptCount val="20"/>
                <c:pt idx="0">
                  <c:v>India</c:v>
                </c:pt>
                <c:pt idx="1">
                  <c:v>Karnataka</c:v>
                </c:pt>
                <c:pt idx="2">
                  <c:v>Jammu and Kashmir</c:v>
                </c:pt>
                <c:pt idx="3">
                  <c:v>Uttarakhand</c:v>
                </c:pt>
                <c:pt idx="4">
                  <c:v>Jharkhand</c:v>
                </c:pt>
                <c:pt idx="5">
                  <c:v>Haryana</c:v>
                </c:pt>
                <c:pt idx="6">
                  <c:v>Bihar</c:v>
                </c:pt>
                <c:pt idx="7">
                  <c:v>Gujarat</c:v>
                </c:pt>
                <c:pt idx="8">
                  <c:v>Chhattisgarh</c:v>
                </c:pt>
                <c:pt idx="9">
                  <c:v>Himachal Pradesh</c:v>
                </c:pt>
                <c:pt idx="10">
                  <c:v>Madhya Pradesh</c:v>
                </c:pt>
                <c:pt idx="11">
                  <c:v>Rajasthan</c:v>
                </c:pt>
                <c:pt idx="12">
                  <c:v>Odisha</c:v>
                </c:pt>
                <c:pt idx="13">
                  <c:v>Maharashtra</c:v>
                </c:pt>
                <c:pt idx="14">
                  <c:v>Tamil Nadu</c:v>
                </c:pt>
                <c:pt idx="15">
                  <c:v>West Bengal</c:v>
                </c:pt>
                <c:pt idx="16">
                  <c:v>Andhra Pradesh</c:v>
                </c:pt>
                <c:pt idx="17">
                  <c:v>Punjab</c:v>
                </c:pt>
                <c:pt idx="18">
                  <c:v>Uttar Pradesh</c:v>
                </c:pt>
                <c:pt idx="19">
                  <c:v>Kerala</c:v>
                </c:pt>
              </c:strCache>
            </c:strRef>
          </c:cat>
          <c:val>
            <c:numRef>
              <c:f>Sheet1!$B$1:$B$20</c:f>
              <c:numCache>
                <c:formatCode>General</c:formatCode>
                <c:ptCount val="20"/>
                <c:pt idx="0">
                  <c:v>18</c:v>
                </c:pt>
                <c:pt idx="1">
                  <c:v>8</c:v>
                </c:pt>
                <c:pt idx="2">
                  <c:v>10</c:v>
                </c:pt>
                <c:pt idx="3">
                  <c:v>10</c:v>
                </c:pt>
                <c:pt idx="4">
                  <c:v>11</c:v>
                </c:pt>
                <c:pt idx="5">
                  <c:v>12</c:v>
                </c:pt>
                <c:pt idx="6">
                  <c:v>13</c:v>
                </c:pt>
                <c:pt idx="7">
                  <c:v>13</c:v>
                </c:pt>
                <c:pt idx="8">
                  <c:v>15</c:v>
                </c:pt>
                <c:pt idx="9">
                  <c:v>15</c:v>
                </c:pt>
                <c:pt idx="10">
                  <c:v>15</c:v>
                </c:pt>
                <c:pt idx="11">
                  <c:v>16</c:v>
                </c:pt>
                <c:pt idx="12">
                  <c:v>17</c:v>
                </c:pt>
                <c:pt idx="13">
                  <c:v>20</c:v>
                </c:pt>
                <c:pt idx="14">
                  <c:v>20</c:v>
                </c:pt>
                <c:pt idx="15">
                  <c:v>21</c:v>
                </c:pt>
                <c:pt idx="16">
                  <c:v>22</c:v>
                </c:pt>
                <c:pt idx="17">
                  <c:v>22</c:v>
                </c:pt>
                <c:pt idx="18">
                  <c:v>23</c:v>
                </c:pt>
                <c:pt idx="19">
                  <c:v>31</c:v>
                </c:pt>
              </c:numCache>
            </c:numRef>
          </c:val>
          <c:extLst>
            <c:ext xmlns:c16="http://schemas.microsoft.com/office/drawing/2014/chart" uri="{C3380CC4-5D6E-409C-BE32-E72D297353CC}">
              <c16:uniqueId val="{00000002-91CF-44F7-B481-C4525957EC2F}"/>
            </c:ext>
          </c:extLst>
        </c:ser>
        <c:dLbls>
          <c:showLegendKey val="0"/>
          <c:showVal val="0"/>
          <c:showCatName val="0"/>
          <c:showSerName val="0"/>
          <c:showPercent val="0"/>
          <c:showBubbleSize val="0"/>
        </c:dLbls>
        <c:gapWidth val="182"/>
        <c:axId val="604830424"/>
        <c:axId val="604829440"/>
      </c:barChart>
      <c:catAx>
        <c:axId val="604830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4829440"/>
        <c:crosses val="autoZero"/>
        <c:auto val="1"/>
        <c:lblAlgn val="ctr"/>
        <c:lblOffset val="100"/>
        <c:noMultiLvlLbl val="0"/>
      </c:catAx>
      <c:valAx>
        <c:axId val="6048294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48304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7D3CD0-5455-4754-B9AA-4DB9B635A7D7}" type="doc">
      <dgm:prSet loTypeId="urn:microsoft.com/office/officeart/2005/8/layout/process1" loCatId="process" qsTypeId="urn:microsoft.com/office/officeart/2005/8/quickstyle/simple1" qsCatId="simple" csTypeId="urn:microsoft.com/office/officeart/2005/8/colors/colorful1" csCatId="colorful" phldr="1"/>
      <dgm:spPr/>
    </dgm:pt>
    <dgm:pt modelId="{D98F5192-7C27-467A-ABCC-76749F474A1A}">
      <dgm:prSet phldrT="[Text]"/>
      <dgm:spPr/>
      <dgm:t>
        <a:bodyPr/>
        <a:lstStyle/>
        <a:p>
          <a:r>
            <a:rPr lang="en-US" dirty="0"/>
            <a:t>Mobilizing &amp; Collecting Funds</a:t>
          </a:r>
        </a:p>
      </dgm:t>
    </dgm:pt>
    <dgm:pt modelId="{317C7EE3-1C26-4ABF-8B3D-B354159002B6}" type="parTrans" cxnId="{EDC83BB7-4139-4705-B34D-C368C73BA008}">
      <dgm:prSet/>
      <dgm:spPr/>
      <dgm:t>
        <a:bodyPr/>
        <a:lstStyle/>
        <a:p>
          <a:endParaRPr lang="en-US"/>
        </a:p>
      </dgm:t>
    </dgm:pt>
    <dgm:pt modelId="{924DDBE4-32A7-4994-B7F8-A7D0B7B92F90}" type="sibTrans" cxnId="{EDC83BB7-4139-4705-B34D-C368C73BA008}">
      <dgm:prSet/>
      <dgm:spPr/>
      <dgm:t>
        <a:bodyPr/>
        <a:lstStyle/>
        <a:p>
          <a:endParaRPr lang="en-US"/>
        </a:p>
      </dgm:t>
    </dgm:pt>
    <dgm:pt modelId="{AF600560-8AD2-4AE6-9007-E41E6677CBA6}">
      <dgm:prSet phldrT="[Text]"/>
      <dgm:spPr/>
      <dgm:t>
        <a:bodyPr/>
        <a:lstStyle/>
        <a:p>
          <a:r>
            <a:rPr lang="en-US" dirty="0"/>
            <a:t>Pooling</a:t>
          </a:r>
        </a:p>
      </dgm:t>
    </dgm:pt>
    <dgm:pt modelId="{64EB1608-BFBE-47B8-9E18-FC5001647753}" type="parTrans" cxnId="{38C6D933-6BCC-4BA4-9822-16EDE1367D71}">
      <dgm:prSet/>
      <dgm:spPr/>
      <dgm:t>
        <a:bodyPr/>
        <a:lstStyle/>
        <a:p>
          <a:endParaRPr lang="en-US"/>
        </a:p>
      </dgm:t>
    </dgm:pt>
    <dgm:pt modelId="{F00D34D4-DA5F-4DA6-9163-BEC194686264}" type="sibTrans" cxnId="{38C6D933-6BCC-4BA4-9822-16EDE1367D71}">
      <dgm:prSet/>
      <dgm:spPr/>
      <dgm:t>
        <a:bodyPr/>
        <a:lstStyle/>
        <a:p>
          <a:endParaRPr lang="en-US"/>
        </a:p>
      </dgm:t>
    </dgm:pt>
    <dgm:pt modelId="{4950272F-1A6E-400C-8318-FBD425812FAC}">
      <dgm:prSet/>
      <dgm:spPr/>
      <dgm:t>
        <a:bodyPr/>
        <a:lstStyle/>
        <a:p>
          <a:r>
            <a:rPr lang="en-US" dirty="0"/>
            <a:t>Provisioning/Purchasing</a:t>
          </a:r>
        </a:p>
      </dgm:t>
    </dgm:pt>
    <dgm:pt modelId="{14ADCC38-02AF-4685-8960-569B92FC10FD}" type="parTrans" cxnId="{2B370CE0-9FFE-4D1D-94E9-27F5B74FC17B}">
      <dgm:prSet/>
      <dgm:spPr/>
      <dgm:t>
        <a:bodyPr/>
        <a:lstStyle/>
        <a:p>
          <a:endParaRPr lang="en-US"/>
        </a:p>
      </dgm:t>
    </dgm:pt>
    <dgm:pt modelId="{D09BDFED-FF02-460B-95CC-C905DDE74A14}" type="sibTrans" cxnId="{2B370CE0-9FFE-4D1D-94E9-27F5B74FC17B}">
      <dgm:prSet/>
      <dgm:spPr/>
      <dgm:t>
        <a:bodyPr/>
        <a:lstStyle/>
        <a:p>
          <a:endParaRPr lang="en-US"/>
        </a:p>
      </dgm:t>
    </dgm:pt>
    <dgm:pt modelId="{2AC2A769-C108-4BC4-87CF-4AFB66FCE591}">
      <dgm:prSet phldrT="[Text]"/>
      <dgm:spPr/>
      <dgm:t>
        <a:bodyPr/>
        <a:lstStyle/>
        <a:p>
          <a:r>
            <a:rPr lang="en-US" dirty="0"/>
            <a:t>Resource Allocation</a:t>
          </a:r>
        </a:p>
      </dgm:t>
    </dgm:pt>
    <dgm:pt modelId="{78904424-D9D1-4A2F-9A0B-AB0B5F872D11}" type="sibTrans" cxnId="{AE9EDA4C-760B-462E-993D-818AD19070BC}">
      <dgm:prSet/>
      <dgm:spPr/>
      <dgm:t>
        <a:bodyPr/>
        <a:lstStyle/>
        <a:p>
          <a:endParaRPr lang="en-US"/>
        </a:p>
      </dgm:t>
    </dgm:pt>
    <dgm:pt modelId="{150948C9-CC25-4F05-84DD-8EDD8DEF1BB5}" type="parTrans" cxnId="{AE9EDA4C-760B-462E-993D-818AD19070BC}">
      <dgm:prSet/>
      <dgm:spPr/>
      <dgm:t>
        <a:bodyPr/>
        <a:lstStyle/>
        <a:p>
          <a:endParaRPr lang="en-US"/>
        </a:p>
      </dgm:t>
    </dgm:pt>
    <dgm:pt modelId="{F88C39AD-BDD3-4DEB-B87D-4C8447AD93E9}" type="pres">
      <dgm:prSet presAssocID="{2C7D3CD0-5455-4754-B9AA-4DB9B635A7D7}" presName="Name0" presStyleCnt="0">
        <dgm:presLayoutVars>
          <dgm:dir/>
          <dgm:resizeHandles val="exact"/>
        </dgm:presLayoutVars>
      </dgm:prSet>
      <dgm:spPr/>
    </dgm:pt>
    <dgm:pt modelId="{133BD3FE-8849-4483-A824-247C99EB1AE7}" type="pres">
      <dgm:prSet presAssocID="{D98F5192-7C27-467A-ABCC-76749F474A1A}" presName="node" presStyleLbl="node1" presStyleIdx="0" presStyleCnt="4">
        <dgm:presLayoutVars>
          <dgm:bulletEnabled val="1"/>
        </dgm:presLayoutVars>
      </dgm:prSet>
      <dgm:spPr/>
    </dgm:pt>
    <dgm:pt modelId="{204B056E-2086-4F58-989C-EF8B84F53784}" type="pres">
      <dgm:prSet presAssocID="{924DDBE4-32A7-4994-B7F8-A7D0B7B92F90}" presName="sibTrans" presStyleLbl="sibTrans2D1" presStyleIdx="0" presStyleCnt="3"/>
      <dgm:spPr/>
    </dgm:pt>
    <dgm:pt modelId="{87AB2141-498B-4234-9DAB-052666EF8255}" type="pres">
      <dgm:prSet presAssocID="{924DDBE4-32A7-4994-B7F8-A7D0B7B92F90}" presName="connectorText" presStyleLbl="sibTrans2D1" presStyleIdx="0" presStyleCnt="3"/>
      <dgm:spPr/>
    </dgm:pt>
    <dgm:pt modelId="{E56DC712-E832-4D14-A1AE-C4068162E71C}" type="pres">
      <dgm:prSet presAssocID="{AF600560-8AD2-4AE6-9007-E41E6677CBA6}" presName="node" presStyleLbl="node1" presStyleIdx="1" presStyleCnt="4">
        <dgm:presLayoutVars>
          <dgm:bulletEnabled val="1"/>
        </dgm:presLayoutVars>
      </dgm:prSet>
      <dgm:spPr/>
    </dgm:pt>
    <dgm:pt modelId="{3687EFEF-F4C3-4249-A4C8-A94915B2B683}" type="pres">
      <dgm:prSet presAssocID="{F00D34D4-DA5F-4DA6-9163-BEC194686264}" presName="sibTrans" presStyleLbl="sibTrans2D1" presStyleIdx="1" presStyleCnt="3"/>
      <dgm:spPr/>
    </dgm:pt>
    <dgm:pt modelId="{1A95E2CC-D420-4EE6-8301-FAB9F80EE9DF}" type="pres">
      <dgm:prSet presAssocID="{F00D34D4-DA5F-4DA6-9163-BEC194686264}" presName="connectorText" presStyleLbl="sibTrans2D1" presStyleIdx="1" presStyleCnt="3"/>
      <dgm:spPr/>
    </dgm:pt>
    <dgm:pt modelId="{B428EFCA-DC84-4B83-A3E2-4F5CBE213A95}" type="pres">
      <dgm:prSet presAssocID="{2AC2A769-C108-4BC4-87CF-4AFB66FCE591}" presName="node" presStyleLbl="node1" presStyleIdx="2" presStyleCnt="4">
        <dgm:presLayoutVars>
          <dgm:bulletEnabled val="1"/>
        </dgm:presLayoutVars>
      </dgm:prSet>
      <dgm:spPr/>
    </dgm:pt>
    <dgm:pt modelId="{19FE6BFD-813F-4F51-A39F-E0A5C028C32F}" type="pres">
      <dgm:prSet presAssocID="{78904424-D9D1-4A2F-9A0B-AB0B5F872D11}" presName="sibTrans" presStyleLbl="sibTrans2D1" presStyleIdx="2" presStyleCnt="3"/>
      <dgm:spPr/>
    </dgm:pt>
    <dgm:pt modelId="{C405350F-FDB1-4BAC-BCE0-F30501E85935}" type="pres">
      <dgm:prSet presAssocID="{78904424-D9D1-4A2F-9A0B-AB0B5F872D11}" presName="connectorText" presStyleLbl="sibTrans2D1" presStyleIdx="2" presStyleCnt="3"/>
      <dgm:spPr/>
    </dgm:pt>
    <dgm:pt modelId="{E567E295-308E-4F96-B062-9A766ADD7A81}" type="pres">
      <dgm:prSet presAssocID="{4950272F-1A6E-400C-8318-FBD425812FAC}" presName="node" presStyleLbl="node1" presStyleIdx="3" presStyleCnt="4">
        <dgm:presLayoutVars>
          <dgm:bulletEnabled val="1"/>
        </dgm:presLayoutVars>
      </dgm:prSet>
      <dgm:spPr/>
    </dgm:pt>
  </dgm:ptLst>
  <dgm:cxnLst>
    <dgm:cxn modelId="{E2EBD110-4D0C-440D-A0DF-69910523EDC2}" type="presOf" srcId="{78904424-D9D1-4A2F-9A0B-AB0B5F872D11}" destId="{19FE6BFD-813F-4F51-A39F-E0A5C028C32F}" srcOrd="0" destOrd="0" presId="urn:microsoft.com/office/officeart/2005/8/layout/process1"/>
    <dgm:cxn modelId="{CDF6B117-5F59-4335-BDDC-558CD7EAD806}" type="presOf" srcId="{F00D34D4-DA5F-4DA6-9163-BEC194686264}" destId="{1A95E2CC-D420-4EE6-8301-FAB9F80EE9DF}" srcOrd="1" destOrd="0" presId="urn:microsoft.com/office/officeart/2005/8/layout/process1"/>
    <dgm:cxn modelId="{B65BFF25-85B9-43AE-9398-14E37FA42A14}" type="presOf" srcId="{AF600560-8AD2-4AE6-9007-E41E6677CBA6}" destId="{E56DC712-E832-4D14-A1AE-C4068162E71C}" srcOrd="0" destOrd="0" presId="urn:microsoft.com/office/officeart/2005/8/layout/process1"/>
    <dgm:cxn modelId="{38C6D933-6BCC-4BA4-9822-16EDE1367D71}" srcId="{2C7D3CD0-5455-4754-B9AA-4DB9B635A7D7}" destId="{AF600560-8AD2-4AE6-9007-E41E6677CBA6}" srcOrd="1" destOrd="0" parTransId="{64EB1608-BFBE-47B8-9E18-FC5001647753}" sibTransId="{F00D34D4-DA5F-4DA6-9163-BEC194686264}"/>
    <dgm:cxn modelId="{C6C9FC5D-08E7-4B7D-8979-0E665E65DE6A}" type="presOf" srcId="{78904424-D9D1-4A2F-9A0B-AB0B5F872D11}" destId="{C405350F-FDB1-4BAC-BCE0-F30501E85935}" srcOrd="1" destOrd="0" presId="urn:microsoft.com/office/officeart/2005/8/layout/process1"/>
    <dgm:cxn modelId="{04A76F5F-FD48-4388-8210-66E090ACEC10}" type="presOf" srcId="{2C7D3CD0-5455-4754-B9AA-4DB9B635A7D7}" destId="{F88C39AD-BDD3-4DEB-B87D-4C8447AD93E9}" srcOrd="0" destOrd="0" presId="urn:microsoft.com/office/officeart/2005/8/layout/process1"/>
    <dgm:cxn modelId="{AE9EDA4C-760B-462E-993D-818AD19070BC}" srcId="{2C7D3CD0-5455-4754-B9AA-4DB9B635A7D7}" destId="{2AC2A769-C108-4BC4-87CF-4AFB66FCE591}" srcOrd="2" destOrd="0" parTransId="{150948C9-CC25-4F05-84DD-8EDD8DEF1BB5}" sibTransId="{78904424-D9D1-4A2F-9A0B-AB0B5F872D11}"/>
    <dgm:cxn modelId="{8D1DDEA5-1359-402D-8E0F-9590442FD904}" type="presOf" srcId="{4950272F-1A6E-400C-8318-FBD425812FAC}" destId="{E567E295-308E-4F96-B062-9A766ADD7A81}" srcOrd="0" destOrd="0" presId="urn:microsoft.com/office/officeart/2005/8/layout/process1"/>
    <dgm:cxn modelId="{75077CB6-770A-4A49-996C-8EEDA0A58577}" type="presOf" srcId="{924DDBE4-32A7-4994-B7F8-A7D0B7B92F90}" destId="{87AB2141-498B-4234-9DAB-052666EF8255}" srcOrd="1" destOrd="0" presId="urn:microsoft.com/office/officeart/2005/8/layout/process1"/>
    <dgm:cxn modelId="{EDC83BB7-4139-4705-B34D-C368C73BA008}" srcId="{2C7D3CD0-5455-4754-B9AA-4DB9B635A7D7}" destId="{D98F5192-7C27-467A-ABCC-76749F474A1A}" srcOrd="0" destOrd="0" parTransId="{317C7EE3-1C26-4ABF-8B3D-B354159002B6}" sibTransId="{924DDBE4-32A7-4994-B7F8-A7D0B7B92F90}"/>
    <dgm:cxn modelId="{B36134CB-1EAB-48B6-AA30-592C4F0EF11D}" type="presOf" srcId="{D98F5192-7C27-467A-ABCC-76749F474A1A}" destId="{133BD3FE-8849-4483-A824-247C99EB1AE7}" srcOrd="0" destOrd="0" presId="urn:microsoft.com/office/officeart/2005/8/layout/process1"/>
    <dgm:cxn modelId="{3C1BF4CF-90E9-458A-B825-C263F1CA491E}" type="presOf" srcId="{2AC2A769-C108-4BC4-87CF-4AFB66FCE591}" destId="{B428EFCA-DC84-4B83-A3E2-4F5CBE213A95}" srcOrd="0" destOrd="0" presId="urn:microsoft.com/office/officeart/2005/8/layout/process1"/>
    <dgm:cxn modelId="{2F483CD3-3064-4B1D-B137-2724FD21CFC4}" type="presOf" srcId="{924DDBE4-32A7-4994-B7F8-A7D0B7B92F90}" destId="{204B056E-2086-4F58-989C-EF8B84F53784}" srcOrd="0" destOrd="0" presId="urn:microsoft.com/office/officeart/2005/8/layout/process1"/>
    <dgm:cxn modelId="{2B370CE0-9FFE-4D1D-94E9-27F5B74FC17B}" srcId="{2C7D3CD0-5455-4754-B9AA-4DB9B635A7D7}" destId="{4950272F-1A6E-400C-8318-FBD425812FAC}" srcOrd="3" destOrd="0" parTransId="{14ADCC38-02AF-4685-8960-569B92FC10FD}" sibTransId="{D09BDFED-FF02-460B-95CC-C905DDE74A14}"/>
    <dgm:cxn modelId="{133CF7F4-F753-42A9-A001-EA227A66E344}" type="presOf" srcId="{F00D34D4-DA5F-4DA6-9163-BEC194686264}" destId="{3687EFEF-F4C3-4249-A4C8-A94915B2B683}" srcOrd="0" destOrd="0" presId="urn:microsoft.com/office/officeart/2005/8/layout/process1"/>
    <dgm:cxn modelId="{890BF433-F324-4CB7-97EA-3BB7A4C13A23}" type="presParOf" srcId="{F88C39AD-BDD3-4DEB-B87D-4C8447AD93E9}" destId="{133BD3FE-8849-4483-A824-247C99EB1AE7}" srcOrd="0" destOrd="0" presId="urn:microsoft.com/office/officeart/2005/8/layout/process1"/>
    <dgm:cxn modelId="{B7500633-F6F3-404C-A0B7-98854F77EEDC}" type="presParOf" srcId="{F88C39AD-BDD3-4DEB-B87D-4C8447AD93E9}" destId="{204B056E-2086-4F58-989C-EF8B84F53784}" srcOrd="1" destOrd="0" presId="urn:microsoft.com/office/officeart/2005/8/layout/process1"/>
    <dgm:cxn modelId="{86F52189-D71B-4A18-BE1D-087F4BF2651E}" type="presParOf" srcId="{204B056E-2086-4F58-989C-EF8B84F53784}" destId="{87AB2141-498B-4234-9DAB-052666EF8255}" srcOrd="0" destOrd="0" presId="urn:microsoft.com/office/officeart/2005/8/layout/process1"/>
    <dgm:cxn modelId="{8750604C-420A-4B99-8A15-88A3F61ED158}" type="presParOf" srcId="{F88C39AD-BDD3-4DEB-B87D-4C8447AD93E9}" destId="{E56DC712-E832-4D14-A1AE-C4068162E71C}" srcOrd="2" destOrd="0" presId="urn:microsoft.com/office/officeart/2005/8/layout/process1"/>
    <dgm:cxn modelId="{88C69790-8BE2-4A5E-B27E-AED0876145C2}" type="presParOf" srcId="{F88C39AD-BDD3-4DEB-B87D-4C8447AD93E9}" destId="{3687EFEF-F4C3-4249-A4C8-A94915B2B683}" srcOrd="3" destOrd="0" presId="urn:microsoft.com/office/officeart/2005/8/layout/process1"/>
    <dgm:cxn modelId="{B0202165-FA9C-4160-A179-1CB8D7C4B26A}" type="presParOf" srcId="{3687EFEF-F4C3-4249-A4C8-A94915B2B683}" destId="{1A95E2CC-D420-4EE6-8301-FAB9F80EE9DF}" srcOrd="0" destOrd="0" presId="urn:microsoft.com/office/officeart/2005/8/layout/process1"/>
    <dgm:cxn modelId="{8F3EE872-77D9-437A-8575-62A3E06CB979}" type="presParOf" srcId="{F88C39AD-BDD3-4DEB-B87D-4C8447AD93E9}" destId="{B428EFCA-DC84-4B83-A3E2-4F5CBE213A95}" srcOrd="4" destOrd="0" presId="urn:microsoft.com/office/officeart/2005/8/layout/process1"/>
    <dgm:cxn modelId="{6B34F391-28CA-43D2-B902-E269F3B55E74}" type="presParOf" srcId="{F88C39AD-BDD3-4DEB-B87D-4C8447AD93E9}" destId="{19FE6BFD-813F-4F51-A39F-E0A5C028C32F}" srcOrd="5" destOrd="0" presId="urn:microsoft.com/office/officeart/2005/8/layout/process1"/>
    <dgm:cxn modelId="{B70CC60E-5101-4E52-A1F9-7E78B2428378}" type="presParOf" srcId="{19FE6BFD-813F-4F51-A39F-E0A5C028C32F}" destId="{C405350F-FDB1-4BAC-BCE0-F30501E85935}" srcOrd="0" destOrd="0" presId="urn:microsoft.com/office/officeart/2005/8/layout/process1"/>
    <dgm:cxn modelId="{FBB5588F-E191-429E-9CCD-DA3CD636448C}" type="presParOf" srcId="{F88C39AD-BDD3-4DEB-B87D-4C8447AD93E9}" destId="{E567E295-308E-4F96-B062-9A766ADD7A81}"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BD3FE-8849-4483-A824-247C99EB1AE7}">
      <dsp:nvSpPr>
        <dsp:cNvPr id="0" name=""/>
        <dsp:cNvSpPr/>
      </dsp:nvSpPr>
      <dsp:spPr>
        <a:xfrm>
          <a:off x="4637" y="1210149"/>
          <a:ext cx="2027773" cy="1216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Mobilizing &amp; Collecting Funds</a:t>
          </a:r>
        </a:p>
      </dsp:txBody>
      <dsp:txXfrm>
        <a:off x="40272" y="1245784"/>
        <a:ext cx="1956503" cy="1145394"/>
      </dsp:txXfrm>
    </dsp:sp>
    <dsp:sp modelId="{204B056E-2086-4F58-989C-EF8B84F53784}">
      <dsp:nvSpPr>
        <dsp:cNvPr id="0" name=""/>
        <dsp:cNvSpPr/>
      </dsp:nvSpPr>
      <dsp:spPr>
        <a:xfrm>
          <a:off x="2235189" y="1567037"/>
          <a:ext cx="429888" cy="50288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235189" y="1667614"/>
        <a:ext cx="300922" cy="301733"/>
      </dsp:txXfrm>
    </dsp:sp>
    <dsp:sp modelId="{E56DC712-E832-4D14-A1AE-C4068162E71C}">
      <dsp:nvSpPr>
        <dsp:cNvPr id="0" name=""/>
        <dsp:cNvSpPr/>
      </dsp:nvSpPr>
      <dsp:spPr>
        <a:xfrm>
          <a:off x="2843521" y="1210149"/>
          <a:ext cx="2027773" cy="121666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Pooling</a:t>
          </a:r>
        </a:p>
      </dsp:txBody>
      <dsp:txXfrm>
        <a:off x="2879156" y="1245784"/>
        <a:ext cx="1956503" cy="1145394"/>
      </dsp:txXfrm>
    </dsp:sp>
    <dsp:sp modelId="{3687EFEF-F4C3-4249-A4C8-A94915B2B683}">
      <dsp:nvSpPr>
        <dsp:cNvPr id="0" name=""/>
        <dsp:cNvSpPr/>
      </dsp:nvSpPr>
      <dsp:spPr>
        <a:xfrm>
          <a:off x="5074072" y="1567037"/>
          <a:ext cx="429888" cy="50288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074072" y="1667614"/>
        <a:ext cx="300922" cy="301733"/>
      </dsp:txXfrm>
    </dsp:sp>
    <dsp:sp modelId="{B428EFCA-DC84-4B83-A3E2-4F5CBE213A95}">
      <dsp:nvSpPr>
        <dsp:cNvPr id="0" name=""/>
        <dsp:cNvSpPr/>
      </dsp:nvSpPr>
      <dsp:spPr>
        <a:xfrm>
          <a:off x="5682404" y="1210149"/>
          <a:ext cx="2027773" cy="121666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Resource Allocation</a:t>
          </a:r>
        </a:p>
      </dsp:txBody>
      <dsp:txXfrm>
        <a:off x="5718039" y="1245784"/>
        <a:ext cx="1956503" cy="1145394"/>
      </dsp:txXfrm>
    </dsp:sp>
    <dsp:sp modelId="{19FE6BFD-813F-4F51-A39F-E0A5C028C32F}">
      <dsp:nvSpPr>
        <dsp:cNvPr id="0" name=""/>
        <dsp:cNvSpPr/>
      </dsp:nvSpPr>
      <dsp:spPr>
        <a:xfrm>
          <a:off x="7912956" y="1567037"/>
          <a:ext cx="429888" cy="50288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7912956" y="1667614"/>
        <a:ext cx="300922" cy="301733"/>
      </dsp:txXfrm>
    </dsp:sp>
    <dsp:sp modelId="{E567E295-308E-4F96-B062-9A766ADD7A81}">
      <dsp:nvSpPr>
        <dsp:cNvPr id="0" name=""/>
        <dsp:cNvSpPr/>
      </dsp:nvSpPr>
      <dsp:spPr>
        <a:xfrm>
          <a:off x="8521288" y="1210149"/>
          <a:ext cx="2027773" cy="121666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Provisioning/Purchasing</a:t>
          </a:r>
        </a:p>
      </dsp:txBody>
      <dsp:txXfrm>
        <a:off x="8556923" y="1245784"/>
        <a:ext cx="1956503" cy="114539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0.5319</cdr:x>
      <cdr:y>0.6329</cdr:y>
    </cdr:from>
    <cdr:to>
      <cdr:x>0.65076</cdr:x>
      <cdr:y>0.75244</cdr:y>
    </cdr:to>
    <cdr:cxnSp macro="">
      <cdr:nvCxnSpPr>
        <cdr:cNvPr id="3" name="Straight Connector 2">
          <a:extLst xmlns:a="http://schemas.openxmlformats.org/drawingml/2006/main">
            <a:ext uri="{FF2B5EF4-FFF2-40B4-BE49-F238E27FC236}">
              <a16:creationId xmlns:a16="http://schemas.microsoft.com/office/drawing/2014/main" id="{E576D152-B3F2-4C36-B9D8-A15AFA55C71D}"/>
            </a:ext>
          </a:extLst>
        </cdr:cNvPr>
        <cdr:cNvCxnSpPr/>
      </cdr:nvCxnSpPr>
      <cdr:spPr>
        <a:xfrm xmlns:a="http://schemas.openxmlformats.org/drawingml/2006/main" flipV="1">
          <a:off x="3617366" y="2827324"/>
          <a:ext cx="808330" cy="534010"/>
        </a:xfrm>
        <a:prstGeom xmlns:a="http://schemas.openxmlformats.org/drawingml/2006/main" prst="line">
          <a:avLst/>
        </a:prstGeom>
        <a:ln xmlns:a="http://schemas.openxmlformats.org/drawingml/2006/main" w="635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DAFF25-E547-4548-868A-A39A8C709189}" type="datetimeFigureOut">
              <a:rPr lang="en-IN" smtClean="0"/>
              <a:t>11-05-2019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EF2DB-9907-463F-A54D-207EAD95E48A}" type="slidenum">
              <a:rPr lang="en-IN" smtClean="0"/>
              <a:t>‹#›</a:t>
            </a:fld>
            <a:endParaRPr lang="en-IN"/>
          </a:p>
        </p:txBody>
      </p:sp>
    </p:spTree>
    <p:extLst>
      <p:ext uri="{BB962C8B-B14F-4D97-AF65-F5344CB8AC3E}">
        <p14:creationId xmlns:p14="http://schemas.microsoft.com/office/powerpoint/2010/main" val="2732951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8DCD74-2301-4060-861A-9095B129FD06}" type="slidenum">
              <a:rPr kumimoji="0" lang="en-IN"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IN"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70582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endParaRPr kumimoji="0" lang="en-US" dirty="0"/>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EA7A301C-0F6D-44E2-99A7-FBDDA6256284}" type="datetime3">
              <a:rPr lang="en-US" smtClean="0"/>
              <a:pPr/>
              <a:t>11 May 2019</a:t>
            </a:fld>
            <a:endParaRPr lang="en-US"/>
          </a:p>
        </p:txBody>
      </p:sp>
      <p:sp>
        <p:nvSpPr>
          <p:cNvPr id="17" name="Footer Placeholder 16"/>
          <p:cNvSpPr>
            <a:spLocks noGrp="1"/>
          </p:cNvSpPr>
          <p:nvPr>
            <p:ph type="ftr" sz="quarter" idx="11"/>
          </p:nvPr>
        </p:nvSpPr>
        <p:spPr>
          <a:xfrm>
            <a:off x="1524000" y="375969"/>
            <a:ext cx="7823200" cy="365125"/>
          </a:xfrm>
        </p:spPr>
        <p:txBody>
          <a:bodyPr/>
          <a:lstStyle>
            <a:lvl1pPr algn="l">
              <a:defRPr sz="1400" b="1">
                <a:solidFill>
                  <a:schemeClr val="tx2"/>
                </a:solidFill>
              </a:defRPr>
            </a:lvl1pPr>
          </a:lstStyle>
          <a:p>
            <a:endParaRPr lang="en-US"/>
          </a:p>
        </p:txBody>
      </p:sp>
      <p:sp>
        <p:nvSpPr>
          <p:cNvPr id="29" name="Slide Number Placeholder 28"/>
          <p:cNvSpPr>
            <a:spLocks noGrp="1"/>
          </p:cNvSpPr>
          <p:nvPr>
            <p:ph type="sldNum" sz="quarter" idx="12"/>
          </p:nvPr>
        </p:nvSpPr>
        <p:spPr>
          <a:xfrm>
            <a:off x="10668000" y="360093"/>
            <a:ext cx="1117600" cy="381000"/>
          </a:xfrm>
        </p:spPr>
        <p:txBody>
          <a:bodyPr/>
          <a:lstStyle>
            <a:lvl1pPr>
              <a:defRPr>
                <a:solidFill>
                  <a:schemeClr val="tx2"/>
                </a:solidFill>
              </a:defRPr>
            </a:lvl1pPr>
          </a:lstStyle>
          <a:p>
            <a:fld id="{B6F15528-21DE-4FAA-801E-634DDDAF4B2B}" type="slidenum">
              <a:rPr lang="en-US" smtClean="0"/>
              <a:pPr/>
              <a:t>‹#›</a:t>
            </a:fld>
            <a:endParaRPr lang="en-US"/>
          </a:p>
        </p:txBody>
      </p:sp>
      <p:pic>
        <p:nvPicPr>
          <p:cNvPr id="12"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24" y="207693"/>
            <a:ext cx="13462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6400" y="61722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083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a:xfrm>
            <a:off x="304800" y="6324600"/>
            <a:ext cx="1828800" cy="457200"/>
          </a:xfrm>
        </p:spPr>
        <p:txBody>
          <a:bodyPr/>
          <a:lstStyle/>
          <a:p>
            <a:fld id="{70F7DFE5-C63F-424A-A665-B02742C4A971}" type="datetime3">
              <a:rPr lang="en-US" smtClean="0"/>
              <a:pPr/>
              <a:t>11 May 2019</a:t>
            </a:fld>
            <a:endParaRPr lang="en-US"/>
          </a:p>
        </p:txBody>
      </p:sp>
      <p:sp>
        <p:nvSpPr>
          <p:cNvPr id="5" name="Footer Placeholder 4"/>
          <p:cNvSpPr>
            <a:spLocks noGrp="1"/>
          </p:cNvSpPr>
          <p:nvPr>
            <p:ph type="ftr" sz="quarter" idx="11"/>
          </p:nvPr>
        </p:nvSpPr>
        <p:spPr>
          <a:xfrm>
            <a:off x="3556000" y="6400800"/>
            <a:ext cx="7010400" cy="415636"/>
          </a:xfrm>
        </p:spPr>
        <p:txBody>
          <a:bodyPr/>
          <a:lstStyle>
            <a:lvl1pPr algn="r">
              <a:defRPr b="1">
                <a:solidFill>
                  <a:schemeClr val="accent1">
                    <a:lumMod val="7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pic>
        <p:nvPicPr>
          <p:cNvPr id="1026" name="Picture 2"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6269421"/>
            <a:ext cx="1346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0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a:xfrm>
            <a:off x="0" y="6324600"/>
            <a:ext cx="2540000" cy="381000"/>
          </a:xfrm>
        </p:spPr>
        <p:txBody>
          <a:bodyPr/>
          <a:lstStyle/>
          <a:p>
            <a:fld id="{FF08228D-1638-4914-BF0B-0EADF373D43B}" type="datetime3">
              <a:rPr lang="en-US" smtClean="0"/>
              <a:pPr/>
              <a:t>11 May 2019</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2743200" y="6340476"/>
            <a:ext cx="7228111" cy="365125"/>
          </a:xfrm>
        </p:spPr>
        <p:txBody>
          <a:bodyPr/>
          <a:lstStyle/>
          <a:p>
            <a:endParaRPr lang="en-US"/>
          </a:p>
        </p:txBody>
      </p:sp>
      <p:pic>
        <p:nvPicPr>
          <p:cNvPr id="10"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60960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9609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D08B2BD1-8AA2-4318-8D04-D75179B2F56A}" type="datetime3">
              <a:rPr lang="en-US" smtClean="0"/>
              <a:pPr/>
              <a:t>11 May 2019</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extLst>
      <p:ext uri="{BB962C8B-B14F-4D97-AF65-F5344CB8AC3E}">
        <p14:creationId xmlns:p14="http://schemas.microsoft.com/office/powerpoint/2010/main" val="82172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865B106C-9FE5-46F1-ABAA-45DA5D289805}" type="datetime3">
              <a:rPr lang="en-US" smtClean="0"/>
              <a:pPr/>
              <a:t>11 May 2019</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1076794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6274917-85EF-402D-80FC-D89FB0984676}" type="datetime3">
              <a:rPr lang="en-US" smtClean="0"/>
              <a:pPr/>
              <a:t>11 May 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2345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1600" y="6324600"/>
            <a:ext cx="1828800" cy="381000"/>
          </a:xfrm>
        </p:spPr>
        <p:txBody>
          <a:bodyPr/>
          <a:lstStyle/>
          <a:p>
            <a:fld id="{511D2A6F-5CA3-499E-B6F4-A0DFFF87C6BE}" type="datetime3">
              <a:rPr lang="en-US" smtClean="0"/>
              <a:pPr/>
              <a:t>11 May 2019</a:t>
            </a:fld>
            <a:endParaRPr lang="en-US"/>
          </a:p>
        </p:txBody>
      </p:sp>
      <p:sp>
        <p:nvSpPr>
          <p:cNvPr id="3" name="Footer Placeholder 2"/>
          <p:cNvSpPr>
            <a:spLocks noGrp="1"/>
          </p:cNvSpPr>
          <p:nvPr>
            <p:ph type="ftr" sz="quarter" idx="11"/>
          </p:nvPr>
        </p:nvSpPr>
        <p:spPr>
          <a:xfrm>
            <a:off x="2032000" y="6248400"/>
            <a:ext cx="7823200" cy="457200"/>
          </a:xfrm>
        </p:spPr>
        <p:txBody>
          <a:bodyPr/>
          <a:lstStyle>
            <a:lvl1pPr>
              <a:defRPr sz="1600" b="1"/>
            </a:lvl1pPr>
          </a:lstStyle>
          <a:p>
            <a:endParaRPr lang="en-US"/>
          </a:p>
        </p:txBody>
      </p:sp>
      <p:pic>
        <p:nvPicPr>
          <p:cNvPr id="5"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60960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390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a:xfrm>
            <a:off x="203200" y="6477000"/>
            <a:ext cx="1524000" cy="346364"/>
          </a:xfrm>
        </p:spPr>
        <p:txBody>
          <a:bodyPr/>
          <a:lstStyle/>
          <a:p>
            <a:fld id="{B41E5854-92F1-44DC-A349-6AD684392939}" type="datetime3">
              <a:rPr lang="en-US" smtClean="0"/>
              <a:pPr/>
              <a:t>11 May 2019</a:t>
            </a:fld>
            <a:endParaRPr lang="en-US"/>
          </a:p>
        </p:txBody>
      </p:sp>
      <p:sp>
        <p:nvSpPr>
          <p:cNvPr id="6" name="Footer Placeholder 5"/>
          <p:cNvSpPr>
            <a:spLocks noGrp="1"/>
          </p:cNvSpPr>
          <p:nvPr>
            <p:ph type="ftr" sz="quarter" idx="11"/>
          </p:nvPr>
        </p:nvSpPr>
        <p:spPr>
          <a:xfrm>
            <a:off x="3338290" y="6477001"/>
            <a:ext cx="7228111" cy="365125"/>
          </a:xfrm>
        </p:spPr>
        <p:txBody>
          <a:bodyPr/>
          <a:lstStyle>
            <a:lvl1pPr>
              <a:defRPr b="1">
                <a:solidFill>
                  <a:schemeClr val="accent1">
                    <a:lumMod val="7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pic>
        <p:nvPicPr>
          <p:cNvPr id="8" name="Picture 3" descr="C:\Users\Tushar\Desktop\nhsrc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6979" y="6248400"/>
            <a:ext cx="1346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759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49599081-1395-4DB9-BBCF-0D1B89139C83}" type="datetime3">
              <a:rPr lang="en-US" smtClean="0"/>
              <a:pPr/>
              <a:t>11 May 2019</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ext uri="{BB962C8B-B14F-4D97-AF65-F5344CB8AC3E}">
        <p14:creationId xmlns:p14="http://schemas.microsoft.com/office/powerpoint/2010/main" val="198674217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2D5CAB3-93B8-444C-97E9-CB5A13864C65}" type="datetime3">
              <a:rPr lang="en-US" smtClean="0"/>
              <a:pPr/>
              <a:t>11 May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22153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53D2A123-3706-458F-81C5-ACC7D3684ED1}" type="datetime3">
              <a:rPr lang="en-US" smtClean="0"/>
              <a:pPr/>
              <a:t>11 May 2019</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467548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E642-6460-4946-AA93-844529BA85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AC00664-AE68-44DD-AC10-44C1FD076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B0262D6-5F89-433D-8F62-FC33FD072CF6}"/>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5" name="Footer Placeholder 4">
            <a:extLst>
              <a:ext uri="{FF2B5EF4-FFF2-40B4-BE49-F238E27FC236}">
                <a16:creationId xmlns:a16="http://schemas.microsoft.com/office/drawing/2014/main" id="{82C5322A-DF58-4754-9F5E-8BB599283CB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FAC6519-34BD-4802-A801-B41416ABE156}"/>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56360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8701-81B6-45B3-B7D6-A0585DAF9A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A434489-0553-4906-9C40-AC0E4F1B2CB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D8BC52F-DFC1-47B9-8EFD-CB2A7A816A20}"/>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5" name="Footer Placeholder 4">
            <a:extLst>
              <a:ext uri="{FF2B5EF4-FFF2-40B4-BE49-F238E27FC236}">
                <a16:creationId xmlns:a16="http://schemas.microsoft.com/office/drawing/2014/main" id="{ED9EC44B-E3EC-49AD-AE1A-6D9BE1FAB6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772A452-DFD6-4873-91D4-2BB0DEA025A0}"/>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3998715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15DC5-0B21-4AC1-B3E1-C778A34DF5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55340D0-F4AC-4480-8E07-FF696C5E2D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6B8315E-2CC0-440E-83DF-050D0D0910A7}"/>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5" name="Footer Placeholder 4">
            <a:extLst>
              <a:ext uri="{FF2B5EF4-FFF2-40B4-BE49-F238E27FC236}">
                <a16:creationId xmlns:a16="http://schemas.microsoft.com/office/drawing/2014/main" id="{A13E8C2A-F327-4C58-BBC0-DC9521B829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F7DE35-5733-4227-A9FE-8EC3FE28190F}"/>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1113024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30B0-F221-443B-AA64-B3DBCBBF306E}"/>
              </a:ext>
            </a:extLst>
          </p:cNvPr>
          <p:cNvSpPr>
            <a:spLocks noGrp="1"/>
          </p:cNvSpPr>
          <p:nvPr>
            <p:ph type="title"/>
          </p:nvPr>
        </p:nvSpPr>
        <p:spPr/>
        <p:txBody>
          <a:body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id="{0010E10D-248A-448B-862A-22C7276D9A6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F2C6D2C-F854-4C68-AC1A-78C8235329C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16592AD-44E1-45DD-931B-C95B8E29B1CA}"/>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6" name="Footer Placeholder 5">
            <a:extLst>
              <a:ext uri="{FF2B5EF4-FFF2-40B4-BE49-F238E27FC236}">
                <a16:creationId xmlns:a16="http://schemas.microsoft.com/office/drawing/2014/main" id="{A95B0DB6-AB9D-40E1-93FE-75BE5F76D8E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3C06826-3B13-4BA2-950B-55DF31FF3B8F}"/>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3285670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BDFF5-B5B4-4CAB-8695-A386E0BBBB9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5872669-54B6-4A9B-8A93-2F52DDD9C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C35976-26FD-4A07-9661-AA654A3CC31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6C32886-BE79-4CF6-B121-3284E683A1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89CB7B3-AB67-48DD-A66A-AEFED723C52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37BEC3-5D58-4A33-B24B-FE570111401F}"/>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8" name="Footer Placeholder 7">
            <a:extLst>
              <a:ext uri="{FF2B5EF4-FFF2-40B4-BE49-F238E27FC236}">
                <a16:creationId xmlns:a16="http://schemas.microsoft.com/office/drawing/2014/main" id="{5035C2EA-4E5A-416B-B3FC-20D7EA9E9C8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CC1CC54-21D1-48DC-A16A-3489C8C19682}"/>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455346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3650-DFEE-4064-BA61-1257853F935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FDDAB2B-A621-4048-88F3-3AC3F52BC501}"/>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4" name="Footer Placeholder 3">
            <a:extLst>
              <a:ext uri="{FF2B5EF4-FFF2-40B4-BE49-F238E27FC236}">
                <a16:creationId xmlns:a16="http://schemas.microsoft.com/office/drawing/2014/main" id="{3E55F523-1261-424A-A721-2F56425DA91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9EE8E03-0C69-4A4D-8225-1FFF794C9B16}"/>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182845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3CF70F-D4FF-49A6-B3DB-C5CAEEB0FA70}"/>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3" name="Footer Placeholder 2">
            <a:extLst>
              <a:ext uri="{FF2B5EF4-FFF2-40B4-BE49-F238E27FC236}">
                <a16:creationId xmlns:a16="http://schemas.microsoft.com/office/drawing/2014/main" id="{A7BB4D30-067E-4466-A709-BBE25832196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E811625-3709-43C8-B769-1489A5C383D2}"/>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1814368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D260-D0EB-434D-92A2-C5C91F01A0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944F861-B25B-42AD-A641-834EBF15A7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E8F229F-9EA1-41A2-9423-06322115A5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F84932-7B0F-458F-9A45-D11DA5B92EF0}"/>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6" name="Footer Placeholder 5">
            <a:extLst>
              <a:ext uri="{FF2B5EF4-FFF2-40B4-BE49-F238E27FC236}">
                <a16:creationId xmlns:a16="http://schemas.microsoft.com/office/drawing/2014/main" id="{4A8EEC7C-02B4-4CD6-8756-7F9F38F5AFB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7648FD1-9094-4C27-A78C-10723AE70014}"/>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28814408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94E98-1B7E-4BCB-83DE-A66907CC83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1F60B28-940B-430E-9648-92AFF56138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8127A42-2CA3-464C-B9A3-86CE5C8AF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41AA04-F954-4307-A455-97ED7847F285}"/>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6" name="Footer Placeholder 5">
            <a:extLst>
              <a:ext uri="{FF2B5EF4-FFF2-40B4-BE49-F238E27FC236}">
                <a16:creationId xmlns:a16="http://schemas.microsoft.com/office/drawing/2014/main" id="{EFB5E359-C627-4401-A359-4E1AA56DC67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9539222-5ABA-4051-B1AE-F0313B7C9D9E}"/>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910220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AE788-0947-4F37-9C03-B4DF4389BD1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29B147A-41F6-402B-95C4-4E26665AAC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9DA1CD3-53BD-4865-A9AC-A1E7E937EA12}"/>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5" name="Footer Placeholder 4">
            <a:extLst>
              <a:ext uri="{FF2B5EF4-FFF2-40B4-BE49-F238E27FC236}">
                <a16:creationId xmlns:a16="http://schemas.microsoft.com/office/drawing/2014/main" id="{3AC52800-B19F-4145-97D5-BCFB7199860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FD8536-F19A-4481-963B-D21F6D767EC5}"/>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2194865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2762A2-972E-49EA-9D68-F2FEAD754B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B48EFF4-CEC3-4E48-BF74-BE1B2F5BA30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51D697-2AA1-41E4-BBF0-DB0C547D1A09}"/>
              </a:ext>
            </a:extLst>
          </p:cNvPr>
          <p:cNvSpPr>
            <a:spLocks noGrp="1"/>
          </p:cNvSpPr>
          <p:nvPr>
            <p:ph type="dt" sz="half" idx="10"/>
          </p:nvPr>
        </p:nvSpPr>
        <p:spPr/>
        <p:txBody>
          <a:bodyPr/>
          <a:lstStyle/>
          <a:p>
            <a:fld id="{ECA93259-05D2-4A0D-985F-DB0302EC36EC}" type="datetimeFigureOut">
              <a:rPr lang="en-IN" smtClean="0"/>
              <a:pPr/>
              <a:t>11-05-2019</a:t>
            </a:fld>
            <a:endParaRPr lang="en-IN"/>
          </a:p>
        </p:txBody>
      </p:sp>
      <p:sp>
        <p:nvSpPr>
          <p:cNvPr id="5" name="Footer Placeholder 4">
            <a:extLst>
              <a:ext uri="{FF2B5EF4-FFF2-40B4-BE49-F238E27FC236}">
                <a16:creationId xmlns:a16="http://schemas.microsoft.com/office/drawing/2014/main" id="{E8AF8AE7-2A24-41A5-8B8F-BD92FB06F2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2DE941-C8BF-4878-A0ED-321602A8DED5}"/>
              </a:ext>
            </a:extLst>
          </p:cNvPr>
          <p:cNvSpPr>
            <a:spLocks noGrp="1"/>
          </p:cNvSpPr>
          <p:nvPr>
            <p:ph type="sldNum" sz="quarter" idx="12"/>
          </p:nvPr>
        </p:nvSpPr>
        <p:spPr/>
        <p:txBody>
          <a:bodyPr/>
          <a:lstStyle/>
          <a:p>
            <a:fld id="{5499CF40-1D60-49C5-92B9-CEE63BA1B160}" type="slidenum">
              <a:rPr lang="en-IN" smtClean="0"/>
              <a:pPr/>
              <a:t>‹#›</a:t>
            </a:fld>
            <a:endParaRPr lang="en-IN"/>
          </a:p>
        </p:txBody>
      </p:sp>
    </p:spTree>
    <p:extLst>
      <p:ext uri="{BB962C8B-B14F-4D97-AF65-F5344CB8AC3E}">
        <p14:creationId xmlns:p14="http://schemas.microsoft.com/office/powerpoint/2010/main" val="3800536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E829B40F-A8D6-436B-A1FD-0B65E8DC8227}" type="datetime3">
              <a:rPr lang="en-US" smtClean="0"/>
              <a:pPr/>
              <a:t>11 May 2019</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1857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l="-3000" t="-1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6FF557-CAC7-4EAE-84A9-7271A3EAF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C49FEEF-7EAF-48EE-B813-338674366A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FA948E-A4F6-4687-A5C6-BB4B02C715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A93259-05D2-4A0D-985F-DB0302EC36EC}" type="datetimeFigureOut">
              <a:rPr lang="en-IN" smtClean="0"/>
              <a:pPr/>
              <a:t>11-05-2019</a:t>
            </a:fld>
            <a:endParaRPr lang="en-IN"/>
          </a:p>
        </p:txBody>
      </p:sp>
      <p:sp>
        <p:nvSpPr>
          <p:cNvPr id="5" name="Footer Placeholder 4">
            <a:extLst>
              <a:ext uri="{FF2B5EF4-FFF2-40B4-BE49-F238E27FC236}">
                <a16:creationId xmlns:a16="http://schemas.microsoft.com/office/drawing/2014/main" id="{2BB9BF2B-C2BD-4AC8-9237-899174D143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CB181F0-0F21-4820-A5C8-8931877855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9CF40-1D60-49C5-92B9-CEE63BA1B160}" type="slidenum">
              <a:rPr lang="en-IN" smtClean="0"/>
              <a:pPr/>
              <a:t>‹#›</a:t>
            </a:fld>
            <a:endParaRPr lang="en-IN"/>
          </a:p>
        </p:txBody>
      </p:sp>
    </p:spTree>
    <p:extLst>
      <p:ext uri="{BB962C8B-B14F-4D97-AF65-F5344CB8AC3E}">
        <p14:creationId xmlns:p14="http://schemas.microsoft.com/office/powerpoint/2010/main" val="2244378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www.who.int/healthsystems/strategy/everybodys_business.pdf"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06527-CAAF-4685-B196-FD759E3E4BBE}"/>
              </a:ext>
            </a:extLst>
          </p:cNvPr>
          <p:cNvSpPr>
            <a:spLocks noGrp="1"/>
          </p:cNvSpPr>
          <p:nvPr>
            <p:ph type="ctrTitle"/>
          </p:nvPr>
        </p:nvSpPr>
        <p:spPr>
          <a:xfrm>
            <a:off x="0" y="1122363"/>
            <a:ext cx="12122870" cy="4144962"/>
          </a:xfrm>
        </p:spPr>
        <p:txBody>
          <a:bodyPr>
            <a:normAutofit fontScale="90000"/>
          </a:bodyPr>
          <a:lstStyle/>
          <a:p>
            <a:br>
              <a:rPr lang="en-IN" sz="4000" dirty="0">
                <a:latin typeface="Palatino Linotype" pitchFamily="18" charset="0"/>
              </a:rPr>
            </a:br>
            <a:r>
              <a:rPr lang="en-IN" sz="4000" b="1" dirty="0">
                <a:solidFill>
                  <a:schemeClr val="accent1">
                    <a:lumMod val="50000"/>
                  </a:schemeClr>
                </a:solidFill>
                <a:latin typeface="Palatino Linotype" pitchFamily="18" charset="0"/>
              </a:rPr>
              <a:t>National Health Systems Resource Centre</a:t>
            </a:r>
            <a:br>
              <a:rPr lang="en-IN" sz="4000" b="1" dirty="0">
                <a:solidFill>
                  <a:schemeClr val="accent1">
                    <a:lumMod val="50000"/>
                  </a:schemeClr>
                </a:solidFill>
                <a:latin typeface="Palatino Linotype" pitchFamily="18" charset="0"/>
              </a:rPr>
            </a:br>
            <a:r>
              <a:rPr lang="en-IN" sz="4000" b="1" dirty="0">
                <a:solidFill>
                  <a:schemeClr val="accent1">
                    <a:lumMod val="50000"/>
                  </a:schemeClr>
                </a:solidFill>
                <a:latin typeface="Palatino Linotype" pitchFamily="18" charset="0"/>
              </a:rPr>
              <a:t>HCF</a:t>
            </a:r>
            <a:br>
              <a:rPr lang="en-IN" sz="4000" b="1" dirty="0">
                <a:solidFill>
                  <a:schemeClr val="accent1">
                    <a:lumMod val="50000"/>
                  </a:schemeClr>
                </a:solidFill>
                <a:latin typeface="Palatino Linotype" pitchFamily="18" charset="0"/>
              </a:rPr>
            </a:br>
            <a:br>
              <a:rPr lang="en-IN" sz="4000" b="1" dirty="0">
                <a:solidFill>
                  <a:schemeClr val="accent1">
                    <a:lumMod val="50000"/>
                  </a:schemeClr>
                </a:solidFill>
                <a:latin typeface="Palatino Linotype" pitchFamily="18" charset="0"/>
              </a:rPr>
            </a:br>
            <a:br>
              <a:rPr lang="en-IN" sz="4000" b="1" dirty="0">
                <a:solidFill>
                  <a:schemeClr val="accent1">
                    <a:lumMod val="50000"/>
                  </a:schemeClr>
                </a:solidFill>
                <a:latin typeface="Palatino Linotype" pitchFamily="18" charset="0"/>
              </a:rPr>
            </a:br>
            <a:r>
              <a:rPr lang="en-IN" sz="4000" b="1" dirty="0">
                <a:solidFill>
                  <a:schemeClr val="accent1">
                    <a:lumMod val="50000"/>
                  </a:schemeClr>
                </a:solidFill>
                <a:latin typeface="Palatino Linotype" pitchFamily="18" charset="0"/>
              </a:rPr>
              <a:t>Healthcare Financing</a:t>
            </a:r>
            <a:br>
              <a:rPr lang="en-IN" sz="4000" b="1" dirty="0">
                <a:solidFill>
                  <a:schemeClr val="accent1">
                    <a:lumMod val="50000"/>
                  </a:schemeClr>
                </a:solidFill>
                <a:latin typeface="Palatino Linotype" pitchFamily="18" charset="0"/>
              </a:rPr>
            </a:br>
            <a:br>
              <a:rPr lang="en-IN" sz="4000" b="1" dirty="0">
                <a:solidFill>
                  <a:schemeClr val="accent1">
                    <a:lumMod val="50000"/>
                  </a:schemeClr>
                </a:solidFill>
                <a:latin typeface="Palatino Linotype" pitchFamily="18" charset="0"/>
              </a:rPr>
            </a:br>
            <a:br>
              <a:rPr lang="en-IN" sz="4000" b="1" dirty="0">
                <a:solidFill>
                  <a:schemeClr val="accent1">
                    <a:lumMod val="50000"/>
                  </a:schemeClr>
                </a:solidFill>
                <a:latin typeface="Palatino Linotype" pitchFamily="18" charset="0"/>
              </a:rPr>
            </a:br>
            <a:endParaRPr lang="en-IN" sz="4000" b="1" dirty="0">
              <a:solidFill>
                <a:schemeClr val="accent1">
                  <a:lumMod val="50000"/>
                </a:schemeClr>
              </a:solidFill>
            </a:endParaRPr>
          </a:p>
        </p:txBody>
      </p:sp>
    </p:spTree>
    <p:extLst>
      <p:ext uri="{BB962C8B-B14F-4D97-AF65-F5344CB8AC3E}">
        <p14:creationId xmlns:p14="http://schemas.microsoft.com/office/powerpoint/2010/main" val="2317977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Financing in Health System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99770" y="2823823"/>
            <a:ext cx="7077075" cy="3609975"/>
          </a:xfrm>
        </p:spPr>
      </p:pic>
      <p:sp>
        <p:nvSpPr>
          <p:cNvPr id="5" name="TextBox 4"/>
          <p:cNvSpPr txBox="1"/>
          <p:nvPr/>
        </p:nvSpPr>
        <p:spPr>
          <a:xfrm>
            <a:off x="444138" y="2823823"/>
            <a:ext cx="4127862" cy="3416320"/>
          </a:xfrm>
          <a:prstGeom prst="rect">
            <a:avLst/>
          </a:prstGeom>
          <a:noFill/>
        </p:spPr>
        <p:txBody>
          <a:bodyPr wrap="square" rtlCol="0">
            <a:spAutoFit/>
          </a:bodyPr>
          <a:lstStyle/>
          <a:p>
            <a:r>
              <a:rPr lang="en-IN" b="1" i="1" dirty="0"/>
              <a:t>A health system consists of all organizations, people and actions whose primary intent is to promote, restore or maintain health</a:t>
            </a:r>
            <a:r>
              <a:rPr lang="en-IN" dirty="0"/>
              <a:t>. </a:t>
            </a:r>
          </a:p>
          <a:p>
            <a:r>
              <a:rPr lang="en-IN" dirty="0"/>
              <a:t>This includes efforts to influence determinants of health as well as more direct health-improving activities. </a:t>
            </a:r>
          </a:p>
          <a:p>
            <a:r>
              <a:rPr lang="en-IN" dirty="0"/>
              <a:t>A health system is therefore more than the pyramid of publicly owned facilities that deliver personal health services.</a:t>
            </a:r>
            <a:endParaRPr lang="en-US" dirty="0"/>
          </a:p>
        </p:txBody>
      </p:sp>
      <p:sp>
        <p:nvSpPr>
          <p:cNvPr id="6" name="Oval 5"/>
          <p:cNvSpPr/>
          <p:nvPr/>
        </p:nvSpPr>
        <p:spPr>
          <a:xfrm>
            <a:off x="4572000" y="5329646"/>
            <a:ext cx="1149531" cy="52251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29645" y="6573658"/>
            <a:ext cx="11332707" cy="276999"/>
          </a:xfrm>
          <a:prstGeom prst="rect">
            <a:avLst/>
          </a:prstGeom>
          <a:noFill/>
        </p:spPr>
        <p:txBody>
          <a:bodyPr wrap="square" rtlCol="0">
            <a:spAutoFit/>
          </a:bodyPr>
          <a:lstStyle/>
          <a:p>
            <a:r>
              <a:rPr lang="en-IN" sz="1200" dirty="0">
                <a:hlinkClick r:id="rId3"/>
              </a:rPr>
              <a:t>"Everybody's business. Strengthening health systems to improve health outcomes : WHO's framework for action"</a:t>
            </a:r>
            <a:r>
              <a:rPr lang="en-IN" sz="1200" dirty="0"/>
              <a:t> (PDF). WHO. 2007.</a:t>
            </a:r>
            <a:endParaRPr lang="en-US" sz="1200" dirty="0"/>
          </a:p>
        </p:txBody>
      </p:sp>
    </p:spTree>
    <p:extLst>
      <p:ext uri="{BB962C8B-B14F-4D97-AF65-F5344CB8AC3E}">
        <p14:creationId xmlns:p14="http://schemas.microsoft.com/office/powerpoint/2010/main" val="274644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Healthcare Financing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71020888"/>
              </p:ext>
            </p:extLst>
          </p:nvPr>
        </p:nvGraphicFramePr>
        <p:xfrm>
          <a:off x="819150" y="2222500"/>
          <a:ext cx="10553700" cy="363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1750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47188"/>
            <a:ext cx="11153398" cy="970450"/>
          </a:xfrm>
        </p:spPr>
        <p:txBody>
          <a:bodyPr>
            <a:normAutofit fontScale="90000"/>
          </a:bodyPr>
          <a:lstStyle/>
          <a:p>
            <a:r>
              <a:rPr lang="en-IN" b="0" dirty="0"/>
              <a:t>The connection between health financing and overall system goals</a:t>
            </a:r>
            <a:endParaRPr lang="en-US" dirty="0"/>
          </a:p>
        </p:txBody>
      </p:sp>
      <p:pic>
        <p:nvPicPr>
          <p:cNvPr id="1026" name="Picture 2" descr="Fig. 2. Health system goals and health financing policy objecti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761" y="2250015"/>
            <a:ext cx="5868707" cy="42645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68185" y="6514610"/>
            <a:ext cx="2270173" cy="276999"/>
          </a:xfrm>
          <a:prstGeom prst="rect">
            <a:avLst/>
          </a:prstGeom>
          <a:noFill/>
        </p:spPr>
        <p:txBody>
          <a:bodyPr wrap="none" rtlCol="0">
            <a:spAutoFit/>
          </a:bodyPr>
          <a:lstStyle/>
          <a:p>
            <a:r>
              <a:rPr lang="en-IN" sz="1200" dirty="0"/>
              <a:t>Adapted from </a:t>
            </a:r>
            <a:r>
              <a:rPr lang="en-IN" sz="1200" dirty="0" err="1"/>
              <a:t>Kutzin</a:t>
            </a:r>
            <a:r>
              <a:rPr lang="en-IN" sz="1200" dirty="0"/>
              <a:t> J, 2008</a:t>
            </a:r>
            <a:endParaRPr lang="en-US" sz="1200" dirty="0"/>
          </a:p>
        </p:txBody>
      </p:sp>
      <p:sp>
        <p:nvSpPr>
          <p:cNvPr id="5" name="TextBox 4"/>
          <p:cNvSpPr txBox="1"/>
          <p:nvPr/>
        </p:nvSpPr>
        <p:spPr>
          <a:xfrm>
            <a:off x="7234518" y="2729753"/>
            <a:ext cx="4450976" cy="923330"/>
          </a:xfrm>
          <a:prstGeom prst="rect">
            <a:avLst/>
          </a:prstGeom>
          <a:noFill/>
        </p:spPr>
        <p:txBody>
          <a:bodyPr wrap="square" rtlCol="0">
            <a:spAutoFit/>
          </a:bodyPr>
          <a:lstStyle/>
          <a:p>
            <a:r>
              <a:rPr lang="en-IN" dirty="0"/>
              <a:t>The health financing system does not act alone in affecting the intermediate objectives and final goals;</a:t>
            </a:r>
            <a:endParaRPr lang="en-US" dirty="0"/>
          </a:p>
        </p:txBody>
      </p:sp>
      <p:sp>
        <p:nvSpPr>
          <p:cNvPr id="6" name="TextBox 5"/>
          <p:cNvSpPr txBox="1"/>
          <p:nvPr/>
        </p:nvSpPr>
        <p:spPr>
          <a:xfrm>
            <a:off x="7234518" y="4382312"/>
            <a:ext cx="4357231" cy="1200329"/>
          </a:xfrm>
          <a:prstGeom prst="rect">
            <a:avLst/>
          </a:prstGeom>
          <a:noFill/>
        </p:spPr>
        <p:txBody>
          <a:bodyPr wrap="square" rtlCol="0">
            <a:spAutoFit/>
          </a:bodyPr>
          <a:lstStyle/>
          <a:p>
            <a:r>
              <a:rPr lang="en-IN" i="1" dirty="0"/>
              <a:t>Co-ordinated policy and implementation across health system functions are essential for making progress on the desired objectives</a:t>
            </a:r>
            <a:endParaRPr lang="en-US" i="1" dirty="0"/>
          </a:p>
        </p:txBody>
      </p:sp>
    </p:spTree>
    <p:extLst>
      <p:ext uri="{BB962C8B-B14F-4D97-AF65-F5344CB8AC3E}">
        <p14:creationId xmlns:p14="http://schemas.microsoft.com/office/powerpoint/2010/main" val="3819687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B7DD-A47E-4DDF-A2D9-0E7B695712D6}"/>
              </a:ext>
            </a:extLst>
          </p:cNvPr>
          <p:cNvSpPr>
            <a:spLocks noGrp="1"/>
          </p:cNvSpPr>
          <p:nvPr>
            <p:ph type="title"/>
          </p:nvPr>
        </p:nvSpPr>
        <p:spPr/>
        <p:txBody>
          <a:bodyPr>
            <a:normAutofit fontScale="90000"/>
          </a:bodyPr>
          <a:lstStyle/>
          <a:p>
            <a:r>
              <a:rPr lang="en-US" dirty="0"/>
              <a:t>Sources of information on Health systems financing</a:t>
            </a:r>
            <a:endParaRPr lang="en-IN" dirty="0"/>
          </a:p>
        </p:txBody>
      </p:sp>
      <p:sp>
        <p:nvSpPr>
          <p:cNvPr id="3" name="Content Placeholder 2">
            <a:extLst>
              <a:ext uri="{FF2B5EF4-FFF2-40B4-BE49-F238E27FC236}">
                <a16:creationId xmlns:a16="http://schemas.microsoft.com/office/drawing/2014/main" id="{765E1018-5FF9-4474-BE0C-56FB0BC3A9B5}"/>
              </a:ext>
            </a:extLst>
          </p:cNvPr>
          <p:cNvSpPr>
            <a:spLocks noGrp="1"/>
          </p:cNvSpPr>
          <p:nvPr>
            <p:ph sz="quarter" idx="1"/>
          </p:nvPr>
        </p:nvSpPr>
        <p:spPr>
          <a:xfrm>
            <a:off x="45339" y="1619249"/>
            <a:ext cx="10871200" cy="4714875"/>
          </a:xfrm>
        </p:spPr>
        <p:txBody>
          <a:bodyPr>
            <a:normAutofit fontScale="62500" lnSpcReduction="20000"/>
          </a:bodyPr>
          <a:lstStyle/>
          <a:p>
            <a:pPr marL="0" indent="0">
              <a:buNone/>
            </a:pPr>
            <a:r>
              <a:rPr lang="en-IN" sz="2600" b="1" dirty="0"/>
              <a:t>1. Different Sources of Health Financing</a:t>
            </a:r>
            <a:r>
              <a:rPr lang="en-IN" sz="2600" dirty="0"/>
              <a:t>:</a:t>
            </a:r>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buNone/>
            </a:pPr>
            <a:endParaRPr lang="en-IN" dirty="0"/>
          </a:p>
          <a:p>
            <a:pPr marL="0" indent="0" algn="just">
              <a:lnSpc>
                <a:spcPct val="170000"/>
              </a:lnSpc>
              <a:buNone/>
            </a:pPr>
            <a:r>
              <a:rPr lang="en-IN" sz="2600" b="1" dirty="0"/>
              <a:t>1.1</a:t>
            </a:r>
            <a:r>
              <a:rPr lang="en-IN" sz="2600" dirty="0"/>
              <a:t> </a:t>
            </a:r>
            <a:r>
              <a:rPr lang="en-IN" sz="2600" b="1" dirty="0"/>
              <a:t>Tools: Budget tracking, Public Expenditure Review (PER)</a:t>
            </a:r>
          </a:p>
          <a:p>
            <a:pPr marL="0" indent="0" algn="just">
              <a:lnSpc>
                <a:spcPct val="170000"/>
              </a:lnSpc>
              <a:buNone/>
            </a:pPr>
            <a:r>
              <a:rPr lang="en-IN" sz="2600" b="1" dirty="0"/>
              <a:t>1.3 National Health Accounts(NHA): </a:t>
            </a:r>
            <a:r>
              <a:rPr lang="en-IN" sz="2600" dirty="0"/>
              <a:t>NHA</a:t>
            </a:r>
            <a:r>
              <a:rPr lang="en-IN" sz="2600" b="1" dirty="0"/>
              <a:t> </a:t>
            </a:r>
            <a:r>
              <a:rPr lang="en-US" sz="2600" dirty="0"/>
              <a:t>combines expenditure data from all sources and through all types of financial agents. It answers important policy questions such as what are sources of healthcare expenditures, who manages them, who provides health care services and which services are utilised. Use of global standard frame work: System of Health Accounts 2011 (SHA 2011), facilitates comparison of estimates across countries.</a:t>
            </a:r>
            <a:endParaRPr lang="en-IN" sz="2600" dirty="0"/>
          </a:p>
          <a:p>
            <a:pPr marL="0" indent="0">
              <a:buNone/>
            </a:pPr>
            <a:endParaRPr lang="en-IN" dirty="0"/>
          </a:p>
        </p:txBody>
      </p:sp>
      <p:graphicFrame>
        <p:nvGraphicFramePr>
          <p:cNvPr id="8" name="Table 7">
            <a:extLst>
              <a:ext uri="{FF2B5EF4-FFF2-40B4-BE49-F238E27FC236}">
                <a16:creationId xmlns:a16="http://schemas.microsoft.com/office/drawing/2014/main" id="{4BDC7D4E-5ED3-4F13-8833-A3DB929F0DE5}"/>
              </a:ext>
            </a:extLst>
          </p:cNvPr>
          <p:cNvGraphicFramePr>
            <a:graphicFrameLocks noGrp="1"/>
          </p:cNvGraphicFramePr>
          <p:nvPr>
            <p:extLst>
              <p:ext uri="{D42A27DB-BD31-4B8C-83A1-F6EECF244321}">
                <p14:modId xmlns:p14="http://schemas.microsoft.com/office/powerpoint/2010/main" val="896536299"/>
              </p:ext>
            </p:extLst>
          </p:nvPr>
        </p:nvGraphicFramePr>
        <p:xfrm>
          <a:off x="457200" y="2162175"/>
          <a:ext cx="9725025" cy="1977390"/>
        </p:xfrm>
        <a:graphic>
          <a:graphicData uri="http://schemas.openxmlformats.org/drawingml/2006/table">
            <a:tbl>
              <a:tblPr>
                <a:tableStyleId>{3B4B98B0-60AC-42C2-AFA5-B58CD77FA1E5}</a:tableStyleId>
              </a:tblPr>
              <a:tblGrid>
                <a:gridCol w="4631880">
                  <a:extLst>
                    <a:ext uri="{9D8B030D-6E8A-4147-A177-3AD203B41FA5}">
                      <a16:colId xmlns:a16="http://schemas.microsoft.com/office/drawing/2014/main" val="2745968548"/>
                    </a:ext>
                  </a:extLst>
                </a:gridCol>
                <a:gridCol w="5093145">
                  <a:extLst>
                    <a:ext uri="{9D8B030D-6E8A-4147-A177-3AD203B41FA5}">
                      <a16:colId xmlns:a16="http://schemas.microsoft.com/office/drawing/2014/main" val="2486507393"/>
                    </a:ext>
                  </a:extLst>
                </a:gridCol>
              </a:tblGrid>
              <a:tr h="199390">
                <a:tc>
                  <a:txBody>
                    <a:bodyPr/>
                    <a:lstStyle/>
                    <a:p>
                      <a:pPr algn="l" fontAlgn="b"/>
                      <a:r>
                        <a:rPr lang="en-IN" sz="1400" b="1" u="none" strike="noStrike" dirty="0">
                          <a:effectLst/>
                        </a:rPr>
                        <a:t>Government Health Expenditure</a:t>
                      </a:r>
                      <a:endParaRPr lang="en-IN" sz="1400" b="1"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N" sz="1400" b="1" u="none" strike="noStrike" dirty="0">
                          <a:effectLst/>
                        </a:rPr>
                        <a:t>Source of Information</a:t>
                      </a:r>
                      <a:endParaRPr lang="en-IN" sz="14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69563208"/>
                  </a:ext>
                </a:extLst>
              </a:tr>
              <a:tr h="199390">
                <a:tc>
                  <a:txBody>
                    <a:bodyPr/>
                    <a:lstStyle/>
                    <a:p>
                      <a:pPr algn="l" fontAlgn="b"/>
                      <a:r>
                        <a:rPr lang="en-IN" sz="1400" u="none" strike="noStrike" dirty="0">
                          <a:effectLst/>
                        </a:rPr>
                        <a:t>Union Government</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400" u="none" strike="noStrike">
                          <a:effectLst/>
                        </a:rPr>
                        <a:t>Budget Data: Health and Other Ministries</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66250393"/>
                  </a:ext>
                </a:extLst>
              </a:tr>
              <a:tr h="199390">
                <a:tc>
                  <a:txBody>
                    <a:bodyPr/>
                    <a:lstStyle/>
                    <a:p>
                      <a:pPr algn="l" fontAlgn="b"/>
                      <a:r>
                        <a:rPr lang="en-IN" sz="1400" u="none" strike="noStrike" dirty="0">
                          <a:effectLst/>
                        </a:rPr>
                        <a:t>State Government </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400" u="none" strike="noStrike">
                          <a:effectLst/>
                        </a:rPr>
                        <a:t>Budget Data: Health and Other Ministries</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59144065"/>
                  </a:ext>
                </a:extLst>
              </a:tr>
              <a:tr h="199390">
                <a:tc>
                  <a:txBody>
                    <a:bodyPr/>
                    <a:lstStyle/>
                    <a:p>
                      <a:pPr algn="l" fontAlgn="b"/>
                      <a:r>
                        <a:rPr lang="en-IN" sz="1400" u="none" strike="noStrike" dirty="0">
                          <a:effectLst/>
                        </a:rPr>
                        <a:t> Local Governments</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400" u="none" strike="noStrike" dirty="0">
                          <a:effectLst/>
                        </a:rPr>
                        <a:t>Budget and Annual Accounts Data</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96614291"/>
                  </a:ext>
                </a:extLst>
              </a:tr>
              <a:tr h="199390">
                <a:tc>
                  <a:txBody>
                    <a:bodyPr/>
                    <a:lstStyle/>
                    <a:p>
                      <a:pPr algn="l" fontAlgn="b"/>
                      <a:r>
                        <a:rPr lang="en-IN" sz="1400" u="none" strike="noStrike" dirty="0">
                          <a:effectLst/>
                        </a:rPr>
                        <a:t>Social Health Insurance Contributions</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400" u="none" strike="noStrike">
                          <a:effectLst/>
                        </a:rPr>
                        <a:t>Budget Data and Annual Reports</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28920055"/>
                  </a:ext>
                </a:extLst>
              </a:tr>
              <a:tr h="199390">
                <a:tc>
                  <a:txBody>
                    <a:bodyPr/>
                    <a:lstStyle/>
                    <a:p>
                      <a:pPr algn="l" fontAlgn="b"/>
                      <a:r>
                        <a:rPr lang="en-IN" sz="1400" b="1" u="none" strike="noStrike" dirty="0">
                          <a:effectLst/>
                        </a:rPr>
                        <a:t>Private Health Expenditure</a:t>
                      </a:r>
                      <a:endParaRPr lang="en-IN" sz="1400" b="1"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endParaRPr lang="en-IN"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060073879"/>
                  </a:ext>
                </a:extLst>
              </a:tr>
              <a:tr h="199390">
                <a:tc>
                  <a:txBody>
                    <a:bodyPr/>
                    <a:lstStyle/>
                    <a:p>
                      <a:pPr algn="l" fontAlgn="b"/>
                      <a:r>
                        <a:rPr lang="en-IN" sz="1400" u="none" strike="noStrike" dirty="0">
                          <a:effectLst/>
                        </a:rPr>
                        <a:t>Private Health Insurance</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400" u="none" strike="noStrike">
                          <a:effectLst/>
                        </a:rPr>
                        <a:t>Annual Reports and Disaggregated Insurance claim Data</a:t>
                      </a:r>
                      <a:endParaRPr lang="en-US"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2075629"/>
                  </a:ext>
                </a:extLst>
              </a:tr>
              <a:tr h="199390">
                <a:tc>
                  <a:txBody>
                    <a:bodyPr/>
                    <a:lstStyle/>
                    <a:p>
                      <a:pPr algn="l" fontAlgn="b"/>
                      <a:r>
                        <a:rPr lang="en-IN" sz="1400" u="none" strike="noStrike" dirty="0">
                          <a:effectLst/>
                        </a:rPr>
                        <a:t>Out of Pocket Expenditure</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IN" sz="1400" u="none" strike="noStrike">
                          <a:effectLst/>
                        </a:rPr>
                        <a:t>Household Surveys</a:t>
                      </a:r>
                      <a:endParaRPr lang="en-IN"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790480710"/>
                  </a:ext>
                </a:extLst>
              </a:tr>
              <a:tr h="199390">
                <a:tc>
                  <a:txBody>
                    <a:bodyPr/>
                    <a:lstStyle/>
                    <a:p>
                      <a:pPr algn="l" fontAlgn="b"/>
                      <a:r>
                        <a:rPr lang="en-IN" sz="1400" u="none" strike="noStrike" dirty="0">
                          <a:effectLst/>
                        </a:rPr>
                        <a:t>Others (NGOs, Corporations, External Donors)</a:t>
                      </a:r>
                      <a:endParaRPr lang="en-IN"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400" u="none" strike="noStrike" dirty="0">
                          <a:effectLst/>
                        </a:rPr>
                        <a:t>Survey, Existing Studies and Annual Reports</a:t>
                      </a:r>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619678137"/>
                  </a:ext>
                </a:extLst>
              </a:tr>
            </a:tbl>
          </a:graphicData>
        </a:graphic>
      </p:graphicFrame>
    </p:spTree>
    <p:extLst>
      <p:ext uri="{BB962C8B-B14F-4D97-AF65-F5344CB8AC3E}">
        <p14:creationId xmlns:p14="http://schemas.microsoft.com/office/powerpoint/2010/main" val="4226502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Information on health systems financing: National Health Accounts based on System of </a:t>
            </a:r>
            <a:r>
              <a:rPr lang="en-IN" sz="3600" dirty="0"/>
              <a:t>Health Accounts</a:t>
            </a:r>
            <a:r>
              <a:rPr lang="en-US" sz="3600" dirty="0"/>
              <a:t> 2011 (SHA 2011)</a:t>
            </a:r>
          </a:p>
        </p:txBody>
      </p:sp>
      <p:sp>
        <p:nvSpPr>
          <p:cNvPr id="4" name="Content Placeholder 3"/>
          <p:cNvSpPr>
            <a:spLocks noGrp="1"/>
          </p:cNvSpPr>
          <p:nvPr>
            <p:ph sz="quarter" idx="1"/>
          </p:nvPr>
        </p:nvSpPr>
        <p:spPr/>
        <p:txBody>
          <a:bodyPr>
            <a:normAutofit/>
          </a:bodyPr>
          <a:lstStyle/>
          <a:p>
            <a:pPr marL="0" indent="0">
              <a:buNone/>
            </a:pPr>
            <a:endParaRPr lang="en-US" sz="1400" dirty="0">
              <a:latin typeface="+mj-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6648" y="2438401"/>
            <a:ext cx="6130212" cy="3865117"/>
          </a:xfrm>
          <a:prstGeom prst="rect">
            <a:avLst/>
          </a:prstGeom>
        </p:spPr>
      </p:pic>
      <p:sp>
        <p:nvSpPr>
          <p:cNvPr id="3" name="Oval 2"/>
          <p:cNvSpPr/>
          <p:nvPr/>
        </p:nvSpPr>
        <p:spPr>
          <a:xfrm>
            <a:off x="7239000" y="3733800"/>
            <a:ext cx="1027860" cy="2057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1020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27196-92FC-4A5B-B52B-7BEA7DB59162}"/>
              </a:ext>
            </a:extLst>
          </p:cNvPr>
          <p:cNvSpPr>
            <a:spLocks noGrp="1"/>
          </p:cNvSpPr>
          <p:nvPr>
            <p:ph type="title"/>
          </p:nvPr>
        </p:nvSpPr>
        <p:spPr>
          <a:xfrm>
            <a:off x="295275" y="228600"/>
            <a:ext cx="11392789" cy="990600"/>
          </a:xfrm>
        </p:spPr>
        <p:txBody>
          <a:bodyPr>
            <a:normAutofit fontScale="90000"/>
          </a:bodyPr>
          <a:lstStyle/>
          <a:p>
            <a:r>
              <a:rPr lang="en-IN" sz="3100" dirty="0"/>
              <a:t>NHA 2015-16: </a:t>
            </a:r>
            <a:r>
              <a:rPr lang="en-US" sz="3100" b="1" dirty="0"/>
              <a:t>Healthcare Expenditure by Financing Schemes (%)</a:t>
            </a:r>
            <a:br>
              <a:rPr lang="en-IN" b="1" dirty="0"/>
            </a:br>
            <a:endParaRPr lang="en-IN" dirty="0"/>
          </a:p>
        </p:txBody>
      </p:sp>
      <p:graphicFrame>
        <p:nvGraphicFramePr>
          <p:cNvPr id="8" name="Content Placeholder 7">
            <a:extLst>
              <a:ext uri="{FF2B5EF4-FFF2-40B4-BE49-F238E27FC236}">
                <a16:creationId xmlns:a16="http://schemas.microsoft.com/office/drawing/2014/main" id="{7428A0CD-627B-4C7C-BBE8-9DEBEC5C9BA5}"/>
              </a:ext>
            </a:extLst>
          </p:cNvPr>
          <p:cNvGraphicFramePr>
            <a:graphicFrameLocks noGrp="1"/>
          </p:cNvGraphicFramePr>
          <p:nvPr>
            <p:ph sz="quarter" idx="1"/>
            <p:extLst>
              <p:ext uri="{D42A27DB-BD31-4B8C-83A1-F6EECF244321}">
                <p14:modId xmlns:p14="http://schemas.microsoft.com/office/powerpoint/2010/main" val="3235289524"/>
              </p:ext>
            </p:extLst>
          </p:nvPr>
        </p:nvGraphicFramePr>
        <p:xfrm>
          <a:off x="817563" y="1600200"/>
          <a:ext cx="108712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92849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3AD0D-16BF-45EC-9A93-D1476C2A886C}"/>
              </a:ext>
            </a:extLst>
          </p:cNvPr>
          <p:cNvSpPr>
            <a:spLocks noGrp="1"/>
          </p:cNvSpPr>
          <p:nvPr>
            <p:ph type="title"/>
          </p:nvPr>
        </p:nvSpPr>
        <p:spPr>
          <a:xfrm>
            <a:off x="817563" y="228600"/>
            <a:ext cx="11212512" cy="781050"/>
          </a:xfrm>
        </p:spPr>
        <p:txBody>
          <a:bodyPr>
            <a:noAutofit/>
          </a:bodyPr>
          <a:lstStyle/>
          <a:p>
            <a:r>
              <a:rPr lang="en-IN" sz="3200" dirty="0"/>
              <a:t>NHA 2015-16: </a:t>
            </a:r>
            <a:r>
              <a:rPr lang="en-US" sz="3200" b="1" dirty="0"/>
              <a:t>Healthcare Expenditure by Healthcare Provider (%)</a:t>
            </a:r>
            <a:endParaRPr lang="en-IN" sz="3200" dirty="0"/>
          </a:p>
        </p:txBody>
      </p:sp>
      <p:graphicFrame>
        <p:nvGraphicFramePr>
          <p:cNvPr id="4" name="Content Placeholder 3">
            <a:extLst>
              <a:ext uri="{FF2B5EF4-FFF2-40B4-BE49-F238E27FC236}">
                <a16:creationId xmlns:a16="http://schemas.microsoft.com/office/drawing/2014/main" id="{51363CAD-85E3-439A-8B11-5E1C49837506}"/>
              </a:ext>
            </a:extLst>
          </p:cNvPr>
          <p:cNvGraphicFramePr>
            <a:graphicFrameLocks noGrp="1"/>
          </p:cNvGraphicFramePr>
          <p:nvPr>
            <p:ph sz="quarter" idx="1"/>
            <p:extLst>
              <p:ext uri="{D42A27DB-BD31-4B8C-83A1-F6EECF244321}">
                <p14:modId xmlns:p14="http://schemas.microsoft.com/office/powerpoint/2010/main" val="1264332974"/>
              </p:ext>
            </p:extLst>
          </p:nvPr>
        </p:nvGraphicFramePr>
        <p:xfrm>
          <a:off x="817563" y="1209675"/>
          <a:ext cx="10871200" cy="5286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4707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F63C0-A739-4CA8-85F7-E3019E5AAF67}"/>
              </a:ext>
            </a:extLst>
          </p:cNvPr>
          <p:cNvSpPr>
            <a:spLocks noGrp="1"/>
          </p:cNvSpPr>
          <p:nvPr>
            <p:ph type="title"/>
          </p:nvPr>
        </p:nvSpPr>
        <p:spPr/>
        <p:txBody>
          <a:bodyPr/>
          <a:lstStyle/>
          <a:p>
            <a:r>
              <a:rPr lang="en-IN" dirty="0"/>
              <a:t>Indicators of Health Financing</a:t>
            </a:r>
          </a:p>
        </p:txBody>
      </p:sp>
      <p:sp>
        <p:nvSpPr>
          <p:cNvPr id="3" name="Content Placeholder 2">
            <a:extLst>
              <a:ext uri="{FF2B5EF4-FFF2-40B4-BE49-F238E27FC236}">
                <a16:creationId xmlns:a16="http://schemas.microsoft.com/office/drawing/2014/main" id="{6DDBA14E-98ED-4535-AC35-03347774FDE8}"/>
              </a:ext>
            </a:extLst>
          </p:cNvPr>
          <p:cNvSpPr>
            <a:spLocks noGrp="1"/>
          </p:cNvSpPr>
          <p:nvPr>
            <p:ph sz="quarter" idx="1"/>
          </p:nvPr>
        </p:nvSpPr>
        <p:spPr/>
        <p:txBody>
          <a:bodyPr>
            <a:normAutofit fontScale="92500" lnSpcReduction="10000"/>
          </a:bodyPr>
          <a:lstStyle/>
          <a:p>
            <a:r>
              <a:rPr lang="en-IN" dirty="0"/>
              <a:t>Macro Aggregates: Health Exp as % of GDP.</a:t>
            </a:r>
          </a:p>
          <a:p>
            <a:pPr marL="0" indent="0">
              <a:buNone/>
            </a:pPr>
            <a:endParaRPr lang="en-IN" dirty="0"/>
          </a:p>
          <a:p>
            <a:r>
              <a:rPr lang="en-IN" dirty="0"/>
              <a:t>Sources of Health Expenditure: Share of Government expenditure as a Share of total health expenditure.</a:t>
            </a:r>
          </a:p>
          <a:p>
            <a:endParaRPr lang="en-IN" dirty="0"/>
          </a:p>
          <a:p>
            <a:r>
              <a:rPr lang="en-IN" dirty="0"/>
              <a:t>Differential Allocation on Health: Share of Government Health Expenditure on Primary Health Care.</a:t>
            </a:r>
          </a:p>
          <a:p>
            <a:endParaRPr lang="en-IN" dirty="0"/>
          </a:p>
          <a:p>
            <a:r>
              <a:rPr lang="en-IN" dirty="0"/>
              <a:t>Financial Protection at Household Level: Share of Household undergoing Catastrophic Expenditure.</a:t>
            </a:r>
          </a:p>
          <a:p>
            <a:pPr marL="0" indent="0">
              <a:buNone/>
            </a:pPr>
            <a:endParaRPr lang="en-IN" dirty="0"/>
          </a:p>
        </p:txBody>
      </p:sp>
    </p:spTree>
    <p:extLst>
      <p:ext uri="{BB962C8B-B14F-4D97-AF65-F5344CB8AC3E}">
        <p14:creationId xmlns:p14="http://schemas.microsoft.com/office/powerpoint/2010/main" val="1694088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dirty="0"/>
              <a:t>Health financing indicators based on NHA for Different Years</a:t>
            </a:r>
            <a:endParaRPr lang="en-US" sz="3200" dirty="0"/>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4020922839"/>
              </p:ext>
            </p:extLst>
          </p:nvPr>
        </p:nvGraphicFramePr>
        <p:xfrm>
          <a:off x="1724025" y="1743075"/>
          <a:ext cx="8362951" cy="4756433"/>
        </p:xfrm>
        <a:graphic>
          <a:graphicData uri="http://schemas.openxmlformats.org/drawingml/2006/table">
            <a:tbl>
              <a:tblPr firstRow="1" firstCol="1" bandRow="1">
                <a:tableStyleId>{5C22544A-7EE6-4342-B048-85BDC9FD1C3A}</a:tableStyleId>
              </a:tblPr>
              <a:tblGrid>
                <a:gridCol w="859660">
                  <a:extLst>
                    <a:ext uri="{9D8B030D-6E8A-4147-A177-3AD203B41FA5}">
                      <a16:colId xmlns:a16="http://schemas.microsoft.com/office/drawing/2014/main" val="20000"/>
                    </a:ext>
                  </a:extLst>
                </a:gridCol>
                <a:gridCol w="4178346">
                  <a:extLst>
                    <a:ext uri="{9D8B030D-6E8A-4147-A177-3AD203B41FA5}">
                      <a16:colId xmlns:a16="http://schemas.microsoft.com/office/drawing/2014/main" val="20001"/>
                    </a:ext>
                  </a:extLst>
                </a:gridCol>
                <a:gridCol w="787848">
                  <a:extLst>
                    <a:ext uri="{9D8B030D-6E8A-4147-A177-3AD203B41FA5}">
                      <a16:colId xmlns:a16="http://schemas.microsoft.com/office/drawing/2014/main" val="20002"/>
                    </a:ext>
                  </a:extLst>
                </a:gridCol>
                <a:gridCol w="845699">
                  <a:extLst>
                    <a:ext uri="{9D8B030D-6E8A-4147-A177-3AD203B41FA5}">
                      <a16:colId xmlns:a16="http://schemas.microsoft.com/office/drawing/2014/main" val="20003"/>
                    </a:ext>
                  </a:extLst>
                </a:gridCol>
                <a:gridCol w="845699">
                  <a:extLst>
                    <a:ext uri="{9D8B030D-6E8A-4147-A177-3AD203B41FA5}">
                      <a16:colId xmlns:a16="http://schemas.microsoft.com/office/drawing/2014/main" val="20004"/>
                    </a:ext>
                  </a:extLst>
                </a:gridCol>
                <a:gridCol w="845699">
                  <a:extLst>
                    <a:ext uri="{9D8B030D-6E8A-4147-A177-3AD203B41FA5}">
                      <a16:colId xmlns:a16="http://schemas.microsoft.com/office/drawing/2014/main" val="20005"/>
                    </a:ext>
                  </a:extLst>
                </a:gridCol>
              </a:tblGrid>
              <a:tr h="750492">
                <a:tc>
                  <a:txBody>
                    <a:bodyPr/>
                    <a:lstStyle/>
                    <a:p>
                      <a:pPr marL="0" marR="0">
                        <a:lnSpc>
                          <a:spcPct val="115000"/>
                        </a:lnSpc>
                        <a:spcBef>
                          <a:spcPts val="0"/>
                        </a:spcBef>
                        <a:spcAft>
                          <a:spcPts val="0"/>
                        </a:spcAft>
                      </a:pP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Indicator</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US" sz="1400" dirty="0">
                          <a:effectLst/>
                          <a:latin typeface="+mj-lt"/>
                          <a:ea typeface="MS Mincho"/>
                          <a:cs typeface="Mangal"/>
                        </a:rPr>
                        <a:t>Draft NHA 2015-16</a:t>
                      </a:r>
                    </a:p>
                  </a:txBody>
                  <a:tcPr marL="68580" marR="68580" marT="0" marB="0" anchor="ctr"/>
                </a:tc>
                <a:tc>
                  <a:txBody>
                    <a:bodyPr/>
                    <a:lstStyle/>
                    <a:p>
                      <a:pPr marL="0" marR="0">
                        <a:lnSpc>
                          <a:spcPct val="115000"/>
                        </a:lnSpc>
                        <a:spcBef>
                          <a:spcPts val="0"/>
                        </a:spcBef>
                        <a:spcAft>
                          <a:spcPts val="0"/>
                        </a:spcAft>
                      </a:pPr>
                      <a:r>
                        <a:rPr lang="en-IN" sz="1400" dirty="0">
                          <a:effectLst/>
                          <a:latin typeface="+mj-lt"/>
                        </a:rPr>
                        <a:t>NHA 2014-15</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NHA 2013-14</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NHA 2004-05</a:t>
                      </a:r>
                      <a:endParaRPr lang="en-US" sz="1400">
                        <a:effectLst/>
                        <a:latin typeface="+mj-lt"/>
                        <a:ea typeface="MS Mincho"/>
                        <a:cs typeface="Mangal"/>
                      </a:endParaRPr>
                    </a:p>
                  </a:txBody>
                  <a:tcPr marL="68580" marR="68580" marT="0" marB="0" anchor="ctr"/>
                </a:tc>
                <a:extLst>
                  <a:ext uri="{0D108BD9-81ED-4DB2-BD59-A6C34878D82A}">
                    <a16:rowId xmlns:a16="http://schemas.microsoft.com/office/drawing/2014/main" val="10000"/>
                  </a:ext>
                </a:extLst>
              </a:tr>
              <a:tr h="443648">
                <a:tc>
                  <a:txBody>
                    <a:bodyPr/>
                    <a:lstStyle/>
                    <a:p>
                      <a:pPr marL="0" marR="0">
                        <a:lnSpc>
                          <a:spcPct val="115000"/>
                        </a:lnSpc>
                        <a:spcBef>
                          <a:spcPts val="0"/>
                        </a:spcBef>
                        <a:spcAft>
                          <a:spcPts val="0"/>
                        </a:spcAft>
                      </a:pPr>
                      <a:r>
                        <a:rPr lang="en-IN" sz="1400">
                          <a:effectLst/>
                          <a:latin typeface="+mj-lt"/>
                        </a:rPr>
                        <a:t>1</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Total Health Expenditure (THE) as per cent of GDP</a:t>
                      </a:r>
                      <a:endParaRPr lang="en-US" sz="1400" dirty="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3.8</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3.9</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4</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4.2</a:t>
                      </a:r>
                      <a:endParaRPr lang="en-US" sz="1400">
                        <a:effectLst/>
                        <a:latin typeface="+mj-lt"/>
                        <a:ea typeface="MS Mincho"/>
                        <a:cs typeface="Mangal"/>
                      </a:endParaRPr>
                    </a:p>
                  </a:txBody>
                  <a:tcPr marL="68580" marR="68580" marT="0" marB="0" anchor="ctr"/>
                </a:tc>
                <a:extLst>
                  <a:ext uri="{0D108BD9-81ED-4DB2-BD59-A6C34878D82A}">
                    <a16:rowId xmlns:a16="http://schemas.microsoft.com/office/drawing/2014/main" val="10001"/>
                  </a:ext>
                </a:extLst>
              </a:tr>
              <a:tr h="443648">
                <a:tc>
                  <a:txBody>
                    <a:bodyPr/>
                    <a:lstStyle/>
                    <a:p>
                      <a:pPr marL="0" marR="0">
                        <a:lnSpc>
                          <a:spcPct val="115000"/>
                        </a:lnSpc>
                        <a:spcBef>
                          <a:spcPts val="0"/>
                        </a:spcBef>
                        <a:spcAft>
                          <a:spcPts val="0"/>
                        </a:spcAft>
                      </a:pPr>
                      <a:r>
                        <a:rPr lang="en-IN" sz="1400">
                          <a:effectLst/>
                          <a:latin typeface="+mj-lt"/>
                        </a:rPr>
                        <a:t>2</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Total Health Expenditure (THE) Per capita (Rs.) </a:t>
                      </a:r>
                      <a:endParaRPr lang="en-US" sz="1400" dirty="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4116</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3826</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3638</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1201</a:t>
                      </a:r>
                      <a:endParaRPr lang="en-US" sz="1400">
                        <a:effectLst/>
                        <a:latin typeface="+mj-lt"/>
                        <a:ea typeface="MS Mincho"/>
                        <a:cs typeface="Mangal"/>
                      </a:endParaRPr>
                    </a:p>
                  </a:txBody>
                  <a:tcPr marL="68580" marR="68580" marT="0" marB="0" anchor="ctr"/>
                </a:tc>
                <a:extLst>
                  <a:ext uri="{0D108BD9-81ED-4DB2-BD59-A6C34878D82A}">
                    <a16:rowId xmlns:a16="http://schemas.microsoft.com/office/drawing/2014/main" val="10002"/>
                  </a:ext>
                </a:extLst>
              </a:tr>
              <a:tr h="443648">
                <a:tc>
                  <a:txBody>
                    <a:bodyPr/>
                    <a:lstStyle/>
                    <a:p>
                      <a:pPr marL="0" marR="0">
                        <a:lnSpc>
                          <a:spcPct val="115000"/>
                        </a:lnSpc>
                        <a:spcBef>
                          <a:spcPts val="0"/>
                        </a:spcBef>
                        <a:spcAft>
                          <a:spcPts val="0"/>
                        </a:spcAft>
                      </a:pPr>
                      <a:r>
                        <a:rPr lang="en-IN" sz="1400">
                          <a:effectLst/>
                          <a:latin typeface="+mj-lt"/>
                        </a:rPr>
                        <a:t>3</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Current Health Expenditures (CHE) as per cent of THE</a:t>
                      </a:r>
                      <a:endParaRPr lang="en-US" sz="1400" dirty="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93.7</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93.4</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93</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98.9</a:t>
                      </a:r>
                      <a:endParaRPr lang="en-US" sz="1400" dirty="0">
                        <a:effectLst/>
                        <a:latin typeface="+mj-lt"/>
                        <a:ea typeface="MS Mincho"/>
                        <a:cs typeface="Mangal"/>
                      </a:endParaRPr>
                    </a:p>
                  </a:txBody>
                  <a:tcPr marL="68580" marR="68580" marT="0" marB="0" anchor="ctr"/>
                </a:tc>
                <a:extLst>
                  <a:ext uri="{0D108BD9-81ED-4DB2-BD59-A6C34878D82A}">
                    <a16:rowId xmlns:a16="http://schemas.microsoft.com/office/drawing/2014/main" val="10003"/>
                  </a:ext>
                </a:extLst>
              </a:tr>
              <a:tr h="443648">
                <a:tc>
                  <a:txBody>
                    <a:bodyPr/>
                    <a:lstStyle/>
                    <a:p>
                      <a:pPr marL="0" marR="0">
                        <a:lnSpc>
                          <a:spcPct val="115000"/>
                        </a:lnSpc>
                        <a:spcBef>
                          <a:spcPts val="0"/>
                        </a:spcBef>
                        <a:spcAft>
                          <a:spcPts val="0"/>
                        </a:spcAft>
                      </a:pPr>
                      <a:r>
                        <a:rPr lang="en-US" sz="1400">
                          <a:effectLst/>
                          <a:latin typeface="+mj-lt"/>
                          <a:ea typeface="MS Mincho"/>
                          <a:cs typeface="Mangal"/>
                        </a:rPr>
                        <a:t>4</a:t>
                      </a:r>
                      <a:endParaRPr lang="en-US" sz="1400" dirty="0">
                        <a:effectLst/>
                        <a:latin typeface="+mj-lt"/>
                        <a:ea typeface="MS Mincho"/>
                        <a:cs typeface="Mangal"/>
                      </a:endParaRPr>
                    </a:p>
                  </a:txBody>
                  <a:tcPr marL="68580" marR="68580" marT="0" marB="0" anchor="ctr"/>
                </a:tc>
                <a:tc>
                  <a:txBody>
                    <a:bodyPr/>
                    <a:lstStyle/>
                    <a:p>
                      <a:pPr marL="0" marR="0" algn="l" rtl="0" eaLnBrk="1" latinLnBrk="0" hangingPunct="1">
                        <a:lnSpc>
                          <a:spcPct val="115000"/>
                        </a:lnSpc>
                        <a:spcBef>
                          <a:spcPts val="0"/>
                        </a:spcBef>
                        <a:spcAft>
                          <a:spcPts val="0"/>
                        </a:spcAft>
                      </a:pPr>
                      <a:r>
                        <a:rPr kumimoji="0" lang="en-US" sz="1400" kern="1200">
                          <a:solidFill>
                            <a:schemeClr val="dk1"/>
                          </a:solidFill>
                          <a:effectLst/>
                          <a:latin typeface="+mj-lt"/>
                          <a:ea typeface="MS Mincho"/>
                          <a:cs typeface="Mangal"/>
                        </a:rPr>
                        <a:t>Capital Expenditures on Health </a:t>
                      </a:r>
                      <a:r>
                        <a:rPr kumimoji="0" lang="en-IN" sz="1400" kern="1200">
                          <a:solidFill>
                            <a:schemeClr val="dk1"/>
                          </a:solidFill>
                          <a:effectLst/>
                          <a:latin typeface="+mj-lt"/>
                          <a:ea typeface="MS Mincho"/>
                          <a:cs typeface="Mangal"/>
                        </a:rPr>
                        <a:t>as per cent of THE</a:t>
                      </a:r>
                      <a:endParaRPr kumimoji="0" lang="en-US" sz="1400" kern="1200" dirty="0">
                        <a:solidFill>
                          <a:schemeClr val="dk1"/>
                        </a:solidFill>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kern="1200">
                          <a:solidFill>
                            <a:schemeClr val="dk1"/>
                          </a:solidFill>
                          <a:effectLst/>
                          <a:latin typeface="+mj-lt"/>
                          <a:ea typeface="MS Mincho"/>
                          <a:cs typeface="Mangal"/>
                        </a:rPr>
                        <a:t>6.3</a:t>
                      </a:r>
                      <a:endParaRPr kumimoji="0" lang="en-US" sz="1400" kern="1200" dirty="0">
                        <a:solidFill>
                          <a:schemeClr val="dk1"/>
                        </a:solidFill>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US" sz="1400">
                          <a:effectLst/>
                          <a:latin typeface="+mj-lt"/>
                          <a:ea typeface="MS Mincho"/>
                          <a:cs typeface="Mangal"/>
                        </a:rPr>
                        <a:t>6.6</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US" sz="1400">
                          <a:effectLst/>
                          <a:latin typeface="+mj-lt"/>
                          <a:ea typeface="MS Mincho"/>
                          <a:cs typeface="Mangal"/>
                        </a:rPr>
                        <a:t>7</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US" sz="1400" dirty="0">
                          <a:effectLst/>
                          <a:latin typeface="+mj-lt"/>
                          <a:ea typeface="MS Mincho"/>
                          <a:cs typeface="Mangal"/>
                        </a:rPr>
                        <a:t>1.1</a:t>
                      </a:r>
                    </a:p>
                  </a:txBody>
                  <a:tcPr marL="68580" marR="68580" marT="0" marB="0" anchor="ctr"/>
                </a:tc>
                <a:extLst>
                  <a:ext uri="{0D108BD9-81ED-4DB2-BD59-A6C34878D82A}">
                    <a16:rowId xmlns:a16="http://schemas.microsoft.com/office/drawing/2014/main" val="10004"/>
                  </a:ext>
                </a:extLst>
              </a:tr>
              <a:tr h="363891">
                <a:tc>
                  <a:txBody>
                    <a:bodyPr/>
                    <a:lstStyle/>
                    <a:p>
                      <a:pPr marL="0" marR="0">
                        <a:lnSpc>
                          <a:spcPct val="115000"/>
                        </a:lnSpc>
                        <a:spcBef>
                          <a:spcPts val="0"/>
                        </a:spcBef>
                        <a:spcAft>
                          <a:spcPts val="0"/>
                        </a:spcAft>
                      </a:pPr>
                      <a:r>
                        <a:rPr lang="en-IN" sz="1400" dirty="0">
                          <a:effectLst/>
                          <a:latin typeface="+mj-lt"/>
                          <a:ea typeface="+mn-ea"/>
                          <a:cs typeface="+mn-cs"/>
                        </a:rPr>
                        <a:t>5</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Government Health Expenditure (GHE) per cent of THE</a:t>
                      </a:r>
                      <a:endParaRPr lang="en-US" sz="1400" dirty="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30.6</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29</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28.6</a:t>
                      </a:r>
                      <a:endParaRPr lang="en-US" sz="140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22.5</a:t>
                      </a:r>
                      <a:endParaRPr lang="en-US" sz="1400">
                        <a:effectLst/>
                        <a:latin typeface="+mj-lt"/>
                        <a:ea typeface="MS Mincho"/>
                        <a:cs typeface="Mangal"/>
                      </a:endParaRPr>
                    </a:p>
                  </a:txBody>
                  <a:tcPr marL="68580" marR="68580" marT="0" marB="0" anchor="ctr"/>
                </a:tc>
                <a:extLst>
                  <a:ext uri="{0D108BD9-81ED-4DB2-BD59-A6C34878D82A}">
                    <a16:rowId xmlns:a16="http://schemas.microsoft.com/office/drawing/2014/main" val="10005"/>
                  </a:ext>
                </a:extLst>
              </a:tr>
              <a:tr h="443648">
                <a:tc>
                  <a:txBody>
                    <a:bodyPr/>
                    <a:lstStyle/>
                    <a:p>
                      <a:pPr marL="0" marR="0">
                        <a:lnSpc>
                          <a:spcPct val="115000"/>
                        </a:lnSpc>
                        <a:spcBef>
                          <a:spcPts val="0"/>
                        </a:spcBef>
                        <a:spcAft>
                          <a:spcPts val="0"/>
                        </a:spcAft>
                      </a:pPr>
                      <a:r>
                        <a:rPr lang="en-IN" sz="1400" dirty="0">
                          <a:effectLst/>
                          <a:latin typeface="+mj-lt"/>
                          <a:ea typeface="+mn-ea"/>
                          <a:cs typeface="+mn-cs"/>
                        </a:rPr>
                        <a:t>6</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Out of Pocket Expenditures (OOPE) as per cent of THE</a:t>
                      </a:r>
                      <a:endParaRPr lang="en-US" sz="1400" dirty="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60.6</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62.6</a:t>
                      </a:r>
                      <a:r>
                        <a:rPr lang="en-US" sz="1400" dirty="0">
                          <a:effectLst/>
                          <a:latin typeface="+mj-lt"/>
                        </a:rPr>
                        <a:t> </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64.2</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69.4</a:t>
                      </a:r>
                      <a:endParaRPr lang="en-US" sz="1400" dirty="0">
                        <a:effectLst/>
                        <a:latin typeface="+mj-lt"/>
                        <a:ea typeface="MS Mincho"/>
                        <a:cs typeface="Mangal"/>
                      </a:endParaRPr>
                    </a:p>
                  </a:txBody>
                  <a:tcPr marL="68580" marR="68580" marT="0" marB="0" anchor="ctr"/>
                </a:tc>
                <a:extLst>
                  <a:ext uri="{0D108BD9-81ED-4DB2-BD59-A6C34878D82A}">
                    <a16:rowId xmlns:a16="http://schemas.microsoft.com/office/drawing/2014/main" val="10006"/>
                  </a:ext>
                </a:extLst>
              </a:tr>
              <a:tr h="502892">
                <a:tc>
                  <a:txBody>
                    <a:bodyPr/>
                    <a:lstStyle/>
                    <a:p>
                      <a:pPr marL="0" marR="0">
                        <a:lnSpc>
                          <a:spcPct val="115000"/>
                        </a:lnSpc>
                        <a:spcBef>
                          <a:spcPts val="0"/>
                        </a:spcBef>
                        <a:spcAft>
                          <a:spcPts val="0"/>
                        </a:spcAft>
                      </a:pPr>
                      <a:r>
                        <a:rPr lang="en-IN" sz="1400" dirty="0">
                          <a:effectLst/>
                          <a:latin typeface="+mj-lt"/>
                          <a:ea typeface="+mn-ea"/>
                          <a:cs typeface="+mn-cs"/>
                        </a:rPr>
                        <a:t>7</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Social Security Expenditure on Health as per cent of THE</a:t>
                      </a:r>
                      <a:endParaRPr lang="en-US" sz="1400" dirty="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6.3</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ea typeface="+mn-ea"/>
                          <a:cs typeface="+mn-cs"/>
                        </a:rPr>
                        <a:t>6</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6</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4.2</a:t>
                      </a:r>
                      <a:endParaRPr lang="en-US" sz="1400">
                        <a:effectLst/>
                        <a:latin typeface="+mj-lt"/>
                        <a:ea typeface="MS Mincho"/>
                        <a:cs typeface="Mangal"/>
                      </a:endParaRPr>
                    </a:p>
                  </a:txBody>
                  <a:tcPr marL="68580" marR="68580" marT="0" marB="0" anchor="ctr"/>
                </a:tc>
                <a:extLst>
                  <a:ext uri="{0D108BD9-81ED-4DB2-BD59-A6C34878D82A}">
                    <a16:rowId xmlns:a16="http://schemas.microsoft.com/office/drawing/2014/main" val="10007"/>
                  </a:ext>
                </a:extLst>
              </a:tr>
              <a:tr h="477270">
                <a:tc>
                  <a:txBody>
                    <a:bodyPr/>
                    <a:lstStyle/>
                    <a:p>
                      <a:pPr marL="0" marR="0">
                        <a:lnSpc>
                          <a:spcPct val="115000"/>
                        </a:lnSpc>
                        <a:spcBef>
                          <a:spcPts val="0"/>
                        </a:spcBef>
                        <a:spcAft>
                          <a:spcPts val="0"/>
                        </a:spcAft>
                      </a:pPr>
                      <a:r>
                        <a:rPr lang="en-IN" sz="1400" dirty="0">
                          <a:effectLst/>
                          <a:latin typeface="+mj-lt"/>
                          <a:ea typeface="+mn-ea"/>
                          <a:cs typeface="+mn-cs"/>
                        </a:rPr>
                        <a:t>8</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Private Health Insurance Expenditures as per cent of THE</a:t>
                      </a:r>
                      <a:endParaRPr lang="en-US" sz="140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4.2</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ea typeface="+mn-ea"/>
                          <a:cs typeface="+mn-cs"/>
                        </a:rPr>
                        <a:t>4</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3.4</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1.6</a:t>
                      </a:r>
                      <a:endParaRPr lang="en-US" sz="1400" dirty="0">
                        <a:effectLst/>
                        <a:latin typeface="+mj-lt"/>
                        <a:ea typeface="MS Mincho"/>
                        <a:cs typeface="Mangal"/>
                      </a:endParaRPr>
                    </a:p>
                  </a:txBody>
                  <a:tcPr marL="68580" marR="68580" marT="0" marB="0" anchor="ctr"/>
                </a:tc>
                <a:extLst>
                  <a:ext uri="{0D108BD9-81ED-4DB2-BD59-A6C34878D82A}">
                    <a16:rowId xmlns:a16="http://schemas.microsoft.com/office/drawing/2014/main" val="10008"/>
                  </a:ext>
                </a:extLst>
              </a:tr>
              <a:tr h="443648">
                <a:tc>
                  <a:txBody>
                    <a:bodyPr/>
                    <a:lstStyle/>
                    <a:p>
                      <a:pPr marL="0" marR="0">
                        <a:lnSpc>
                          <a:spcPct val="115000"/>
                        </a:lnSpc>
                        <a:spcBef>
                          <a:spcPts val="0"/>
                        </a:spcBef>
                        <a:spcAft>
                          <a:spcPts val="0"/>
                        </a:spcAft>
                      </a:pPr>
                      <a:r>
                        <a:rPr lang="en-IN" sz="1400" dirty="0">
                          <a:effectLst/>
                          <a:latin typeface="+mj-lt"/>
                          <a:ea typeface="+mn-ea"/>
                          <a:cs typeface="+mn-cs"/>
                        </a:rPr>
                        <a:t>9</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a:effectLst/>
                          <a:latin typeface="+mj-lt"/>
                        </a:rPr>
                        <a:t>External/ Donor Funding for health as per cent of  THE</a:t>
                      </a:r>
                      <a:endParaRPr lang="en-US" sz="1400">
                        <a:effectLst/>
                        <a:latin typeface="+mj-lt"/>
                        <a:ea typeface="MS Mincho"/>
                        <a:cs typeface="Mangal"/>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IN" sz="1400" kern="1200" dirty="0">
                          <a:solidFill>
                            <a:schemeClr val="dk1"/>
                          </a:solidFill>
                          <a:effectLst/>
                          <a:latin typeface="+mj-lt"/>
                          <a:ea typeface="+mn-ea"/>
                          <a:cs typeface="+mn-cs"/>
                        </a:rPr>
                        <a:t>0.7</a:t>
                      </a:r>
                      <a:endParaRPr kumimoji="0" lang="en-US" sz="1400" kern="1200" dirty="0">
                        <a:solidFill>
                          <a:schemeClr val="dk1"/>
                        </a:solidFill>
                        <a:effectLst/>
                        <a:latin typeface="+mj-lt"/>
                        <a:ea typeface="+mn-ea"/>
                        <a:cs typeface="+mn-cs"/>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0.7</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0.3</a:t>
                      </a:r>
                      <a:endParaRPr lang="en-US" sz="1400" dirty="0">
                        <a:effectLst/>
                        <a:latin typeface="+mj-lt"/>
                        <a:ea typeface="MS Mincho"/>
                        <a:cs typeface="Mangal"/>
                      </a:endParaRPr>
                    </a:p>
                  </a:txBody>
                  <a:tcPr marL="68580" marR="68580" marT="0" marB="0" anchor="ctr"/>
                </a:tc>
                <a:tc>
                  <a:txBody>
                    <a:bodyPr/>
                    <a:lstStyle/>
                    <a:p>
                      <a:pPr marL="0" marR="0">
                        <a:lnSpc>
                          <a:spcPct val="115000"/>
                        </a:lnSpc>
                        <a:spcBef>
                          <a:spcPts val="0"/>
                        </a:spcBef>
                        <a:spcAft>
                          <a:spcPts val="0"/>
                        </a:spcAft>
                      </a:pPr>
                      <a:r>
                        <a:rPr lang="en-IN" sz="1400" dirty="0">
                          <a:effectLst/>
                          <a:latin typeface="+mj-lt"/>
                        </a:rPr>
                        <a:t>2.3</a:t>
                      </a:r>
                      <a:endParaRPr lang="en-US" sz="1400" dirty="0">
                        <a:effectLst/>
                        <a:latin typeface="+mj-lt"/>
                        <a:ea typeface="MS Mincho"/>
                        <a:cs typeface="Mangal"/>
                      </a:endParaRPr>
                    </a:p>
                  </a:txBody>
                  <a:tcPr marL="68580" marR="68580" marT="0" marB="0"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715348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3300" dirty="0"/>
              <a:t>Country Comparison in Healthcare Spending by Source Based on NHA </a:t>
            </a:r>
            <a:endParaRPr lang="en-US" dirty="0"/>
          </a:p>
        </p:txBody>
      </p:sp>
      <p:graphicFrame>
        <p:nvGraphicFramePr>
          <p:cNvPr id="5" name="Chart 4"/>
          <p:cNvGraphicFramePr/>
          <p:nvPr>
            <p:extLst/>
          </p:nvPr>
        </p:nvGraphicFramePr>
        <p:xfrm>
          <a:off x="1039531" y="2159148"/>
          <a:ext cx="10011646"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039531" y="6350148"/>
            <a:ext cx="8283702" cy="477054"/>
          </a:xfrm>
          <a:prstGeom prst="rect">
            <a:avLst/>
          </a:prstGeom>
        </p:spPr>
        <p:txBody>
          <a:bodyPr wrap="square">
            <a:spAutoFit/>
          </a:bodyPr>
          <a:lstStyle/>
          <a:p>
            <a:r>
              <a:rPr lang="en-US" sz="1100" b="1" dirty="0">
                <a:latin typeface="+mj-lt"/>
                <a:ea typeface="MS Mincho"/>
                <a:cs typeface="Calibri" panose="020F0502020204030204" pitchFamily="34" charset="0"/>
              </a:rPr>
              <a:t>Indicators for 2015- WHO Global Health Expenditure Database, </a:t>
            </a:r>
            <a:endParaRPr lang="en-US" sz="1100" dirty="0">
              <a:latin typeface="+mj-lt"/>
              <a:ea typeface="MS Mincho"/>
              <a:cs typeface="Times New Roman" panose="02020603050405020304" pitchFamily="18" charset="0"/>
            </a:endParaRPr>
          </a:p>
          <a:p>
            <a:r>
              <a:rPr lang="en-US" sz="1100" b="1" dirty="0">
                <a:latin typeface="+mj-lt"/>
                <a:ea typeface="MS Mincho"/>
                <a:cs typeface="Calibri" panose="020F0502020204030204" pitchFamily="34" charset="0"/>
              </a:rPr>
              <a:t>(</a:t>
            </a:r>
            <a:r>
              <a:rPr lang="en-US" sz="1100" dirty="0">
                <a:latin typeface="+mj-lt"/>
                <a:ea typeface="MS Mincho"/>
                <a:cs typeface="Calibri" panose="020F0502020204030204" pitchFamily="34" charset="0"/>
              </a:rPr>
              <a:t>*Others Include – Expenditures by Private Health Insurance, Enterprises, NGOs and Donors</a:t>
            </a:r>
            <a:r>
              <a:rPr lang="en-US" sz="1400" dirty="0">
                <a:latin typeface="+mj-lt"/>
                <a:ea typeface="MS Mincho"/>
                <a:cs typeface="Calibri" panose="020F0502020204030204" pitchFamily="34" charset="0"/>
              </a:rPr>
              <a:t>)</a:t>
            </a:r>
            <a:endParaRPr lang="en-US" sz="1400" dirty="0">
              <a:latin typeface="+mj-lt"/>
              <a:ea typeface="MS Mincho"/>
              <a:cs typeface="Times New Roman" panose="02020603050405020304" pitchFamily="18" charset="0"/>
            </a:endParaRPr>
          </a:p>
        </p:txBody>
      </p:sp>
    </p:spTree>
    <p:extLst>
      <p:ext uri="{BB962C8B-B14F-4D97-AF65-F5344CB8AC3E}">
        <p14:creationId xmlns:p14="http://schemas.microsoft.com/office/powerpoint/2010/main" val="419549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68905" y="5943600"/>
            <a:ext cx="8305800" cy="600164"/>
          </a:xfrm>
          <a:prstGeom prst="rect">
            <a:avLst/>
          </a:prstGeom>
          <a:noFill/>
        </p:spPr>
        <p:txBody>
          <a:bodyPr wrap="square" rtlCol="0">
            <a:spAutoFit/>
          </a:bodyPr>
          <a:lstStyle/>
          <a:p>
            <a:r>
              <a:rPr lang="en-US" sz="1100" dirty="0"/>
              <a:t>*Others Include – Private Health Insurance, Enterprises, NGOs and Donors . </a:t>
            </a:r>
          </a:p>
          <a:p>
            <a:r>
              <a:rPr lang="en-US" sz="1100" dirty="0"/>
              <a:t>Figures may not sum up to 100 due to rounding off.</a:t>
            </a:r>
          </a:p>
          <a:p>
            <a:endParaRPr lang="en-US" sz="1100" dirty="0">
              <a:solidFill>
                <a:srgbClr val="FF0000"/>
              </a:solidFill>
              <a:latin typeface="+mj-lt"/>
            </a:endParaRPr>
          </a:p>
        </p:txBody>
      </p:sp>
      <p:sp>
        <p:nvSpPr>
          <p:cNvPr id="2" name="Title 1"/>
          <p:cNvSpPr>
            <a:spLocks noGrp="1"/>
          </p:cNvSpPr>
          <p:nvPr>
            <p:ph type="title"/>
          </p:nvPr>
        </p:nvSpPr>
        <p:spPr>
          <a:xfrm>
            <a:off x="2057400" y="150049"/>
            <a:ext cx="8610600" cy="990600"/>
          </a:xfrm>
        </p:spPr>
        <p:txBody>
          <a:bodyPr>
            <a:noAutofit/>
          </a:bodyPr>
          <a:lstStyle/>
          <a:p>
            <a:r>
              <a:rPr lang="en-US" sz="3200" dirty="0"/>
              <a:t>State Health Expenditures by Source (FY2015-16)</a:t>
            </a:r>
          </a:p>
        </p:txBody>
      </p:sp>
      <p:graphicFrame>
        <p:nvGraphicFramePr>
          <p:cNvPr id="9" name="Content Placeholder 7"/>
          <p:cNvGraphicFramePr>
            <a:graphicFrameLocks noGrp="1"/>
          </p:cNvGraphicFramePr>
          <p:nvPr>
            <p:ph sz="quarter" idx="1"/>
            <p:extLst>
              <p:ext uri="{D42A27DB-BD31-4B8C-83A1-F6EECF244321}">
                <p14:modId xmlns:p14="http://schemas.microsoft.com/office/powerpoint/2010/main" val="3157501388"/>
              </p:ext>
            </p:extLst>
          </p:nvPr>
        </p:nvGraphicFramePr>
        <p:xfrm>
          <a:off x="1676400" y="1600200"/>
          <a:ext cx="9939580"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1591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8087-8C0D-4110-A8A2-1C6EF8E6D627}"/>
              </a:ext>
            </a:extLst>
          </p:cNvPr>
          <p:cNvSpPr>
            <a:spLocks noGrp="1"/>
          </p:cNvSpPr>
          <p:nvPr>
            <p:ph type="title"/>
          </p:nvPr>
        </p:nvSpPr>
        <p:spPr/>
        <p:txBody>
          <a:bodyPr/>
          <a:lstStyle/>
          <a:p>
            <a:r>
              <a:rPr lang="en-IN" dirty="0"/>
              <a:t>Allocation on Health</a:t>
            </a:r>
          </a:p>
        </p:txBody>
      </p:sp>
      <p:pic>
        <p:nvPicPr>
          <p:cNvPr id="4" name="Content Placeholder 3">
            <a:extLst>
              <a:ext uri="{FF2B5EF4-FFF2-40B4-BE49-F238E27FC236}">
                <a16:creationId xmlns:a16="http://schemas.microsoft.com/office/drawing/2014/main" id="{EC3FCEC1-9E47-4A84-A9C7-13771DCA9A8A}"/>
              </a:ext>
            </a:extLst>
          </p:cNvPr>
          <p:cNvPicPr>
            <a:picLocks noGrp="1" noChangeAspect="1"/>
          </p:cNvPicPr>
          <p:nvPr>
            <p:ph sz="quarter" idx="1"/>
          </p:nvPr>
        </p:nvPicPr>
        <p:blipFill>
          <a:blip r:embed="rId2"/>
          <a:stretch>
            <a:fillRect/>
          </a:stretch>
        </p:blipFill>
        <p:spPr>
          <a:xfrm>
            <a:off x="1244865" y="1994755"/>
            <a:ext cx="10016596" cy="3706689"/>
          </a:xfrm>
          <a:prstGeom prst="rect">
            <a:avLst/>
          </a:prstGeom>
        </p:spPr>
      </p:pic>
    </p:spTree>
    <p:extLst>
      <p:ext uri="{BB962C8B-B14F-4D97-AF65-F5344CB8AC3E}">
        <p14:creationId xmlns:p14="http://schemas.microsoft.com/office/powerpoint/2010/main" val="501150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66DA-C000-4152-BB2D-7CC7AECC30B3}"/>
              </a:ext>
            </a:extLst>
          </p:cNvPr>
          <p:cNvSpPr>
            <a:spLocks noGrp="1"/>
          </p:cNvSpPr>
          <p:nvPr>
            <p:ph type="title"/>
          </p:nvPr>
        </p:nvSpPr>
        <p:spPr>
          <a:xfrm>
            <a:off x="816864" y="228600"/>
            <a:ext cx="10871200" cy="876300"/>
          </a:xfrm>
        </p:spPr>
        <p:txBody>
          <a:bodyPr/>
          <a:lstStyle/>
          <a:p>
            <a:r>
              <a:rPr lang="en-IN" dirty="0"/>
              <a:t>Catastrophic Expenditure</a:t>
            </a:r>
          </a:p>
        </p:txBody>
      </p:sp>
      <p:graphicFrame>
        <p:nvGraphicFramePr>
          <p:cNvPr id="4" name="Content Placeholder 3">
            <a:extLst>
              <a:ext uri="{FF2B5EF4-FFF2-40B4-BE49-F238E27FC236}">
                <a16:creationId xmlns:a16="http://schemas.microsoft.com/office/drawing/2014/main" id="{97EB27C8-63AA-426E-9B8A-37120B2C9D32}"/>
              </a:ext>
            </a:extLst>
          </p:cNvPr>
          <p:cNvGraphicFramePr>
            <a:graphicFrameLocks noGrp="1"/>
          </p:cNvGraphicFramePr>
          <p:nvPr>
            <p:ph sz="quarter" idx="1"/>
            <p:extLst>
              <p:ext uri="{D42A27DB-BD31-4B8C-83A1-F6EECF244321}">
                <p14:modId xmlns:p14="http://schemas.microsoft.com/office/powerpoint/2010/main" val="3646954879"/>
              </p:ext>
            </p:extLst>
          </p:nvPr>
        </p:nvGraphicFramePr>
        <p:xfrm>
          <a:off x="817563" y="1600200"/>
          <a:ext cx="108712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9285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83950-59EA-4ED2-AB4B-866F15615D95}"/>
              </a:ext>
            </a:extLst>
          </p:cNvPr>
          <p:cNvSpPr>
            <a:spLocks noGrp="1"/>
          </p:cNvSpPr>
          <p:nvPr>
            <p:ph type="title"/>
          </p:nvPr>
        </p:nvSpPr>
        <p:spPr/>
        <p:txBody>
          <a:bodyPr>
            <a:normAutofit fontScale="90000"/>
          </a:bodyPr>
          <a:lstStyle/>
          <a:p>
            <a:r>
              <a:rPr lang="en-IN" dirty="0"/>
              <a:t>Health Account at Sub National level and why it is Important.</a:t>
            </a:r>
          </a:p>
        </p:txBody>
      </p:sp>
      <p:sp>
        <p:nvSpPr>
          <p:cNvPr id="3" name="Content Placeholder 2">
            <a:extLst>
              <a:ext uri="{FF2B5EF4-FFF2-40B4-BE49-F238E27FC236}">
                <a16:creationId xmlns:a16="http://schemas.microsoft.com/office/drawing/2014/main" id="{DE777264-5D97-4875-A7BA-4581C84CF620}"/>
              </a:ext>
            </a:extLst>
          </p:cNvPr>
          <p:cNvSpPr>
            <a:spLocks noGrp="1"/>
          </p:cNvSpPr>
          <p:nvPr>
            <p:ph sz="quarter" idx="1"/>
          </p:nvPr>
        </p:nvSpPr>
        <p:spPr/>
        <p:txBody>
          <a:bodyPr/>
          <a:lstStyle/>
          <a:p>
            <a:r>
              <a:rPr lang="en-IN" dirty="0"/>
              <a:t>Federal Structure in Health Financing in India. At an aggregate more than 60 percent  percent of Government health expenditure comes from the State.</a:t>
            </a:r>
          </a:p>
          <a:p>
            <a:r>
              <a:rPr lang="en-IN" dirty="0"/>
              <a:t>Role of other agencies such as NPISH, Enterprises and Local Bodies in State.</a:t>
            </a:r>
          </a:p>
          <a:p>
            <a:r>
              <a:rPr lang="en-IN" dirty="0"/>
              <a:t>Role of State government schemes in reducing out of pocket expenditure.</a:t>
            </a:r>
          </a:p>
          <a:p>
            <a:r>
              <a:rPr lang="en-IN" dirty="0"/>
              <a:t>Priorities of State Government in different Health Functions.</a:t>
            </a:r>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524201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9375648" cy="1219200"/>
          </a:xfrm>
        </p:spPr>
        <p:txBody>
          <a:bodyPr>
            <a:normAutofit fontScale="90000"/>
          </a:bodyPr>
          <a:lstStyle/>
          <a:p>
            <a:pPr>
              <a:lnSpc>
                <a:spcPct val="120000"/>
              </a:lnSpc>
            </a:pPr>
            <a:r>
              <a:rPr lang="en-US" dirty="0"/>
              <a:t>Healthcare Financing (HCF): Area of Work </a:t>
            </a:r>
            <a:endParaRPr lang="en-US" dirty="0">
              <a:latin typeface="Calibri" panose="020F0502020204030204" pitchFamily="34" charset="0"/>
              <a:cs typeface="Calibri" panose="020F0502020204030204" pitchFamily="34" charset="0"/>
            </a:endParaRPr>
          </a:p>
        </p:txBody>
      </p:sp>
      <p:sp>
        <p:nvSpPr>
          <p:cNvPr id="4" name="Content Placeholder 3"/>
          <p:cNvSpPr>
            <a:spLocks noGrp="1"/>
          </p:cNvSpPr>
          <p:nvPr>
            <p:ph sz="quarter" idx="1"/>
          </p:nvPr>
        </p:nvSpPr>
        <p:spPr>
          <a:xfrm>
            <a:off x="914400" y="1600200"/>
            <a:ext cx="9296400" cy="4744039"/>
          </a:xfrm>
        </p:spPr>
        <p:txBody>
          <a:bodyPr>
            <a:noAutofit/>
          </a:bodyPr>
          <a:lstStyle/>
          <a:p>
            <a:r>
              <a:rPr lang="en-US" sz="2400" dirty="0">
                <a:latin typeface="Calibri" panose="020F0502020204030204" pitchFamily="34" charset="0"/>
                <a:cs typeface="Calibri" panose="020F0502020204030204" pitchFamily="34" charset="0"/>
              </a:rPr>
              <a:t>National Health Accounts Technical Secretariat </a:t>
            </a:r>
          </a:p>
          <a:p>
            <a:pPr lvl="1"/>
            <a:r>
              <a:rPr lang="en-US" sz="2000" dirty="0">
                <a:latin typeface="Calibri" panose="020F0502020204030204" pitchFamily="34" charset="0"/>
                <a:cs typeface="Calibri" panose="020F0502020204030204" pitchFamily="34" charset="0"/>
              </a:rPr>
              <a:t>Produce Annual National &amp; State Health Accounts estimates </a:t>
            </a:r>
          </a:p>
          <a:p>
            <a:pPr lvl="1"/>
            <a:r>
              <a:rPr lang="en-US" sz="2000" dirty="0">
                <a:latin typeface="Calibri" panose="020F0502020204030204" pitchFamily="34" charset="0"/>
                <a:cs typeface="Calibri" panose="020F0502020204030204" pitchFamily="34" charset="0"/>
              </a:rPr>
              <a:t>Monitor financing from Union and State Government</a:t>
            </a:r>
          </a:p>
          <a:p>
            <a:r>
              <a:rPr lang="en-US" sz="2400" dirty="0">
                <a:latin typeface="Calibri" panose="020F0502020204030204" pitchFamily="34" charset="0"/>
                <a:cs typeface="Calibri" panose="020F0502020204030204" pitchFamily="34" charset="0"/>
              </a:rPr>
              <a:t>Monitor Key Financing Indicators for SDGs &amp; UHC</a:t>
            </a:r>
          </a:p>
          <a:p>
            <a:pPr lvl="1"/>
            <a:r>
              <a:rPr lang="en-US" sz="2000" dirty="0">
                <a:latin typeface="Calibri" panose="020F0502020204030204" pitchFamily="34" charset="0"/>
                <a:cs typeface="Calibri" panose="020F0502020204030204" pitchFamily="34" charset="0"/>
              </a:rPr>
              <a:t>Out of pocket expenditures </a:t>
            </a:r>
          </a:p>
          <a:p>
            <a:pPr lvl="1"/>
            <a:r>
              <a:rPr lang="en-US" sz="2000" dirty="0">
                <a:latin typeface="Calibri" panose="020F0502020204030204" pitchFamily="34" charset="0"/>
                <a:cs typeface="Calibri" panose="020F0502020204030204" pitchFamily="34" charset="0"/>
              </a:rPr>
              <a:t>Burden of Household payments (catastrophic and impoverishment) </a:t>
            </a:r>
          </a:p>
          <a:p>
            <a:r>
              <a:rPr lang="en-US" sz="2400" dirty="0">
                <a:latin typeface="Calibri" panose="020F0502020204030204" pitchFamily="34" charset="0"/>
                <a:cs typeface="Calibri" panose="020F0502020204030204" pitchFamily="34" charset="0"/>
              </a:rPr>
              <a:t>Capacity building  on </a:t>
            </a:r>
          </a:p>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State Health Accounts</a:t>
            </a:r>
          </a:p>
          <a:p>
            <a:r>
              <a:rPr lang="en-US" sz="2400" dirty="0">
                <a:latin typeface="Calibri" panose="020F0502020204030204" pitchFamily="34" charset="0"/>
                <a:cs typeface="Calibri" panose="020F0502020204030204" pitchFamily="34" charset="0"/>
              </a:rPr>
              <a:t>Health Insurance and Strategic purchasing arrangements </a:t>
            </a:r>
          </a:p>
          <a:p>
            <a:r>
              <a:rPr lang="en-US" sz="2400" dirty="0">
                <a:latin typeface="Calibri" panose="020F0502020204030204" pitchFamily="34" charset="0"/>
                <a:cs typeface="Calibri" panose="020F0502020204030204" pitchFamily="34" charset="0"/>
              </a:rPr>
              <a:t>Public Expenditure Review of Government Health Expenditure</a:t>
            </a:r>
          </a:p>
          <a:p>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6993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28D9A-E955-4AB4-A97A-2F1FE45D8B86}"/>
              </a:ext>
            </a:extLst>
          </p:cNvPr>
          <p:cNvSpPr>
            <a:spLocks noGrp="1"/>
          </p:cNvSpPr>
          <p:nvPr>
            <p:ph type="title"/>
          </p:nvPr>
        </p:nvSpPr>
        <p:spPr>
          <a:xfrm>
            <a:off x="816864" y="228600"/>
            <a:ext cx="10871200" cy="742950"/>
          </a:xfrm>
        </p:spPr>
        <p:txBody>
          <a:bodyPr>
            <a:normAutofit fontScale="90000"/>
          </a:bodyPr>
          <a:lstStyle/>
          <a:p>
            <a:r>
              <a:rPr lang="en-IN" dirty="0"/>
              <a:t>Present Engagement and Studies Planned</a:t>
            </a:r>
          </a:p>
        </p:txBody>
      </p:sp>
      <p:sp>
        <p:nvSpPr>
          <p:cNvPr id="3" name="Content Placeholder 2">
            <a:extLst>
              <a:ext uri="{FF2B5EF4-FFF2-40B4-BE49-F238E27FC236}">
                <a16:creationId xmlns:a16="http://schemas.microsoft.com/office/drawing/2014/main" id="{463BC89A-FEDB-45B5-9C26-27A819A646DB}"/>
              </a:ext>
            </a:extLst>
          </p:cNvPr>
          <p:cNvSpPr>
            <a:spLocks noGrp="1"/>
          </p:cNvSpPr>
          <p:nvPr>
            <p:ph sz="quarter" idx="1"/>
          </p:nvPr>
        </p:nvSpPr>
        <p:spPr/>
        <p:txBody>
          <a:bodyPr>
            <a:normAutofit fontScale="92500" lnSpcReduction="20000"/>
          </a:bodyPr>
          <a:lstStyle/>
          <a:p>
            <a:r>
              <a:rPr lang="en-IN" dirty="0"/>
              <a:t>NHA 2016-17</a:t>
            </a:r>
          </a:p>
          <a:p>
            <a:r>
              <a:rPr lang="en-IN" dirty="0"/>
              <a:t>State Heath Account (2017-18) Mizoram and Karnataka</a:t>
            </a:r>
          </a:p>
          <a:p>
            <a:r>
              <a:rPr lang="en-IN" dirty="0"/>
              <a:t>Financial Protection Indicators based on NSSO, 2017-18.</a:t>
            </a:r>
          </a:p>
          <a:p>
            <a:r>
              <a:rPr lang="en-IN" dirty="0"/>
              <a:t>Utilisation and OOP survey for ILCs.</a:t>
            </a:r>
          </a:p>
          <a:p>
            <a:r>
              <a:rPr lang="en-IN" dirty="0"/>
              <a:t>Analysis of Public Expenditure on Health in LMIC countries using the GHED Data.</a:t>
            </a:r>
          </a:p>
          <a:p>
            <a:r>
              <a:rPr lang="en-US" sz="3200" dirty="0">
                <a:latin typeface="Times New Roman" panose="02020603050405020304" pitchFamily="18" charset="0"/>
                <a:cs typeface="Times New Roman" panose="02020603050405020304" pitchFamily="18" charset="0"/>
              </a:rPr>
              <a:t>Evaluate and Monitor NHM Health financing</a:t>
            </a:r>
            <a:r>
              <a:rPr lang="en-IN" dirty="0"/>
              <a:t>.</a:t>
            </a:r>
          </a:p>
          <a:p>
            <a:r>
              <a:rPr lang="en-IN" dirty="0"/>
              <a:t>Creation of Data repository of all the NHA data from 2013-14 to present.</a:t>
            </a:r>
          </a:p>
          <a:p>
            <a:r>
              <a:rPr lang="en-IN" dirty="0"/>
              <a:t>Study based on insurance data </a:t>
            </a:r>
          </a:p>
          <a:p>
            <a:r>
              <a:rPr lang="en-IN" dirty="0"/>
              <a:t>Evaluation of PPP Models</a:t>
            </a:r>
          </a:p>
          <a:p>
            <a:endParaRPr lang="en-IN" dirty="0"/>
          </a:p>
        </p:txBody>
      </p:sp>
    </p:spTree>
    <p:extLst>
      <p:ext uri="{BB962C8B-B14F-4D97-AF65-F5344CB8AC3E}">
        <p14:creationId xmlns:p14="http://schemas.microsoft.com/office/powerpoint/2010/main" val="3615621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0535" y="1828800"/>
            <a:ext cx="3143250" cy="1199520"/>
          </a:xfrm>
        </p:spPr>
        <p:txBody>
          <a:bodyPr>
            <a:noAutofit/>
          </a:bodyPr>
          <a:lstStyle/>
          <a:p>
            <a:r>
              <a:rPr lang="en-US" sz="7200" dirty="0">
                <a:latin typeface="Vijaya" pitchFamily="34" charset="0"/>
                <a:cs typeface="Vijaya" pitchFamily="34" charset="0"/>
              </a:rPr>
              <a:t>     </a:t>
            </a:r>
            <a:br>
              <a:rPr lang="en-US" sz="7200" dirty="0">
                <a:latin typeface="Vijaya" pitchFamily="34" charset="0"/>
                <a:cs typeface="Vijaya" pitchFamily="34" charset="0"/>
              </a:rPr>
            </a:br>
            <a:r>
              <a:rPr lang="en-US" sz="4500" dirty="0">
                <a:latin typeface="Vijaya" pitchFamily="34" charset="0"/>
                <a:cs typeface="Vijaya" pitchFamily="34" charset="0"/>
              </a:rPr>
              <a:t>Thank You</a:t>
            </a:r>
            <a:br>
              <a:rPr lang="en-US" sz="4500" dirty="0">
                <a:latin typeface="Vijaya" pitchFamily="34" charset="0"/>
                <a:cs typeface="Vijaya" pitchFamily="34" charset="0"/>
              </a:rPr>
            </a:br>
            <a:endParaRPr lang="en-IN" sz="4500" dirty="0">
              <a:latin typeface="Vijaya" pitchFamily="34" charset="0"/>
              <a:cs typeface="Vijaya" pitchFamily="34" charset="0"/>
            </a:endParaRPr>
          </a:p>
        </p:txBody>
      </p:sp>
      <p:sp>
        <p:nvSpPr>
          <p:cNvPr id="3" name="Rectangle 2"/>
          <p:cNvSpPr/>
          <p:nvPr/>
        </p:nvSpPr>
        <p:spPr>
          <a:xfrm>
            <a:off x="1828800" y="3200401"/>
            <a:ext cx="3657600" cy="1131079"/>
          </a:xfrm>
          <a:prstGeom prst="rect">
            <a:avLst/>
          </a:prstGeom>
        </p:spPr>
        <p:txBody>
          <a:bodyPr wrap="square">
            <a:spAutoFit/>
          </a:bodyPr>
          <a:lstStyle/>
          <a:p>
            <a:r>
              <a:rPr lang="en-US" sz="1350" b="1" dirty="0">
                <a:solidFill>
                  <a:prstClr val="black"/>
                </a:solidFill>
                <a:latin typeface="Calibri"/>
              </a:rPr>
              <a:t>National Health Accounts Technical Secretariat </a:t>
            </a:r>
            <a:br>
              <a:rPr lang="en-US" sz="1350" b="1" dirty="0">
                <a:solidFill>
                  <a:prstClr val="black"/>
                </a:solidFill>
                <a:latin typeface="Calibri"/>
              </a:rPr>
            </a:br>
            <a:r>
              <a:rPr lang="en-US" sz="1350" b="1" dirty="0">
                <a:solidFill>
                  <a:prstClr val="black"/>
                </a:solidFill>
                <a:latin typeface="Calibri"/>
              </a:rPr>
              <a:t>National Health Systems Resource Centre</a:t>
            </a:r>
            <a:br>
              <a:rPr lang="en-US" sz="1350" b="1" dirty="0">
                <a:solidFill>
                  <a:prstClr val="black"/>
                </a:solidFill>
                <a:latin typeface="Calibri"/>
              </a:rPr>
            </a:br>
            <a:r>
              <a:rPr lang="en-US" sz="1350" b="1" dirty="0">
                <a:solidFill>
                  <a:prstClr val="black"/>
                </a:solidFill>
                <a:latin typeface="Calibri"/>
              </a:rPr>
              <a:t>Ministry of Health &amp; Family Welfare</a:t>
            </a:r>
            <a:br>
              <a:rPr lang="en-US" sz="1350" b="1" dirty="0">
                <a:solidFill>
                  <a:prstClr val="black"/>
                </a:solidFill>
                <a:latin typeface="Calibri"/>
              </a:rPr>
            </a:br>
            <a:r>
              <a:rPr lang="en-US" sz="1350" b="1" dirty="0">
                <a:solidFill>
                  <a:prstClr val="black"/>
                </a:solidFill>
                <a:latin typeface="Calibri"/>
              </a:rPr>
              <a:t>Government of India </a:t>
            </a:r>
            <a:br>
              <a:rPr lang="en-US" sz="2400" b="1" dirty="0">
                <a:solidFill>
                  <a:prstClr val="black"/>
                </a:solidFill>
                <a:latin typeface="Cambria"/>
              </a:rPr>
            </a:br>
            <a:endParaRPr lang="en-US" sz="1350" dirty="0">
              <a:solidFill>
                <a:prstClr val="black"/>
              </a:solidFill>
              <a:latin typeface="Cambria"/>
            </a:endParaRPr>
          </a:p>
        </p:txBody>
      </p:sp>
      <p:pic>
        <p:nvPicPr>
          <p:cNvPr id="4" name="Picture 3"/>
          <p:cNvPicPr>
            <a:picLocks noChangeAspect="1"/>
          </p:cNvPicPr>
          <p:nvPr/>
        </p:nvPicPr>
        <p:blipFill>
          <a:blip r:embed="rId3" cstate="print"/>
          <a:stretch>
            <a:fillRect/>
          </a:stretch>
        </p:blipFill>
        <p:spPr>
          <a:xfrm>
            <a:off x="7066580" y="2036045"/>
            <a:ext cx="1589532" cy="1804870"/>
          </a:xfrm>
          <a:prstGeom prst="rect">
            <a:avLst/>
          </a:prstGeom>
        </p:spPr>
      </p:pic>
      <p:pic>
        <p:nvPicPr>
          <p:cNvPr id="6" name="Picture 5"/>
          <p:cNvPicPr>
            <a:picLocks noChangeAspect="1"/>
          </p:cNvPicPr>
          <p:nvPr/>
        </p:nvPicPr>
        <p:blipFill>
          <a:blip r:embed="rId4"/>
          <a:stretch>
            <a:fillRect/>
          </a:stretch>
        </p:blipFill>
        <p:spPr>
          <a:xfrm>
            <a:off x="8799160" y="2036045"/>
            <a:ext cx="1496585" cy="1804869"/>
          </a:xfrm>
          <a:prstGeom prst="rect">
            <a:avLst/>
          </a:prstGeom>
        </p:spPr>
      </p:pic>
      <p:pic>
        <p:nvPicPr>
          <p:cNvPr id="5" name="Picture 4"/>
          <p:cNvPicPr>
            <a:picLocks noChangeAspect="1"/>
          </p:cNvPicPr>
          <p:nvPr/>
        </p:nvPicPr>
        <p:blipFill rotWithShape="1">
          <a:blip r:embed="rId5"/>
          <a:srcRect l="13512" t="6073"/>
          <a:stretch/>
        </p:blipFill>
        <p:spPr>
          <a:xfrm>
            <a:off x="8799159" y="3916344"/>
            <a:ext cx="1589532" cy="1978860"/>
          </a:xfrm>
          <a:prstGeom prst="rect">
            <a:avLst/>
          </a:prstGeom>
        </p:spPr>
      </p:pic>
      <p:pic>
        <p:nvPicPr>
          <p:cNvPr id="7" name="Picture 6"/>
          <p:cNvPicPr>
            <a:picLocks noChangeAspect="1"/>
          </p:cNvPicPr>
          <p:nvPr/>
        </p:nvPicPr>
        <p:blipFill rotWithShape="1">
          <a:blip r:embed="rId6"/>
          <a:srcRect t="7487" b="5297"/>
          <a:stretch/>
        </p:blipFill>
        <p:spPr>
          <a:xfrm>
            <a:off x="7066581" y="3928166"/>
            <a:ext cx="1496585" cy="1967039"/>
          </a:xfrm>
          <a:prstGeom prst="rect">
            <a:avLst/>
          </a:prstGeom>
        </p:spPr>
      </p:pic>
      <p:pic>
        <p:nvPicPr>
          <p:cNvPr id="8" name="Picture 7"/>
          <p:cNvPicPr>
            <a:picLocks noChangeAspect="1"/>
          </p:cNvPicPr>
          <p:nvPr/>
        </p:nvPicPr>
        <p:blipFill>
          <a:blip r:embed="rId7" cstate="print"/>
          <a:stretch>
            <a:fillRect/>
          </a:stretch>
        </p:blipFill>
        <p:spPr>
          <a:xfrm>
            <a:off x="5334001" y="3928166"/>
            <a:ext cx="1496585" cy="1967039"/>
          </a:xfrm>
          <a:prstGeom prst="rect">
            <a:avLst/>
          </a:prstGeom>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1" y="2036046"/>
            <a:ext cx="1496585" cy="1804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41157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910</TotalTime>
  <Words>940</Words>
  <Application>Microsoft Office PowerPoint</Application>
  <PresentationFormat>Widescreen</PresentationFormat>
  <Paragraphs>172</Paragraphs>
  <Slides>18</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Arial</vt:lpstr>
      <vt:lpstr>Calibri</vt:lpstr>
      <vt:lpstr>Calibri Light</vt:lpstr>
      <vt:lpstr>Cambria</vt:lpstr>
      <vt:lpstr>Palatino Linotype</vt:lpstr>
      <vt:lpstr>Times New Roman</vt:lpstr>
      <vt:lpstr>Vijaya</vt:lpstr>
      <vt:lpstr>Wingdings</vt:lpstr>
      <vt:lpstr>Wingdings 2</vt:lpstr>
      <vt:lpstr>Median</vt:lpstr>
      <vt:lpstr>Office Theme</vt:lpstr>
      <vt:lpstr> National Health Systems Resource Centre HCF   Healthcare Financing   </vt:lpstr>
      <vt:lpstr>Health Financing in Health System</vt:lpstr>
      <vt:lpstr>Healthcare Financing</vt:lpstr>
      <vt:lpstr>The connection between health financing and overall system goals</vt:lpstr>
      <vt:lpstr>Sources of information on Health systems financing</vt:lpstr>
      <vt:lpstr>Information on health systems financing: National Health Accounts based on System of Health Accounts 2011 (SHA 2011)</vt:lpstr>
      <vt:lpstr>NHA 2015-16: Healthcare Expenditure by Financing Schemes (%) </vt:lpstr>
      <vt:lpstr>NHA 2015-16: Healthcare Expenditure by Healthcare Provider (%)</vt:lpstr>
      <vt:lpstr>Indicators of Health Financing</vt:lpstr>
      <vt:lpstr>Health financing indicators based on NHA for Different Years</vt:lpstr>
      <vt:lpstr>Country Comparison in Healthcare Spending by Source Based on NHA </vt:lpstr>
      <vt:lpstr>State Health Expenditures by Source (FY2015-16)</vt:lpstr>
      <vt:lpstr>Allocation on Health</vt:lpstr>
      <vt:lpstr>Catastrophic Expenditure</vt:lpstr>
      <vt:lpstr>Health Account at Sub National level and why it is Important.</vt:lpstr>
      <vt:lpstr>Healthcare Financing (HCF): Area of Work </vt:lpstr>
      <vt:lpstr>Present Engagement and Studies Planned</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Accounts in India : Background</dc:title>
  <dc:creator>sandeep sharma</dc:creator>
  <cp:lastModifiedBy>sandeep sharma</cp:lastModifiedBy>
  <cp:revision>53</cp:revision>
  <dcterms:created xsi:type="dcterms:W3CDTF">2019-04-11T09:16:13Z</dcterms:created>
  <dcterms:modified xsi:type="dcterms:W3CDTF">2019-05-11T13:29:32Z</dcterms:modified>
</cp:coreProperties>
</file>