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368" r:id="rId3"/>
    <p:sldId id="356" r:id="rId4"/>
    <p:sldId id="357" r:id="rId5"/>
    <p:sldId id="257" r:id="rId6"/>
    <p:sldId id="361" r:id="rId7"/>
    <p:sldId id="360" r:id="rId8"/>
    <p:sldId id="401" r:id="rId9"/>
    <p:sldId id="365" r:id="rId10"/>
    <p:sldId id="320" r:id="rId11"/>
    <p:sldId id="373" r:id="rId12"/>
    <p:sldId id="374" r:id="rId13"/>
    <p:sldId id="375" r:id="rId14"/>
    <p:sldId id="376" r:id="rId15"/>
    <p:sldId id="378" r:id="rId16"/>
    <p:sldId id="382" r:id="rId17"/>
    <p:sldId id="369" r:id="rId18"/>
    <p:sldId id="381" r:id="rId19"/>
    <p:sldId id="330" r:id="rId20"/>
    <p:sldId id="348" r:id="rId21"/>
    <p:sldId id="349" r:id="rId22"/>
    <p:sldId id="350" r:id="rId23"/>
    <p:sldId id="351" r:id="rId24"/>
    <p:sldId id="383" r:id="rId25"/>
    <p:sldId id="402" r:id="rId26"/>
    <p:sldId id="379" r:id="rId27"/>
    <p:sldId id="353" r:id="rId28"/>
    <p:sldId id="336" r:id="rId29"/>
    <p:sldId id="345" r:id="rId30"/>
    <p:sldId id="346" r:id="rId31"/>
    <p:sldId id="347" r:id="rId32"/>
    <p:sldId id="31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62" autoAdjust="0"/>
    <p:restoredTop sz="92462" autoAdjust="0"/>
  </p:normalViewPr>
  <p:slideViewPr>
    <p:cSldViewPr>
      <p:cViewPr>
        <p:scale>
          <a:sx n="75" d="100"/>
          <a:sy n="75" d="100"/>
        </p:scale>
        <p:origin x="-1224" y="-29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89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DE6CA5-CC13-4035-9FBE-385AD4376724}" type="datetimeFigureOut">
              <a:rPr lang="en-US" smtClean="0"/>
              <a:pPr/>
              <a:t>5/15/2019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915A53-521D-4075-83E0-0AD01CA4A499}" type="slidenum">
              <a:rPr lang="en-US" smtClean="0"/>
              <a:pPr/>
              <a:t>‹#›</a:t>
            </a:fld>
            <a:endParaRPr lang="en-US"/>
          </a:p>
        </p:txBody>
      </p:sp>
    </p:spTree>
    <p:extLst>
      <p:ext uri="{BB962C8B-B14F-4D97-AF65-F5344CB8AC3E}">
        <p14:creationId xmlns:p14="http://schemas.microsoft.com/office/powerpoint/2010/main" xmlns="" val="1614797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915A53-521D-4075-83E0-0AD01CA4A49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solidFill>
                  <a:srgbClr val="002060"/>
                </a:solidFill>
                <a:sym typeface="+mn-ea"/>
              </a:rPr>
              <a:t>Morbidity and mortality resulting from the transfusion of infected blood have far-reaching consequences, not only for the recipients themselves, but also their families,</a:t>
            </a:r>
          </a:p>
          <a:p>
            <a:r>
              <a:rPr lang="en-IN" dirty="0" smtClean="0">
                <a:solidFill>
                  <a:srgbClr val="002060"/>
                </a:solidFill>
                <a:sym typeface="+mn-ea"/>
              </a:rPr>
              <a:t>Onus </a:t>
            </a:r>
            <a:r>
              <a:rPr lang="en-IN" dirty="0">
                <a:solidFill>
                  <a:srgbClr val="002060"/>
                </a:solidFill>
                <a:sym typeface="+mn-ea"/>
              </a:rPr>
              <a:t>of the blood </a:t>
            </a:r>
            <a:r>
              <a:rPr lang="en-IN" dirty="0" smtClean="0">
                <a:solidFill>
                  <a:srgbClr val="002060"/>
                </a:solidFill>
                <a:sym typeface="+mn-ea"/>
              </a:rPr>
              <a:t>services </a:t>
            </a:r>
            <a:r>
              <a:rPr lang="en-IN" dirty="0">
                <a:solidFill>
                  <a:srgbClr val="002060"/>
                </a:solidFill>
                <a:sym typeface="+mn-ea"/>
              </a:rPr>
              <a:t>lies on the state health .</a:t>
            </a:r>
            <a:endParaRPr lang="en-US" dirty="0">
              <a:solidFill>
                <a:srgbClr val="002060"/>
              </a:solidFill>
            </a:endParaRPr>
          </a:p>
          <a:p>
            <a:endParaRPr lang="en-US" dirty="0">
              <a:solidFill>
                <a:srgbClr val="002060"/>
              </a:solidFill>
            </a:endParaRP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latin typeface="Aharoni" pitchFamily="2" charset="-79"/>
                <a:cs typeface="Aharoni" pitchFamily="2" charset="-79"/>
                <a:sym typeface="+mn-ea"/>
              </a:rPr>
              <a:t>Blood transfusion saves lives and improves health, but. Providing safe and adequate blood should be an integral part of  state health care system </a:t>
            </a:r>
            <a:endParaRPr lang="en-US" dirty="0">
              <a:latin typeface="Aharoni" pitchFamily="2" charset="-79"/>
              <a:cs typeface="Aharoni" pitchFamily="2" charset="-79"/>
            </a:endParaRPr>
          </a:p>
          <a:p>
            <a:r>
              <a:rPr lang="en-US" b="1" dirty="0">
                <a:latin typeface="Aharoni" pitchFamily="2" charset="-79"/>
                <a:cs typeface="Aharoni" pitchFamily="2" charset="-79"/>
                <a:sym typeface="+mn-ea"/>
              </a:rPr>
              <a:t> </a:t>
            </a:r>
            <a:endParaRPr lang="en-US" b="1" dirty="0">
              <a:latin typeface="Aharoni" pitchFamily="2" charset="-79"/>
              <a:cs typeface="Aharoni" pitchFamily="2" charset="-79"/>
            </a:endParaRPr>
          </a:p>
          <a:p>
            <a:endParaRPr lang="en-US" dirty="0">
              <a:latin typeface="Aharoni" pitchFamily="2" charset="-79"/>
              <a:cs typeface="Aharoni" pitchFamily="2" charset="-79"/>
            </a:endParaRPr>
          </a:p>
          <a:p>
            <a:endParaRPr lang="en-US" dirty="0"/>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b="1" dirty="0" smtClean="0">
                <a:latin typeface="Aharoni" pitchFamily="2" charset="-79"/>
                <a:cs typeface="Aharoni" pitchFamily="2" charset="-79"/>
                <a:sym typeface="+mn-ea"/>
              </a:rPr>
              <a:t>Of the 112.5 million blood donations collected globally, approximately half of these are collected in high-income countries, home to 19% of the world’s population.</a:t>
            </a:r>
            <a:endParaRPr lang="en-US" b="1" dirty="0" smtClean="0">
              <a:latin typeface="Aharoni" pitchFamily="2" charset="-79"/>
              <a:cs typeface="Aharoni" pitchFamily="2" charset="-79"/>
            </a:endParaRP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915A53-521D-4075-83E0-0AD01CA4A499}" type="slidenum">
              <a:rPr lang="en-US" smtClean="0"/>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915A53-521D-4075-83E0-0AD01CA4A499}"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CEC82-C429-4EFE-B0F2-76C5E850366C}" type="datetimeFigureOut">
              <a:rPr lang="en-US" smtClean="0"/>
              <a:pPr/>
              <a:t>5/15/2019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1103ACC4-9AA6-4F20-A27C-7A4C7F4164B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58414" y="624110"/>
            <a:ext cx="7175986"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219201" y="2133600"/>
            <a:ext cx="7315200" cy="3777622"/>
          </a:xfrm>
        </p:spPr>
        <p:txBody>
          <a:bodyPr/>
          <a:lstStyle>
            <a:lvl1pPr>
              <a:defRPr sz="2400"/>
            </a:lvl1pPr>
            <a:lvl2pPr>
              <a:defRPr sz="2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ACEC82-C429-4EFE-B0F2-76C5E850366C}" type="datetimeFigureOut">
              <a:rPr lang="en-US" smtClean="0"/>
              <a:pPr/>
              <a:t>5/15/2019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103ACC4-9AA6-4F20-A27C-7A4C7F4164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ACEC82-C429-4EFE-B0F2-76C5E850366C}" type="datetimeFigureOut">
              <a:rPr lang="en-US" smtClean="0"/>
              <a:pPr/>
              <a:t>5/15/2019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103ACC4-9AA6-4F20-A27C-7A4C7F4164B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8ACEC82-C429-4EFE-B0F2-76C5E850366C}" type="datetimeFigureOut">
              <a:rPr lang="en-US" smtClean="0"/>
              <a:pPr/>
              <a:t>5/15/2019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1103ACC4-9AA6-4F20-A27C-7A4C7F4164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8ACEC82-C429-4EFE-B0F2-76C5E850366C}" type="datetimeFigureOut">
              <a:rPr lang="en-US" smtClean="0"/>
              <a:pPr/>
              <a:t>5/15/2019</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1103ACC4-9AA6-4F20-A27C-7A4C7F4164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ACEC82-C429-4EFE-B0F2-76C5E850366C}" type="datetimeFigureOut">
              <a:rPr lang="en-US" smtClean="0"/>
              <a:pPr/>
              <a:t>5/15/2019</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103ACC4-9AA6-4F20-A27C-7A4C7F4164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ACEC82-C429-4EFE-B0F2-76C5E850366C}" type="datetimeFigureOut">
              <a:rPr lang="en-US" smtClean="0"/>
              <a:pPr/>
              <a:t>5/15/2019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103ACC4-9AA6-4F20-A27C-7A4C7F4164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ACEC82-C429-4EFE-B0F2-76C5E850366C}" type="datetimeFigureOut">
              <a:rPr lang="en-US" smtClean="0"/>
              <a:pPr/>
              <a:t>5/15/2019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103ACC4-9AA6-4F20-A27C-7A4C7F4164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ACEC82-C429-4EFE-B0F2-76C5E850366C}" type="datetimeFigureOut">
              <a:rPr lang="en-US" smtClean="0"/>
              <a:pPr/>
              <a:t>5/15/2019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103ACC4-9AA6-4F20-A27C-7A4C7F4164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ACEC82-C429-4EFE-B0F2-76C5E850366C}" type="datetimeFigureOut">
              <a:rPr lang="en-US" smtClean="0"/>
              <a:pPr/>
              <a:t>5/15/2019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103ACC4-9AA6-4F20-A27C-7A4C7F4164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ACEC82-C429-4EFE-B0F2-76C5E850366C}" type="datetimeFigureOut">
              <a:rPr lang="en-US" smtClean="0"/>
              <a:pPr/>
              <a:t>5/15/2019</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103ACC4-9AA6-4F20-A27C-7A4C7F4164B3}"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8ACEC82-C429-4EFE-B0F2-76C5E850366C}" type="datetimeFigureOut">
              <a:rPr lang="en-US" smtClean="0"/>
              <a:pPr/>
              <a:t>5/15/2019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103ACC4-9AA6-4F20-A27C-7A4C7F4164B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8ACEC82-C429-4EFE-B0F2-76C5E850366C}" type="datetimeFigureOut">
              <a:rPr lang="en-US" smtClean="0"/>
              <a:pPr/>
              <a:t>5/15/2019</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103ACC4-9AA6-4F20-A27C-7A4C7F4164B3}"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8ACEC82-C429-4EFE-B0F2-76C5E850366C}" type="datetimeFigureOut">
              <a:rPr lang="en-US" smtClean="0"/>
              <a:pPr/>
              <a:t>5/15/2019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103ACC4-9AA6-4F20-A27C-7A4C7F4164B3}"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ACEC82-C429-4EFE-B0F2-76C5E850366C}" type="datetimeFigureOut">
              <a:rPr lang="en-US" smtClean="0"/>
              <a:pPr/>
              <a:t>5/15/2019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103ACC4-9AA6-4F20-A27C-7A4C7F4164B3}"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ACEC82-C429-4EFE-B0F2-76C5E850366C}" type="datetimeFigureOut">
              <a:rPr lang="en-US" smtClean="0"/>
              <a:pPr/>
              <a:t>5/15/2019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103ACC4-9AA6-4F20-A27C-7A4C7F4164B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78ACEC82-C429-4EFE-B0F2-76C5E850366C}" type="datetimeFigureOut">
              <a:rPr lang="en-US" smtClean="0"/>
              <a:pPr/>
              <a:t>5/15/2019</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1103ACC4-9AA6-4F20-A27C-7A4C7F4164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Layout" Target="../slideLayouts/slideLayout2.xml"/><Relationship Id="rId1" Type="http://schemas.openxmlformats.org/officeDocument/2006/relationships/video" Target="../media/media1.wm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838200"/>
            <a:ext cx="7162801" cy="3048000"/>
          </a:xfrm>
        </p:spPr>
        <p:txBody>
          <a:bodyPr>
            <a:noAutofit/>
          </a:bodyPr>
          <a:lstStyle/>
          <a:p>
            <a:r>
              <a:rPr lang="en-US" sz="2000" b="1" dirty="0" smtClean="0"/>
              <a:t>Implementation of  of Blood services &amp; Blood Disorders interventions (Haemoglobinopathies &amp; Hemophilia )</a:t>
            </a:r>
            <a:br>
              <a:rPr lang="en-US" sz="2000" b="1" dirty="0" smtClean="0"/>
            </a:br>
            <a:endParaRPr lang="en-US" sz="2000" b="1" dirty="0"/>
          </a:p>
        </p:txBody>
      </p:sp>
      <p:sp>
        <p:nvSpPr>
          <p:cNvPr id="3" name="Subtitle 2"/>
          <p:cNvSpPr>
            <a:spLocks noGrp="1"/>
          </p:cNvSpPr>
          <p:nvPr>
            <p:ph type="subTitle" idx="1"/>
          </p:nvPr>
        </p:nvSpPr>
        <p:spPr>
          <a:xfrm>
            <a:off x="1524000" y="5257800"/>
            <a:ext cx="7018867" cy="645863"/>
          </a:xfrm>
        </p:spPr>
        <p:txBody>
          <a:bodyPr>
            <a:normAutofit/>
          </a:bodyPr>
          <a:lstStyle/>
          <a:p>
            <a:pPr algn="ctr"/>
            <a:r>
              <a:rPr lang="en-US" sz="2800" dirty="0" smtClean="0"/>
              <a:t>Vinita </a:t>
            </a:r>
            <a:r>
              <a:rPr lang="en-US" sz="2800" dirty="0"/>
              <a:t>Srivastava, Blood Cell, </a:t>
            </a:r>
            <a:r>
              <a:rPr lang="en-US" sz="2800" dirty="0" err="1" smtClean="0"/>
              <a:t>MoHFW</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537" y="304800"/>
            <a:ext cx="7175986" cy="442690"/>
          </a:xfrm>
        </p:spPr>
        <p:txBody>
          <a:bodyPr>
            <a:normAutofit fontScale="90000"/>
          </a:bodyPr>
          <a:lstStyle/>
          <a:p>
            <a:endParaRPr lang="en-US" dirty="0"/>
          </a:p>
        </p:txBody>
      </p:sp>
      <p:pic>
        <p:nvPicPr>
          <p:cNvPr id="5" name="blood_donation_01">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a:off x="1380537" y="1264555"/>
            <a:ext cx="7315200" cy="548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0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Introduction </a:t>
            </a:r>
            <a:endParaRPr lang="en-US" dirty="0"/>
          </a:p>
        </p:txBody>
      </p:sp>
      <p:sp>
        <p:nvSpPr>
          <p:cNvPr id="3" name="Content Placeholder 2"/>
          <p:cNvSpPr>
            <a:spLocks noGrp="1"/>
          </p:cNvSpPr>
          <p:nvPr>
            <p:ph idx="1"/>
          </p:nvPr>
        </p:nvSpPr>
        <p:spPr>
          <a:xfrm>
            <a:off x="720725" y="1574165"/>
            <a:ext cx="7813675" cy="4337050"/>
          </a:xfrm>
        </p:spPr>
        <p:txBody>
          <a:bodyPr>
            <a:normAutofit/>
          </a:bodyPr>
          <a:lstStyle/>
          <a:p>
            <a:r>
              <a:rPr lang="en-IN" dirty="0">
                <a:solidFill>
                  <a:srgbClr val="002060"/>
                </a:solidFill>
                <a:latin typeface="Calibri" panose="020F0502020204030204" charset="0"/>
              </a:rPr>
              <a:t>Blood, an intrinsic requirement for proper functioning of the health system, </a:t>
            </a:r>
            <a:r>
              <a:rPr lang="en-US" dirty="0">
                <a:solidFill>
                  <a:srgbClr val="002060"/>
                </a:solidFill>
                <a:latin typeface="Calibri" panose="020F0502020204030204" charset="0"/>
              </a:rPr>
              <a:t>is regulated </a:t>
            </a:r>
            <a:r>
              <a:rPr lang="en-IN" altLang="en-US" dirty="0">
                <a:solidFill>
                  <a:srgbClr val="002060"/>
                </a:solidFill>
                <a:latin typeface="Calibri" panose="020F0502020204030204" charset="0"/>
              </a:rPr>
              <a:t>as a “drug”</a:t>
            </a:r>
            <a:r>
              <a:rPr lang="en-US" dirty="0">
                <a:solidFill>
                  <a:srgbClr val="002060"/>
                </a:solidFill>
                <a:latin typeface="Calibri" panose="020F0502020204030204" charset="0"/>
              </a:rPr>
              <a:t> </a:t>
            </a:r>
            <a:r>
              <a:rPr lang="en-IN" altLang="en-US" dirty="0">
                <a:solidFill>
                  <a:srgbClr val="002060"/>
                </a:solidFill>
                <a:latin typeface="Calibri" panose="020F0502020204030204" charset="0"/>
              </a:rPr>
              <a:t>under </a:t>
            </a:r>
            <a:r>
              <a:rPr lang="en-US" dirty="0">
                <a:solidFill>
                  <a:srgbClr val="002060"/>
                </a:solidFill>
                <a:latin typeface="Calibri" panose="020F0502020204030204" charset="0"/>
                <a:sym typeface="+mn-ea"/>
              </a:rPr>
              <a:t>Section 3 (b) </a:t>
            </a:r>
            <a:r>
              <a:rPr lang="en-IN" altLang="en-US" dirty="0">
                <a:solidFill>
                  <a:srgbClr val="002060"/>
                </a:solidFill>
                <a:latin typeface="Calibri" panose="020F0502020204030204" charset="0"/>
                <a:sym typeface="+mn-ea"/>
              </a:rPr>
              <a:t>of</a:t>
            </a:r>
            <a:r>
              <a:rPr lang="en-US" dirty="0">
                <a:solidFill>
                  <a:srgbClr val="002060"/>
                </a:solidFill>
                <a:latin typeface="Calibri" panose="020F0502020204030204" charset="0"/>
              </a:rPr>
              <a:t> the Drugs and Cosmetics Act </a:t>
            </a:r>
            <a:r>
              <a:rPr lang="en-IN" altLang="en-US" dirty="0">
                <a:solidFill>
                  <a:srgbClr val="002060"/>
                </a:solidFill>
                <a:latin typeface="Calibri" panose="020F0502020204030204" charset="0"/>
              </a:rPr>
              <a:t>- having a d</a:t>
            </a:r>
            <a:r>
              <a:rPr lang="en-US" dirty="0" smtClean="0">
                <a:solidFill>
                  <a:srgbClr val="002060"/>
                </a:solidFill>
                <a:latin typeface="Calibri" panose="020F0502020204030204" charset="0"/>
              </a:rPr>
              <a:t>irect </a:t>
            </a:r>
            <a:r>
              <a:rPr lang="en-US" dirty="0">
                <a:solidFill>
                  <a:srgbClr val="002060"/>
                </a:solidFill>
                <a:latin typeface="Calibri" panose="020F0502020204030204" charset="0"/>
              </a:rPr>
              <a:t>impact </a:t>
            </a:r>
            <a:r>
              <a:rPr lang="en-IN" altLang="en-US" dirty="0">
                <a:solidFill>
                  <a:srgbClr val="002060"/>
                </a:solidFill>
                <a:latin typeface="Calibri" panose="020F0502020204030204" charset="0"/>
              </a:rPr>
              <a:t>on </a:t>
            </a:r>
            <a:r>
              <a:rPr lang="en-US" dirty="0">
                <a:solidFill>
                  <a:srgbClr val="002060"/>
                </a:solidFill>
                <a:latin typeface="Calibri" panose="020F0502020204030204" charset="0"/>
              </a:rPr>
              <a:t>the blood services. </a:t>
            </a:r>
          </a:p>
          <a:p>
            <a:r>
              <a:rPr lang="en-US" dirty="0">
                <a:solidFill>
                  <a:srgbClr val="002060"/>
                </a:solidFill>
                <a:latin typeface="Calibri" panose="020F0502020204030204" charset="0"/>
              </a:rPr>
              <a:t>Developing countries</a:t>
            </a:r>
            <a:r>
              <a:rPr lang="en-IN" altLang="en-US" dirty="0">
                <a:solidFill>
                  <a:srgbClr val="002060"/>
                </a:solidFill>
                <a:latin typeface="Calibri" panose="020F0502020204030204" charset="0"/>
              </a:rPr>
              <a:t>, which </a:t>
            </a:r>
            <a:r>
              <a:rPr lang="en-US" dirty="0">
                <a:solidFill>
                  <a:srgbClr val="002060"/>
                </a:solidFill>
                <a:latin typeface="Calibri" panose="020F0502020204030204" charset="0"/>
              </a:rPr>
              <a:t>account for </a:t>
            </a:r>
            <a:r>
              <a:rPr lang="en-IN" altLang="en-US" dirty="0">
                <a:solidFill>
                  <a:srgbClr val="002060"/>
                </a:solidFill>
                <a:latin typeface="Calibri" panose="020F0502020204030204" charset="0"/>
              </a:rPr>
              <a:t>nearly </a:t>
            </a:r>
            <a:r>
              <a:rPr lang="en-US" dirty="0">
                <a:solidFill>
                  <a:srgbClr val="002060"/>
                </a:solidFill>
                <a:latin typeface="Calibri" panose="020F0502020204030204" charset="0"/>
              </a:rPr>
              <a:t>80% of the population, contribute</a:t>
            </a:r>
            <a:r>
              <a:rPr lang="en-IN" altLang="en-US" dirty="0">
                <a:solidFill>
                  <a:srgbClr val="002060"/>
                </a:solidFill>
                <a:latin typeface="Calibri" panose="020F0502020204030204" charset="0"/>
              </a:rPr>
              <a:t>s meagerely to</a:t>
            </a:r>
            <a:r>
              <a:rPr lang="en-US" dirty="0">
                <a:solidFill>
                  <a:srgbClr val="002060"/>
                </a:solidFill>
                <a:latin typeface="Calibri" panose="020F0502020204030204" charset="0"/>
              </a:rPr>
              <a:t> only 40%  of  the global blood supply.</a:t>
            </a:r>
          </a:p>
          <a:p>
            <a:r>
              <a:rPr lang="en-US" dirty="0">
                <a:solidFill>
                  <a:srgbClr val="002060"/>
                </a:solidFill>
                <a:latin typeface="Calibri" panose="020F0502020204030204" charset="0"/>
              </a:rPr>
              <a:t> More than 60 % of the blood supply in developing countries  is collected from family/replacement donors and paid blood </a:t>
            </a:r>
            <a:r>
              <a:rPr lang="en-US" dirty="0" smtClean="0">
                <a:solidFill>
                  <a:srgbClr val="002060"/>
                </a:solidFill>
                <a:latin typeface="Calibri" panose="020F0502020204030204" charset="0"/>
              </a:rPr>
              <a:t>donors</a:t>
            </a:r>
          </a:p>
          <a:p>
            <a:endParaRPr lang="en-US" dirty="0">
              <a:latin typeface="Calibri" panose="020F050202020403020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altLang="en-US" dirty="0" smtClean="0"/>
              <a:t>THE INCALCULABLE COST OF UNSAFE &amp; INADEQUATE BLOOD</a:t>
            </a:r>
            <a:endParaRPr lang="en-IN" altLang="en-US" dirty="0"/>
          </a:p>
        </p:txBody>
      </p:sp>
      <p:sp>
        <p:nvSpPr>
          <p:cNvPr id="3" name="Content Placeholder 2"/>
          <p:cNvSpPr>
            <a:spLocks noGrp="1"/>
          </p:cNvSpPr>
          <p:nvPr>
            <p:ph idx="1"/>
          </p:nvPr>
        </p:nvSpPr>
        <p:spPr>
          <a:xfrm>
            <a:off x="1078865" y="2037715"/>
            <a:ext cx="7315200" cy="4153535"/>
          </a:xfrm>
        </p:spPr>
        <p:txBody>
          <a:bodyPr>
            <a:normAutofit fontScale="97500"/>
          </a:bodyPr>
          <a:lstStyle/>
          <a:p>
            <a:endParaRPr lang="en-US" sz="2000" dirty="0">
              <a:latin typeface="Calibri" panose="020F0502020204030204" charset="0"/>
            </a:endParaRPr>
          </a:p>
          <a:p>
            <a:r>
              <a:rPr lang="en-US" sz="2000" dirty="0">
                <a:solidFill>
                  <a:srgbClr val="002060"/>
                </a:solidFill>
                <a:latin typeface="Calibri" panose="020F0502020204030204" charset="0"/>
                <a:sym typeface="+mn-ea"/>
              </a:rPr>
              <a:t>Shortfalls in blood supply </a:t>
            </a:r>
            <a:r>
              <a:rPr lang="en-US" sz="2000" dirty="0" smtClean="0">
                <a:solidFill>
                  <a:srgbClr val="002060"/>
                </a:solidFill>
                <a:latin typeface="Calibri" panose="020F0502020204030204" charset="0"/>
                <a:sym typeface="+mn-ea"/>
              </a:rPr>
              <a:t>majorly  </a:t>
            </a:r>
            <a:r>
              <a:rPr lang="en-US" sz="2000" dirty="0">
                <a:solidFill>
                  <a:srgbClr val="002060"/>
                </a:solidFill>
                <a:latin typeface="Calibri" panose="020F0502020204030204" charset="0"/>
                <a:sym typeface="+mn-ea"/>
              </a:rPr>
              <a:t>impact</a:t>
            </a:r>
            <a:r>
              <a:rPr lang="en-IN" altLang="en-US" sz="2000" dirty="0">
                <a:solidFill>
                  <a:srgbClr val="002060"/>
                </a:solidFill>
                <a:latin typeface="Calibri" panose="020F0502020204030204" charset="0"/>
                <a:sym typeface="+mn-ea"/>
              </a:rPr>
              <a:t>s</a:t>
            </a:r>
            <a:r>
              <a:rPr lang="en-US" sz="2000" dirty="0">
                <a:solidFill>
                  <a:srgbClr val="002060"/>
                </a:solidFill>
                <a:latin typeface="Calibri" panose="020F0502020204030204" charset="0"/>
                <a:sym typeface="+mn-ea"/>
              </a:rPr>
              <a:t> </a:t>
            </a:r>
            <a:r>
              <a:rPr lang="en-US" sz="2000" dirty="0" smtClean="0">
                <a:solidFill>
                  <a:srgbClr val="002060"/>
                </a:solidFill>
                <a:latin typeface="Calibri" panose="020F0502020204030204" charset="0"/>
                <a:sym typeface="+mn-ea"/>
              </a:rPr>
              <a:t> women and victims with life threatening anemia</a:t>
            </a:r>
          </a:p>
          <a:p>
            <a:r>
              <a:rPr lang="en-US" sz="2000" dirty="0" smtClean="0">
                <a:solidFill>
                  <a:srgbClr val="002060"/>
                </a:solidFill>
                <a:latin typeface="Calibri" panose="020F0502020204030204" charset="0"/>
                <a:sym typeface="+mn-ea"/>
              </a:rPr>
              <a:t>Globally</a:t>
            </a:r>
            <a:r>
              <a:rPr lang="en-US" sz="2000" dirty="0">
                <a:solidFill>
                  <a:srgbClr val="002060"/>
                </a:solidFill>
                <a:latin typeface="Calibri" panose="020F0502020204030204" charset="0"/>
                <a:sym typeface="+mn-ea"/>
              </a:rPr>
              <a:t>, up to 150 000 pregnancy-related deaths could be avoided each year through access to safe blood</a:t>
            </a:r>
            <a:r>
              <a:rPr lang="en-IN" altLang="en-US" sz="2000" dirty="0" smtClean="0">
                <a:solidFill>
                  <a:srgbClr val="002060"/>
                </a:solidFill>
                <a:latin typeface="Calibri" panose="020F0502020204030204" charset="0"/>
                <a:sym typeface="+mn-ea"/>
              </a:rPr>
              <a:t>.</a:t>
            </a:r>
          </a:p>
          <a:p>
            <a:r>
              <a:rPr lang="en-US" sz="2000" dirty="0" smtClean="0">
                <a:solidFill>
                  <a:srgbClr val="002060"/>
                </a:solidFill>
                <a:latin typeface="Calibri" panose="020F0502020204030204" charset="0"/>
              </a:rPr>
              <a:t>Victims from road accidents can be saved</a:t>
            </a:r>
          </a:p>
          <a:p>
            <a:r>
              <a:rPr lang="en-US" sz="2000" dirty="0" smtClean="0">
                <a:solidFill>
                  <a:srgbClr val="002060"/>
                </a:solidFill>
                <a:latin typeface="Calibri" panose="020F0502020204030204" charset="0"/>
              </a:rPr>
              <a:t>Also</a:t>
            </a:r>
            <a:r>
              <a:rPr lang="en-US" sz="2000" dirty="0">
                <a:solidFill>
                  <a:srgbClr val="002060"/>
                </a:solidFill>
                <a:latin typeface="Calibri" panose="020F0502020204030204" charset="0"/>
              </a:rPr>
              <a:t>, </a:t>
            </a:r>
            <a:r>
              <a:rPr lang="en-IN" altLang="en-US" sz="2000" dirty="0">
                <a:solidFill>
                  <a:srgbClr val="002060"/>
                </a:solidFill>
                <a:latin typeface="Calibri" panose="020F0502020204030204" charset="0"/>
              </a:rPr>
              <a:t>as per the NFHS surveys , </a:t>
            </a:r>
            <a:r>
              <a:rPr lang="en-US" sz="2000" dirty="0">
                <a:solidFill>
                  <a:srgbClr val="002060"/>
                </a:solidFill>
                <a:latin typeface="Calibri" panose="020F0502020204030204" charset="0"/>
              </a:rPr>
              <a:t>almost half the women in the reproductive age group are moderate to severe </a:t>
            </a:r>
            <a:r>
              <a:rPr lang="en-US" sz="2000" dirty="0" smtClean="0">
                <a:solidFill>
                  <a:srgbClr val="002060"/>
                </a:solidFill>
                <a:latin typeface="Calibri" panose="020F0502020204030204" charset="0"/>
              </a:rPr>
              <a:t>anemic</a:t>
            </a:r>
            <a:r>
              <a:rPr lang="en-IN" altLang="en-US" sz="2000" dirty="0" smtClean="0">
                <a:solidFill>
                  <a:srgbClr val="002060"/>
                </a:solidFill>
                <a:latin typeface="Calibri" panose="020F0502020204030204" charset="0"/>
              </a:rPr>
              <a:t>.</a:t>
            </a:r>
          </a:p>
          <a:p>
            <a:r>
              <a:rPr lang="en-IN" altLang="en-US" sz="2000" dirty="0" smtClean="0">
                <a:solidFill>
                  <a:srgbClr val="002060"/>
                </a:solidFill>
                <a:latin typeface="Calibri" panose="020F0502020204030204" charset="0"/>
              </a:rPr>
              <a:t>Its an essential part of Health care systems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7239000" cy="685800"/>
          </a:xfrm>
        </p:spPr>
        <p:txBody>
          <a:bodyPr>
            <a:normAutofit fontScale="90000"/>
          </a:bodyPr>
          <a:lstStyle/>
          <a:p>
            <a:pPr algn="ctr"/>
            <a:r>
              <a:rPr lang="en-IN" altLang="en-US" sz="2800" b="1" dirty="0" smtClean="0"/>
              <a:t>BLOOD &amp; ITS RELATED DISORDERS - A PRESSING CONCERN OF OUR SOCIETY</a:t>
            </a:r>
            <a:r>
              <a:rPr lang="en-IN" altLang="en-US" b="1" dirty="0" smtClean="0"/>
              <a:t> </a:t>
            </a:r>
          </a:p>
        </p:txBody>
      </p:sp>
      <p:sp>
        <p:nvSpPr>
          <p:cNvPr id="3" name="Content Placeholder 2"/>
          <p:cNvSpPr>
            <a:spLocks noGrp="1"/>
          </p:cNvSpPr>
          <p:nvPr>
            <p:ph idx="1"/>
          </p:nvPr>
        </p:nvSpPr>
        <p:spPr>
          <a:xfrm>
            <a:off x="653415" y="1420495"/>
            <a:ext cx="8382000" cy="5029200"/>
          </a:xfrm>
        </p:spPr>
        <p:txBody>
          <a:bodyPr>
            <a:noAutofit/>
          </a:bodyPr>
          <a:lstStyle/>
          <a:p>
            <a:r>
              <a:rPr lang="en-US" dirty="0" smtClean="0">
                <a:solidFill>
                  <a:srgbClr val="002060"/>
                </a:solidFill>
                <a:latin typeface="Calibri" panose="020F0502020204030204" charset="0"/>
              </a:rPr>
              <a:t>Blood Disorders (</a:t>
            </a:r>
            <a:r>
              <a:rPr lang="en-US" dirty="0" err="1" smtClean="0">
                <a:solidFill>
                  <a:srgbClr val="002060"/>
                </a:solidFill>
                <a:latin typeface="Calibri" panose="020F0502020204030204" charset="0"/>
              </a:rPr>
              <a:t>H</a:t>
            </a:r>
            <a:r>
              <a:rPr lang="en-IN" altLang="en-US" dirty="0" err="1" smtClean="0">
                <a:solidFill>
                  <a:srgbClr val="002060"/>
                </a:solidFill>
                <a:latin typeface="Calibri" panose="020F0502020204030204" charset="0"/>
              </a:rPr>
              <a:t>a</a:t>
            </a:r>
            <a:r>
              <a:rPr lang="en-US" dirty="0" err="1" smtClean="0">
                <a:solidFill>
                  <a:srgbClr val="002060"/>
                </a:solidFill>
                <a:latin typeface="Calibri" panose="020F0502020204030204" charset="0"/>
              </a:rPr>
              <a:t>emoglobinopathies</a:t>
            </a:r>
            <a:r>
              <a:rPr lang="en-US" dirty="0" smtClean="0">
                <a:solidFill>
                  <a:srgbClr val="002060"/>
                </a:solidFill>
                <a:latin typeface="Calibri" panose="020F0502020204030204" charset="0"/>
              </a:rPr>
              <a:t> </a:t>
            </a:r>
            <a:r>
              <a:rPr lang="en-IN" altLang="en-US" dirty="0" smtClean="0">
                <a:solidFill>
                  <a:srgbClr val="002060"/>
                </a:solidFill>
                <a:latin typeface="Calibri" panose="020F0502020204030204" charset="0"/>
              </a:rPr>
              <a:t>&amp;</a:t>
            </a:r>
            <a:r>
              <a:rPr lang="en-US" dirty="0" smtClean="0">
                <a:solidFill>
                  <a:srgbClr val="002060"/>
                </a:solidFill>
                <a:latin typeface="Calibri" panose="020F0502020204030204" charset="0"/>
              </a:rPr>
              <a:t> h</a:t>
            </a:r>
            <a:r>
              <a:rPr lang="en-IN" altLang="en-US" dirty="0" smtClean="0">
                <a:solidFill>
                  <a:srgbClr val="002060"/>
                </a:solidFill>
                <a:latin typeface="Calibri" panose="020F0502020204030204" charset="0"/>
              </a:rPr>
              <a:t>a</a:t>
            </a:r>
            <a:r>
              <a:rPr lang="en-US" dirty="0" smtClean="0">
                <a:solidFill>
                  <a:srgbClr val="002060"/>
                </a:solidFill>
                <a:latin typeface="Calibri" panose="020F0502020204030204" charset="0"/>
              </a:rPr>
              <a:t>emophilia) impose a </a:t>
            </a:r>
            <a:r>
              <a:rPr lang="en-US" dirty="0">
                <a:solidFill>
                  <a:srgbClr val="002060"/>
                </a:solidFill>
                <a:latin typeface="Calibri" panose="020F0502020204030204" charset="0"/>
              </a:rPr>
              <a:t>heavy burden on families and the health sector in </a:t>
            </a:r>
            <a:r>
              <a:rPr lang="en-US" dirty="0" smtClean="0">
                <a:solidFill>
                  <a:srgbClr val="002060"/>
                </a:solidFill>
                <a:latin typeface="Calibri" panose="020F0502020204030204" charset="0"/>
              </a:rPr>
              <a:t>India -  a big </a:t>
            </a:r>
            <a:r>
              <a:rPr lang="en-US" dirty="0">
                <a:solidFill>
                  <a:srgbClr val="002060"/>
                </a:solidFill>
                <a:latin typeface="Calibri" panose="020F0502020204030204" charset="0"/>
              </a:rPr>
              <a:t>cause of morbidity and mortality</a:t>
            </a:r>
            <a:r>
              <a:rPr lang="en-US" dirty="0" smtClean="0">
                <a:solidFill>
                  <a:srgbClr val="002060"/>
                </a:solidFill>
                <a:latin typeface="Calibri" panose="020F0502020204030204" charset="0"/>
              </a:rPr>
              <a:t>.</a:t>
            </a:r>
          </a:p>
          <a:p>
            <a:r>
              <a:rPr lang="en-US" dirty="0">
                <a:solidFill>
                  <a:srgbClr val="002060"/>
                </a:solidFill>
                <a:latin typeface="Calibri" panose="020F0502020204030204" charset="0"/>
              </a:rPr>
              <a:t>10 – 15 thousands babies with thalassemia major are born every year. </a:t>
            </a:r>
          </a:p>
          <a:p>
            <a:r>
              <a:rPr lang="en-US" dirty="0">
                <a:solidFill>
                  <a:srgbClr val="002060"/>
                </a:solidFill>
                <a:latin typeface="Calibri" panose="020F0502020204030204" charset="0"/>
              </a:rPr>
              <a:t>Sickle cell disease</a:t>
            </a:r>
            <a:r>
              <a:rPr lang="en-IN" altLang="en-US" dirty="0">
                <a:solidFill>
                  <a:srgbClr val="002060"/>
                </a:solidFill>
                <a:latin typeface="Calibri" panose="020F0502020204030204" charset="0"/>
              </a:rPr>
              <a:t>, which primarily </a:t>
            </a:r>
            <a:r>
              <a:rPr lang="en-US" dirty="0">
                <a:solidFill>
                  <a:srgbClr val="002060"/>
                </a:solidFill>
                <a:latin typeface="Calibri" panose="020F0502020204030204" charset="0"/>
              </a:rPr>
              <a:t>affects </a:t>
            </a:r>
            <a:r>
              <a:rPr lang="en-IN" altLang="en-US" dirty="0">
                <a:solidFill>
                  <a:srgbClr val="002060"/>
                </a:solidFill>
                <a:latin typeface="Calibri" panose="020F0502020204030204" charset="0"/>
              </a:rPr>
              <a:t>the </a:t>
            </a:r>
            <a:r>
              <a:rPr lang="en-US" dirty="0">
                <a:solidFill>
                  <a:srgbClr val="002060"/>
                </a:solidFill>
                <a:latin typeface="Calibri" panose="020F0502020204030204" charset="0"/>
              </a:rPr>
              <a:t>tribal</a:t>
            </a:r>
            <a:r>
              <a:rPr lang="en-IN" altLang="en-US" dirty="0">
                <a:solidFill>
                  <a:srgbClr val="002060"/>
                </a:solidFill>
                <a:latin typeface="Calibri" panose="020F0502020204030204" charset="0"/>
              </a:rPr>
              <a:t>s, is seen to be present in</a:t>
            </a:r>
            <a:r>
              <a:rPr lang="en-US" dirty="0">
                <a:solidFill>
                  <a:srgbClr val="002060"/>
                </a:solidFill>
                <a:latin typeface="Calibri" panose="020F0502020204030204" charset="0"/>
              </a:rPr>
              <a:t> </a:t>
            </a:r>
            <a:r>
              <a:rPr lang="en-IN" altLang="en-US" dirty="0">
                <a:solidFill>
                  <a:srgbClr val="002060"/>
                </a:solidFill>
                <a:latin typeface="Calibri" panose="020F0502020204030204" charset="0"/>
              </a:rPr>
              <a:t>some ot</a:t>
            </a:r>
            <a:r>
              <a:rPr lang="en-US" dirty="0">
                <a:solidFill>
                  <a:srgbClr val="002060"/>
                </a:solidFill>
                <a:latin typeface="Calibri" panose="020F0502020204030204" charset="0"/>
              </a:rPr>
              <a:t>her communities </a:t>
            </a:r>
            <a:r>
              <a:rPr lang="en-IN" altLang="en-US" dirty="0">
                <a:solidFill>
                  <a:srgbClr val="002060"/>
                </a:solidFill>
                <a:latin typeface="Calibri" panose="020F0502020204030204" charset="0"/>
              </a:rPr>
              <a:t>of</a:t>
            </a:r>
            <a:r>
              <a:rPr lang="en-US" dirty="0">
                <a:solidFill>
                  <a:srgbClr val="002060"/>
                </a:solidFill>
                <a:latin typeface="Calibri" panose="020F0502020204030204" charset="0"/>
              </a:rPr>
              <a:t>  central ,Western  and southern part of India</a:t>
            </a:r>
            <a:endParaRPr lang="en-US" dirty="0" smtClean="0">
              <a:solidFill>
                <a:srgbClr val="002060"/>
              </a:solidFill>
              <a:latin typeface="Calibri" panose="020F0502020204030204" charset="0"/>
            </a:endParaRPr>
          </a:p>
          <a:p>
            <a:r>
              <a:rPr lang="en-US" dirty="0" smtClean="0">
                <a:solidFill>
                  <a:srgbClr val="002060"/>
                </a:solidFill>
                <a:latin typeface="Calibri" panose="020F0502020204030204" charset="0"/>
              </a:rPr>
              <a:t>The incidence of Hemophilia is estimated to be around  1</a:t>
            </a:r>
            <a:r>
              <a:rPr lang="en-IN" altLang="en-US" dirty="0" smtClean="0">
                <a:solidFill>
                  <a:srgbClr val="002060"/>
                </a:solidFill>
                <a:latin typeface="Calibri" panose="020F0502020204030204" charset="0"/>
              </a:rPr>
              <a:t>,</a:t>
            </a:r>
            <a:r>
              <a:rPr lang="en-US" dirty="0" smtClean="0">
                <a:solidFill>
                  <a:srgbClr val="002060"/>
                </a:solidFill>
                <a:latin typeface="Calibri" panose="020F0502020204030204" charset="0"/>
              </a:rPr>
              <a:t>00</a:t>
            </a:r>
            <a:r>
              <a:rPr lang="en-IN" altLang="en-US" dirty="0" smtClean="0">
                <a:solidFill>
                  <a:srgbClr val="002060"/>
                </a:solidFill>
                <a:latin typeface="Calibri" panose="020F0502020204030204" charset="0"/>
              </a:rPr>
              <a:t>,</a:t>
            </a:r>
            <a:r>
              <a:rPr lang="en-US" dirty="0" smtClean="0">
                <a:solidFill>
                  <a:srgbClr val="002060"/>
                </a:solidFill>
                <a:latin typeface="Calibri" panose="020F0502020204030204" charset="0"/>
              </a:rPr>
              <a:t>000 people. </a:t>
            </a:r>
            <a:r>
              <a:rPr lang="en-US" dirty="0" err="1" smtClean="0">
                <a:solidFill>
                  <a:srgbClr val="002060"/>
                </a:solidFill>
                <a:latin typeface="Calibri" panose="020F0502020204030204" charset="0"/>
              </a:rPr>
              <a:t>Approx</a:t>
            </a:r>
            <a:r>
              <a:rPr lang="en-US" dirty="0" smtClean="0">
                <a:solidFill>
                  <a:srgbClr val="002060"/>
                </a:solidFill>
                <a:latin typeface="Calibri" panose="020F0502020204030204" charset="0"/>
              </a:rPr>
              <a:t> </a:t>
            </a:r>
            <a:r>
              <a:rPr lang="en-US" dirty="0">
                <a:solidFill>
                  <a:srgbClr val="002060"/>
                </a:solidFill>
                <a:latin typeface="Calibri" panose="020F0502020204030204" charset="0"/>
              </a:rPr>
              <a:t>7</a:t>
            </a:r>
            <a:r>
              <a:rPr lang="en-US" dirty="0" smtClean="0">
                <a:solidFill>
                  <a:srgbClr val="002060"/>
                </a:solidFill>
                <a:latin typeface="Calibri" panose="020F0502020204030204" charset="0"/>
              </a:rPr>
              <a:t>5% of affected people still receive inadequate treatment.</a:t>
            </a:r>
          </a:p>
        </p:txBody>
      </p:sp>
      <p:sp>
        <p:nvSpPr>
          <p:cNvPr id="4" name="Rectangle 3"/>
          <p:cNvSpPr/>
          <p:nvPr/>
        </p:nvSpPr>
        <p:spPr>
          <a:xfrm>
            <a:off x="2857500" y="-994611"/>
            <a:ext cx="3429000" cy="507831"/>
          </a:xfrm>
          <a:prstGeom prst="rect">
            <a:avLst/>
          </a:prstGeom>
        </p:spPr>
        <p:txBody>
          <a:bodyPr>
            <a:spAutoFit/>
          </a:bodyPr>
          <a:lstStyle/>
          <a:p>
            <a:r>
              <a:rPr lang="en-US" sz="1350" dirty="0"/>
              <a:t> </a:t>
            </a:r>
          </a:p>
          <a:p>
            <a:r>
              <a:rPr lang="en-US" sz="1350" dirty="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999" y="169450"/>
            <a:ext cx="7175986" cy="1280890"/>
          </a:xfrm>
        </p:spPr>
        <p:txBody>
          <a:bodyPr/>
          <a:lstStyle/>
          <a:p>
            <a:pPr algn="ctr"/>
            <a:r>
              <a:rPr lang="en-IN" altLang="en-US" dirty="0" smtClean="0">
                <a:sym typeface="+mn-ea"/>
              </a:rPr>
              <a:t>GLOBAL POTRAIT - A </a:t>
            </a:r>
            <a:r>
              <a:rPr lang="en-IN" dirty="0" smtClean="0">
                <a:sym typeface="+mn-ea"/>
              </a:rPr>
              <a:t>BRIEF SYNOPSIS</a:t>
            </a:r>
            <a:endParaRPr lang="en-IN" dirty="0"/>
          </a:p>
        </p:txBody>
      </p:sp>
      <p:sp>
        <p:nvSpPr>
          <p:cNvPr id="3" name="Content Placeholder 2"/>
          <p:cNvSpPr>
            <a:spLocks noGrp="1"/>
          </p:cNvSpPr>
          <p:nvPr>
            <p:ph idx="1"/>
          </p:nvPr>
        </p:nvSpPr>
        <p:spPr>
          <a:xfrm>
            <a:off x="367665" y="1602105"/>
            <a:ext cx="8481695" cy="4055745"/>
          </a:xfrm>
        </p:spPr>
        <p:txBody>
          <a:bodyPr>
            <a:noAutofit/>
          </a:bodyPr>
          <a:lstStyle/>
          <a:p>
            <a:pPr marL="0" indent="0">
              <a:buNone/>
            </a:pPr>
            <a:r>
              <a:rPr lang="en-US" sz="1600" b="1" dirty="0" smtClean="0">
                <a:solidFill>
                  <a:srgbClr val="002060"/>
                </a:solidFill>
                <a:latin typeface="Calibri" panose="020F0502020204030204" charset="0"/>
                <a:cs typeface="Aharoni" pitchFamily="2" charset="-79"/>
                <a:sym typeface="+mn-ea"/>
              </a:rPr>
              <a:t>An </a:t>
            </a:r>
            <a:r>
              <a:rPr lang="en-US" sz="1600" b="1" dirty="0">
                <a:solidFill>
                  <a:srgbClr val="002060"/>
                </a:solidFill>
                <a:latin typeface="Calibri" panose="020F0502020204030204" charset="0"/>
                <a:cs typeface="Aharoni" pitchFamily="2" charset="-79"/>
                <a:sym typeface="+mn-ea"/>
              </a:rPr>
              <a:t>increase of 10.7 million blood donations from voluntary unpaid donors has been reported from 2008 to 2013.</a:t>
            </a:r>
          </a:p>
          <a:p>
            <a:r>
              <a:rPr lang="en-US" sz="1600" b="1" dirty="0">
                <a:solidFill>
                  <a:srgbClr val="002060"/>
                </a:solidFill>
                <a:latin typeface="Calibri" panose="020F0502020204030204" charset="0"/>
                <a:cs typeface="Aharoni" pitchFamily="2" charset="-79"/>
                <a:sym typeface="+mn-ea"/>
              </a:rPr>
              <a:t>In total</a:t>
            </a:r>
            <a:r>
              <a:rPr lang="en-IN" altLang="en-US" sz="1600" b="1" dirty="0">
                <a:solidFill>
                  <a:srgbClr val="002060"/>
                </a:solidFill>
                <a:latin typeface="Calibri" panose="020F0502020204030204" charset="0"/>
                <a:cs typeface="Aharoni" pitchFamily="2" charset="-79"/>
                <a:sym typeface="+mn-ea"/>
              </a:rPr>
              <a:t>-</a:t>
            </a:r>
          </a:p>
          <a:p>
            <a:pPr lvl="1"/>
            <a:r>
              <a:rPr lang="en-US" sz="1600" b="1" dirty="0">
                <a:solidFill>
                  <a:srgbClr val="002060"/>
                </a:solidFill>
                <a:latin typeface="Calibri" panose="020F0502020204030204" charset="0"/>
                <a:cs typeface="Aharoni" pitchFamily="2" charset="-79"/>
                <a:sym typeface="+mn-ea"/>
              </a:rPr>
              <a:t> 74 countries collect over 90% of their blood supply from voluntary unpaid blood donors</a:t>
            </a:r>
          </a:p>
          <a:p>
            <a:pPr lvl="1"/>
            <a:r>
              <a:rPr lang="en-US" sz="1600" b="1" dirty="0">
                <a:solidFill>
                  <a:srgbClr val="002060"/>
                </a:solidFill>
                <a:latin typeface="Calibri" panose="020F0502020204030204" charset="0"/>
                <a:cs typeface="Aharoni" pitchFamily="2" charset="-79"/>
                <a:sym typeface="+mn-ea"/>
              </a:rPr>
              <a:t> 71 countries collect more than 50% of their blood supply from family/replacement or paid donors.</a:t>
            </a:r>
          </a:p>
          <a:p>
            <a:pPr marL="457200" lvl="1" indent="0">
              <a:buNone/>
            </a:pPr>
            <a:endParaRPr lang="en-US" sz="1600" b="1" dirty="0">
              <a:solidFill>
                <a:srgbClr val="002060"/>
              </a:solidFill>
              <a:latin typeface="Calibri" panose="020F0502020204030204" charset="0"/>
              <a:cs typeface="Aharoni" pitchFamily="2" charset="-79"/>
              <a:sym typeface="+mn-ea"/>
            </a:endParaRPr>
          </a:p>
          <a:p>
            <a:r>
              <a:rPr lang="en-US" sz="1600" b="1" dirty="0" smtClean="0">
                <a:solidFill>
                  <a:srgbClr val="002060"/>
                </a:solidFill>
                <a:latin typeface="Calibri" panose="020F0502020204030204" charset="0"/>
                <a:cs typeface="Aharoni" pitchFamily="2" charset="-79"/>
              </a:rPr>
              <a:t>Only </a:t>
            </a:r>
            <a:r>
              <a:rPr lang="en-US" sz="1600" b="1" dirty="0">
                <a:solidFill>
                  <a:srgbClr val="002060"/>
                </a:solidFill>
                <a:latin typeface="Calibri" panose="020F0502020204030204" charset="0"/>
                <a:cs typeface="Aharoni" pitchFamily="2" charset="-79"/>
              </a:rPr>
              <a:t>51 of 180 reporting countries produce plasma-derived medicinal products (PDMP) through the fractionation of plasma collected in the reporting country.</a:t>
            </a:r>
          </a:p>
          <a:p>
            <a:pPr marL="0" indent="0">
              <a:buNone/>
            </a:pPr>
            <a:endParaRPr lang="en-US" sz="1600" b="1" dirty="0">
              <a:solidFill>
                <a:srgbClr val="002060"/>
              </a:solidFill>
              <a:latin typeface="Calibri" panose="020F0502020204030204" charset="0"/>
              <a:cs typeface="Aharoni" pitchFamily="2" charset="-79"/>
            </a:endParaRPr>
          </a:p>
          <a:p>
            <a:r>
              <a:rPr lang="en-US" sz="1600" b="1" dirty="0">
                <a:solidFill>
                  <a:srgbClr val="002060"/>
                </a:solidFill>
                <a:latin typeface="Calibri" panose="020F0502020204030204" charset="0"/>
                <a:cs typeface="Aharoni" pitchFamily="2" charset="-79"/>
              </a:rPr>
              <a:t>A total of 96 countries reported that all PDMP are imported, 17 countries reported that no PDMP were used during the reporting period, and 16 countries did not respond to the question.</a:t>
            </a:r>
          </a:p>
          <a:p>
            <a:endParaRPr lang="en-US" sz="1600" b="1" dirty="0">
              <a:solidFill>
                <a:srgbClr val="002060"/>
              </a:solidFill>
              <a:latin typeface="Calibri" panose="020F0502020204030204" charset="0"/>
              <a:cs typeface="Aharoni" pitchFamily="2" charset="-79"/>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48190"/>
            <a:ext cx="7086600" cy="899890"/>
          </a:xfrm>
        </p:spPr>
        <p:txBody>
          <a:bodyPr>
            <a:normAutofit fontScale="90000"/>
          </a:bodyPr>
          <a:lstStyle/>
          <a:p>
            <a:pPr algn="ctr"/>
            <a:r>
              <a:rPr lang="en-IN" altLang="en-US" dirty="0" smtClean="0"/>
              <a:t>GLOBAL PORTRAIT - AN OVERALL COMPARISON</a:t>
            </a:r>
            <a:endParaRPr lang="en-IN" altLang="en-US" dirty="0"/>
          </a:p>
        </p:txBody>
      </p:sp>
      <p:sp>
        <p:nvSpPr>
          <p:cNvPr id="3" name="Content Placeholder 2"/>
          <p:cNvSpPr>
            <a:spLocks noGrp="1"/>
          </p:cNvSpPr>
          <p:nvPr>
            <p:ph idx="1"/>
          </p:nvPr>
        </p:nvSpPr>
        <p:spPr>
          <a:xfrm>
            <a:off x="1295400" y="5257800"/>
            <a:ext cx="7239001" cy="1066800"/>
          </a:xfrm>
        </p:spPr>
        <p:txBody>
          <a:bodyPr>
            <a:normAutofit/>
          </a:bodyPr>
          <a:lstStyle/>
          <a:p>
            <a:endParaRPr lang="en-US" dirty="0"/>
          </a:p>
          <a:p>
            <a:endParaRPr lang="en-US" dirty="0"/>
          </a:p>
        </p:txBody>
      </p:sp>
      <p:graphicFrame>
        <p:nvGraphicFramePr>
          <p:cNvPr id="4" name="Table 3"/>
          <p:cNvGraphicFramePr>
            <a:graphicFrameLocks noGrp="1"/>
          </p:cNvGraphicFramePr>
          <p:nvPr/>
        </p:nvGraphicFramePr>
        <p:xfrm>
          <a:off x="807085" y="1336675"/>
          <a:ext cx="7530465" cy="4565650"/>
        </p:xfrm>
        <a:graphic>
          <a:graphicData uri="http://schemas.openxmlformats.org/drawingml/2006/table">
            <a:tbl>
              <a:tblPr firstRow="1" bandRow="1">
                <a:tableStyleId>{5C22544A-7EE6-4342-B048-85BDC9FD1C3A}</a:tableStyleId>
              </a:tblPr>
              <a:tblGrid>
                <a:gridCol w="2510155"/>
                <a:gridCol w="2510155"/>
                <a:gridCol w="2510155"/>
              </a:tblGrid>
              <a:tr h="633730">
                <a:tc>
                  <a:txBody>
                    <a:bodyPr/>
                    <a:lstStyle/>
                    <a:p>
                      <a:pPr>
                        <a:buNone/>
                      </a:pPr>
                      <a:r>
                        <a:rPr lang="en-IN" altLang="en-US" sz="1200" b="1" dirty="0">
                          <a:solidFill>
                            <a:schemeClr val="bg1"/>
                          </a:solidFill>
                        </a:rPr>
                        <a:t>PARAMETERS MEASURED</a:t>
                      </a:r>
                    </a:p>
                  </a:txBody>
                  <a:tcPr/>
                </a:tc>
                <a:tc>
                  <a:txBody>
                    <a:bodyPr/>
                    <a:lstStyle/>
                    <a:p>
                      <a:r>
                        <a:rPr lang="en-US" sz="1200" dirty="0" smtClean="0"/>
                        <a:t>HIGH INCOME COUNTRIES</a:t>
                      </a:r>
                      <a:endParaRPr lang="en-US" sz="1200" dirty="0"/>
                    </a:p>
                  </a:txBody>
                  <a:tcPr/>
                </a:tc>
                <a:tc>
                  <a:txBody>
                    <a:bodyPr/>
                    <a:lstStyle/>
                    <a:p>
                      <a:r>
                        <a:rPr lang="en-US" sz="1200" dirty="0" smtClean="0"/>
                        <a:t>LOW INCOME</a:t>
                      </a:r>
                      <a:r>
                        <a:rPr lang="en-US" sz="1200" baseline="0" dirty="0" smtClean="0"/>
                        <a:t> COUNTRIES</a:t>
                      </a:r>
                      <a:endParaRPr lang="en-US" sz="1200" dirty="0"/>
                    </a:p>
                  </a:txBody>
                  <a:tcPr/>
                </a:tc>
              </a:tr>
              <a:tr h="1169035">
                <a:tc>
                  <a:txBody>
                    <a:bodyPr/>
                    <a:lstStyle/>
                    <a:p>
                      <a:pPr indent="0">
                        <a:buNone/>
                      </a:pPr>
                      <a:r>
                        <a:rPr lang="en-IN" altLang="en-US" sz="1200" b="1" dirty="0">
                          <a:solidFill>
                            <a:schemeClr val="tx1"/>
                          </a:solidFill>
                        </a:rPr>
                        <a:t>1. Category of Most frequestly transfused patients</a:t>
                      </a:r>
                    </a:p>
                  </a:txBody>
                  <a:tcPr/>
                </a:tc>
                <a:tc>
                  <a:txBody>
                    <a:bodyPr/>
                    <a:lstStyle/>
                    <a:p>
                      <a:pPr marL="171450" indent="-171450">
                        <a:buFont typeface="Arial" panose="020B0604020202020204" pitchFamily="34" charset="0"/>
                        <a:buChar char="•"/>
                      </a:pPr>
                      <a:r>
                        <a:rPr lang="en-IN" altLang="en-US" sz="1200" b="1" dirty="0" smtClean="0">
                          <a:solidFill>
                            <a:schemeClr val="tx1"/>
                          </a:solidFill>
                          <a:latin typeface="Aharoni" pitchFamily="2" charset="-79"/>
                          <a:cs typeface="Aharoni" pitchFamily="2" charset="-79"/>
                        </a:rPr>
                        <a:t>&gt;</a:t>
                      </a:r>
                      <a:r>
                        <a:rPr lang="en-US" sz="1200" b="1" dirty="0" smtClean="0">
                          <a:solidFill>
                            <a:schemeClr val="tx1"/>
                          </a:solidFill>
                          <a:latin typeface="Aharoni" pitchFamily="2" charset="-79"/>
                          <a:cs typeface="Aharoni" pitchFamily="2" charset="-79"/>
                        </a:rPr>
                        <a:t> 65 years of age, accounting for up to 76% of all transfusions.</a:t>
                      </a:r>
                    </a:p>
                  </a:txBody>
                  <a:tcPr/>
                </a:tc>
                <a:tc>
                  <a:txBody>
                    <a:bodyPr/>
                    <a:lstStyle/>
                    <a:p>
                      <a:pPr marL="171450" indent="-171450">
                        <a:buFont typeface="Arial" panose="020B0604020202020204" pitchFamily="34" charset="0"/>
                        <a:buChar char="•"/>
                      </a:pPr>
                      <a:r>
                        <a:rPr lang="en-US" sz="1200" b="1" dirty="0" smtClean="0">
                          <a:solidFill>
                            <a:schemeClr val="tx1"/>
                          </a:solidFill>
                          <a:latin typeface="Aharoni" pitchFamily="2" charset="-79"/>
                          <a:cs typeface="Aharoni" pitchFamily="2" charset="-79"/>
                        </a:rPr>
                        <a:t>&gt; 5 years -  up to 65% of blood transfusions</a:t>
                      </a:r>
                    </a:p>
                    <a:p>
                      <a:pPr marL="171450" indent="-171450">
                        <a:buFont typeface="Arial" panose="020B0604020202020204" pitchFamily="34" charset="0"/>
                        <a:buChar char="•"/>
                      </a:pPr>
                      <a:endParaRPr lang="en-US" sz="1200" b="1" dirty="0" smtClean="0">
                        <a:solidFill>
                          <a:schemeClr val="tx1"/>
                        </a:solidFill>
                        <a:latin typeface="Aharoni" pitchFamily="2" charset="-79"/>
                        <a:cs typeface="Aharoni" pitchFamily="2" charset="-79"/>
                      </a:endParaRPr>
                    </a:p>
                    <a:p>
                      <a:pPr marL="171450" indent="-171450">
                        <a:buFont typeface="Arial" panose="020B0604020202020204" pitchFamily="34" charset="0"/>
                        <a:buChar char="•"/>
                      </a:pPr>
                      <a:endParaRPr lang="en-US" sz="1200" b="1" dirty="0" smtClean="0">
                        <a:solidFill>
                          <a:schemeClr val="tx1"/>
                        </a:solidFill>
                        <a:latin typeface="Aharoni" pitchFamily="2" charset="-79"/>
                        <a:cs typeface="Aharoni" pitchFamily="2" charset="-79"/>
                      </a:endParaRPr>
                    </a:p>
                    <a:p>
                      <a:pPr marL="171450" indent="-171450">
                        <a:buFont typeface="Wingdings" panose="05000000000000000000" pitchFamily="2" charset="2"/>
                        <a:buChar char="ü"/>
                      </a:pPr>
                      <a:endParaRPr lang="en-US" sz="1200" b="1" dirty="0" smtClean="0">
                        <a:solidFill>
                          <a:schemeClr val="tx1"/>
                        </a:solidFill>
                        <a:latin typeface="Aharoni" pitchFamily="2" charset="-79"/>
                        <a:cs typeface="Aharoni" pitchFamily="2" charset="-79"/>
                      </a:endParaRPr>
                    </a:p>
                    <a:p>
                      <a:pPr indent="0">
                        <a:buFont typeface="Wingdings" panose="05000000000000000000" pitchFamily="2" charset="2"/>
                        <a:buNone/>
                      </a:pPr>
                      <a:endParaRPr lang="en-US" sz="1200" b="1" dirty="0" smtClean="0">
                        <a:solidFill>
                          <a:schemeClr val="tx1"/>
                        </a:solidFill>
                        <a:latin typeface="Aharoni" pitchFamily="2" charset="-79"/>
                        <a:cs typeface="Aharoni" pitchFamily="2" charset="-79"/>
                      </a:endParaRPr>
                    </a:p>
                    <a:p>
                      <a:pPr marL="171450" indent="-171450">
                        <a:buFont typeface="Wingdings" panose="05000000000000000000" pitchFamily="2" charset="2"/>
                        <a:buChar char="ü"/>
                      </a:pPr>
                      <a:endParaRPr lang="en-US" sz="1200" b="1" dirty="0" smtClean="0">
                        <a:solidFill>
                          <a:schemeClr val="tx1"/>
                        </a:solidFill>
                        <a:latin typeface="Aharoni" pitchFamily="2" charset="-79"/>
                        <a:cs typeface="Aharoni" pitchFamily="2" charset="-79"/>
                      </a:endParaRPr>
                    </a:p>
                    <a:p>
                      <a:pPr marL="171450" indent="-171450">
                        <a:buFont typeface="Arial" panose="020B0604020202020204" pitchFamily="34" charset="0"/>
                        <a:buChar char="•"/>
                      </a:pPr>
                      <a:endParaRPr lang="en-US" sz="1200" b="1" dirty="0" smtClean="0">
                        <a:solidFill>
                          <a:schemeClr val="tx1"/>
                        </a:solidFill>
                        <a:latin typeface="Aharoni" pitchFamily="2" charset="-79"/>
                        <a:cs typeface="Aharoni" pitchFamily="2" charset="-79"/>
                      </a:endParaRPr>
                    </a:p>
                    <a:p>
                      <a:pPr marL="171450" indent="-171450">
                        <a:buFont typeface="Arial" panose="020B0604020202020204" pitchFamily="34" charset="0"/>
                        <a:buChar char="•"/>
                      </a:pPr>
                      <a:endParaRPr lang="en-US" sz="1200" dirty="0"/>
                    </a:p>
                  </a:txBody>
                  <a:tcPr/>
                </a:tc>
              </a:tr>
              <a:tr h="370840">
                <a:tc>
                  <a:txBody>
                    <a:bodyPr/>
                    <a:lstStyle/>
                    <a:p>
                      <a:pPr>
                        <a:buNone/>
                      </a:pPr>
                      <a:r>
                        <a:rPr lang="en-IN" altLang="en-US" sz="1200" b="1" dirty="0">
                          <a:solidFill>
                            <a:schemeClr val="tx1"/>
                          </a:solidFill>
                        </a:rPr>
                        <a:t>2. </a:t>
                      </a:r>
                      <a:r>
                        <a:rPr lang="en-US" sz="1200" b="1" dirty="0" smtClean="0">
                          <a:solidFill>
                            <a:schemeClr val="tx1"/>
                          </a:solidFill>
                          <a:latin typeface="Aharoni" pitchFamily="2" charset="-79"/>
                          <a:cs typeface="Aharoni" pitchFamily="2" charset="-79"/>
                          <a:sym typeface="+mn-ea"/>
                        </a:rPr>
                        <a:t>Blood donation rate </a:t>
                      </a:r>
                      <a:endParaRPr lang="en-US" altLang="en-US" sz="1200" b="1" dirty="0" smtClean="0">
                        <a:solidFill>
                          <a:schemeClr val="tx1"/>
                        </a:solidFill>
                        <a:latin typeface="Aharoni" pitchFamily="2" charset="-79"/>
                        <a:cs typeface="Aharoni" pitchFamily="2" charset="-79"/>
                        <a:sym typeface="+mn-ea"/>
                      </a:endParaRPr>
                    </a:p>
                  </a:txBody>
                  <a:tcPr/>
                </a:tc>
                <a:tc>
                  <a:txBody>
                    <a:bodyPr/>
                    <a:lstStyle/>
                    <a:p>
                      <a:pPr marL="171450" indent="-171450">
                        <a:buFont typeface="Wingdings" panose="05000000000000000000" pitchFamily="2" charset="2"/>
                        <a:buChar char="ü"/>
                      </a:pPr>
                      <a:r>
                        <a:rPr lang="en-IN" altLang="en-US" sz="1200" b="1" dirty="0" smtClean="0">
                          <a:solidFill>
                            <a:schemeClr val="tx1"/>
                          </a:solidFill>
                          <a:latin typeface="Aharoni" pitchFamily="2" charset="-79"/>
                          <a:cs typeface="Aharoni" pitchFamily="2" charset="-79"/>
                          <a:sym typeface="+mn-ea"/>
                        </a:rPr>
                        <a:t>H</a:t>
                      </a:r>
                      <a:r>
                        <a:rPr lang="en-US" sz="1200" b="1" dirty="0" smtClean="0">
                          <a:solidFill>
                            <a:schemeClr val="tx1"/>
                          </a:solidFill>
                          <a:latin typeface="Aharoni" pitchFamily="2" charset="-79"/>
                          <a:cs typeface="Aharoni" pitchFamily="2" charset="-79"/>
                          <a:sym typeface="+mn-ea"/>
                        </a:rPr>
                        <a:t>igh-income countries</a:t>
                      </a:r>
                      <a:r>
                        <a:rPr lang="en-IN" altLang="en-US" sz="1200" b="1" dirty="0" smtClean="0">
                          <a:solidFill>
                            <a:schemeClr val="tx1"/>
                          </a:solidFill>
                          <a:latin typeface="Aharoni" pitchFamily="2" charset="-79"/>
                          <a:cs typeface="Aharoni" pitchFamily="2" charset="-79"/>
                          <a:sym typeface="+mn-ea"/>
                        </a:rPr>
                        <a:t>- </a:t>
                      </a:r>
                      <a:r>
                        <a:rPr lang="en-US" sz="1200" b="1" dirty="0" smtClean="0">
                          <a:solidFill>
                            <a:schemeClr val="tx1"/>
                          </a:solidFill>
                          <a:latin typeface="Aharoni" pitchFamily="2" charset="-79"/>
                          <a:cs typeface="Aharoni" pitchFamily="2" charset="-79"/>
                          <a:sym typeface="+mn-ea"/>
                        </a:rPr>
                        <a:t>32.1 donations  </a:t>
                      </a:r>
                    </a:p>
                    <a:p>
                      <a:pPr marL="171450" indent="-171450">
                        <a:buFont typeface="Wingdings" panose="05000000000000000000" pitchFamily="2" charset="2"/>
                        <a:buChar char="ü"/>
                      </a:pPr>
                      <a:r>
                        <a:rPr lang="en-IN" altLang="en-US" sz="1200" b="1" dirty="0" smtClean="0">
                          <a:solidFill>
                            <a:schemeClr val="tx1"/>
                          </a:solidFill>
                          <a:latin typeface="Aharoni" pitchFamily="2" charset="-79"/>
                          <a:cs typeface="Aharoni" pitchFamily="2" charset="-79"/>
                          <a:sym typeface="+mn-ea"/>
                        </a:rPr>
                        <a:t>U</a:t>
                      </a:r>
                      <a:r>
                        <a:rPr lang="en-US" sz="1200" b="1" dirty="0" smtClean="0">
                          <a:solidFill>
                            <a:schemeClr val="tx1"/>
                          </a:solidFill>
                          <a:latin typeface="Aharoni" pitchFamily="2" charset="-79"/>
                          <a:cs typeface="Aharoni" pitchFamily="2" charset="-79"/>
                          <a:sym typeface="+mn-ea"/>
                        </a:rPr>
                        <a:t>pper-middle-income countries </a:t>
                      </a:r>
                      <a:r>
                        <a:rPr lang="en-IN" altLang="en-US" sz="1200" b="1" dirty="0" smtClean="0">
                          <a:solidFill>
                            <a:schemeClr val="tx1"/>
                          </a:solidFill>
                          <a:latin typeface="Aharoni" pitchFamily="2" charset="-79"/>
                          <a:cs typeface="Aharoni" pitchFamily="2" charset="-79"/>
                          <a:sym typeface="+mn-ea"/>
                        </a:rPr>
                        <a:t>-</a:t>
                      </a:r>
                      <a:r>
                        <a:rPr lang="en-US" sz="1200" b="1" dirty="0" smtClean="0">
                          <a:solidFill>
                            <a:schemeClr val="tx1"/>
                          </a:solidFill>
                          <a:latin typeface="Aharoni" pitchFamily="2" charset="-79"/>
                          <a:cs typeface="Aharoni" pitchFamily="2" charset="-79"/>
                          <a:sym typeface="+mn-ea"/>
                        </a:rPr>
                        <a:t>14.9 donations </a:t>
                      </a:r>
                      <a:endParaRPr lang="en-US" altLang="en-US" sz="1200" b="1" dirty="0" smtClean="0">
                        <a:solidFill>
                          <a:schemeClr val="tx1"/>
                        </a:solidFill>
                        <a:latin typeface="Aharoni" pitchFamily="2" charset="-79"/>
                        <a:cs typeface="Aharoni" pitchFamily="2" charset="-79"/>
                        <a:sym typeface="+mn-ea"/>
                      </a:endParaRPr>
                    </a:p>
                    <a:p>
                      <a:pPr>
                        <a:buNone/>
                      </a:pPr>
                      <a:endParaRPr lang="en-US" altLang="en-US" sz="1200" b="1" dirty="0" smtClean="0">
                        <a:solidFill>
                          <a:schemeClr val="tx1"/>
                        </a:solidFill>
                        <a:latin typeface="Aharoni" pitchFamily="2" charset="-79"/>
                        <a:cs typeface="Aharoni" pitchFamily="2" charset="-79"/>
                        <a:sym typeface="+mn-ea"/>
                      </a:endParaRPr>
                    </a:p>
                    <a:p>
                      <a:pPr>
                        <a:buNone/>
                      </a:pPr>
                      <a:endParaRPr lang="en-US" sz="1200" dirty="0"/>
                    </a:p>
                  </a:txBody>
                  <a:tcPr/>
                </a:tc>
                <a:tc>
                  <a:txBody>
                    <a:bodyPr/>
                    <a:lstStyle/>
                    <a:p>
                      <a:pPr marL="171450" indent="-171450">
                        <a:buFont typeface="Wingdings" panose="05000000000000000000" charset="0"/>
                        <a:buChar char=""/>
                      </a:pPr>
                      <a:r>
                        <a:rPr lang="en-US" sz="1200" b="1" dirty="0" smtClean="0">
                          <a:solidFill>
                            <a:schemeClr val="tx1"/>
                          </a:solidFill>
                          <a:latin typeface="Aharoni" pitchFamily="2" charset="-79"/>
                          <a:cs typeface="Aharoni" pitchFamily="2" charset="-79"/>
                          <a:sym typeface="+mn-ea"/>
                        </a:rPr>
                        <a:t>lower-middle-income countries </a:t>
                      </a:r>
                      <a:r>
                        <a:rPr lang="en-IN" altLang="en-US" sz="1200" b="1" dirty="0" smtClean="0">
                          <a:solidFill>
                            <a:schemeClr val="tx1"/>
                          </a:solidFill>
                          <a:latin typeface="Aharoni" pitchFamily="2" charset="-79"/>
                          <a:cs typeface="Aharoni" pitchFamily="2" charset="-79"/>
                          <a:sym typeface="+mn-ea"/>
                        </a:rPr>
                        <a:t>- 7.8</a:t>
                      </a:r>
                    </a:p>
                    <a:p>
                      <a:pPr marL="171450" indent="-171450">
                        <a:buFont typeface="Wingdings" panose="05000000000000000000" charset="0"/>
                        <a:buChar char=""/>
                      </a:pPr>
                      <a:r>
                        <a:rPr lang="en-US" sz="1200" b="1" dirty="0" smtClean="0">
                          <a:solidFill>
                            <a:schemeClr val="tx1"/>
                          </a:solidFill>
                          <a:latin typeface="Aharoni" pitchFamily="2" charset="-79"/>
                          <a:cs typeface="Aharoni" pitchFamily="2" charset="-79"/>
                          <a:sym typeface="+mn-ea"/>
                        </a:rPr>
                        <a:t>low-income countries </a:t>
                      </a:r>
                      <a:r>
                        <a:rPr lang="en-IN" altLang="en-US" sz="1200" b="1" dirty="0" smtClean="0">
                          <a:solidFill>
                            <a:schemeClr val="tx1"/>
                          </a:solidFill>
                          <a:latin typeface="Aharoni" pitchFamily="2" charset="-79"/>
                          <a:cs typeface="Aharoni" pitchFamily="2" charset="-79"/>
                          <a:sym typeface="+mn-ea"/>
                        </a:rPr>
                        <a:t>- 4.6</a:t>
                      </a:r>
                    </a:p>
                    <a:p>
                      <a:pPr marL="171450" indent="-171450">
                        <a:buFont typeface="Wingdings" panose="05000000000000000000" charset="0"/>
                        <a:buChar char=""/>
                      </a:pPr>
                      <a:endParaRPr lang="en-IN" altLang="en-US" sz="1200" b="1" dirty="0" smtClean="0">
                        <a:solidFill>
                          <a:schemeClr val="tx1"/>
                        </a:solidFill>
                        <a:latin typeface="Aharoni" pitchFamily="2" charset="-79"/>
                        <a:cs typeface="Aharoni" pitchFamily="2" charset="-79"/>
                        <a:sym typeface="+mn-ea"/>
                      </a:endParaRPr>
                    </a:p>
                  </a:txBody>
                  <a:tcPr/>
                </a:tc>
              </a:tr>
              <a:tr h="370840">
                <a:tc>
                  <a:txBody>
                    <a:bodyPr/>
                    <a:lstStyle/>
                    <a:p>
                      <a:pPr>
                        <a:buNone/>
                      </a:pPr>
                      <a:r>
                        <a:rPr lang="en-IN" altLang="en-US" sz="1200" b="1" dirty="0">
                          <a:solidFill>
                            <a:schemeClr val="tx1"/>
                          </a:solidFill>
                        </a:rPr>
                        <a:t>3. C</a:t>
                      </a:r>
                      <a:r>
                        <a:rPr lang="en-US" sz="1200" b="1" dirty="0">
                          <a:solidFill>
                            <a:schemeClr val="tx1"/>
                          </a:solidFill>
                          <a:sym typeface="+mn-ea"/>
                        </a:rPr>
                        <a:t>apacity to provide patients with the different blood components </a:t>
                      </a:r>
                      <a:endParaRPr lang="en-US" altLang="en-US" sz="1200" b="1" dirty="0">
                        <a:solidFill>
                          <a:schemeClr val="tx1"/>
                        </a:solidFill>
                        <a:sym typeface="+mn-ea"/>
                      </a:endParaRPr>
                    </a:p>
                  </a:txBody>
                  <a:tcPr/>
                </a:tc>
                <a:tc>
                  <a:txBody>
                    <a:bodyPr/>
                    <a:lstStyle/>
                    <a:p>
                      <a:pPr marL="171450" indent="-171450">
                        <a:buFont typeface="Wingdings" panose="05000000000000000000" charset="0"/>
                        <a:buChar char=""/>
                      </a:pPr>
                      <a:r>
                        <a:rPr lang="en-US" sz="1200" b="1" dirty="0">
                          <a:solidFill>
                            <a:schemeClr val="tx1"/>
                          </a:solidFill>
                        </a:rPr>
                        <a:t>92% in upper-middle-income countries, and</a:t>
                      </a:r>
                    </a:p>
                    <a:p>
                      <a:pPr marL="171450" indent="-171450">
                        <a:buFont typeface="Wingdings" panose="05000000000000000000" charset="0"/>
                        <a:buChar char=""/>
                      </a:pPr>
                      <a:r>
                        <a:rPr lang="en-US" sz="1200" b="1" dirty="0">
                          <a:solidFill>
                            <a:schemeClr val="tx1"/>
                          </a:solidFill>
                        </a:rPr>
                        <a:t>97% in high-income countries.</a:t>
                      </a:r>
                    </a:p>
                  </a:txBody>
                  <a:tcPr/>
                </a:tc>
                <a:tc>
                  <a:txBody>
                    <a:bodyPr/>
                    <a:lstStyle/>
                    <a:p>
                      <a:pPr marL="171450" indent="-171450">
                        <a:buFont typeface="Wingdings" panose="05000000000000000000" charset="0"/>
                        <a:buChar char=""/>
                      </a:pPr>
                      <a:r>
                        <a:rPr lang="en-US" sz="1200" b="1" dirty="0">
                          <a:solidFill>
                            <a:schemeClr val="tx1"/>
                          </a:solidFill>
                          <a:sym typeface="+mn-ea"/>
                        </a:rPr>
                        <a:t>59% in lower-middle-income countries</a:t>
                      </a:r>
                    </a:p>
                    <a:p>
                      <a:pPr marL="171450" indent="-171450">
                        <a:buFont typeface="Wingdings" panose="05000000000000000000" charset="0"/>
                        <a:buChar char=""/>
                      </a:pPr>
                      <a:r>
                        <a:rPr lang="en-US" sz="1200" b="1" dirty="0">
                          <a:solidFill>
                            <a:schemeClr val="tx1"/>
                          </a:solidFill>
                          <a:sym typeface="+mn-ea"/>
                        </a:rPr>
                        <a:t>50% of the blood collected in low-income countries is separated into components</a:t>
                      </a:r>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75" y="29210"/>
            <a:ext cx="7176135" cy="624840"/>
          </a:xfrm>
        </p:spPr>
        <p:txBody>
          <a:bodyPr>
            <a:normAutofit fontScale="90000"/>
          </a:bodyPr>
          <a:lstStyle/>
          <a:p>
            <a:pPr algn="ctr"/>
            <a:r>
              <a:rPr lang="en-IN" altLang="en-US" b="1"/>
              <a:t>STEPS IN THE RIGHT DIRECTION -AN INTERNATIONAL  PICTURE</a:t>
            </a:r>
          </a:p>
        </p:txBody>
      </p:sp>
      <p:graphicFrame>
        <p:nvGraphicFramePr>
          <p:cNvPr id="4" name="Table 3"/>
          <p:cNvGraphicFramePr/>
          <p:nvPr/>
        </p:nvGraphicFramePr>
        <p:xfrm>
          <a:off x="233045" y="993775"/>
          <a:ext cx="8849360" cy="5794375"/>
        </p:xfrm>
        <a:graphic>
          <a:graphicData uri="http://schemas.openxmlformats.org/drawingml/2006/table">
            <a:tbl>
              <a:tblPr firstRow="1" bandRow="1">
                <a:tableStyleId>{5C22544A-7EE6-4342-B048-85BDC9FD1C3A}</a:tableStyleId>
              </a:tblPr>
              <a:tblGrid>
                <a:gridCol w="2166620"/>
                <a:gridCol w="3492500"/>
                <a:gridCol w="3190240"/>
              </a:tblGrid>
              <a:tr h="457200">
                <a:tc>
                  <a:txBody>
                    <a:bodyPr/>
                    <a:lstStyle/>
                    <a:p>
                      <a:pPr>
                        <a:buNone/>
                      </a:pPr>
                      <a:r>
                        <a:rPr lang="en-IN" altLang="en-US" sz="1200" b="1">
                          <a:sym typeface="+mn-ea"/>
                        </a:rPr>
                        <a:t>COUNTRY</a:t>
                      </a:r>
                    </a:p>
                  </a:txBody>
                  <a:tcPr/>
                </a:tc>
                <a:tc>
                  <a:txBody>
                    <a:bodyPr/>
                    <a:lstStyle/>
                    <a:p>
                      <a:pPr>
                        <a:buNone/>
                      </a:pPr>
                      <a:r>
                        <a:rPr lang="en-IN" altLang="en-US" sz="1200" b="1">
                          <a:sym typeface="+mn-ea"/>
                        </a:rPr>
                        <a:t>STEPS TAKEN</a:t>
                      </a:r>
                    </a:p>
                  </a:txBody>
                  <a:tcPr/>
                </a:tc>
                <a:tc>
                  <a:txBody>
                    <a:bodyPr/>
                    <a:lstStyle/>
                    <a:p>
                      <a:pPr>
                        <a:buNone/>
                      </a:pPr>
                      <a:r>
                        <a:rPr lang="en-IN" altLang="en-US" sz="1200" b="1">
                          <a:sym typeface="+mn-ea"/>
                        </a:rPr>
                        <a:t>OBSERVED EFFECTS</a:t>
                      </a:r>
                    </a:p>
                    <a:p>
                      <a:pPr>
                        <a:buNone/>
                      </a:pPr>
                      <a:endParaRPr lang="en-IN" altLang="en-US" sz="1200" b="1">
                        <a:sym typeface="+mn-ea"/>
                      </a:endParaRPr>
                    </a:p>
                  </a:txBody>
                  <a:tcPr/>
                </a:tc>
              </a:tr>
              <a:tr h="670560">
                <a:tc>
                  <a:txBody>
                    <a:bodyPr/>
                    <a:lstStyle/>
                    <a:p>
                      <a:pPr>
                        <a:buNone/>
                      </a:pPr>
                      <a:r>
                        <a:rPr lang="en-US" sz="1200" b="1" dirty="0">
                          <a:solidFill>
                            <a:schemeClr val="tx1"/>
                          </a:solidFill>
                          <a:sym typeface="+mn-ea"/>
                        </a:rPr>
                        <a:t>Italy </a:t>
                      </a:r>
                      <a:r>
                        <a:rPr lang="en-IN" altLang="en-US" sz="1200" b="1" dirty="0">
                          <a:solidFill>
                            <a:schemeClr val="tx1"/>
                          </a:solidFill>
                          <a:sym typeface="+mn-ea"/>
                        </a:rPr>
                        <a:t>(</a:t>
                      </a:r>
                      <a:r>
                        <a:rPr lang="en-US" sz="1200" b="1" dirty="0">
                          <a:solidFill>
                            <a:schemeClr val="tx1"/>
                          </a:solidFill>
                          <a:sym typeface="+mn-ea"/>
                        </a:rPr>
                        <a:t>Sardinia</a:t>
                      </a:r>
                      <a:r>
                        <a:rPr lang="en-IN" altLang="en-US" sz="1200" b="1" dirty="0">
                          <a:solidFill>
                            <a:schemeClr val="tx1"/>
                          </a:solidFill>
                          <a:sym typeface="+mn-ea"/>
                        </a:rPr>
                        <a:t>)</a:t>
                      </a:r>
                    </a:p>
                  </a:txBody>
                  <a:tcPr/>
                </a:tc>
                <a:tc>
                  <a:txBody>
                    <a:bodyPr/>
                    <a:lstStyle/>
                    <a:p>
                      <a:pPr>
                        <a:buNone/>
                      </a:pPr>
                      <a:r>
                        <a:rPr lang="en-IN" altLang="en-US" sz="1200" b="1" dirty="0">
                          <a:solidFill>
                            <a:schemeClr val="tx1"/>
                          </a:solidFill>
                          <a:sym typeface="+mn-ea"/>
                        </a:rPr>
                        <a:t>I</a:t>
                      </a:r>
                      <a:r>
                        <a:rPr lang="en-US" sz="1200" b="1" dirty="0">
                          <a:solidFill>
                            <a:schemeClr val="tx1"/>
                          </a:solidFill>
                          <a:sym typeface="+mn-ea"/>
                        </a:rPr>
                        <a:t>ntroduction of the voluntary carrier screening programme  </a:t>
                      </a:r>
                      <a:r>
                        <a:rPr lang="en-IN" altLang="en-US" sz="1200" b="1" dirty="0">
                          <a:solidFill>
                            <a:schemeClr val="tx1"/>
                          </a:solidFill>
                          <a:sym typeface="+mn-ea"/>
                        </a:rPr>
                        <a:t>(1</a:t>
                      </a:r>
                      <a:r>
                        <a:rPr lang="en-US" sz="1200" b="1" dirty="0" smtClean="0">
                          <a:solidFill>
                            <a:schemeClr val="tx1"/>
                          </a:solidFill>
                          <a:sym typeface="+mn-ea"/>
                        </a:rPr>
                        <a:t>975</a:t>
                      </a:r>
                      <a:r>
                        <a:rPr lang="en-IN" altLang="en-US" sz="1200" b="1" dirty="0" smtClean="0">
                          <a:solidFill>
                            <a:schemeClr val="tx1"/>
                          </a:solidFill>
                          <a:sym typeface="+mn-ea"/>
                        </a:rPr>
                        <a:t>)</a:t>
                      </a:r>
                    </a:p>
                    <a:p>
                      <a:pPr>
                        <a:buNone/>
                      </a:pPr>
                      <a:endParaRPr lang="en-IN" altLang="en-US" sz="1200" b="1" dirty="0" smtClean="0">
                        <a:solidFill>
                          <a:schemeClr val="tx1"/>
                        </a:solidFill>
                        <a:sym typeface="+mn-ea"/>
                      </a:endParaRPr>
                    </a:p>
                  </a:txBody>
                  <a:tcPr/>
                </a:tc>
                <a:tc>
                  <a:txBody>
                    <a:bodyPr/>
                    <a:lstStyle/>
                    <a:p>
                      <a:pPr>
                        <a:buNone/>
                      </a:pPr>
                      <a:r>
                        <a:rPr lang="en-IN" altLang="en-US" sz="1200" b="1" dirty="0">
                          <a:solidFill>
                            <a:schemeClr val="tx1"/>
                          </a:solidFill>
                          <a:sym typeface="+mn-ea"/>
                        </a:rPr>
                        <a:t>R</a:t>
                      </a:r>
                      <a:r>
                        <a:rPr lang="en-US" sz="1200" b="1" dirty="0">
                          <a:solidFill>
                            <a:schemeClr val="tx1"/>
                          </a:solidFill>
                          <a:sym typeface="+mn-ea"/>
                        </a:rPr>
                        <a:t>educed the incidence of β-thalassemia from 1:250 to 1:4000</a:t>
                      </a:r>
                      <a:r>
                        <a:rPr lang="en-US" sz="1200" b="1" dirty="0" smtClean="0">
                          <a:solidFill>
                            <a:schemeClr val="tx1"/>
                          </a:solidFill>
                          <a:sym typeface="+mn-ea"/>
                        </a:rPr>
                        <a:t>.</a:t>
                      </a:r>
                    </a:p>
                    <a:p>
                      <a:pPr>
                        <a:buNone/>
                      </a:pPr>
                      <a:endParaRPr lang="en-US" sz="1200" b="1" dirty="0" smtClean="0">
                        <a:solidFill>
                          <a:schemeClr val="tx1"/>
                        </a:solidFill>
                        <a:sym typeface="+mn-ea"/>
                      </a:endParaRPr>
                    </a:p>
                  </a:txBody>
                  <a:tcPr/>
                </a:tc>
              </a:tr>
              <a:tr h="734695">
                <a:tc>
                  <a:txBody>
                    <a:bodyPr/>
                    <a:lstStyle/>
                    <a:p>
                      <a:pPr>
                        <a:buNone/>
                      </a:pPr>
                      <a:r>
                        <a:rPr lang="en-IN" altLang="en-US" sz="1200" b="1">
                          <a:solidFill>
                            <a:schemeClr val="tx1"/>
                          </a:solidFill>
                        </a:rPr>
                        <a:t>Italy</a:t>
                      </a:r>
                    </a:p>
                    <a:p>
                      <a:pPr>
                        <a:buNone/>
                      </a:pPr>
                      <a:r>
                        <a:rPr lang="en-IN" altLang="en-US" sz="1200" b="1">
                          <a:solidFill>
                            <a:schemeClr val="tx1"/>
                          </a:solidFill>
                        </a:rPr>
                        <a:t>( Latium)</a:t>
                      </a:r>
                    </a:p>
                  </a:txBody>
                  <a:tcPr/>
                </a:tc>
                <a:tc>
                  <a:txBody>
                    <a:bodyPr/>
                    <a:lstStyle/>
                    <a:p>
                      <a:pPr>
                        <a:buNone/>
                      </a:pPr>
                      <a:r>
                        <a:rPr lang="en-US" sz="1200" b="1" dirty="0" smtClean="0">
                          <a:solidFill>
                            <a:schemeClr val="tx1"/>
                          </a:solidFill>
                          <a:sym typeface="+mn-ea"/>
                        </a:rPr>
                        <a:t>voluntary screening programme for secondary school children and young adults </a:t>
                      </a:r>
                      <a:r>
                        <a:rPr lang="en-IN" altLang="en-US" sz="1200" b="1" dirty="0" smtClean="0">
                          <a:solidFill>
                            <a:schemeClr val="tx1"/>
                          </a:solidFill>
                          <a:sym typeface="+mn-ea"/>
                        </a:rPr>
                        <a:t>(&gt;3 decade)</a:t>
                      </a:r>
                    </a:p>
                  </a:txBody>
                  <a:tcPr/>
                </a:tc>
                <a:tc>
                  <a:txBody>
                    <a:bodyPr/>
                    <a:lstStyle/>
                    <a:p>
                      <a:pPr>
                        <a:buNone/>
                      </a:pPr>
                      <a:r>
                        <a:rPr lang="en-IN" altLang="en-US" sz="1200" b="1" dirty="0" smtClean="0">
                          <a:solidFill>
                            <a:schemeClr val="tx1"/>
                          </a:solidFill>
                          <a:sym typeface="+mn-ea"/>
                        </a:rPr>
                        <a:t>B</a:t>
                      </a:r>
                      <a:r>
                        <a:rPr lang="en-US" sz="1200" b="1" dirty="0" smtClean="0">
                          <a:solidFill>
                            <a:schemeClr val="tx1"/>
                          </a:solidFill>
                          <a:sym typeface="+mn-ea"/>
                        </a:rPr>
                        <a:t>rought down the incidence of affected births to zero</a:t>
                      </a:r>
                    </a:p>
                  </a:txBody>
                  <a:tcPr/>
                </a:tc>
              </a:tr>
              <a:tr h="640080">
                <a:tc>
                  <a:txBody>
                    <a:bodyPr/>
                    <a:lstStyle/>
                    <a:p>
                      <a:pPr>
                        <a:buNone/>
                      </a:pPr>
                      <a:r>
                        <a:rPr lang="en-US" sz="1200" b="1" dirty="0" smtClean="0">
                          <a:solidFill>
                            <a:schemeClr val="tx1"/>
                          </a:solidFill>
                          <a:sym typeface="+mn-ea"/>
                        </a:rPr>
                        <a:t>Canada</a:t>
                      </a:r>
                    </a:p>
                    <a:p>
                      <a:pPr>
                        <a:buNone/>
                      </a:pPr>
                      <a:r>
                        <a:rPr lang="en-IN" altLang="en-US" sz="1200" b="1">
                          <a:solidFill>
                            <a:schemeClr val="tx1"/>
                          </a:solidFill>
                          <a:sym typeface="+mn-ea"/>
                        </a:rPr>
                        <a:t>( Montreal)</a:t>
                      </a:r>
                    </a:p>
                  </a:txBody>
                  <a:tcPr/>
                </a:tc>
                <a:tc>
                  <a:txBody>
                    <a:bodyPr/>
                    <a:lstStyle/>
                    <a:p>
                      <a:pPr>
                        <a:buNone/>
                      </a:pPr>
                      <a:r>
                        <a:rPr lang="en-US" sz="1200" b="1" dirty="0" smtClean="0">
                          <a:solidFill>
                            <a:schemeClr val="tx1"/>
                          </a:solidFill>
                          <a:sym typeface="+mn-ea"/>
                        </a:rPr>
                        <a:t>voluntary screening programme in high schools for Thalassemia </a:t>
                      </a:r>
                      <a:r>
                        <a:rPr lang="en-IN" altLang="en-US" sz="1200" b="1" dirty="0" smtClean="0">
                          <a:solidFill>
                            <a:schemeClr val="tx1"/>
                          </a:solidFill>
                          <a:sym typeface="+mn-ea"/>
                        </a:rPr>
                        <a:t>( 1980)</a:t>
                      </a:r>
                    </a:p>
                  </a:txBody>
                  <a:tcPr/>
                </a:tc>
                <a:tc>
                  <a:txBody>
                    <a:bodyPr/>
                    <a:lstStyle/>
                    <a:p>
                      <a:pPr marL="0" lvl="1">
                        <a:buNone/>
                      </a:pPr>
                      <a:r>
                        <a:rPr lang="en-US" sz="1200" b="1" dirty="0">
                          <a:solidFill>
                            <a:schemeClr val="tx1"/>
                          </a:solidFill>
                          <a:sym typeface="+mn-ea"/>
                        </a:rPr>
                        <a:t>95% decrease in the incidence of β-thalassemia</a:t>
                      </a:r>
                    </a:p>
                    <a:p>
                      <a:pPr>
                        <a:buNone/>
                      </a:pPr>
                      <a:endParaRPr lang="en-US" sz="1200" b="1" dirty="0">
                        <a:solidFill>
                          <a:schemeClr val="tx1"/>
                        </a:solidFill>
                        <a:sym typeface="+mn-ea"/>
                      </a:endParaRPr>
                    </a:p>
                  </a:txBody>
                  <a:tcPr/>
                </a:tc>
              </a:tr>
              <a:tr h="1440180">
                <a:tc>
                  <a:txBody>
                    <a:bodyPr/>
                    <a:lstStyle/>
                    <a:p>
                      <a:pPr>
                        <a:buNone/>
                      </a:pPr>
                      <a:r>
                        <a:rPr lang="en-US" sz="1200" b="1" dirty="0">
                          <a:solidFill>
                            <a:schemeClr val="tx1"/>
                          </a:solidFill>
                          <a:sym typeface="+mn-ea"/>
                        </a:rPr>
                        <a:t>Cyprus</a:t>
                      </a:r>
                    </a:p>
                    <a:p>
                      <a:pPr>
                        <a:buNone/>
                      </a:pPr>
                      <a:endParaRPr lang="en-US" sz="1200" b="1" dirty="0">
                        <a:solidFill>
                          <a:schemeClr val="tx1"/>
                        </a:solidFill>
                        <a:sym typeface="+mn-ea"/>
                      </a:endParaRPr>
                    </a:p>
                  </a:txBody>
                  <a:tcPr/>
                </a:tc>
                <a:tc>
                  <a:txBody>
                    <a:bodyPr/>
                    <a:lstStyle/>
                    <a:p>
                      <a:pPr>
                        <a:buNone/>
                      </a:pPr>
                      <a:r>
                        <a:rPr lang="en-IN" altLang="en-US" sz="1200" b="1" dirty="0">
                          <a:solidFill>
                            <a:schemeClr val="tx1"/>
                          </a:solidFill>
                          <a:sym typeface="+mn-ea"/>
                        </a:rPr>
                        <a:t>P</a:t>
                      </a:r>
                      <a:r>
                        <a:rPr lang="en-US" sz="1200" b="1" dirty="0">
                          <a:solidFill>
                            <a:schemeClr val="tx1"/>
                          </a:solidFill>
                          <a:sym typeface="+mn-ea"/>
                        </a:rPr>
                        <a:t>revention and control programme </a:t>
                      </a:r>
                      <a:r>
                        <a:rPr lang="en-IN" altLang="en-US" sz="1200" b="1" dirty="0">
                          <a:solidFill>
                            <a:schemeClr val="tx1"/>
                          </a:solidFill>
                          <a:sym typeface="+mn-ea"/>
                        </a:rPr>
                        <a:t>alng with an augmented health care programme</a:t>
                      </a:r>
                    </a:p>
                  </a:txBody>
                  <a:tcPr/>
                </a:tc>
                <a:tc>
                  <a:txBody>
                    <a:bodyPr/>
                    <a:lstStyle/>
                    <a:p>
                      <a:pPr marL="0" lvl="1">
                        <a:buNone/>
                      </a:pPr>
                      <a:r>
                        <a:rPr lang="en-IN" altLang="en-US" sz="1200" b="1" dirty="0">
                          <a:solidFill>
                            <a:schemeClr val="tx1"/>
                          </a:solidFill>
                          <a:sym typeface="+mn-ea"/>
                        </a:rPr>
                        <a:t>B</a:t>
                      </a:r>
                      <a:r>
                        <a:rPr lang="en-US" sz="1200" b="1" dirty="0">
                          <a:solidFill>
                            <a:schemeClr val="tx1"/>
                          </a:solidFill>
                          <a:sym typeface="+mn-ea"/>
                        </a:rPr>
                        <a:t>rought down the birth rate to almost </a:t>
                      </a:r>
                      <a:r>
                        <a:rPr lang="en-US" sz="1200" b="1" dirty="0" smtClean="0">
                          <a:solidFill>
                            <a:schemeClr val="tx1"/>
                          </a:solidFill>
                          <a:sym typeface="+mn-ea"/>
                        </a:rPr>
                        <a:t>zero</a:t>
                      </a:r>
                    </a:p>
                    <a:p>
                      <a:pPr marL="0" lvl="1">
                        <a:buNone/>
                      </a:pPr>
                      <a:r>
                        <a:rPr lang="en-IN" altLang="en-US" sz="1200" b="1" dirty="0" smtClean="0">
                          <a:solidFill>
                            <a:schemeClr val="tx1"/>
                          </a:solidFill>
                          <a:sym typeface="+mn-ea"/>
                        </a:rPr>
                        <a:t>(lack of such steps would have resulted in an increase in prevalence of affected births </a:t>
                      </a:r>
                      <a:r>
                        <a:rPr lang="en-US" sz="1200" b="1" dirty="0">
                          <a:solidFill>
                            <a:schemeClr val="tx1"/>
                          </a:solidFill>
                          <a:sym typeface="+mn-ea"/>
                        </a:rPr>
                        <a:t>from 1:1000 to </a:t>
                      </a:r>
                      <a:r>
                        <a:rPr lang="en-US" sz="1200" b="1" dirty="0" smtClean="0">
                          <a:solidFill>
                            <a:schemeClr val="tx1"/>
                          </a:solidFill>
                          <a:sym typeface="+mn-ea"/>
                        </a:rPr>
                        <a:t>1:138, lead</a:t>
                      </a:r>
                      <a:r>
                        <a:rPr lang="en-IN" altLang="en-US" sz="1200" b="1" dirty="0" smtClean="0">
                          <a:solidFill>
                            <a:schemeClr val="tx1"/>
                          </a:solidFill>
                          <a:sym typeface="+mn-ea"/>
                        </a:rPr>
                        <a:t>ing </a:t>
                      </a:r>
                      <a:r>
                        <a:rPr lang="en-US" sz="1200" b="1" dirty="0" smtClean="0">
                          <a:solidFill>
                            <a:schemeClr val="tx1"/>
                          </a:solidFill>
                          <a:sym typeface="+mn-ea"/>
                        </a:rPr>
                        <a:t>to </a:t>
                      </a:r>
                      <a:r>
                        <a:rPr lang="en-IN" altLang="en-US" sz="1200" b="1" dirty="0" smtClean="0">
                          <a:solidFill>
                            <a:schemeClr val="tx1"/>
                          </a:solidFill>
                          <a:sym typeface="+mn-ea"/>
                        </a:rPr>
                        <a:t>a </a:t>
                      </a:r>
                      <a:r>
                        <a:rPr lang="en-US" sz="1200" b="1" dirty="0" smtClean="0">
                          <a:solidFill>
                            <a:schemeClr val="tx1"/>
                          </a:solidFill>
                          <a:sym typeface="+mn-ea"/>
                        </a:rPr>
                        <a:t>600 </a:t>
                      </a:r>
                      <a:r>
                        <a:rPr lang="en-US" sz="1200" b="1" dirty="0">
                          <a:solidFill>
                            <a:schemeClr val="tx1"/>
                          </a:solidFill>
                          <a:sym typeface="+mn-ea"/>
                        </a:rPr>
                        <a:t>% increase in blood </a:t>
                      </a:r>
                      <a:r>
                        <a:rPr lang="en-US" sz="1200" b="1" dirty="0" smtClean="0">
                          <a:solidFill>
                            <a:schemeClr val="tx1"/>
                          </a:solidFill>
                          <a:sym typeface="+mn-ea"/>
                        </a:rPr>
                        <a:t>requirement </a:t>
                      </a:r>
                      <a:r>
                        <a:rPr lang="en-US" sz="1200" b="1" dirty="0">
                          <a:solidFill>
                            <a:schemeClr val="tx1"/>
                          </a:solidFill>
                          <a:sym typeface="+mn-ea"/>
                        </a:rPr>
                        <a:t>over a </a:t>
                      </a:r>
                      <a:r>
                        <a:rPr lang="en-US" sz="1200" b="1" dirty="0" smtClean="0">
                          <a:solidFill>
                            <a:schemeClr val="tx1"/>
                          </a:solidFill>
                          <a:sym typeface="+mn-ea"/>
                        </a:rPr>
                        <a:t>period of </a:t>
                      </a:r>
                      <a:r>
                        <a:rPr lang="en-IN" altLang="en-US" sz="1200" b="1" dirty="0" smtClean="0">
                          <a:solidFill>
                            <a:schemeClr val="tx1"/>
                          </a:solidFill>
                          <a:sym typeface="+mn-ea"/>
                        </a:rPr>
                        <a:t>20</a:t>
                      </a:r>
                      <a:r>
                        <a:rPr lang="en-US" sz="1200" b="1" dirty="0" smtClean="0">
                          <a:solidFill>
                            <a:schemeClr val="tx1"/>
                          </a:solidFill>
                          <a:sym typeface="+mn-ea"/>
                        </a:rPr>
                        <a:t> years</a:t>
                      </a:r>
                      <a:r>
                        <a:rPr lang="en-IN" altLang="en-US" sz="1200" b="1" dirty="0" smtClean="0">
                          <a:solidFill>
                            <a:schemeClr val="tx1"/>
                          </a:solidFill>
                          <a:sym typeface="+mn-ea"/>
                        </a:rPr>
                        <a:t>)</a:t>
                      </a:r>
                    </a:p>
                    <a:p>
                      <a:pPr marL="0" lvl="1">
                        <a:buNone/>
                      </a:pPr>
                      <a:endParaRPr lang="en-IN" altLang="en-US" sz="1200" b="1" dirty="0" smtClean="0">
                        <a:solidFill>
                          <a:schemeClr val="tx1"/>
                        </a:solidFill>
                        <a:sym typeface="+mn-ea"/>
                      </a:endParaRPr>
                    </a:p>
                    <a:p>
                      <a:pPr>
                        <a:buNone/>
                      </a:pPr>
                      <a:endParaRPr lang="en-US" sz="1200" b="1" dirty="0">
                        <a:sym typeface="+mn-ea"/>
                      </a:endParaRPr>
                    </a:p>
                  </a:txBody>
                  <a:tcPr/>
                </a:tc>
              </a:tr>
              <a:tr h="1554480">
                <a:tc>
                  <a:txBody>
                    <a:bodyPr/>
                    <a:lstStyle/>
                    <a:p>
                      <a:pPr marL="0" lvl="1">
                        <a:buNone/>
                      </a:pPr>
                      <a:endParaRPr lang="en-US" sz="1200" b="1" dirty="0">
                        <a:solidFill>
                          <a:schemeClr val="tx1"/>
                        </a:solidFill>
                        <a:sym typeface="+mn-ea"/>
                      </a:endParaRPr>
                    </a:p>
                    <a:p>
                      <a:pPr>
                        <a:buNone/>
                      </a:pPr>
                      <a:r>
                        <a:rPr lang="en-IN" altLang="en-US" sz="1200" b="1">
                          <a:solidFill>
                            <a:schemeClr val="tx1"/>
                          </a:solidFill>
                          <a:sym typeface="+mn-ea"/>
                        </a:rPr>
                        <a:t>Israel</a:t>
                      </a:r>
                    </a:p>
                  </a:txBody>
                  <a:tcPr/>
                </a:tc>
                <a:tc>
                  <a:txBody>
                    <a:bodyPr/>
                    <a:lstStyle/>
                    <a:p>
                      <a:pPr>
                        <a:buNone/>
                      </a:pPr>
                      <a:endParaRPr lang="en-US" sz="1200" b="1">
                        <a:solidFill>
                          <a:schemeClr val="tx1"/>
                        </a:solidFill>
                      </a:endParaRPr>
                    </a:p>
                  </a:txBody>
                  <a:tcPr/>
                </a:tc>
                <a:tc>
                  <a:txBody>
                    <a:bodyPr/>
                    <a:lstStyle/>
                    <a:p>
                      <a:pPr>
                        <a:buNone/>
                      </a:pPr>
                      <a:r>
                        <a:rPr lang="en-US" sz="1200" b="1" dirty="0" smtClean="0">
                          <a:solidFill>
                            <a:schemeClr val="tx1"/>
                          </a:solidFill>
                          <a:cs typeface="Arial" panose="020B0604020202020204" pitchFamily="34" charset="0"/>
                          <a:sym typeface="+mn-ea"/>
                        </a:rPr>
                        <a:t>Cost </a:t>
                      </a:r>
                      <a:r>
                        <a:rPr lang="en-US" sz="1200" b="1" dirty="0">
                          <a:solidFill>
                            <a:schemeClr val="tx1"/>
                          </a:solidFill>
                          <a:cs typeface="Arial" panose="020B0604020202020204" pitchFamily="34" charset="0"/>
                          <a:sym typeface="+mn-ea"/>
                        </a:rPr>
                        <a:t>of treatment of </a:t>
                      </a:r>
                      <a:r>
                        <a:rPr lang="en-IN" altLang="en-US" sz="1200" b="1" dirty="0">
                          <a:solidFill>
                            <a:schemeClr val="tx1"/>
                          </a:solidFill>
                          <a:cs typeface="Arial" panose="020B0604020202020204" pitchFamily="34" charset="0"/>
                          <a:sym typeface="+mn-ea"/>
                        </a:rPr>
                        <a:t>1</a:t>
                      </a:r>
                      <a:r>
                        <a:rPr lang="en-US" sz="1200" b="1" dirty="0">
                          <a:solidFill>
                            <a:schemeClr val="tx1"/>
                          </a:solidFill>
                          <a:cs typeface="Arial" panose="020B0604020202020204" pitchFamily="34" charset="0"/>
                          <a:sym typeface="+mn-ea"/>
                        </a:rPr>
                        <a:t> patient for average life expectancy </a:t>
                      </a:r>
                      <a:r>
                        <a:rPr lang="en-IN" altLang="en-US" sz="1200" b="1" dirty="0">
                          <a:solidFill>
                            <a:schemeClr val="tx1"/>
                          </a:solidFill>
                          <a:cs typeface="Arial" panose="020B0604020202020204" pitchFamily="34" charset="0"/>
                          <a:sym typeface="+mn-ea"/>
                        </a:rPr>
                        <a:t>- </a:t>
                      </a:r>
                      <a:r>
                        <a:rPr lang="en-US" sz="1200" b="1" dirty="0">
                          <a:solidFill>
                            <a:schemeClr val="tx1"/>
                          </a:solidFill>
                          <a:cs typeface="Arial" panose="020B0604020202020204" pitchFamily="34" charset="0"/>
                          <a:sym typeface="+mn-ea"/>
                        </a:rPr>
                        <a:t>$</a:t>
                      </a:r>
                      <a:r>
                        <a:rPr lang="en-US" sz="1200" b="1" dirty="0" smtClean="0">
                          <a:solidFill>
                            <a:schemeClr val="tx1"/>
                          </a:solidFill>
                          <a:cs typeface="Arial" panose="020B0604020202020204" pitchFamily="34" charset="0"/>
                          <a:sym typeface="+mn-ea"/>
                        </a:rPr>
                        <a:t>2 million</a:t>
                      </a:r>
                    </a:p>
                    <a:p>
                      <a:pPr>
                        <a:buNone/>
                      </a:pPr>
                      <a:endParaRPr lang="en-US" sz="1200" b="1" dirty="0" smtClean="0">
                        <a:solidFill>
                          <a:schemeClr val="tx1"/>
                        </a:solidFill>
                        <a:cs typeface="Arial" panose="020B0604020202020204" pitchFamily="34" charset="0"/>
                        <a:sym typeface="+mn-ea"/>
                      </a:endParaRPr>
                    </a:p>
                    <a:p>
                      <a:pPr marL="0" lvl="1">
                        <a:buNone/>
                      </a:pPr>
                      <a:r>
                        <a:rPr lang="en-US" sz="1200" b="1" dirty="0" smtClean="0">
                          <a:solidFill>
                            <a:schemeClr val="tx1"/>
                          </a:solidFill>
                          <a:cs typeface="Arial" panose="020B0604020202020204" pitchFamily="34" charset="0"/>
                          <a:sym typeface="+mn-ea"/>
                        </a:rPr>
                        <a:t>Cost </a:t>
                      </a:r>
                      <a:r>
                        <a:rPr lang="en-US" sz="1200" b="1" dirty="0">
                          <a:solidFill>
                            <a:schemeClr val="tx1"/>
                          </a:solidFill>
                          <a:cs typeface="Arial" panose="020B0604020202020204" pitchFamily="34" charset="0"/>
                          <a:sym typeface="+mn-ea"/>
                        </a:rPr>
                        <a:t>of running a thalassemia control programme for </a:t>
                      </a:r>
                      <a:r>
                        <a:rPr lang="en-IN" altLang="en-US" sz="1200" b="1" dirty="0">
                          <a:solidFill>
                            <a:schemeClr val="tx1"/>
                          </a:solidFill>
                          <a:cs typeface="Arial" panose="020B0604020202020204" pitchFamily="34" charset="0"/>
                          <a:sym typeface="+mn-ea"/>
                        </a:rPr>
                        <a:t>1 year -</a:t>
                      </a:r>
                      <a:r>
                        <a:rPr lang="en-US" sz="1200" b="1" dirty="0">
                          <a:solidFill>
                            <a:schemeClr val="tx1"/>
                          </a:solidFill>
                          <a:cs typeface="Arial" panose="020B0604020202020204" pitchFamily="34" charset="0"/>
                          <a:sym typeface="+mn-ea"/>
                        </a:rPr>
                        <a:t> $</a:t>
                      </a:r>
                      <a:r>
                        <a:rPr lang="en-US" sz="1200" b="1" dirty="0" smtClean="0">
                          <a:solidFill>
                            <a:schemeClr val="tx1"/>
                          </a:solidFill>
                          <a:cs typeface="Arial" panose="020B0604020202020204" pitchFamily="34" charset="0"/>
                          <a:sym typeface="+mn-ea"/>
                        </a:rPr>
                        <a:t>4 million</a:t>
                      </a:r>
                    </a:p>
                    <a:p>
                      <a:pPr>
                        <a:buNone/>
                      </a:pPr>
                      <a:endParaRPr lang="en-US" sz="1200" b="1" dirty="0" smtClean="0">
                        <a:solidFill>
                          <a:schemeClr val="tx1"/>
                        </a:solidFill>
                        <a:cs typeface="Arial" panose="020B0604020202020204" pitchFamily="34" charset="0"/>
                        <a:sym typeface="+mn-ea"/>
                      </a:endParaRPr>
                    </a:p>
                    <a:p>
                      <a:pPr>
                        <a:buNone/>
                      </a:pPr>
                      <a:endParaRPr lang="en-US" altLang="en-US" sz="1200" b="1" dirty="0" smtClean="0">
                        <a:solidFill>
                          <a:schemeClr val="tx1"/>
                        </a:solidFill>
                        <a:cs typeface="Arial" panose="020B0604020202020204" pitchFamily="34" charset="0"/>
                        <a:sym typeface="+mn-ea"/>
                      </a:endParaRPr>
                    </a:p>
                    <a:p>
                      <a:pPr>
                        <a:buNone/>
                      </a:pPr>
                      <a:endParaRPr lang="en-IN" altLang="en-US" sz="1200" b="1" dirty="0">
                        <a:solidFill>
                          <a:schemeClr val="tx1">
                            <a:lumMod val="95000"/>
                            <a:lumOff val="5000"/>
                          </a:schemeClr>
                        </a:solidFill>
                        <a:cs typeface="Arial" panose="020B0604020202020204" pitchFamily="34" charset="0"/>
                        <a:sym typeface="+mn-ea"/>
                      </a:endParaRPr>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24110"/>
            <a:ext cx="7086600" cy="1509490"/>
          </a:xfrm>
        </p:spPr>
        <p:txBody>
          <a:bodyPr>
            <a:normAutofit fontScale="90000"/>
          </a:bodyPr>
          <a:lstStyle/>
          <a:p>
            <a:r>
              <a:rPr lang="en-US" b="1" dirty="0" smtClean="0"/>
              <a:t>Indian Scenario- Challenges -Bad </a:t>
            </a:r>
            <a:r>
              <a:rPr lang="en-US" b="1" dirty="0"/>
              <a:t>blood: 2,234 get HIV after transfusion-Hindu</a:t>
            </a:r>
            <a:endParaRPr lang="en-US" dirty="0"/>
          </a:p>
        </p:txBody>
      </p:sp>
      <p:sp>
        <p:nvSpPr>
          <p:cNvPr id="3" name="Content Placeholder 2"/>
          <p:cNvSpPr>
            <a:spLocks noGrp="1"/>
          </p:cNvSpPr>
          <p:nvPr>
            <p:ph idx="1"/>
          </p:nvPr>
        </p:nvSpPr>
        <p:spPr>
          <a:xfrm>
            <a:off x="1295399" y="2209800"/>
            <a:ext cx="7239001" cy="3701422"/>
          </a:xfrm>
        </p:spPr>
        <p:txBody>
          <a:bodyPr/>
          <a:lstStyle/>
          <a:p>
            <a:endParaRPr 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7800" y="2209800"/>
            <a:ext cx="6629400" cy="39776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24110"/>
            <a:ext cx="7086600" cy="671290"/>
          </a:xfrm>
        </p:spPr>
        <p:txBody>
          <a:bodyPr>
            <a:normAutofit fontScale="90000"/>
          </a:bodyPr>
          <a:lstStyle/>
          <a:p>
            <a:pPr algn="ctr"/>
            <a:r>
              <a:rPr lang="en-US" dirty="0" smtClean="0"/>
              <a:t>     </a:t>
            </a:r>
            <a:r>
              <a:rPr lang="en-IN" altLang="en-US" dirty="0" smtClean="0"/>
              <a:t>CHALLENGES</a:t>
            </a:r>
            <a:r>
              <a:rPr lang="en-US" dirty="0" smtClean="0"/>
              <a:t/>
            </a:r>
            <a:br>
              <a:rPr lang="en-US" dirty="0" smtClean="0"/>
            </a:br>
            <a:endParaRPr lang="en-US" dirty="0"/>
          </a:p>
        </p:txBody>
      </p:sp>
      <p:sp>
        <p:nvSpPr>
          <p:cNvPr id="3" name="Content Placeholder 2"/>
          <p:cNvSpPr>
            <a:spLocks noGrp="1"/>
          </p:cNvSpPr>
          <p:nvPr>
            <p:ph idx="1"/>
          </p:nvPr>
        </p:nvSpPr>
        <p:spPr>
          <a:xfrm>
            <a:off x="685800" y="1447800"/>
            <a:ext cx="7848601" cy="3962400"/>
          </a:xfrm>
        </p:spPr>
        <p:txBody>
          <a:bodyPr>
            <a:noAutofit/>
          </a:bodyPr>
          <a:lstStyle/>
          <a:p>
            <a:r>
              <a:rPr lang="en-US" sz="2000" dirty="0">
                <a:solidFill>
                  <a:srgbClr val="002060"/>
                </a:solidFill>
                <a:latin typeface="Calibri" panose="020F0502020204030204" charset="0"/>
              </a:rPr>
              <a:t>In blood disorders India has the largest birth cohort </a:t>
            </a:r>
          </a:p>
          <a:p>
            <a:r>
              <a:rPr lang="en-IN" altLang="en-US" sz="2000" dirty="0">
                <a:solidFill>
                  <a:srgbClr val="002060"/>
                </a:solidFill>
                <a:latin typeface="Calibri" panose="020F0502020204030204" charset="0"/>
                <a:sym typeface="+mn-ea"/>
              </a:rPr>
              <a:t>G</a:t>
            </a:r>
            <a:r>
              <a:rPr lang="en-US" sz="2000" dirty="0">
                <a:solidFill>
                  <a:srgbClr val="002060"/>
                </a:solidFill>
                <a:latin typeface="Calibri" panose="020F0502020204030204" charset="0"/>
                <a:sym typeface="+mn-ea"/>
              </a:rPr>
              <a:t>lobally</a:t>
            </a:r>
            <a:r>
              <a:rPr lang="en-IN" altLang="en-US" sz="2000" dirty="0">
                <a:solidFill>
                  <a:srgbClr val="002060"/>
                </a:solidFill>
                <a:latin typeface="Calibri" panose="020F0502020204030204" charset="0"/>
                <a:sym typeface="+mn-ea"/>
              </a:rPr>
              <a:t>,</a:t>
            </a:r>
            <a:r>
              <a:rPr lang="en-US" sz="2000" dirty="0">
                <a:solidFill>
                  <a:srgbClr val="002060"/>
                </a:solidFill>
                <a:latin typeface="Calibri" panose="020F0502020204030204" charset="0"/>
                <a:sym typeface="+mn-ea"/>
              </a:rPr>
              <a:t> </a:t>
            </a:r>
            <a:r>
              <a:rPr lang="en-IN" altLang="en-US" sz="2000" dirty="0">
                <a:solidFill>
                  <a:srgbClr val="002060"/>
                </a:solidFill>
                <a:latin typeface="Calibri" panose="020F0502020204030204" charset="0"/>
                <a:sym typeface="+mn-ea"/>
              </a:rPr>
              <a:t>w</a:t>
            </a:r>
            <a:r>
              <a:rPr lang="en-US" sz="2000" dirty="0">
                <a:solidFill>
                  <a:srgbClr val="002060"/>
                </a:solidFill>
                <a:latin typeface="Calibri" panose="020F0502020204030204" charset="0"/>
              </a:rPr>
              <a:t>ith 27 million new births in 2010</a:t>
            </a:r>
            <a:r>
              <a:rPr lang="en-IN" altLang="en-US" sz="2000" dirty="0">
                <a:solidFill>
                  <a:srgbClr val="002060"/>
                </a:solidFill>
                <a:latin typeface="Calibri" panose="020F0502020204030204" charset="0"/>
              </a:rPr>
              <a:t>, t</a:t>
            </a:r>
            <a:r>
              <a:rPr lang="en-US" sz="2000" dirty="0">
                <a:solidFill>
                  <a:srgbClr val="002060"/>
                </a:solidFill>
                <a:latin typeface="Calibri" panose="020F0502020204030204" charset="0"/>
              </a:rPr>
              <a:t>he country has the second largest global population of 1.21 billion and a high birth rate of 21.8. </a:t>
            </a:r>
          </a:p>
          <a:p>
            <a:r>
              <a:rPr lang="en-US" sz="2000" dirty="0" smtClean="0">
                <a:solidFill>
                  <a:srgbClr val="002060"/>
                </a:solidFill>
                <a:latin typeface="Calibri" panose="020F0502020204030204" charset="0"/>
              </a:rPr>
              <a:t>India  </a:t>
            </a:r>
            <a:r>
              <a:rPr lang="en-US" sz="2000" dirty="0">
                <a:solidFill>
                  <a:srgbClr val="002060"/>
                </a:solidFill>
                <a:latin typeface="Calibri" panose="020F0502020204030204" charset="0"/>
              </a:rPr>
              <a:t>ha</a:t>
            </a:r>
            <a:r>
              <a:rPr lang="en-IN" altLang="en-US" sz="2000" dirty="0">
                <a:solidFill>
                  <a:srgbClr val="002060"/>
                </a:solidFill>
                <a:latin typeface="Calibri" panose="020F0502020204030204" charset="0"/>
              </a:rPr>
              <a:t>s</a:t>
            </a:r>
            <a:r>
              <a:rPr lang="en-US" sz="2000" dirty="0">
                <a:solidFill>
                  <a:srgbClr val="002060"/>
                </a:solidFill>
                <a:latin typeface="Calibri" panose="020F0502020204030204" charset="0"/>
              </a:rPr>
              <a:t> around 1</a:t>
            </a:r>
            <a:r>
              <a:rPr lang="en-IN" altLang="en-US" sz="2000" dirty="0">
                <a:solidFill>
                  <a:srgbClr val="002060"/>
                </a:solidFill>
                <a:latin typeface="Calibri" panose="020F0502020204030204" charset="0"/>
              </a:rPr>
              <a:t>,</a:t>
            </a:r>
            <a:r>
              <a:rPr lang="en-US" sz="2000" dirty="0">
                <a:solidFill>
                  <a:srgbClr val="002060"/>
                </a:solidFill>
                <a:latin typeface="Calibri" panose="020F0502020204030204" charset="0"/>
              </a:rPr>
              <a:t>00</a:t>
            </a:r>
            <a:r>
              <a:rPr lang="en-IN" altLang="en-US" sz="2000" dirty="0">
                <a:solidFill>
                  <a:srgbClr val="002060"/>
                </a:solidFill>
                <a:latin typeface="Calibri" panose="020F0502020204030204" charset="0"/>
              </a:rPr>
              <a:t>,</a:t>
            </a:r>
            <a:r>
              <a:rPr lang="en-US" sz="2000" dirty="0">
                <a:solidFill>
                  <a:srgbClr val="002060"/>
                </a:solidFill>
                <a:latin typeface="Calibri" panose="020F0502020204030204" charset="0"/>
              </a:rPr>
              <a:t>000 people with </a:t>
            </a:r>
            <a:r>
              <a:rPr lang="en-US" sz="2000" dirty="0" smtClean="0">
                <a:solidFill>
                  <a:srgbClr val="002060"/>
                </a:solidFill>
                <a:latin typeface="Calibri" panose="020F0502020204030204" charset="0"/>
              </a:rPr>
              <a:t>hemophilia(PWH</a:t>
            </a:r>
            <a:r>
              <a:rPr lang="en-US" sz="2000" dirty="0">
                <a:solidFill>
                  <a:srgbClr val="002060"/>
                </a:solidFill>
                <a:latin typeface="Calibri" panose="020F0502020204030204" charset="0"/>
              </a:rPr>
              <a:t>). Only 20% of them have been diagnosed so far. </a:t>
            </a:r>
          </a:p>
          <a:p>
            <a:r>
              <a:rPr lang="en-IN" altLang="en-US" sz="2000" dirty="0">
                <a:solidFill>
                  <a:srgbClr val="002060"/>
                </a:solidFill>
                <a:latin typeface="Calibri" panose="020F0502020204030204" charset="0"/>
              </a:rPr>
              <a:t>Untimely access to safe blood</a:t>
            </a:r>
          </a:p>
          <a:p>
            <a:r>
              <a:rPr lang="en-US" sz="2000" dirty="0" smtClean="0">
                <a:solidFill>
                  <a:srgbClr val="002060"/>
                </a:solidFill>
                <a:latin typeface="Calibri" panose="020F0502020204030204" charset="0"/>
              </a:rPr>
              <a:t>The </a:t>
            </a:r>
            <a:r>
              <a:rPr lang="en-US" sz="2000" dirty="0">
                <a:solidFill>
                  <a:srgbClr val="002060"/>
                </a:solidFill>
                <a:latin typeface="Calibri" panose="020F0502020204030204" charset="0"/>
              </a:rPr>
              <a:t>health care costs of caring for these chronically ill patients </a:t>
            </a:r>
            <a:r>
              <a:rPr lang="en-IN" altLang="en-US" sz="2000" dirty="0">
                <a:solidFill>
                  <a:srgbClr val="002060"/>
                </a:solidFill>
                <a:latin typeface="Calibri" panose="020F0502020204030204" charset="0"/>
              </a:rPr>
              <a:t>is</a:t>
            </a:r>
            <a:r>
              <a:rPr lang="en-US" sz="2000" dirty="0">
                <a:solidFill>
                  <a:srgbClr val="002060"/>
                </a:solidFill>
                <a:latin typeface="Calibri" panose="020F0502020204030204" charset="0"/>
              </a:rPr>
              <a:t> substantial. </a:t>
            </a:r>
            <a:endParaRPr lang="en-US" sz="2000" dirty="0" smtClean="0">
              <a:solidFill>
                <a:srgbClr val="002060"/>
              </a:solidFill>
              <a:latin typeface="Calibri" panose="020F050202020403020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A Focus on the Intervention itself is Not Sufficient</a:t>
            </a:r>
            <a:endParaRPr lang="en-US" dirty="0"/>
          </a:p>
        </p:txBody>
      </p:sp>
      <p:sp>
        <p:nvSpPr>
          <p:cNvPr id="3" name="Content Placeholder 2"/>
          <p:cNvSpPr>
            <a:spLocks noGrp="1"/>
          </p:cNvSpPr>
          <p:nvPr>
            <p:ph idx="1"/>
          </p:nvPr>
        </p:nvSpPr>
        <p:spPr/>
        <p:txBody>
          <a:bodyPr/>
          <a:lstStyle/>
          <a:p>
            <a:endParaRPr lang="en-US" dirty="0" smtClean="0">
              <a:solidFill>
                <a:srgbClr val="002060"/>
              </a:solidFill>
              <a:latin typeface="Calibri" panose="020F0502020204030204" charset="0"/>
            </a:endParaRPr>
          </a:p>
          <a:p>
            <a:r>
              <a:rPr lang="en-US" dirty="0" smtClean="0">
                <a:solidFill>
                  <a:srgbClr val="002060"/>
                </a:solidFill>
                <a:latin typeface="Calibri" panose="020F0502020204030204" charset="0"/>
              </a:rPr>
              <a:t>The </a:t>
            </a:r>
            <a:r>
              <a:rPr lang="en-US" dirty="0">
                <a:solidFill>
                  <a:srgbClr val="002060"/>
                </a:solidFill>
                <a:latin typeface="Calibri" panose="020F0502020204030204" charset="0"/>
              </a:rPr>
              <a:t>use of effective interventions without implementation strategies is like serum without a syringe</a:t>
            </a:r>
          </a:p>
          <a:p>
            <a:endParaRPr lang="en-US" dirty="0">
              <a:solidFill>
                <a:srgbClr val="002060"/>
              </a:solidFill>
              <a:latin typeface="Calibri" panose="020F0502020204030204" charset="0"/>
            </a:endParaRPr>
          </a:p>
          <a:p>
            <a:r>
              <a:rPr lang="en-US" dirty="0" smtClean="0">
                <a:solidFill>
                  <a:srgbClr val="002060"/>
                </a:solidFill>
                <a:latin typeface="Calibri" panose="020F0502020204030204" charset="0"/>
              </a:rPr>
              <a:t>The </a:t>
            </a:r>
            <a:r>
              <a:rPr lang="en-US" dirty="0">
                <a:solidFill>
                  <a:srgbClr val="002060"/>
                </a:solidFill>
                <a:latin typeface="Calibri" panose="020F0502020204030204" charset="0"/>
              </a:rPr>
              <a:t>cure is available, but the delivery system for using it is not</a:t>
            </a:r>
          </a:p>
          <a:p>
            <a:endParaRPr lang="en-US" dirty="0">
              <a:solidFill>
                <a:srgbClr val="002060"/>
              </a:solidFill>
              <a:latin typeface="Calibri" panose="020F050202020403020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Knowledge </a:t>
            </a:r>
            <a:r>
              <a:rPr lang="en-IN" altLang="en-US" b="1" dirty="0" smtClean="0">
                <a:solidFill>
                  <a:srgbClr val="C00000"/>
                </a:solidFill>
              </a:rPr>
              <a:t>- </a:t>
            </a:r>
            <a:r>
              <a:rPr lang="en-US" b="1" dirty="0" smtClean="0">
                <a:solidFill>
                  <a:srgbClr val="C00000"/>
                </a:solidFill>
              </a:rPr>
              <a:t>key to Implement </a:t>
            </a:r>
            <a:r>
              <a:rPr lang="en-US" b="1" dirty="0">
                <a:solidFill>
                  <a:srgbClr val="C00000"/>
                </a:solidFill>
              </a:rPr>
              <a:t>a New Program</a:t>
            </a:r>
            <a:endParaRPr lang="en-US" dirty="0"/>
          </a:p>
        </p:txBody>
      </p:sp>
      <p:sp>
        <p:nvSpPr>
          <p:cNvPr id="3" name="Content Placeholder 2"/>
          <p:cNvSpPr>
            <a:spLocks noGrp="1"/>
          </p:cNvSpPr>
          <p:nvPr>
            <p:ph idx="1"/>
          </p:nvPr>
        </p:nvSpPr>
        <p:spPr/>
        <p:txBody>
          <a:bodyPr>
            <a:normAutofit/>
          </a:bodyPr>
          <a:lstStyle/>
          <a:p>
            <a:r>
              <a:rPr lang="en-US" dirty="0">
                <a:solidFill>
                  <a:srgbClr val="002060"/>
                </a:solidFill>
                <a:latin typeface="Calibri" panose="020F0502020204030204" charset="0"/>
              </a:rPr>
              <a:t>Details on implementation</a:t>
            </a:r>
          </a:p>
          <a:p>
            <a:r>
              <a:rPr lang="en-US" dirty="0">
                <a:solidFill>
                  <a:srgbClr val="002060"/>
                </a:solidFill>
                <a:latin typeface="Calibri" panose="020F0502020204030204" charset="0"/>
              </a:rPr>
              <a:t>Resources that are </a:t>
            </a:r>
            <a:r>
              <a:rPr lang="en-US" dirty="0" smtClean="0">
                <a:solidFill>
                  <a:srgbClr val="002060"/>
                </a:solidFill>
                <a:latin typeface="Calibri" panose="020F0502020204030204" charset="0"/>
              </a:rPr>
              <a:t>required, priming Health economics </a:t>
            </a:r>
          </a:p>
          <a:p>
            <a:r>
              <a:rPr lang="en-US" dirty="0">
                <a:solidFill>
                  <a:srgbClr val="002060"/>
                </a:solidFill>
                <a:latin typeface="Calibri" panose="020F0502020204030204" charset="0"/>
              </a:rPr>
              <a:t>How setting clinicians, and patients </a:t>
            </a:r>
            <a:r>
              <a:rPr lang="en-US" dirty="0" smtClean="0">
                <a:solidFill>
                  <a:srgbClr val="002060"/>
                </a:solidFill>
                <a:latin typeface="Calibri" panose="020F0502020204030204" charset="0"/>
              </a:rPr>
              <a:t> are selected</a:t>
            </a:r>
            <a:r>
              <a:rPr lang="en-US" dirty="0">
                <a:solidFill>
                  <a:srgbClr val="002060"/>
                </a:solidFill>
                <a:latin typeface="Calibri" panose="020F0502020204030204" charset="0"/>
              </a:rPr>
              <a:t>. Who </a:t>
            </a:r>
            <a:r>
              <a:rPr lang="en-US" dirty="0" smtClean="0">
                <a:solidFill>
                  <a:srgbClr val="002060"/>
                </a:solidFill>
                <a:latin typeface="Calibri" panose="020F0502020204030204" charset="0"/>
              </a:rPr>
              <a:t> are excluded</a:t>
            </a:r>
            <a:r>
              <a:rPr lang="en-US" dirty="0">
                <a:solidFill>
                  <a:srgbClr val="002060"/>
                </a:solidFill>
                <a:latin typeface="Calibri" panose="020F0502020204030204" charset="0"/>
              </a:rPr>
              <a:t>?</a:t>
            </a:r>
          </a:p>
          <a:p>
            <a:r>
              <a:rPr lang="en-US" dirty="0">
                <a:solidFill>
                  <a:srgbClr val="002060"/>
                </a:solidFill>
                <a:latin typeface="Calibri" panose="020F0502020204030204" charset="0"/>
              </a:rPr>
              <a:t>Adaptation- what changes will be needed to the protocol in order to adapt to new setting?</a:t>
            </a:r>
          </a:p>
          <a:p>
            <a:r>
              <a:rPr lang="en-US" dirty="0">
                <a:solidFill>
                  <a:srgbClr val="002060"/>
                </a:solidFill>
                <a:latin typeface="Calibri" panose="020F0502020204030204" charset="0"/>
              </a:rPr>
              <a:t>Differences across settings</a:t>
            </a:r>
          </a:p>
          <a:p>
            <a:endParaRPr lang="en-US" dirty="0">
              <a:solidFill>
                <a:srgbClr val="002060"/>
              </a:solidFill>
              <a:latin typeface="Calibri" panose="020F050202020403020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24110"/>
            <a:ext cx="7086600" cy="1204690"/>
          </a:xfrm>
        </p:spPr>
        <p:txBody>
          <a:bodyPr>
            <a:normAutofit/>
          </a:bodyPr>
          <a:lstStyle/>
          <a:p>
            <a:pPr algn="ctr"/>
            <a:r>
              <a:rPr lang="en-US" b="1" dirty="0" smtClean="0"/>
              <a:t>Mission of Blood cell -NHM (GOI)</a:t>
            </a:r>
            <a:endParaRPr lang="en-US" b="1" dirty="0"/>
          </a:p>
        </p:txBody>
      </p:sp>
      <p:sp>
        <p:nvSpPr>
          <p:cNvPr id="3" name="Content Placeholder 2"/>
          <p:cNvSpPr>
            <a:spLocks noGrp="1"/>
          </p:cNvSpPr>
          <p:nvPr>
            <p:ph idx="1"/>
          </p:nvPr>
        </p:nvSpPr>
        <p:spPr>
          <a:xfrm>
            <a:off x="1143000" y="1752600"/>
            <a:ext cx="7391400" cy="4724400"/>
          </a:xfrm>
        </p:spPr>
        <p:txBody>
          <a:bodyPr>
            <a:noAutofit/>
          </a:bodyPr>
          <a:lstStyle/>
          <a:p>
            <a:pPr marL="0" indent="0"/>
            <a:r>
              <a:rPr lang="en-US" sz="2800" dirty="0" smtClean="0">
                <a:solidFill>
                  <a:srgbClr val="002060"/>
                </a:solidFill>
                <a:latin typeface="Calibri" panose="020F0502020204030204" charset="0"/>
              </a:rPr>
              <a:t>Ensure access to safe blood to far flung areas of the country </a:t>
            </a:r>
          </a:p>
          <a:p>
            <a:r>
              <a:rPr lang="en-US" sz="2800" dirty="0" smtClean="0">
                <a:solidFill>
                  <a:srgbClr val="002060"/>
                </a:solidFill>
                <a:latin typeface="Calibri" panose="020F0502020204030204" charset="0"/>
              </a:rPr>
              <a:t>To </a:t>
            </a:r>
            <a:r>
              <a:rPr lang="en-US" sz="2800" dirty="0">
                <a:solidFill>
                  <a:srgbClr val="002060"/>
                </a:solidFill>
                <a:latin typeface="Calibri" panose="020F0502020204030204" charset="0"/>
              </a:rPr>
              <a:t>lower the prevalence of </a:t>
            </a:r>
            <a:r>
              <a:rPr lang="en-US" sz="2800" dirty="0" smtClean="0">
                <a:solidFill>
                  <a:srgbClr val="002060"/>
                </a:solidFill>
                <a:latin typeface="Calibri" panose="020F0502020204030204" charset="0"/>
              </a:rPr>
              <a:t>Hemoglobinopathies  &amp; Hemophilia by </a:t>
            </a:r>
            <a:r>
              <a:rPr lang="en-US" sz="2800" dirty="0">
                <a:solidFill>
                  <a:srgbClr val="002060"/>
                </a:solidFill>
                <a:latin typeface="Calibri" panose="020F0502020204030204" charset="0"/>
              </a:rPr>
              <a:t>reducing the number of </a:t>
            </a:r>
            <a:r>
              <a:rPr lang="en-US" sz="2800" dirty="0" smtClean="0">
                <a:solidFill>
                  <a:srgbClr val="002060"/>
                </a:solidFill>
                <a:latin typeface="Calibri" panose="020F0502020204030204" charset="0"/>
              </a:rPr>
              <a:t>births </a:t>
            </a:r>
            <a:r>
              <a:rPr lang="en-US" sz="2800" dirty="0">
                <a:solidFill>
                  <a:srgbClr val="002060"/>
                </a:solidFill>
                <a:latin typeface="Calibri" panose="020F0502020204030204" charset="0"/>
              </a:rPr>
              <a:t>of children affected </a:t>
            </a:r>
            <a:r>
              <a:rPr lang="en-US" sz="2800" dirty="0" smtClean="0">
                <a:solidFill>
                  <a:srgbClr val="002060"/>
                </a:solidFill>
                <a:latin typeface="Calibri" panose="020F0502020204030204" charset="0"/>
              </a:rPr>
              <a:t>. </a:t>
            </a:r>
          </a:p>
          <a:p>
            <a:r>
              <a:rPr lang="en-US" sz="2800" dirty="0">
                <a:solidFill>
                  <a:srgbClr val="002060"/>
                </a:solidFill>
                <a:latin typeface="Calibri" panose="020F0502020204030204" charset="0"/>
              </a:rPr>
              <a:t>To provide a better future for all Thalassemia Sickle Cell Disease &amp; Hemophilia patients and their families </a:t>
            </a:r>
          </a:p>
          <a:p>
            <a:endParaRPr lang="en-US" sz="2800" dirty="0" smtClean="0">
              <a:solidFill>
                <a:srgbClr val="002060"/>
              </a:solidFill>
              <a:latin typeface="Calibri" panose="020F0502020204030204" charset="0"/>
            </a:endParaRPr>
          </a:p>
          <a:p>
            <a:pPr lvl="1" indent="-342900"/>
            <a:endParaRPr lang="en-US" sz="2800" dirty="0" smtClean="0">
              <a:solidFill>
                <a:srgbClr val="002060"/>
              </a:solidFill>
              <a:latin typeface="Calibri" panose="020F050202020403020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0707" y="228600"/>
            <a:ext cx="7328386" cy="609600"/>
          </a:xfrm>
        </p:spPr>
        <p:txBody>
          <a:bodyPr>
            <a:noAutofit/>
          </a:bodyPr>
          <a:lstStyle/>
          <a:p>
            <a:r>
              <a:rPr lang="en-US" dirty="0" smtClean="0"/>
              <a:t>Reaching the Aspirations </a:t>
            </a:r>
            <a:endParaRPr lang="en-US" dirty="0"/>
          </a:p>
        </p:txBody>
      </p:sp>
      <p:sp>
        <p:nvSpPr>
          <p:cNvPr id="3" name="Content Placeholder 2"/>
          <p:cNvSpPr>
            <a:spLocks noGrp="1"/>
          </p:cNvSpPr>
          <p:nvPr>
            <p:ph idx="1"/>
          </p:nvPr>
        </p:nvSpPr>
        <p:spPr>
          <a:xfrm>
            <a:off x="843915" y="944245"/>
            <a:ext cx="8141970" cy="5486400"/>
          </a:xfrm>
        </p:spPr>
        <p:txBody>
          <a:bodyPr>
            <a:noAutofit/>
          </a:bodyPr>
          <a:lstStyle/>
          <a:p>
            <a:r>
              <a:rPr lang="en-US" sz="1600" dirty="0" smtClean="0">
                <a:solidFill>
                  <a:srgbClr val="002060"/>
                </a:solidFill>
                <a:latin typeface="Calibri" panose="020F0502020204030204" charset="0"/>
              </a:rPr>
              <a:t>A gap analysis  was executed for blood services &amp; for blood disorders interventions </a:t>
            </a:r>
            <a:r>
              <a:rPr lang="en-US" sz="1600" dirty="0">
                <a:solidFill>
                  <a:srgbClr val="002060"/>
                </a:solidFill>
                <a:latin typeface="Calibri" panose="020F0502020204030204" charset="0"/>
                <a:cs typeface="Arial" panose="020B0604020202020204" pitchFamily="34" charset="0"/>
              </a:rPr>
              <a:t>and </a:t>
            </a:r>
            <a:r>
              <a:rPr lang="en-IN" altLang="en-US" sz="1600" dirty="0">
                <a:solidFill>
                  <a:srgbClr val="002060"/>
                </a:solidFill>
                <a:latin typeface="Calibri" panose="020F0502020204030204" charset="0"/>
                <a:cs typeface="Arial" panose="020B0604020202020204" pitchFamily="34" charset="0"/>
              </a:rPr>
              <a:t>the following observations were found</a:t>
            </a:r>
            <a:r>
              <a:rPr lang="en-US" sz="1600" dirty="0">
                <a:solidFill>
                  <a:srgbClr val="002060"/>
                </a:solidFill>
                <a:latin typeface="Calibri" panose="020F0502020204030204" charset="0"/>
                <a:cs typeface="Arial" panose="020B0604020202020204" pitchFamily="34" charset="0"/>
              </a:rPr>
              <a:t>:</a:t>
            </a:r>
          </a:p>
          <a:p>
            <a:pPr lvl="1"/>
            <a:r>
              <a:rPr lang="en-US" sz="1600" dirty="0">
                <a:solidFill>
                  <a:srgbClr val="002060"/>
                </a:solidFill>
                <a:latin typeface="Calibri" panose="020F0502020204030204" charset="0"/>
              </a:rPr>
              <a:t>Unavailability of blood </a:t>
            </a:r>
            <a:r>
              <a:rPr lang="en-IN" altLang="en-US" sz="1600" dirty="0">
                <a:solidFill>
                  <a:srgbClr val="002060"/>
                </a:solidFill>
                <a:latin typeface="Calibri" panose="020F0502020204030204" charset="0"/>
              </a:rPr>
              <a:t>- </a:t>
            </a:r>
            <a:r>
              <a:rPr lang="en-US" sz="1600" dirty="0" smtClean="0">
                <a:solidFill>
                  <a:srgbClr val="002060"/>
                </a:solidFill>
                <a:latin typeface="Calibri" panose="020F0502020204030204" charset="0"/>
              </a:rPr>
              <a:t> </a:t>
            </a:r>
            <a:r>
              <a:rPr lang="en-US" sz="1600" dirty="0">
                <a:solidFill>
                  <a:srgbClr val="002060"/>
                </a:solidFill>
                <a:latin typeface="Calibri" panose="020F0502020204030204" charset="0"/>
              </a:rPr>
              <a:t>cost lives</a:t>
            </a:r>
          </a:p>
          <a:p>
            <a:pPr lvl="1"/>
            <a:r>
              <a:rPr lang="en-US" sz="1600" dirty="0">
                <a:solidFill>
                  <a:srgbClr val="002060"/>
                </a:solidFill>
                <a:latin typeface="Calibri" panose="020F0502020204030204" charset="0"/>
                <a:cs typeface="Arial" panose="020B0604020202020204" pitchFamily="34" charset="0"/>
              </a:rPr>
              <a:t>TTI put a big burden on health systems </a:t>
            </a:r>
          </a:p>
          <a:p>
            <a:pPr lvl="1"/>
            <a:r>
              <a:rPr lang="en-US" sz="1600" dirty="0">
                <a:solidFill>
                  <a:srgbClr val="002060"/>
                </a:solidFill>
                <a:latin typeface="Calibri" panose="020F0502020204030204" charset="0"/>
                <a:cs typeface="Arial" panose="020B0604020202020204" pitchFamily="34" charset="0"/>
              </a:rPr>
              <a:t>Wastage of blood</a:t>
            </a:r>
            <a:r>
              <a:rPr lang="en-US" sz="1600" dirty="0" smtClean="0">
                <a:solidFill>
                  <a:srgbClr val="002060"/>
                </a:solidFill>
                <a:latin typeface="Calibri" panose="020F0502020204030204" charset="0"/>
                <a:cs typeface="Arial" panose="020B0604020202020204" pitchFamily="34" charset="0"/>
              </a:rPr>
              <a:t> </a:t>
            </a:r>
          </a:p>
          <a:p>
            <a:pPr lvl="1"/>
            <a:r>
              <a:rPr lang="en-US" sz="1600" dirty="0" smtClean="0">
                <a:solidFill>
                  <a:srgbClr val="002060"/>
                </a:solidFill>
                <a:latin typeface="Calibri" panose="020F0502020204030204" charset="0"/>
                <a:cs typeface="Arial" panose="020B0604020202020204" pitchFamily="34" charset="0"/>
              </a:rPr>
              <a:t>Transportation of blood </a:t>
            </a:r>
            <a:r>
              <a:rPr lang="en-IN" altLang="en-US" sz="1600" dirty="0" smtClean="0">
                <a:solidFill>
                  <a:srgbClr val="002060"/>
                </a:solidFill>
                <a:latin typeface="Calibri" panose="020F0502020204030204" charset="0"/>
                <a:cs typeface="Arial" panose="020B0604020202020204" pitchFamily="34" charset="0"/>
              </a:rPr>
              <a:t>- challenge</a:t>
            </a:r>
          </a:p>
          <a:p>
            <a:pPr lvl="1"/>
            <a:r>
              <a:rPr lang="en-US" sz="1600" dirty="0" smtClean="0">
                <a:solidFill>
                  <a:srgbClr val="002060"/>
                </a:solidFill>
                <a:latin typeface="Calibri" panose="020F0502020204030204" charset="0"/>
                <a:cs typeface="Arial" panose="020B0604020202020204" pitchFamily="34" charset="0"/>
              </a:rPr>
              <a:t>Optimum usage of blood </a:t>
            </a:r>
          </a:p>
          <a:p>
            <a:pPr lvl="1"/>
            <a:r>
              <a:rPr lang="en-US" sz="1600" dirty="0" smtClean="0">
                <a:solidFill>
                  <a:srgbClr val="002060"/>
                </a:solidFill>
                <a:latin typeface="Calibri" panose="020F0502020204030204" charset="0"/>
                <a:cs typeface="Arial" panose="020B0604020202020204" pitchFamily="34" charset="0"/>
              </a:rPr>
              <a:t>Unavailability </a:t>
            </a:r>
            <a:r>
              <a:rPr lang="en-US" sz="1600" dirty="0">
                <a:solidFill>
                  <a:srgbClr val="002060"/>
                </a:solidFill>
                <a:latin typeface="Calibri" panose="020F0502020204030204" charset="0"/>
                <a:cs typeface="Arial" panose="020B0604020202020204" pitchFamily="34" charset="0"/>
              </a:rPr>
              <a:t>of plasma products which are mostly imported In India</a:t>
            </a:r>
            <a:r>
              <a:rPr lang="en-US" sz="1600" dirty="0" smtClean="0">
                <a:solidFill>
                  <a:srgbClr val="002060"/>
                </a:solidFill>
                <a:latin typeface="Calibri" panose="020F0502020204030204" charset="0"/>
                <a:cs typeface="Arial" panose="020B0604020202020204" pitchFamily="34" charset="0"/>
              </a:rPr>
              <a:t>,</a:t>
            </a:r>
          </a:p>
          <a:p>
            <a:pPr lvl="1"/>
            <a:r>
              <a:rPr lang="en-US" sz="1600" dirty="0" smtClean="0">
                <a:solidFill>
                  <a:srgbClr val="002060"/>
                </a:solidFill>
                <a:latin typeface="Calibri" panose="020F0502020204030204" charset="0"/>
                <a:cs typeface="Arial" panose="020B0604020202020204" pitchFamily="34" charset="0"/>
              </a:rPr>
              <a:t>Prevention was not focused </a:t>
            </a:r>
          </a:p>
          <a:p>
            <a:pPr lvl="1"/>
            <a:r>
              <a:rPr lang="en-US" sz="1600" dirty="0" smtClean="0">
                <a:solidFill>
                  <a:srgbClr val="002060"/>
                </a:solidFill>
                <a:latin typeface="Calibri" panose="020F0502020204030204" charset="0"/>
                <a:cs typeface="Arial" panose="020B0604020202020204" pitchFamily="34" charset="0"/>
              </a:rPr>
              <a:t> Unavailability of facilities for the patients suffering with the disease of </a:t>
            </a:r>
            <a:r>
              <a:rPr lang="en-US" sz="1600" dirty="0" err="1" smtClean="0">
                <a:solidFill>
                  <a:srgbClr val="002060"/>
                </a:solidFill>
                <a:latin typeface="Calibri" panose="020F0502020204030204" charset="0"/>
                <a:cs typeface="Arial" panose="020B0604020202020204" pitchFamily="34" charset="0"/>
              </a:rPr>
              <a:t>hemoglobinopathies</a:t>
            </a:r>
            <a:r>
              <a:rPr lang="en-US" sz="1600" dirty="0" smtClean="0">
                <a:solidFill>
                  <a:srgbClr val="002060"/>
                </a:solidFill>
                <a:latin typeface="Calibri" panose="020F0502020204030204" charset="0"/>
                <a:cs typeface="Arial" panose="020B0604020202020204" pitchFamily="34" charset="0"/>
              </a:rPr>
              <a:t> &amp; hemophilia </a:t>
            </a:r>
          </a:p>
          <a:p>
            <a:pPr lvl="1"/>
            <a:r>
              <a:rPr lang="en-US" sz="1600" dirty="0" smtClean="0">
                <a:solidFill>
                  <a:srgbClr val="002060"/>
                </a:solidFill>
                <a:latin typeface="Calibri" panose="020F0502020204030204" charset="0"/>
                <a:cs typeface="Arial" panose="020B0604020202020204" pitchFamily="34" charset="0"/>
              </a:rPr>
              <a:t>Transfusion reactions </a:t>
            </a:r>
          </a:p>
          <a:p>
            <a:pPr lvl="1"/>
            <a:r>
              <a:rPr lang="en-US" sz="1600" dirty="0" smtClean="0">
                <a:solidFill>
                  <a:srgbClr val="002060"/>
                </a:solidFill>
                <a:latin typeface="Calibri" panose="020F0502020204030204" charset="0"/>
                <a:cs typeface="Arial" panose="020B0604020202020204" pitchFamily="34" charset="0"/>
              </a:rPr>
              <a:t>Mortality rate was quite High</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altLang="en-US" b="1" dirty="0" smtClean="0"/>
              <a:t>HEALTH ECONOMICS</a:t>
            </a:r>
            <a:endParaRPr lang="en-US" b="1" dirty="0"/>
          </a:p>
        </p:txBody>
      </p:sp>
      <p:sp>
        <p:nvSpPr>
          <p:cNvPr id="3" name="Content Placeholder 2"/>
          <p:cNvSpPr>
            <a:spLocks noGrp="1"/>
          </p:cNvSpPr>
          <p:nvPr>
            <p:ph idx="1"/>
          </p:nvPr>
        </p:nvSpPr>
        <p:spPr/>
        <p:txBody>
          <a:bodyPr>
            <a:normAutofit fontScale="85000" lnSpcReduction="10000"/>
          </a:bodyPr>
          <a:lstStyle/>
          <a:p>
            <a:r>
              <a:rPr lang="en-IN" altLang="en-US" dirty="0">
                <a:solidFill>
                  <a:srgbClr val="002060"/>
                </a:solidFill>
                <a:latin typeface="Calibri" panose="020F0502020204030204" charset="0"/>
                <a:cs typeface="Arial" panose="020B0604020202020204" pitchFamily="34" charset="0"/>
              </a:rPr>
              <a:t>T</a:t>
            </a:r>
            <a:r>
              <a:rPr lang="en-US" dirty="0">
                <a:solidFill>
                  <a:srgbClr val="002060"/>
                </a:solidFill>
                <a:latin typeface="Calibri" panose="020F0502020204030204" charset="0"/>
                <a:cs typeface="Arial" panose="020B0604020202020204" pitchFamily="34" charset="0"/>
              </a:rPr>
              <a:t>he cost of transfusing and chelating a 30 kg body weight child for one year  was   estimated to be  </a:t>
            </a:r>
            <a:r>
              <a:rPr lang="en-US" dirty="0" err="1">
                <a:solidFill>
                  <a:srgbClr val="FF0000"/>
                </a:solidFill>
                <a:latin typeface="Calibri" panose="020F0502020204030204" charset="0"/>
                <a:cs typeface="Arial" panose="020B0604020202020204" pitchFamily="34" charset="0"/>
              </a:rPr>
              <a:t>Rs</a:t>
            </a:r>
            <a:r>
              <a:rPr lang="en-US" dirty="0">
                <a:solidFill>
                  <a:srgbClr val="FF0000"/>
                </a:solidFill>
                <a:latin typeface="Calibri" panose="020F0502020204030204" charset="0"/>
                <a:cs typeface="Arial" panose="020B0604020202020204" pitchFamily="34" charset="0"/>
              </a:rPr>
              <a:t>. 2 lakhs</a:t>
            </a:r>
            <a:r>
              <a:rPr lang="en-IN" altLang="en-US" dirty="0">
                <a:solidFill>
                  <a:srgbClr val="FF0000"/>
                </a:solidFill>
                <a:latin typeface="Calibri" panose="020F0502020204030204" charset="0"/>
                <a:cs typeface="Arial" panose="020B0604020202020204" pitchFamily="34" charset="0"/>
              </a:rPr>
              <a:t>/year</a:t>
            </a:r>
            <a:r>
              <a:rPr lang="en-US" dirty="0">
                <a:solidFill>
                  <a:srgbClr val="002060"/>
                </a:solidFill>
                <a:latin typeface="Calibri" panose="020F0502020204030204" charset="0"/>
                <a:cs typeface="Arial" panose="020B0604020202020204" pitchFamily="34" charset="0"/>
              </a:rPr>
              <a:t>, compared with Per Capita Income of India, which is </a:t>
            </a:r>
            <a:r>
              <a:rPr lang="en-US" dirty="0" err="1">
                <a:solidFill>
                  <a:srgbClr val="002060"/>
                </a:solidFill>
                <a:latin typeface="Calibri" panose="020F0502020204030204" charset="0"/>
                <a:cs typeface="Arial" panose="020B0604020202020204" pitchFamily="34" charset="0"/>
              </a:rPr>
              <a:t>Rs</a:t>
            </a:r>
            <a:r>
              <a:rPr lang="en-US" dirty="0">
                <a:solidFill>
                  <a:srgbClr val="002060"/>
                </a:solidFill>
                <a:latin typeface="Calibri" panose="020F0502020204030204" charset="0"/>
                <a:cs typeface="Arial" panose="020B0604020202020204" pitchFamily="34" charset="0"/>
              </a:rPr>
              <a:t>. 1.65  Lacs</a:t>
            </a:r>
          </a:p>
          <a:p>
            <a:endParaRPr lang="en-US" dirty="0" smtClean="0">
              <a:solidFill>
                <a:srgbClr val="002060"/>
              </a:solidFill>
              <a:latin typeface="Calibri" panose="020F0502020204030204" charset="0"/>
              <a:cs typeface="Arial" panose="020B0604020202020204" pitchFamily="34" charset="0"/>
            </a:endParaRPr>
          </a:p>
          <a:p>
            <a:r>
              <a:rPr lang="en-US" dirty="0" smtClean="0">
                <a:solidFill>
                  <a:srgbClr val="002060"/>
                </a:solidFill>
                <a:latin typeface="Calibri" panose="020F0502020204030204" charset="0"/>
                <a:cs typeface="Arial" panose="020B0604020202020204" pitchFamily="34" charset="0"/>
              </a:rPr>
              <a:t>With </a:t>
            </a:r>
            <a:r>
              <a:rPr lang="en-US" dirty="0">
                <a:solidFill>
                  <a:srgbClr val="002060"/>
                </a:solidFill>
                <a:latin typeface="Calibri" panose="020F0502020204030204" charset="0"/>
                <a:cs typeface="Arial" panose="020B0604020202020204" pitchFamily="34" charset="0"/>
              </a:rPr>
              <a:t>an estimated birth of 12 thousands children with Thalassemia Major every year, and average survival for 50 years, we have around 5 lakhs affected children</a:t>
            </a:r>
          </a:p>
          <a:p>
            <a:endParaRPr lang="en-US" dirty="0">
              <a:solidFill>
                <a:srgbClr val="002060"/>
              </a:solidFill>
              <a:latin typeface="Calibri" panose="020F0502020204030204" charset="0"/>
              <a:cs typeface="Arial" panose="020B0604020202020204" pitchFamily="34" charset="0"/>
            </a:endParaRPr>
          </a:p>
          <a:p>
            <a:r>
              <a:rPr lang="en-US" dirty="0">
                <a:solidFill>
                  <a:srgbClr val="002060"/>
                </a:solidFill>
                <a:latin typeface="Calibri" panose="020F0502020204030204" charset="0"/>
                <a:cs typeface="Arial" panose="020B0604020202020204" pitchFamily="34" charset="0"/>
              </a:rPr>
              <a:t>The cost of managing 5 lakhs children works out to Rs.10 thousands crores (5 lakhs x 2 lakhs), and Rs.100 crores if only 1% were to survive to 50 years.  (Roshan Colah</a:t>
            </a:r>
            <a:r>
              <a:rPr lang="en-US" dirty="0" smtClean="0">
                <a:solidFill>
                  <a:srgbClr val="002060"/>
                </a:solidFill>
                <a:latin typeface="Calibri" panose="020F0502020204030204" charset="0"/>
                <a:cs typeface="Arial" panose="020B0604020202020204" pitchFamily="34" charset="0"/>
              </a:rPr>
              <a:t>)</a:t>
            </a:r>
          </a:p>
          <a:p>
            <a:pPr marL="0" indent="0">
              <a:buNone/>
            </a:pPr>
            <a:endParaRPr lang="en-US" dirty="0" smtClean="0">
              <a:solidFill>
                <a:srgbClr val="002060"/>
              </a:solidFill>
              <a:latin typeface="Calibri" panose="020F0502020204030204" charset="0"/>
              <a:cs typeface="Arial" panose="020B0604020202020204" pitchFamily="34" charset="0"/>
            </a:endParaRPr>
          </a:p>
          <a:p>
            <a:endParaRPr lang="en-US" dirty="0" smtClean="0">
              <a:solidFill>
                <a:srgbClr val="002060"/>
              </a:solidFill>
              <a:latin typeface="Calibri" panose="020F0502020204030204" charset="0"/>
              <a:cs typeface="Arial" panose="020B0604020202020204" pitchFamily="34" charset="0"/>
            </a:endParaRPr>
          </a:p>
          <a:p>
            <a:endParaRPr lang="en-US" dirty="0" smtClean="0">
              <a:solidFill>
                <a:srgbClr val="002060"/>
              </a:solidFill>
              <a:latin typeface="Calibri" panose="020F0502020204030204" charset="0"/>
              <a:cs typeface="Arial" panose="020B0604020202020204" pitchFamily="34" charset="0"/>
            </a:endParaRPr>
          </a:p>
          <a:p>
            <a:endParaRPr lang="en-US" dirty="0" smtClean="0">
              <a:solidFill>
                <a:srgbClr val="002060"/>
              </a:solidFill>
              <a:latin typeface="Calibri" panose="020F050202020403020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Estimates Treatment v/s Screening</a:t>
            </a:r>
            <a:endParaRPr lang="en-US" dirty="0"/>
          </a:p>
        </p:txBody>
      </p:sp>
      <p:graphicFrame>
        <p:nvGraphicFramePr>
          <p:cNvPr id="4" name="Content Placeholder 3"/>
          <p:cNvGraphicFramePr>
            <a:graphicFrameLocks noGrp="1"/>
          </p:cNvGraphicFramePr>
          <p:nvPr>
            <p:ph idx="1"/>
          </p:nvPr>
        </p:nvGraphicFramePr>
        <p:xfrm>
          <a:off x="914401" y="2438400"/>
          <a:ext cx="7848599" cy="3335330"/>
        </p:xfrm>
        <a:graphic>
          <a:graphicData uri="http://schemas.openxmlformats.org/drawingml/2006/table">
            <a:tbl>
              <a:tblPr firstRow="1" bandRow="1">
                <a:tableStyleId>{5C22544A-7EE6-4342-B048-85BDC9FD1C3A}</a:tableStyleId>
              </a:tblPr>
              <a:tblGrid>
                <a:gridCol w="3154829"/>
                <a:gridCol w="1615888"/>
                <a:gridCol w="1461994"/>
                <a:gridCol w="1615888"/>
              </a:tblGrid>
              <a:tr h="667066">
                <a:tc>
                  <a:txBody>
                    <a:bodyPr/>
                    <a:lstStyle/>
                    <a:p>
                      <a:pPr algn="ctr"/>
                      <a:endParaRPr lang="en-US" dirty="0"/>
                    </a:p>
                  </a:txBody>
                  <a:tcPr anchor="ctr"/>
                </a:tc>
                <a:tc>
                  <a:txBody>
                    <a:bodyPr/>
                    <a:lstStyle/>
                    <a:p>
                      <a:pPr algn="ctr"/>
                      <a:r>
                        <a:rPr lang="en-US" dirty="0" smtClean="0"/>
                        <a:t>Beta </a:t>
                      </a:r>
                      <a:r>
                        <a:rPr lang="en-US" dirty="0" err="1" smtClean="0"/>
                        <a:t>Thalassemia</a:t>
                      </a:r>
                      <a:r>
                        <a:rPr lang="en-US" dirty="0" smtClean="0"/>
                        <a:t> </a:t>
                      </a:r>
                      <a:endParaRPr lang="en-US" dirty="0"/>
                    </a:p>
                  </a:txBody>
                  <a:tcPr anchor="ctr"/>
                </a:tc>
                <a:tc>
                  <a:txBody>
                    <a:bodyPr/>
                    <a:lstStyle/>
                    <a:p>
                      <a:pPr algn="ctr"/>
                      <a:r>
                        <a:rPr lang="en-US" dirty="0" smtClean="0"/>
                        <a:t>SCD</a:t>
                      </a:r>
                      <a:endParaRPr lang="en-US" dirty="0"/>
                    </a:p>
                  </a:txBody>
                  <a:tcPr anchor="ctr"/>
                </a:tc>
                <a:tc>
                  <a:txBody>
                    <a:bodyPr/>
                    <a:lstStyle/>
                    <a:p>
                      <a:pPr algn="ctr"/>
                      <a:r>
                        <a:rPr lang="en-US" dirty="0" smtClean="0"/>
                        <a:t>Hemophilia </a:t>
                      </a:r>
                      <a:endParaRPr lang="en-US" dirty="0"/>
                    </a:p>
                  </a:txBody>
                  <a:tcPr anchor="ctr"/>
                </a:tc>
              </a:tr>
              <a:tr h="667066">
                <a:tc>
                  <a:txBody>
                    <a:bodyPr/>
                    <a:lstStyle/>
                    <a:p>
                      <a:pPr algn="ctr"/>
                      <a:r>
                        <a:rPr lang="en-US" dirty="0" smtClean="0"/>
                        <a:t># of new cases/year</a:t>
                      </a:r>
                      <a:r>
                        <a:rPr lang="en-US" baseline="0" dirty="0" smtClean="0"/>
                        <a:t> </a:t>
                      </a:r>
                      <a:endParaRPr lang="en-US" dirty="0"/>
                    </a:p>
                  </a:txBody>
                  <a:tcPr anchor="ctr"/>
                </a:tc>
                <a:tc>
                  <a:txBody>
                    <a:bodyPr/>
                    <a:lstStyle/>
                    <a:p>
                      <a:pPr algn="ctr"/>
                      <a:r>
                        <a:rPr lang="en-US" dirty="0" smtClean="0"/>
                        <a:t>12000</a:t>
                      </a:r>
                      <a:endParaRPr lang="en-US" dirty="0"/>
                    </a:p>
                  </a:txBody>
                  <a:tcPr anchor="ctr"/>
                </a:tc>
                <a:tc>
                  <a:txBody>
                    <a:bodyPr/>
                    <a:lstStyle/>
                    <a:p>
                      <a:pPr algn="ctr"/>
                      <a:r>
                        <a:rPr lang="en-US" dirty="0" smtClean="0"/>
                        <a:t>20000</a:t>
                      </a:r>
                      <a:endParaRPr lang="en-US" dirty="0"/>
                    </a:p>
                  </a:txBody>
                  <a:tcPr anchor="ctr"/>
                </a:tc>
                <a:tc>
                  <a:txBody>
                    <a:bodyPr/>
                    <a:lstStyle/>
                    <a:p>
                      <a:pPr algn="ctr"/>
                      <a:r>
                        <a:rPr lang="en-US" dirty="0" smtClean="0"/>
                        <a:t>1000</a:t>
                      </a:r>
                      <a:endParaRPr lang="en-US" dirty="0"/>
                    </a:p>
                  </a:txBody>
                  <a:tcPr anchor="ctr"/>
                </a:tc>
              </a:tr>
              <a:tr h="667066">
                <a:tc>
                  <a:txBody>
                    <a:bodyPr/>
                    <a:lstStyle/>
                    <a:p>
                      <a:pPr algn="ctr"/>
                      <a:r>
                        <a:rPr lang="en-US" dirty="0" smtClean="0"/>
                        <a:t>Treatment cost/individual</a:t>
                      </a:r>
                      <a:endParaRPr lang="en-US" dirty="0"/>
                    </a:p>
                  </a:txBody>
                  <a:tcPr anchor="ctr"/>
                </a:tc>
                <a:tc>
                  <a:txBody>
                    <a:bodyPr/>
                    <a:lstStyle/>
                    <a:p>
                      <a:pPr algn="ctr"/>
                      <a:r>
                        <a:rPr lang="en-US" dirty="0" smtClean="0"/>
                        <a:t>2 </a:t>
                      </a:r>
                      <a:r>
                        <a:rPr lang="en-US" dirty="0" err="1" smtClean="0"/>
                        <a:t>Lacs</a:t>
                      </a:r>
                      <a:endParaRPr lang="en-US" dirty="0"/>
                    </a:p>
                  </a:txBody>
                  <a:tcPr anchor="ctr"/>
                </a:tc>
                <a:tc>
                  <a:txBody>
                    <a:bodyPr/>
                    <a:lstStyle/>
                    <a:p>
                      <a:pPr algn="ctr"/>
                      <a:r>
                        <a:rPr lang="en-US" dirty="0" smtClean="0"/>
                        <a:t>2 </a:t>
                      </a:r>
                      <a:r>
                        <a:rPr lang="en-US" dirty="0" err="1" smtClean="0"/>
                        <a:t>Lacs</a:t>
                      </a:r>
                      <a:endParaRPr lang="en-US" dirty="0"/>
                    </a:p>
                  </a:txBody>
                  <a:tcPr anchor="ctr"/>
                </a:tc>
                <a:tc>
                  <a:txBody>
                    <a:bodyPr/>
                    <a:lstStyle/>
                    <a:p>
                      <a:pPr algn="ctr"/>
                      <a:r>
                        <a:rPr lang="en-US" dirty="0" smtClean="0"/>
                        <a:t>4 </a:t>
                      </a:r>
                      <a:r>
                        <a:rPr lang="en-US" dirty="0" err="1" smtClean="0"/>
                        <a:t>Lacs</a:t>
                      </a:r>
                      <a:endParaRPr lang="en-US" dirty="0"/>
                    </a:p>
                  </a:txBody>
                  <a:tcPr anchor="ctr"/>
                </a:tc>
              </a:tr>
              <a:tr h="667066">
                <a:tc>
                  <a:txBody>
                    <a:bodyPr/>
                    <a:lstStyle/>
                    <a:p>
                      <a:pPr algn="ctr"/>
                      <a:r>
                        <a:rPr lang="en-US" dirty="0" smtClean="0"/>
                        <a:t>Total treatment</a:t>
                      </a:r>
                      <a:r>
                        <a:rPr lang="en-US" baseline="0" dirty="0" smtClean="0"/>
                        <a:t> cost/year </a:t>
                      </a:r>
                      <a:endParaRPr lang="en-US" dirty="0"/>
                    </a:p>
                  </a:txBody>
                  <a:tcPr anchor="ctr"/>
                </a:tc>
                <a:tc>
                  <a:txBody>
                    <a:bodyPr/>
                    <a:lstStyle/>
                    <a:p>
                      <a:pPr algn="ctr"/>
                      <a:r>
                        <a:rPr lang="en-US" dirty="0" smtClean="0"/>
                        <a:t>240</a:t>
                      </a:r>
                      <a:r>
                        <a:rPr lang="en-US" baseline="0" dirty="0" smtClean="0"/>
                        <a:t> Crores</a:t>
                      </a:r>
                      <a:endParaRPr lang="en-US" dirty="0"/>
                    </a:p>
                  </a:txBody>
                  <a:tcPr anchor="ctr"/>
                </a:tc>
                <a:tc>
                  <a:txBody>
                    <a:bodyPr/>
                    <a:lstStyle/>
                    <a:p>
                      <a:pPr algn="ctr"/>
                      <a:r>
                        <a:rPr lang="en-US" dirty="0" smtClean="0"/>
                        <a:t>400 Crores</a:t>
                      </a:r>
                      <a:endParaRPr lang="en-US" dirty="0"/>
                    </a:p>
                  </a:txBody>
                  <a:tcPr anchor="ctr"/>
                </a:tc>
                <a:tc>
                  <a:txBody>
                    <a:bodyPr/>
                    <a:lstStyle/>
                    <a:p>
                      <a:pPr algn="ctr"/>
                      <a:r>
                        <a:rPr lang="en-US" dirty="0" smtClean="0"/>
                        <a:t>40</a:t>
                      </a:r>
                      <a:r>
                        <a:rPr lang="en-US" baseline="0" dirty="0" smtClean="0"/>
                        <a:t> Crores</a:t>
                      </a:r>
                      <a:endParaRPr lang="en-US" dirty="0" smtClean="0"/>
                    </a:p>
                  </a:txBody>
                  <a:tcPr anchor="ctr"/>
                </a:tc>
              </a:tr>
              <a:tr h="667066">
                <a:tc>
                  <a:txBody>
                    <a:bodyPr/>
                    <a:lstStyle/>
                    <a:p>
                      <a:pPr algn="ctr"/>
                      <a:r>
                        <a:rPr lang="en-US" dirty="0" smtClean="0"/>
                        <a:t>Screening Cost (CBC + HPLC + Prenatal Genetic)</a:t>
                      </a:r>
                      <a:endParaRPr lang="en-US" dirty="0"/>
                    </a:p>
                  </a:txBody>
                  <a:tcPr anchor="ctr"/>
                </a:tc>
                <a:tc>
                  <a:txBody>
                    <a:bodyPr/>
                    <a:lstStyle/>
                    <a:p>
                      <a:pPr algn="ctr"/>
                      <a:r>
                        <a:rPr lang="en-US" dirty="0" smtClean="0"/>
                        <a:t>6 </a:t>
                      </a:r>
                      <a:r>
                        <a:rPr lang="en-US" dirty="0" err="1" smtClean="0"/>
                        <a:t>Crores</a:t>
                      </a:r>
                      <a:r>
                        <a:rPr lang="en-US" dirty="0" smtClean="0"/>
                        <a:t> </a:t>
                      </a:r>
                      <a:endParaRPr lang="en-US" dirty="0"/>
                    </a:p>
                  </a:txBody>
                  <a:tcPr anchor="ctr"/>
                </a:tc>
                <a:tc>
                  <a:txBody>
                    <a:bodyPr/>
                    <a:lstStyle/>
                    <a:p>
                      <a:pPr algn="ctr"/>
                      <a:r>
                        <a:rPr lang="en-US" dirty="0" smtClean="0"/>
                        <a:t>10 </a:t>
                      </a:r>
                      <a:r>
                        <a:rPr lang="en-US" dirty="0" err="1" smtClean="0"/>
                        <a:t>Crores</a:t>
                      </a:r>
                      <a:r>
                        <a:rPr lang="en-US" dirty="0" smtClean="0"/>
                        <a:t> </a:t>
                      </a:r>
                      <a:endParaRPr lang="en-US" dirty="0"/>
                    </a:p>
                  </a:txBody>
                  <a:tcPr anchor="ctr"/>
                </a:tc>
                <a:tc>
                  <a:txBody>
                    <a:bodyPr/>
                    <a:lstStyle/>
                    <a:p>
                      <a:pPr algn="ctr"/>
                      <a:r>
                        <a:rPr lang="en-US" dirty="0" smtClean="0"/>
                        <a:t>50 </a:t>
                      </a:r>
                      <a:r>
                        <a:rPr lang="en-US" dirty="0" err="1" smtClean="0"/>
                        <a:t>lacs</a:t>
                      </a:r>
                      <a:r>
                        <a:rPr lang="en-US" dirty="0" smtClean="0"/>
                        <a:t> </a:t>
                      </a:r>
                      <a:endParaRPr lang="en-US" dirty="0"/>
                    </a:p>
                  </a:txBody>
                  <a:tcPr anchor="ct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8265" y="624205"/>
            <a:ext cx="7176135" cy="852170"/>
          </a:xfrm>
        </p:spPr>
        <p:txBody>
          <a:bodyPr>
            <a:normAutofit/>
          </a:bodyPr>
          <a:lstStyle/>
          <a:p>
            <a:pPr algn="ctr"/>
            <a:r>
              <a:rPr lang="en-US" b="1" dirty="0" smtClean="0"/>
              <a:t> </a:t>
            </a:r>
            <a:r>
              <a:rPr lang="en-IN" altLang="en-US" b="1" dirty="0" smtClean="0"/>
              <a:t>STEPS TAKEN</a:t>
            </a:r>
            <a:endParaRPr lang="en-IN" altLang="en-US" sz="2200" b="1" dirty="0" smtClean="0"/>
          </a:p>
        </p:txBody>
      </p:sp>
      <p:sp>
        <p:nvSpPr>
          <p:cNvPr id="3" name="Content Placeholder 2"/>
          <p:cNvSpPr>
            <a:spLocks noGrp="1"/>
          </p:cNvSpPr>
          <p:nvPr>
            <p:ph idx="1"/>
          </p:nvPr>
        </p:nvSpPr>
        <p:spPr>
          <a:xfrm>
            <a:off x="1219200" y="1463675"/>
            <a:ext cx="7315201" cy="3930022"/>
          </a:xfrm>
        </p:spPr>
        <p:txBody>
          <a:bodyPr>
            <a:noAutofit/>
          </a:bodyPr>
          <a:lstStyle/>
          <a:p>
            <a:pPr marL="0" indent="0">
              <a:buNone/>
            </a:pPr>
            <a:r>
              <a:rPr lang="en-US" sz="1600" b="1" dirty="0" smtClean="0">
                <a:solidFill>
                  <a:srgbClr val="002060"/>
                </a:solidFill>
                <a:latin typeface="Calibri" panose="020F0502020204030204" charset="0"/>
                <a:sym typeface="+mn-ea"/>
              </a:rPr>
              <a:t>Focus was given to strengthen the existing Health systems for improvements in blood services &amp; </a:t>
            </a:r>
            <a:r>
              <a:rPr lang="en-US" sz="1600" b="1" dirty="0">
                <a:solidFill>
                  <a:srgbClr val="002060"/>
                </a:solidFill>
                <a:latin typeface="Calibri" panose="020F0502020204030204" charset="0"/>
                <a:sym typeface="+mn-ea"/>
              </a:rPr>
              <a:t>B</a:t>
            </a:r>
            <a:r>
              <a:rPr lang="en-US" sz="1600" b="1" dirty="0" smtClean="0">
                <a:solidFill>
                  <a:srgbClr val="002060"/>
                </a:solidFill>
                <a:latin typeface="Calibri" panose="020F0502020204030204" charset="0"/>
                <a:sym typeface="+mn-ea"/>
              </a:rPr>
              <a:t>lood Disorders </a:t>
            </a:r>
            <a:r>
              <a:rPr lang="en-IN" altLang="en-US" sz="1600" b="1" dirty="0" smtClean="0">
                <a:solidFill>
                  <a:srgbClr val="002060"/>
                </a:solidFill>
                <a:latin typeface="Calibri" panose="020F0502020204030204" charset="0"/>
                <a:sym typeface="+mn-ea"/>
              </a:rPr>
              <a:t>w</a:t>
            </a:r>
            <a:r>
              <a:rPr lang="en-US" sz="1600" b="1" dirty="0" smtClean="0">
                <a:solidFill>
                  <a:srgbClr val="002060"/>
                </a:solidFill>
                <a:latin typeface="Calibri" panose="020F0502020204030204" charset="0"/>
              </a:rPr>
              <a:t>hile :</a:t>
            </a:r>
          </a:p>
          <a:p>
            <a:r>
              <a:rPr lang="en-IN" altLang="en-US" sz="1600" b="1" dirty="0" smtClean="0">
                <a:solidFill>
                  <a:srgbClr val="002060"/>
                </a:solidFill>
                <a:latin typeface="Calibri" panose="020F0502020204030204" charset="0"/>
              </a:rPr>
              <a:t>Establishing </a:t>
            </a:r>
            <a:r>
              <a:rPr lang="en-US" sz="1600" b="1" dirty="0" smtClean="0">
                <a:solidFill>
                  <a:srgbClr val="002060"/>
                </a:solidFill>
                <a:latin typeface="Calibri" panose="020F0502020204030204" charset="0"/>
              </a:rPr>
              <a:t>Blood banks in districts with out blood banks </a:t>
            </a:r>
          </a:p>
          <a:p>
            <a:r>
              <a:rPr lang="en-IN" altLang="en-US" sz="1600" b="1" dirty="0" smtClean="0">
                <a:solidFill>
                  <a:srgbClr val="002060"/>
                </a:solidFill>
                <a:latin typeface="Calibri" panose="020F0502020204030204" charset="0"/>
              </a:rPr>
              <a:t>Setting </a:t>
            </a:r>
            <a:r>
              <a:rPr lang="en-US" sz="1600" b="1" dirty="0" smtClean="0">
                <a:solidFill>
                  <a:srgbClr val="002060"/>
                </a:solidFill>
                <a:latin typeface="Calibri" panose="020F0502020204030204" charset="0"/>
              </a:rPr>
              <a:t>24*7 functional blood banks at FRUs</a:t>
            </a:r>
          </a:p>
          <a:p>
            <a:r>
              <a:rPr lang="en-US" sz="1600" b="1" dirty="0" smtClean="0">
                <a:solidFill>
                  <a:srgbClr val="002060"/>
                </a:solidFill>
                <a:latin typeface="Calibri" panose="020F0502020204030204" charset="0"/>
              </a:rPr>
              <a:t>E</a:t>
            </a:r>
            <a:r>
              <a:rPr lang="en-IN" altLang="en-US" sz="1600" b="1" dirty="0" smtClean="0">
                <a:solidFill>
                  <a:srgbClr val="002060"/>
                </a:solidFill>
                <a:latin typeface="Calibri" panose="020F0502020204030204" charset="0"/>
              </a:rPr>
              <a:t>stablishing </a:t>
            </a:r>
            <a:r>
              <a:rPr lang="en-US" sz="1600" b="1" dirty="0" smtClean="0">
                <a:solidFill>
                  <a:srgbClr val="002060"/>
                </a:solidFill>
                <a:latin typeface="Calibri" panose="020F0502020204030204" charset="0"/>
              </a:rPr>
              <a:t>blood storages </a:t>
            </a:r>
          </a:p>
          <a:p>
            <a:r>
              <a:rPr lang="en-US" sz="1600" b="1" dirty="0" smtClean="0">
                <a:solidFill>
                  <a:srgbClr val="002060"/>
                </a:solidFill>
                <a:latin typeface="Calibri" panose="020F0502020204030204" charset="0"/>
              </a:rPr>
              <a:t>Augmentation  Voluntary blood donation </a:t>
            </a:r>
          </a:p>
          <a:p>
            <a:r>
              <a:rPr lang="en-US" sz="1600" b="1" dirty="0" smtClean="0">
                <a:solidFill>
                  <a:srgbClr val="002060"/>
                </a:solidFill>
                <a:latin typeface="Calibri" panose="020F0502020204030204" charset="0"/>
              </a:rPr>
              <a:t>Transportation of blood </a:t>
            </a:r>
          </a:p>
          <a:p>
            <a:r>
              <a:rPr lang="en-US" sz="1600" b="1" dirty="0" smtClean="0">
                <a:solidFill>
                  <a:srgbClr val="002060"/>
                </a:solidFill>
                <a:latin typeface="Calibri" panose="020F0502020204030204" charset="0"/>
              </a:rPr>
              <a:t>Training </a:t>
            </a:r>
          </a:p>
          <a:p>
            <a:r>
              <a:rPr lang="en-US" sz="1600" b="1" dirty="0" smtClean="0">
                <a:solidFill>
                  <a:srgbClr val="002060"/>
                </a:solidFill>
                <a:latin typeface="Calibri" panose="020F0502020204030204" charset="0"/>
              </a:rPr>
              <a:t>Processing of blood units for safe blood </a:t>
            </a:r>
          </a:p>
          <a:p>
            <a:r>
              <a:rPr lang="en-US" sz="1600" b="1" dirty="0" smtClean="0">
                <a:solidFill>
                  <a:srgbClr val="002060"/>
                </a:solidFill>
                <a:latin typeface="Calibri" panose="020F0502020204030204" charset="0"/>
              </a:rPr>
              <a:t>Centralized blood bank data management system </a:t>
            </a:r>
          </a:p>
          <a:p>
            <a:r>
              <a:rPr lang="en-IN" altLang="en-US" sz="1600" b="1" dirty="0" smtClean="0">
                <a:solidFill>
                  <a:srgbClr val="002060"/>
                </a:solidFill>
                <a:latin typeface="Calibri" panose="020F0502020204030204" charset="0"/>
              </a:rPr>
              <a:t>Creating </a:t>
            </a:r>
            <a:r>
              <a:rPr lang="en-US" sz="1600" b="1" dirty="0" smtClean="0">
                <a:solidFill>
                  <a:srgbClr val="002060"/>
                </a:solidFill>
                <a:latin typeface="Calibri" panose="020F0502020204030204" charset="0"/>
              </a:rPr>
              <a:t>Donors Registry </a:t>
            </a:r>
          </a:p>
          <a:p>
            <a:endParaRPr lang="en-US" sz="1600" b="1" dirty="0" smtClean="0">
              <a:solidFill>
                <a:srgbClr val="002060"/>
              </a:solidFill>
              <a:latin typeface="Calibri" panose="020F0502020204030204" charset="0"/>
            </a:endParaRPr>
          </a:p>
          <a:p>
            <a:endParaRPr lang="en-US" sz="1600" b="1" dirty="0" smtClean="0">
              <a:solidFill>
                <a:srgbClr val="002060"/>
              </a:solidFill>
              <a:latin typeface="Calibri" panose="020F0502020204030204" charset="0"/>
            </a:endParaRPr>
          </a:p>
          <a:p>
            <a:endParaRPr lang="en-US" sz="1600" b="1" dirty="0" smtClean="0">
              <a:solidFill>
                <a:srgbClr val="002060"/>
              </a:solidFill>
              <a:latin typeface="Calibri" panose="020F0502020204030204" charset="0"/>
            </a:endParaRPr>
          </a:p>
          <a:p>
            <a:endParaRPr lang="en-US" sz="1600" b="1" dirty="0" smtClean="0">
              <a:solidFill>
                <a:srgbClr val="002060"/>
              </a:solidFill>
              <a:latin typeface="Calibri" panose="020F050202020403020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3004" y="213900"/>
            <a:ext cx="7175986" cy="1280890"/>
          </a:xfrm>
        </p:spPr>
        <p:txBody>
          <a:bodyPr>
            <a:normAutofit/>
          </a:bodyPr>
          <a:lstStyle/>
          <a:p>
            <a:pPr algn="ctr"/>
            <a:r>
              <a:rPr lang="en-IN" altLang="en-US" b="1" dirty="0"/>
              <a:t>AN INTEGRATED </a:t>
            </a:r>
            <a:r>
              <a:rPr lang="en-IN" altLang="en-US" b="1" dirty="0" smtClean="0"/>
              <a:t>Approach for under </a:t>
            </a:r>
            <a:r>
              <a:rPr lang="en-IN" altLang="en-US" b="1" dirty="0"/>
              <a:t>H</a:t>
            </a:r>
            <a:r>
              <a:rPr lang="en-IN" altLang="en-US" b="1" dirty="0" smtClean="0"/>
              <a:t>ealth systems </a:t>
            </a:r>
            <a:endParaRPr lang="en-IN" altLang="en-US" b="1" dirty="0"/>
          </a:p>
        </p:txBody>
      </p:sp>
      <p:sp>
        <p:nvSpPr>
          <p:cNvPr id="3" name="Content Placeholder 2"/>
          <p:cNvSpPr>
            <a:spLocks noGrp="1"/>
          </p:cNvSpPr>
          <p:nvPr>
            <p:ph idx="1"/>
          </p:nvPr>
        </p:nvSpPr>
        <p:spPr>
          <a:xfrm>
            <a:off x="816610" y="1494790"/>
            <a:ext cx="7717790" cy="5132705"/>
          </a:xfrm>
        </p:spPr>
        <p:txBody>
          <a:bodyPr>
            <a:normAutofit/>
          </a:bodyPr>
          <a:lstStyle/>
          <a:p>
            <a:pPr lvl="0"/>
            <a:r>
              <a:rPr lang="en-US" sz="1400" b="1" dirty="0" smtClean="0">
                <a:latin typeface="Calibri" panose="020F0502020204030204" charset="0"/>
              </a:rPr>
              <a:t>Screening</a:t>
            </a:r>
            <a:r>
              <a:rPr lang="en-US" sz="1400" b="1" dirty="0">
                <a:latin typeface="Calibri" panose="020F0502020204030204" charset="0"/>
              </a:rPr>
              <a:t>:</a:t>
            </a:r>
          </a:p>
          <a:p>
            <a:pPr lvl="1"/>
            <a:r>
              <a:rPr lang="en-US" sz="1400" dirty="0">
                <a:solidFill>
                  <a:srgbClr val="002060"/>
                </a:solidFill>
                <a:latin typeface="Calibri" panose="020F0502020204030204" charset="0"/>
              </a:rPr>
              <a:t>Cost effective screening programmes at PHC level and upwards. (CBC, solubility test, electrophoresis, Point of care device, Genetic screening, HPLC, </a:t>
            </a:r>
            <a:r>
              <a:rPr lang="en-US" sz="1400" dirty="0" err="1">
                <a:solidFill>
                  <a:srgbClr val="002060"/>
                </a:solidFill>
                <a:latin typeface="Calibri" panose="020F0502020204030204" charset="0"/>
              </a:rPr>
              <a:t>etc</a:t>
            </a:r>
            <a:r>
              <a:rPr lang="en-US" sz="1400" dirty="0">
                <a:solidFill>
                  <a:srgbClr val="002060"/>
                </a:solidFill>
                <a:latin typeface="Calibri" panose="020F0502020204030204" charset="0"/>
              </a:rPr>
              <a:t>)</a:t>
            </a:r>
          </a:p>
          <a:p>
            <a:pPr lvl="1"/>
            <a:r>
              <a:rPr lang="en-US" sz="1400" dirty="0">
                <a:solidFill>
                  <a:srgbClr val="002060"/>
                </a:solidFill>
                <a:latin typeface="Calibri" panose="020F0502020204030204" charset="0"/>
              </a:rPr>
              <a:t>Culture sensitive screening </a:t>
            </a:r>
            <a:r>
              <a:rPr lang="en-US" sz="1400" dirty="0" smtClean="0">
                <a:solidFill>
                  <a:srgbClr val="002060"/>
                </a:solidFill>
                <a:latin typeface="Calibri" panose="020F0502020204030204" charset="0"/>
              </a:rPr>
              <a:t>programmes</a:t>
            </a:r>
          </a:p>
          <a:p>
            <a:r>
              <a:rPr lang="en-US" sz="1400" b="1" dirty="0" smtClean="0">
                <a:latin typeface="Calibri" panose="020F0502020204030204" charset="0"/>
              </a:rPr>
              <a:t>Newborn </a:t>
            </a:r>
            <a:r>
              <a:rPr lang="en-US" sz="1400" b="1" dirty="0">
                <a:latin typeface="Calibri" panose="020F0502020204030204" charset="0"/>
              </a:rPr>
              <a:t>screening</a:t>
            </a:r>
          </a:p>
          <a:p>
            <a:pPr lvl="1">
              <a:spcBef>
                <a:spcPts val="600"/>
              </a:spcBef>
            </a:pPr>
            <a:r>
              <a:rPr lang="en-US" sz="1400" dirty="0">
                <a:solidFill>
                  <a:srgbClr val="002060"/>
                </a:solidFill>
                <a:latin typeface="Calibri" panose="020F0502020204030204" charset="0"/>
              </a:rPr>
              <a:t>Detection of abnormal </a:t>
            </a:r>
            <a:r>
              <a:rPr lang="en-US" sz="1400" dirty="0" err="1">
                <a:solidFill>
                  <a:srgbClr val="002060"/>
                </a:solidFill>
                <a:latin typeface="Calibri" panose="020F0502020204030204" charset="0"/>
              </a:rPr>
              <a:t>Hb</a:t>
            </a:r>
            <a:r>
              <a:rPr lang="en-US" sz="1400" dirty="0">
                <a:solidFill>
                  <a:srgbClr val="002060"/>
                </a:solidFill>
                <a:latin typeface="Calibri" panose="020F0502020204030204" charset="0"/>
              </a:rPr>
              <a:t> Variants (carriers and diseased state)</a:t>
            </a:r>
          </a:p>
          <a:p>
            <a:pPr lvl="0"/>
            <a:r>
              <a:rPr lang="en-US" sz="1400" b="1" dirty="0" smtClean="0">
                <a:latin typeface="Calibri" panose="020F0502020204030204" charset="0"/>
              </a:rPr>
              <a:t>Establishing </a:t>
            </a:r>
            <a:r>
              <a:rPr lang="en-US" sz="1400" b="1" dirty="0">
                <a:latin typeface="Calibri" panose="020F0502020204030204" charset="0"/>
              </a:rPr>
              <a:t>Prenatal diagnosis</a:t>
            </a:r>
          </a:p>
          <a:p>
            <a:pPr lvl="1"/>
            <a:r>
              <a:rPr lang="en-US" sz="1400" dirty="0">
                <a:solidFill>
                  <a:srgbClr val="002060"/>
                </a:solidFill>
                <a:latin typeface="Calibri" panose="020F0502020204030204" charset="0"/>
                <a:sym typeface="+mn-ea"/>
              </a:rPr>
              <a:t>Where both partners are carriers</a:t>
            </a:r>
          </a:p>
          <a:p>
            <a:pPr lvl="1"/>
            <a:r>
              <a:rPr lang="en-US" sz="1400" dirty="0">
                <a:solidFill>
                  <a:srgbClr val="002060"/>
                </a:solidFill>
                <a:latin typeface="Calibri" panose="020F0502020204030204" charset="0"/>
                <a:sym typeface="+mn-ea"/>
              </a:rPr>
              <a:t>With the option of termination in case of an affected fetus</a:t>
            </a:r>
          </a:p>
          <a:p>
            <a:pPr lvl="1"/>
            <a:r>
              <a:rPr lang="en-US" sz="1400" dirty="0">
                <a:solidFill>
                  <a:srgbClr val="002060"/>
                </a:solidFill>
                <a:latin typeface="Calibri" panose="020F0502020204030204" charset="0"/>
                <a:sym typeface="+mn-ea"/>
              </a:rPr>
              <a:t>Extended family screening of all known, detected carriers and </a:t>
            </a:r>
            <a:r>
              <a:rPr lang="en-US" sz="1400" dirty="0" smtClean="0">
                <a:solidFill>
                  <a:srgbClr val="002060"/>
                </a:solidFill>
                <a:latin typeface="Calibri" panose="020F0502020204030204" charset="0"/>
                <a:sym typeface="+mn-ea"/>
              </a:rPr>
              <a:t>patients</a:t>
            </a:r>
          </a:p>
          <a:p>
            <a:pPr marL="457200" lvl="1" indent="0">
              <a:buNone/>
            </a:pPr>
            <a:r>
              <a:rPr lang="en-US" sz="1400" b="1" dirty="0" smtClean="0">
                <a:latin typeface="Calibri" panose="020F0502020204030204" charset="0"/>
              </a:rPr>
              <a:t>Establishment  of  Day care </a:t>
            </a:r>
            <a:r>
              <a:rPr lang="en-US" sz="1400" b="1" dirty="0" err="1" smtClean="0">
                <a:latin typeface="Calibri" panose="020F0502020204030204" charset="0"/>
              </a:rPr>
              <a:t>centres</a:t>
            </a:r>
            <a:r>
              <a:rPr lang="en-US" sz="1400" b="1" dirty="0" smtClean="0">
                <a:latin typeface="Calibri" panose="020F0502020204030204" charset="0"/>
              </a:rPr>
              <a:t>:</a:t>
            </a:r>
          </a:p>
          <a:p>
            <a:pPr marL="457200" lvl="1" indent="0">
              <a:buNone/>
            </a:pPr>
            <a:r>
              <a:rPr lang="en-US" sz="1400" dirty="0" smtClean="0">
                <a:solidFill>
                  <a:srgbClr val="002060"/>
                </a:solidFill>
                <a:latin typeface="Calibri" panose="020F0502020204030204" charset="0"/>
                <a:sym typeface="+mn-ea"/>
              </a:rPr>
              <a:t>Day care </a:t>
            </a:r>
            <a:r>
              <a:rPr lang="en-US" sz="1400" dirty="0" err="1" smtClean="0">
                <a:solidFill>
                  <a:srgbClr val="002060"/>
                </a:solidFill>
                <a:latin typeface="Calibri" panose="020F0502020204030204" charset="0"/>
                <a:sym typeface="+mn-ea"/>
              </a:rPr>
              <a:t>centres</a:t>
            </a:r>
            <a:r>
              <a:rPr lang="en-US" sz="1400" dirty="0" smtClean="0">
                <a:solidFill>
                  <a:srgbClr val="002060"/>
                </a:solidFill>
                <a:latin typeface="Calibri" panose="020F0502020204030204" charset="0"/>
                <a:sym typeface="+mn-ea"/>
              </a:rPr>
              <a:t> in District hospitals focusing  in endemic areas </a:t>
            </a:r>
          </a:p>
          <a:p>
            <a:pPr marL="457200" lvl="1" indent="0">
              <a:buNone/>
            </a:pPr>
            <a:r>
              <a:rPr lang="en-US" sz="1400" dirty="0" smtClean="0">
                <a:solidFill>
                  <a:srgbClr val="002060"/>
                </a:solidFill>
                <a:latin typeface="Calibri" panose="020F0502020204030204" charset="0"/>
                <a:sym typeface="+mn-ea"/>
              </a:rPr>
              <a:t>Referral  </a:t>
            </a:r>
            <a:r>
              <a:rPr lang="en-US" sz="1400" dirty="0" err="1" smtClean="0">
                <a:solidFill>
                  <a:srgbClr val="002060"/>
                </a:solidFill>
                <a:latin typeface="Calibri" panose="020F0502020204030204" charset="0"/>
                <a:sym typeface="+mn-ea"/>
              </a:rPr>
              <a:t>centres</a:t>
            </a:r>
            <a:r>
              <a:rPr lang="en-US" sz="1400" dirty="0" smtClean="0">
                <a:solidFill>
                  <a:srgbClr val="002060"/>
                </a:solidFill>
                <a:latin typeface="Calibri" panose="020F0502020204030204" charset="0"/>
                <a:sym typeface="+mn-ea"/>
              </a:rPr>
              <a:t> at Medical colleges </a:t>
            </a:r>
          </a:p>
          <a:p>
            <a:pPr lvl="0"/>
            <a:r>
              <a:rPr lang="en-US" sz="1400" b="1" dirty="0" smtClean="0">
                <a:latin typeface="Calibri" panose="020F0502020204030204" charset="0"/>
                <a:sym typeface="+mn-ea"/>
              </a:rPr>
              <a:t>Counseling:</a:t>
            </a:r>
            <a:endParaRPr lang="en-US" sz="1400" b="1" dirty="0" smtClean="0">
              <a:latin typeface="Calibri" panose="020F0502020204030204" charset="0"/>
            </a:endParaRPr>
          </a:p>
          <a:p>
            <a:pPr lvl="2">
              <a:spcBef>
                <a:spcPts val="600"/>
              </a:spcBef>
            </a:pPr>
            <a:r>
              <a:rPr lang="en-US" sz="1400" dirty="0" smtClean="0">
                <a:solidFill>
                  <a:srgbClr val="002060"/>
                </a:solidFill>
                <a:latin typeface="Calibri" panose="020F0502020204030204" charset="0"/>
                <a:sym typeface="+mn-ea"/>
              </a:rPr>
              <a:t>Avoiding </a:t>
            </a:r>
            <a:r>
              <a:rPr lang="en-US" sz="1400" dirty="0">
                <a:solidFill>
                  <a:srgbClr val="002060"/>
                </a:solidFill>
                <a:latin typeface="Calibri" panose="020F0502020204030204" charset="0"/>
                <a:sym typeface="+mn-ea"/>
              </a:rPr>
              <a:t>marriage between two carriers</a:t>
            </a:r>
          </a:p>
          <a:p>
            <a:pPr lvl="2">
              <a:spcBef>
                <a:spcPts val="600"/>
              </a:spcBef>
            </a:pPr>
            <a:r>
              <a:rPr lang="en-US" sz="1400" dirty="0" smtClean="0">
                <a:solidFill>
                  <a:srgbClr val="002060"/>
                </a:solidFill>
                <a:latin typeface="Calibri" panose="020F0502020204030204" charset="0"/>
                <a:sym typeface="+mn-ea"/>
              </a:rPr>
              <a:t>Genetic </a:t>
            </a:r>
            <a:r>
              <a:rPr lang="en-US" sz="1400" dirty="0">
                <a:solidFill>
                  <a:srgbClr val="002060"/>
                </a:solidFill>
                <a:latin typeface="Calibri" panose="020F0502020204030204" charset="0"/>
                <a:sym typeface="+mn-ea"/>
              </a:rPr>
              <a:t>counseling</a:t>
            </a:r>
            <a:endParaRPr lang="en-US" sz="1400" dirty="0" smtClean="0">
              <a:solidFill>
                <a:srgbClr val="002060"/>
              </a:solidFill>
              <a:latin typeface="Calibri" panose="020F0502020204030204" charset="0"/>
              <a:sym typeface="+mn-ea"/>
            </a:endParaRPr>
          </a:p>
          <a:p>
            <a:pPr marL="457200" lvl="1" indent="0">
              <a:spcBef>
                <a:spcPts val="600"/>
              </a:spcBef>
              <a:buNone/>
            </a:pPr>
            <a:endParaRPr lang="en-US" sz="1400" dirty="0" smtClean="0">
              <a:solidFill>
                <a:srgbClr val="002060"/>
              </a:solidFill>
              <a:latin typeface="Calibri" panose="020F0502020204030204" charset="0"/>
              <a:sym typeface="+mn-ea"/>
            </a:endParaRPr>
          </a:p>
          <a:p>
            <a:pPr lvl="1"/>
            <a:endParaRPr lang="en-US" sz="1400" dirty="0">
              <a:latin typeface="Calibri" panose="020F0502020204030204" charset="0"/>
            </a:endParaRPr>
          </a:p>
          <a:p>
            <a:pPr lvl="1"/>
            <a:endParaRPr lang="en-US" sz="1400" dirty="0">
              <a:latin typeface="Calibri" panose="020F0502020204030204" charset="0"/>
            </a:endParaRPr>
          </a:p>
          <a:p>
            <a:endParaRPr lang="en-US" sz="1400" dirty="0">
              <a:latin typeface="Calibri" panose="020F050202020403020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8001000" cy="5410200"/>
          </a:xfrm>
        </p:spPr>
        <p:txBody>
          <a:bodyPr>
            <a:noAutofit/>
          </a:bodyPr>
          <a:lstStyle/>
          <a:p>
            <a:pPr lvl="1">
              <a:spcBef>
                <a:spcPts val="600"/>
              </a:spcBef>
            </a:pPr>
            <a:r>
              <a:rPr lang="en-IN" altLang="en-US" sz="1600" b="1" dirty="0">
                <a:latin typeface="Calibri" panose="020F0502020204030204" charset="0"/>
                <a:sym typeface="+mn-ea"/>
              </a:rPr>
              <a:t>C</a:t>
            </a:r>
            <a:r>
              <a:rPr lang="en-US" sz="1600" b="1" dirty="0">
                <a:latin typeface="Calibri" panose="020F0502020204030204" charset="0"/>
                <a:sym typeface="+mn-ea"/>
              </a:rPr>
              <a:t>ommunity education and </a:t>
            </a:r>
            <a:r>
              <a:rPr lang="en-US" sz="1600" b="1" dirty="0" smtClean="0">
                <a:latin typeface="Calibri" panose="020F0502020204030204" charset="0"/>
                <a:sym typeface="+mn-ea"/>
              </a:rPr>
              <a:t>awareness: </a:t>
            </a:r>
            <a:r>
              <a:rPr lang="en-US" sz="1600" dirty="0">
                <a:solidFill>
                  <a:srgbClr val="002060"/>
                </a:solidFill>
                <a:latin typeface="Calibri" panose="020F0502020204030204" charset="0"/>
                <a:sym typeface="+mn-ea"/>
              </a:rPr>
              <a:t>about appropriate treatment and management options and making these available through public health facilities</a:t>
            </a:r>
          </a:p>
          <a:p>
            <a:pPr marL="457200" lvl="1" indent="0">
              <a:spcBef>
                <a:spcPts val="600"/>
              </a:spcBef>
              <a:buNone/>
            </a:pPr>
            <a:endParaRPr lang="en-US" sz="1600" dirty="0">
              <a:solidFill>
                <a:srgbClr val="002060"/>
              </a:solidFill>
              <a:latin typeface="Calibri" panose="020F0502020204030204" charset="0"/>
              <a:sym typeface="+mn-ea"/>
            </a:endParaRPr>
          </a:p>
          <a:p>
            <a:pPr lvl="1">
              <a:spcBef>
                <a:spcPts val="600"/>
              </a:spcBef>
            </a:pPr>
            <a:r>
              <a:rPr lang="en-US" sz="1600" b="1" dirty="0" smtClean="0">
                <a:latin typeface="Calibri" panose="020F0502020204030204" charset="0"/>
                <a:sym typeface="+mn-ea"/>
              </a:rPr>
              <a:t>Training</a:t>
            </a:r>
            <a:endParaRPr lang="en-US" sz="1600" b="1" dirty="0">
              <a:latin typeface="Calibri" panose="020F0502020204030204" charset="0"/>
            </a:endParaRPr>
          </a:p>
          <a:p>
            <a:pPr lvl="2">
              <a:spcBef>
                <a:spcPts val="600"/>
              </a:spcBef>
            </a:pPr>
            <a:r>
              <a:rPr lang="en-US" sz="1600" dirty="0">
                <a:solidFill>
                  <a:srgbClr val="002060"/>
                </a:solidFill>
                <a:latin typeface="Calibri" panose="020F0502020204030204" charset="0"/>
                <a:sym typeface="+mn-ea"/>
              </a:rPr>
              <a:t>Universal training module </a:t>
            </a:r>
            <a:r>
              <a:rPr lang="en-US" sz="1600" dirty="0" smtClean="0">
                <a:solidFill>
                  <a:srgbClr val="002060"/>
                </a:solidFill>
                <a:latin typeface="Calibri" panose="020F0502020204030204" charset="0"/>
                <a:sym typeface="+mn-ea"/>
              </a:rPr>
              <a:t>for </a:t>
            </a:r>
            <a:r>
              <a:rPr lang="en-US" sz="1600" dirty="0" err="1" smtClean="0">
                <a:solidFill>
                  <a:srgbClr val="002060"/>
                </a:solidFill>
                <a:latin typeface="Calibri" panose="020F0502020204030204" charset="0"/>
                <a:sym typeface="+mn-ea"/>
              </a:rPr>
              <a:t>Hemoglobinopathies</a:t>
            </a:r>
            <a:r>
              <a:rPr lang="en-US" sz="1600" dirty="0" smtClean="0">
                <a:solidFill>
                  <a:srgbClr val="002060"/>
                </a:solidFill>
                <a:latin typeface="Calibri" panose="020F0502020204030204" charset="0"/>
                <a:sym typeface="+mn-ea"/>
              </a:rPr>
              <a:t>  &amp; hemophilia With focus on prevention &amp; management </a:t>
            </a:r>
          </a:p>
          <a:p>
            <a:pPr lvl="2">
              <a:spcBef>
                <a:spcPts val="600"/>
              </a:spcBef>
            </a:pPr>
            <a:endParaRPr lang="en-US" sz="1600" dirty="0" smtClean="0">
              <a:solidFill>
                <a:srgbClr val="002060"/>
              </a:solidFill>
              <a:latin typeface="Calibri" panose="020F0502020204030204" charset="0"/>
              <a:sym typeface="+mn-ea"/>
            </a:endParaRPr>
          </a:p>
          <a:p>
            <a:pPr lvl="2">
              <a:spcBef>
                <a:spcPts val="600"/>
              </a:spcBef>
            </a:pPr>
            <a:r>
              <a:rPr lang="en-IN" altLang="en-US" sz="1600" b="1" dirty="0" smtClean="0">
                <a:solidFill>
                  <a:srgbClr val="002060"/>
                </a:solidFill>
                <a:latin typeface="Calibri" panose="020F0502020204030204" charset="0"/>
                <a:sym typeface="+mn-ea"/>
              </a:rPr>
              <a:t>F</a:t>
            </a:r>
            <a:r>
              <a:rPr lang="en-US" sz="1600" b="1" dirty="0" smtClean="0">
                <a:solidFill>
                  <a:srgbClr val="002060"/>
                </a:solidFill>
                <a:latin typeface="Calibri" panose="020F0502020204030204" charset="0"/>
                <a:sym typeface="+mn-ea"/>
              </a:rPr>
              <a:t>inancial </a:t>
            </a:r>
            <a:r>
              <a:rPr lang="en-US" sz="1600" b="1" dirty="0">
                <a:solidFill>
                  <a:srgbClr val="002060"/>
                </a:solidFill>
                <a:latin typeface="Calibri" panose="020F0502020204030204" charset="0"/>
                <a:sym typeface="+mn-ea"/>
              </a:rPr>
              <a:t>support for obtaining treatment regimen</a:t>
            </a:r>
          </a:p>
          <a:p>
            <a:pPr lvl="2"/>
            <a:r>
              <a:rPr lang="en-US" sz="1600" b="1" dirty="0">
                <a:solidFill>
                  <a:srgbClr val="002060"/>
                </a:solidFill>
                <a:latin typeface="Calibri" panose="020F0502020204030204" charset="0"/>
                <a:sym typeface="+mn-ea"/>
              </a:rPr>
              <a:t>Support from NHM and state funds</a:t>
            </a:r>
          </a:p>
          <a:p>
            <a:pPr lvl="2"/>
            <a:r>
              <a:rPr lang="en-US" sz="1600" b="1" dirty="0">
                <a:solidFill>
                  <a:srgbClr val="002060"/>
                </a:solidFill>
                <a:latin typeface="Calibri" panose="020F0502020204030204" charset="0"/>
                <a:sym typeface="+mn-ea"/>
              </a:rPr>
              <a:t>Universal treatment cost across the </a:t>
            </a:r>
            <a:r>
              <a:rPr lang="en-US" sz="1600" b="1" dirty="0" smtClean="0">
                <a:solidFill>
                  <a:srgbClr val="002060"/>
                </a:solidFill>
                <a:latin typeface="Calibri" panose="020F0502020204030204" charset="0"/>
                <a:sym typeface="+mn-ea"/>
              </a:rPr>
              <a:t>country</a:t>
            </a:r>
          </a:p>
          <a:p>
            <a:pPr marL="914400" lvl="2" indent="0">
              <a:buNone/>
            </a:pPr>
            <a:endParaRPr lang="en-US" sz="1600" b="1" dirty="0" smtClean="0">
              <a:solidFill>
                <a:srgbClr val="002060"/>
              </a:solidFill>
              <a:latin typeface="Calibri" panose="020F0502020204030204" charset="0"/>
              <a:sym typeface="+mn-ea"/>
            </a:endParaRPr>
          </a:p>
          <a:p>
            <a:pPr lvl="1"/>
            <a:r>
              <a:rPr lang="en-US" sz="1600" b="1" dirty="0" smtClean="0">
                <a:solidFill>
                  <a:schemeClr val="tx1"/>
                </a:solidFill>
                <a:latin typeface="Calibri" panose="020F0502020204030204" charset="0"/>
                <a:sym typeface="+mn-ea"/>
              </a:rPr>
              <a:t>Monitoring and evaluation </a:t>
            </a:r>
            <a:endParaRPr lang="en-US" sz="1600" b="1" dirty="0">
              <a:solidFill>
                <a:schemeClr val="tx1"/>
              </a:solidFill>
              <a:latin typeface="Calibri" panose="020F0502020204030204" charset="0"/>
            </a:endParaRPr>
          </a:p>
          <a:p>
            <a:pPr lvl="2"/>
            <a:r>
              <a:rPr lang="en-US" sz="1600" dirty="0">
                <a:solidFill>
                  <a:srgbClr val="002060"/>
                </a:solidFill>
                <a:latin typeface="Calibri" panose="020F0502020204030204" charset="0"/>
                <a:sym typeface="+mn-ea"/>
              </a:rPr>
              <a:t>A system of surveillance and registry is being  established to track and evaluate outcomes such as (patients registered, number of carrier couples opting for prenatal diagnosis, number of carriers detected in school or at premarital stage avoiding marriage with another carrier, BMT </a:t>
            </a:r>
            <a:r>
              <a:rPr lang="en-US" sz="1600" dirty="0" err="1">
                <a:solidFill>
                  <a:srgbClr val="002060"/>
                </a:solidFill>
                <a:latin typeface="Calibri" panose="020F0502020204030204" charset="0"/>
                <a:sym typeface="+mn-ea"/>
              </a:rPr>
              <a:t>etc</a:t>
            </a:r>
            <a:r>
              <a:rPr lang="en-US" sz="1600" dirty="0">
                <a:solidFill>
                  <a:srgbClr val="002060"/>
                </a:solidFill>
                <a:latin typeface="Calibri" panose="020F0502020204030204" charset="0"/>
                <a:sym typeface="+mn-ea"/>
              </a:rPr>
              <a:t>)</a:t>
            </a:r>
          </a:p>
          <a:p>
            <a:pPr lvl="1">
              <a:spcBef>
                <a:spcPts val="600"/>
              </a:spcBef>
              <a:buFont typeface="Wingdings" panose="05000000000000000000" charset="0"/>
              <a:buChar char=""/>
            </a:pPr>
            <a:endParaRPr lang="en-US" sz="1600" dirty="0">
              <a:solidFill>
                <a:srgbClr val="002060"/>
              </a:solidFill>
              <a:latin typeface="Calibri" panose="020F0502020204030204" charset="0"/>
              <a:sym typeface="+mn-ea"/>
            </a:endParaRPr>
          </a:p>
          <a:p>
            <a:pPr lvl="1">
              <a:spcBef>
                <a:spcPts val="600"/>
              </a:spcBef>
              <a:buFont typeface="Wingdings" panose="05000000000000000000" charset="0"/>
              <a:buChar char=""/>
            </a:pPr>
            <a:endParaRPr lang="en-US" sz="1600" dirty="0">
              <a:latin typeface="Calibri" panose="020F0502020204030204" charset="0"/>
            </a:endParaRPr>
          </a:p>
        </p:txBody>
      </p:sp>
      <p:sp>
        <p:nvSpPr>
          <p:cNvPr id="4" name="Title 3"/>
          <p:cNvSpPr>
            <a:spLocks noGrp="1"/>
          </p:cNvSpPr>
          <p:nvPr>
            <p:ph type="title"/>
          </p:nvPr>
        </p:nvSpPr>
        <p:spPr>
          <a:xfrm>
            <a:off x="1447800" y="304800"/>
            <a:ext cx="7086600" cy="671290"/>
          </a:xfrm>
        </p:spPr>
        <p:txBody>
          <a:bodyPr>
            <a:normAutofit/>
          </a:bodyPr>
          <a:lstStyle/>
          <a:p>
            <a:pPr lvl="1" algn="l" defTabSz="457200" rtl="0">
              <a:spcBef>
                <a:spcPct val="0"/>
              </a:spcBef>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162800" cy="838200"/>
          </a:xfrm>
        </p:spPr>
        <p:txBody>
          <a:bodyPr>
            <a:normAutofit/>
          </a:bodyPr>
          <a:lstStyle/>
          <a:p>
            <a:pPr algn="ctr"/>
            <a:r>
              <a:rPr lang="en-US" sz="1800" dirty="0" smtClean="0"/>
              <a:t>  </a:t>
            </a:r>
            <a:r>
              <a:rPr lang="en-US" sz="1800" b="1" dirty="0" smtClean="0"/>
              <a:t>Thalassemia Bal </a:t>
            </a:r>
            <a:r>
              <a:rPr lang="en-US" sz="1800" b="1" dirty="0" err="1" smtClean="0"/>
              <a:t>Sewa</a:t>
            </a:r>
            <a:r>
              <a:rPr lang="en-US" sz="1800" b="1" dirty="0" smtClean="0"/>
              <a:t> </a:t>
            </a:r>
            <a:r>
              <a:rPr lang="en-US" sz="1800" b="1" dirty="0" err="1" smtClean="0"/>
              <a:t>Yojna</a:t>
            </a:r>
            <a:r>
              <a:rPr lang="en-US" sz="1800" b="1" dirty="0"/>
              <a:t/>
            </a:r>
            <a:br>
              <a:rPr lang="en-US" sz="1800" b="1" dirty="0"/>
            </a:br>
            <a:r>
              <a:rPr lang="en-US" sz="1800" b="1" dirty="0" smtClean="0"/>
              <a:t>(A project for under privileged  Thalassemics patients )</a:t>
            </a:r>
            <a:endParaRPr lang="en-US" sz="1800" b="1" dirty="0"/>
          </a:p>
        </p:txBody>
      </p:sp>
      <p:sp>
        <p:nvSpPr>
          <p:cNvPr id="3" name="Content Placeholder 2"/>
          <p:cNvSpPr>
            <a:spLocks noGrp="1"/>
          </p:cNvSpPr>
          <p:nvPr>
            <p:ph idx="1"/>
          </p:nvPr>
        </p:nvSpPr>
        <p:spPr>
          <a:xfrm>
            <a:off x="838200" y="1524000"/>
            <a:ext cx="8001000" cy="4953000"/>
          </a:xfrm>
        </p:spPr>
        <p:txBody>
          <a:bodyPr>
            <a:noAutofit/>
          </a:bodyPr>
          <a:lstStyle/>
          <a:p>
            <a:pPr marL="342900" lvl="2" indent="-342900"/>
            <a:r>
              <a:rPr lang="en-US" sz="2000" b="1" dirty="0">
                <a:solidFill>
                  <a:srgbClr val="002060"/>
                </a:solidFill>
                <a:latin typeface="Calibri" panose="020F0502020204030204" charset="0"/>
              </a:rPr>
              <a:t>Primarily benefit underprivileged Thalassemia patients who are eligible for bone marrow transplantation but do not have the financial resources to cover the cost of procedure. </a:t>
            </a:r>
          </a:p>
          <a:p>
            <a:pPr marL="342900" lvl="2" indent="-342900"/>
            <a:r>
              <a:rPr lang="en-US" sz="2000" b="1" dirty="0">
                <a:solidFill>
                  <a:srgbClr val="002060"/>
                </a:solidFill>
                <a:latin typeface="Calibri" panose="020F0502020204030204" charset="0"/>
              </a:rPr>
              <a:t>CIL is one of the first PSUs to take up CSR activities in this area</a:t>
            </a:r>
          </a:p>
          <a:p>
            <a:pPr marL="342900" lvl="2" indent="-342900"/>
            <a:r>
              <a:rPr lang="en-US" sz="2000" b="1" dirty="0">
                <a:solidFill>
                  <a:srgbClr val="002060"/>
                </a:solidFill>
                <a:latin typeface="Calibri" panose="020F0502020204030204" charset="0"/>
              </a:rPr>
              <a:t>Being pursued since April, 2017 in collaboration with </a:t>
            </a:r>
            <a:r>
              <a:rPr lang="en-US" sz="2000" b="1" dirty="0" smtClean="0">
                <a:solidFill>
                  <a:srgbClr val="002060"/>
                </a:solidFill>
                <a:latin typeface="Calibri" panose="020F0502020204030204" charset="0"/>
              </a:rPr>
              <a:t>Coal India for </a:t>
            </a:r>
            <a:r>
              <a:rPr lang="en-US" sz="2000" b="1" dirty="0">
                <a:solidFill>
                  <a:srgbClr val="002060"/>
                </a:solidFill>
                <a:latin typeface="Calibri" panose="020F0502020204030204" charset="0"/>
              </a:rPr>
              <a:t>Bone Marrow </a:t>
            </a:r>
            <a:r>
              <a:rPr lang="en-US" sz="2000" b="1" dirty="0" smtClean="0">
                <a:solidFill>
                  <a:srgbClr val="002060"/>
                </a:solidFill>
                <a:latin typeface="Calibri" panose="020F0502020204030204" charset="0"/>
              </a:rPr>
              <a:t>Transplant (</a:t>
            </a:r>
            <a:r>
              <a:rPr lang="en-US" sz="2000" b="1" dirty="0">
                <a:solidFill>
                  <a:srgbClr val="002060"/>
                </a:solidFill>
                <a:latin typeface="Calibri" panose="020F0502020204030204" charset="0"/>
              </a:rPr>
              <a:t>BMTs) </a:t>
            </a:r>
          </a:p>
          <a:p>
            <a:pPr marL="342900" lvl="2" indent="-342900"/>
            <a:r>
              <a:rPr lang="en-US" sz="2000" b="1" dirty="0" smtClean="0">
                <a:solidFill>
                  <a:srgbClr val="002060"/>
                </a:solidFill>
                <a:latin typeface="Calibri" panose="020F0502020204030204" charset="0"/>
              </a:rPr>
              <a:t>Financial </a:t>
            </a:r>
            <a:r>
              <a:rPr lang="en-US" sz="2000" b="1" dirty="0">
                <a:solidFill>
                  <a:srgbClr val="002060"/>
                </a:solidFill>
                <a:latin typeface="Calibri" panose="020F0502020204030204" charset="0"/>
              </a:rPr>
              <a:t>support at the rate of Rs.10.00 lakhs or actual expenditure of the HSCT procedure whichever is lower.</a:t>
            </a:r>
          </a:p>
          <a:p>
            <a:r>
              <a:rPr lang="en-US" sz="2000" b="1" dirty="0">
                <a:solidFill>
                  <a:srgbClr val="002060"/>
                </a:solidFill>
                <a:latin typeface="Calibri" panose="020F0502020204030204" charset="0"/>
              </a:rPr>
              <a:t>A</a:t>
            </a:r>
            <a:r>
              <a:rPr lang="en-US" sz="2000" b="1" dirty="0" smtClean="0">
                <a:solidFill>
                  <a:srgbClr val="002060"/>
                </a:solidFill>
                <a:latin typeface="Calibri" panose="020F0502020204030204" charset="0"/>
              </a:rPr>
              <a:t>pplication are invited from the states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err="1"/>
              <a:t>Bal</a:t>
            </a:r>
            <a:r>
              <a:rPr lang="en-US" dirty="0"/>
              <a:t> </a:t>
            </a:r>
            <a:r>
              <a:rPr lang="en-US" dirty="0" err="1"/>
              <a:t>sewa</a:t>
            </a:r>
            <a:r>
              <a:rPr lang="en-US" dirty="0"/>
              <a:t> </a:t>
            </a:r>
            <a:r>
              <a:rPr lang="en-US" dirty="0" err="1" smtClean="0"/>
              <a:t>Yojna</a:t>
            </a:r>
            <a:r>
              <a:rPr lang="en-US" dirty="0" smtClean="0"/>
              <a:t> (</a:t>
            </a:r>
            <a:r>
              <a:rPr lang="en-US" dirty="0" err="1" smtClean="0"/>
              <a:t>contd</a:t>
            </a:r>
            <a:r>
              <a:rPr lang="en-US" dirty="0" smtClean="0"/>
              <a:t>)</a:t>
            </a:r>
            <a:endParaRPr lang="en-US" dirty="0"/>
          </a:p>
        </p:txBody>
      </p:sp>
      <p:sp>
        <p:nvSpPr>
          <p:cNvPr id="3" name="Content Placeholder 2"/>
          <p:cNvSpPr>
            <a:spLocks noGrp="1"/>
          </p:cNvSpPr>
          <p:nvPr>
            <p:ph idx="1"/>
          </p:nvPr>
        </p:nvSpPr>
        <p:spPr>
          <a:xfrm>
            <a:off x="1219200" y="1828800"/>
            <a:ext cx="7315201" cy="4267200"/>
          </a:xfrm>
        </p:spPr>
        <p:txBody>
          <a:bodyPr>
            <a:normAutofit fontScale="92500" lnSpcReduction="10000"/>
          </a:bodyPr>
          <a:lstStyle/>
          <a:p>
            <a:pPr marL="457200" indent="-457200"/>
            <a:r>
              <a:rPr lang="en-US" b="1" dirty="0" smtClean="0"/>
              <a:t>Implementation </a:t>
            </a:r>
            <a:r>
              <a:rPr lang="en-US" b="1" dirty="0"/>
              <a:t>Through </a:t>
            </a:r>
          </a:p>
          <a:p>
            <a:pPr marL="914400" lvl="1" indent="-457200"/>
            <a:r>
              <a:rPr lang="en-US" dirty="0">
                <a:solidFill>
                  <a:srgbClr val="002060"/>
                </a:solidFill>
                <a:latin typeface="Calibri" panose="020F0502020204030204" charset="0"/>
              </a:rPr>
              <a:t>6 hospitals nominated by Ministry of Family Health and Welfare. –AIIMS Delhi , CMC Vellore , Tata Medical Centre  </a:t>
            </a:r>
            <a:r>
              <a:rPr lang="en-US" dirty="0" err="1">
                <a:solidFill>
                  <a:srgbClr val="002060"/>
                </a:solidFill>
                <a:latin typeface="Calibri" panose="020F0502020204030204" charset="0"/>
              </a:rPr>
              <a:t>Kolkatta</a:t>
            </a:r>
            <a:r>
              <a:rPr lang="en-US" dirty="0">
                <a:solidFill>
                  <a:srgbClr val="002060"/>
                </a:solidFill>
                <a:latin typeface="Calibri" panose="020F0502020204030204" charset="0"/>
              </a:rPr>
              <a:t>, PGIMER Chandigarh, Rajeev Gandhi Cancer </a:t>
            </a:r>
            <a:r>
              <a:rPr lang="en-US" dirty="0" smtClean="0">
                <a:solidFill>
                  <a:srgbClr val="002060"/>
                </a:solidFill>
                <a:latin typeface="Calibri" panose="020F0502020204030204" charset="0"/>
              </a:rPr>
              <a:t>Inst</a:t>
            </a:r>
            <a:r>
              <a:rPr lang="en-US" dirty="0">
                <a:solidFill>
                  <a:srgbClr val="002060"/>
                </a:solidFill>
                <a:latin typeface="Calibri" panose="020F0502020204030204" charset="0"/>
              </a:rPr>
              <a:t>itute Delhi , SGPGI </a:t>
            </a:r>
            <a:r>
              <a:rPr lang="en-US" dirty="0" err="1">
                <a:solidFill>
                  <a:srgbClr val="002060"/>
                </a:solidFill>
                <a:latin typeface="Calibri" panose="020F0502020204030204" charset="0"/>
              </a:rPr>
              <a:t>Luknow</a:t>
            </a:r>
            <a:r>
              <a:rPr lang="en-US" dirty="0">
                <a:solidFill>
                  <a:srgbClr val="002060"/>
                </a:solidFill>
                <a:latin typeface="Calibri" panose="020F0502020204030204" charset="0"/>
              </a:rPr>
              <a:t> </a:t>
            </a:r>
          </a:p>
          <a:p>
            <a:r>
              <a:rPr lang="en-US" b="1" dirty="0" smtClean="0"/>
              <a:t>Standard </a:t>
            </a:r>
            <a:r>
              <a:rPr lang="en-US" b="1" dirty="0"/>
              <a:t>operational procedures</a:t>
            </a:r>
          </a:p>
          <a:p>
            <a:pPr lvl="1"/>
            <a:r>
              <a:rPr lang="en-IN" altLang="en-US" dirty="0">
                <a:solidFill>
                  <a:srgbClr val="002060"/>
                </a:solidFill>
                <a:latin typeface="Calibri" panose="020F0502020204030204" charset="0"/>
              </a:rPr>
              <a:t>S</a:t>
            </a:r>
            <a:r>
              <a:rPr lang="en-US" dirty="0">
                <a:solidFill>
                  <a:srgbClr val="002060"/>
                </a:solidFill>
                <a:latin typeface="Calibri" panose="020F0502020204030204" charset="0"/>
              </a:rPr>
              <a:t>creening committee shortlist</a:t>
            </a:r>
            <a:r>
              <a:rPr lang="en-IN" altLang="en-US" dirty="0">
                <a:solidFill>
                  <a:srgbClr val="002060"/>
                </a:solidFill>
                <a:latin typeface="Calibri" panose="020F0502020204030204" charset="0"/>
              </a:rPr>
              <a:t>s</a:t>
            </a:r>
            <a:r>
              <a:rPr lang="en-US" dirty="0">
                <a:solidFill>
                  <a:srgbClr val="002060"/>
                </a:solidFill>
                <a:latin typeface="Calibri" panose="020F0502020204030204" charset="0"/>
              </a:rPr>
              <a:t> patients eligible for assistance based on the eligibility criteria. </a:t>
            </a:r>
          </a:p>
          <a:p>
            <a:pPr lvl="1"/>
            <a:r>
              <a:rPr lang="en-US" dirty="0" smtClean="0">
                <a:solidFill>
                  <a:srgbClr val="002060"/>
                </a:solidFill>
                <a:latin typeface="Calibri" panose="020F0502020204030204" charset="0"/>
              </a:rPr>
              <a:t>Financial </a:t>
            </a:r>
            <a:r>
              <a:rPr lang="en-US" dirty="0">
                <a:solidFill>
                  <a:srgbClr val="002060"/>
                </a:solidFill>
                <a:latin typeface="Calibri" panose="020F0502020204030204" charset="0"/>
              </a:rPr>
              <a:t>assistance provided by CIL </a:t>
            </a:r>
            <a:r>
              <a:rPr lang="en-IN" altLang="en-US" dirty="0">
                <a:solidFill>
                  <a:srgbClr val="002060"/>
                </a:solidFill>
                <a:latin typeface="Calibri" panose="020F0502020204030204" charset="0"/>
              </a:rPr>
              <a:t>, </a:t>
            </a:r>
            <a:r>
              <a:rPr lang="en-US" dirty="0">
                <a:solidFill>
                  <a:srgbClr val="002060"/>
                </a:solidFill>
                <a:latin typeface="Calibri" panose="020F0502020204030204" charset="0"/>
              </a:rPr>
              <a:t>would be directly transferred from CIL to the institutions performing HSCT and the institutions submit the Utilization Certificate for the amount utilized.</a:t>
            </a:r>
          </a:p>
          <a:p>
            <a:pPr lvl="0"/>
            <a:r>
              <a:rPr lang="en-US" b="1" dirty="0" err="1"/>
              <a:t>MoHFW</a:t>
            </a:r>
            <a:r>
              <a:rPr lang="en-US" b="1" dirty="0"/>
              <a:t> is a implementing agency for the same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lgn="l" defTabSz="457200" rtl="0">
              <a:spcBef>
                <a:spcPct val="0"/>
              </a:spcBef>
            </a:pPr>
            <a:r>
              <a:rPr lang="en-US" sz="2800" dirty="0" err="1" smtClean="0"/>
              <a:t>Sarthakta</a:t>
            </a:r>
            <a:r>
              <a:rPr lang="en-US" sz="2800" dirty="0" smtClean="0"/>
              <a:t/>
            </a:r>
            <a:br>
              <a:rPr lang="en-US" sz="2800" dirty="0" smtClean="0"/>
            </a:br>
            <a:r>
              <a:rPr lang="en-US" dirty="0" smtClean="0"/>
              <a:t>(S</a:t>
            </a:r>
            <a:r>
              <a:rPr lang="en-US" sz="2000" dirty="0" smtClean="0">
                <a:latin typeface="Lato" charset="0"/>
              </a:rPr>
              <a:t>ynergy </a:t>
            </a:r>
            <a:r>
              <a:rPr lang="en-US" sz="2000" dirty="0">
                <a:latin typeface="Lato" charset="0"/>
              </a:rPr>
              <a:t>of efforts from 4 different sectors for social </a:t>
            </a:r>
            <a:r>
              <a:rPr lang="en-US" sz="2000" dirty="0" smtClean="0">
                <a:latin typeface="Lato" charset="0"/>
              </a:rPr>
              <a:t>welfare)</a:t>
            </a:r>
            <a:r>
              <a:rPr lang="en-US" sz="2800" dirty="0">
                <a:latin typeface="Lato" charset="0"/>
              </a:rPr>
              <a:t/>
            </a:r>
            <a:br>
              <a:rPr lang="en-US" sz="2800" dirty="0">
                <a:latin typeface="Lato" charset="0"/>
              </a:rPr>
            </a:br>
            <a:endParaRPr lang="en-US" dirty="0"/>
          </a:p>
        </p:txBody>
      </p:sp>
      <p:grpSp>
        <p:nvGrpSpPr>
          <p:cNvPr id="7" name="Group 6"/>
          <p:cNvGrpSpPr/>
          <p:nvPr/>
        </p:nvGrpSpPr>
        <p:grpSpPr>
          <a:xfrm>
            <a:off x="3706330" y="2422414"/>
            <a:ext cx="3477510" cy="2199025"/>
            <a:chOff x="990597" y="1329558"/>
            <a:chExt cx="1386848" cy="2250910"/>
          </a:xfrm>
        </p:grpSpPr>
        <p:sp>
          <p:nvSpPr>
            <p:cNvPr id="8" name="Oval 7"/>
            <p:cNvSpPr/>
            <p:nvPr/>
          </p:nvSpPr>
          <p:spPr>
            <a:xfrm>
              <a:off x="990597" y="1329558"/>
              <a:ext cx="1386848" cy="1439832"/>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a:lstStyle/>
            <a:p>
              <a:r>
                <a:rPr lang="en-US" sz="2400" b="1" dirty="0" smtClean="0"/>
                <a:t>Coal India</a:t>
              </a:r>
              <a:endParaRPr lang="en-US" sz="2400" b="1" dirty="0"/>
            </a:p>
          </p:txBody>
        </p:sp>
        <p:sp>
          <p:nvSpPr>
            <p:cNvPr id="9" name="Oval 10"/>
            <p:cNvSpPr/>
            <p:nvPr/>
          </p:nvSpPr>
          <p:spPr>
            <a:xfrm>
              <a:off x="1348738" y="1523054"/>
              <a:ext cx="1028707" cy="2057414"/>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800" b="1" kern="1200" dirty="0">
                <a:solidFill>
                  <a:schemeClr val="bg1"/>
                </a:solidFill>
              </a:endParaRPr>
            </a:p>
          </p:txBody>
        </p:sp>
      </p:grpSp>
      <p:grpSp>
        <p:nvGrpSpPr>
          <p:cNvPr id="10" name="Group 9"/>
          <p:cNvGrpSpPr/>
          <p:nvPr/>
        </p:nvGrpSpPr>
        <p:grpSpPr>
          <a:xfrm>
            <a:off x="1752602" y="2209801"/>
            <a:ext cx="13119853" cy="8504268"/>
            <a:chOff x="-2108500" y="-1873794"/>
            <a:chExt cx="6816263" cy="6605846"/>
          </a:xfrm>
        </p:grpSpPr>
        <p:sp>
          <p:nvSpPr>
            <p:cNvPr id="11" name="Oval 10"/>
            <p:cNvSpPr/>
            <p:nvPr/>
          </p:nvSpPr>
          <p:spPr>
            <a:xfrm>
              <a:off x="-2108500" y="-1873794"/>
              <a:ext cx="1481600" cy="1422937"/>
            </a:xfrm>
            <a:prstGeom prst="ellipse">
              <a:avLst/>
            </a:pr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dirty="0" smtClean="0"/>
            </a:p>
            <a:p>
              <a:r>
                <a:rPr lang="en-US" dirty="0" err="1" smtClean="0"/>
                <a:t>Govt</a:t>
              </a:r>
              <a:r>
                <a:rPr lang="en-US" dirty="0" smtClean="0"/>
                <a:t> </a:t>
              </a:r>
            </a:p>
            <a:p>
              <a:r>
                <a:rPr lang="en-US" dirty="0" err="1" smtClean="0"/>
                <a:t>MoHFW</a:t>
              </a:r>
              <a:endParaRPr lang="en-US" dirty="0"/>
            </a:p>
          </p:txBody>
        </p:sp>
        <p:sp>
          <p:nvSpPr>
            <p:cNvPr id="12" name="Oval 8"/>
            <p:cNvSpPr/>
            <p:nvPr/>
          </p:nvSpPr>
          <p:spPr>
            <a:xfrm>
              <a:off x="2650349" y="3883369"/>
              <a:ext cx="2057414" cy="84868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800" b="1" kern="1200" dirty="0" smtClean="0">
                  <a:solidFill>
                    <a:schemeClr val="bg1"/>
                  </a:solidFill>
                </a:rPr>
                <a:t>Healthcare sector</a:t>
              </a:r>
              <a:endParaRPr lang="en-US" sz="2800" b="1" kern="1200" dirty="0">
                <a:solidFill>
                  <a:schemeClr val="bg1"/>
                </a:solidFill>
              </a:endParaRPr>
            </a:p>
          </p:txBody>
        </p:sp>
      </p:grpSp>
      <p:grpSp>
        <p:nvGrpSpPr>
          <p:cNvPr id="13" name="Group 12"/>
          <p:cNvGrpSpPr/>
          <p:nvPr/>
        </p:nvGrpSpPr>
        <p:grpSpPr>
          <a:xfrm>
            <a:off x="1608730" y="3683690"/>
            <a:ext cx="9935111" cy="4774511"/>
            <a:chOff x="-7062100" y="-5110136"/>
            <a:chExt cx="9823232" cy="7980308"/>
          </a:xfrm>
        </p:grpSpPr>
        <p:sp>
          <p:nvSpPr>
            <p:cNvPr id="14" name="Oval 13"/>
            <p:cNvSpPr/>
            <p:nvPr/>
          </p:nvSpPr>
          <p:spPr>
            <a:xfrm>
              <a:off x="-7062100" y="-5110136"/>
              <a:ext cx="2854559" cy="3140483"/>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a:lstStyle/>
            <a:p>
              <a:r>
                <a:rPr lang="en-US" dirty="0" smtClean="0"/>
                <a:t>Civil society</a:t>
              </a:r>
              <a:endParaRPr lang="en-US" dirty="0"/>
            </a:p>
          </p:txBody>
        </p:sp>
        <p:sp>
          <p:nvSpPr>
            <p:cNvPr id="15" name="Oval 10"/>
            <p:cNvSpPr/>
            <p:nvPr/>
          </p:nvSpPr>
          <p:spPr>
            <a:xfrm>
              <a:off x="1348738" y="1523055"/>
              <a:ext cx="1412394" cy="134711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800" b="1" kern="1200" dirty="0" smtClean="0">
                  <a:solidFill>
                    <a:schemeClr val="bg1"/>
                  </a:solidFill>
                </a:rPr>
                <a:t>Civil Society</a:t>
              </a:r>
              <a:endParaRPr lang="en-US" sz="2800" b="1" kern="1200" dirty="0">
                <a:solidFill>
                  <a:schemeClr val="bg1"/>
                </a:solidFill>
              </a:endParaRPr>
            </a:p>
          </p:txBody>
        </p:sp>
      </p:grpSp>
      <p:grpSp>
        <p:nvGrpSpPr>
          <p:cNvPr id="16" name="Group 15"/>
          <p:cNvGrpSpPr/>
          <p:nvPr/>
        </p:nvGrpSpPr>
        <p:grpSpPr>
          <a:xfrm>
            <a:off x="3724527" y="3616443"/>
            <a:ext cx="12626601" cy="3586904"/>
            <a:chOff x="-3097335" y="-1350886"/>
            <a:chExt cx="7775383" cy="2559616"/>
          </a:xfrm>
        </p:grpSpPr>
        <p:sp>
          <p:nvSpPr>
            <p:cNvPr id="17" name="Oval 16"/>
            <p:cNvSpPr/>
            <p:nvPr/>
          </p:nvSpPr>
          <p:spPr>
            <a:xfrm>
              <a:off x="-3097335" y="-1350886"/>
              <a:ext cx="1830016" cy="1208730"/>
            </a:xfrm>
            <a:prstGeom prst="ellipse">
              <a:avLst/>
            </a:prstGeom>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a:lstStyle/>
            <a:p>
              <a:r>
                <a:rPr lang="en-US" dirty="0" smtClean="0"/>
                <a:t>Health care sector </a:t>
              </a:r>
              <a:endParaRPr lang="en-US" dirty="0"/>
            </a:p>
          </p:txBody>
        </p:sp>
        <p:sp>
          <p:nvSpPr>
            <p:cNvPr id="18" name="Oval 4"/>
            <p:cNvSpPr/>
            <p:nvPr/>
          </p:nvSpPr>
          <p:spPr>
            <a:xfrm>
              <a:off x="2620634" y="360047"/>
              <a:ext cx="2057414" cy="84868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800" b="1" kern="1200" dirty="0" smtClean="0">
                  <a:solidFill>
                    <a:schemeClr val="bg1"/>
                  </a:solidFill>
                </a:rPr>
                <a:t>Coal India Ltd.</a:t>
              </a:r>
              <a:endParaRPr lang="en-US" sz="2800" b="1" kern="1200" dirty="0">
                <a:solidFill>
                  <a:schemeClr val="bg1"/>
                </a:solidFill>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24110"/>
            <a:ext cx="7010400" cy="976090"/>
          </a:xfrm>
        </p:spPr>
        <p:txBody>
          <a:bodyPr>
            <a:normAutofit fontScale="90000"/>
          </a:bodyPr>
          <a:lstStyle/>
          <a:p>
            <a:r>
              <a:rPr lang="en-US" dirty="0" smtClean="0"/>
              <a:t>Outcomes of the Thalassemia Bal </a:t>
            </a:r>
            <a:r>
              <a:rPr lang="en-US" dirty="0" err="1" smtClean="0"/>
              <a:t>Sewa</a:t>
            </a:r>
            <a:r>
              <a:rPr lang="en-US" dirty="0" smtClean="0"/>
              <a:t> </a:t>
            </a:r>
            <a:r>
              <a:rPr lang="en-US" dirty="0" err="1" smtClean="0"/>
              <a:t>Yojna</a:t>
            </a:r>
            <a:r>
              <a:rPr lang="en-US" dirty="0" smtClean="0"/>
              <a:t> </a:t>
            </a:r>
            <a:endParaRPr lang="en-US" dirty="0"/>
          </a:p>
        </p:txBody>
      </p:sp>
      <p:sp>
        <p:nvSpPr>
          <p:cNvPr id="3" name="Content Placeholder 2"/>
          <p:cNvSpPr>
            <a:spLocks noGrp="1"/>
          </p:cNvSpPr>
          <p:nvPr>
            <p:ph idx="1"/>
          </p:nvPr>
        </p:nvSpPr>
        <p:spPr>
          <a:xfrm>
            <a:off x="837565" y="1524000"/>
            <a:ext cx="8058785" cy="5029200"/>
          </a:xfrm>
        </p:spPr>
        <p:txBody>
          <a:bodyPr>
            <a:normAutofit fontScale="87500" lnSpcReduction="10000"/>
          </a:bodyPr>
          <a:lstStyle/>
          <a:p>
            <a:endParaRPr lang="en-US" sz="3400" b="1" dirty="0" smtClean="0">
              <a:solidFill>
                <a:srgbClr val="2D935D"/>
              </a:solidFill>
              <a:latin typeface="Calibri" panose="020F0502020204030204" charset="0"/>
              <a:ea typeface="Adobe Gothic Std B" panose="020B0800000000000000" pitchFamily="34" charset="-128"/>
            </a:endParaRPr>
          </a:p>
          <a:p>
            <a:r>
              <a:rPr lang="en-US" sz="1600" b="1" dirty="0" smtClean="0">
                <a:solidFill>
                  <a:srgbClr val="2D935D"/>
                </a:solidFill>
                <a:latin typeface="Calibri" panose="020F0502020204030204" charset="0"/>
                <a:ea typeface="Adobe Gothic Std B" panose="020B0800000000000000" pitchFamily="34" charset="-128"/>
              </a:rPr>
              <a:t>FACTORING SCALABILITY</a:t>
            </a:r>
          </a:p>
          <a:p>
            <a:pPr lvl="1"/>
            <a:r>
              <a:rPr lang="en-US" sz="1600" dirty="0">
                <a:solidFill>
                  <a:srgbClr val="002060"/>
                </a:solidFill>
                <a:latin typeface="Calibri" panose="020F0502020204030204" charset="0"/>
              </a:rPr>
              <a:t>Started with 3 hospitals. Now partnering with 6 hospitals</a:t>
            </a:r>
          </a:p>
          <a:p>
            <a:pPr lvl="1"/>
            <a:r>
              <a:rPr lang="en-IN" sz="1600" dirty="0" smtClean="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Hospitals </a:t>
            </a:r>
            <a:r>
              <a:rPr lang="en-IN" sz="1600" dirty="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selected are spread across India to avoid excessive or deficient focus in one region and to create a facility near to the patients to </a:t>
            </a:r>
            <a:endParaRPr lang="en-IN" sz="1600" dirty="0" smtClean="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endParaRPr>
          </a:p>
          <a:p>
            <a:pPr>
              <a:spcAft>
                <a:spcPts val="600"/>
              </a:spcAft>
            </a:pPr>
            <a:r>
              <a:rPr lang="en-US" sz="1600" b="1" dirty="0" smtClean="0">
                <a:solidFill>
                  <a:srgbClr val="2D935D"/>
                </a:solidFill>
                <a:latin typeface="Calibri" panose="020F0502020204030204" charset="0"/>
                <a:ea typeface="Adobe Gothic Std B" panose="020B0800000000000000" pitchFamily="34" charset="-128"/>
              </a:rPr>
              <a:t>IMPACT  </a:t>
            </a:r>
            <a:r>
              <a:rPr lang="en-US" sz="1600" b="1" dirty="0">
                <a:solidFill>
                  <a:srgbClr val="2D935D"/>
                </a:solidFill>
                <a:latin typeface="Calibri" panose="020F0502020204030204" charset="0"/>
                <a:ea typeface="Adobe Gothic Std B" panose="020B0800000000000000" pitchFamily="34" charset="-128"/>
              </a:rPr>
              <a:t>ANALYSIS </a:t>
            </a:r>
          </a:p>
          <a:p>
            <a:pPr marL="457200" indent="-457200">
              <a:buFont typeface="Arial" panose="020B0604020202020204" pitchFamily="34" charset="0"/>
              <a:buChar char="•"/>
            </a:pPr>
            <a:r>
              <a:rPr lang="en-US" sz="1600" b="1" dirty="0">
                <a:latin typeface="Calibri" panose="020F0502020204030204" charset="0"/>
              </a:rPr>
              <a:t>Beneficiaries </a:t>
            </a:r>
            <a:r>
              <a:rPr lang="en-US" sz="1600" dirty="0">
                <a:latin typeface="Calibri" panose="020F0502020204030204" charset="0"/>
              </a:rPr>
              <a:t>Thalassemia patients from poor background, their family.  A one time cure for lifelong joy.</a:t>
            </a:r>
          </a:p>
          <a:p>
            <a:pPr marL="457200" indent="-457200">
              <a:buFont typeface="Arial" panose="020B0604020202020204" pitchFamily="34" charset="0"/>
              <a:buChar char="•"/>
            </a:pPr>
            <a:r>
              <a:rPr lang="en-US" sz="1600" b="1" dirty="0">
                <a:latin typeface="Calibri" panose="020F0502020204030204" charset="0"/>
              </a:rPr>
              <a:t>Advantages</a:t>
            </a:r>
          </a:p>
          <a:p>
            <a:pPr marL="914400" lvl="3" indent="-457200">
              <a:buFont typeface="Arial" panose="020B0604020202020204" pitchFamily="34" charset="0"/>
              <a:buChar char="•"/>
            </a:pPr>
            <a:r>
              <a:rPr lang="en-US" sz="1600" b="1" dirty="0">
                <a:solidFill>
                  <a:srgbClr val="002060"/>
                </a:solidFill>
                <a:latin typeface="Calibri" panose="020F0502020204030204" charset="0"/>
              </a:rPr>
              <a:t>Model is a successful synergy of efforts from 4 different sectors for social welfare</a:t>
            </a:r>
          </a:p>
          <a:p>
            <a:pPr marL="914400" lvl="3" indent="-457200">
              <a:buFont typeface="Arial" panose="020B0604020202020204" pitchFamily="34" charset="0"/>
              <a:buChar char="•"/>
            </a:pPr>
            <a:r>
              <a:rPr lang="en-US" sz="1600" b="1" dirty="0">
                <a:solidFill>
                  <a:srgbClr val="002060"/>
                </a:solidFill>
                <a:latin typeface="Calibri" panose="020F0502020204030204" charset="0"/>
              </a:rPr>
              <a:t>Pan India presence</a:t>
            </a:r>
          </a:p>
          <a:p>
            <a:pPr marL="914400" lvl="3" indent="-457200">
              <a:buFont typeface="Arial" panose="020B0604020202020204" pitchFamily="34" charset="0"/>
              <a:buChar char="•"/>
            </a:pPr>
            <a:r>
              <a:rPr lang="en-IN" sz="1600" b="1" dirty="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Collaborated with </a:t>
            </a:r>
            <a:r>
              <a:rPr lang="en-IN" sz="1600" b="1" dirty="0" smtClean="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coal India  </a:t>
            </a:r>
            <a:r>
              <a:rPr lang="en-IN" sz="1600" b="1" dirty="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and  a NGO called  (</a:t>
            </a:r>
            <a:r>
              <a:rPr lang="en-IN" sz="1600" b="1" dirty="0" err="1">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Thalassemics</a:t>
            </a:r>
            <a:r>
              <a:rPr lang="en-IN" sz="1600" b="1" dirty="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 India) which  has 30 years experience in the field.</a:t>
            </a:r>
          </a:p>
          <a:p>
            <a:pPr marL="914400" lvl="3" indent="-457200">
              <a:buFont typeface="Arial" panose="020B0604020202020204" pitchFamily="34" charset="0"/>
              <a:buChar char="•"/>
            </a:pPr>
            <a:r>
              <a:rPr lang="en-US" sz="1600" b="1" dirty="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The model has been successful &amp; it is </a:t>
            </a:r>
            <a:r>
              <a:rPr lang="en-US" sz="1600" b="1" dirty="0" smtClean="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requested to </a:t>
            </a:r>
            <a:r>
              <a:rPr lang="en-US" sz="1600" b="1" dirty="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be replicated in other inherited diseases.(sickle , hemophilia</a:t>
            </a:r>
            <a:r>
              <a:rPr lang="en-US" sz="1600" b="1" dirty="0" smtClean="0">
                <a:solidFill>
                  <a:srgbClr val="002060"/>
                </a:solidFill>
                <a:latin typeface="Calibri" panose="020F0502020204030204" charset="0"/>
                <a:ea typeface="Arial Unicode MS" panose="020B0604020202020204" charset="-122"/>
                <a:cs typeface="Arial Unicode MS" panose="020B0604020202020204" charset="-122"/>
                <a:sym typeface="Arial" panose="020B0604020202020204"/>
              </a:rPr>
              <a:t>)</a:t>
            </a:r>
          </a:p>
          <a:p>
            <a:pPr marL="914400" lvl="3" indent="-457200">
              <a:buFont typeface="Arial" panose="020B0604020202020204" pitchFamily="34" charset="0"/>
              <a:buChar char="•"/>
            </a:pPr>
            <a:r>
              <a:rPr lang="en-US" sz="1600" b="1" dirty="0" smtClean="0">
                <a:solidFill>
                  <a:srgbClr val="002060"/>
                </a:solidFill>
                <a:latin typeface="Calibri" panose="020F0502020204030204" charset="0"/>
                <a:sym typeface="+mn-ea"/>
              </a:rPr>
              <a:t>96  BMT</a:t>
            </a:r>
            <a:r>
              <a:rPr lang="en-IN" altLang="en-US" sz="1600" b="1" dirty="0" smtClean="0">
                <a:solidFill>
                  <a:srgbClr val="002060"/>
                </a:solidFill>
                <a:latin typeface="Calibri" panose="020F0502020204030204" charset="0"/>
                <a:sym typeface="+mn-ea"/>
              </a:rPr>
              <a:t>s</a:t>
            </a:r>
            <a:r>
              <a:rPr lang="en-US" sz="1600" b="1" dirty="0" smtClean="0">
                <a:solidFill>
                  <a:srgbClr val="002060"/>
                </a:solidFill>
                <a:latin typeface="Calibri" panose="020F0502020204030204" charset="0"/>
                <a:sym typeface="+mn-ea"/>
              </a:rPr>
              <a:t> have ben done so far.</a:t>
            </a:r>
          </a:p>
          <a:p>
            <a:pPr marL="914400" lvl="3" indent="-457200">
              <a:buFont typeface="Arial" panose="020B0604020202020204" pitchFamily="34" charset="0"/>
              <a:buChar char="•"/>
            </a:pPr>
            <a:endParaRPr lang="en-US" sz="1600" b="1" dirty="0" smtClean="0">
              <a:solidFill>
                <a:srgbClr val="002060"/>
              </a:solidFill>
              <a:latin typeface="Calibri" panose="020F0502020204030204" charset="0"/>
              <a:ea typeface="Arial Unicode MS" panose="020B0604020202020204" charset="-122"/>
              <a:cs typeface="Arial Unicode MS" panose="020B0604020202020204" charset="-122"/>
              <a:sym typeface="+mn-e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8265" y="624205"/>
            <a:ext cx="7176135" cy="1044575"/>
          </a:xfrm>
        </p:spPr>
        <p:txBody>
          <a:bodyPr>
            <a:normAutofit fontScale="90000"/>
          </a:bodyPr>
          <a:lstStyle/>
          <a:p>
            <a:pPr algn="ctr"/>
            <a:r>
              <a:rPr lang="en-US" dirty="0" smtClean="0"/>
              <a:t> </a:t>
            </a:r>
            <a:r>
              <a:rPr lang="en-US" sz="2000" b="1" dirty="0" smtClean="0"/>
              <a:t>Achievements ( state </a:t>
            </a:r>
            <a:r>
              <a:rPr lang="en-US" sz="2000" b="1" dirty="0"/>
              <a:t>blood cell at NHM and state Health Departments</a:t>
            </a:r>
            <a:r>
              <a:rPr lang="en-US" sz="2000" b="1" dirty="0" smtClean="0"/>
              <a:t>)</a:t>
            </a:r>
            <a:r>
              <a:rPr lang="en-US" sz="2000" b="1" dirty="0"/>
              <a:t>  –</a:t>
            </a:r>
            <a:br>
              <a:rPr lang="en-US" sz="2000" b="1" dirty="0"/>
            </a:br>
            <a:r>
              <a:rPr lang="en-US" sz="2000" dirty="0"/>
              <a:t/>
            </a:r>
            <a:br>
              <a:rPr lang="en-US" sz="2000" dirty="0"/>
            </a:br>
            <a:r>
              <a:rPr lang="en-US" dirty="0" smtClean="0"/>
              <a:t> </a:t>
            </a:r>
            <a:endParaRPr lang="en-US" dirty="0"/>
          </a:p>
        </p:txBody>
      </p:sp>
      <p:sp>
        <p:nvSpPr>
          <p:cNvPr id="3" name="Content Placeholder 2"/>
          <p:cNvSpPr>
            <a:spLocks noGrp="1"/>
          </p:cNvSpPr>
          <p:nvPr>
            <p:ph idx="1"/>
          </p:nvPr>
        </p:nvSpPr>
        <p:spPr>
          <a:xfrm>
            <a:off x="1295400" y="1828800"/>
            <a:ext cx="7239001" cy="4082422"/>
          </a:xfrm>
        </p:spPr>
        <p:txBody>
          <a:bodyPr>
            <a:normAutofit/>
          </a:bodyPr>
          <a:lstStyle/>
          <a:p>
            <a:r>
              <a:rPr lang="en-US" sz="1800" b="1" dirty="0" smtClean="0">
                <a:solidFill>
                  <a:srgbClr val="002060"/>
                </a:solidFill>
                <a:latin typeface="Calibri" panose="020F0502020204030204" charset="0"/>
              </a:rPr>
              <a:t>58 blood banks ha</a:t>
            </a:r>
            <a:r>
              <a:rPr lang="en-IN" altLang="en-US" sz="1800" b="1" dirty="0" smtClean="0">
                <a:solidFill>
                  <a:srgbClr val="002060"/>
                </a:solidFill>
                <a:latin typeface="Calibri" panose="020F0502020204030204" charset="0"/>
              </a:rPr>
              <a:t>ve</a:t>
            </a:r>
            <a:r>
              <a:rPr lang="en-US" sz="1800" b="1" dirty="0" smtClean="0">
                <a:solidFill>
                  <a:srgbClr val="002060"/>
                </a:solidFill>
                <a:latin typeface="Calibri" panose="020F0502020204030204" charset="0"/>
              </a:rPr>
              <a:t> been established in the districts without blood banks</a:t>
            </a:r>
          </a:p>
          <a:p>
            <a:r>
              <a:rPr lang="en-US" sz="1800" b="1" dirty="0">
                <a:solidFill>
                  <a:srgbClr val="002060"/>
                </a:solidFill>
                <a:latin typeface="Calibri" panose="020F0502020204030204" charset="0"/>
              </a:rPr>
              <a:t>9</a:t>
            </a:r>
            <a:r>
              <a:rPr lang="en-US" sz="1800" b="1" dirty="0" smtClean="0">
                <a:solidFill>
                  <a:srgbClr val="002060"/>
                </a:solidFill>
                <a:latin typeface="Calibri" panose="020F0502020204030204" charset="0"/>
              </a:rPr>
              <a:t>87 blood banks have been made functional , around 150 blood component units has been </a:t>
            </a:r>
            <a:r>
              <a:rPr lang="en-US" sz="1800" b="1" dirty="0" err="1" smtClean="0">
                <a:solidFill>
                  <a:srgbClr val="002060"/>
                </a:solidFill>
                <a:latin typeface="Calibri" panose="020F0502020204030204" charset="0"/>
              </a:rPr>
              <a:t>establihed</a:t>
            </a:r>
          </a:p>
          <a:p>
            <a:r>
              <a:rPr lang="en-US" sz="1800" b="1" dirty="0" smtClean="0">
                <a:solidFill>
                  <a:srgbClr val="002060"/>
                </a:solidFill>
                <a:latin typeface="Calibri" panose="020F0502020204030204" charset="0"/>
              </a:rPr>
              <a:t>1646 Blood storages has been made operational</a:t>
            </a:r>
          </a:p>
          <a:p>
            <a:r>
              <a:rPr lang="en-US" sz="1800" b="1" dirty="0" smtClean="0">
                <a:solidFill>
                  <a:srgbClr val="002060"/>
                </a:solidFill>
                <a:latin typeface="Calibri" panose="020F0502020204030204" charset="0"/>
              </a:rPr>
              <a:t>Antenatal and new born screening has been initiated in some states</a:t>
            </a:r>
          </a:p>
          <a:p>
            <a:r>
              <a:rPr lang="en-US" sz="1800" b="1" dirty="0" smtClean="0">
                <a:solidFill>
                  <a:srgbClr val="002060"/>
                </a:solidFill>
                <a:latin typeface="Calibri" panose="020F0502020204030204" charset="0"/>
              </a:rPr>
              <a:t>Day care </a:t>
            </a:r>
            <a:r>
              <a:rPr lang="en-US" sz="1800" b="1" dirty="0" err="1" smtClean="0">
                <a:solidFill>
                  <a:srgbClr val="002060"/>
                </a:solidFill>
                <a:latin typeface="Calibri" panose="020F0502020204030204" charset="0"/>
              </a:rPr>
              <a:t>centres</a:t>
            </a:r>
            <a:r>
              <a:rPr lang="en-US" sz="1800" b="1" dirty="0" smtClean="0">
                <a:solidFill>
                  <a:srgbClr val="002060"/>
                </a:solidFill>
                <a:latin typeface="Calibri" panose="020F0502020204030204" charset="0"/>
              </a:rPr>
              <a:t> are being established, availability of drugs  </a:t>
            </a:r>
          </a:p>
          <a:p>
            <a:r>
              <a:rPr lang="en-US" sz="1800" b="1" dirty="0" smtClean="0">
                <a:solidFill>
                  <a:srgbClr val="002060"/>
                </a:solidFill>
                <a:latin typeface="Calibri" panose="020F0502020204030204" charset="0"/>
              </a:rPr>
              <a:t>Awareness programmes</a:t>
            </a:r>
          </a:p>
          <a:p>
            <a:r>
              <a:rPr lang="en-US" sz="1800" b="1" dirty="0" smtClean="0">
                <a:solidFill>
                  <a:srgbClr val="002060"/>
                </a:solidFill>
                <a:latin typeface="Calibri" panose="020F0502020204030204" charset="0"/>
              </a:rPr>
              <a:t> initiation of BMT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altLang="en-US" b="1"/>
              <a:t>OUTCOMES</a:t>
            </a:r>
          </a:p>
        </p:txBody>
      </p:sp>
      <p:sp>
        <p:nvSpPr>
          <p:cNvPr id="3" name="Content Placeholder 2"/>
          <p:cNvSpPr>
            <a:spLocks noGrp="1"/>
          </p:cNvSpPr>
          <p:nvPr>
            <p:ph idx="1"/>
          </p:nvPr>
        </p:nvSpPr>
        <p:spPr/>
        <p:txBody>
          <a:bodyPr>
            <a:normAutofit/>
          </a:bodyPr>
          <a:lstStyle/>
          <a:p>
            <a:r>
              <a:rPr lang="en-IN" altLang="en-US" b="1" dirty="0" smtClean="0">
                <a:solidFill>
                  <a:srgbClr val="002060"/>
                </a:solidFill>
                <a:latin typeface="Calibri" panose="020F0502020204030204" charset="0"/>
                <a:sym typeface="+mn-ea"/>
              </a:rPr>
              <a:t>Reduced m</a:t>
            </a:r>
            <a:r>
              <a:rPr lang="en-US" b="1" dirty="0" smtClean="0">
                <a:solidFill>
                  <a:srgbClr val="002060"/>
                </a:solidFill>
                <a:latin typeface="Calibri" panose="020F0502020204030204" charset="0"/>
                <a:sym typeface="+mn-ea"/>
              </a:rPr>
              <a:t>aternal and child mortality </a:t>
            </a:r>
            <a:r>
              <a:rPr lang="en-IN" altLang="en-US" b="1" dirty="0" smtClean="0">
                <a:solidFill>
                  <a:srgbClr val="002060"/>
                </a:solidFill>
                <a:latin typeface="Calibri" panose="020F0502020204030204" charset="0"/>
                <a:sym typeface="+mn-ea"/>
              </a:rPr>
              <a:t>rate</a:t>
            </a:r>
          </a:p>
          <a:p>
            <a:r>
              <a:rPr lang="en-IN" altLang="en-US" b="1" dirty="0" smtClean="0">
                <a:solidFill>
                  <a:srgbClr val="002060"/>
                </a:solidFill>
                <a:latin typeface="Calibri" panose="020F0502020204030204" charset="0"/>
                <a:sym typeface="+mn-ea"/>
              </a:rPr>
              <a:t>Decreased incidence of Haemophilic  p</a:t>
            </a:r>
            <a:r>
              <a:rPr lang="en-US" b="1" dirty="0" smtClean="0">
                <a:solidFill>
                  <a:srgbClr val="002060"/>
                </a:solidFill>
                <a:latin typeface="Calibri" panose="020F0502020204030204" charset="0"/>
                <a:sym typeface="+mn-ea"/>
              </a:rPr>
              <a:t>eople living wit</a:t>
            </a:r>
            <a:r>
              <a:rPr lang="en-IN" altLang="en-US" b="1" dirty="0" smtClean="0">
                <a:solidFill>
                  <a:srgbClr val="002060"/>
                </a:solidFill>
                <a:latin typeface="Calibri" panose="020F0502020204030204" charset="0"/>
                <a:sym typeface="+mn-ea"/>
              </a:rPr>
              <a:t>h disabilities</a:t>
            </a:r>
          </a:p>
          <a:p>
            <a:r>
              <a:rPr lang="en-IN" altLang="en-US" b="1" dirty="0" smtClean="0">
                <a:solidFill>
                  <a:srgbClr val="002060"/>
                </a:solidFill>
                <a:latin typeface="Calibri" panose="020F0502020204030204" charset="0"/>
                <a:sym typeface="+mn-ea"/>
              </a:rPr>
              <a:t>Increased </a:t>
            </a:r>
            <a:r>
              <a:rPr lang="en-US" b="1" dirty="0" smtClean="0">
                <a:solidFill>
                  <a:srgbClr val="002060"/>
                </a:solidFill>
                <a:latin typeface="Calibri" panose="020F0502020204030204" charset="0"/>
                <a:sym typeface="+mn-ea"/>
              </a:rPr>
              <a:t>survival rate </a:t>
            </a:r>
            <a:r>
              <a:rPr lang="en-IN" altLang="en-US" b="1" dirty="0" smtClean="0">
                <a:solidFill>
                  <a:srgbClr val="002060"/>
                </a:solidFill>
                <a:latin typeface="Calibri" panose="020F0502020204030204" charset="0"/>
                <a:sym typeface="+mn-ea"/>
              </a:rPr>
              <a:t>among the </a:t>
            </a:r>
            <a:r>
              <a:rPr lang="en-US" b="1" dirty="0" err="1" smtClean="0">
                <a:solidFill>
                  <a:srgbClr val="002060"/>
                </a:solidFill>
                <a:latin typeface="Calibri" panose="020F0502020204030204" charset="0"/>
                <a:sym typeface="+mn-ea"/>
              </a:rPr>
              <a:t>hemoglobinopathies</a:t>
            </a:r>
            <a:r>
              <a:rPr lang="en-US" b="1" dirty="0" smtClean="0">
                <a:solidFill>
                  <a:srgbClr val="002060"/>
                </a:solidFill>
                <a:latin typeface="Calibri" panose="020F0502020204030204" charset="0"/>
                <a:sym typeface="+mn-ea"/>
              </a:rPr>
              <a:t> patients  </a:t>
            </a:r>
          </a:p>
          <a:p>
            <a:r>
              <a:rPr lang="en-IN" altLang="en-US" b="1" dirty="0" smtClean="0">
                <a:solidFill>
                  <a:srgbClr val="002060"/>
                </a:solidFill>
                <a:latin typeface="Calibri" panose="020F0502020204030204" charset="0"/>
                <a:sym typeface="+mn-ea"/>
              </a:rPr>
              <a:t>R</a:t>
            </a:r>
            <a:r>
              <a:rPr lang="en-US" b="1" dirty="0" smtClean="0">
                <a:solidFill>
                  <a:srgbClr val="002060"/>
                </a:solidFill>
                <a:latin typeface="Calibri" panose="020F0502020204030204" charset="0"/>
                <a:sym typeface="+mn-ea"/>
              </a:rPr>
              <a:t>educed  burden  </a:t>
            </a:r>
            <a:r>
              <a:rPr lang="en-IN" altLang="en-US" b="1" dirty="0" smtClean="0">
                <a:solidFill>
                  <a:srgbClr val="002060"/>
                </a:solidFill>
                <a:latin typeface="Calibri" panose="020F0502020204030204" charset="0"/>
                <a:sym typeface="+mn-ea"/>
              </a:rPr>
              <a:t>on</a:t>
            </a:r>
            <a:r>
              <a:rPr lang="en-US" b="1" dirty="0" smtClean="0">
                <a:solidFill>
                  <a:srgbClr val="002060"/>
                </a:solidFill>
                <a:latin typeface="Calibri" panose="020F0502020204030204" charset="0"/>
                <a:sym typeface="+mn-ea"/>
              </a:rPr>
              <a:t>  health resources ,</a:t>
            </a:r>
          </a:p>
          <a:p>
            <a:r>
              <a:rPr lang="en-IN" altLang="en-US" b="1" dirty="0" smtClean="0">
                <a:solidFill>
                  <a:srgbClr val="002060"/>
                </a:solidFill>
                <a:latin typeface="Calibri" panose="020F0502020204030204" charset="0"/>
                <a:sym typeface="+mn-ea"/>
              </a:rPr>
              <a:t>L</a:t>
            </a:r>
            <a:r>
              <a:rPr lang="en-US" b="1" dirty="0" smtClean="0">
                <a:solidFill>
                  <a:srgbClr val="002060"/>
                </a:solidFill>
                <a:latin typeface="Calibri" panose="020F0502020204030204" charset="0"/>
                <a:sym typeface="+mn-ea"/>
              </a:rPr>
              <a:t>ower prevalence of </a:t>
            </a:r>
            <a:r>
              <a:rPr lang="en-US" b="1" dirty="0" err="1" smtClean="0">
                <a:solidFill>
                  <a:srgbClr val="002060"/>
                </a:solidFill>
                <a:latin typeface="Calibri" panose="020F0502020204030204" charset="0"/>
                <a:sym typeface="+mn-ea"/>
              </a:rPr>
              <a:t>Hemoglobinopathies</a:t>
            </a:r>
            <a:r>
              <a:rPr lang="en-US" b="1" dirty="0" smtClean="0">
                <a:solidFill>
                  <a:srgbClr val="002060"/>
                </a:solidFill>
                <a:latin typeface="Calibri" panose="020F0502020204030204" charset="0"/>
                <a:sym typeface="+mn-ea"/>
              </a:rPr>
              <a:t> </a:t>
            </a:r>
            <a:r>
              <a:rPr lang="en-US" b="1" dirty="0" err="1" smtClean="0">
                <a:solidFill>
                  <a:srgbClr val="002060"/>
                </a:solidFill>
                <a:latin typeface="Calibri" panose="020F0502020204030204" charset="0"/>
                <a:sym typeface="+mn-ea"/>
              </a:rPr>
              <a:t>etc</a:t>
            </a:r>
            <a:r>
              <a:rPr lang="en-US" b="1" dirty="0" smtClean="0">
                <a:solidFill>
                  <a:srgbClr val="002060"/>
                </a:solidFill>
                <a:latin typeface="Calibri" panose="020F0502020204030204" charset="0"/>
                <a:sym typeface="+mn-ea"/>
              </a:rPr>
              <a:t>  </a:t>
            </a:r>
          </a:p>
          <a:p>
            <a:endParaRPr lang="en-US" dirty="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8265" y="624205"/>
            <a:ext cx="7176135" cy="887730"/>
          </a:xfrm>
        </p:spPr>
        <p:txBody>
          <a:bodyPr/>
          <a:lstStyle/>
          <a:p>
            <a:pPr algn="ctr"/>
            <a:r>
              <a:rPr lang="en-IN" altLang="en-US" b="1"/>
              <a:t>WAY FORWARD</a:t>
            </a:r>
          </a:p>
        </p:txBody>
      </p:sp>
      <p:sp>
        <p:nvSpPr>
          <p:cNvPr id="3" name="Content Placeholder 2"/>
          <p:cNvSpPr>
            <a:spLocks noGrp="1"/>
          </p:cNvSpPr>
          <p:nvPr>
            <p:ph idx="1"/>
          </p:nvPr>
        </p:nvSpPr>
        <p:spPr/>
        <p:txBody>
          <a:bodyPr>
            <a:normAutofit fontScale="87500" lnSpcReduction="10000"/>
          </a:bodyPr>
          <a:lstStyle/>
          <a:p>
            <a:r>
              <a:rPr lang="en-US" b="1" dirty="0" smtClean="0">
                <a:solidFill>
                  <a:srgbClr val="002060"/>
                </a:solidFill>
                <a:latin typeface="Calibri" panose="020F0502020204030204" charset="0"/>
              </a:rPr>
              <a:t>Effective </a:t>
            </a:r>
            <a:r>
              <a:rPr lang="en-US" b="1" dirty="0">
                <a:solidFill>
                  <a:srgbClr val="002060"/>
                </a:solidFill>
                <a:latin typeface="Calibri" panose="020F0502020204030204" charset="0"/>
              </a:rPr>
              <a:t>strategies for improving health-related processes &amp; outcomes </a:t>
            </a:r>
            <a:endParaRPr lang="en-US" b="1" dirty="0" smtClean="0">
              <a:solidFill>
                <a:srgbClr val="002060"/>
              </a:solidFill>
              <a:latin typeface="Calibri" panose="020F0502020204030204" charset="0"/>
            </a:endParaRPr>
          </a:p>
          <a:p>
            <a:r>
              <a:rPr lang="en-IN" altLang="en-US" b="1" dirty="0">
                <a:solidFill>
                  <a:srgbClr val="002060"/>
                </a:solidFill>
                <a:latin typeface="Calibri" panose="020F0502020204030204" charset="0"/>
              </a:rPr>
              <a:t>R</a:t>
            </a:r>
            <a:r>
              <a:rPr lang="en-US" b="1" dirty="0">
                <a:solidFill>
                  <a:srgbClr val="002060"/>
                </a:solidFill>
                <a:latin typeface="Calibri" panose="020F0502020204030204" charset="0"/>
              </a:rPr>
              <a:t>efined implementation frameworks ,interventions and </a:t>
            </a:r>
            <a:r>
              <a:rPr lang="en-US" b="1" dirty="0" smtClean="0">
                <a:solidFill>
                  <a:srgbClr val="002060"/>
                </a:solidFill>
                <a:latin typeface="Calibri" panose="020F0502020204030204" charset="0"/>
              </a:rPr>
              <a:t>measures</a:t>
            </a:r>
          </a:p>
          <a:p>
            <a:pPr marL="342900" lvl="1" indent="-342900"/>
            <a:r>
              <a:rPr lang="en-US" sz="2400" b="1" dirty="0" smtClean="0">
                <a:solidFill>
                  <a:srgbClr val="002060"/>
                </a:solidFill>
                <a:latin typeface="Calibri" panose="020F0502020204030204" charset="0"/>
                <a:sym typeface="+mn-ea"/>
              </a:rPr>
              <a:t>Strengthening </a:t>
            </a:r>
            <a:r>
              <a:rPr lang="en-US" sz="2400" b="1" dirty="0">
                <a:solidFill>
                  <a:srgbClr val="002060"/>
                </a:solidFill>
                <a:latin typeface="Calibri" panose="020F0502020204030204" charset="0"/>
                <a:sym typeface="+mn-ea"/>
              </a:rPr>
              <a:t>laboratory facilities for testing and confirmation of hemoglobinopathy carriers at </a:t>
            </a:r>
            <a:r>
              <a:rPr lang="en-US" sz="2400" b="1" dirty="0" smtClean="0">
                <a:solidFill>
                  <a:srgbClr val="002060"/>
                </a:solidFill>
                <a:latin typeface="Calibri" panose="020F0502020204030204" charset="0"/>
                <a:sym typeface="+mn-ea"/>
              </a:rPr>
              <a:t>DH</a:t>
            </a:r>
          </a:p>
          <a:p>
            <a:pPr marL="342900" lvl="1" indent="-342900"/>
            <a:r>
              <a:rPr lang="en-US" sz="2400" b="1" dirty="0">
                <a:solidFill>
                  <a:srgbClr val="002060"/>
                </a:solidFill>
                <a:latin typeface="Calibri" panose="020F0502020204030204" charset="0"/>
                <a:sym typeface="+mn-ea"/>
              </a:rPr>
              <a:t>Establishing  regional centers, COE in States with facilities for prenatal diagnosis and laboratory facilities for DNA analysis.</a:t>
            </a:r>
          </a:p>
          <a:p>
            <a:pPr marL="342900" lvl="1" indent="-342900"/>
            <a:r>
              <a:rPr lang="en-US" sz="2400" b="1" dirty="0" smtClean="0">
                <a:solidFill>
                  <a:srgbClr val="002060"/>
                </a:solidFill>
                <a:latin typeface="Calibri" panose="020F0502020204030204" charset="0"/>
                <a:sym typeface="+mn-ea"/>
              </a:rPr>
              <a:t>Provide </a:t>
            </a:r>
            <a:r>
              <a:rPr lang="en-US" sz="2400" b="1" dirty="0">
                <a:solidFill>
                  <a:srgbClr val="002060"/>
                </a:solidFill>
                <a:latin typeface="Calibri" panose="020F0502020204030204" charset="0"/>
                <a:sym typeface="+mn-ea"/>
              </a:rPr>
              <a:t>optimal care to all thalassemia , sickle cell and Hemophilia patients at the district level, ensuring the blood bank facilities, and establishing the day care units </a:t>
            </a:r>
          </a:p>
          <a:p>
            <a:pPr lvl="1">
              <a:spcBef>
                <a:spcPts val="600"/>
              </a:spcBef>
            </a:pPr>
            <a:endParaRPr lang="en-US" sz="2400" b="1" dirty="0">
              <a:solidFill>
                <a:srgbClr val="002060"/>
              </a:solidFill>
              <a:latin typeface="Calibri" panose="020F0502020204030204" charset="0"/>
              <a:sym typeface="+mn-ea"/>
            </a:endParaRP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24110"/>
            <a:ext cx="7239000" cy="747490"/>
          </a:xfrm>
        </p:spPr>
        <p:txBody>
          <a:bodyPr>
            <a:normAutofit/>
          </a:bodyPr>
          <a:lstStyle/>
          <a:p>
            <a:pPr algn="ctr"/>
            <a:r>
              <a:rPr lang="en-IN" altLang="en-US" sz="1800" b="1" dirty="0"/>
              <a:t>WAY FORWARD</a:t>
            </a:r>
          </a:p>
        </p:txBody>
      </p:sp>
      <p:sp>
        <p:nvSpPr>
          <p:cNvPr id="3" name="Content Placeholder 2"/>
          <p:cNvSpPr>
            <a:spLocks noGrp="1"/>
          </p:cNvSpPr>
          <p:nvPr>
            <p:ph idx="1"/>
          </p:nvPr>
        </p:nvSpPr>
        <p:spPr>
          <a:xfrm>
            <a:off x="762000" y="1371600"/>
            <a:ext cx="8229600" cy="5181600"/>
          </a:xfrm>
        </p:spPr>
        <p:txBody>
          <a:bodyPr>
            <a:noAutofit/>
          </a:bodyPr>
          <a:lstStyle/>
          <a:p>
            <a:r>
              <a:rPr lang="en-US" sz="2000" b="1" dirty="0">
                <a:latin typeface="Calibri" panose="020F0502020204030204" charset="0"/>
              </a:rPr>
              <a:t>Political Will and </a:t>
            </a:r>
            <a:r>
              <a:rPr lang="en-US" sz="2000" b="1" dirty="0" smtClean="0">
                <a:latin typeface="Calibri" panose="020F0502020204030204" charset="0"/>
              </a:rPr>
              <a:t>Advocacy:</a:t>
            </a:r>
            <a:endParaRPr lang="en-US" sz="2000" dirty="0" smtClean="0">
              <a:latin typeface="Calibri" panose="020F0502020204030204" charset="0"/>
            </a:endParaRPr>
          </a:p>
          <a:p>
            <a:pPr lvl="1"/>
            <a:r>
              <a:rPr lang="en-US" sz="1665" dirty="0" smtClean="0">
                <a:solidFill>
                  <a:srgbClr val="002060"/>
                </a:solidFill>
                <a:latin typeface="Calibri" panose="020F0502020204030204" charset="0"/>
              </a:rPr>
              <a:t>A strong administrative and political support is required </a:t>
            </a:r>
            <a:r>
              <a:rPr lang="en-IN" altLang="en-US" sz="1665" dirty="0" smtClean="0">
                <a:solidFill>
                  <a:srgbClr val="002060"/>
                </a:solidFill>
                <a:latin typeface="Calibri" panose="020F0502020204030204" charset="0"/>
              </a:rPr>
              <a:t>as o</a:t>
            </a:r>
            <a:r>
              <a:rPr lang="en-US" dirty="0" smtClean="0">
                <a:solidFill>
                  <a:srgbClr val="002060"/>
                </a:solidFill>
                <a:latin typeface="Calibri" panose="020F0502020204030204" charset="0"/>
              </a:rPr>
              <a:t>bserved in countries like Cyprus, Greece and Italy</a:t>
            </a:r>
          </a:p>
          <a:p>
            <a:pPr lvl="1"/>
            <a:r>
              <a:rPr lang="en-US" dirty="0" smtClean="0">
                <a:solidFill>
                  <a:srgbClr val="002060"/>
                </a:solidFill>
                <a:latin typeface="Calibri" panose="020F0502020204030204" charset="0"/>
              </a:rPr>
              <a:t>Success examples even in developing countries, e.g. in Iran, Maldives, Sri Lanka and Pakistan. </a:t>
            </a:r>
          </a:p>
          <a:p>
            <a:r>
              <a:rPr lang="en-US" sz="2000" b="1" dirty="0" smtClean="0">
                <a:latin typeface="Calibri" panose="020F0502020204030204" charset="0"/>
              </a:rPr>
              <a:t>Collaboration </a:t>
            </a:r>
            <a:r>
              <a:rPr lang="en-US" sz="2000" dirty="0" smtClean="0">
                <a:latin typeface="Calibri" panose="020F0502020204030204" charset="0"/>
              </a:rPr>
              <a:t> </a:t>
            </a:r>
            <a:r>
              <a:rPr lang="en-US" sz="2000" dirty="0" smtClean="0">
                <a:solidFill>
                  <a:srgbClr val="002060"/>
                </a:solidFill>
                <a:latin typeface="Calibri" panose="020F0502020204030204" charset="0"/>
              </a:rPr>
              <a:t>More PSUs </a:t>
            </a:r>
            <a:r>
              <a:rPr lang="en-IN" altLang="en-US" sz="2000" dirty="0" smtClean="0">
                <a:solidFill>
                  <a:srgbClr val="002060"/>
                </a:solidFill>
                <a:latin typeface="Calibri" panose="020F0502020204030204" charset="0"/>
              </a:rPr>
              <a:t>are required </a:t>
            </a:r>
            <a:r>
              <a:rPr lang="en-US" sz="2000" dirty="0" smtClean="0">
                <a:solidFill>
                  <a:srgbClr val="002060"/>
                </a:solidFill>
                <a:latin typeface="Calibri" panose="020F0502020204030204" charset="0"/>
              </a:rPr>
              <a:t>to </a:t>
            </a:r>
            <a:r>
              <a:rPr lang="en-IN" altLang="en-US" sz="2000" dirty="0" smtClean="0">
                <a:solidFill>
                  <a:srgbClr val="002060"/>
                </a:solidFill>
                <a:latin typeface="Calibri" panose="020F0502020204030204" charset="0"/>
              </a:rPr>
              <a:t>direct thier CSR activities</a:t>
            </a:r>
            <a:r>
              <a:rPr lang="en-US" sz="2000" dirty="0" smtClean="0">
                <a:solidFill>
                  <a:srgbClr val="002060"/>
                </a:solidFill>
                <a:latin typeface="Calibri" panose="020F0502020204030204" charset="0"/>
              </a:rPr>
              <a:t> towards preventions and cure of these blood disorders </a:t>
            </a:r>
            <a:r>
              <a:rPr lang="en-IN" altLang="en-US" sz="2000" dirty="0" smtClean="0">
                <a:solidFill>
                  <a:srgbClr val="002060"/>
                </a:solidFill>
                <a:latin typeface="Calibri" panose="020F0502020204030204" charset="0"/>
              </a:rPr>
              <a:t>like BMT project of Coal India</a:t>
            </a:r>
          </a:p>
          <a:p>
            <a:pPr marL="0" lvl="1" indent="0">
              <a:buNone/>
            </a:pPr>
            <a:r>
              <a:rPr lang="en-US" b="1" dirty="0" smtClean="0">
                <a:latin typeface="Calibri" panose="020F0502020204030204" charset="0"/>
                <a:sym typeface="+mn-ea"/>
              </a:rPr>
              <a:t>Sustenance </a:t>
            </a:r>
            <a:r>
              <a:rPr lang="en-US" b="1" dirty="0">
                <a:latin typeface="Calibri" panose="020F0502020204030204" charset="0"/>
                <a:sym typeface="+mn-ea"/>
              </a:rPr>
              <a:t>of preventive programmes for long periods of time extending to decades </a:t>
            </a:r>
            <a:r>
              <a:rPr lang="en-IN" altLang="en-US" b="1" dirty="0">
                <a:latin typeface="Calibri" panose="020F0502020204030204" charset="0"/>
                <a:sym typeface="+mn-ea"/>
              </a:rPr>
              <a:t>with changing dynamics</a:t>
            </a:r>
            <a:r>
              <a:rPr lang="en-US" b="1" dirty="0">
                <a:latin typeface="Calibri" panose="020F0502020204030204" charset="0"/>
                <a:sym typeface="+mn-ea"/>
              </a:rPr>
              <a:t> is required to achieve expected outcomes. </a:t>
            </a:r>
            <a:br>
              <a:rPr lang="en-US" b="1" dirty="0">
                <a:latin typeface="Calibri" panose="020F0502020204030204" charset="0"/>
                <a:sym typeface="+mn-ea"/>
              </a:rPr>
            </a:br>
            <a:endParaRPr lang="en-US" dirty="0">
              <a:latin typeface="Calibri" panose="020F0502020204030204" charset="0"/>
            </a:endParaRPr>
          </a:p>
          <a:p>
            <a:pPr marL="457200" lvl="1" indent="0">
              <a:buNone/>
            </a:pPr>
            <a:endParaRPr lang="en-US" b="1" dirty="0" smtClean="0">
              <a:latin typeface="Calibri" panose="020F0502020204030204" charset="0"/>
            </a:endParaRPr>
          </a:p>
          <a:p>
            <a:endParaRPr lang="en-US" sz="2000" dirty="0">
              <a:solidFill>
                <a:schemeClr val="tx1">
                  <a:lumMod val="65000"/>
                  <a:lumOff val="35000"/>
                </a:schemeClr>
              </a:solidFill>
              <a:latin typeface="Calibri" panose="020F050202020403020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295400"/>
            <a:ext cx="7391400" cy="4343400"/>
          </a:xfrm>
        </p:spPr>
        <p:txBody>
          <a:bodyPr>
            <a:normAutofit fontScale="92500"/>
          </a:bodyPr>
          <a:lstStyle/>
          <a:p>
            <a:r>
              <a:rPr lang="en-US" b="1" dirty="0" smtClean="0">
                <a:solidFill>
                  <a:srgbClr val="002060"/>
                </a:solidFill>
                <a:latin typeface="Calibri" panose="020F0502020204030204" charset="0"/>
              </a:rPr>
              <a:t>Functionality of blood banks and blood storages </a:t>
            </a:r>
          </a:p>
          <a:p>
            <a:r>
              <a:rPr lang="en-US" b="1" dirty="0" smtClean="0">
                <a:solidFill>
                  <a:srgbClr val="002060"/>
                </a:solidFill>
                <a:latin typeface="Calibri" panose="020F0502020204030204" charset="0"/>
              </a:rPr>
              <a:t>Quality Processing of blood units  for safe supply of blood </a:t>
            </a:r>
          </a:p>
          <a:p>
            <a:r>
              <a:rPr lang="en-US" b="1" dirty="0" smtClean="0">
                <a:solidFill>
                  <a:srgbClr val="002060"/>
                </a:solidFill>
                <a:latin typeface="Calibri" panose="020F0502020204030204" charset="0"/>
              </a:rPr>
              <a:t>Day care </a:t>
            </a:r>
            <a:r>
              <a:rPr lang="en-US" b="1" dirty="0" err="1" smtClean="0">
                <a:solidFill>
                  <a:srgbClr val="002060"/>
                </a:solidFill>
                <a:latin typeface="Calibri" panose="020F0502020204030204" charset="0"/>
              </a:rPr>
              <a:t>centres</a:t>
            </a:r>
            <a:r>
              <a:rPr lang="en-US" b="1" dirty="0" smtClean="0">
                <a:solidFill>
                  <a:srgbClr val="002060"/>
                </a:solidFill>
                <a:latin typeface="Calibri" panose="020F0502020204030204" charset="0"/>
              </a:rPr>
              <a:t> having all the necessary facilities to cater patients needs </a:t>
            </a:r>
          </a:p>
          <a:p>
            <a:r>
              <a:rPr lang="en-US" b="1" dirty="0" smtClean="0">
                <a:solidFill>
                  <a:srgbClr val="002060"/>
                </a:solidFill>
                <a:latin typeface="Calibri" panose="020F0502020204030204" charset="0"/>
              </a:rPr>
              <a:t>Comprehensive care and management  at the tertiary care level including rehabilitation)</a:t>
            </a:r>
          </a:p>
          <a:p>
            <a:r>
              <a:rPr lang="en-US" b="1" dirty="0" smtClean="0">
                <a:solidFill>
                  <a:srgbClr val="002060"/>
                </a:solidFill>
                <a:latin typeface="Calibri" panose="020F0502020204030204" charset="0"/>
              </a:rPr>
              <a:t>Establish Hematopoietic stem cell transplant (HSCT) centers in states</a:t>
            </a:r>
          </a:p>
          <a:p>
            <a:pPr lvl="1"/>
            <a:r>
              <a:rPr lang="en-US" sz="2400" b="1" dirty="0" smtClean="0">
                <a:solidFill>
                  <a:srgbClr val="002060"/>
                </a:solidFill>
                <a:latin typeface="Calibri" panose="020F0502020204030204" charset="0"/>
              </a:rPr>
              <a:t>Augment facilities for stem cell collection and storage</a:t>
            </a:r>
          </a:p>
          <a:p>
            <a:pPr lvl="1"/>
            <a:r>
              <a:rPr lang="en-US" sz="2400" b="1" dirty="0" smtClean="0">
                <a:solidFill>
                  <a:srgbClr val="002060"/>
                </a:solidFill>
                <a:latin typeface="Calibri" panose="020F0502020204030204" charset="0"/>
              </a:rPr>
              <a:t>Initiation  of Stem Cell Donor registry</a:t>
            </a:r>
          </a:p>
          <a:p>
            <a:pPr marL="457200" lvl="1" indent="0">
              <a:buNone/>
            </a:pPr>
            <a:endParaRPr lang="en-US" sz="2400" b="1" dirty="0" smtClean="0">
              <a:solidFill>
                <a:srgbClr val="002060"/>
              </a:solidFill>
              <a:latin typeface="Calibri" panose="020F0502020204030204" charset="0"/>
            </a:endParaRPr>
          </a:p>
          <a:p>
            <a:endParaRPr lang="en-US" sz="2400" b="1" dirty="0" smtClean="0">
              <a:solidFill>
                <a:srgbClr val="002060"/>
              </a:solidFill>
              <a:latin typeface="Calibri" panose="020F0502020204030204" charset="0"/>
            </a:endParaRPr>
          </a:p>
        </p:txBody>
      </p:sp>
      <p:sp>
        <p:nvSpPr>
          <p:cNvPr id="4" name="Title 1"/>
          <p:cNvSpPr>
            <a:spLocks noGrp="1"/>
          </p:cNvSpPr>
          <p:nvPr>
            <p:ph type="title"/>
          </p:nvPr>
        </p:nvSpPr>
        <p:spPr>
          <a:xfrm>
            <a:off x="1295400" y="228600"/>
            <a:ext cx="7010400" cy="990600"/>
          </a:xfrm>
        </p:spPr>
        <p:txBody>
          <a:bodyPr>
            <a:normAutofit fontScale="90000"/>
          </a:bodyPr>
          <a:lstStyle/>
          <a:p>
            <a:r>
              <a:rPr lang="en-US" sz="2800" dirty="0" smtClean="0"/>
              <a:t>                     </a:t>
            </a:r>
            <a:br>
              <a:rPr lang="en-US" sz="2800" dirty="0" smtClean="0"/>
            </a:br>
            <a:r>
              <a:rPr lang="en-US" sz="2800" dirty="0" smtClean="0"/>
              <a:t>           </a:t>
            </a:r>
            <a:r>
              <a:rPr lang="en-IN" altLang="en-US" sz="2800" dirty="0" smtClean="0"/>
              <a:t>S</a:t>
            </a:r>
            <a:r>
              <a:rPr lang="en-US" sz="2800" dirty="0" smtClean="0"/>
              <a:t>till Miles to go: </a:t>
            </a:r>
            <a:r>
              <a:rPr lang="en-IN" altLang="en-US" sz="2800" dirty="0" smtClean="0"/>
              <a:t>Further Objectives</a:t>
            </a:r>
            <a:endParaRPr lang="en-IN" altLang="en-US" sz="2800" b="1"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81200" y="-1"/>
            <a:ext cx="5943600" cy="68676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09849" y="0"/>
            <a:ext cx="4287551" cy="68580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667000" y="0"/>
            <a:ext cx="4285413" cy="68580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t>We all can work</a:t>
            </a:r>
            <a:br>
              <a:rPr lang="en-US" sz="4000" b="1" dirty="0" smtClean="0"/>
            </a:br>
            <a:r>
              <a:rPr lang="en-US" sz="4000" b="1" dirty="0" smtClean="0"/>
              <a:t>              but together we win</a:t>
            </a:r>
            <a:endParaRPr lang="en-US" sz="4000" b="1" dirty="0"/>
          </a:p>
        </p:txBody>
      </p:sp>
      <p:sp>
        <p:nvSpPr>
          <p:cNvPr id="3" name="Content Placeholder 2"/>
          <p:cNvSpPr>
            <a:spLocks noGrp="1"/>
          </p:cNvSpPr>
          <p:nvPr>
            <p:ph idx="1"/>
          </p:nvPr>
        </p:nvSpPr>
        <p:spPr/>
        <p:txBody>
          <a:bodyPr/>
          <a:lstStyle/>
          <a:p>
            <a:endParaRPr lang="en-US" dirty="0" smtClean="0"/>
          </a:p>
          <a:p>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19400" y="2971800"/>
            <a:ext cx="4686300" cy="29182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26</TotalTime>
  <Words>2234</Words>
  <Application>Microsoft Office PowerPoint</Application>
  <PresentationFormat>On-screen Show (4:3)</PresentationFormat>
  <Paragraphs>260</Paragraphs>
  <Slides>32</Slides>
  <Notes>6</Notes>
  <HiddenSlides>0</HiddenSlides>
  <MMClips>1</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Wisp</vt:lpstr>
      <vt:lpstr>Implementation of  of Blood services &amp; Blood Disorders interventions (Haemoglobinopathies &amp; Hemophilia ) </vt:lpstr>
      <vt:lpstr>Slide 2</vt:lpstr>
      <vt:lpstr>                  Introduction </vt:lpstr>
      <vt:lpstr>THE INCALCULABLE COST OF UNSAFE &amp; INADEQUATE BLOOD</vt:lpstr>
      <vt:lpstr>BLOOD &amp; ITS RELATED DISORDERS - A PRESSING CONCERN OF OUR SOCIETY </vt:lpstr>
      <vt:lpstr>GLOBAL POTRAIT - A BRIEF SYNOPSIS</vt:lpstr>
      <vt:lpstr>GLOBAL PORTRAIT - AN OVERALL COMPARISON</vt:lpstr>
      <vt:lpstr>STEPS IN THE RIGHT DIRECTION -AN INTERNATIONAL  PICTURE</vt:lpstr>
      <vt:lpstr>Indian Scenario- Challenges -Bad blood: 2,234 get HIV after transfusion-Hindu</vt:lpstr>
      <vt:lpstr>     CHALLENGES </vt:lpstr>
      <vt:lpstr>A Focus on the Intervention itself is Not Sufficient</vt:lpstr>
      <vt:lpstr>Knowledge - key to Implement a New Program</vt:lpstr>
      <vt:lpstr>Mission of Blood cell -NHM (GOI)</vt:lpstr>
      <vt:lpstr>Reaching the Aspirations </vt:lpstr>
      <vt:lpstr>HEALTH ECONOMICS</vt:lpstr>
      <vt:lpstr>Cost Estimates Treatment v/s Screening</vt:lpstr>
      <vt:lpstr> STEPS TAKEN</vt:lpstr>
      <vt:lpstr>AN INTEGRATED Approach for under Health systems </vt:lpstr>
      <vt:lpstr>Slide 19</vt:lpstr>
      <vt:lpstr>  Thalassemia Bal Sewa Yojna (A project for under privileged  Thalassemics patients )</vt:lpstr>
      <vt:lpstr> Bal sewa Yojna (contd)</vt:lpstr>
      <vt:lpstr>Sarthakta (Synergy of efforts from 4 different sectors for social welfare) </vt:lpstr>
      <vt:lpstr>Outcomes of the Thalassemia Bal Sewa Yojna </vt:lpstr>
      <vt:lpstr> Achievements ( state blood cell at NHM and state Health Departments)  –   </vt:lpstr>
      <vt:lpstr>OUTCOMES</vt:lpstr>
      <vt:lpstr>WAY FORWARD</vt:lpstr>
      <vt:lpstr>WAY FORWARD</vt:lpstr>
      <vt:lpstr>                                 Still Miles to go: Further Objectives</vt:lpstr>
      <vt:lpstr>Slide 29</vt:lpstr>
      <vt:lpstr>Slide 30</vt:lpstr>
      <vt:lpstr>Slide 31</vt:lpstr>
      <vt:lpstr>We all can work               but together we win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Initiatives of GOI regarding Hemoglobinopathies</dc:title>
  <dc:creator>Vini</dc:creator>
  <cp:lastModifiedBy>Lenovo</cp:lastModifiedBy>
  <cp:revision>217</cp:revision>
  <dcterms:created xsi:type="dcterms:W3CDTF">2017-02-11T14:11:00Z</dcterms:created>
  <dcterms:modified xsi:type="dcterms:W3CDTF">2019-05-15T09:14:07Z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1033-10.2.0.6020</vt:lpwstr>
  </property>
</Properties>
</file>