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5" r:id="rId2"/>
    <p:sldId id="288" r:id="rId3"/>
    <p:sldId id="309" r:id="rId4"/>
    <p:sldId id="294" r:id="rId5"/>
    <p:sldId id="258" r:id="rId6"/>
    <p:sldId id="266" r:id="rId7"/>
    <p:sldId id="289" r:id="rId8"/>
    <p:sldId id="290" r:id="rId9"/>
    <p:sldId id="295" r:id="rId10"/>
    <p:sldId id="291" r:id="rId11"/>
    <p:sldId id="296" r:id="rId12"/>
    <p:sldId id="297" r:id="rId13"/>
    <p:sldId id="298" r:id="rId14"/>
    <p:sldId id="293" r:id="rId15"/>
    <p:sldId id="299" r:id="rId16"/>
    <p:sldId id="260" r:id="rId17"/>
    <p:sldId id="306" r:id="rId18"/>
    <p:sldId id="307" r:id="rId19"/>
    <p:sldId id="269" r:id="rId20"/>
    <p:sldId id="300" r:id="rId21"/>
    <p:sldId id="272" r:id="rId22"/>
    <p:sldId id="262" r:id="rId23"/>
    <p:sldId id="301" r:id="rId24"/>
    <p:sldId id="302" r:id="rId25"/>
    <p:sldId id="263" r:id="rId26"/>
    <p:sldId id="270" r:id="rId27"/>
    <p:sldId id="303" r:id="rId28"/>
    <p:sldId id="286" r:id="rId29"/>
    <p:sldId id="259" r:id="rId30"/>
    <p:sldId id="274" r:id="rId31"/>
    <p:sldId id="271" r:id="rId32"/>
    <p:sldId id="268" r:id="rId3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232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45F8B"/>
    <a:srgbClr val="1E84C1"/>
    <a:srgbClr val="395888"/>
    <a:srgbClr val="2389AD"/>
    <a:srgbClr val="F5F5F5"/>
    <a:srgbClr val="0085A1"/>
    <a:srgbClr val="04B6CC"/>
    <a:srgbClr val="123873"/>
    <a:srgbClr val="2766B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 showGuides="1">
      <p:cViewPr varScale="1">
        <p:scale>
          <a:sx n="69" d="100"/>
          <a:sy n="69" d="100"/>
        </p:scale>
        <p:origin x="-560" y="-80"/>
      </p:cViewPr>
      <p:guideLst>
        <p:guide orient="horz" pos="2232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6C910E3-DF72-4146-A3F9-829C1227B4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2662B29C-4667-4256-927A-AADF2EEFAB7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D35D0110-99ED-4F09-9C96-9F2514ED25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099A3-29F0-4770-ACF7-1E189C8A0F93}" type="datetimeFigureOut">
              <a:rPr lang="en-US" smtClean="0"/>
              <a:t>8/19/2019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953B7DAA-38B2-4E18-816A-6088D8BBC7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4AE877F8-93B7-43C3-9328-025B5494EF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093F2-6AD0-4B3D-9A14-B283B4B787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71637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396A5CB-E1C8-4FFA-898B-9D9F900936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AC5CCA2-64FE-409C-A73A-36000469EB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77CE9072-DF2C-4A88-9842-6F57127231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099A3-29F0-4770-ACF7-1E189C8A0F93}" type="datetimeFigureOut">
              <a:rPr lang="en-US" smtClean="0"/>
              <a:t>8/19/2019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2AED4AF9-920F-4856-9C51-E838F1F6A9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57A1774A-367C-46A2-A05A-09A5C0E995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093F2-6AD0-4B3D-9A14-B283B4B787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07144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81743CD-B08E-446C-A2A3-5FD425E192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67755CE7-6262-4F39-914E-43701A44B1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5930B1E6-B160-4262-9AB1-C045A43BF4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099A3-29F0-4770-ACF7-1E189C8A0F93}" type="datetimeFigureOut">
              <a:rPr lang="en-US" smtClean="0"/>
              <a:t>8/19/2019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EF8C8DAD-67F3-487B-8E22-FA18C89D67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978D52EA-F304-4CE3-8889-04D93407F0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093F2-6AD0-4B3D-9A14-B283B4B787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98351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146BA20-F1F8-45B7-9E1C-72BF2AA1EE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103C35D-A7C4-426F-8899-8C580C8D6DD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17522404-25D5-4997-BAD0-412F127DE0B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79151962-E3D0-4F11-B138-6FE08789C2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099A3-29F0-4770-ACF7-1E189C8A0F93}" type="datetimeFigureOut">
              <a:rPr lang="en-US" smtClean="0"/>
              <a:t>8/19/2019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20A64F38-9619-438D-977D-A494D3DF40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070F1D4E-D402-4D6A-9A9C-C206056374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093F2-6AD0-4B3D-9A14-B283B4B787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7975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6DA2A5B-B2B9-4466-9FE1-B1F905A87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D209FE18-7D6E-45DB-B46C-F8FE41E4ED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962DEE0D-3632-45E7-B1C4-CA371A6D8FA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95B8C704-DBD5-4998-B17E-1A314976675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DCB84304-6749-491D-996E-D2D3E7A0ADE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437EB582-2AA2-40AB-A6D0-9FF5B9C905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099A3-29F0-4770-ACF7-1E189C8A0F93}" type="datetimeFigureOut">
              <a:rPr lang="en-US" smtClean="0"/>
              <a:t>8/19/2019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6211CCE8-A955-47E6-8D38-4901EDF019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49FA9434-678A-4BFC-98EB-680695A9F0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093F2-6AD0-4B3D-9A14-B283B4B787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01906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AA26CE3-EC61-4002-A7DD-0C8409FAB3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7C9B42DE-15F7-4098-9462-6056D6B8DA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099A3-29F0-4770-ACF7-1E189C8A0F93}" type="datetimeFigureOut">
              <a:rPr lang="en-US" smtClean="0"/>
              <a:t>8/19/2019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E9C7678D-8325-499A-9DC9-D671D28A29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FE275411-CBEC-48E9-A643-D5780643D4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093F2-6AD0-4B3D-9A14-B283B4B787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45753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7C9B42DE-15F7-4098-9462-6056D6B8DA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099A3-29F0-4770-ACF7-1E189C8A0F93}" type="datetimeFigureOut">
              <a:rPr lang="en-US" smtClean="0"/>
              <a:t>8/19/2019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E9C7678D-8325-499A-9DC9-D671D28A29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FE275411-CBEC-48E9-A643-D5780643D4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093F2-6AD0-4B3D-9A14-B283B4B787B3}" type="slidenum">
              <a:rPr lang="en-US" smtClean="0"/>
              <a:t>‹#›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2F2283AB-624E-42D0-A72B-14818DD0A556}"/>
              </a:ext>
            </a:extLst>
          </p:cNvPr>
          <p:cNvSpPr/>
          <p:nvPr userDrawn="1"/>
        </p:nvSpPr>
        <p:spPr>
          <a:xfrm>
            <a:off x="0" y="0"/>
            <a:ext cx="12192000" cy="6934200"/>
          </a:xfrm>
          <a:prstGeom prst="rect">
            <a:avLst/>
          </a:prstGeom>
          <a:gradFill>
            <a:gsLst>
              <a:gs pos="83000">
                <a:srgbClr val="123873">
                  <a:alpha val="78000"/>
                </a:srgbClr>
              </a:gs>
              <a:gs pos="0">
                <a:srgbClr val="04B6CC"/>
              </a:gs>
            </a:gsLst>
            <a:lin ang="12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89877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7C9B42DE-15F7-4098-9462-6056D6B8DA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099A3-29F0-4770-ACF7-1E189C8A0F93}" type="datetimeFigureOut">
              <a:rPr lang="en-US" smtClean="0"/>
              <a:t>8/19/2019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E9C7678D-8325-499A-9DC9-D671D28A29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FE275411-CBEC-48E9-A643-D5780643D4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093F2-6AD0-4B3D-9A14-B283B4B787B3}" type="slidenum">
              <a:rPr lang="en-US" smtClean="0"/>
              <a:t>‹#›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2F2283AB-624E-42D0-A72B-14818DD0A556}"/>
              </a:ext>
            </a:extLst>
          </p:cNvPr>
          <p:cNvSpPr/>
          <p:nvPr userDrawn="1"/>
        </p:nvSpPr>
        <p:spPr>
          <a:xfrm>
            <a:off x="0" y="0"/>
            <a:ext cx="12192000" cy="6934200"/>
          </a:xfrm>
          <a:prstGeom prst="rect">
            <a:avLst/>
          </a:prstGeom>
          <a:gradFill>
            <a:gsLst>
              <a:gs pos="83000">
                <a:srgbClr val="123873">
                  <a:alpha val="78000"/>
                </a:srgbClr>
              </a:gs>
              <a:gs pos="0">
                <a:srgbClr val="04B6CC"/>
              </a:gs>
            </a:gsLst>
            <a:lin ang="12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xmlns="" id="{EE9257BC-BB02-4438-A569-CDEA2CBE990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13391" y="1682750"/>
            <a:ext cx="3644900" cy="34925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44106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7C9B42DE-15F7-4098-9462-6056D6B8DA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099A3-29F0-4770-ACF7-1E189C8A0F93}" type="datetimeFigureOut">
              <a:rPr lang="en-US" smtClean="0"/>
              <a:t>8/19/2019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E9C7678D-8325-499A-9DC9-D671D28A29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FE275411-CBEC-48E9-A643-D5780643D4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093F2-6AD0-4B3D-9A14-B283B4B787B3}" type="slidenum">
              <a:rPr lang="en-US" smtClean="0"/>
              <a:t>‹#›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2F2283AB-624E-42D0-A72B-14818DD0A556}"/>
              </a:ext>
            </a:extLst>
          </p:cNvPr>
          <p:cNvSpPr/>
          <p:nvPr userDrawn="1"/>
        </p:nvSpPr>
        <p:spPr>
          <a:xfrm>
            <a:off x="0" y="0"/>
            <a:ext cx="12192000" cy="6934200"/>
          </a:xfrm>
          <a:prstGeom prst="rect">
            <a:avLst/>
          </a:prstGeom>
          <a:gradFill>
            <a:gsLst>
              <a:gs pos="83000">
                <a:srgbClr val="123873">
                  <a:alpha val="78000"/>
                </a:srgbClr>
              </a:gs>
              <a:gs pos="0">
                <a:srgbClr val="04B6CC"/>
              </a:gs>
            </a:gsLst>
            <a:lin ang="12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xmlns="" id="{2D3D8315-7601-49D8-AD74-AF41FCF4639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3840162"/>
            <a:ext cx="6096000" cy="2303463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56814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AA26CE3-EC61-4002-A7DD-0C8409FAB3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7C9B42DE-15F7-4098-9462-6056D6B8DA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099A3-29F0-4770-ACF7-1E189C8A0F93}" type="datetimeFigureOut">
              <a:rPr lang="en-US" smtClean="0"/>
              <a:t>8/19/2019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E9C7678D-8325-499A-9DC9-D671D28A29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FE275411-CBEC-48E9-A643-D5780643D4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093F2-6AD0-4B3D-9A14-B283B4B787B3}" type="slidenum">
              <a:rPr lang="en-US" smtClean="0"/>
              <a:t>‹#›</a:t>
            </a:fld>
            <a:endParaRPr lang="en-US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xmlns="" id="{2768BA22-B5C4-43C1-8918-409BF851D03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0" y="1"/>
            <a:ext cx="6096000" cy="68580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26318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7C9B42DE-15F7-4098-9462-6056D6B8DA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099A3-29F0-4770-ACF7-1E189C8A0F93}" type="datetimeFigureOut">
              <a:rPr lang="en-US" smtClean="0"/>
              <a:t>8/19/2019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E9C7678D-8325-499A-9DC9-D671D28A29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FE275411-CBEC-48E9-A643-D5780643D4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093F2-6AD0-4B3D-9A14-B283B4B787B3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xmlns="" id="{FA5A5CBD-850D-4F48-BB5B-AF520317621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581400" y="0"/>
            <a:ext cx="8579263" cy="6858000"/>
          </a:xfrm>
          <a:custGeom>
            <a:avLst/>
            <a:gdLst>
              <a:gd name="connsiteX0" fmla="*/ 0 w 8579263"/>
              <a:gd name="connsiteY0" fmla="*/ 0 h 6858000"/>
              <a:gd name="connsiteX1" fmla="*/ 4163759 w 8579263"/>
              <a:gd name="connsiteY1" fmla="*/ 0 h 6858000"/>
              <a:gd name="connsiteX2" fmla="*/ 8579263 w 8579263"/>
              <a:gd name="connsiteY2" fmla="*/ 3150013 h 6858000"/>
              <a:gd name="connsiteX3" fmla="*/ 8579263 w 8579263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579263" h="6858000">
                <a:moveTo>
                  <a:pt x="0" y="0"/>
                </a:moveTo>
                <a:lnTo>
                  <a:pt x="4163759" y="0"/>
                </a:lnTo>
                <a:cubicBezTo>
                  <a:pt x="4237196" y="88487"/>
                  <a:pt x="8579263" y="3150013"/>
                  <a:pt x="8579263" y="3150013"/>
                </a:cubicBezTo>
                <a:lnTo>
                  <a:pt x="8579263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782373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AA26CE3-EC61-4002-A7DD-0C8409FAB3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7C9B42DE-15F7-4098-9462-6056D6B8DA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099A3-29F0-4770-ACF7-1E189C8A0F93}" type="datetimeFigureOut">
              <a:rPr lang="en-US" smtClean="0"/>
              <a:t>8/19/2019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E9C7678D-8325-499A-9DC9-D671D28A29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FE275411-CBEC-48E9-A643-D5780643D4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093F2-6AD0-4B3D-9A14-B283B4B787B3}" type="slidenum">
              <a:rPr lang="en-US" smtClean="0"/>
              <a:t>‹#›</a:t>
            </a:fld>
            <a:endParaRPr lang="en-US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xmlns="" id="{6DFBBFB8-00E9-4911-BE6F-49F9B16BF58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6096000" cy="6858000"/>
          </a:xfrm>
        </p:spPr>
        <p:txBody>
          <a:bodyPr/>
          <a:lstStyle/>
          <a:p>
            <a:endParaRPr lang="en-US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xmlns="" id="{60407874-BF8D-4CD6-A6A7-295F253D723B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79613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AA26CE3-EC61-4002-A7DD-0C8409FAB3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7C9B42DE-15F7-4098-9462-6056D6B8DA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099A3-29F0-4770-ACF7-1E189C8A0F93}" type="datetimeFigureOut">
              <a:rPr lang="en-US" smtClean="0"/>
              <a:t>8/19/2019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E9C7678D-8325-499A-9DC9-D671D28A29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FE275411-CBEC-48E9-A643-D5780643D4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093F2-6AD0-4B3D-9A14-B283B4B787B3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xmlns="" id="{656B67FE-B397-4990-9FDB-FB60B13FB965}"/>
              </a:ext>
            </a:extLst>
          </p:cNvPr>
          <p:cNvSpPr>
            <a:spLocks noGrp="1"/>
          </p:cNvSpPr>
          <p:nvPr userDrawn="1">
            <p:ph type="pic" sz="quarter" idx="13"/>
          </p:nvPr>
        </p:nvSpPr>
        <p:spPr>
          <a:xfrm>
            <a:off x="-1" y="-1"/>
            <a:ext cx="12192000" cy="6858000"/>
          </a:xfrm>
          <a:custGeom>
            <a:avLst/>
            <a:gdLst>
              <a:gd name="connsiteX0" fmla="*/ 4940714 w 12192000"/>
              <a:gd name="connsiteY0" fmla="*/ 1 h 6858000"/>
              <a:gd name="connsiteX1" fmla="*/ 5346383 w 12192000"/>
              <a:gd name="connsiteY1" fmla="*/ 1 h 6858000"/>
              <a:gd name="connsiteX2" fmla="*/ 5521739 w 12192000"/>
              <a:gd name="connsiteY2" fmla="*/ 1273589 h 6858000"/>
              <a:gd name="connsiteX3" fmla="*/ 820484 w 12192000"/>
              <a:gd name="connsiteY3" fmla="*/ 5974938 h 6858000"/>
              <a:gd name="connsiteX4" fmla="*/ 1 w 12192000"/>
              <a:gd name="connsiteY4" fmla="*/ 5903215 h 6858000"/>
              <a:gd name="connsiteX5" fmla="*/ 1 w 12192000"/>
              <a:gd name="connsiteY5" fmla="*/ 5507070 h 6858000"/>
              <a:gd name="connsiteX6" fmla="*/ 820484 w 12192000"/>
              <a:gd name="connsiteY6" fmla="*/ 5585080 h 6858000"/>
              <a:gd name="connsiteX7" fmla="*/ 5131977 w 12192000"/>
              <a:gd name="connsiteY7" fmla="*/ 1273589 h 6858000"/>
              <a:gd name="connsiteX8" fmla="*/ 4940714 w 12192000"/>
              <a:gd name="connsiteY8" fmla="*/ 1 h 6858000"/>
              <a:gd name="connsiteX9" fmla="*/ 5604224 w 12192000"/>
              <a:gd name="connsiteY9" fmla="*/ 0 h 6858000"/>
              <a:gd name="connsiteX10" fmla="*/ 12192000 w 12192000"/>
              <a:gd name="connsiteY10" fmla="*/ 0 h 6858000"/>
              <a:gd name="connsiteX11" fmla="*/ 12192000 w 12192000"/>
              <a:gd name="connsiteY11" fmla="*/ 6858000 h 6858000"/>
              <a:gd name="connsiteX12" fmla="*/ 0 w 12192000"/>
              <a:gd name="connsiteY12" fmla="*/ 6858000 h 6858000"/>
              <a:gd name="connsiteX13" fmla="*/ 0 w 12192000"/>
              <a:gd name="connsiteY13" fmla="*/ 6155150 h 6858000"/>
              <a:gd name="connsiteX14" fmla="*/ 820483 w 12192000"/>
              <a:gd name="connsiteY14" fmla="*/ 6222587 h 6858000"/>
              <a:gd name="connsiteX15" fmla="*/ 2746915 w 12192000"/>
              <a:gd name="connsiteY15" fmla="*/ 5833586 h 6858000"/>
              <a:gd name="connsiteX16" fmla="*/ 4319969 w 12192000"/>
              <a:gd name="connsiteY16" fmla="*/ 4773073 h 6858000"/>
              <a:gd name="connsiteX17" fmla="*/ 5380482 w 12192000"/>
              <a:gd name="connsiteY17" fmla="*/ 3200019 h 6858000"/>
              <a:gd name="connsiteX18" fmla="*/ 5769388 w 12192000"/>
              <a:gd name="connsiteY18" fmla="*/ 1273588 h 6858000"/>
              <a:gd name="connsiteX19" fmla="*/ 5604224 w 12192000"/>
              <a:gd name="connsiteY19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2192000" h="6858000">
                <a:moveTo>
                  <a:pt x="4940714" y="1"/>
                </a:moveTo>
                <a:lnTo>
                  <a:pt x="5346383" y="1"/>
                </a:lnTo>
                <a:cubicBezTo>
                  <a:pt x="5460588" y="405194"/>
                  <a:pt x="5521739" y="832391"/>
                  <a:pt x="5521739" y="1273589"/>
                </a:cubicBezTo>
                <a:cubicBezTo>
                  <a:pt x="5521739" y="3865913"/>
                  <a:pt x="3412808" y="5974938"/>
                  <a:pt x="820484" y="5974938"/>
                </a:cubicBezTo>
                <a:cubicBezTo>
                  <a:pt x="540640" y="5974938"/>
                  <a:pt x="266510" y="5950364"/>
                  <a:pt x="1" y="5903215"/>
                </a:cubicBezTo>
                <a:lnTo>
                  <a:pt x="1" y="5507070"/>
                </a:lnTo>
                <a:cubicBezTo>
                  <a:pt x="265558" y="5558315"/>
                  <a:pt x="539878" y="5585080"/>
                  <a:pt x="820484" y="5585080"/>
                </a:cubicBezTo>
                <a:cubicBezTo>
                  <a:pt x="3201639" y="5585080"/>
                  <a:pt x="5131977" y="3654743"/>
                  <a:pt x="5131977" y="1273589"/>
                </a:cubicBezTo>
                <a:cubicBezTo>
                  <a:pt x="5131977" y="830200"/>
                  <a:pt x="5065015" y="402527"/>
                  <a:pt x="4940714" y="1"/>
                </a:cubicBezTo>
                <a:close/>
                <a:moveTo>
                  <a:pt x="5604224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6155150"/>
                </a:lnTo>
                <a:cubicBezTo>
                  <a:pt x="269272" y="6200013"/>
                  <a:pt x="543211" y="6222587"/>
                  <a:pt x="820483" y="6222587"/>
                </a:cubicBezTo>
                <a:cubicBezTo>
                  <a:pt x="1488567" y="6222587"/>
                  <a:pt x="2136648" y="6091714"/>
                  <a:pt x="2746915" y="5833586"/>
                </a:cubicBezTo>
                <a:cubicBezTo>
                  <a:pt x="3336226" y="5584317"/>
                  <a:pt x="3865435" y="5227511"/>
                  <a:pt x="4319969" y="4773073"/>
                </a:cubicBezTo>
                <a:cubicBezTo>
                  <a:pt x="4774406" y="4318540"/>
                  <a:pt x="5131213" y="3789330"/>
                  <a:pt x="5380482" y="3200019"/>
                </a:cubicBezTo>
                <a:cubicBezTo>
                  <a:pt x="5638609" y="2589847"/>
                  <a:pt x="5769388" y="1941671"/>
                  <a:pt x="5769388" y="1273588"/>
                </a:cubicBezTo>
                <a:cubicBezTo>
                  <a:pt x="5769388" y="838962"/>
                  <a:pt x="5714048" y="412813"/>
                  <a:pt x="5604224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154143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7C9B42DE-15F7-4098-9462-6056D6B8DA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099A3-29F0-4770-ACF7-1E189C8A0F93}" type="datetimeFigureOut">
              <a:rPr lang="en-US" smtClean="0"/>
              <a:t>8/19/2019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E9C7678D-8325-499A-9DC9-D671D28A29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FE275411-CBEC-48E9-A643-D5780643D4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093F2-6AD0-4B3D-9A14-B283B4B787B3}" type="slidenum">
              <a:rPr lang="en-US" smtClean="0"/>
              <a:t>‹#›</a:t>
            </a:fld>
            <a:endParaRPr lang="en-US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xmlns="" id="{E844DF71-5D84-4EA1-A151-E16C797CA41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144" y="7144"/>
            <a:ext cx="12192000" cy="5133975"/>
          </a:xfrm>
          <a:custGeom>
            <a:avLst/>
            <a:gdLst>
              <a:gd name="connsiteX0" fmla="*/ 0 w 12192000"/>
              <a:gd name="connsiteY0" fmla="*/ 0 h 5133975"/>
              <a:gd name="connsiteX1" fmla="*/ 12192000 w 12192000"/>
              <a:gd name="connsiteY1" fmla="*/ 0 h 5133975"/>
              <a:gd name="connsiteX2" fmla="*/ 12192000 w 12192000"/>
              <a:gd name="connsiteY2" fmla="*/ 3223546 h 5133975"/>
              <a:gd name="connsiteX3" fmla="*/ 0 w 12192000"/>
              <a:gd name="connsiteY3" fmla="*/ 5133975 h 5133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5133975">
                <a:moveTo>
                  <a:pt x="0" y="0"/>
                </a:moveTo>
                <a:lnTo>
                  <a:pt x="12192000" y="0"/>
                </a:lnTo>
                <a:lnTo>
                  <a:pt x="12192000" y="3223546"/>
                </a:lnTo>
                <a:lnTo>
                  <a:pt x="0" y="513397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xmlns="" id="{7FB5ED7D-5CA9-442D-853E-6143F73A60A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157756" y="1822372"/>
            <a:ext cx="3414244" cy="4322156"/>
          </a:xfrm>
          <a:custGeom>
            <a:avLst/>
            <a:gdLst>
              <a:gd name="connsiteX0" fmla="*/ 490960 w 3713355"/>
              <a:gd name="connsiteY0" fmla="*/ 621401 h 4700806"/>
              <a:gd name="connsiteX1" fmla="*/ 3222396 w 3713355"/>
              <a:gd name="connsiteY1" fmla="*/ 621401 h 4700806"/>
              <a:gd name="connsiteX2" fmla="*/ 3222396 w 3713355"/>
              <a:gd name="connsiteY2" fmla="*/ 4079407 h 4700806"/>
              <a:gd name="connsiteX3" fmla="*/ 490960 w 3713355"/>
              <a:gd name="connsiteY3" fmla="*/ 4079407 h 4700806"/>
              <a:gd name="connsiteX4" fmla="*/ 386411 w 3713355"/>
              <a:gd name="connsiteY4" fmla="*/ 489046 h 4700806"/>
              <a:gd name="connsiteX5" fmla="*/ 386411 w 3713355"/>
              <a:gd name="connsiteY5" fmla="*/ 4211759 h 4700806"/>
              <a:gd name="connsiteX6" fmla="*/ 3326944 w 3713355"/>
              <a:gd name="connsiteY6" fmla="*/ 4211759 h 4700806"/>
              <a:gd name="connsiteX7" fmla="*/ 3326944 w 3713355"/>
              <a:gd name="connsiteY7" fmla="*/ 489046 h 4700806"/>
              <a:gd name="connsiteX8" fmla="*/ 0 w 3713355"/>
              <a:gd name="connsiteY8" fmla="*/ 0 h 4700806"/>
              <a:gd name="connsiteX9" fmla="*/ 3713355 w 3713355"/>
              <a:gd name="connsiteY9" fmla="*/ 0 h 4700806"/>
              <a:gd name="connsiteX10" fmla="*/ 3713355 w 3713355"/>
              <a:gd name="connsiteY10" fmla="*/ 4700806 h 4700806"/>
              <a:gd name="connsiteX11" fmla="*/ 0 w 3713355"/>
              <a:gd name="connsiteY11" fmla="*/ 4700806 h 4700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713355" h="4700806">
                <a:moveTo>
                  <a:pt x="490960" y="621401"/>
                </a:moveTo>
                <a:lnTo>
                  <a:pt x="3222396" y="621401"/>
                </a:lnTo>
                <a:lnTo>
                  <a:pt x="3222396" y="4079407"/>
                </a:lnTo>
                <a:lnTo>
                  <a:pt x="490960" y="4079407"/>
                </a:lnTo>
                <a:close/>
                <a:moveTo>
                  <a:pt x="386411" y="489046"/>
                </a:moveTo>
                <a:lnTo>
                  <a:pt x="386411" y="4211759"/>
                </a:lnTo>
                <a:lnTo>
                  <a:pt x="3326944" y="4211759"/>
                </a:lnTo>
                <a:lnTo>
                  <a:pt x="3326944" y="489046"/>
                </a:lnTo>
                <a:close/>
                <a:moveTo>
                  <a:pt x="0" y="0"/>
                </a:moveTo>
                <a:lnTo>
                  <a:pt x="3713355" y="0"/>
                </a:lnTo>
                <a:lnTo>
                  <a:pt x="3713355" y="4700806"/>
                </a:lnTo>
                <a:lnTo>
                  <a:pt x="0" y="4700806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284930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xmlns="" id="{6DF7D159-6E27-4A06-A89D-5C6F3951823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6096000" cy="6858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7C9B42DE-15F7-4098-9462-6056D6B8DA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099A3-29F0-4770-ACF7-1E189C8A0F93}" type="datetimeFigureOut">
              <a:rPr lang="en-US" smtClean="0"/>
              <a:t>8/19/2019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E9C7678D-8325-499A-9DC9-D671D28A29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FE275411-CBEC-48E9-A643-D5780643D4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093F2-6AD0-4B3D-9A14-B283B4B787B3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xmlns="" id="{B568B6AD-10C2-4B06-9976-D41444EDAB8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206692" y="1078597"/>
            <a:ext cx="3713355" cy="4700806"/>
          </a:xfrm>
          <a:custGeom>
            <a:avLst/>
            <a:gdLst>
              <a:gd name="connsiteX0" fmla="*/ 490960 w 3713355"/>
              <a:gd name="connsiteY0" fmla="*/ 621401 h 4700806"/>
              <a:gd name="connsiteX1" fmla="*/ 3222396 w 3713355"/>
              <a:gd name="connsiteY1" fmla="*/ 621401 h 4700806"/>
              <a:gd name="connsiteX2" fmla="*/ 3222396 w 3713355"/>
              <a:gd name="connsiteY2" fmla="*/ 4079407 h 4700806"/>
              <a:gd name="connsiteX3" fmla="*/ 490960 w 3713355"/>
              <a:gd name="connsiteY3" fmla="*/ 4079407 h 4700806"/>
              <a:gd name="connsiteX4" fmla="*/ 386411 w 3713355"/>
              <a:gd name="connsiteY4" fmla="*/ 489046 h 4700806"/>
              <a:gd name="connsiteX5" fmla="*/ 386411 w 3713355"/>
              <a:gd name="connsiteY5" fmla="*/ 4211759 h 4700806"/>
              <a:gd name="connsiteX6" fmla="*/ 3326944 w 3713355"/>
              <a:gd name="connsiteY6" fmla="*/ 4211759 h 4700806"/>
              <a:gd name="connsiteX7" fmla="*/ 3326944 w 3713355"/>
              <a:gd name="connsiteY7" fmla="*/ 489046 h 4700806"/>
              <a:gd name="connsiteX8" fmla="*/ 0 w 3713355"/>
              <a:gd name="connsiteY8" fmla="*/ 0 h 4700806"/>
              <a:gd name="connsiteX9" fmla="*/ 3713355 w 3713355"/>
              <a:gd name="connsiteY9" fmla="*/ 0 h 4700806"/>
              <a:gd name="connsiteX10" fmla="*/ 3713355 w 3713355"/>
              <a:gd name="connsiteY10" fmla="*/ 4700806 h 4700806"/>
              <a:gd name="connsiteX11" fmla="*/ 0 w 3713355"/>
              <a:gd name="connsiteY11" fmla="*/ 4700806 h 4700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713355" h="4700806">
                <a:moveTo>
                  <a:pt x="490960" y="621401"/>
                </a:moveTo>
                <a:lnTo>
                  <a:pt x="3222396" y="621401"/>
                </a:lnTo>
                <a:lnTo>
                  <a:pt x="3222396" y="4079407"/>
                </a:lnTo>
                <a:lnTo>
                  <a:pt x="490960" y="4079407"/>
                </a:lnTo>
                <a:close/>
                <a:moveTo>
                  <a:pt x="386411" y="489046"/>
                </a:moveTo>
                <a:lnTo>
                  <a:pt x="386411" y="4211759"/>
                </a:lnTo>
                <a:lnTo>
                  <a:pt x="3326944" y="4211759"/>
                </a:lnTo>
                <a:lnTo>
                  <a:pt x="3326944" y="489046"/>
                </a:lnTo>
                <a:close/>
                <a:moveTo>
                  <a:pt x="0" y="0"/>
                </a:moveTo>
                <a:lnTo>
                  <a:pt x="3713355" y="0"/>
                </a:lnTo>
                <a:lnTo>
                  <a:pt x="3713355" y="4700806"/>
                </a:lnTo>
                <a:lnTo>
                  <a:pt x="0" y="4700806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85747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7C9B42DE-15F7-4098-9462-6056D6B8DA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099A3-29F0-4770-ACF7-1E189C8A0F93}" type="datetimeFigureOut">
              <a:rPr lang="en-US" smtClean="0"/>
              <a:t>8/19/2019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E9C7678D-8325-499A-9DC9-D671D28A29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FE275411-CBEC-48E9-A643-D5780643D4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093F2-6AD0-4B3D-9A14-B283B4B787B3}" type="slidenum">
              <a:rPr lang="en-US" smtClean="0"/>
              <a:t>‹#›</a:t>
            </a:fld>
            <a:endParaRPr lang="en-US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xmlns="" id="{575E1CB3-BE0A-4A3F-A2EC-50AC49F8B27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45432" y="686469"/>
            <a:ext cx="4619625" cy="2722562"/>
          </a:xfrm>
        </p:spPr>
        <p:txBody>
          <a:bodyPr/>
          <a:lstStyle/>
          <a:p>
            <a:endParaRPr lang="en-US"/>
          </a:p>
        </p:txBody>
      </p:sp>
      <p:sp>
        <p:nvSpPr>
          <p:cNvPr id="8" name="Picture Placeholder 6">
            <a:extLst>
              <a:ext uri="{FF2B5EF4-FFF2-40B4-BE49-F238E27FC236}">
                <a16:creationId xmlns:a16="http://schemas.microsoft.com/office/drawing/2014/main" xmlns="" id="{27A3AE77-8E47-469D-B8BA-D88C58EB651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45431" y="3665872"/>
            <a:ext cx="4619625" cy="2722562"/>
          </a:xfrm>
        </p:spPr>
        <p:txBody>
          <a:bodyPr/>
          <a:lstStyle/>
          <a:p>
            <a:endParaRPr lang="en-US"/>
          </a:p>
        </p:txBody>
      </p:sp>
      <p:sp>
        <p:nvSpPr>
          <p:cNvPr id="9" name="Picture Placeholder 6">
            <a:extLst>
              <a:ext uri="{FF2B5EF4-FFF2-40B4-BE49-F238E27FC236}">
                <a16:creationId xmlns:a16="http://schemas.microsoft.com/office/drawing/2014/main" xmlns="" id="{4DF41C20-9015-445A-8D4B-E97E80916EB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540291" y="738522"/>
            <a:ext cx="2915653" cy="5649912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Picture Placeholder 6">
            <a:extLst>
              <a:ext uri="{FF2B5EF4-FFF2-40B4-BE49-F238E27FC236}">
                <a16:creationId xmlns:a16="http://schemas.microsoft.com/office/drawing/2014/main" xmlns="" id="{BCF3E140-31E5-4443-9C86-B1216D1A7992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8831179" y="738522"/>
            <a:ext cx="2915653" cy="5649912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743369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7C9B42DE-15F7-4098-9462-6056D6B8DA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099A3-29F0-4770-ACF7-1E189C8A0F93}" type="datetimeFigureOut">
              <a:rPr lang="en-US" smtClean="0"/>
              <a:t>8/19/2019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E9C7678D-8325-499A-9DC9-D671D28A29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FE275411-CBEC-48E9-A643-D5780643D4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093F2-6AD0-4B3D-9A14-B283B4B787B3}" type="slidenum">
              <a:rPr lang="en-US" smtClean="0"/>
              <a:t>‹#›</a:t>
            </a:fld>
            <a:endParaRPr lang="en-US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xmlns="" id="{E2BEEA89-EAB3-4F76-AFF9-55A0AB878DE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5474" y="1482139"/>
            <a:ext cx="2519363" cy="4533900"/>
          </a:xfrm>
        </p:spPr>
        <p:txBody>
          <a:bodyPr/>
          <a:lstStyle/>
          <a:p>
            <a:endParaRPr lang="en-US"/>
          </a:p>
        </p:txBody>
      </p:sp>
      <p:sp>
        <p:nvSpPr>
          <p:cNvPr id="8" name="Picture Placeholder 6">
            <a:extLst>
              <a:ext uri="{FF2B5EF4-FFF2-40B4-BE49-F238E27FC236}">
                <a16:creationId xmlns:a16="http://schemas.microsoft.com/office/drawing/2014/main" xmlns="" id="{A21C2F43-8E3D-47E0-8E58-3528A7C9320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432704" y="1482139"/>
            <a:ext cx="2519363" cy="4533900"/>
          </a:xfrm>
        </p:spPr>
        <p:txBody>
          <a:bodyPr/>
          <a:lstStyle/>
          <a:p>
            <a:endParaRPr lang="en-US"/>
          </a:p>
        </p:txBody>
      </p:sp>
      <p:sp>
        <p:nvSpPr>
          <p:cNvPr id="9" name="Picture Placeholder 6">
            <a:extLst>
              <a:ext uri="{FF2B5EF4-FFF2-40B4-BE49-F238E27FC236}">
                <a16:creationId xmlns:a16="http://schemas.microsoft.com/office/drawing/2014/main" xmlns="" id="{DF2F7288-BD24-456C-95E0-D5EA7157B797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239934" y="1482139"/>
            <a:ext cx="2519363" cy="4533900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Picture Placeholder 6">
            <a:extLst>
              <a:ext uri="{FF2B5EF4-FFF2-40B4-BE49-F238E27FC236}">
                <a16:creationId xmlns:a16="http://schemas.microsoft.com/office/drawing/2014/main" xmlns="" id="{96727638-7B09-4319-8EFC-4B9C24CA32FD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9047163" y="1482139"/>
            <a:ext cx="2519363" cy="45339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461317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7C9B42DE-15F7-4098-9462-6056D6B8DA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099A3-29F0-4770-ACF7-1E189C8A0F93}" type="datetimeFigureOut">
              <a:rPr lang="en-US" smtClean="0"/>
              <a:t>8/19/2019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E9C7678D-8325-499A-9DC9-D671D28A29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FE275411-CBEC-48E9-A643-D5780643D4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093F2-6AD0-4B3D-9A14-B283B4B787B3}" type="slidenum">
              <a:rPr lang="en-US" smtClean="0"/>
              <a:t>‹#›</a:t>
            </a:fld>
            <a:endParaRPr lang="en-US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xmlns="" id="{6DFCAF1D-5C4B-4812-A398-0D254C2C58E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33412" y="443999"/>
            <a:ext cx="10925175" cy="3340100"/>
          </a:xfrm>
        </p:spPr>
        <p:txBody>
          <a:bodyPr/>
          <a:lstStyle/>
          <a:p>
            <a:endParaRPr lang="en-US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xmlns="" id="{CA57AF7B-BC43-411F-A1B6-AF0FC0BAE91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692649" y="2871788"/>
            <a:ext cx="2806700" cy="3111500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Picture Placeholder 8">
            <a:extLst>
              <a:ext uri="{FF2B5EF4-FFF2-40B4-BE49-F238E27FC236}">
                <a16:creationId xmlns:a16="http://schemas.microsoft.com/office/drawing/2014/main" xmlns="" id="{F4C8C7EE-6942-47D1-8249-457E5B0DFFD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938544" y="1129507"/>
            <a:ext cx="2806700" cy="31115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711844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8982F5E7-ED41-419E-AE08-1B47791004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099A3-29F0-4770-ACF7-1E189C8A0F93}" type="datetimeFigureOut">
              <a:rPr lang="en-US" smtClean="0"/>
              <a:t>8/19/2019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9A6AA64B-445E-4D76-93A5-68B8A8FBBE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CB3B7DFD-D935-444F-9AAE-C8714B9990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093F2-6AD0-4B3D-9A14-B283B4B787B3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xmlns="" id="{92201A50-F312-4428-9D75-166CAB055B6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075140" y="2429819"/>
            <a:ext cx="2072903" cy="2072935"/>
          </a:xfrm>
          <a:custGeom>
            <a:avLst/>
            <a:gdLst>
              <a:gd name="connsiteX0" fmla="*/ 770004 w 2072903"/>
              <a:gd name="connsiteY0" fmla="*/ 38 h 2072935"/>
              <a:gd name="connsiteX1" fmla="*/ 1107106 w 2072903"/>
              <a:gd name="connsiteY1" fmla="*/ 138177 h 2072935"/>
              <a:gd name="connsiteX2" fmla="*/ 1520916 w 2072903"/>
              <a:gd name="connsiteY2" fmla="*/ 551987 h 2072935"/>
              <a:gd name="connsiteX3" fmla="*/ 1934726 w 2072903"/>
              <a:gd name="connsiteY3" fmla="*/ 965797 h 2072935"/>
              <a:gd name="connsiteX4" fmla="*/ 1723681 w 2072903"/>
              <a:gd name="connsiteY4" fmla="*/ 1753444 h 2072935"/>
              <a:gd name="connsiteX5" fmla="*/ 1158395 w 2072903"/>
              <a:gd name="connsiteY5" fmla="*/ 1904920 h 2072935"/>
              <a:gd name="connsiteX6" fmla="*/ 593109 w 2072903"/>
              <a:gd name="connsiteY6" fmla="*/ 2056396 h 2072935"/>
              <a:gd name="connsiteX7" fmla="*/ 16553 w 2072903"/>
              <a:gd name="connsiteY7" fmla="*/ 1479794 h 2072935"/>
              <a:gd name="connsiteX8" fmla="*/ 168029 w 2072903"/>
              <a:gd name="connsiteY8" fmla="*/ 914508 h 2072935"/>
              <a:gd name="connsiteX9" fmla="*/ 319459 w 2072903"/>
              <a:gd name="connsiteY9" fmla="*/ 349222 h 2072935"/>
              <a:gd name="connsiteX10" fmla="*/ 770004 w 2072903"/>
              <a:gd name="connsiteY10" fmla="*/ 38 h 20729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072903" h="2072935">
                <a:moveTo>
                  <a:pt x="770004" y="38"/>
                </a:moveTo>
                <a:cubicBezTo>
                  <a:pt x="889409" y="-1494"/>
                  <a:pt x="1011007" y="42079"/>
                  <a:pt x="1107106" y="138177"/>
                </a:cubicBezTo>
                <a:lnTo>
                  <a:pt x="1520916" y="551987"/>
                </a:lnTo>
                <a:lnTo>
                  <a:pt x="1934726" y="965797"/>
                </a:lnTo>
                <a:cubicBezTo>
                  <a:pt x="2190988" y="1222060"/>
                  <a:pt x="2073736" y="1659652"/>
                  <a:pt x="1723681" y="1753444"/>
                </a:cubicBezTo>
                <a:lnTo>
                  <a:pt x="1158395" y="1904920"/>
                </a:lnTo>
                <a:lnTo>
                  <a:pt x="593109" y="2056396"/>
                </a:lnTo>
                <a:cubicBezTo>
                  <a:pt x="243054" y="2150189"/>
                  <a:pt x="-77286" y="1829849"/>
                  <a:pt x="16553" y="1479794"/>
                </a:cubicBezTo>
                <a:lnTo>
                  <a:pt x="168029" y="914508"/>
                </a:lnTo>
                <a:lnTo>
                  <a:pt x="319459" y="349222"/>
                </a:lnTo>
                <a:cubicBezTo>
                  <a:pt x="378079" y="130438"/>
                  <a:pt x="570996" y="2592"/>
                  <a:pt x="770004" y="38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xmlns="" id="{68912524-9C6A-4B2F-95E0-5FE93A4F445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675674" y="2429819"/>
            <a:ext cx="2072903" cy="2072935"/>
          </a:xfrm>
          <a:custGeom>
            <a:avLst/>
            <a:gdLst>
              <a:gd name="connsiteX0" fmla="*/ 770004 w 2072903"/>
              <a:gd name="connsiteY0" fmla="*/ 38 h 2072935"/>
              <a:gd name="connsiteX1" fmla="*/ 1107106 w 2072903"/>
              <a:gd name="connsiteY1" fmla="*/ 138177 h 2072935"/>
              <a:gd name="connsiteX2" fmla="*/ 1520916 w 2072903"/>
              <a:gd name="connsiteY2" fmla="*/ 551987 h 2072935"/>
              <a:gd name="connsiteX3" fmla="*/ 1934726 w 2072903"/>
              <a:gd name="connsiteY3" fmla="*/ 965797 h 2072935"/>
              <a:gd name="connsiteX4" fmla="*/ 1723681 w 2072903"/>
              <a:gd name="connsiteY4" fmla="*/ 1753444 h 2072935"/>
              <a:gd name="connsiteX5" fmla="*/ 1158395 w 2072903"/>
              <a:gd name="connsiteY5" fmla="*/ 1904920 h 2072935"/>
              <a:gd name="connsiteX6" fmla="*/ 593109 w 2072903"/>
              <a:gd name="connsiteY6" fmla="*/ 2056396 h 2072935"/>
              <a:gd name="connsiteX7" fmla="*/ 16553 w 2072903"/>
              <a:gd name="connsiteY7" fmla="*/ 1479794 h 2072935"/>
              <a:gd name="connsiteX8" fmla="*/ 168029 w 2072903"/>
              <a:gd name="connsiteY8" fmla="*/ 914508 h 2072935"/>
              <a:gd name="connsiteX9" fmla="*/ 319459 w 2072903"/>
              <a:gd name="connsiteY9" fmla="*/ 349222 h 2072935"/>
              <a:gd name="connsiteX10" fmla="*/ 770004 w 2072903"/>
              <a:gd name="connsiteY10" fmla="*/ 38 h 20729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072903" h="2072935">
                <a:moveTo>
                  <a:pt x="770004" y="38"/>
                </a:moveTo>
                <a:cubicBezTo>
                  <a:pt x="889410" y="-1494"/>
                  <a:pt x="1011008" y="42079"/>
                  <a:pt x="1107106" y="138177"/>
                </a:cubicBezTo>
                <a:lnTo>
                  <a:pt x="1520916" y="551987"/>
                </a:lnTo>
                <a:lnTo>
                  <a:pt x="1934726" y="965797"/>
                </a:lnTo>
                <a:cubicBezTo>
                  <a:pt x="2190988" y="1222060"/>
                  <a:pt x="2073736" y="1659652"/>
                  <a:pt x="1723681" y="1753444"/>
                </a:cubicBezTo>
                <a:lnTo>
                  <a:pt x="1158395" y="1904920"/>
                </a:lnTo>
                <a:lnTo>
                  <a:pt x="593109" y="2056396"/>
                </a:lnTo>
                <a:cubicBezTo>
                  <a:pt x="243054" y="2150189"/>
                  <a:pt x="-77286" y="1829849"/>
                  <a:pt x="16553" y="1479794"/>
                </a:cubicBezTo>
                <a:lnTo>
                  <a:pt x="168029" y="914508"/>
                </a:lnTo>
                <a:lnTo>
                  <a:pt x="319459" y="349222"/>
                </a:lnTo>
                <a:cubicBezTo>
                  <a:pt x="378079" y="130438"/>
                  <a:pt x="570996" y="2592"/>
                  <a:pt x="770004" y="38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xmlns="" id="{35F360B9-DE89-45A0-993A-25D730081E9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276208" y="2429819"/>
            <a:ext cx="2072903" cy="2072935"/>
          </a:xfrm>
          <a:custGeom>
            <a:avLst/>
            <a:gdLst>
              <a:gd name="connsiteX0" fmla="*/ 770005 w 2072903"/>
              <a:gd name="connsiteY0" fmla="*/ 38 h 2072935"/>
              <a:gd name="connsiteX1" fmla="*/ 1107106 w 2072903"/>
              <a:gd name="connsiteY1" fmla="*/ 138177 h 2072935"/>
              <a:gd name="connsiteX2" fmla="*/ 1520916 w 2072903"/>
              <a:gd name="connsiteY2" fmla="*/ 551987 h 2072935"/>
              <a:gd name="connsiteX3" fmla="*/ 1934726 w 2072903"/>
              <a:gd name="connsiteY3" fmla="*/ 965797 h 2072935"/>
              <a:gd name="connsiteX4" fmla="*/ 1723681 w 2072903"/>
              <a:gd name="connsiteY4" fmla="*/ 1753444 h 2072935"/>
              <a:gd name="connsiteX5" fmla="*/ 1158395 w 2072903"/>
              <a:gd name="connsiteY5" fmla="*/ 1904920 h 2072935"/>
              <a:gd name="connsiteX6" fmla="*/ 593109 w 2072903"/>
              <a:gd name="connsiteY6" fmla="*/ 2056396 h 2072935"/>
              <a:gd name="connsiteX7" fmla="*/ 16553 w 2072903"/>
              <a:gd name="connsiteY7" fmla="*/ 1479794 h 2072935"/>
              <a:gd name="connsiteX8" fmla="*/ 168029 w 2072903"/>
              <a:gd name="connsiteY8" fmla="*/ 914508 h 2072935"/>
              <a:gd name="connsiteX9" fmla="*/ 319459 w 2072903"/>
              <a:gd name="connsiteY9" fmla="*/ 349222 h 2072935"/>
              <a:gd name="connsiteX10" fmla="*/ 770005 w 2072903"/>
              <a:gd name="connsiteY10" fmla="*/ 38 h 20729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072903" h="2072935">
                <a:moveTo>
                  <a:pt x="770005" y="38"/>
                </a:moveTo>
                <a:cubicBezTo>
                  <a:pt x="889410" y="-1494"/>
                  <a:pt x="1011008" y="42079"/>
                  <a:pt x="1107106" y="138177"/>
                </a:cubicBezTo>
                <a:lnTo>
                  <a:pt x="1520916" y="551987"/>
                </a:lnTo>
                <a:lnTo>
                  <a:pt x="1934726" y="965797"/>
                </a:lnTo>
                <a:cubicBezTo>
                  <a:pt x="2190988" y="1222060"/>
                  <a:pt x="2073736" y="1659652"/>
                  <a:pt x="1723681" y="1753444"/>
                </a:cubicBezTo>
                <a:lnTo>
                  <a:pt x="1158395" y="1904920"/>
                </a:lnTo>
                <a:lnTo>
                  <a:pt x="593109" y="2056396"/>
                </a:lnTo>
                <a:cubicBezTo>
                  <a:pt x="243054" y="2150189"/>
                  <a:pt x="-77286" y="1829849"/>
                  <a:pt x="16553" y="1479794"/>
                </a:cubicBezTo>
                <a:lnTo>
                  <a:pt x="168029" y="914508"/>
                </a:lnTo>
                <a:lnTo>
                  <a:pt x="319459" y="349222"/>
                </a:lnTo>
                <a:cubicBezTo>
                  <a:pt x="378079" y="130438"/>
                  <a:pt x="570996" y="2592"/>
                  <a:pt x="770005" y="38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0" name="Picture Placeholder 19">
            <a:extLst>
              <a:ext uri="{FF2B5EF4-FFF2-40B4-BE49-F238E27FC236}">
                <a16:creationId xmlns:a16="http://schemas.microsoft.com/office/drawing/2014/main" xmlns="" id="{C8C5D37A-CD8E-453C-9AE1-C6C8EC1E3F9E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8876742" y="2429819"/>
            <a:ext cx="2072903" cy="2072935"/>
          </a:xfrm>
          <a:custGeom>
            <a:avLst/>
            <a:gdLst>
              <a:gd name="connsiteX0" fmla="*/ 770004 w 2072903"/>
              <a:gd name="connsiteY0" fmla="*/ 38 h 2072935"/>
              <a:gd name="connsiteX1" fmla="*/ 1107106 w 2072903"/>
              <a:gd name="connsiteY1" fmla="*/ 138177 h 2072935"/>
              <a:gd name="connsiteX2" fmla="*/ 1520916 w 2072903"/>
              <a:gd name="connsiteY2" fmla="*/ 551987 h 2072935"/>
              <a:gd name="connsiteX3" fmla="*/ 1934726 w 2072903"/>
              <a:gd name="connsiteY3" fmla="*/ 965797 h 2072935"/>
              <a:gd name="connsiteX4" fmla="*/ 1723681 w 2072903"/>
              <a:gd name="connsiteY4" fmla="*/ 1753444 h 2072935"/>
              <a:gd name="connsiteX5" fmla="*/ 1158395 w 2072903"/>
              <a:gd name="connsiteY5" fmla="*/ 1904920 h 2072935"/>
              <a:gd name="connsiteX6" fmla="*/ 593109 w 2072903"/>
              <a:gd name="connsiteY6" fmla="*/ 2056396 h 2072935"/>
              <a:gd name="connsiteX7" fmla="*/ 16553 w 2072903"/>
              <a:gd name="connsiteY7" fmla="*/ 1479794 h 2072935"/>
              <a:gd name="connsiteX8" fmla="*/ 168029 w 2072903"/>
              <a:gd name="connsiteY8" fmla="*/ 914508 h 2072935"/>
              <a:gd name="connsiteX9" fmla="*/ 319459 w 2072903"/>
              <a:gd name="connsiteY9" fmla="*/ 349222 h 2072935"/>
              <a:gd name="connsiteX10" fmla="*/ 770004 w 2072903"/>
              <a:gd name="connsiteY10" fmla="*/ 38 h 20729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072903" h="2072935">
                <a:moveTo>
                  <a:pt x="770004" y="38"/>
                </a:moveTo>
                <a:cubicBezTo>
                  <a:pt x="889409" y="-1494"/>
                  <a:pt x="1011007" y="42079"/>
                  <a:pt x="1107106" y="138177"/>
                </a:cubicBezTo>
                <a:lnTo>
                  <a:pt x="1520916" y="551987"/>
                </a:lnTo>
                <a:lnTo>
                  <a:pt x="1934726" y="965797"/>
                </a:lnTo>
                <a:cubicBezTo>
                  <a:pt x="2190988" y="1222060"/>
                  <a:pt x="2073736" y="1659652"/>
                  <a:pt x="1723681" y="1753444"/>
                </a:cubicBezTo>
                <a:lnTo>
                  <a:pt x="1158395" y="1904920"/>
                </a:lnTo>
                <a:lnTo>
                  <a:pt x="593109" y="2056396"/>
                </a:lnTo>
                <a:cubicBezTo>
                  <a:pt x="243054" y="2150189"/>
                  <a:pt x="-77286" y="1829849"/>
                  <a:pt x="16553" y="1479794"/>
                </a:cubicBezTo>
                <a:lnTo>
                  <a:pt x="168029" y="914508"/>
                </a:lnTo>
                <a:lnTo>
                  <a:pt x="319459" y="349222"/>
                </a:lnTo>
                <a:cubicBezTo>
                  <a:pt x="378079" y="130438"/>
                  <a:pt x="570996" y="2592"/>
                  <a:pt x="770004" y="38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935527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8982F5E7-ED41-419E-AE08-1B47791004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099A3-29F0-4770-ACF7-1E189C8A0F93}" type="datetimeFigureOut">
              <a:rPr lang="en-US" smtClean="0"/>
              <a:t>8/19/2019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9A6AA64B-445E-4D76-93A5-68B8A8FBBE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CB3B7DFD-D935-444F-9AAE-C8714B9990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093F2-6AD0-4B3D-9A14-B283B4B787B3}" type="slidenum">
              <a:rPr lang="en-US" smtClean="0"/>
              <a:t>‹#›</a:t>
            </a:fld>
            <a:endParaRPr lang="en-US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xmlns="" id="{F09EFA41-5442-473E-B538-90AF7C627F0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322745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8982F5E7-ED41-419E-AE08-1B47791004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099A3-29F0-4770-ACF7-1E189C8A0F93}" type="datetimeFigureOut">
              <a:rPr lang="en-US" smtClean="0"/>
              <a:t>8/19/2019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9A6AA64B-445E-4D76-93A5-68B8A8FBBE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CB3B7DFD-D935-444F-9AAE-C8714B9990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093F2-6AD0-4B3D-9A14-B283B4B787B3}" type="slidenum">
              <a:rPr lang="en-US" smtClean="0"/>
              <a:t>‹#›</a:t>
            </a:fld>
            <a:endParaRPr lang="en-US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xmlns="" id="{F09EFA41-5442-473E-B538-90AF7C627F0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03439" y="235743"/>
            <a:ext cx="11585122" cy="6386513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988313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8982F5E7-ED41-419E-AE08-1B47791004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099A3-29F0-4770-ACF7-1E189C8A0F93}" type="datetimeFigureOut">
              <a:rPr lang="en-US" smtClean="0"/>
              <a:t>8/19/2019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9A6AA64B-445E-4D76-93A5-68B8A8FBBE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CB3B7DFD-D935-444F-9AAE-C8714B9990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093F2-6AD0-4B3D-9A14-B283B4B787B3}" type="slidenum">
              <a:rPr lang="en-US" smtClean="0"/>
              <a:t>‹#›</a:t>
            </a:fld>
            <a:endParaRPr lang="en-US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xmlns="" id="{064FB71A-7755-4EF7-95DC-76CDA4C45F7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-839294" y="544089"/>
            <a:ext cx="12675452" cy="4592135"/>
          </a:xfrm>
          <a:custGeom>
            <a:avLst/>
            <a:gdLst>
              <a:gd name="connsiteX0" fmla="*/ 7109849 w 12675452"/>
              <a:gd name="connsiteY0" fmla="*/ 2946426 h 4592135"/>
              <a:gd name="connsiteX1" fmla="*/ 7039022 w 12675452"/>
              <a:gd name="connsiteY1" fmla="*/ 3017253 h 4592135"/>
              <a:gd name="connsiteX2" fmla="*/ 7039022 w 12675452"/>
              <a:gd name="connsiteY2" fmla="*/ 3165978 h 4592135"/>
              <a:gd name="connsiteX3" fmla="*/ 7006919 w 12675452"/>
              <a:gd name="connsiteY3" fmla="*/ 3240160 h 4592135"/>
              <a:gd name="connsiteX4" fmla="*/ 6984178 w 12675452"/>
              <a:gd name="connsiteY4" fmla="*/ 3254237 h 4592135"/>
              <a:gd name="connsiteX5" fmla="*/ 6984178 w 12675452"/>
              <a:gd name="connsiteY5" fmla="*/ 3421175 h 4592135"/>
              <a:gd name="connsiteX6" fmla="*/ 7072980 w 12675452"/>
              <a:gd name="connsiteY6" fmla="*/ 3509978 h 4592135"/>
              <a:gd name="connsiteX7" fmla="*/ 7161784 w 12675452"/>
              <a:gd name="connsiteY7" fmla="*/ 3421175 h 4592135"/>
              <a:gd name="connsiteX8" fmla="*/ 7161784 w 12675452"/>
              <a:gd name="connsiteY8" fmla="*/ 2971700 h 4592135"/>
              <a:gd name="connsiteX9" fmla="*/ 7159914 w 12675452"/>
              <a:gd name="connsiteY9" fmla="*/ 2967189 h 4592135"/>
              <a:gd name="connsiteX10" fmla="*/ 7109849 w 12675452"/>
              <a:gd name="connsiteY10" fmla="*/ 2946426 h 4592135"/>
              <a:gd name="connsiteX11" fmla="*/ 6746487 w 12675452"/>
              <a:gd name="connsiteY11" fmla="*/ 2314977 h 4592135"/>
              <a:gd name="connsiteX12" fmla="*/ 6664667 w 12675452"/>
              <a:gd name="connsiteY12" fmla="*/ 2369226 h 4592135"/>
              <a:gd name="connsiteX13" fmla="*/ 6660100 w 12675452"/>
              <a:gd name="connsiteY13" fmla="*/ 2391826 h 4592135"/>
              <a:gd name="connsiteX14" fmla="*/ 6691642 w 12675452"/>
              <a:gd name="connsiteY14" fmla="*/ 2398200 h 4592135"/>
              <a:gd name="connsiteX15" fmla="*/ 6773464 w 12675452"/>
              <a:gd name="connsiteY15" fmla="*/ 2343950 h 4592135"/>
              <a:gd name="connsiteX16" fmla="*/ 6778030 w 12675452"/>
              <a:gd name="connsiteY16" fmla="*/ 2321351 h 4592135"/>
              <a:gd name="connsiteX17" fmla="*/ 1252713 w 12675452"/>
              <a:gd name="connsiteY17" fmla="*/ 723041 h 4592135"/>
              <a:gd name="connsiteX18" fmla="*/ 1347748 w 12675452"/>
              <a:gd name="connsiteY18" fmla="*/ 828143 h 4592135"/>
              <a:gd name="connsiteX19" fmla="*/ 1347748 w 12675452"/>
              <a:gd name="connsiteY19" fmla="*/ 1469660 h 4592135"/>
              <a:gd name="connsiteX20" fmla="*/ 1436551 w 12675452"/>
              <a:gd name="connsiteY20" fmla="*/ 1558463 h 4592135"/>
              <a:gd name="connsiteX21" fmla="*/ 1525354 w 12675452"/>
              <a:gd name="connsiteY21" fmla="*/ 1469660 h 4592135"/>
              <a:gd name="connsiteX22" fmla="*/ 1525354 w 12675452"/>
              <a:gd name="connsiteY22" fmla="*/ 1128348 h 4592135"/>
              <a:gd name="connsiteX23" fmla="*/ 1634052 w 12675452"/>
              <a:gd name="connsiteY23" fmla="*/ 1026722 h 4592135"/>
              <a:gd name="connsiteX24" fmla="*/ 1729086 w 12675452"/>
              <a:gd name="connsiteY24" fmla="*/ 1131825 h 4592135"/>
              <a:gd name="connsiteX25" fmla="*/ 1729086 w 12675452"/>
              <a:gd name="connsiteY25" fmla="*/ 2028365 h 4592135"/>
              <a:gd name="connsiteX26" fmla="*/ 1799913 w 12675452"/>
              <a:gd name="connsiteY26" fmla="*/ 2099192 h 4592135"/>
              <a:gd name="connsiteX27" fmla="*/ 1870740 w 12675452"/>
              <a:gd name="connsiteY27" fmla="*/ 2028365 h 4592135"/>
              <a:gd name="connsiteX28" fmla="*/ 1870740 w 12675452"/>
              <a:gd name="connsiteY28" fmla="*/ 1627852 h 4592135"/>
              <a:gd name="connsiteX29" fmla="*/ 1979438 w 12675452"/>
              <a:gd name="connsiteY29" fmla="*/ 1526225 h 4592135"/>
              <a:gd name="connsiteX30" fmla="*/ 2074473 w 12675452"/>
              <a:gd name="connsiteY30" fmla="*/ 1631327 h 4592135"/>
              <a:gd name="connsiteX31" fmla="*/ 2074473 w 12675452"/>
              <a:gd name="connsiteY31" fmla="*/ 1787002 h 4592135"/>
              <a:gd name="connsiteX32" fmla="*/ 2163277 w 12675452"/>
              <a:gd name="connsiteY32" fmla="*/ 1875806 h 4592135"/>
              <a:gd name="connsiteX33" fmla="*/ 2252080 w 12675452"/>
              <a:gd name="connsiteY33" fmla="*/ 1787002 h 4592135"/>
              <a:gd name="connsiteX34" fmla="*/ 2252080 w 12675452"/>
              <a:gd name="connsiteY34" fmla="*/ 1329805 h 4592135"/>
              <a:gd name="connsiteX35" fmla="*/ 2360777 w 12675452"/>
              <a:gd name="connsiteY35" fmla="*/ 1228178 h 4592135"/>
              <a:gd name="connsiteX36" fmla="*/ 2455812 w 12675452"/>
              <a:gd name="connsiteY36" fmla="*/ 1333280 h 4592135"/>
              <a:gd name="connsiteX37" fmla="*/ 2455812 w 12675452"/>
              <a:gd name="connsiteY37" fmla="*/ 2133707 h 4592135"/>
              <a:gd name="connsiteX38" fmla="*/ 2544615 w 12675452"/>
              <a:gd name="connsiteY38" fmla="*/ 2222510 h 4592135"/>
              <a:gd name="connsiteX39" fmla="*/ 2633419 w 12675452"/>
              <a:gd name="connsiteY39" fmla="*/ 2133707 h 4592135"/>
              <a:gd name="connsiteX40" fmla="*/ 2633419 w 12675452"/>
              <a:gd name="connsiteY40" fmla="*/ 2020815 h 4592135"/>
              <a:gd name="connsiteX41" fmla="*/ 2742115 w 12675452"/>
              <a:gd name="connsiteY41" fmla="*/ 1919189 h 4592135"/>
              <a:gd name="connsiteX42" fmla="*/ 2837152 w 12675452"/>
              <a:gd name="connsiteY42" fmla="*/ 2024290 h 4592135"/>
              <a:gd name="connsiteX43" fmla="*/ 2837152 w 12675452"/>
              <a:gd name="connsiteY43" fmla="*/ 2133707 h 4592135"/>
              <a:gd name="connsiteX44" fmla="*/ 2925955 w 12675452"/>
              <a:gd name="connsiteY44" fmla="*/ 2222510 h 4592135"/>
              <a:gd name="connsiteX45" fmla="*/ 3014758 w 12675452"/>
              <a:gd name="connsiteY45" fmla="*/ 2133707 h 4592135"/>
              <a:gd name="connsiteX46" fmla="*/ 3014758 w 12675452"/>
              <a:gd name="connsiteY46" fmla="*/ 824668 h 4592135"/>
              <a:gd name="connsiteX47" fmla="*/ 3123455 w 12675452"/>
              <a:gd name="connsiteY47" fmla="*/ 723041 h 4592135"/>
              <a:gd name="connsiteX48" fmla="*/ 3218490 w 12675452"/>
              <a:gd name="connsiteY48" fmla="*/ 828143 h 4592135"/>
              <a:gd name="connsiteX49" fmla="*/ 3218490 w 12675452"/>
              <a:gd name="connsiteY49" fmla="*/ 1021809 h 4592135"/>
              <a:gd name="connsiteX50" fmla="*/ 3307293 w 12675452"/>
              <a:gd name="connsiteY50" fmla="*/ 1110612 h 4592135"/>
              <a:gd name="connsiteX51" fmla="*/ 3396097 w 12675452"/>
              <a:gd name="connsiteY51" fmla="*/ 1021809 h 4592135"/>
              <a:gd name="connsiteX52" fmla="*/ 3396097 w 12675452"/>
              <a:gd name="connsiteY52" fmla="*/ 927972 h 4592135"/>
              <a:gd name="connsiteX53" fmla="*/ 3504794 w 12675452"/>
              <a:gd name="connsiteY53" fmla="*/ 826346 h 4592135"/>
              <a:gd name="connsiteX54" fmla="*/ 3599829 w 12675452"/>
              <a:gd name="connsiteY54" fmla="*/ 931447 h 4592135"/>
              <a:gd name="connsiteX55" fmla="*/ 3599829 w 12675452"/>
              <a:gd name="connsiteY55" fmla="*/ 2493954 h 4592135"/>
              <a:gd name="connsiteX56" fmla="*/ 3491132 w 12675452"/>
              <a:gd name="connsiteY56" fmla="*/ 2595580 h 4592135"/>
              <a:gd name="connsiteX57" fmla="*/ 3396097 w 12675452"/>
              <a:gd name="connsiteY57" fmla="*/ 2490478 h 4592135"/>
              <a:gd name="connsiteX58" fmla="*/ 3396097 w 12675452"/>
              <a:gd name="connsiteY58" fmla="*/ 1893782 h 4592135"/>
              <a:gd name="connsiteX59" fmla="*/ 3307293 w 12675452"/>
              <a:gd name="connsiteY59" fmla="*/ 1804979 h 4592135"/>
              <a:gd name="connsiteX60" fmla="*/ 3218490 w 12675452"/>
              <a:gd name="connsiteY60" fmla="*/ 1893782 h 4592135"/>
              <a:gd name="connsiteX61" fmla="*/ 3218490 w 12675452"/>
              <a:gd name="connsiteY61" fmla="*/ 3141702 h 4592135"/>
              <a:gd name="connsiteX62" fmla="*/ 3109793 w 12675452"/>
              <a:gd name="connsiteY62" fmla="*/ 3243329 h 4592135"/>
              <a:gd name="connsiteX63" fmla="*/ 3014758 w 12675452"/>
              <a:gd name="connsiteY63" fmla="*/ 3138227 h 4592135"/>
              <a:gd name="connsiteX64" fmla="*/ 3014758 w 12675452"/>
              <a:gd name="connsiteY64" fmla="*/ 3005681 h 4592135"/>
              <a:gd name="connsiteX65" fmla="*/ 2925955 w 12675452"/>
              <a:gd name="connsiteY65" fmla="*/ 2916878 h 4592135"/>
              <a:gd name="connsiteX66" fmla="*/ 2837152 w 12675452"/>
              <a:gd name="connsiteY66" fmla="*/ 3005681 h 4592135"/>
              <a:gd name="connsiteX67" fmla="*/ 2837152 w 12675452"/>
              <a:gd name="connsiteY67" fmla="*/ 4388423 h 4592135"/>
              <a:gd name="connsiteX68" fmla="*/ 2742115 w 12675452"/>
              <a:gd name="connsiteY68" fmla="*/ 4493285 h 4592135"/>
              <a:gd name="connsiteX69" fmla="*/ 2633419 w 12675452"/>
              <a:gd name="connsiteY69" fmla="*/ 4391659 h 4592135"/>
              <a:gd name="connsiteX70" fmla="*/ 2633419 w 12675452"/>
              <a:gd name="connsiteY70" fmla="*/ 3544732 h 4592135"/>
              <a:gd name="connsiteX71" fmla="*/ 2544615 w 12675452"/>
              <a:gd name="connsiteY71" fmla="*/ 3455929 h 4592135"/>
              <a:gd name="connsiteX72" fmla="*/ 2455812 w 12675452"/>
              <a:gd name="connsiteY72" fmla="*/ 3544732 h 4592135"/>
              <a:gd name="connsiteX73" fmla="*/ 2455812 w 12675452"/>
              <a:gd name="connsiteY73" fmla="*/ 3779024 h 4592135"/>
              <a:gd name="connsiteX74" fmla="*/ 2347115 w 12675452"/>
              <a:gd name="connsiteY74" fmla="*/ 3880650 h 4592135"/>
              <a:gd name="connsiteX75" fmla="*/ 2252080 w 12675452"/>
              <a:gd name="connsiteY75" fmla="*/ 3775549 h 4592135"/>
              <a:gd name="connsiteX76" fmla="*/ 2252080 w 12675452"/>
              <a:gd name="connsiteY76" fmla="*/ 3711793 h 4592135"/>
              <a:gd name="connsiteX77" fmla="*/ 2163277 w 12675452"/>
              <a:gd name="connsiteY77" fmla="*/ 3622989 h 4592135"/>
              <a:gd name="connsiteX78" fmla="*/ 2074473 w 12675452"/>
              <a:gd name="connsiteY78" fmla="*/ 3711793 h 4592135"/>
              <a:gd name="connsiteX79" fmla="*/ 2074473 w 12675452"/>
              <a:gd name="connsiteY79" fmla="*/ 4345519 h 4592135"/>
              <a:gd name="connsiteX80" fmla="*/ 1965775 w 12675452"/>
              <a:gd name="connsiteY80" fmla="*/ 4447145 h 4592135"/>
              <a:gd name="connsiteX81" fmla="*/ 1870740 w 12675452"/>
              <a:gd name="connsiteY81" fmla="*/ 4342044 h 4592135"/>
              <a:gd name="connsiteX82" fmla="*/ 1870740 w 12675452"/>
              <a:gd name="connsiteY82" fmla="*/ 3740075 h 4592135"/>
              <a:gd name="connsiteX83" fmla="*/ 1799913 w 12675452"/>
              <a:gd name="connsiteY83" fmla="*/ 3669248 h 4592135"/>
              <a:gd name="connsiteX84" fmla="*/ 1729086 w 12675452"/>
              <a:gd name="connsiteY84" fmla="*/ 3740075 h 4592135"/>
              <a:gd name="connsiteX85" fmla="*/ 1729086 w 12675452"/>
              <a:gd name="connsiteY85" fmla="*/ 3888800 h 4592135"/>
              <a:gd name="connsiteX86" fmla="*/ 1620389 w 12675452"/>
              <a:gd name="connsiteY86" fmla="*/ 3990426 h 4592135"/>
              <a:gd name="connsiteX87" fmla="*/ 1525354 w 12675452"/>
              <a:gd name="connsiteY87" fmla="*/ 3885325 h 4592135"/>
              <a:gd name="connsiteX88" fmla="*/ 1525354 w 12675452"/>
              <a:gd name="connsiteY88" fmla="*/ 3126602 h 4592135"/>
              <a:gd name="connsiteX89" fmla="*/ 1436551 w 12675452"/>
              <a:gd name="connsiteY89" fmla="*/ 3037799 h 4592135"/>
              <a:gd name="connsiteX90" fmla="*/ 1347748 w 12675452"/>
              <a:gd name="connsiteY90" fmla="*/ 3126602 h 4592135"/>
              <a:gd name="connsiteX91" fmla="*/ 1347748 w 12675452"/>
              <a:gd name="connsiteY91" fmla="*/ 3141582 h 4592135"/>
              <a:gd name="connsiteX92" fmla="*/ 1239051 w 12675452"/>
              <a:gd name="connsiteY92" fmla="*/ 3243209 h 4592135"/>
              <a:gd name="connsiteX93" fmla="*/ 1144016 w 12675452"/>
              <a:gd name="connsiteY93" fmla="*/ 3138107 h 4592135"/>
              <a:gd name="connsiteX94" fmla="*/ 1144016 w 12675452"/>
              <a:gd name="connsiteY94" fmla="*/ 2928023 h 4592135"/>
              <a:gd name="connsiteX95" fmla="*/ 1055213 w 12675452"/>
              <a:gd name="connsiteY95" fmla="*/ 2839220 h 4592135"/>
              <a:gd name="connsiteX96" fmla="*/ 966409 w 12675452"/>
              <a:gd name="connsiteY96" fmla="*/ 2928023 h 4592135"/>
              <a:gd name="connsiteX97" fmla="*/ 966409 w 12675452"/>
              <a:gd name="connsiteY97" fmla="*/ 4019308 h 4592135"/>
              <a:gd name="connsiteX98" fmla="*/ 857712 w 12675452"/>
              <a:gd name="connsiteY98" fmla="*/ 4120934 h 4592135"/>
              <a:gd name="connsiteX99" fmla="*/ 762677 w 12675452"/>
              <a:gd name="connsiteY99" fmla="*/ 4015833 h 4592135"/>
              <a:gd name="connsiteX100" fmla="*/ 762677 w 12675452"/>
              <a:gd name="connsiteY100" fmla="*/ 3429803 h 4592135"/>
              <a:gd name="connsiteX101" fmla="*/ 673874 w 12675452"/>
              <a:gd name="connsiteY101" fmla="*/ 3341000 h 4592135"/>
              <a:gd name="connsiteX102" fmla="*/ 585070 w 12675452"/>
              <a:gd name="connsiteY102" fmla="*/ 3429803 h 4592135"/>
              <a:gd name="connsiteX103" fmla="*/ 585070 w 12675452"/>
              <a:gd name="connsiteY103" fmla="*/ 3779144 h 4592135"/>
              <a:gd name="connsiteX104" fmla="*/ 476374 w 12675452"/>
              <a:gd name="connsiteY104" fmla="*/ 3880770 h 4592135"/>
              <a:gd name="connsiteX105" fmla="*/ 381338 w 12675452"/>
              <a:gd name="connsiteY105" fmla="*/ 3775669 h 4592135"/>
              <a:gd name="connsiteX106" fmla="*/ 381338 w 12675452"/>
              <a:gd name="connsiteY106" fmla="*/ 3268855 h 4592135"/>
              <a:gd name="connsiteX107" fmla="*/ 292535 w 12675452"/>
              <a:gd name="connsiteY107" fmla="*/ 3180052 h 4592135"/>
              <a:gd name="connsiteX108" fmla="*/ 203732 w 12675452"/>
              <a:gd name="connsiteY108" fmla="*/ 3268855 h 4592135"/>
              <a:gd name="connsiteX109" fmla="*/ 203732 w 12675452"/>
              <a:gd name="connsiteY109" fmla="*/ 3337285 h 4592135"/>
              <a:gd name="connsiteX110" fmla="*/ 95035 w 12675452"/>
              <a:gd name="connsiteY110" fmla="*/ 3438911 h 4592135"/>
              <a:gd name="connsiteX111" fmla="*/ 0 w 12675452"/>
              <a:gd name="connsiteY111" fmla="*/ 3333809 h 4592135"/>
              <a:gd name="connsiteX112" fmla="*/ 0 w 12675452"/>
              <a:gd name="connsiteY112" fmla="*/ 1627852 h 4592135"/>
              <a:gd name="connsiteX113" fmla="*/ 108697 w 12675452"/>
              <a:gd name="connsiteY113" fmla="*/ 1526225 h 4592135"/>
              <a:gd name="connsiteX114" fmla="*/ 203732 w 12675452"/>
              <a:gd name="connsiteY114" fmla="*/ 1631327 h 4592135"/>
              <a:gd name="connsiteX115" fmla="*/ 203732 w 12675452"/>
              <a:gd name="connsiteY115" fmla="*/ 1885633 h 4592135"/>
              <a:gd name="connsiteX116" fmla="*/ 292535 w 12675452"/>
              <a:gd name="connsiteY116" fmla="*/ 1974436 h 4592135"/>
              <a:gd name="connsiteX117" fmla="*/ 381338 w 12675452"/>
              <a:gd name="connsiteY117" fmla="*/ 1885633 h 4592135"/>
              <a:gd name="connsiteX118" fmla="*/ 381338 w 12675452"/>
              <a:gd name="connsiteY118" fmla="*/ 1267966 h 4592135"/>
              <a:gd name="connsiteX119" fmla="*/ 489556 w 12675452"/>
              <a:gd name="connsiteY119" fmla="*/ 1166339 h 4592135"/>
              <a:gd name="connsiteX120" fmla="*/ 585070 w 12675452"/>
              <a:gd name="connsiteY120" fmla="*/ 1272040 h 4592135"/>
              <a:gd name="connsiteX121" fmla="*/ 585070 w 12675452"/>
              <a:gd name="connsiteY121" fmla="*/ 2213042 h 4592135"/>
              <a:gd name="connsiteX122" fmla="*/ 673874 w 12675452"/>
              <a:gd name="connsiteY122" fmla="*/ 2301845 h 4592135"/>
              <a:gd name="connsiteX123" fmla="*/ 762677 w 12675452"/>
              <a:gd name="connsiteY123" fmla="*/ 2213042 h 4592135"/>
              <a:gd name="connsiteX124" fmla="*/ 762677 w 12675452"/>
              <a:gd name="connsiteY124" fmla="*/ 2020695 h 4592135"/>
              <a:gd name="connsiteX125" fmla="*/ 871374 w 12675452"/>
              <a:gd name="connsiteY125" fmla="*/ 1919069 h 4592135"/>
              <a:gd name="connsiteX126" fmla="*/ 966409 w 12675452"/>
              <a:gd name="connsiteY126" fmla="*/ 2024171 h 4592135"/>
              <a:gd name="connsiteX127" fmla="*/ 966409 w 12675452"/>
              <a:gd name="connsiteY127" fmla="*/ 2144373 h 4592135"/>
              <a:gd name="connsiteX128" fmla="*/ 1055213 w 12675452"/>
              <a:gd name="connsiteY128" fmla="*/ 2233176 h 4592135"/>
              <a:gd name="connsiteX129" fmla="*/ 1144016 w 12675452"/>
              <a:gd name="connsiteY129" fmla="*/ 2144373 h 4592135"/>
              <a:gd name="connsiteX130" fmla="*/ 1144016 w 12675452"/>
              <a:gd name="connsiteY130" fmla="*/ 824668 h 4592135"/>
              <a:gd name="connsiteX131" fmla="*/ 1252713 w 12675452"/>
              <a:gd name="connsiteY131" fmla="*/ 723041 h 4592135"/>
              <a:gd name="connsiteX132" fmla="*/ 11817740 w 12675452"/>
              <a:gd name="connsiteY132" fmla="*/ 98610 h 4592135"/>
              <a:gd name="connsiteX133" fmla="*/ 11912776 w 12675452"/>
              <a:gd name="connsiteY133" fmla="*/ 203832 h 4592135"/>
              <a:gd name="connsiteX134" fmla="*/ 11912776 w 12675452"/>
              <a:gd name="connsiteY134" fmla="*/ 1586574 h 4592135"/>
              <a:gd name="connsiteX135" fmla="*/ 12001578 w 12675452"/>
              <a:gd name="connsiteY135" fmla="*/ 1675378 h 4592135"/>
              <a:gd name="connsiteX136" fmla="*/ 12090382 w 12675452"/>
              <a:gd name="connsiteY136" fmla="*/ 1586574 h 4592135"/>
              <a:gd name="connsiteX137" fmla="*/ 12090382 w 12675452"/>
              <a:gd name="connsiteY137" fmla="*/ 1454028 h 4592135"/>
              <a:gd name="connsiteX138" fmla="*/ 12185416 w 12675452"/>
              <a:gd name="connsiteY138" fmla="*/ 1348926 h 4592135"/>
              <a:gd name="connsiteX139" fmla="*/ 12294114 w 12675452"/>
              <a:gd name="connsiteY139" fmla="*/ 1450553 h 4592135"/>
              <a:gd name="connsiteX140" fmla="*/ 12294114 w 12675452"/>
              <a:gd name="connsiteY140" fmla="*/ 2698353 h 4592135"/>
              <a:gd name="connsiteX141" fmla="*/ 12382916 w 12675452"/>
              <a:gd name="connsiteY141" fmla="*/ 2787156 h 4592135"/>
              <a:gd name="connsiteX142" fmla="*/ 12471720 w 12675452"/>
              <a:gd name="connsiteY142" fmla="*/ 2698353 h 4592135"/>
              <a:gd name="connsiteX143" fmla="*/ 12471720 w 12675452"/>
              <a:gd name="connsiteY143" fmla="*/ 2101658 h 4592135"/>
              <a:gd name="connsiteX144" fmla="*/ 12566756 w 12675452"/>
              <a:gd name="connsiteY144" fmla="*/ 1996556 h 4592135"/>
              <a:gd name="connsiteX145" fmla="*/ 12675452 w 12675452"/>
              <a:gd name="connsiteY145" fmla="*/ 2098182 h 4592135"/>
              <a:gd name="connsiteX146" fmla="*/ 12675452 w 12675452"/>
              <a:gd name="connsiteY146" fmla="*/ 3660688 h 4592135"/>
              <a:gd name="connsiteX147" fmla="*/ 12580418 w 12675452"/>
              <a:gd name="connsiteY147" fmla="*/ 3765790 h 4592135"/>
              <a:gd name="connsiteX148" fmla="*/ 12471720 w 12675452"/>
              <a:gd name="connsiteY148" fmla="*/ 3664163 h 4592135"/>
              <a:gd name="connsiteX149" fmla="*/ 12471720 w 12675452"/>
              <a:gd name="connsiteY149" fmla="*/ 3570327 h 4592135"/>
              <a:gd name="connsiteX150" fmla="*/ 12382916 w 12675452"/>
              <a:gd name="connsiteY150" fmla="*/ 3481523 h 4592135"/>
              <a:gd name="connsiteX151" fmla="*/ 12294114 w 12675452"/>
              <a:gd name="connsiteY151" fmla="*/ 3570327 h 4592135"/>
              <a:gd name="connsiteX152" fmla="*/ 12294114 w 12675452"/>
              <a:gd name="connsiteY152" fmla="*/ 3763992 h 4592135"/>
              <a:gd name="connsiteX153" fmla="*/ 12199078 w 12675452"/>
              <a:gd name="connsiteY153" fmla="*/ 3869094 h 4592135"/>
              <a:gd name="connsiteX154" fmla="*/ 12090382 w 12675452"/>
              <a:gd name="connsiteY154" fmla="*/ 3767467 h 4592135"/>
              <a:gd name="connsiteX155" fmla="*/ 12090382 w 12675452"/>
              <a:gd name="connsiteY155" fmla="*/ 2458548 h 4592135"/>
              <a:gd name="connsiteX156" fmla="*/ 12001578 w 12675452"/>
              <a:gd name="connsiteY156" fmla="*/ 2369745 h 4592135"/>
              <a:gd name="connsiteX157" fmla="*/ 11912776 w 12675452"/>
              <a:gd name="connsiteY157" fmla="*/ 2458548 h 4592135"/>
              <a:gd name="connsiteX158" fmla="*/ 11912776 w 12675452"/>
              <a:gd name="connsiteY158" fmla="*/ 2567964 h 4592135"/>
              <a:gd name="connsiteX159" fmla="*/ 11817740 w 12675452"/>
              <a:gd name="connsiteY159" fmla="*/ 2673066 h 4592135"/>
              <a:gd name="connsiteX160" fmla="*/ 11709042 w 12675452"/>
              <a:gd name="connsiteY160" fmla="*/ 2571440 h 4592135"/>
              <a:gd name="connsiteX161" fmla="*/ 11709042 w 12675452"/>
              <a:gd name="connsiteY161" fmla="*/ 2458548 h 4592135"/>
              <a:gd name="connsiteX162" fmla="*/ 11620240 w 12675452"/>
              <a:gd name="connsiteY162" fmla="*/ 2369745 h 4592135"/>
              <a:gd name="connsiteX163" fmla="*/ 11531436 w 12675452"/>
              <a:gd name="connsiteY163" fmla="*/ 2458548 h 4592135"/>
              <a:gd name="connsiteX164" fmla="*/ 11531436 w 12675452"/>
              <a:gd name="connsiteY164" fmla="*/ 3258976 h 4592135"/>
              <a:gd name="connsiteX165" fmla="*/ 11436402 w 12675452"/>
              <a:gd name="connsiteY165" fmla="*/ 3364078 h 4592135"/>
              <a:gd name="connsiteX166" fmla="*/ 11327704 w 12675452"/>
              <a:gd name="connsiteY166" fmla="*/ 3262451 h 4592135"/>
              <a:gd name="connsiteX167" fmla="*/ 11327704 w 12675452"/>
              <a:gd name="connsiteY167" fmla="*/ 2805133 h 4592135"/>
              <a:gd name="connsiteX168" fmla="*/ 11238902 w 12675452"/>
              <a:gd name="connsiteY168" fmla="*/ 2716329 h 4592135"/>
              <a:gd name="connsiteX169" fmla="*/ 11150098 w 12675452"/>
              <a:gd name="connsiteY169" fmla="*/ 2805133 h 4592135"/>
              <a:gd name="connsiteX170" fmla="*/ 11150098 w 12675452"/>
              <a:gd name="connsiteY170" fmla="*/ 2960808 h 4592135"/>
              <a:gd name="connsiteX171" fmla="*/ 11055062 w 12675452"/>
              <a:gd name="connsiteY171" fmla="*/ 3065910 h 4592135"/>
              <a:gd name="connsiteX172" fmla="*/ 10946366 w 12675452"/>
              <a:gd name="connsiteY172" fmla="*/ 2964283 h 4592135"/>
              <a:gd name="connsiteX173" fmla="*/ 10946366 w 12675452"/>
              <a:gd name="connsiteY173" fmla="*/ 2563770 h 4592135"/>
              <a:gd name="connsiteX174" fmla="*/ 10875538 w 12675452"/>
              <a:gd name="connsiteY174" fmla="*/ 2492943 h 4592135"/>
              <a:gd name="connsiteX175" fmla="*/ 10804712 w 12675452"/>
              <a:gd name="connsiteY175" fmla="*/ 2563770 h 4592135"/>
              <a:gd name="connsiteX176" fmla="*/ 10804712 w 12675452"/>
              <a:gd name="connsiteY176" fmla="*/ 3460311 h 4592135"/>
              <a:gd name="connsiteX177" fmla="*/ 10709678 w 12675452"/>
              <a:gd name="connsiteY177" fmla="*/ 3565413 h 4592135"/>
              <a:gd name="connsiteX178" fmla="*/ 10600980 w 12675452"/>
              <a:gd name="connsiteY178" fmla="*/ 3463787 h 4592135"/>
              <a:gd name="connsiteX179" fmla="*/ 10600980 w 12675452"/>
              <a:gd name="connsiteY179" fmla="*/ 3122475 h 4592135"/>
              <a:gd name="connsiteX180" fmla="*/ 10512176 w 12675452"/>
              <a:gd name="connsiteY180" fmla="*/ 3033672 h 4592135"/>
              <a:gd name="connsiteX181" fmla="*/ 10423374 w 12675452"/>
              <a:gd name="connsiteY181" fmla="*/ 3122475 h 4592135"/>
              <a:gd name="connsiteX182" fmla="*/ 10423374 w 12675452"/>
              <a:gd name="connsiteY182" fmla="*/ 3763992 h 4592135"/>
              <a:gd name="connsiteX183" fmla="*/ 10328338 w 12675452"/>
              <a:gd name="connsiteY183" fmla="*/ 3869094 h 4592135"/>
              <a:gd name="connsiteX184" fmla="*/ 10219642 w 12675452"/>
              <a:gd name="connsiteY184" fmla="*/ 3767467 h 4592135"/>
              <a:gd name="connsiteX185" fmla="*/ 10219642 w 12675452"/>
              <a:gd name="connsiteY185" fmla="*/ 2447763 h 4592135"/>
              <a:gd name="connsiteX186" fmla="*/ 10130838 w 12675452"/>
              <a:gd name="connsiteY186" fmla="*/ 2358959 h 4592135"/>
              <a:gd name="connsiteX187" fmla="*/ 10042034 w 12675452"/>
              <a:gd name="connsiteY187" fmla="*/ 2447763 h 4592135"/>
              <a:gd name="connsiteX188" fmla="*/ 10042034 w 12675452"/>
              <a:gd name="connsiteY188" fmla="*/ 2567964 h 4592135"/>
              <a:gd name="connsiteX189" fmla="*/ 9947000 w 12675452"/>
              <a:gd name="connsiteY189" fmla="*/ 2673066 h 4592135"/>
              <a:gd name="connsiteX190" fmla="*/ 9838302 w 12675452"/>
              <a:gd name="connsiteY190" fmla="*/ 2571440 h 4592135"/>
              <a:gd name="connsiteX191" fmla="*/ 9838302 w 12675452"/>
              <a:gd name="connsiteY191" fmla="*/ 2379093 h 4592135"/>
              <a:gd name="connsiteX192" fmla="*/ 9749500 w 12675452"/>
              <a:gd name="connsiteY192" fmla="*/ 2290290 h 4592135"/>
              <a:gd name="connsiteX193" fmla="*/ 9660696 w 12675452"/>
              <a:gd name="connsiteY193" fmla="*/ 2379093 h 4592135"/>
              <a:gd name="connsiteX194" fmla="*/ 9660696 w 12675452"/>
              <a:gd name="connsiteY194" fmla="*/ 3320096 h 4592135"/>
              <a:gd name="connsiteX195" fmla="*/ 9565182 w 12675452"/>
              <a:gd name="connsiteY195" fmla="*/ 3425796 h 4592135"/>
              <a:gd name="connsiteX196" fmla="*/ 9456964 w 12675452"/>
              <a:gd name="connsiteY196" fmla="*/ 3324170 h 4592135"/>
              <a:gd name="connsiteX197" fmla="*/ 9456964 w 12675452"/>
              <a:gd name="connsiteY197" fmla="*/ 2706502 h 4592135"/>
              <a:gd name="connsiteX198" fmla="*/ 9368160 w 12675452"/>
              <a:gd name="connsiteY198" fmla="*/ 2617699 h 4592135"/>
              <a:gd name="connsiteX199" fmla="*/ 9279358 w 12675452"/>
              <a:gd name="connsiteY199" fmla="*/ 2706502 h 4592135"/>
              <a:gd name="connsiteX200" fmla="*/ 9279358 w 12675452"/>
              <a:gd name="connsiteY200" fmla="*/ 2960928 h 4592135"/>
              <a:gd name="connsiteX201" fmla="*/ 9184322 w 12675452"/>
              <a:gd name="connsiteY201" fmla="*/ 3066030 h 4592135"/>
              <a:gd name="connsiteX202" fmla="*/ 9075625 w 12675452"/>
              <a:gd name="connsiteY202" fmla="*/ 2964403 h 4592135"/>
              <a:gd name="connsiteX203" fmla="*/ 9075625 w 12675452"/>
              <a:gd name="connsiteY203" fmla="*/ 1258445 h 4592135"/>
              <a:gd name="connsiteX204" fmla="*/ 9170660 w 12675452"/>
              <a:gd name="connsiteY204" fmla="*/ 1153344 h 4592135"/>
              <a:gd name="connsiteX205" fmla="*/ 9279358 w 12675452"/>
              <a:gd name="connsiteY205" fmla="*/ 1254970 h 4592135"/>
              <a:gd name="connsiteX206" fmla="*/ 9279358 w 12675452"/>
              <a:gd name="connsiteY206" fmla="*/ 1323400 h 4592135"/>
              <a:gd name="connsiteX207" fmla="*/ 9368160 w 12675452"/>
              <a:gd name="connsiteY207" fmla="*/ 1412203 h 4592135"/>
              <a:gd name="connsiteX208" fmla="*/ 9456964 w 12675452"/>
              <a:gd name="connsiteY208" fmla="*/ 1323400 h 4592135"/>
              <a:gd name="connsiteX209" fmla="*/ 9456964 w 12675452"/>
              <a:gd name="connsiteY209" fmla="*/ 816586 h 4592135"/>
              <a:gd name="connsiteX210" fmla="*/ 9552000 w 12675452"/>
              <a:gd name="connsiteY210" fmla="*/ 711485 h 4592135"/>
              <a:gd name="connsiteX211" fmla="*/ 9660696 w 12675452"/>
              <a:gd name="connsiteY211" fmla="*/ 813111 h 4592135"/>
              <a:gd name="connsiteX212" fmla="*/ 9660696 w 12675452"/>
              <a:gd name="connsiteY212" fmla="*/ 1162452 h 4592135"/>
              <a:gd name="connsiteX213" fmla="*/ 9749500 w 12675452"/>
              <a:gd name="connsiteY213" fmla="*/ 1251255 h 4592135"/>
              <a:gd name="connsiteX214" fmla="*/ 9838302 w 12675452"/>
              <a:gd name="connsiteY214" fmla="*/ 1162452 h 4592135"/>
              <a:gd name="connsiteX215" fmla="*/ 9838302 w 12675452"/>
              <a:gd name="connsiteY215" fmla="*/ 576423 h 4592135"/>
              <a:gd name="connsiteX216" fmla="*/ 9933338 w 12675452"/>
              <a:gd name="connsiteY216" fmla="*/ 471320 h 4592135"/>
              <a:gd name="connsiteX217" fmla="*/ 10042034 w 12675452"/>
              <a:gd name="connsiteY217" fmla="*/ 572947 h 4592135"/>
              <a:gd name="connsiteX218" fmla="*/ 10042034 w 12675452"/>
              <a:gd name="connsiteY218" fmla="*/ 1664233 h 4592135"/>
              <a:gd name="connsiteX219" fmla="*/ 10130838 w 12675452"/>
              <a:gd name="connsiteY219" fmla="*/ 1753036 h 4592135"/>
              <a:gd name="connsiteX220" fmla="*/ 10219642 w 12675452"/>
              <a:gd name="connsiteY220" fmla="*/ 1664233 h 4592135"/>
              <a:gd name="connsiteX221" fmla="*/ 10219642 w 12675452"/>
              <a:gd name="connsiteY221" fmla="*/ 1454148 h 4592135"/>
              <a:gd name="connsiteX222" fmla="*/ 10314676 w 12675452"/>
              <a:gd name="connsiteY222" fmla="*/ 1349046 h 4592135"/>
              <a:gd name="connsiteX223" fmla="*/ 10423374 w 12675452"/>
              <a:gd name="connsiteY223" fmla="*/ 1450673 h 4592135"/>
              <a:gd name="connsiteX224" fmla="*/ 10423374 w 12675452"/>
              <a:gd name="connsiteY224" fmla="*/ 1465653 h 4592135"/>
              <a:gd name="connsiteX225" fmla="*/ 10512176 w 12675452"/>
              <a:gd name="connsiteY225" fmla="*/ 1554456 h 4592135"/>
              <a:gd name="connsiteX226" fmla="*/ 10600980 w 12675452"/>
              <a:gd name="connsiteY226" fmla="*/ 1465653 h 4592135"/>
              <a:gd name="connsiteX227" fmla="*/ 10600980 w 12675452"/>
              <a:gd name="connsiteY227" fmla="*/ 706931 h 4592135"/>
              <a:gd name="connsiteX228" fmla="*/ 10696014 w 12675452"/>
              <a:gd name="connsiteY228" fmla="*/ 601830 h 4592135"/>
              <a:gd name="connsiteX229" fmla="*/ 10804712 w 12675452"/>
              <a:gd name="connsiteY229" fmla="*/ 703455 h 4592135"/>
              <a:gd name="connsiteX230" fmla="*/ 10804712 w 12675452"/>
              <a:gd name="connsiteY230" fmla="*/ 852180 h 4592135"/>
              <a:gd name="connsiteX231" fmla="*/ 10875538 w 12675452"/>
              <a:gd name="connsiteY231" fmla="*/ 923006 h 4592135"/>
              <a:gd name="connsiteX232" fmla="*/ 10946366 w 12675452"/>
              <a:gd name="connsiteY232" fmla="*/ 852180 h 4592135"/>
              <a:gd name="connsiteX233" fmla="*/ 10946366 w 12675452"/>
              <a:gd name="connsiteY233" fmla="*/ 250212 h 4592135"/>
              <a:gd name="connsiteX234" fmla="*/ 11041400 w 12675452"/>
              <a:gd name="connsiteY234" fmla="*/ 145109 h 4592135"/>
              <a:gd name="connsiteX235" fmla="*/ 11150098 w 12675452"/>
              <a:gd name="connsiteY235" fmla="*/ 246737 h 4592135"/>
              <a:gd name="connsiteX236" fmla="*/ 11150098 w 12675452"/>
              <a:gd name="connsiteY236" fmla="*/ 880462 h 4592135"/>
              <a:gd name="connsiteX237" fmla="*/ 11238902 w 12675452"/>
              <a:gd name="connsiteY237" fmla="*/ 969266 h 4592135"/>
              <a:gd name="connsiteX238" fmla="*/ 11327704 w 12675452"/>
              <a:gd name="connsiteY238" fmla="*/ 880462 h 4592135"/>
              <a:gd name="connsiteX239" fmla="*/ 11327704 w 12675452"/>
              <a:gd name="connsiteY239" fmla="*/ 816706 h 4592135"/>
              <a:gd name="connsiteX240" fmla="*/ 11422740 w 12675452"/>
              <a:gd name="connsiteY240" fmla="*/ 711604 h 4592135"/>
              <a:gd name="connsiteX241" fmla="*/ 11531436 w 12675452"/>
              <a:gd name="connsiteY241" fmla="*/ 813231 h 4592135"/>
              <a:gd name="connsiteX242" fmla="*/ 11531436 w 12675452"/>
              <a:gd name="connsiteY242" fmla="*/ 1047523 h 4592135"/>
              <a:gd name="connsiteX243" fmla="*/ 11620240 w 12675452"/>
              <a:gd name="connsiteY243" fmla="*/ 1136326 h 4592135"/>
              <a:gd name="connsiteX244" fmla="*/ 11709042 w 12675452"/>
              <a:gd name="connsiteY244" fmla="*/ 1047523 h 4592135"/>
              <a:gd name="connsiteX245" fmla="*/ 11709042 w 12675452"/>
              <a:gd name="connsiteY245" fmla="*/ 200237 h 4592135"/>
              <a:gd name="connsiteX246" fmla="*/ 11817740 w 12675452"/>
              <a:gd name="connsiteY246" fmla="*/ 98610 h 4592135"/>
              <a:gd name="connsiteX247" fmla="*/ 6562649 w 12675452"/>
              <a:gd name="connsiteY247" fmla="*/ 219 h 4592135"/>
              <a:gd name="connsiteX248" fmla="*/ 6657684 w 12675452"/>
              <a:gd name="connsiteY248" fmla="*/ 105321 h 4592135"/>
              <a:gd name="connsiteX249" fmla="*/ 6657684 w 12675452"/>
              <a:gd name="connsiteY249" fmla="*/ 746838 h 4592135"/>
              <a:gd name="connsiteX250" fmla="*/ 6746487 w 12675452"/>
              <a:gd name="connsiteY250" fmla="*/ 835641 h 4592135"/>
              <a:gd name="connsiteX251" fmla="*/ 6835290 w 12675452"/>
              <a:gd name="connsiteY251" fmla="*/ 746838 h 4592135"/>
              <a:gd name="connsiteX252" fmla="*/ 6835290 w 12675452"/>
              <a:gd name="connsiteY252" fmla="*/ 405526 h 4592135"/>
              <a:gd name="connsiteX253" fmla="*/ 6943988 w 12675452"/>
              <a:gd name="connsiteY253" fmla="*/ 303900 h 4592135"/>
              <a:gd name="connsiteX254" fmla="*/ 7039022 w 12675452"/>
              <a:gd name="connsiteY254" fmla="*/ 409003 h 4592135"/>
              <a:gd name="connsiteX255" fmla="*/ 7039022 w 12675452"/>
              <a:gd name="connsiteY255" fmla="*/ 1305543 h 4592135"/>
              <a:gd name="connsiteX256" fmla="*/ 7109849 w 12675452"/>
              <a:gd name="connsiteY256" fmla="*/ 1376370 h 4592135"/>
              <a:gd name="connsiteX257" fmla="*/ 7180676 w 12675452"/>
              <a:gd name="connsiteY257" fmla="*/ 1305543 h 4592135"/>
              <a:gd name="connsiteX258" fmla="*/ 7180676 w 12675452"/>
              <a:gd name="connsiteY258" fmla="*/ 905030 h 4592135"/>
              <a:gd name="connsiteX259" fmla="*/ 7289374 w 12675452"/>
              <a:gd name="connsiteY259" fmla="*/ 803403 h 4592135"/>
              <a:gd name="connsiteX260" fmla="*/ 7384409 w 12675452"/>
              <a:gd name="connsiteY260" fmla="*/ 908505 h 4592135"/>
              <a:gd name="connsiteX261" fmla="*/ 7384409 w 12675452"/>
              <a:gd name="connsiteY261" fmla="*/ 1064180 h 4592135"/>
              <a:gd name="connsiteX262" fmla="*/ 7473213 w 12675452"/>
              <a:gd name="connsiteY262" fmla="*/ 1152984 h 4592135"/>
              <a:gd name="connsiteX263" fmla="*/ 7562016 w 12675452"/>
              <a:gd name="connsiteY263" fmla="*/ 1064180 h 4592135"/>
              <a:gd name="connsiteX264" fmla="*/ 7562016 w 12675452"/>
              <a:gd name="connsiteY264" fmla="*/ 606983 h 4592135"/>
              <a:gd name="connsiteX265" fmla="*/ 7670713 w 12675452"/>
              <a:gd name="connsiteY265" fmla="*/ 505356 h 4592135"/>
              <a:gd name="connsiteX266" fmla="*/ 7765748 w 12675452"/>
              <a:gd name="connsiteY266" fmla="*/ 610458 h 4592135"/>
              <a:gd name="connsiteX267" fmla="*/ 7765748 w 12675452"/>
              <a:gd name="connsiteY267" fmla="*/ 1410885 h 4592135"/>
              <a:gd name="connsiteX268" fmla="*/ 7854551 w 12675452"/>
              <a:gd name="connsiteY268" fmla="*/ 1499688 h 4592135"/>
              <a:gd name="connsiteX269" fmla="*/ 7943355 w 12675452"/>
              <a:gd name="connsiteY269" fmla="*/ 1410885 h 4592135"/>
              <a:gd name="connsiteX270" fmla="*/ 7943355 w 12675452"/>
              <a:gd name="connsiteY270" fmla="*/ 1297993 h 4592135"/>
              <a:gd name="connsiteX271" fmla="*/ 8052051 w 12675452"/>
              <a:gd name="connsiteY271" fmla="*/ 1196367 h 4592135"/>
              <a:gd name="connsiteX272" fmla="*/ 8147088 w 12675452"/>
              <a:gd name="connsiteY272" fmla="*/ 1301468 h 4592135"/>
              <a:gd name="connsiteX273" fmla="*/ 8147088 w 12675452"/>
              <a:gd name="connsiteY273" fmla="*/ 1410885 h 4592135"/>
              <a:gd name="connsiteX274" fmla="*/ 8235891 w 12675452"/>
              <a:gd name="connsiteY274" fmla="*/ 1499688 h 4592135"/>
              <a:gd name="connsiteX275" fmla="*/ 8324694 w 12675452"/>
              <a:gd name="connsiteY275" fmla="*/ 1410885 h 4592135"/>
              <a:gd name="connsiteX276" fmla="*/ 8324694 w 12675452"/>
              <a:gd name="connsiteY276" fmla="*/ 101846 h 4592135"/>
              <a:gd name="connsiteX277" fmla="*/ 8433391 w 12675452"/>
              <a:gd name="connsiteY277" fmla="*/ 219 h 4592135"/>
              <a:gd name="connsiteX278" fmla="*/ 8528426 w 12675452"/>
              <a:gd name="connsiteY278" fmla="*/ 105321 h 4592135"/>
              <a:gd name="connsiteX279" fmla="*/ 8528426 w 12675452"/>
              <a:gd name="connsiteY279" fmla="*/ 298987 h 4592135"/>
              <a:gd name="connsiteX280" fmla="*/ 8617229 w 12675452"/>
              <a:gd name="connsiteY280" fmla="*/ 387790 h 4592135"/>
              <a:gd name="connsiteX281" fmla="*/ 8706033 w 12675452"/>
              <a:gd name="connsiteY281" fmla="*/ 298987 h 4592135"/>
              <a:gd name="connsiteX282" fmla="*/ 8706033 w 12675452"/>
              <a:gd name="connsiteY282" fmla="*/ 205150 h 4592135"/>
              <a:gd name="connsiteX283" fmla="*/ 8814730 w 12675452"/>
              <a:gd name="connsiteY283" fmla="*/ 103524 h 4592135"/>
              <a:gd name="connsiteX284" fmla="*/ 8909765 w 12675452"/>
              <a:gd name="connsiteY284" fmla="*/ 208625 h 4592135"/>
              <a:gd name="connsiteX285" fmla="*/ 8909765 w 12675452"/>
              <a:gd name="connsiteY285" fmla="*/ 1771132 h 4592135"/>
              <a:gd name="connsiteX286" fmla="*/ 8801068 w 12675452"/>
              <a:gd name="connsiteY286" fmla="*/ 1872758 h 4592135"/>
              <a:gd name="connsiteX287" fmla="*/ 8706033 w 12675452"/>
              <a:gd name="connsiteY287" fmla="*/ 1767656 h 4592135"/>
              <a:gd name="connsiteX288" fmla="*/ 8706033 w 12675452"/>
              <a:gd name="connsiteY288" fmla="*/ 1170960 h 4592135"/>
              <a:gd name="connsiteX289" fmla="*/ 8617229 w 12675452"/>
              <a:gd name="connsiteY289" fmla="*/ 1082157 h 4592135"/>
              <a:gd name="connsiteX290" fmla="*/ 8528426 w 12675452"/>
              <a:gd name="connsiteY290" fmla="*/ 1170960 h 4592135"/>
              <a:gd name="connsiteX291" fmla="*/ 8528426 w 12675452"/>
              <a:gd name="connsiteY291" fmla="*/ 2418880 h 4592135"/>
              <a:gd name="connsiteX292" fmla="*/ 8419729 w 12675452"/>
              <a:gd name="connsiteY292" fmla="*/ 2520507 h 4592135"/>
              <a:gd name="connsiteX293" fmla="*/ 8324694 w 12675452"/>
              <a:gd name="connsiteY293" fmla="*/ 2415405 h 4592135"/>
              <a:gd name="connsiteX294" fmla="*/ 8324694 w 12675452"/>
              <a:gd name="connsiteY294" fmla="*/ 2282859 h 4592135"/>
              <a:gd name="connsiteX295" fmla="*/ 8235891 w 12675452"/>
              <a:gd name="connsiteY295" fmla="*/ 2194056 h 4592135"/>
              <a:gd name="connsiteX296" fmla="*/ 8147088 w 12675452"/>
              <a:gd name="connsiteY296" fmla="*/ 2282859 h 4592135"/>
              <a:gd name="connsiteX297" fmla="*/ 8147088 w 12675452"/>
              <a:gd name="connsiteY297" fmla="*/ 3665601 h 4592135"/>
              <a:gd name="connsiteX298" fmla="*/ 8052051 w 12675452"/>
              <a:gd name="connsiteY298" fmla="*/ 3770463 h 4592135"/>
              <a:gd name="connsiteX299" fmla="*/ 7943355 w 12675452"/>
              <a:gd name="connsiteY299" fmla="*/ 3668837 h 4592135"/>
              <a:gd name="connsiteX300" fmla="*/ 7943355 w 12675452"/>
              <a:gd name="connsiteY300" fmla="*/ 2821910 h 4592135"/>
              <a:gd name="connsiteX301" fmla="*/ 7854551 w 12675452"/>
              <a:gd name="connsiteY301" fmla="*/ 2733107 h 4592135"/>
              <a:gd name="connsiteX302" fmla="*/ 7765748 w 12675452"/>
              <a:gd name="connsiteY302" fmla="*/ 2821910 h 4592135"/>
              <a:gd name="connsiteX303" fmla="*/ 7765748 w 12675452"/>
              <a:gd name="connsiteY303" fmla="*/ 3056202 h 4592135"/>
              <a:gd name="connsiteX304" fmla="*/ 7657051 w 12675452"/>
              <a:gd name="connsiteY304" fmla="*/ 3157828 h 4592135"/>
              <a:gd name="connsiteX305" fmla="*/ 7562016 w 12675452"/>
              <a:gd name="connsiteY305" fmla="*/ 3052727 h 4592135"/>
              <a:gd name="connsiteX306" fmla="*/ 7562016 w 12675452"/>
              <a:gd name="connsiteY306" fmla="*/ 2988971 h 4592135"/>
              <a:gd name="connsiteX307" fmla="*/ 7473213 w 12675452"/>
              <a:gd name="connsiteY307" fmla="*/ 2900167 h 4592135"/>
              <a:gd name="connsiteX308" fmla="*/ 7384409 w 12675452"/>
              <a:gd name="connsiteY308" fmla="*/ 2988971 h 4592135"/>
              <a:gd name="connsiteX309" fmla="*/ 7384409 w 12675452"/>
              <a:gd name="connsiteY309" fmla="*/ 3622697 h 4592135"/>
              <a:gd name="connsiteX310" fmla="*/ 7375768 w 12675452"/>
              <a:gd name="connsiteY310" fmla="*/ 3663788 h 4592135"/>
              <a:gd name="connsiteX311" fmla="*/ 7365516 w 12675452"/>
              <a:gd name="connsiteY311" fmla="*/ 3678248 h 4592135"/>
              <a:gd name="connsiteX312" fmla="*/ 7365516 w 12675452"/>
              <a:gd name="connsiteY312" fmla="*/ 4383510 h 4592135"/>
              <a:gd name="connsiteX313" fmla="*/ 7270482 w 12675452"/>
              <a:gd name="connsiteY313" fmla="*/ 4488612 h 4592135"/>
              <a:gd name="connsiteX314" fmla="*/ 7161784 w 12675452"/>
              <a:gd name="connsiteY314" fmla="*/ 4386985 h 4592135"/>
              <a:gd name="connsiteX315" fmla="*/ 7161784 w 12675452"/>
              <a:gd name="connsiteY315" fmla="*/ 4293149 h 4592135"/>
              <a:gd name="connsiteX316" fmla="*/ 7072980 w 12675452"/>
              <a:gd name="connsiteY316" fmla="*/ 4204345 h 4592135"/>
              <a:gd name="connsiteX317" fmla="*/ 6984178 w 12675452"/>
              <a:gd name="connsiteY317" fmla="*/ 4293149 h 4592135"/>
              <a:gd name="connsiteX318" fmla="*/ 6984178 w 12675452"/>
              <a:gd name="connsiteY318" fmla="*/ 4486814 h 4592135"/>
              <a:gd name="connsiteX319" fmla="*/ 6889142 w 12675452"/>
              <a:gd name="connsiteY319" fmla="*/ 4591916 h 4592135"/>
              <a:gd name="connsiteX320" fmla="*/ 6780446 w 12675452"/>
              <a:gd name="connsiteY320" fmla="*/ 4490289 h 4592135"/>
              <a:gd name="connsiteX321" fmla="*/ 6780446 w 12675452"/>
              <a:gd name="connsiteY321" fmla="*/ 3181370 h 4592135"/>
              <a:gd name="connsiteX322" fmla="*/ 6691642 w 12675452"/>
              <a:gd name="connsiteY322" fmla="*/ 3092567 h 4592135"/>
              <a:gd name="connsiteX323" fmla="*/ 6602840 w 12675452"/>
              <a:gd name="connsiteY323" fmla="*/ 3181370 h 4592135"/>
              <a:gd name="connsiteX324" fmla="*/ 6602840 w 12675452"/>
              <a:gd name="connsiteY324" fmla="*/ 3290786 h 4592135"/>
              <a:gd name="connsiteX325" fmla="*/ 6507804 w 12675452"/>
              <a:gd name="connsiteY325" fmla="*/ 3395888 h 4592135"/>
              <a:gd name="connsiteX326" fmla="*/ 6399106 w 12675452"/>
              <a:gd name="connsiteY326" fmla="*/ 3294262 h 4592135"/>
              <a:gd name="connsiteX327" fmla="*/ 6399106 w 12675452"/>
              <a:gd name="connsiteY327" fmla="*/ 3181370 h 4592135"/>
              <a:gd name="connsiteX328" fmla="*/ 6310304 w 12675452"/>
              <a:gd name="connsiteY328" fmla="*/ 3092567 h 4592135"/>
              <a:gd name="connsiteX329" fmla="*/ 6276345 w 12675452"/>
              <a:gd name="connsiteY329" fmla="*/ 3099430 h 4592135"/>
              <a:gd name="connsiteX330" fmla="*/ 6276345 w 12675452"/>
              <a:gd name="connsiteY330" fmla="*/ 3296486 h 4592135"/>
              <a:gd name="connsiteX331" fmla="*/ 6244243 w 12675452"/>
              <a:gd name="connsiteY331" fmla="*/ 3370668 h 4592135"/>
              <a:gd name="connsiteX332" fmla="*/ 6221501 w 12675452"/>
              <a:gd name="connsiteY332" fmla="*/ 3384745 h 4592135"/>
              <a:gd name="connsiteX333" fmla="*/ 6221501 w 12675452"/>
              <a:gd name="connsiteY333" fmla="*/ 3981798 h 4592135"/>
              <a:gd name="connsiteX334" fmla="*/ 6126466 w 12675452"/>
              <a:gd name="connsiteY334" fmla="*/ 4086900 h 4592135"/>
              <a:gd name="connsiteX335" fmla="*/ 6017768 w 12675452"/>
              <a:gd name="connsiteY335" fmla="*/ 3985273 h 4592135"/>
              <a:gd name="connsiteX336" fmla="*/ 6017768 w 12675452"/>
              <a:gd name="connsiteY336" fmla="*/ 3527955 h 4592135"/>
              <a:gd name="connsiteX337" fmla="*/ 5928966 w 12675452"/>
              <a:gd name="connsiteY337" fmla="*/ 3439151 h 4592135"/>
              <a:gd name="connsiteX338" fmla="*/ 5840162 w 12675452"/>
              <a:gd name="connsiteY338" fmla="*/ 3527955 h 4592135"/>
              <a:gd name="connsiteX339" fmla="*/ 5840162 w 12675452"/>
              <a:gd name="connsiteY339" fmla="*/ 3683630 h 4592135"/>
              <a:gd name="connsiteX340" fmla="*/ 5745126 w 12675452"/>
              <a:gd name="connsiteY340" fmla="*/ 3788732 h 4592135"/>
              <a:gd name="connsiteX341" fmla="*/ 5636430 w 12675452"/>
              <a:gd name="connsiteY341" fmla="*/ 3687105 h 4592135"/>
              <a:gd name="connsiteX342" fmla="*/ 5636430 w 12675452"/>
              <a:gd name="connsiteY342" fmla="*/ 3286592 h 4592135"/>
              <a:gd name="connsiteX343" fmla="*/ 5565602 w 12675452"/>
              <a:gd name="connsiteY343" fmla="*/ 3215765 h 4592135"/>
              <a:gd name="connsiteX344" fmla="*/ 5494776 w 12675452"/>
              <a:gd name="connsiteY344" fmla="*/ 3286592 h 4592135"/>
              <a:gd name="connsiteX345" fmla="*/ 5494776 w 12675452"/>
              <a:gd name="connsiteY345" fmla="*/ 4183133 h 4592135"/>
              <a:gd name="connsiteX346" fmla="*/ 5399742 w 12675452"/>
              <a:gd name="connsiteY346" fmla="*/ 4288235 h 4592135"/>
              <a:gd name="connsiteX347" fmla="*/ 5291044 w 12675452"/>
              <a:gd name="connsiteY347" fmla="*/ 4186609 h 4592135"/>
              <a:gd name="connsiteX348" fmla="*/ 5291044 w 12675452"/>
              <a:gd name="connsiteY348" fmla="*/ 3845297 h 4592135"/>
              <a:gd name="connsiteX349" fmla="*/ 5202240 w 12675452"/>
              <a:gd name="connsiteY349" fmla="*/ 3756494 h 4592135"/>
              <a:gd name="connsiteX350" fmla="*/ 5113438 w 12675452"/>
              <a:gd name="connsiteY350" fmla="*/ 3845297 h 4592135"/>
              <a:gd name="connsiteX351" fmla="*/ 5113438 w 12675452"/>
              <a:gd name="connsiteY351" fmla="*/ 4486814 h 4592135"/>
              <a:gd name="connsiteX352" fmla="*/ 5018402 w 12675452"/>
              <a:gd name="connsiteY352" fmla="*/ 4591916 h 4592135"/>
              <a:gd name="connsiteX353" fmla="*/ 4909706 w 12675452"/>
              <a:gd name="connsiteY353" fmla="*/ 4490289 h 4592135"/>
              <a:gd name="connsiteX354" fmla="*/ 4909706 w 12675452"/>
              <a:gd name="connsiteY354" fmla="*/ 3170585 h 4592135"/>
              <a:gd name="connsiteX355" fmla="*/ 4820902 w 12675452"/>
              <a:gd name="connsiteY355" fmla="*/ 3081781 h 4592135"/>
              <a:gd name="connsiteX356" fmla="*/ 4732098 w 12675452"/>
              <a:gd name="connsiteY356" fmla="*/ 3170585 h 4592135"/>
              <a:gd name="connsiteX357" fmla="*/ 4732098 w 12675452"/>
              <a:gd name="connsiteY357" fmla="*/ 3290786 h 4592135"/>
              <a:gd name="connsiteX358" fmla="*/ 4637064 w 12675452"/>
              <a:gd name="connsiteY358" fmla="*/ 3395888 h 4592135"/>
              <a:gd name="connsiteX359" fmla="*/ 4528366 w 12675452"/>
              <a:gd name="connsiteY359" fmla="*/ 3294262 h 4592135"/>
              <a:gd name="connsiteX360" fmla="*/ 4528366 w 12675452"/>
              <a:gd name="connsiteY360" fmla="*/ 3101915 h 4592135"/>
              <a:gd name="connsiteX361" fmla="*/ 4439564 w 12675452"/>
              <a:gd name="connsiteY361" fmla="*/ 3013112 h 4592135"/>
              <a:gd name="connsiteX362" fmla="*/ 4350760 w 12675452"/>
              <a:gd name="connsiteY362" fmla="*/ 3101915 h 4592135"/>
              <a:gd name="connsiteX363" fmla="*/ 4350760 w 12675452"/>
              <a:gd name="connsiteY363" fmla="*/ 4042918 h 4592135"/>
              <a:gd name="connsiteX364" fmla="*/ 4255246 w 12675452"/>
              <a:gd name="connsiteY364" fmla="*/ 4148618 h 4592135"/>
              <a:gd name="connsiteX365" fmla="*/ 4147028 w 12675452"/>
              <a:gd name="connsiteY365" fmla="*/ 4046992 h 4592135"/>
              <a:gd name="connsiteX366" fmla="*/ 4147028 w 12675452"/>
              <a:gd name="connsiteY366" fmla="*/ 3429324 h 4592135"/>
              <a:gd name="connsiteX367" fmla="*/ 4058224 w 12675452"/>
              <a:gd name="connsiteY367" fmla="*/ 3340521 h 4592135"/>
              <a:gd name="connsiteX368" fmla="*/ 3969422 w 12675452"/>
              <a:gd name="connsiteY368" fmla="*/ 3429324 h 4592135"/>
              <a:gd name="connsiteX369" fmla="*/ 3969422 w 12675452"/>
              <a:gd name="connsiteY369" fmla="*/ 3683750 h 4592135"/>
              <a:gd name="connsiteX370" fmla="*/ 3874386 w 12675452"/>
              <a:gd name="connsiteY370" fmla="*/ 3788852 h 4592135"/>
              <a:gd name="connsiteX371" fmla="*/ 3765689 w 12675452"/>
              <a:gd name="connsiteY371" fmla="*/ 3687225 h 4592135"/>
              <a:gd name="connsiteX372" fmla="*/ 3765689 w 12675452"/>
              <a:gd name="connsiteY372" fmla="*/ 1981267 h 4592135"/>
              <a:gd name="connsiteX373" fmla="*/ 3860724 w 12675452"/>
              <a:gd name="connsiteY373" fmla="*/ 1876166 h 4592135"/>
              <a:gd name="connsiteX374" fmla="*/ 3969422 w 12675452"/>
              <a:gd name="connsiteY374" fmla="*/ 1977792 h 4592135"/>
              <a:gd name="connsiteX375" fmla="*/ 3969422 w 12675452"/>
              <a:gd name="connsiteY375" fmla="*/ 2046222 h 4592135"/>
              <a:gd name="connsiteX376" fmla="*/ 4058224 w 12675452"/>
              <a:gd name="connsiteY376" fmla="*/ 2135025 h 4592135"/>
              <a:gd name="connsiteX377" fmla="*/ 4147028 w 12675452"/>
              <a:gd name="connsiteY377" fmla="*/ 2046222 h 4592135"/>
              <a:gd name="connsiteX378" fmla="*/ 4147028 w 12675452"/>
              <a:gd name="connsiteY378" fmla="*/ 1539408 h 4592135"/>
              <a:gd name="connsiteX379" fmla="*/ 4242064 w 12675452"/>
              <a:gd name="connsiteY379" fmla="*/ 1434307 h 4592135"/>
              <a:gd name="connsiteX380" fmla="*/ 4350760 w 12675452"/>
              <a:gd name="connsiteY380" fmla="*/ 1535933 h 4592135"/>
              <a:gd name="connsiteX381" fmla="*/ 4350760 w 12675452"/>
              <a:gd name="connsiteY381" fmla="*/ 1885274 h 4592135"/>
              <a:gd name="connsiteX382" fmla="*/ 4439564 w 12675452"/>
              <a:gd name="connsiteY382" fmla="*/ 1974077 h 4592135"/>
              <a:gd name="connsiteX383" fmla="*/ 4528366 w 12675452"/>
              <a:gd name="connsiteY383" fmla="*/ 1885274 h 4592135"/>
              <a:gd name="connsiteX384" fmla="*/ 4528366 w 12675452"/>
              <a:gd name="connsiteY384" fmla="*/ 1299245 h 4592135"/>
              <a:gd name="connsiteX385" fmla="*/ 4623402 w 12675452"/>
              <a:gd name="connsiteY385" fmla="*/ 1194142 h 4592135"/>
              <a:gd name="connsiteX386" fmla="*/ 4732098 w 12675452"/>
              <a:gd name="connsiteY386" fmla="*/ 1295769 h 4592135"/>
              <a:gd name="connsiteX387" fmla="*/ 4732098 w 12675452"/>
              <a:gd name="connsiteY387" fmla="*/ 2387055 h 4592135"/>
              <a:gd name="connsiteX388" fmla="*/ 4820902 w 12675452"/>
              <a:gd name="connsiteY388" fmla="*/ 2475858 h 4592135"/>
              <a:gd name="connsiteX389" fmla="*/ 4909706 w 12675452"/>
              <a:gd name="connsiteY389" fmla="*/ 2387055 h 4592135"/>
              <a:gd name="connsiteX390" fmla="*/ 4909706 w 12675452"/>
              <a:gd name="connsiteY390" fmla="*/ 2176970 h 4592135"/>
              <a:gd name="connsiteX391" fmla="*/ 5004740 w 12675452"/>
              <a:gd name="connsiteY391" fmla="*/ 2071868 h 4592135"/>
              <a:gd name="connsiteX392" fmla="*/ 5113438 w 12675452"/>
              <a:gd name="connsiteY392" fmla="*/ 2173495 h 4592135"/>
              <a:gd name="connsiteX393" fmla="*/ 5113438 w 12675452"/>
              <a:gd name="connsiteY393" fmla="*/ 2188475 h 4592135"/>
              <a:gd name="connsiteX394" fmla="*/ 5202240 w 12675452"/>
              <a:gd name="connsiteY394" fmla="*/ 2277278 h 4592135"/>
              <a:gd name="connsiteX395" fmla="*/ 5291044 w 12675452"/>
              <a:gd name="connsiteY395" fmla="*/ 2188475 h 4592135"/>
              <a:gd name="connsiteX396" fmla="*/ 5291044 w 12675452"/>
              <a:gd name="connsiteY396" fmla="*/ 1429753 h 4592135"/>
              <a:gd name="connsiteX397" fmla="*/ 5298293 w 12675452"/>
              <a:gd name="connsiteY397" fmla="*/ 1390917 h 4592135"/>
              <a:gd name="connsiteX398" fmla="*/ 5309936 w 12675452"/>
              <a:gd name="connsiteY398" fmla="*/ 1371840 h 4592135"/>
              <a:gd name="connsiteX399" fmla="*/ 5309936 w 12675452"/>
              <a:gd name="connsiteY399" fmla="*/ 905030 h 4592135"/>
              <a:gd name="connsiteX400" fmla="*/ 5418634 w 12675452"/>
              <a:gd name="connsiteY400" fmla="*/ 803403 h 4592135"/>
              <a:gd name="connsiteX401" fmla="*/ 5513669 w 12675452"/>
              <a:gd name="connsiteY401" fmla="*/ 908505 h 4592135"/>
              <a:gd name="connsiteX402" fmla="*/ 5513669 w 12675452"/>
              <a:gd name="connsiteY402" fmla="*/ 1162811 h 4592135"/>
              <a:gd name="connsiteX403" fmla="*/ 5602471 w 12675452"/>
              <a:gd name="connsiteY403" fmla="*/ 1251614 h 4592135"/>
              <a:gd name="connsiteX404" fmla="*/ 5636430 w 12675452"/>
              <a:gd name="connsiteY404" fmla="*/ 1244752 h 4592135"/>
              <a:gd name="connsiteX405" fmla="*/ 5636430 w 12675452"/>
              <a:gd name="connsiteY405" fmla="*/ 973034 h 4592135"/>
              <a:gd name="connsiteX406" fmla="*/ 5663679 w 12675452"/>
              <a:gd name="connsiteY406" fmla="*/ 901427 h 4592135"/>
              <a:gd name="connsiteX407" fmla="*/ 5691274 w 12675452"/>
              <a:gd name="connsiteY407" fmla="*/ 880144 h 4592135"/>
              <a:gd name="connsiteX408" fmla="*/ 5691274 w 12675452"/>
              <a:gd name="connsiteY408" fmla="*/ 545144 h 4592135"/>
              <a:gd name="connsiteX409" fmla="*/ 5799492 w 12675452"/>
              <a:gd name="connsiteY409" fmla="*/ 443517 h 4592135"/>
              <a:gd name="connsiteX410" fmla="*/ 5895006 w 12675452"/>
              <a:gd name="connsiteY410" fmla="*/ 549218 h 4592135"/>
              <a:gd name="connsiteX411" fmla="*/ 5895006 w 12675452"/>
              <a:gd name="connsiteY411" fmla="*/ 1490220 h 4592135"/>
              <a:gd name="connsiteX412" fmla="*/ 5983811 w 12675452"/>
              <a:gd name="connsiteY412" fmla="*/ 1579023 h 4592135"/>
              <a:gd name="connsiteX413" fmla="*/ 6017768 w 12675452"/>
              <a:gd name="connsiteY413" fmla="*/ 1572161 h 4592135"/>
              <a:gd name="connsiteX414" fmla="*/ 6017768 w 12675452"/>
              <a:gd name="connsiteY414" fmla="*/ 1539528 h 4592135"/>
              <a:gd name="connsiteX415" fmla="*/ 6045018 w 12675452"/>
              <a:gd name="connsiteY415" fmla="*/ 1467923 h 4592135"/>
              <a:gd name="connsiteX416" fmla="*/ 6072613 w 12675452"/>
              <a:gd name="connsiteY416" fmla="*/ 1446640 h 4592135"/>
              <a:gd name="connsiteX417" fmla="*/ 6072613 w 12675452"/>
              <a:gd name="connsiteY417" fmla="*/ 1297873 h 4592135"/>
              <a:gd name="connsiteX418" fmla="*/ 6181310 w 12675452"/>
              <a:gd name="connsiteY418" fmla="*/ 1196247 h 4592135"/>
              <a:gd name="connsiteX419" fmla="*/ 6276345 w 12675452"/>
              <a:gd name="connsiteY419" fmla="*/ 1301349 h 4592135"/>
              <a:gd name="connsiteX420" fmla="*/ 6276345 w 12675452"/>
              <a:gd name="connsiteY420" fmla="*/ 1421551 h 4592135"/>
              <a:gd name="connsiteX421" fmla="*/ 6365149 w 12675452"/>
              <a:gd name="connsiteY421" fmla="*/ 1510354 h 4592135"/>
              <a:gd name="connsiteX422" fmla="*/ 6399106 w 12675452"/>
              <a:gd name="connsiteY422" fmla="*/ 1503492 h 4592135"/>
              <a:gd name="connsiteX423" fmla="*/ 6399106 w 12675452"/>
              <a:gd name="connsiteY423" fmla="*/ 923059 h 4592135"/>
              <a:gd name="connsiteX424" fmla="*/ 6431209 w 12675452"/>
              <a:gd name="connsiteY424" fmla="*/ 848877 h 4592135"/>
              <a:gd name="connsiteX425" fmla="*/ 6453952 w 12675452"/>
              <a:gd name="connsiteY425" fmla="*/ 834799 h 4592135"/>
              <a:gd name="connsiteX426" fmla="*/ 6453952 w 12675452"/>
              <a:gd name="connsiteY426" fmla="*/ 101846 h 4592135"/>
              <a:gd name="connsiteX427" fmla="*/ 6562649 w 12675452"/>
              <a:gd name="connsiteY427" fmla="*/ 219 h 4592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</a:cxnLst>
            <a:rect l="l" t="t" r="r" b="b"/>
            <a:pathLst>
              <a:path w="12675452" h="4592135">
                <a:moveTo>
                  <a:pt x="7109849" y="2946426"/>
                </a:moveTo>
                <a:cubicBezTo>
                  <a:pt x="7070781" y="2946426"/>
                  <a:pt x="7039022" y="2978185"/>
                  <a:pt x="7039022" y="3017253"/>
                </a:cubicBezTo>
                <a:lnTo>
                  <a:pt x="7039022" y="3165978"/>
                </a:lnTo>
                <a:cubicBezTo>
                  <a:pt x="7039022" y="3195220"/>
                  <a:pt x="7026679" y="3221585"/>
                  <a:pt x="7006919" y="3240160"/>
                </a:cubicBezTo>
                <a:lnTo>
                  <a:pt x="6984178" y="3254237"/>
                </a:lnTo>
                <a:lnTo>
                  <a:pt x="6984178" y="3421175"/>
                </a:lnTo>
                <a:cubicBezTo>
                  <a:pt x="6984178" y="3470191"/>
                  <a:pt x="7023966" y="3509978"/>
                  <a:pt x="7072980" y="3509978"/>
                </a:cubicBezTo>
                <a:cubicBezTo>
                  <a:pt x="7121996" y="3509978"/>
                  <a:pt x="7161784" y="3470191"/>
                  <a:pt x="7161784" y="3421175"/>
                </a:cubicBezTo>
                <a:lnTo>
                  <a:pt x="7161784" y="2971700"/>
                </a:lnTo>
                <a:lnTo>
                  <a:pt x="7159914" y="2967189"/>
                </a:lnTo>
                <a:cubicBezTo>
                  <a:pt x="7147090" y="2954366"/>
                  <a:pt x="7129384" y="2946426"/>
                  <a:pt x="7109849" y="2946426"/>
                </a:cubicBezTo>
                <a:close/>
                <a:moveTo>
                  <a:pt x="6746487" y="2314977"/>
                </a:moveTo>
                <a:cubicBezTo>
                  <a:pt x="6709725" y="2314977"/>
                  <a:pt x="6678155" y="2337358"/>
                  <a:pt x="6664667" y="2369226"/>
                </a:cubicBezTo>
                <a:lnTo>
                  <a:pt x="6660100" y="2391826"/>
                </a:lnTo>
                <a:lnTo>
                  <a:pt x="6691642" y="2398200"/>
                </a:lnTo>
                <a:cubicBezTo>
                  <a:pt x="6728404" y="2398200"/>
                  <a:pt x="6759976" y="2375819"/>
                  <a:pt x="6773464" y="2343950"/>
                </a:cubicBezTo>
                <a:lnTo>
                  <a:pt x="6778030" y="2321351"/>
                </a:lnTo>
                <a:close/>
                <a:moveTo>
                  <a:pt x="1252713" y="723041"/>
                </a:moveTo>
                <a:cubicBezTo>
                  <a:pt x="1306762" y="726518"/>
                  <a:pt x="1347748" y="773856"/>
                  <a:pt x="1347748" y="828143"/>
                </a:cubicBezTo>
                <a:lnTo>
                  <a:pt x="1347748" y="1469660"/>
                </a:lnTo>
                <a:cubicBezTo>
                  <a:pt x="1347748" y="1518675"/>
                  <a:pt x="1387535" y="1558463"/>
                  <a:pt x="1436551" y="1558463"/>
                </a:cubicBezTo>
                <a:cubicBezTo>
                  <a:pt x="1485567" y="1558463"/>
                  <a:pt x="1525354" y="1518675"/>
                  <a:pt x="1525354" y="1469660"/>
                </a:cubicBezTo>
                <a:lnTo>
                  <a:pt x="1525354" y="1128348"/>
                </a:lnTo>
                <a:cubicBezTo>
                  <a:pt x="1525354" y="1069866"/>
                  <a:pt x="1574729" y="1022887"/>
                  <a:pt x="1634052" y="1026722"/>
                </a:cubicBezTo>
                <a:cubicBezTo>
                  <a:pt x="1688101" y="1030198"/>
                  <a:pt x="1729086" y="1077535"/>
                  <a:pt x="1729086" y="1131825"/>
                </a:cubicBezTo>
                <a:lnTo>
                  <a:pt x="1729086" y="2028365"/>
                </a:lnTo>
                <a:cubicBezTo>
                  <a:pt x="1729086" y="2067434"/>
                  <a:pt x="1760845" y="2099192"/>
                  <a:pt x="1799913" y="2099192"/>
                </a:cubicBezTo>
                <a:cubicBezTo>
                  <a:pt x="1838982" y="2099192"/>
                  <a:pt x="1870740" y="2067434"/>
                  <a:pt x="1870740" y="2028365"/>
                </a:cubicBezTo>
                <a:lnTo>
                  <a:pt x="1870740" y="1627852"/>
                </a:lnTo>
                <a:cubicBezTo>
                  <a:pt x="1870740" y="1569369"/>
                  <a:pt x="1920115" y="1522390"/>
                  <a:pt x="1979438" y="1526225"/>
                </a:cubicBezTo>
                <a:cubicBezTo>
                  <a:pt x="2033487" y="1529701"/>
                  <a:pt x="2074473" y="1577038"/>
                  <a:pt x="2074473" y="1631327"/>
                </a:cubicBezTo>
                <a:lnTo>
                  <a:pt x="2074473" y="1787002"/>
                </a:lnTo>
                <a:cubicBezTo>
                  <a:pt x="2074473" y="1836018"/>
                  <a:pt x="2114261" y="1875806"/>
                  <a:pt x="2163277" y="1875806"/>
                </a:cubicBezTo>
                <a:cubicBezTo>
                  <a:pt x="2212292" y="1875806"/>
                  <a:pt x="2252080" y="1836018"/>
                  <a:pt x="2252080" y="1787002"/>
                </a:cubicBezTo>
                <a:lnTo>
                  <a:pt x="2252080" y="1329805"/>
                </a:lnTo>
                <a:cubicBezTo>
                  <a:pt x="2252080" y="1271321"/>
                  <a:pt x="2301455" y="1224342"/>
                  <a:pt x="2360777" y="1228178"/>
                </a:cubicBezTo>
                <a:cubicBezTo>
                  <a:pt x="2414826" y="1231653"/>
                  <a:pt x="2455812" y="1278990"/>
                  <a:pt x="2455812" y="1333280"/>
                </a:cubicBezTo>
                <a:lnTo>
                  <a:pt x="2455812" y="2133707"/>
                </a:lnTo>
                <a:cubicBezTo>
                  <a:pt x="2455812" y="2182722"/>
                  <a:pt x="2495600" y="2222510"/>
                  <a:pt x="2544615" y="2222510"/>
                </a:cubicBezTo>
                <a:cubicBezTo>
                  <a:pt x="2593631" y="2222510"/>
                  <a:pt x="2633419" y="2182722"/>
                  <a:pt x="2633419" y="2133707"/>
                </a:cubicBezTo>
                <a:lnTo>
                  <a:pt x="2633419" y="2020815"/>
                </a:lnTo>
                <a:cubicBezTo>
                  <a:pt x="2633419" y="1962332"/>
                  <a:pt x="2682794" y="1915354"/>
                  <a:pt x="2742115" y="1919189"/>
                </a:cubicBezTo>
                <a:cubicBezTo>
                  <a:pt x="2796165" y="1922664"/>
                  <a:pt x="2837152" y="1970002"/>
                  <a:pt x="2837152" y="2024290"/>
                </a:cubicBezTo>
                <a:lnTo>
                  <a:pt x="2837152" y="2133707"/>
                </a:lnTo>
                <a:cubicBezTo>
                  <a:pt x="2837152" y="2182722"/>
                  <a:pt x="2876939" y="2222510"/>
                  <a:pt x="2925955" y="2222510"/>
                </a:cubicBezTo>
                <a:cubicBezTo>
                  <a:pt x="2974971" y="2222510"/>
                  <a:pt x="3014758" y="2182722"/>
                  <a:pt x="3014758" y="2133707"/>
                </a:cubicBezTo>
                <a:lnTo>
                  <a:pt x="3014758" y="824668"/>
                </a:lnTo>
                <a:cubicBezTo>
                  <a:pt x="3014758" y="766185"/>
                  <a:pt x="3064133" y="719207"/>
                  <a:pt x="3123455" y="723041"/>
                </a:cubicBezTo>
                <a:cubicBezTo>
                  <a:pt x="3177504" y="726518"/>
                  <a:pt x="3218490" y="773856"/>
                  <a:pt x="3218490" y="828143"/>
                </a:cubicBezTo>
                <a:lnTo>
                  <a:pt x="3218490" y="1021809"/>
                </a:lnTo>
                <a:cubicBezTo>
                  <a:pt x="3218490" y="1070824"/>
                  <a:pt x="3258278" y="1110612"/>
                  <a:pt x="3307293" y="1110612"/>
                </a:cubicBezTo>
                <a:cubicBezTo>
                  <a:pt x="3356309" y="1110612"/>
                  <a:pt x="3396097" y="1070824"/>
                  <a:pt x="3396097" y="1021809"/>
                </a:cubicBezTo>
                <a:lnTo>
                  <a:pt x="3396097" y="927972"/>
                </a:lnTo>
                <a:cubicBezTo>
                  <a:pt x="3396097" y="869490"/>
                  <a:pt x="3445472" y="822511"/>
                  <a:pt x="3504794" y="826346"/>
                </a:cubicBezTo>
                <a:cubicBezTo>
                  <a:pt x="3558843" y="829821"/>
                  <a:pt x="3599829" y="877159"/>
                  <a:pt x="3599829" y="931447"/>
                </a:cubicBezTo>
                <a:lnTo>
                  <a:pt x="3599829" y="2493954"/>
                </a:lnTo>
                <a:cubicBezTo>
                  <a:pt x="3599829" y="2552437"/>
                  <a:pt x="3550454" y="2599415"/>
                  <a:pt x="3491132" y="2595580"/>
                </a:cubicBezTo>
                <a:cubicBezTo>
                  <a:pt x="3437083" y="2592105"/>
                  <a:pt x="3396097" y="2544767"/>
                  <a:pt x="3396097" y="2490478"/>
                </a:cubicBezTo>
                <a:lnTo>
                  <a:pt x="3396097" y="1893782"/>
                </a:lnTo>
                <a:cubicBezTo>
                  <a:pt x="3396097" y="1844767"/>
                  <a:pt x="3356309" y="1804979"/>
                  <a:pt x="3307293" y="1804979"/>
                </a:cubicBezTo>
                <a:cubicBezTo>
                  <a:pt x="3258278" y="1804979"/>
                  <a:pt x="3218490" y="1844767"/>
                  <a:pt x="3218490" y="1893782"/>
                </a:cubicBezTo>
                <a:lnTo>
                  <a:pt x="3218490" y="3141702"/>
                </a:lnTo>
                <a:cubicBezTo>
                  <a:pt x="3218490" y="3200185"/>
                  <a:pt x="3169115" y="3247163"/>
                  <a:pt x="3109793" y="3243329"/>
                </a:cubicBezTo>
                <a:cubicBezTo>
                  <a:pt x="3055744" y="3239853"/>
                  <a:pt x="3014758" y="3192515"/>
                  <a:pt x="3014758" y="3138227"/>
                </a:cubicBezTo>
                <a:lnTo>
                  <a:pt x="3014758" y="3005681"/>
                </a:lnTo>
                <a:cubicBezTo>
                  <a:pt x="3014758" y="2956665"/>
                  <a:pt x="2974971" y="2916878"/>
                  <a:pt x="2925955" y="2916878"/>
                </a:cubicBezTo>
                <a:cubicBezTo>
                  <a:pt x="2876939" y="2916878"/>
                  <a:pt x="2837152" y="2956665"/>
                  <a:pt x="2837152" y="3005681"/>
                </a:cubicBezTo>
                <a:lnTo>
                  <a:pt x="2837152" y="4388423"/>
                </a:lnTo>
                <a:cubicBezTo>
                  <a:pt x="2837152" y="4442711"/>
                  <a:pt x="2796284" y="4490049"/>
                  <a:pt x="2742115" y="4493285"/>
                </a:cubicBezTo>
                <a:cubicBezTo>
                  <a:pt x="2682794" y="4497120"/>
                  <a:pt x="2633419" y="4450142"/>
                  <a:pt x="2633419" y="4391659"/>
                </a:cubicBezTo>
                <a:lnTo>
                  <a:pt x="2633419" y="3544732"/>
                </a:lnTo>
                <a:cubicBezTo>
                  <a:pt x="2633419" y="3495717"/>
                  <a:pt x="2593631" y="3455929"/>
                  <a:pt x="2544615" y="3455929"/>
                </a:cubicBezTo>
                <a:cubicBezTo>
                  <a:pt x="2495600" y="3455929"/>
                  <a:pt x="2455812" y="3495717"/>
                  <a:pt x="2455812" y="3544732"/>
                </a:cubicBezTo>
                <a:lnTo>
                  <a:pt x="2455812" y="3779024"/>
                </a:lnTo>
                <a:cubicBezTo>
                  <a:pt x="2455812" y="3837507"/>
                  <a:pt x="2406437" y="3884486"/>
                  <a:pt x="2347115" y="3880650"/>
                </a:cubicBezTo>
                <a:cubicBezTo>
                  <a:pt x="2293066" y="3877175"/>
                  <a:pt x="2252080" y="3829837"/>
                  <a:pt x="2252080" y="3775549"/>
                </a:cubicBezTo>
                <a:lnTo>
                  <a:pt x="2252080" y="3711793"/>
                </a:lnTo>
                <a:cubicBezTo>
                  <a:pt x="2252080" y="3662777"/>
                  <a:pt x="2212292" y="3622989"/>
                  <a:pt x="2163277" y="3622989"/>
                </a:cubicBezTo>
                <a:cubicBezTo>
                  <a:pt x="2114261" y="3622989"/>
                  <a:pt x="2074473" y="3662777"/>
                  <a:pt x="2074473" y="3711793"/>
                </a:cubicBezTo>
                <a:lnTo>
                  <a:pt x="2074473" y="4345519"/>
                </a:lnTo>
                <a:cubicBezTo>
                  <a:pt x="2074473" y="4404002"/>
                  <a:pt x="2025098" y="4450980"/>
                  <a:pt x="1965775" y="4447145"/>
                </a:cubicBezTo>
                <a:cubicBezTo>
                  <a:pt x="1911727" y="4443670"/>
                  <a:pt x="1870740" y="4396332"/>
                  <a:pt x="1870740" y="4342044"/>
                </a:cubicBezTo>
                <a:lnTo>
                  <a:pt x="1870740" y="3740075"/>
                </a:lnTo>
                <a:cubicBezTo>
                  <a:pt x="1870740" y="3701007"/>
                  <a:pt x="1838982" y="3669248"/>
                  <a:pt x="1799913" y="3669248"/>
                </a:cubicBezTo>
                <a:cubicBezTo>
                  <a:pt x="1760845" y="3669248"/>
                  <a:pt x="1729086" y="3701007"/>
                  <a:pt x="1729086" y="3740075"/>
                </a:cubicBezTo>
                <a:lnTo>
                  <a:pt x="1729086" y="3888800"/>
                </a:lnTo>
                <a:cubicBezTo>
                  <a:pt x="1729086" y="3947283"/>
                  <a:pt x="1679711" y="3994261"/>
                  <a:pt x="1620389" y="3990426"/>
                </a:cubicBezTo>
                <a:cubicBezTo>
                  <a:pt x="1566341" y="3986951"/>
                  <a:pt x="1525354" y="3939613"/>
                  <a:pt x="1525354" y="3885325"/>
                </a:cubicBezTo>
                <a:lnTo>
                  <a:pt x="1525354" y="3126602"/>
                </a:lnTo>
                <a:cubicBezTo>
                  <a:pt x="1525354" y="3077587"/>
                  <a:pt x="1485567" y="3037799"/>
                  <a:pt x="1436551" y="3037799"/>
                </a:cubicBezTo>
                <a:cubicBezTo>
                  <a:pt x="1387535" y="3037799"/>
                  <a:pt x="1347748" y="3077587"/>
                  <a:pt x="1347748" y="3126602"/>
                </a:cubicBezTo>
                <a:lnTo>
                  <a:pt x="1347748" y="3141582"/>
                </a:lnTo>
                <a:cubicBezTo>
                  <a:pt x="1347748" y="3200065"/>
                  <a:pt x="1298373" y="3247044"/>
                  <a:pt x="1239051" y="3243209"/>
                </a:cubicBezTo>
                <a:cubicBezTo>
                  <a:pt x="1185002" y="3239733"/>
                  <a:pt x="1144016" y="3192396"/>
                  <a:pt x="1144016" y="3138107"/>
                </a:cubicBezTo>
                <a:lnTo>
                  <a:pt x="1144016" y="2928023"/>
                </a:lnTo>
                <a:cubicBezTo>
                  <a:pt x="1144016" y="2879008"/>
                  <a:pt x="1104228" y="2839220"/>
                  <a:pt x="1055213" y="2839220"/>
                </a:cubicBezTo>
                <a:cubicBezTo>
                  <a:pt x="1006197" y="2839220"/>
                  <a:pt x="966409" y="2879008"/>
                  <a:pt x="966409" y="2928023"/>
                </a:cubicBezTo>
                <a:lnTo>
                  <a:pt x="966409" y="4019308"/>
                </a:lnTo>
                <a:cubicBezTo>
                  <a:pt x="966409" y="4077791"/>
                  <a:pt x="917034" y="4124769"/>
                  <a:pt x="857712" y="4120934"/>
                </a:cubicBezTo>
                <a:cubicBezTo>
                  <a:pt x="803664" y="4117459"/>
                  <a:pt x="762677" y="4070121"/>
                  <a:pt x="762677" y="4015833"/>
                </a:cubicBezTo>
                <a:lnTo>
                  <a:pt x="762677" y="3429803"/>
                </a:lnTo>
                <a:cubicBezTo>
                  <a:pt x="762677" y="3380788"/>
                  <a:pt x="722889" y="3341000"/>
                  <a:pt x="673874" y="3341000"/>
                </a:cubicBezTo>
                <a:cubicBezTo>
                  <a:pt x="624858" y="3341000"/>
                  <a:pt x="585070" y="3380788"/>
                  <a:pt x="585070" y="3429803"/>
                </a:cubicBezTo>
                <a:lnTo>
                  <a:pt x="585070" y="3779144"/>
                </a:lnTo>
                <a:cubicBezTo>
                  <a:pt x="585070" y="3837627"/>
                  <a:pt x="535695" y="3884605"/>
                  <a:pt x="476374" y="3880770"/>
                </a:cubicBezTo>
                <a:cubicBezTo>
                  <a:pt x="422325" y="3877295"/>
                  <a:pt x="381338" y="3829957"/>
                  <a:pt x="381338" y="3775669"/>
                </a:cubicBezTo>
                <a:lnTo>
                  <a:pt x="381338" y="3268855"/>
                </a:lnTo>
                <a:cubicBezTo>
                  <a:pt x="381338" y="3219839"/>
                  <a:pt x="341551" y="3180052"/>
                  <a:pt x="292535" y="3180052"/>
                </a:cubicBezTo>
                <a:cubicBezTo>
                  <a:pt x="243519" y="3180052"/>
                  <a:pt x="203732" y="3219839"/>
                  <a:pt x="203732" y="3268855"/>
                </a:cubicBezTo>
                <a:lnTo>
                  <a:pt x="203732" y="3337285"/>
                </a:lnTo>
                <a:cubicBezTo>
                  <a:pt x="203732" y="3395768"/>
                  <a:pt x="154357" y="3442746"/>
                  <a:pt x="95035" y="3438911"/>
                </a:cubicBezTo>
                <a:cubicBezTo>
                  <a:pt x="40986" y="3435436"/>
                  <a:pt x="0" y="3388098"/>
                  <a:pt x="0" y="3333809"/>
                </a:cubicBezTo>
                <a:lnTo>
                  <a:pt x="0" y="1627852"/>
                </a:lnTo>
                <a:cubicBezTo>
                  <a:pt x="0" y="1569369"/>
                  <a:pt x="49375" y="1522390"/>
                  <a:pt x="108697" y="1526225"/>
                </a:cubicBezTo>
                <a:cubicBezTo>
                  <a:pt x="162746" y="1529701"/>
                  <a:pt x="203732" y="1577038"/>
                  <a:pt x="203732" y="1631327"/>
                </a:cubicBezTo>
                <a:lnTo>
                  <a:pt x="203732" y="1885633"/>
                </a:lnTo>
                <a:cubicBezTo>
                  <a:pt x="203732" y="1934648"/>
                  <a:pt x="243519" y="1974436"/>
                  <a:pt x="292535" y="1974436"/>
                </a:cubicBezTo>
                <a:cubicBezTo>
                  <a:pt x="341551" y="1974436"/>
                  <a:pt x="381338" y="1934648"/>
                  <a:pt x="381338" y="1885633"/>
                </a:cubicBezTo>
                <a:lnTo>
                  <a:pt x="381338" y="1267966"/>
                </a:lnTo>
                <a:cubicBezTo>
                  <a:pt x="381338" y="1209721"/>
                  <a:pt x="430474" y="1162744"/>
                  <a:pt x="489556" y="1166339"/>
                </a:cubicBezTo>
                <a:cubicBezTo>
                  <a:pt x="543965" y="1169694"/>
                  <a:pt x="585070" y="1217511"/>
                  <a:pt x="585070" y="1272040"/>
                </a:cubicBezTo>
                <a:lnTo>
                  <a:pt x="585070" y="2213042"/>
                </a:lnTo>
                <a:cubicBezTo>
                  <a:pt x="585070" y="2262058"/>
                  <a:pt x="624858" y="2301845"/>
                  <a:pt x="673874" y="2301845"/>
                </a:cubicBezTo>
                <a:cubicBezTo>
                  <a:pt x="722889" y="2301845"/>
                  <a:pt x="762677" y="2262058"/>
                  <a:pt x="762677" y="2213042"/>
                </a:cubicBezTo>
                <a:lnTo>
                  <a:pt x="762677" y="2020695"/>
                </a:lnTo>
                <a:cubicBezTo>
                  <a:pt x="762677" y="1962212"/>
                  <a:pt x="812052" y="1915234"/>
                  <a:pt x="871374" y="1919069"/>
                </a:cubicBezTo>
                <a:cubicBezTo>
                  <a:pt x="925423" y="1922544"/>
                  <a:pt x="966409" y="1969882"/>
                  <a:pt x="966409" y="2024171"/>
                </a:cubicBezTo>
                <a:lnTo>
                  <a:pt x="966409" y="2144373"/>
                </a:lnTo>
                <a:cubicBezTo>
                  <a:pt x="966409" y="2193388"/>
                  <a:pt x="1006197" y="2233176"/>
                  <a:pt x="1055213" y="2233176"/>
                </a:cubicBezTo>
                <a:cubicBezTo>
                  <a:pt x="1104228" y="2233176"/>
                  <a:pt x="1144016" y="2193388"/>
                  <a:pt x="1144016" y="2144373"/>
                </a:cubicBezTo>
                <a:lnTo>
                  <a:pt x="1144016" y="824668"/>
                </a:lnTo>
                <a:cubicBezTo>
                  <a:pt x="1144016" y="766185"/>
                  <a:pt x="1193391" y="719207"/>
                  <a:pt x="1252713" y="723041"/>
                </a:cubicBezTo>
                <a:close/>
                <a:moveTo>
                  <a:pt x="11817740" y="98610"/>
                </a:moveTo>
                <a:cubicBezTo>
                  <a:pt x="11871790" y="102207"/>
                  <a:pt x="11912776" y="149544"/>
                  <a:pt x="11912776" y="203832"/>
                </a:cubicBezTo>
                <a:lnTo>
                  <a:pt x="11912776" y="1586574"/>
                </a:lnTo>
                <a:cubicBezTo>
                  <a:pt x="11912776" y="1635589"/>
                  <a:pt x="11952562" y="1675378"/>
                  <a:pt x="12001578" y="1675378"/>
                </a:cubicBezTo>
                <a:cubicBezTo>
                  <a:pt x="12050594" y="1675378"/>
                  <a:pt x="12090382" y="1635589"/>
                  <a:pt x="12090382" y="1586574"/>
                </a:cubicBezTo>
                <a:lnTo>
                  <a:pt x="12090382" y="1454028"/>
                </a:lnTo>
                <a:cubicBezTo>
                  <a:pt x="12090382" y="1399740"/>
                  <a:pt x="12131368" y="1352402"/>
                  <a:pt x="12185416" y="1348926"/>
                </a:cubicBezTo>
                <a:cubicBezTo>
                  <a:pt x="12244738" y="1345091"/>
                  <a:pt x="12294114" y="1392070"/>
                  <a:pt x="12294114" y="1450553"/>
                </a:cubicBezTo>
                <a:lnTo>
                  <a:pt x="12294114" y="2698353"/>
                </a:lnTo>
                <a:cubicBezTo>
                  <a:pt x="12294114" y="2747369"/>
                  <a:pt x="12333902" y="2787156"/>
                  <a:pt x="12382916" y="2787156"/>
                </a:cubicBezTo>
                <a:cubicBezTo>
                  <a:pt x="12431932" y="2787156"/>
                  <a:pt x="12471720" y="2747369"/>
                  <a:pt x="12471720" y="2698353"/>
                </a:cubicBezTo>
                <a:lnTo>
                  <a:pt x="12471720" y="2101658"/>
                </a:lnTo>
                <a:cubicBezTo>
                  <a:pt x="12471720" y="2047369"/>
                  <a:pt x="12512706" y="2000031"/>
                  <a:pt x="12566756" y="1996556"/>
                </a:cubicBezTo>
                <a:cubicBezTo>
                  <a:pt x="12626078" y="1992721"/>
                  <a:pt x="12675452" y="2039699"/>
                  <a:pt x="12675452" y="2098182"/>
                </a:cubicBezTo>
                <a:lnTo>
                  <a:pt x="12675452" y="3660688"/>
                </a:lnTo>
                <a:cubicBezTo>
                  <a:pt x="12675452" y="3714976"/>
                  <a:pt x="12634466" y="3762314"/>
                  <a:pt x="12580418" y="3765790"/>
                </a:cubicBezTo>
                <a:cubicBezTo>
                  <a:pt x="12521096" y="3769624"/>
                  <a:pt x="12471720" y="3722646"/>
                  <a:pt x="12471720" y="3664163"/>
                </a:cubicBezTo>
                <a:lnTo>
                  <a:pt x="12471720" y="3570327"/>
                </a:lnTo>
                <a:cubicBezTo>
                  <a:pt x="12471720" y="3521311"/>
                  <a:pt x="12431932" y="3481523"/>
                  <a:pt x="12382916" y="3481523"/>
                </a:cubicBezTo>
                <a:cubicBezTo>
                  <a:pt x="12333902" y="3481523"/>
                  <a:pt x="12294114" y="3521311"/>
                  <a:pt x="12294114" y="3570327"/>
                </a:cubicBezTo>
                <a:lnTo>
                  <a:pt x="12294114" y="3763992"/>
                </a:lnTo>
                <a:cubicBezTo>
                  <a:pt x="12294114" y="3818280"/>
                  <a:pt x="12253128" y="3865618"/>
                  <a:pt x="12199078" y="3869094"/>
                </a:cubicBezTo>
                <a:cubicBezTo>
                  <a:pt x="12139756" y="3872929"/>
                  <a:pt x="12090382" y="3825950"/>
                  <a:pt x="12090382" y="3767467"/>
                </a:cubicBezTo>
                <a:lnTo>
                  <a:pt x="12090382" y="2458548"/>
                </a:lnTo>
                <a:cubicBezTo>
                  <a:pt x="12090382" y="2409533"/>
                  <a:pt x="12050594" y="2369745"/>
                  <a:pt x="12001578" y="2369745"/>
                </a:cubicBezTo>
                <a:cubicBezTo>
                  <a:pt x="11952562" y="2369745"/>
                  <a:pt x="11912776" y="2409533"/>
                  <a:pt x="11912776" y="2458548"/>
                </a:cubicBezTo>
                <a:lnTo>
                  <a:pt x="11912776" y="2567964"/>
                </a:lnTo>
                <a:cubicBezTo>
                  <a:pt x="11912776" y="2622253"/>
                  <a:pt x="11871790" y="2669591"/>
                  <a:pt x="11817740" y="2673066"/>
                </a:cubicBezTo>
                <a:cubicBezTo>
                  <a:pt x="11758418" y="2676901"/>
                  <a:pt x="11709042" y="2629923"/>
                  <a:pt x="11709042" y="2571440"/>
                </a:cubicBezTo>
                <a:lnTo>
                  <a:pt x="11709042" y="2458548"/>
                </a:lnTo>
                <a:cubicBezTo>
                  <a:pt x="11709042" y="2409533"/>
                  <a:pt x="11669256" y="2369745"/>
                  <a:pt x="11620240" y="2369745"/>
                </a:cubicBezTo>
                <a:cubicBezTo>
                  <a:pt x="11571224" y="2369745"/>
                  <a:pt x="11531436" y="2409533"/>
                  <a:pt x="11531436" y="2458548"/>
                </a:cubicBezTo>
                <a:lnTo>
                  <a:pt x="11531436" y="3258976"/>
                </a:lnTo>
                <a:cubicBezTo>
                  <a:pt x="11531436" y="3313264"/>
                  <a:pt x="11490450" y="3360602"/>
                  <a:pt x="11436402" y="3364078"/>
                </a:cubicBezTo>
                <a:cubicBezTo>
                  <a:pt x="11377080" y="3367913"/>
                  <a:pt x="11327704" y="3320934"/>
                  <a:pt x="11327704" y="3262451"/>
                </a:cubicBezTo>
                <a:lnTo>
                  <a:pt x="11327704" y="2805133"/>
                </a:lnTo>
                <a:cubicBezTo>
                  <a:pt x="11327704" y="2756117"/>
                  <a:pt x="11287916" y="2716329"/>
                  <a:pt x="11238902" y="2716329"/>
                </a:cubicBezTo>
                <a:cubicBezTo>
                  <a:pt x="11189886" y="2716329"/>
                  <a:pt x="11150098" y="2756117"/>
                  <a:pt x="11150098" y="2805133"/>
                </a:cubicBezTo>
                <a:lnTo>
                  <a:pt x="11150098" y="2960808"/>
                </a:lnTo>
                <a:cubicBezTo>
                  <a:pt x="11150098" y="3015097"/>
                  <a:pt x="11109112" y="3062434"/>
                  <a:pt x="11055062" y="3065910"/>
                </a:cubicBezTo>
                <a:cubicBezTo>
                  <a:pt x="10995740" y="3069745"/>
                  <a:pt x="10946366" y="3022766"/>
                  <a:pt x="10946366" y="2964283"/>
                </a:cubicBezTo>
                <a:lnTo>
                  <a:pt x="10946366" y="2563770"/>
                </a:lnTo>
                <a:cubicBezTo>
                  <a:pt x="10946366" y="2524701"/>
                  <a:pt x="10914608" y="2492943"/>
                  <a:pt x="10875538" y="2492943"/>
                </a:cubicBezTo>
                <a:cubicBezTo>
                  <a:pt x="10836470" y="2492943"/>
                  <a:pt x="10804712" y="2524701"/>
                  <a:pt x="10804712" y="2563770"/>
                </a:cubicBezTo>
                <a:lnTo>
                  <a:pt x="10804712" y="3460311"/>
                </a:lnTo>
                <a:cubicBezTo>
                  <a:pt x="10804712" y="3514600"/>
                  <a:pt x="10763726" y="3561938"/>
                  <a:pt x="10709678" y="3565413"/>
                </a:cubicBezTo>
                <a:cubicBezTo>
                  <a:pt x="10650356" y="3569248"/>
                  <a:pt x="10600980" y="3522270"/>
                  <a:pt x="10600980" y="3463787"/>
                </a:cubicBezTo>
                <a:lnTo>
                  <a:pt x="10600980" y="3122475"/>
                </a:lnTo>
                <a:cubicBezTo>
                  <a:pt x="10600980" y="3073460"/>
                  <a:pt x="10561192" y="3033672"/>
                  <a:pt x="10512176" y="3033672"/>
                </a:cubicBezTo>
                <a:cubicBezTo>
                  <a:pt x="10463160" y="3033672"/>
                  <a:pt x="10423374" y="3073460"/>
                  <a:pt x="10423374" y="3122475"/>
                </a:cubicBezTo>
                <a:lnTo>
                  <a:pt x="10423374" y="3763992"/>
                </a:lnTo>
                <a:cubicBezTo>
                  <a:pt x="10423374" y="3818280"/>
                  <a:pt x="10382388" y="3865618"/>
                  <a:pt x="10328338" y="3869094"/>
                </a:cubicBezTo>
                <a:cubicBezTo>
                  <a:pt x="10269016" y="3872929"/>
                  <a:pt x="10219642" y="3825950"/>
                  <a:pt x="10219642" y="3767467"/>
                </a:cubicBezTo>
                <a:lnTo>
                  <a:pt x="10219642" y="2447763"/>
                </a:lnTo>
                <a:cubicBezTo>
                  <a:pt x="10219642" y="2398747"/>
                  <a:pt x="10179854" y="2358959"/>
                  <a:pt x="10130838" y="2358959"/>
                </a:cubicBezTo>
                <a:cubicBezTo>
                  <a:pt x="10081822" y="2358959"/>
                  <a:pt x="10042034" y="2398747"/>
                  <a:pt x="10042034" y="2447763"/>
                </a:cubicBezTo>
                <a:lnTo>
                  <a:pt x="10042034" y="2567964"/>
                </a:lnTo>
                <a:cubicBezTo>
                  <a:pt x="10042034" y="2622253"/>
                  <a:pt x="10001048" y="2669591"/>
                  <a:pt x="9947000" y="2673066"/>
                </a:cubicBezTo>
                <a:cubicBezTo>
                  <a:pt x="9887678" y="2676901"/>
                  <a:pt x="9838302" y="2629923"/>
                  <a:pt x="9838302" y="2571440"/>
                </a:cubicBezTo>
                <a:lnTo>
                  <a:pt x="9838302" y="2379093"/>
                </a:lnTo>
                <a:cubicBezTo>
                  <a:pt x="9838302" y="2330077"/>
                  <a:pt x="9798516" y="2290290"/>
                  <a:pt x="9749500" y="2290290"/>
                </a:cubicBezTo>
                <a:cubicBezTo>
                  <a:pt x="9700484" y="2290290"/>
                  <a:pt x="9660696" y="2330077"/>
                  <a:pt x="9660696" y="2379093"/>
                </a:cubicBezTo>
                <a:lnTo>
                  <a:pt x="9660696" y="3320096"/>
                </a:lnTo>
                <a:cubicBezTo>
                  <a:pt x="9660696" y="3374624"/>
                  <a:pt x="9619590" y="3422441"/>
                  <a:pt x="9565182" y="3425796"/>
                </a:cubicBezTo>
                <a:cubicBezTo>
                  <a:pt x="9506100" y="3429392"/>
                  <a:pt x="9456964" y="3382413"/>
                  <a:pt x="9456964" y="3324170"/>
                </a:cubicBezTo>
                <a:lnTo>
                  <a:pt x="9456964" y="2706502"/>
                </a:lnTo>
                <a:cubicBezTo>
                  <a:pt x="9456964" y="2657487"/>
                  <a:pt x="9417176" y="2617699"/>
                  <a:pt x="9368160" y="2617699"/>
                </a:cubicBezTo>
                <a:cubicBezTo>
                  <a:pt x="9319146" y="2617699"/>
                  <a:pt x="9279358" y="2657487"/>
                  <a:pt x="9279358" y="2706502"/>
                </a:cubicBezTo>
                <a:lnTo>
                  <a:pt x="9279358" y="2960928"/>
                </a:lnTo>
                <a:cubicBezTo>
                  <a:pt x="9279358" y="3015216"/>
                  <a:pt x="9238372" y="3062554"/>
                  <a:pt x="9184322" y="3066030"/>
                </a:cubicBezTo>
                <a:cubicBezTo>
                  <a:pt x="9125000" y="3069865"/>
                  <a:pt x="9075625" y="3022886"/>
                  <a:pt x="9075625" y="2964403"/>
                </a:cubicBezTo>
                <a:lnTo>
                  <a:pt x="9075625" y="1258445"/>
                </a:lnTo>
                <a:cubicBezTo>
                  <a:pt x="9075625" y="1204157"/>
                  <a:pt x="9116611" y="1156819"/>
                  <a:pt x="9170660" y="1153344"/>
                </a:cubicBezTo>
                <a:cubicBezTo>
                  <a:pt x="9229982" y="1149509"/>
                  <a:pt x="9279358" y="1196487"/>
                  <a:pt x="9279358" y="1254970"/>
                </a:cubicBezTo>
                <a:lnTo>
                  <a:pt x="9279358" y="1323400"/>
                </a:lnTo>
                <a:cubicBezTo>
                  <a:pt x="9279358" y="1372415"/>
                  <a:pt x="9319146" y="1412203"/>
                  <a:pt x="9368160" y="1412203"/>
                </a:cubicBezTo>
                <a:cubicBezTo>
                  <a:pt x="9417176" y="1412203"/>
                  <a:pt x="9456964" y="1372415"/>
                  <a:pt x="9456964" y="1323400"/>
                </a:cubicBezTo>
                <a:lnTo>
                  <a:pt x="9456964" y="816586"/>
                </a:lnTo>
                <a:cubicBezTo>
                  <a:pt x="9456964" y="762299"/>
                  <a:pt x="9497950" y="714960"/>
                  <a:pt x="9552000" y="711485"/>
                </a:cubicBezTo>
                <a:cubicBezTo>
                  <a:pt x="9611322" y="707651"/>
                  <a:pt x="9660696" y="754628"/>
                  <a:pt x="9660696" y="813111"/>
                </a:cubicBezTo>
                <a:lnTo>
                  <a:pt x="9660696" y="1162452"/>
                </a:lnTo>
                <a:cubicBezTo>
                  <a:pt x="9660696" y="1211467"/>
                  <a:pt x="9700484" y="1251255"/>
                  <a:pt x="9749500" y="1251255"/>
                </a:cubicBezTo>
                <a:cubicBezTo>
                  <a:pt x="9798516" y="1251255"/>
                  <a:pt x="9838302" y="1211467"/>
                  <a:pt x="9838302" y="1162452"/>
                </a:cubicBezTo>
                <a:lnTo>
                  <a:pt x="9838302" y="576423"/>
                </a:lnTo>
                <a:cubicBezTo>
                  <a:pt x="9838302" y="522135"/>
                  <a:pt x="9879288" y="474796"/>
                  <a:pt x="9933338" y="471320"/>
                </a:cubicBezTo>
                <a:cubicBezTo>
                  <a:pt x="9992660" y="467485"/>
                  <a:pt x="10042034" y="514464"/>
                  <a:pt x="10042034" y="572947"/>
                </a:cubicBezTo>
                <a:lnTo>
                  <a:pt x="10042034" y="1664233"/>
                </a:lnTo>
                <a:cubicBezTo>
                  <a:pt x="10042034" y="1713248"/>
                  <a:pt x="10081822" y="1753036"/>
                  <a:pt x="10130838" y="1753036"/>
                </a:cubicBezTo>
                <a:cubicBezTo>
                  <a:pt x="10179854" y="1753036"/>
                  <a:pt x="10219642" y="1713248"/>
                  <a:pt x="10219642" y="1664233"/>
                </a:cubicBezTo>
                <a:lnTo>
                  <a:pt x="10219642" y="1454148"/>
                </a:lnTo>
                <a:cubicBezTo>
                  <a:pt x="10219642" y="1399859"/>
                  <a:pt x="10260628" y="1352522"/>
                  <a:pt x="10314676" y="1349046"/>
                </a:cubicBezTo>
                <a:cubicBezTo>
                  <a:pt x="10373998" y="1345211"/>
                  <a:pt x="10423374" y="1392189"/>
                  <a:pt x="10423374" y="1450673"/>
                </a:cubicBezTo>
                <a:lnTo>
                  <a:pt x="10423374" y="1465653"/>
                </a:lnTo>
                <a:cubicBezTo>
                  <a:pt x="10423374" y="1514668"/>
                  <a:pt x="10463160" y="1554456"/>
                  <a:pt x="10512176" y="1554456"/>
                </a:cubicBezTo>
                <a:cubicBezTo>
                  <a:pt x="10561192" y="1554456"/>
                  <a:pt x="10600980" y="1514668"/>
                  <a:pt x="10600980" y="1465653"/>
                </a:cubicBezTo>
                <a:lnTo>
                  <a:pt x="10600980" y="706931"/>
                </a:lnTo>
                <a:cubicBezTo>
                  <a:pt x="10600980" y="652643"/>
                  <a:pt x="10641966" y="605305"/>
                  <a:pt x="10696014" y="601830"/>
                </a:cubicBezTo>
                <a:cubicBezTo>
                  <a:pt x="10755336" y="597994"/>
                  <a:pt x="10804712" y="644972"/>
                  <a:pt x="10804712" y="703455"/>
                </a:cubicBezTo>
                <a:lnTo>
                  <a:pt x="10804712" y="852180"/>
                </a:lnTo>
                <a:cubicBezTo>
                  <a:pt x="10804712" y="891248"/>
                  <a:pt x="10836470" y="923006"/>
                  <a:pt x="10875538" y="923006"/>
                </a:cubicBezTo>
                <a:cubicBezTo>
                  <a:pt x="10914608" y="923006"/>
                  <a:pt x="10946366" y="891248"/>
                  <a:pt x="10946366" y="852180"/>
                </a:cubicBezTo>
                <a:lnTo>
                  <a:pt x="10946366" y="250212"/>
                </a:lnTo>
                <a:cubicBezTo>
                  <a:pt x="10946366" y="195922"/>
                  <a:pt x="10987352" y="148585"/>
                  <a:pt x="11041400" y="145109"/>
                </a:cubicBezTo>
                <a:cubicBezTo>
                  <a:pt x="11100722" y="141274"/>
                  <a:pt x="11150098" y="188253"/>
                  <a:pt x="11150098" y="246737"/>
                </a:cubicBezTo>
                <a:lnTo>
                  <a:pt x="11150098" y="880462"/>
                </a:lnTo>
                <a:cubicBezTo>
                  <a:pt x="11150098" y="929478"/>
                  <a:pt x="11189886" y="969266"/>
                  <a:pt x="11238902" y="969266"/>
                </a:cubicBezTo>
                <a:cubicBezTo>
                  <a:pt x="11287916" y="969266"/>
                  <a:pt x="11327704" y="929478"/>
                  <a:pt x="11327704" y="880462"/>
                </a:cubicBezTo>
                <a:lnTo>
                  <a:pt x="11327704" y="816706"/>
                </a:lnTo>
                <a:cubicBezTo>
                  <a:pt x="11327704" y="762419"/>
                  <a:pt x="11368690" y="715081"/>
                  <a:pt x="11422740" y="711604"/>
                </a:cubicBezTo>
                <a:cubicBezTo>
                  <a:pt x="11482062" y="707770"/>
                  <a:pt x="11531436" y="754748"/>
                  <a:pt x="11531436" y="813231"/>
                </a:cubicBezTo>
                <a:lnTo>
                  <a:pt x="11531436" y="1047523"/>
                </a:lnTo>
                <a:cubicBezTo>
                  <a:pt x="11531436" y="1096538"/>
                  <a:pt x="11571224" y="1136326"/>
                  <a:pt x="11620240" y="1136326"/>
                </a:cubicBezTo>
                <a:cubicBezTo>
                  <a:pt x="11669256" y="1136326"/>
                  <a:pt x="11709042" y="1096538"/>
                  <a:pt x="11709042" y="1047523"/>
                </a:cubicBezTo>
                <a:lnTo>
                  <a:pt x="11709042" y="200237"/>
                </a:lnTo>
                <a:cubicBezTo>
                  <a:pt x="11709042" y="141754"/>
                  <a:pt x="11758418" y="94776"/>
                  <a:pt x="11817740" y="98610"/>
                </a:cubicBezTo>
                <a:close/>
                <a:moveTo>
                  <a:pt x="6562649" y="219"/>
                </a:moveTo>
                <a:cubicBezTo>
                  <a:pt x="6616698" y="3696"/>
                  <a:pt x="6657684" y="51034"/>
                  <a:pt x="6657684" y="105321"/>
                </a:cubicBezTo>
                <a:lnTo>
                  <a:pt x="6657684" y="746838"/>
                </a:lnTo>
                <a:cubicBezTo>
                  <a:pt x="6657684" y="795853"/>
                  <a:pt x="6697471" y="835641"/>
                  <a:pt x="6746487" y="835641"/>
                </a:cubicBezTo>
                <a:cubicBezTo>
                  <a:pt x="6795503" y="835641"/>
                  <a:pt x="6835290" y="795853"/>
                  <a:pt x="6835290" y="746838"/>
                </a:cubicBezTo>
                <a:lnTo>
                  <a:pt x="6835290" y="405526"/>
                </a:lnTo>
                <a:cubicBezTo>
                  <a:pt x="6835290" y="347044"/>
                  <a:pt x="6884665" y="300065"/>
                  <a:pt x="6943988" y="303900"/>
                </a:cubicBezTo>
                <a:cubicBezTo>
                  <a:pt x="6998037" y="307376"/>
                  <a:pt x="7039022" y="354713"/>
                  <a:pt x="7039022" y="409003"/>
                </a:cubicBezTo>
                <a:lnTo>
                  <a:pt x="7039022" y="1305543"/>
                </a:lnTo>
                <a:cubicBezTo>
                  <a:pt x="7039022" y="1344612"/>
                  <a:pt x="7070781" y="1376370"/>
                  <a:pt x="7109849" y="1376370"/>
                </a:cubicBezTo>
                <a:cubicBezTo>
                  <a:pt x="7148918" y="1376370"/>
                  <a:pt x="7180676" y="1344612"/>
                  <a:pt x="7180676" y="1305543"/>
                </a:cubicBezTo>
                <a:lnTo>
                  <a:pt x="7180676" y="905030"/>
                </a:lnTo>
                <a:cubicBezTo>
                  <a:pt x="7180676" y="846547"/>
                  <a:pt x="7230051" y="799568"/>
                  <a:pt x="7289374" y="803403"/>
                </a:cubicBezTo>
                <a:cubicBezTo>
                  <a:pt x="7343423" y="806879"/>
                  <a:pt x="7384409" y="854216"/>
                  <a:pt x="7384409" y="908505"/>
                </a:cubicBezTo>
                <a:lnTo>
                  <a:pt x="7384409" y="1064180"/>
                </a:lnTo>
                <a:cubicBezTo>
                  <a:pt x="7384409" y="1113196"/>
                  <a:pt x="7424197" y="1152984"/>
                  <a:pt x="7473213" y="1152984"/>
                </a:cubicBezTo>
                <a:cubicBezTo>
                  <a:pt x="7522228" y="1152984"/>
                  <a:pt x="7562016" y="1113196"/>
                  <a:pt x="7562016" y="1064180"/>
                </a:cubicBezTo>
                <a:lnTo>
                  <a:pt x="7562016" y="606983"/>
                </a:lnTo>
                <a:cubicBezTo>
                  <a:pt x="7562016" y="548499"/>
                  <a:pt x="7611391" y="501520"/>
                  <a:pt x="7670713" y="505356"/>
                </a:cubicBezTo>
                <a:cubicBezTo>
                  <a:pt x="7724762" y="508831"/>
                  <a:pt x="7765748" y="556168"/>
                  <a:pt x="7765748" y="610458"/>
                </a:cubicBezTo>
                <a:lnTo>
                  <a:pt x="7765748" y="1410885"/>
                </a:lnTo>
                <a:cubicBezTo>
                  <a:pt x="7765748" y="1459900"/>
                  <a:pt x="7805536" y="1499688"/>
                  <a:pt x="7854551" y="1499688"/>
                </a:cubicBezTo>
                <a:cubicBezTo>
                  <a:pt x="7903567" y="1499688"/>
                  <a:pt x="7943355" y="1459900"/>
                  <a:pt x="7943355" y="1410885"/>
                </a:cubicBezTo>
                <a:lnTo>
                  <a:pt x="7943355" y="1297993"/>
                </a:lnTo>
                <a:cubicBezTo>
                  <a:pt x="7943355" y="1239510"/>
                  <a:pt x="7992730" y="1192532"/>
                  <a:pt x="8052051" y="1196367"/>
                </a:cubicBezTo>
                <a:cubicBezTo>
                  <a:pt x="8106101" y="1199842"/>
                  <a:pt x="8147088" y="1247180"/>
                  <a:pt x="8147088" y="1301468"/>
                </a:cubicBezTo>
                <a:lnTo>
                  <a:pt x="8147088" y="1410885"/>
                </a:lnTo>
                <a:cubicBezTo>
                  <a:pt x="8147088" y="1459900"/>
                  <a:pt x="8186875" y="1499688"/>
                  <a:pt x="8235891" y="1499688"/>
                </a:cubicBezTo>
                <a:cubicBezTo>
                  <a:pt x="8284907" y="1499688"/>
                  <a:pt x="8324694" y="1459900"/>
                  <a:pt x="8324694" y="1410885"/>
                </a:cubicBezTo>
                <a:lnTo>
                  <a:pt x="8324694" y="101846"/>
                </a:lnTo>
                <a:cubicBezTo>
                  <a:pt x="8324694" y="43363"/>
                  <a:pt x="8374069" y="-3615"/>
                  <a:pt x="8433391" y="219"/>
                </a:cubicBezTo>
                <a:cubicBezTo>
                  <a:pt x="8487440" y="3696"/>
                  <a:pt x="8528426" y="51034"/>
                  <a:pt x="8528426" y="105321"/>
                </a:cubicBezTo>
                <a:lnTo>
                  <a:pt x="8528426" y="298987"/>
                </a:lnTo>
                <a:cubicBezTo>
                  <a:pt x="8528426" y="348002"/>
                  <a:pt x="8568214" y="387790"/>
                  <a:pt x="8617229" y="387790"/>
                </a:cubicBezTo>
                <a:cubicBezTo>
                  <a:pt x="8666245" y="387790"/>
                  <a:pt x="8706033" y="348002"/>
                  <a:pt x="8706033" y="298987"/>
                </a:cubicBezTo>
                <a:lnTo>
                  <a:pt x="8706033" y="205150"/>
                </a:lnTo>
                <a:cubicBezTo>
                  <a:pt x="8706033" y="146668"/>
                  <a:pt x="8755408" y="99689"/>
                  <a:pt x="8814730" y="103524"/>
                </a:cubicBezTo>
                <a:cubicBezTo>
                  <a:pt x="8868779" y="106999"/>
                  <a:pt x="8909765" y="154337"/>
                  <a:pt x="8909765" y="208625"/>
                </a:cubicBezTo>
                <a:lnTo>
                  <a:pt x="8909765" y="1771132"/>
                </a:lnTo>
                <a:cubicBezTo>
                  <a:pt x="8909765" y="1829615"/>
                  <a:pt x="8860390" y="1876593"/>
                  <a:pt x="8801068" y="1872758"/>
                </a:cubicBezTo>
                <a:cubicBezTo>
                  <a:pt x="8747019" y="1869283"/>
                  <a:pt x="8706033" y="1821945"/>
                  <a:pt x="8706033" y="1767656"/>
                </a:cubicBezTo>
                <a:lnTo>
                  <a:pt x="8706033" y="1170960"/>
                </a:lnTo>
                <a:cubicBezTo>
                  <a:pt x="8706033" y="1121945"/>
                  <a:pt x="8666245" y="1082157"/>
                  <a:pt x="8617229" y="1082157"/>
                </a:cubicBezTo>
                <a:cubicBezTo>
                  <a:pt x="8568214" y="1082157"/>
                  <a:pt x="8528426" y="1121945"/>
                  <a:pt x="8528426" y="1170960"/>
                </a:cubicBezTo>
                <a:lnTo>
                  <a:pt x="8528426" y="2418880"/>
                </a:lnTo>
                <a:cubicBezTo>
                  <a:pt x="8528426" y="2477363"/>
                  <a:pt x="8479051" y="2524341"/>
                  <a:pt x="8419729" y="2520507"/>
                </a:cubicBezTo>
                <a:cubicBezTo>
                  <a:pt x="8365680" y="2517031"/>
                  <a:pt x="8324694" y="2469693"/>
                  <a:pt x="8324694" y="2415405"/>
                </a:cubicBezTo>
                <a:lnTo>
                  <a:pt x="8324694" y="2282859"/>
                </a:lnTo>
                <a:cubicBezTo>
                  <a:pt x="8324694" y="2233843"/>
                  <a:pt x="8284907" y="2194056"/>
                  <a:pt x="8235891" y="2194056"/>
                </a:cubicBezTo>
                <a:cubicBezTo>
                  <a:pt x="8186875" y="2194056"/>
                  <a:pt x="8147088" y="2233843"/>
                  <a:pt x="8147088" y="2282859"/>
                </a:cubicBezTo>
                <a:lnTo>
                  <a:pt x="8147088" y="3665601"/>
                </a:lnTo>
                <a:cubicBezTo>
                  <a:pt x="8147088" y="3719889"/>
                  <a:pt x="8106220" y="3767227"/>
                  <a:pt x="8052051" y="3770463"/>
                </a:cubicBezTo>
                <a:cubicBezTo>
                  <a:pt x="7992730" y="3774298"/>
                  <a:pt x="7943355" y="3727320"/>
                  <a:pt x="7943355" y="3668837"/>
                </a:cubicBezTo>
                <a:lnTo>
                  <a:pt x="7943355" y="2821910"/>
                </a:lnTo>
                <a:cubicBezTo>
                  <a:pt x="7943355" y="2772895"/>
                  <a:pt x="7903567" y="2733107"/>
                  <a:pt x="7854551" y="2733107"/>
                </a:cubicBezTo>
                <a:cubicBezTo>
                  <a:pt x="7805536" y="2733107"/>
                  <a:pt x="7765748" y="2772895"/>
                  <a:pt x="7765748" y="2821910"/>
                </a:cubicBezTo>
                <a:lnTo>
                  <a:pt x="7765748" y="3056202"/>
                </a:lnTo>
                <a:cubicBezTo>
                  <a:pt x="7765748" y="3114685"/>
                  <a:pt x="7716373" y="3161664"/>
                  <a:pt x="7657051" y="3157828"/>
                </a:cubicBezTo>
                <a:cubicBezTo>
                  <a:pt x="7603002" y="3154353"/>
                  <a:pt x="7562016" y="3107015"/>
                  <a:pt x="7562016" y="3052727"/>
                </a:cubicBezTo>
                <a:lnTo>
                  <a:pt x="7562016" y="2988971"/>
                </a:lnTo>
                <a:cubicBezTo>
                  <a:pt x="7562016" y="2939955"/>
                  <a:pt x="7522228" y="2900167"/>
                  <a:pt x="7473213" y="2900167"/>
                </a:cubicBezTo>
                <a:cubicBezTo>
                  <a:pt x="7424197" y="2900167"/>
                  <a:pt x="7384409" y="2939955"/>
                  <a:pt x="7384409" y="2988971"/>
                </a:cubicBezTo>
                <a:lnTo>
                  <a:pt x="7384409" y="3622697"/>
                </a:lnTo>
                <a:cubicBezTo>
                  <a:pt x="7384409" y="3637318"/>
                  <a:pt x="7381323" y="3651220"/>
                  <a:pt x="7375768" y="3663788"/>
                </a:cubicBezTo>
                <a:lnTo>
                  <a:pt x="7365516" y="3678248"/>
                </a:lnTo>
                <a:lnTo>
                  <a:pt x="7365516" y="4383510"/>
                </a:lnTo>
                <a:cubicBezTo>
                  <a:pt x="7365516" y="4437798"/>
                  <a:pt x="7324530" y="4485136"/>
                  <a:pt x="7270482" y="4488612"/>
                </a:cubicBezTo>
                <a:cubicBezTo>
                  <a:pt x="7211160" y="4492446"/>
                  <a:pt x="7161784" y="4445468"/>
                  <a:pt x="7161784" y="4386985"/>
                </a:cubicBezTo>
                <a:lnTo>
                  <a:pt x="7161784" y="4293149"/>
                </a:lnTo>
                <a:cubicBezTo>
                  <a:pt x="7161784" y="4244133"/>
                  <a:pt x="7121996" y="4204345"/>
                  <a:pt x="7072980" y="4204345"/>
                </a:cubicBezTo>
                <a:cubicBezTo>
                  <a:pt x="7023966" y="4204345"/>
                  <a:pt x="6984178" y="4244133"/>
                  <a:pt x="6984178" y="4293149"/>
                </a:cubicBezTo>
                <a:lnTo>
                  <a:pt x="6984178" y="4486814"/>
                </a:lnTo>
                <a:cubicBezTo>
                  <a:pt x="6984178" y="4541102"/>
                  <a:pt x="6943192" y="4588440"/>
                  <a:pt x="6889142" y="4591916"/>
                </a:cubicBezTo>
                <a:cubicBezTo>
                  <a:pt x="6829820" y="4595751"/>
                  <a:pt x="6780446" y="4548772"/>
                  <a:pt x="6780446" y="4490289"/>
                </a:cubicBezTo>
                <a:lnTo>
                  <a:pt x="6780446" y="3181370"/>
                </a:lnTo>
                <a:cubicBezTo>
                  <a:pt x="6780446" y="3132355"/>
                  <a:pt x="6740658" y="3092567"/>
                  <a:pt x="6691642" y="3092567"/>
                </a:cubicBezTo>
                <a:cubicBezTo>
                  <a:pt x="6642626" y="3092567"/>
                  <a:pt x="6602840" y="3132355"/>
                  <a:pt x="6602840" y="3181370"/>
                </a:cubicBezTo>
                <a:lnTo>
                  <a:pt x="6602840" y="3290786"/>
                </a:lnTo>
                <a:cubicBezTo>
                  <a:pt x="6602840" y="3345075"/>
                  <a:pt x="6561854" y="3392413"/>
                  <a:pt x="6507804" y="3395888"/>
                </a:cubicBezTo>
                <a:cubicBezTo>
                  <a:pt x="6448482" y="3399723"/>
                  <a:pt x="6399106" y="3352745"/>
                  <a:pt x="6399106" y="3294262"/>
                </a:cubicBezTo>
                <a:lnTo>
                  <a:pt x="6399106" y="3181370"/>
                </a:lnTo>
                <a:cubicBezTo>
                  <a:pt x="6399106" y="3132355"/>
                  <a:pt x="6359320" y="3092567"/>
                  <a:pt x="6310304" y="3092567"/>
                </a:cubicBezTo>
                <a:lnTo>
                  <a:pt x="6276345" y="3099430"/>
                </a:lnTo>
                <a:lnTo>
                  <a:pt x="6276345" y="3296486"/>
                </a:lnTo>
                <a:cubicBezTo>
                  <a:pt x="6276345" y="3325728"/>
                  <a:pt x="6264002" y="3352093"/>
                  <a:pt x="6244243" y="3370668"/>
                </a:cubicBezTo>
                <a:lnTo>
                  <a:pt x="6221501" y="3384745"/>
                </a:lnTo>
                <a:lnTo>
                  <a:pt x="6221501" y="3981798"/>
                </a:lnTo>
                <a:cubicBezTo>
                  <a:pt x="6221501" y="4036086"/>
                  <a:pt x="6180514" y="4083424"/>
                  <a:pt x="6126466" y="4086900"/>
                </a:cubicBezTo>
                <a:cubicBezTo>
                  <a:pt x="6067144" y="4090735"/>
                  <a:pt x="6017768" y="4043756"/>
                  <a:pt x="6017768" y="3985273"/>
                </a:cubicBezTo>
                <a:lnTo>
                  <a:pt x="6017768" y="3527955"/>
                </a:lnTo>
                <a:cubicBezTo>
                  <a:pt x="6017768" y="3478939"/>
                  <a:pt x="5977980" y="3439151"/>
                  <a:pt x="5928966" y="3439151"/>
                </a:cubicBezTo>
                <a:cubicBezTo>
                  <a:pt x="5879951" y="3439151"/>
                  <a:pt x="5840162" y="3478939"/>
                  <a:pt x="5840162" y="3527955"/>
                </a:cubicBezTo>
                <a:lnTo>
                  <a:pt x="5840162" y="3683630"/>
                </a:lnTo>
                <a:cubicBezTo>
                  <a:pt x="5840162" y="3737919"/>
                  <a:pt x="5799176" y="3785256"/>
                  <a:pt x="5745126" y="3788732"/>
                </a:cubicBezTo>
                <a:cubicBezTo>
                  <a:pt x="5685804" y="3792567"/>
                  <a:pt x="5636430" y="3745588"/>
                  <a:pt x="5636430" y="3687105"/>
                </a:cubicBezTo>
                <a:lnTo>
                  <a:pt x="5636430" y="3286592"/>
                </a:lnTo>
                <a:cubicBezTo>
                  <a:pt x="5636430" y="3247523"/>
                  <a:pt x="5604672" y="3215765"/>
                  <a:pt x="5565602" y="3215765"/>
                </a:cubicBezTo>
                <a:cubicBezTo>
                  <a:pt x="5526534" y="3215765"/>
                  <a:pt x="5494776" y="3247523"/>
                  <a:pt x="5494776" y="3286592"/>
                </a:cubicBezTo>
                <a:lnTo>
                  <a:pt x="5494776" y="4183133"/>
                </a:lnTo>
                <a:cubicBezTo>
                  <a:pt x="5494776" y="4237422"/>
                  <a:pt x="5453790" y="4284760"/>
                  <a:pt x="5399742" y="4288235"/>
                </a:cubicBezTo>
                <a:cubicBezTo>
                  <a:pt x="5340420" y="4292070"/>
                  <a:pt x="5291044" y="4245092"/>
                  <a:pt x="5291044" y="4186609"/>
                </a:cubicBezTo>
                <a:lnTo>
                  <a:pt x="5291044" y="3845297"/>
                </a:lnTo>
                <a:cubicBezTo>
                  <a:pt x="5291044" y="3796282"/>
                  <a:pt x="5251257" y="3756494"/>
                  <a:pt x="5202240" y="3756494"/>
                </a:cubicBezTo>
                <a:cubicBezTo>
                  <a:pt x="5153224" y="3756494"/>
                  <a:pt x="5113438" y="3796282"/>
                  <a:pt x="5113438" y="3845297"/>
                </a:cubicBezTo>
                <a:lnTo>
                  <a:pt x="5113438" y="4486814"/>
                </a:lnTo>
                <a:cubicBezTo>
                  <a:pt x="5113438" y="4541102"/>
                  <a:pt x="5072452" y="4588440"/>
                  <a:pt x="5018402" y="4591916"/>
                </a:cubicBezTo>
                <a:cubicBezTo>
                  <a:pt x="4959080" y="4595751"/>
                  <a:pt x="4909706" y="4548772"/>
                  <a:pt x="4909706" y="4490289"/>
                </a:cubicBezTo>
                <a:lnTo>
                  <a:pt x="4909706" y="3170585"/>
                </a:lnTo>
                <a:cubicBezTo>
                  <a:pt x="4909706" y="3121569"/>
                  <a:pt x="4869918" y="3081781"/>
                  <a:pt x="4820902" y="3081781"/>
                </a:cubicBezTo>
                <a:cubicBezTo>
                  <a:pt x="4771886" y="3081781"/>
                  <a:pt x="4732098" y="3121569"/>
                  <a:pt x="4732098" y="3170585"/>
                </a:cubicBezTo>
                <a:lnTo>
                  <a:pt x="4732098" y="3290786"/>
                </a:lnTo>
                <a:cubicBezTo>
                  <a:pt x="4732098" y="3345075"/>
                  <a:pt x="4691112" y="3392413"/>
                  <a:pt x="4637064" y="3395888"/>
                </a:cubicBezTo>
                <a:cubicBezTo>
                  <a:pt x="4577742" y="3399723"/>
                  <a:pt x="4528366" y="3352745"/>
                  <a:pt x="4528366" y="3294262"/>
                </a:cubicBezTo>
                <a:lnTo>
                  <a:pt x="4528366" y="3101915"/>
                </a:lnTo>
                <a:cubicBezTo>
                  <a:pt x="4528366" y="3052899"/>
                  <a:pt x="4488580" y="3013112"/>
                  <a:pt x="4439564" y="3013112"/>
                </a:cubicBezTo>
                <a:cubicBezTo>
                  <a:pt x="4390548" y="3013112"/>
                  <a:pt x="4350760" y="3052899"/>
                  <a:pt x="4350760" y="3101915"/>
                </a:cubicBezTo>
                <a:lnTo>
                  <a:pt x="4350760" y="4042918"/>
                </a:lnTo>
                <a:cubicBezTo>
                  <a:pt x="4350760" y="4097446"/>
                  <a:pt x="4309654" y="4145263"/>
                  <a:pt x="4255246" y="4148618"/>
                </a:cubicBezTo>
                <a:cubicBezTo>
                  <a:pt x="4196164" y="4152214"/>
                  <a:pt x="4147028" y="4105235"/>
                  <a:pt x="4147028" y="4046992"/>
                </a:cubicBezTo>
                <a:lnTo>
                  <a:pt x="4147028" y="3429324"/>
                </a:lnTo>
                <a:cubicBezTo>
                  <a:pt x="4147028" y="3380309"/>
                  <a:pt x="4107240" y="3340521"/>
                  <a:pt x="4058224" y="3340521"/>
                </a:cubicBezTo>
                <a:cubicBezTo>
                  <a:pt x="4009210" y="3340521"/>
                  <a:pt x="3969422" y="3380309"/>
                  <a:pt x="3969422" y="3429324"/>
                </a:cubicBezTo>
                <a:lnTo>
                  <a:pt x="3969422" y="3683750"/>
                </a:lnTo>
                <a:cubicBezTo>
                  <a:pt x="3969422" y="3738038"/>
                  <a:pt x="3928436" y="3785376"/>
                  <a:pt x="3874386" y="3788852"/>
                </a:cubicBezTo>
                <a:cubicBezTo>
                  <a:pt x="3815064" y="3792687"/>
                  <a:pt x="3765689" y="3745708"/>
                  <a:pt x="3765689" y="3687225"/>
                </a:cubicBezTo>
                <a:lnTo>
                  <a:pt x="3765689" y="1981267"/>
                </a:lnTo>
                <a:cubicBezTo>
                  <a:pt x="3765689" y="1926979"/>
                  <a:pt x="3806675" y="1879641"/>
                  <a:pt x="3860724" y="1876166"/>
                </a:cubicBezTo>
                <a:cubicBezTo>
                  <a:pt x="3920046" y="1872331"/>
                  <a:pt x="3969422" y="1919309"/>
                  <a:pt x="3969422" y="1977792"/>
                </a:cubicBezTo>
                <a:lnTo>
                  <a:pt x="3969422" y="2046222"/>
                </a:lnTo>
                <a:cubicBezTo>
                  <a:pt x="3969422" y="2095237"/>
                  <a:pt x="4009210" y="2135025"/>
                  <a:pt x="4058224" y="2135025"/>
                </a:cubicBezTo>
                <a:cubicBezTo>
                  <a:pt x="4107240" y="2135025"/>
                  <a:pt x="4147028" y="2095237"/>
                  <a:pt x="4147028" y="2046222"/>
                </a:cubicBezTo>
                <a:lnTo>
                  <a:pt x="4147028" y="1539408"/>
                </a:lnTo>
                <a:cubicBezTo>
                  <a:pt x="4147028" y="1485121"/>
                  <a:pt x="4188014" y="1437782"/>
                  <a:pt x="4242064" y="1434307"/>
                </a:cubicBezTo>
                <a:cubicBezTo>
                  <a:pt x="4301386" y="1430473"/>
                  <a:pt x="4350760" y="1477450"/>
                  <a:pt x="4350760" y="1535933"/>
                </a:cubicBezTo>
                <a:lnTo>
                  <a:pt x="4350760" y="1885274"/>
                </a:lnTo>
                <a:cubicBezTo>
                  <a:pt x="4350760" y="1934289"/>
                  <a:pt x="4390548" y="1974077"/>
                  <a:pt x="4439564" y="1974077"/>
                </a:cubicBezTo>
                <a:cubicBezTo>
                  <a:pt x="4488580" y="1974077"/>
                  <a:pt x="4528366" y="1934289"/>
                  <a:pt x="4528366" y="1885274"/>
                </a:cubicBezTo>
                <a:lnTo>
                  <a:pt x="4528366" y="1299245"/>
                </a:lnTo>
                <a:cubicBezTo>
                  <a:pt x="4528366" y="1244957"/>
                  <a:pt x="4569352" y="1197618"/>
                  <a:pt x="4623402" y="1194142"/>
                </a:cubicBezTo>
                <a:cubicBezTo>
                  <a:pt x="4682724" y="1190307"/>
                  <a:pt x="4732098" y="1237286"/>
                  <a:pt x="4732098" y="1295769"/>
                </a:cubicBezTo>
                <a:lnTo>
                  <a:pt x="4732098" y="2387055"/>
                </a:lnTo>
                <a:cubicBezTo>
                  <a:pt x="4732098" y="2436070"/>
                  <a:pt x="4771886" y="2475858"/>
                  <a:pt x="4820902" y="2475858"/>
                </a:cubicBezTo>
                <a:cubicBezTo>
                  <a:pt x="4869918" y="2475858"/>
                  <a:pt x="4909706" y="2436070"/>
                  <a:pt x="4909706" y="2387055"/>
                </a:cubicBezTo>
                <a:lnTo>
                  <a:pt x="4909706" y="2176970"/>
                </a:lnTo>
                <a:cubicBezTo>
                  <a:pt x="4909706" y="2122681"/>
                  <a:pt x="4950692" y="2075344"/>
                  <a:pt x="5004740" y="2071868"/>
                </a:cubicBezTo>
                <a:cubicBezTo>
                  <a:pt x="5064062" y="2068033"/>
                  <a:pt x="5113438" y="2115011"/>
                  <a:pt x="5113438" y="2173495"/>
                </a:cubicBezTo>
                <a:lnTo>
                  <a:pt x="5113438" y="2188475"/>
                </a:lnTo>
                <a:cubicBezTo>
                  <a:pt x="5113438" y="2237490"/>
                  <a:pt x="5153224" y="2277278"/>
                  <a:pt x="5202240" y="2277278"/>
                </a:cubicBezTo>
                <a:cubicBezTo>
                  <a:pt x="5251257" y="2277278"/>
                  <a:pt x="5291044" y="2237490"/>
                  <a:pt x="5291044" y="2188475"/>
                </a:cubicBezTo>
                <a:lnTo>
                  <a:pt x="5291044" y="1429753"/>
                </a:lnTo>
                <a:cubicBezTo>
                  <a:pt x="5291044" y="1416181"/>
                  <a:pt x="5293606" y="1403043"/>
                  <a:pt x="5298293" y="1390917"/>
                </a:cubicBezTo>
                <a:lnTo>
                  <a:pt x="5309936" y="1371840"/>
                </a:lnTo>
                <a:lnTo>
                  <a:pt x="5309936" y="905030"/>
                </a:lnTo>
                <a:cubicBezTo>
                  <a:pt x="5309936" y="846547"/>
                  <a:pt x="5359312" y="799568"/>
                  <a:pt x="5418634" y="803403"/>
                </a:cubicBezTo>
                <a:cubicBezTo>
                  <a:pt x="5472682" y="806879"/>
                  <a:pt x="5513669" y="854216"/>
                  <a:pt x="5513669" y="908505"/>
                </a:cubicBezTo>
                <a:lnTo>
                  <a:pt x="5513669" y="1162811"/>
                </a:lnTo>
                <a:cubicBezTo>
                  <a:pt x="5513669" y="1211826"/>
                  <a:pt x="5553455" y="1251614"/>
                  <a:pt x="5602471" y="1251614"/>
                </a:cubicBezTo>
                <a:lnTo>
                  <a:pt x="5636430" y="1244752"/>
                </a:lnTo>
                <a:lnTo>
                  <a:pt x="5636430" y="973034"/>
                </a:lnTo>
                <a:cubicBezTo>
                  <a:pt x="5636430" y="945889"/>
                  <a:pt x="5646677" y="920482"/>
                  <a:pt x="5663679" y="901427"/>
                </a:cubicBezTo>
                <a:lnTo>
                  <a:pt x="5691274" y="880144"/>
                </a:lnTo>
                <a:lnTo>
                  <a:pt x="5691274" y="545144"/>
                </a:lnTo>
                <a:cubicBezTo>
                  <a:pt x="5691274" y="486899"/>
                  <a:pt x="5740411" y="439922"/>
                  <a:pt x="5799492" y="443517"/>
                </a:cubicBezTo>
                <a:cubicBezTo>
                  <a:pt x="5853901" y="446872"/>
                  <a:pt x="5895006" y="494689"/>
                  <a:pt x="5895006" y="549218"/>
                </a:cubicBezTo>
                <a:lnTo>
                  <a:pt x="5895006" y="1490220"/>
                </a:lnTo>
                <a:cubicBezTo>
                  <a:pt x="5895006" y="1539236"/>
                  <a:pt x="5934794" y="1579023"/>
                  <a:pt x="5983811" y="1579023"/>
                </a:cubicBezTo>
                <a:lnTo>
                  <a:pt x="6017768" y="1572161"/>
                </a:lnTo>
                <a:lnTo>
                  <a:pt x="6017768" y="1539528"/>
                </a:lnTo>
                <a:cubicBezTo>
                  <a:pt x="6017768" y="1512385"/>
                  <a:pt x="6028015" y="1486978"/>
                  <a:pt x="6045018" y="1467923"/>
                </a:cubicBezTo>
                <a:lnTo>
                  <a:pt x="6072613" y="1446640"/>
                </a:lnTo>
                <a:lnTo>
                  <a:pt x="6072613" y="1297873"/>
                </a:lnTo>
                <a:cubicBezTo>
                  <a:pt x="6072613" y="1239390"/>
                  <a:pt x="6121989" y="1192412"/>
                  <a:pt x="6181310" y="1196247"/>
                </a:cubicBezTo>
                <a:cubicBezTo>
                  <a:pt x="6235360" y="1199722"/>
                  <a:pt x="6276345" y="1247060"/>
                  <a:pt x="6276345" y="1301349"/>
                </a:cubicBezTo>
                <a:lnTo>
                  <a:pt x="6276345" y="1421551"/>
                </a:lnTo>
                <a:cubicBezTo>
                  <a:pt x="6276345" y="1470566"/>
                  <a:pt x="6316133" y="1510354"/>
                  <a:pt x="6365149" y="1510354"/>
                </a:cubicBezTo>
                <a:lnTo>
                  <a:pt x="6399106" y="1503492"/>
                </a:lnTo>
                <a:lnTo>
                  <a:pt x="6399106" y="923059"/>
                </a:lnTo>
                <a:cubicBezTo>
                  <a:pt x="6399106" y="893818"/>
                  <a:pt x="6411450" y="867452"/>
                  <a:pt x="6431209" y="848877"/>
                </a:cubicBezTo>
                <a:lnTo>
                  <a:pt x="6453952" y="834799"/>
                </a:lnTo>
                <a:lnTo>
                  <a:pt x="6453952" y="101846"/>
                </a:lnTo>
                <a:cubicBezTo>
                  <a:pt x="6453952" y="43363"/>
                  <a:pt x="6503327" y="-3615"/>
                  <a:pt x="6562649" y="219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749787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CCFD36E-31E7-4680-950C-72172EC565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8B468FBA-2C39-4E33-89AC-9C9CE1EE4C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4A965126-D4A8-4A8E-86C0-035161ADB4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0798E407-10A0-49A7-9F11-C4A8A92E3E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099A3-29F0-4770-ACF7-1E189C8A0F93}" type="datetimeFigureOut">
              <a:rPr lang="en-US" smtClean="0"/>
              <a:t>8/19/2019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A919A9BB-B6F8-4959-AF1A-04F21267CF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08688AC5-30B9-4FBE-8C53-8FB6E46606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093F2-6AD0-4B3D-9A14-B283B4B787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747934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FE0139D-1EB9-4612-A151-9B07F9FAC2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6F3C79BA-ACCC-49A7-BEFE-2E171EA3718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683ABDE9-3116-456C-9E82-B6B05CBA741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2CFDD9F0-2DAB-41AF-9A86-25E49D81B8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099A3-29F0-4770-ACF7-1E189C8A0F93}" type="datetimeFigureOut">
              <a:rPr lang="en-US" smtClean="0"/>
              <a:t>8/19/2019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057676C8-3F5F-4704-AFA1-D1EEBF5721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9B160EF7-1911-4443-967F-3AE7DBDA22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093F2-6AD0-4B3D-9A14-B283B4B787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44265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D8DBCF5-EDF3-4CAA-ACA9-92ACEA3ADC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27125D69-F9A7-4848-9F79-036CF49CB1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4BAEB0A7-9C61-4A5C-A994-DACC741085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099A3-29F0-4770-ACF7-1E189C8A0F93}" type="datetimeFigureOut">
              <a:rPr lang="en-US" smtClean="0"/>
              <a:t>8/19/2019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6542D7B3-2F8C-44BA-8BD9-6F9FD4A1D0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ACD490E8-1975-4004-A6FD-DA313E1C36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093F2-6AD0-4B3D-9A14-B283B4B787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54555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74313CD8-42F9-4549-905D-131D214D586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36B9B4C9-A879-45F9-8D05-6F1774D5E91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AFFB000B-C0BB-41A3-9694-5507F77267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099A3-29F0-4770-ACF7-1E189C8A0F93}" type="datetimeFigureOut">
              <a:rPr lang="en-US" smtClean="0"/>
              <a:t>8/19/2019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5F11F722-9E08-48F2-9EBF-151D45A5FB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16026B2B-4EB5-42C1-9DBE-9378D9B585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093F2-6AD0-4B3D-9A14-B283B4B787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31304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4052DF25-5A9B-4B7E-BEA4-6595F7A3B8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CF1FE74D-E0B9-44A9-A006-268E7926DD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BE52960F-C6D8-4F1F-9FA2-FB2DD7FA737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099A3-29F0-4770-ACF7-1E189C8A0F93}" type="datetimeFigureOut">
              <a:rPr lang="en-US" smtClean="0"/>
              <a:t>8/19/2019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C03FE796-EE78-4747-92B8-F47341226DE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69D355B2-6F11-47A2-BAE0-059B863661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2093F2-6AD0-4B3D-9A14-B283B4B787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78161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72" r:id="rId7"/>
    <p:sldLayoutId id="2147483674" r:id="rId8"/>
    <p:sldLayoutId id="2147483673" r:id="rId9"/>
    <p:sldLayoutId id="2147483671" r:id="rId10"/>
    <p:sldLayoutId id="2147483670" r:id="rId11"/>
    <p:sldLayoutId id="2147483669" r:id="rId12"/>
    <p:sldLayoutId id="2147483668" r:id="rId13"/>
    <p:sldLayoutId id="2147483667" r:id="rId14"/>
    <p:sldLayoutId id="2147483666" r:id="rId15"/>
    <p:sldLayoutId id="2147483665" r:id="rId16"/>
    <p:sldLayoutId id="2147483664" r:id="rId17"/>
    <p:sldLayoutId id="2147483663" r:id="rId18"/>
    <p:sldLayoutId id="2147483655" r:id="rId19"/>
    <p:sldLayoutId id="2147483660" r:id="rId20"/>
    <p:sldLayoutId id="2147483661" r:id="rId21"/>
    <p:sldLayoutId id="2147483662" r:id="rId22"/>
    <p:sldLayoutId id="2147483656" r:id="rId23"/>
    <p:sldLayoutId id="2147483657" r:id="rId24"/>
    <p:sldLayoutId id="2147483658" r:id="rId25"/>
    <p:sldLayoutId id="2147483659" r:id="rId2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svg"/><Relationship Id="rId3" Type="http://schemas.openxmlformats.org/officeDocument/2006/relationships/image" Target="../media/image3.png"/><Relationship Id="rId7" Type="http://schemas.openxmlformats.org/officeDocument/2006/relationships/image" Target="../media/image5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30.svg"/><Relationship Id="rId5" Type="http://schemas.openxmlformats.org/officeDocument/2006/relationships/image" Target="../media/image4.png"/><Relationship Id="rId4" Type="http://schemas.openxmlformats.org/officeDocument/2006/relationships/image" Target="../media/image24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svg"/><Relationship Id="rId13" Type="http://schemas.openxmlformats.org/officeDocument/2006/relationships/image" Target="../media/image5.png"/><Relationship Id="rId3" Type="http://schemas.openxmlformats.org/officeDocument/2006/relationships/image" Target="../media/image7.png"/><Relationship Id="rId7" Type="http://schemas.openxmlformats.org/officeDocument/2006/relationships/image" Target="../media/image8.png"/><Relationship Id="rId12" Type="http://schemas.openxmlformats.org/officeDocument/2006/relationships/image" Target="../media/image30.sv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24.svg"/><Relationship Id="rId11" Type="http://schemas.openxmlformats.org/officeDocument/2006/relationships/image" Target="../media/image4.png"/><Relationship Id="rId5" Type="http://schemas.openxmlformats.org/officeDocument/2006/relationships/image" Target="../media/image3.png"/><Relationship Id="rId10" Type="http://schemas.openxmlformats.org/officeDocument/2006/relationships/image" Target="../media/image28.svg"/><Relationship Id="rId4" Type="http://schemas.openxmlformats.org/officeDocument/2006/relationships/image" Target="../media/image22.svg"/><Relationship Id="rId9" Type="http://schemas.openxmlformats.org/officeDocument/2006/relationships/image" Target="../media/image9.png"/><Relationship Id="rId14" Type="http://schemas.openxmlformats.org/officeDocument/2006/relationships/image" Target="../media/image32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39.sv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39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39.sv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25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39.sv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0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38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39.sv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0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1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43.jpg"/><Relationship Id="rId4" Type="http://schemas.openxmlformats.org/officeDocument/2006/relationships/image" Target="../media/image42.jp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Placeholder 12"/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2727" r="12727"/>
          <a:stretch>
            <a:fillRect/>
          </a:stretch>
        </p:blipFill>
        <p:spPr/>
      </p:pic>
      <p:sp>
        <p:nvSpPr>
          <p:cNvPr id="14" name="Rounded Rectangle 13"/>
          <p:cNvSpPr/>
          <p:nvPr/>
        </p:nvSpPr>
        <p:spPr>
          <a:xfrm>
            <a:off x="253797" y="254215"/>
            <a:ext cx="11679555" cy="6386513"/>
          </a:xfrm>
          <a:prstGeom prst="roundRect">
            <a:avLst/>
          </a:prstGeom>
          <a:gradFill>
            <a:gsLst>
              <a:gs pos="100000">
                <a:schemeClr val="bg1">
                  <a:alpha val="0"/>
                </a:schemeClr>
              </a:gs>
              <a:gs pos="0">
                <a:srgbClr val="345F8B"/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outerShdw blurRad="50800" dist="50800" dir="5400000" algn="ctr" rotWithShape="0">
              <a:srgbClr val="000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xmlns="" id="{FF117673-20CC-46CF-AF16-7E4C90A258CF}"/>
              </a:ext>
            </a:extLst>
          </p:cNvPr>
          <p:cNvSpPr/>
          <p:nvPr/>
        </p:nvSpPr>
        <p:spPr>
          <a:xfrm>
            <a:off x="3147657" y="622391"/>
            <a:ext cx="5891840" cy="5608592"/>
          </a:xfrm>
          <a:custGeom>
            <a:avLst/>
            <a:gdLst>
              <a:gd name="connsiteX0" fmla="*/ 3649163 w 4381500"/>
              <a:gd name="connsiteY0" fmla="*/ 1547458 h 4057650"/>
              <a:gd name="connsiteX1" fmla="*/ 4252572 w 4381500"/>
              <a:gd name="connsiteY1" fmla="*/ 2598351 h 4057650"/>
              <a:gd name="connsiteX2" fmla="*/ 3404847 w 4381500"/>
              <a:gd name="connsiteY2" fmla="*/ 4058629 h 4057650"/>
              <a:gd name="connsiteX3" fmla="*/ 2192982 w 4381500"/>
              <a:gd name="connsiteY3" fmla="*/ 4055772 h 4057650"/>
              <a:gd name="connsiteX4" fmla="*/ 981116 w 4381500"/>
              <a:gd name="connsiteY4" fmla="*/ 4052914 h 4057650"/>
              <a:gd name="connsiteX5" fmla="*/ 140344 w 4381500"/>
              <a:gd name="connsiteY5" fmla="*/ 2588636 h 4057650"/>
              <a:gd name="connsiteX6" fmla="*/ 748801 w 4381500"/>
              <a:gd name="connsiteY6" fmla="*/ 1540600 h 4057650"/>
              <a:gd name="connsiteX7" fmla="*/ 1357258 w 4381500"/>
              <a:gd name="connsiteY7" fmla="*/ 492564 h 4057650"/>
              <a:gd name="connsiteX8" fmla="*/ 3045755 w 4381500"/>
              <a:gd name="connsiteY8" fmla="*/ 496565 h 4057650"/>
              <a:gd name="connsiteX9" fmla="*/ 3649163 w 4381500"/>
              <a:gd name="connsiteY9" fmla="*/ 1547458 h 4057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381500" h="4057650">
                <a:moveTo>
                  <a:pt x="3649163" y="1547458"/>
                </a:moveTo>
                <a:lnTo>
                  <a:pt x="4252572" y="2598351"/>
                </a:lnTo>
                <a:cubicBezTo>
                  <a:pt x="4626238" y="3249099"/>
                  <a:pt x="4155227" y="4060344"/>
                  <a:pt x="3404847" y="4058629"/>
                </a:cubicBezTo>
                <a:lnTo>
                  <a:pt x="2192982" y="4055772"/>
                </a:lnTo>
                <a:lnTo>
                  <a:pt x="981116" y="4052914"/>
                </a:lnTo>
                <a:cubicBezTo>
                  <a:pt x="230641" y="4051105"/>
                  <a:pt x="-236370" y="3237670"/>
                  <a:pt x="140344" y="2588636"/>
                </a:cubicBezTo>
                <a:lnTo>
                  <a:pt x="748801" y="1540600"/>
                </a:lnTo>
                <a:lnTo>
                  <a:pt x="1357258" y="492564"/>
                </a:lnTo>
                <a:cubicBezTo>
                  <a:pt x="1734067" y="-156469"/>
                  <a:pt x="2672089" y="-154183"/>
                  <a:pt x="3045755" y="496565"/>
                </a:cubicBezTo>
                <a:lnTo>
                  <a:pt x="3649163" y="1547458"/>
                </a:lnTo>
                <a:close/>
              </a:path>
            </a:pathLst>
          </a:custGeom>
          <a:gradFill>
            <a:gsLst>
              <a:gs pos="92000">
                <a:srgbClr val="123873">
                  <a:alpha val="77000"/>
                </a:srgbClr>
              </a:gs>
              <a:gs pos="23000">
                <a:srgbClr val="04B6CC">
                  <a:alpha val="47000"/>
                </a:srgbClr>
              </a:gs>
            </a:gsLst>
            <a:lin ang="8400000" scaled="0"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A29C9901-545E-4D19-AB4B-72F8AA8C87FD}"/>
              </a:ext>
            </a:extLst>
          </p:cNvPr>
          <p:cNvSpPr txBox="1"/>
          <p:nvPr/>
        </p:nvSpPr>
        <p:spPr>
          <a:xfrm>
            <a:off x="4056546" y="2149414"/>
            <a:ext cx="4074059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 Black" panose="02000000000000000000" pitchFamily="2" charset="0"/>
                <a:ea typeface="Roboto Black" panose="02000000000000000000" pitchFamily="2" charset="0"/>
              </a:rPr>
              <a:t>Best Practices in Health and Wellness </a:t>
            </a:r>
            <a:r>
              <a:rPr lang="en-US" sz="40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 Black" panose="02000000000000000000" pitchFamily="2" charset="0"/>
                <a:ea typeface="Roboto Black" panose="02000000000000000000" pitchFamily="2" charset="0"/>
              </a:rPr>
              <a:t>Centres</a:t>
            </a:r>
            <a:endParaRPr lang="en-US" sz="4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 Black" panose="02000000000000000000" pitchFamily="2" charset="0"/>
              <a:ea typeface="Roboto Black" panose="02000000000000000000" pitchFamily="2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1BDB5006-7C08-4E9F-B170-C6860EB7263E}"/>
              </a:ext>
            </a:extLst>
          </p:cNvPr>
          <p:cNvSpPr txBox="1"/>
          <p:nvPr/>
        </p:nvSpPr>
        <p:spPr>
          <a:xfrm>
            <a:off x="4236213" y="4967905"/>
            <a:ext cx="371472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 smtClean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>MAHARASHTRA</a:t>
            </a:r>
            <a:endParaRPr lang="en-US" sz="4800" dirty="0">
              <a:solidFill>
                <a:schemeClr val="bg1"/>
              </a:solidFill>
              <a:latin typeface="Roboto Light" panose="02000000000000000000" pitchFamily="2" charset="0"/>
              <a:ea typeface="Roboto Light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3798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FFDB22DC-F847-4FDC-B58D-E47A7645FFA7}"/>
              </a:ext>
            </a:extLst>
          </p:cNvPr>
          <p:cNvSpPr txBox="1"/>
          <p:nvPr/>
        </p:nvSpPr>
        <p:spPr>
          <a:xfrm>
            <a:off x="509058" y="535591"/>
            <a:ext cx="1140161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HWC Maharashtra: Present status</a:t>
            </a:r>
            <a:endParaRPr lang="en-US" sz="4400" dirty="0">
              <a:solidFill>
                <a:schemeClr val="bg1"/>
              </a:solidFill>
              <a:latin typeface="Roboto Black" panose="02000000000000000000" pitchFamily="2" charset="0"/>
              <a:ea typeface="Roboto Black" panose="02000000000000000000" pitchFamily="2" charset="0"/>
            </a:endParaRPr>
          </a:p>
        </p:txBody>
      </p:sp>
      <p:graphicFrame>
        <p:nvGraphicFramePr>
          <p:cNvPr id="7" name="Picture Placeholder 6"/>
          <p:cNvGraphicFramePr>
            <a:graphicFrameLocks noGrp="1"/>
          </p:cNvGraphicFramePr>
          <p:nvPr>
            <p:ph type="pic" sz="quarter" idx="13"/>
            <p:extLst>
              <p:ext uri="{D42A27DB-BD31-4B8C-83A1-F6EECF244321}">
                <p14:modId xmlns:p14="http://schemas.microsoft.com/office/powerpoint/2010/main" val="2786742680"/>
              </p:ext>
            </p:extLst>
          </p:nvPr>
        </p:nvGraphicFramePr>
        <p:xfrm>
          <a:off x="552947" y="2023210"/>
          <a:ext cx="11412631" cy="3501164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82163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82163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82163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821635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821635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2304456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878422">
                <a:tc>
                  <a:txBody>
                    <a:bodyPr/>
                    <a:lstStyle/>
                    <a:p>
                      <a:r>
                        <a:rPr lang="en-IN" dirty="0" smtClean="0"/>
                        <a:t>Type</a:t>
                      </a:r>
                      <a:endParaRPr lang="en-US" dirty="0"/>
                    </a:p>
                  </a:txBody>
                  <a:tcPr>
                    <a:gradFill flip="none" rotWithShape="1">
                      <a:gsLst>
                        <a:gs pos="0">
                          <a:srgbClr val="2389AD">
                            <a:shade val="30000"/>
                            <a:satMod val="115000"/>
                          </a:srgbClr>
                        </a:gs>
                        <a:gs pos="50000">
                          <a:srgbClr val="2389AD">
                            <a:shade val="67500"/>
                            <a:satMod val="115000"/>
                          </a:srgbClr>
                        </a:gs>
                        <a:gs pos="100000">
                          <a:srgbClr val="2389AD">
                            <a:shade val="100000"/>
                            <a:satMod val="115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Total no. In State</a:t>
                      </a:r>
                      <a:endParaRPr lang="en-US" dirty="0"/>
                    </a:p>
                  </a:txBody>
                  <a:tcPr>
                    <a:gradFill flip="none" rotWithShape="1">
                      <a:gsLst>
                        <a:gs pos="0">
                          <a:srgbClr val="2389AD">
                            <a:shade val="30000"/>
                            <a:satMod val="115000"/>
                          </a:srgbClr>
                        </a:gs>
                        <a:gs pos="50000">
                          <a:srgbClr val="2389AD">
                            <a:shade val="67500"/>
                            <a:satMod val="115000"/>
                          </a:srgbClr>
                        </a:gs>
                        <a:gs pos="100000">
                          <a:srgbClr val="2389AD">
                            <a:shade val="100000"/>
                            <a:satMod val="115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Approved – 2018-19</a:t>
                      </a:r>
                      <a:endParaRPr lang="en-US" dirty="0"/>
                    </a:p>
                  </a:txBody>
                  <a:tcPr>
                    <a:gradFill flip="none" rotWithShape="1">
                      <a:gsLst>
                        <a:gs pos="0">
                          <a:srgbClr val="2389AD">
                            <a:shade val="30000"/>
                            <a:satMod val="115000"/>
                          </a:srgbClr>
                        </a:gs>
                        <a:gs pos="50000">
                          <a:srgbClr val="2389AD">
                            <a:shade val="67500"/>
                            <a:satMod val="115000"/>
                          </a:srgbClr>
                        </a:gs>
                        <a:gs pos="100000">
                          <a:srgbClr val="2389AD">
                            <a:shade val="100000"/>
                            <a:satMod val="115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en-IN" baseline="0" dirty="0" smtClean="0"/>
                        <a:t>Functional </a:t>
                      </a:r>
                      <a:r>
                        <a:rPr lang="en-IN" dirty="0" smtClean="0"/>
                        <a:t> as</a:t>
                      </a:r>
                      <a:r>
                        <a:rPr lang="en-IN" baseline="0" dirty="0" smtClean="0"/>
                        <a:t> on 15/08/19</a:t>
                      </a:r>
                      <a:endParaRPr lang="en-US" dirty="0"/>
                    </a:p>
                  </a:txBody>
                  <a:tcPr>
                    <a:gradFill flip="none" rotWithShape="1">
                      <a:gsLst>
                        <a:gs pos="0">
                          <a:srgbClr val="2389AD">
                            <a:shade val="30000"/>
                            <a:satMod val="115000"/>
                          </a:srgbClr>
                        </a:gs>
                        <a:gs pos="50000">
                          <a:srgbClr val="2389AD">
                            <a:shade val="67500"/>
                            <a:satMod val="115000"/>
                          </a:srgbClr>
                        </a:gs>
                        <a:gs pos="100000">
                          <a:srgbClr val="2389AD">
                            <a:shade val="100000"/>
                            <a:satMod val="115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Approved – 2019-20</a:t>
                      </a:r>
                      <a:endParaRPr lang="en-US" dirty="0"/>
                    </a:p>
                  </a:txBody>
                  <a:tcPr>
                    <a:gradFill flip="none" rotWithShape="1">
                      <a:gsLst>
                        <a:gs pos="0">
                          <a:srgbClr val="2389AD">
                            <a:shade val="30000"/>
                            <a:satMod val="115000"/>
                          </a:srgbClr>
                        </a:gs>
                        <a:gs pos="50000">
                          <a:srgbClr val="2389AD">
                            <a:shade val="67500"/>
                            <a:satMod val="115000"/>
                          </a:srgbClr>
                        </a:gs>
                        <a:gs pos="100000">
                          <a:srgbClr val="2389AD">
                            <a:shade val="100000"/>
                            <a:satMod val="115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Remarks</a:t>
                      </a:r>
                      <a:endParaRPr lang="en-US" dirty="0"/>
                    </a:p>
                  </a:txBody>
                  <a:tcPr>
                    <a:gradFill flip="none" rotWithShape="1">
                      <a:gsLst>
                        <a:gs pos="0">
                          <a:srgbClr val="2389AD">
                            <a:shade val="30000"/>
                            <a:satMod val="115000"/>
                          </a:srgbClr>
                        </a:gs>
                        <a:gs pos="50000">
                          <a:srgbClr val="2389AD">
                            <a:shade val="67500"/>
                            <a:satMod val="115000"/>
                          </a:srgbClr>
                        </a:gs>
                        <a:gs pos="100000">
                          <a:srgbClr val="2389AD">
                            <a:shade val="100000"/>
                            <a:satMod val="115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08929">
                <a:tc>
                  <a:txBody>
                    <a:bodyPr/>
                    <a:lstStyle/>
                    <a:p>
                      <a:r>
                        <a:rPr lang="en-IN" dirty="0" smtClean="0"/>
                        <a:t>HWC-PHC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 smtClean="0"/>
                        <a:t>1828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495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 smtClean="0"/>
                        <a:t>1128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1349</a:t>
                      </a:r>
                      <a:endParaRPr lang="en-US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Branding and training of remaining PHCs in Process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08929">
                <a:tc>
                  <a:txBody>
                    <a:bodyPr/>
                    <a:lstStyle/>
                    <a:p>
                      <a:r>
                        <a:rPr lang="en-IN" dirty="0" smtClean="0"/>
                        <a:t>HWC-UPHC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 smtClean="0"/>
                        <a:t>605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 smtClean="0"/>
                        <a:t>429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400</a:t>
                      </a:r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227264">
                <a:tc>
                  <a:txBody>
                    <a:bodyPr/>
                    <a:lstStyle/>
                    <a:p>
                      <a:r>
                        <a:rPr lang="en-IN" dirty="0" smtClean="0"/>
                        <a:t>HWC-SC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 smtClean="0"/>
                        <a:t>10668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1591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 smtClean="0"/>
                        <a:t>1111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5200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 smtClean="0"/>
                        <a:t>Entrance exam complete and training program started from 1</a:t>
                      </a:r>
                      <a:r>
                        <a:rPr lang="en-IN" baseline="30000" dirty="0" smtClean="0"/>
                        <a:t>st</a:t>
                      </a:r>
                      <a:r>
                        <a:rPr lang="en-IN" dirty="0" smtClean="0"/>
                        <a:t> August 2019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77620">
                <a:tc>
                  <a:txBody>
                    <a:bodyPr/>
                    <a:lstStyle/>
                    <a:p>
                      <a:r>
                        <a:rPr lang="en-IN" dirty="0" smtClean="0"/>
                        <a:t>Total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 smtClean="0"/>
                        <a:t>13101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2086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2668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6949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9261268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FFDB22DC-F847-4FDC-B58D-E47A7645FFA7}"/>
              </a:ext>
            </a:extLst>
          </p:cNvPr>
          <p:cNvSpPr txBox="1"/>
          <p:nvPr/>
        </p:nvSpPr>
        <p:spPr>
          <a:xfrm>
            <a:off x="509058" y="184623"/>
            <a:ext cx="1140161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Infrastructure, HR, Drugs and Diagnostics</a:t>
            </a:r>
            <a:endParaRPr lang="en-US" sz="4400" dirty="0">
              <a:solidFill>
                <a:schemeClr val="bg1"/>
              </a:solidFill>
              <a:latin typeface="Roboto Black" panose="02000000000000000000" pitchFamily="2" charset="0"/>
              <a:ea typeface="Roboto Black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71065" y="1016039"/>
            <a:ext cx="11175989" cy="6824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lnSpc>
                <a:spcPts val="3500"/>
              </a:lnSpc>
              <a:buFont typeface="Arial" pitchFamily="34" charset="0"/>
              <a:buChar char="•"/>
            </a:pPr>
            <a:r>
              <a:rPr lang="en-US" sz="4000" dirty="0" smtClean="0">
                <a:solidFill>
                  <a:schemeClr val="bg1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Branding of 1128 PHCs, 429 UPHCs and 1111 SC completed</a:t>
            </a:r>
          </a:p>
          <a:p>
            <a:pPr marL="571500" indent="-571500">
              <a:lnSpc>
                <a:spcPts val="3500"/>
              </a:lnSpc>
              <a:buFont typeface="Arial" pitchFamily="34" charset="0"/>
              <a:buChar char="•"/>
            </a:pPr>
            <a:r>
              <a:rPr lang="en-US" sz="4000" dirty="0" smtClean="0">
                <a:solidFill>
                  <a:schemeClr val="bg1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Two MO available in one PHC – at least one MBBS MO is posted in each HWC-PHC</a:t>
            </a:r>
          </a:p>
          <a:p>
            <a:pPr marL="571500" indent="-571500">
              <a:lnSpc>
                <a:spcPts val="3500"/>
              </a:lnSpc>
              <a:buFont typeface="Arial" pitchFamily="34" charset="0"/>
              <a:buChar char="•"/>
            </a:pPr>
            <a:r>
              <a:rPr lang="en-US" sz="4000" dirty="0" smtClean="0">
                <a:solidFill>
                  <a:schemeClr val="bg1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Minimum One CHO, one ANM and one MPW male with 5-6 ASHA in all HWC-SC</a:t>
            </a:r>
          </a:p>
          <a:p>
            <a:pPr marL="571500" indent="-571500">
              <a:lnSpc>
                <a:spcPts val="3500"/>
              </a:lnSpc>
              <a:buFont typeface="Arial" pitchFamily="34" charset="0"/>
              <a:buChar char="•"/>
            </a:pPr>
            <a:r>
              <a:rPr lang="en-US" sz="4000" dirty="0" smtClean="0">
                <a:solidFill>
                  <a:schemeClr val="bg1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Revised EDL prepared for SHC- HWC (108) and </a:t>
            </a:r>
            <a:r>
              <a:rPr lang="en-US" sz="4000" dirty="0" smtClean="0">
                <a:solidFill>
                  <a:schemeClr val="bg1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HWC-PHC </a:t>
            </a:r>
            <a:r>
              <a:rPr lang="en-US" sz="4000" dirty="0" smtClean="0">
                <a:solidFill>
                  <a:schemeClr val="bg1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(443). Medicines are being made available as per revised list. State working with CDAC for expansion up to HWC-SC level.</a:t>
            </a:r>
          </a:p>
          <a:p>
            <a:pPr marL="571500" indent="-571500">
              <a:lnSpc>
                <a:spcPts val="3500"/>
              </a:lnSpc>
              <a:buFont typeface="Arial" pitchFamily="34" charset="0"/>
              <a:buChar char="•"/>
            </a:pPr>
            <a:r>
              <a:rPr lang="en-US" sz="4000" dirty="0" smtClean="0">
                <a:solidFill>
                  <a:schemeClr val="bg1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In HWC PHC, 11 in-house tests and 25 outsourced tests are available. However, MO can prescribe higher tests available for Hospital package as per need.</a:t>
            </a:r>
          </a:p>
          <a:p>
            <a:pPr marL="571500" indent="-571500">
              <a:lnSpc>
                <a:spcPts val="3500"/>
              </a:lnSpc>
              <a:buFont typeface="Arial" pitchFamily="34" charset="0"/>
              <a:buChar char="•"/>
            </a:pPr>
            <a:r>
              <a:rPr lang="en-US" sz="4000" dirty="0" smtClean="0">
                <a:solidFill>
                  <a:schemeClr val="bg1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At HWC-SC, </a:t>
            </a:r>
            <a:r>
              <a:rPr lang="en-US" sz="4000" dirty="0" smtClean="0">
                <a:solidFill>
                  <a:schemeClr val="bg1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7 tests done in-house and plan </a:t>
            </a:r>
            <a:r>
              <a:rPr lang="en-US" sz="4000" dirty="0" smtClean="0">
                <a:solidFill>
                  <a:schemeClr val="bg1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is to outsource </a:t>
            </a:r>
            <a:r>
              <a:rPr lang="en-US" sz="4000" dirty="0" smtClean="0">
                <a:solidFill>
                  <a:schemeClr val="bg1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rest of </a:t>
            </a:r>
            <a:r>
              <a:rPr lang="en-US" sz="4000" dirty="0" smtClean="0">
                <a:solidFill>
                  <a:schemeClr val="bg1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 </a:t>
            </a:r>
            <a:r>
              <a:rPr lang="en-US" sz="4000" dirty="0" smtClean="0">
                <a:solidFill>
                  <a:schemeClr val="bg1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tests to HLL</a:t>
            </a:r>
          </a:p>
          <a:p>
            <a:pPr>
              <a:lnSpc>
                <a:spcPts val="3500"/>
              </a:lnSpc>
            </a:pPr>
            <a:r>
              <a:rPr lang="en-US" sz="4000" dirty="0">
                <a:solidFill>
                  <a:schemeClr val="bg1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	</a:t>
            </a:r>
            <a:endParaRPr lang="en-US" sz="4000" dirty="0" smtClean="0">
              <a:solidFill>
                <a:schemeClr val="bg1"/>
              </a:solidFill>
              <a:latin typeface="Roboto Black" panose="02000000000000000000" pitchFamily="2" charset="0"/>
              <a:ea typeface="Roboto Black" panose="02000000000000000000" pitchFamily="2" charset="0"/>
            </a:endParaRPr>
          </a:p>
          <a:p>
            <a:pPr>
              <a:lnSpc>
                <a:spcPts val="3500"/>
              </a:lnSpc>
            </a:pP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22638039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Placeholder 16" descr="A person in a white shirt&#10;&#10;Description generated with high confidence">
            <a:extLst>
              <a:ext uri="{FF2B5EF4-FFF2-40B4-BE49-F238E27FC236}">
                <a16:creationId xmlns:a16="http://schemas.microsoft.com/office/drawing/2014/main" xmlns="" id="{806C920F-3F94-494B-B811-00EC93B10C9F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02" r="8302"/>
          <a:stretch>
            <a:fillRect/>
          </a:stretch>
        </p:blipFill>
        <p:spPr>
          <a:xfrm>
            <a:off x="5890962" y="0"/>
            <a:ext cx="6307801" cy="5042263"/>
          </a:xfrm>
        </p:spPr>
      </p:pic>
      <p:sp>
        <p:nvSpPr>
          <p:cNvPr id="25" name="Freeform: Shape 24">
            <a:extLst>
              <a:ext uri="{FF2B5EF4-FFF2-40B4-BE49-F238E27FC236}">
                <a16:creationId xmlns:a16="http://schemas.microsoft.com/office/drawing/2014/main" xmlns="" id="{DF5927C2-069A-4959-96A8-EFF932337665}"/>
              </a:ext>
            </a:extLst>
          </p:cNvPr>
          <p:cNvSpPr/>
          <p:nvPr/>
        </p:nvSpPr>
        <p:spPr>
          <a:xfrm>
            <a:off x="5941012" y="-244"/>
            <a:ext cx="6250988" cy="5042507"/>
          </a:xfrm>
          <a:custGeom>
            <a:avLst/>
            <a:gdLst>
              <a:gd name="connsiteX0" fmla="*/ 0 w 8579263"/>
              <a:gd name="connsiteY0" fmla="*/ 0 h 6858000"/>
              <a:gd name="connsiteX1" fmla="*/ 4163759 w 8579263"/>
              <a:gd name="connsiteY1" fmla="*/ 0 h 6858000"/>
              <a:gd name="connsiteX2" fmla="*/ 8579263 w 8579263"/>
              <a:gd name="connsiteY2" fmla="*/ 3150013 h 6858000"/>
              <a:gd name="connsiteX3" fmla="*/ 8579263 w 8579263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579263" h="6858000">
                <a:moveTo>
                  <a:pt x="0" y="0"/>
                </a:moveTo>
                <a:lnTo>
                  <a:pt x="4163759" y="0"/>
                </a:lnTo>
                <a:cubicBezTo>
                  <a:pt x="4237196" y="88487"/>
                  <a:pt x="8579263" y="3150013"/>
                  <a:pt x="8579263" y="3150013"/>
                </a:cubicBezTo>
                <a:lnTo>
                  <a:pt x="8579263" y="6858000"/>
                </a:lnTo>
                <a:close/>
              </a:path>
            </a:pathLst>
          </a:custGeom>
          <a:gradFill>
            <a:gsLst>
              <a:gs pos="83000">
                <a:srgbClr val="123873">
                  <a:alpha val="77000"/>
                </a:srgbClr>
              </a:gs>
              <a:gs pos="0">
                <a:srgbClr val="04B6CC">
                  <a:alpha val="47000"/>
                </a:srgbClr>
              </a:gs>
            </a:gsLst>
            <a:lin ang="12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xmlns="" id="{442B9C68-C1FE-4732-A5D3-8053B4175F9F}"/>
              </a:ext>
            </a:extLst>
          </p:cNvPr>
          <p:cNvSpPr/>
          <p:nvPr/>
        </p:nvSpPr>
        <p:spPr>
          <a:xfrm>
            <a:off x="5666172" y="51163"/>
            <a:ext cx="1752600" cy="1752600"/>
          </a:xfrm>
          <a:prstGeom prst="ellipse">
            <a:avLst/>
          </a:prstGeom>
          <a:solidFill>
            <a:srgbClr val="123873"/>
          </a:solidFill>
          <a:ln w="1016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xmlns="" id="{E0C52C7F-42E2-4867-96CC-B6FE0719F4DD}"/>
              </a:ext>
            </a:extLst>
          </p:cNvPr>
          <p:cNvSpPr/>
          <p:nvPr/>
        </p:nvSpPr>
        <p:spPr>
          <a:xfrm>
            <a:off x="7914072" y="1708513"/>
            <a:ext cx="1752600" cy="1752600"/>
          </a:xfrm>
          <a:prstGeom prst="ellipse">
            <a:avLst/>
          </a:prstGeom>
          <a:solidFill>
            <a:srgbClr val="0085A1"/>
          </a:solidFill>
          <a:ln w="1016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xmlns="" id="{F1B431C1-968A-4B50-8D88-BDB420A7FC09}"/>
              </a:ext>
            </a:extLst>
          </p:cNvPr>
          <p:cNvSpPr/>
          <p:nvPr/>
        </p:nvSpPr>
        <p:spPr>
          <a:xfrm>
            <a:off x="9952422" y="3289663"/>
            <a:ext cx="1752600" cy="1752600"/>
          </a:xfrm>
          <a:prstGeom prst="ellipse">
            <a:avLst/>
          </a:prstGeom>
          <a:solidFill>
            <a:srgbClr val="04B6CC"/>
          </a:solidFill>
          <a:ln w="1016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Graphic 17" descr="Medical">
            <a:extLst>
              <a:ext uri="{FF2B5EF4-FFF2-40B4-BE49-F238E27FC236}">
                <a16:creationId xmlns:a16="http://schemas.microsoft.com/office/drawing/2014/main" xmlns="" id="{FE0892AC-4DDC-42EA-8E80-01876D67155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6183210" y="568201"/>
            <a:ext cx="718524" cy="718524"/>
          </a:xfrm>
          <a:prstGeom prst="rect">
            <a:avLst/>
          </a:prstGeom>
        </p:spPr>
      </p:pic>
      <p:pic>
        <p:nvPicPr>
          <p:cNvPr id="19" name="Graphic 18" descr="Needle">
            <a:extLst>
              <a:ext uri="{FF2B5EF4-FFF2-40B4-BE49-F238E27FC236}">
                <a16:creationId xmlns:a16="http://schemas.microsoft.com/office/drawing/2014/main" xmlns="" id="{5360E2C5-1179-4460-9EB8-FC863D7385C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8431110" y="2225551"/>
            <a:ext cx="718524" cy="718524"/>
          </a:xfrm>
          <a:prstGeom prst="rect">
            <a:avLst/>
          </a:prstGeom>
        </p:spPr>
      </p:pic>
      <p:pic>
        <p:nvPicPr>
          <p:cNvPr id="20" name="Graphic 19" descr="Stethoscope">
            <a:extLst>
              <a:ext uri="{FF2B5EF4-FFF2-40B4-BE49-F238E27FC236}">
                <a16:creationId xmlns:a16="http://schemas.microsoft.com/office/drawing/2014/main" xmlns="" id="{01E1FCDE-22B4-43BB-9200-B913EA4D9CE2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10469460" y="3806701"/>
            <a:ext cx="718524" cy="718524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xmlns="" id="{C6AA544D-1542-4040-ACE3-3575775DFE3E}"/>
              </a:ext>
            </a:extLst>
          </p:cNvPr>
          <p:cNvSpPr txBox="1"/>
          <p:nvPr/>
        </p:nvSpPr>
        <p:spPr>
          <a:xfrm>
            <a:off x="6901734" y="5093426"/>
            <a:ext cx="4617720" cy="1569660"/>
          </a:xfrm>
          <a:prstGeom prst="rect">
            <a:avLst/>
          </a:prstGeom>
          <a:gradFill flip="none" rotWithShape="1">
            <a:gsLst>
              <a:gs pos="0">
                <a:srgbClr val="395888">
                  <a:shade val="30000"/>
                  <a:satMod val="115000"/>
                </a:srgbClr>
              </a:gs>
              <a:gs pos="50000">
                <a:srgbClr val="395888">
                  <a:shade val="67500"/>
                  <a:satMod val="115000"/>
                </a:srgbClr>
              </a:gs>
              <a:gs pos="100000">
                <a:srgbClr val="395888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txBody>
          <a:bodyPr wrap="square" rtlCol="0">
            <a:spAutoFit/>
          </a:bodyPr>
          <a:lstStyle/>
          <a:p>
            <a:pPr algn="r"/>
            <a:r>
              <a:rPr lang="en-US" sz="4800" dirty="0" smtClean="0">
                <a:solidFill>
                  <a:schemeClr val="bg1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HWC – Bridge Course Plan</a:t>
            </a:r>
            <a:endParaRPr lang="en-US" sz="4800" dirty="0">
              <a:solidFill>
                <a:schemeClr val="bg1"/>
              </a:solidFill>
              <a:latin typeface="Roboto Black" panose="02000000000000000000" pitchFamily="2" charset="0"/>
              <a:ea typeface="Roboto Black" panose="02000000000000000000" pitchFamily="2" charset="0"/>
            </a:endParaRPr>
          </a:p>
        </p:txBody>
      </p:sp>
      <p:sp>
        <p:nvSpPr>
          <p:cNvPr id="22" name="Content Placeholder 2"/>
          <p:cNvSpPr txBox="1">
            <a:spLocks/>
          </p:cNvSpPr>
          <p:nvPr/>
        </p:nvSpPr>
        <p:spPr>
          <a:xfrm>
            <a:off x="53948" y="128795"/>
            <a:ext cx="5986387" cy="4964631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N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Course conducted by Maharashtra University of Health Sciences (MUHS)</a:t>
            </a:r>
          </a:p>
          <a:p>
            <a:r>
              <a:rPr lang="en-IN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Duration: BAMS &amp; BSc Nursing – 6 months, BUMS –   8 months</a:t>
            </a:r>
          </a:p>
          <a:p>
            <a:r>
              <a:rPr lang="en-IN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Total Program Study Centres : 106 (DH- 23,  GH/SDH- 37, Trust </a:t>
            </a:r>
            <a:r>
              <a:rPr lang="en-IN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Hosp</a:t>
            </a:r>
            <a:r>
              <a:rPr lang="en-IN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- 17, Corporation </a:t>
            </a:r>
            <a:r>
              <a:rPr lang="en-IN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Hosp</a:t>
            </a:r>
            <a:r>
              <a:rPr lang="en-IN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 22, ESIS </a:t>
            </a:r>
            <a:r>
              <a:rPr lang="en-IN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Hosp</a:t>
            </a:r>
            <a:r>
              <a:rPr lang="en-IN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-7 )</a:t>
            </a:r>
          </a:p>
          <a:p>
            <a:r>
              <a:rPr lang="en-IN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Total Capacity – 6300 candidates per batch</a:t>
            </a:r>
          </a:p>
          <a:p>
            <a:r>
              <a:rPr lang="en-IN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Curriculum designed jointly by MUHS and NHM as per IGNOU/</a:t>
            </a:r>
            <a:r>
              <a:rPr lang="en-IN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GoI</a:t>
            </a:r>
            <a:r>
              <a:rPr lang="en-IN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syllabus</a:t>
            </a:r>
          </a:p>
          <a:p>
            <a:r>
              <a:rPr lang="en-GB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Responsibility of the training centre monitoring is given to PHI Nagpur and all HFWTC in the state</a:t>
            </a:r>
          </a:p>
          <a:p>
            <a:r>
              <a:rPr lang="en-GB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Every 15 days the training centre are being monitored by HFWTC observers as per the checklist designed by state</a:t>
            </a:r>
          </a:p>
          <a:p>
            <a:r>
              <a:rPr lang="en-GB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Training in the form of Lectures (386), bedside clinics (121), field visits (15 days) and care of 30 families for 66 months</a:t>
            </a:r>
          </a:p>
          <a:p>
            <a:r>
              <a:rPr lang="en-GB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Request has been done to the MMC for getting credit points for our teachers</a:t>
            </a:r>
            <a:endParaRPr lang="en-US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961847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Placeholder 2"/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00" b="12500"/>
          <a:stretch>
            <a:fillRect/>
          </a:stretch>
        </p:blipFill>
        <p:spPr/>
      </p:pic>
      <p:sp>
        <p:nvSpPr>
          <p:cNvPr id="6" name="Freeform: Shape 5">
            <a:extLst>
              <a:ext uri="{FF2B5EF4-FFF2-40B4-BE49-F238E27FC236}">
                <a16:creationId xmlns:a16="http://schemas.microsoft.com/office/drawing/2014/main" xmlns="" id="{32781A5C-0882-47EA-A08E-76F2609132D1}"/>
              </a:ext>
            </a:extLst>
          </p:cNvPr>
          <p:cNvSpPr/>
          <p:nvPr/>
        </p:nvSpPr>
        <p:spPr>
          <a:xfrm>
            <a:off x="0" y="-9525"/>
            <a:ext cx="9491995" cy="6867525"/>
          </a:xfrm>
          <a:custGeom>
            <a:avLst/>
            <a:gdLst>
              <a:gd name="connsiteX0" fmla="*/ 9223534 w 9229725"/>
              <a:gd name="connsiteY0" fmla="*/ 6865144 h 6867525"/>
              <a:gd name="connsiteX1" fmla="*/ 7144 w 9229725"/>
              <a:gd name="connsiteY1" fmla="*/ 6865144 h 6867525"/>
              <a:gd name="connsiteX2" fmla="*/ 7144 w 9229725"/>
              <a:gd name="connsiteY2" fmla="*/ 7144 h 6867525"/>
              <a:gd name="connsiteX3" fmla="*/ 9171813 w 9229725"/>
              <a:gd name="connsiteY3" fmla="*/ 7144 h 6867525"/>
              <a:gd name="connsiteX4" fmla="*/ 6877431 w 9229725"/>
              <a:gd name="connsiteY4" fmla="*/ 3425857 h 6867525"/>
              <a:gd name="connsiteX5" fmla="*/ 9223534 w 9229725"/>
              <a:gd name="connsiteY5" fmla="*/ 6865144 h 6867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229725" h="6867525">
                <a:moveTo>
                  <a:pt x="9223534" y="6865144"/>
                </a:moveTo>
                <a:lnTo>
                  <a:pt x="7144" y="6865144"/>
                </a:lnTo>
                <a:lnTo>
                  <a:pt x="7144" y="7144"/>
                </a:lnTo>
                <a:lnTo>
                  <a:pt x="9171813" y="7144"/>
                </a:lnTo>
                <a:cubicBezTo>
                  <a:pt x="7825740" y="558165"/>
                  <a:pt x="6877431" y="1881283"/>
                  <a:pt x="6877431" y="3425857"/>
                </a:cubicBezTo>
                <a:cubicBezTo>
                  <a:pt x="6877431" y="4990053"/>
                  <a:pt x="7850029" y="6327077"/>
                  <a:pt x="9223534" y="6865144"/>
                </a:cubicBezTo>
                <a:close/>
              </a:path>
            </a:pathLst>
          </a:custGeom>
          <a:solidFill>
            <a:srgbClr val="04B6CC">
              <a:alpha val="40000"/>
            </a:srgb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xmlns="" id="{2124C51E-B253-49C2-BA24-515E5E1B6ACD}"/>
              </a:ext>
            </a:extLst>
          </p:cNvPr>
          <p:cNvSpPr/>
          <p:nvPr/>
        </p:nvSpPr>
        <p:spPr>
          <a:xfrm>
            <a:off x="1" y="-7144"/>
            <a:ext cx="9761410" cy="6867525"/>
          </a:xfrm>
          <a:custGeom>
            <a:avLst/>
            <a:gdLst>
              <a:gd name="connsiteX0" fmla="*/ 9223534 w 9229725"/>
              <a:gd name="connsiteY0" fmla="*/ 6865144 h 6867525"/>
              <a:gd name="connsiteX1" fmla="*/ 7144 w 9229725"/>
              <a:gd name="connsiteY1" fmla="*/ 6865144 h 6867525"/>
              <a:gd name="connsiteX2" fmla="*/ 7144 w 9229725"/>
              <a:gd name="connsiteY2" fmla="*/ 7144 h 6867525"/>
              <a:gd name="connsiteX3" fmla="*/ 9171813 w 9229725"/>
              <a:gd name="connsiteY3" fmla="*/ 7144 h 6867525"/>
              <a:gd name="connsiteX4" fmla="*/ 6877431 w 9229725"/>
              <a:gd name="connsiteY4" fmla="*/ 3425857 h 6867525"/>
              <a:gd name="connsiteX5" fmla="*/ 9223534 w 9229725"/>
              <a:gd name="connsiteY5" fmla="*/ 6865144 h 6867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229725" h="6867525">
                <a:moveTo>
                  <a:pt x="9223534" y="6865144"/>
                </a:moveTo>
                <a:lnTo>
                  <a:pt x="7144" y="6865144"/>
                </a:lnTo>
                <a:lnTo>
                  <a:pt x="7144" y="7144"/>
                </a:lnTo>
                <a:lnTo>
                  <a:pt x="9171813" y="7144"/>
                </a:lnTo>
                <a:cubicBezTo>
                  <a:pt x="7825740" y="558165"/>
                  <a:pt x="6877431" y="1881283"/>
                  <a:pt x="6877431" y="3425857"/>
                </a:cubicBezTo>
                <a:cubicBezTo>
                  <a:pt x="6877431" y="4990053"/>
                  <a:pt x="7850029" y="6327077"/>
                  <a:pt x="9223534" y="6865144"/>
                </a:cubicBezTo>
                <a:close/>
              </a:path>
            </a:pathLst>
          </a:custGeom>
          <a:solidFill>
            <a:srgbClr val="04B6CC">
              <a:alpha val="40000"/>
            </a:srgb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xmlns="" id="{D7C9725F-6FEF-4DA5-9E5A-4A526CDEFC55}"/>
              </a:ext>
            </a:extLst>
          </p:cNvPr>
          <p:cNvSpPr/>
          <p:nvPr/>
        </p:nvSpPr>
        <p:spPr>
          <a:xfrm>
            <a:off x="262270" y="-30379"/>
            <a:ext cx="9229725" cy="6867525"/>
          </a:xfrm>
          <a:custGeom>
            <a:avLst/>
            <a:gdLst>
              <a:gd name="connsiteX0" fmla="*/ 9223534 w 9229725"/>
              <a:gd name="connsiteY0" fmla="*/ 6865144 h 6867525"/>
              <a:gd name="connsiteX1" fmla="*/ 7144 w 9229725"/>
              <a:gd name="connsiteY1" fmla="*/ 6865144 h 6867525"/>
              <a:gd name="connsiteX2" fmla="*/ 7144 w 9229725"/>
              <a:gd name="connsiteY2" fmla="*/ 7144 h 6867525"/>
              <a:gd name="connsiteX3" fmla="*/ 9171813 w 9229725"/>
              <a:gd name="connsiteY3" fmla="*/ 7144 h 6867525"/>
              <a:gd name="connsiteX4" fmla="*/ 6877431 w 9229725"/>
              <a:gd name="connsiteY4" fmla="*/ 3425857 h 6867525"/>
              <a:gd name="connsiteX5" fmla="*/ 9223534 w 9229725"/>
              <a:gd name="connsiteY5" fmla="*/ 6865144 h 6867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229725" h="6867525">
                <a:moveTo>
                  <a:pt x="9223534" y="6865144"/>
                </a:moveTo>
                <a:lnTo>
                  <a:pt x="7144" y="6865144"/>
                </a:lnTo>
                <a:lnTo>
                  <a:pt x="7144" y="7144"/>
                </a:lnTo>
                <a:lnTo>
                  <a:pt x="9171813" y="7144"/>
                </a:lnTo>
                <a:cubicBezTo>
                  <a:pt x="7825740" y="558165"/>
                  <a:pt x="6877431" y="1881283"/>
                  <a:pt x="6877431" y="3425857"/>
                </a:cubicBezTo>
                <a:cubicBezTo>
                  <a:pt x="6877431" y="4990053"/>
                  <a:pt x="7850029" y="6327077"/>
                  <a:pt x="9223534" y="6865144"/>
                </a:cubicBezTo>
                <a:close/>
              </a:path>
            </a:pathLst>
          </a:custGeom>
          <a:gradFill>
            <a:gsLst>
              <a:gs pos="0">
                <a:srgbClr val="123873">
                  <a:alpha val="49000"/>
                </a:srgbClr>
              </a:gs>
              <a:gs pos="50000">
                <a:srgbClr val="04B6CC">
                  <a:alpha val="67000"/>
                </a:srgbClr>
              </a:gs>
            </a:gsLst>
            <a:lin ang="3000000" scaled="0"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E1CF9B35-F6C4-4027-A8C2-81820260E447}"/>
              </a:ext>
            </a:extLst>
          </p:cNvPr>
          <p:cNvSpPr txBox="1"/>
          <p:nvPr/>
        </p:nvSpPr>
        <p:spPr>
          <a:xfrm>
            <a:off x="711794" y="242658"/>
            <a:ext cx="672097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 smtClean="0">
                <a:solidFill>
                  <a:schemeClr val="bg1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Services Provided</a:t>
            </a:r>
            <a:endParaRPr lang="en-US" sz="6000" dirty="0">
              <a:solidFill>
                <a:schemeClr val="bg1"/>
              </a:solidFill>
              <a:latin typeface="Roboto Black" panose="02000000000000000000" pitchFamily="2" charset="0"/>
              <a:ea typeface="Roboto Black" panose="02000000000000000000" pitchFamily="2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920343" y="1071203"/>
            <a:ext cx="6167149" cy="718524"/>
            <a:chOff x="529937" y="3738170"/>
            <a:chExt cx="6167149" cy="718524"/>
          </a:xfrm>
        </p:grpSpPr>
        <p:pic>
          <p:nvPicPr>
            <p:cNvPr id="16" name="Graphic 15" descr="Brain in head">
              <a:extLst>
                <a:ext uri="{FF2B5EF4-FFF2-40B4-BE49-F238E27FC236}">
                  <a16:creationId xmlns:a16="http://schemas.microsoft.com/office/drawing/2014/main" xmlns="" id="{2998E0E6-2574-4536-BFF2-751D3BCA7C3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p:blipFill>
          <p:spPr>
            <a:xfrm>
              <a:off x="1619662" y="3738170"/>
              <a:ext cx="718524" cy="718524"/>
            </a:xfrm>
            <a:prstGeom prst="rect">
              <a:avLst/>
            </a:prstGeom>
          </p:spPr>
        </p:pic>
        <p:pic>
          <p:nvPicPr>
            <p:cNvPr id="17" name="Graphic 16" descr="Medical">
              <a:extLst>
                <a:ext uri="{FF2B5EF4-FFF2-40B4-BE49-F238E27FC236}">
                  <a16:creationId xmlns:a16="http://schemas.microsoft.com/office/drawing/2014/main" xmlns="" id="{C219EE8F-C521-459F-842C-72E677089C6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p:blipFill>
          <p:spPr>
            <a:xfrm>
              <a:off x="529937" y="3738170"/>
              <a:ext cx="718524" cy="718524"/>
            </a:xfrm>
            <a:prstGeom prst="rect">
              <a:avLst/>
            </a:prstGeom>
          </p:spPr>
        </p:pic>
        <p:pic>
          <p:nvPicPr>
            <p:cNvPr id="18" name="Graphic 17" descr="Heartbeat">
              <a:extLst>
                <a:ext uri="{FF2B5EF4-FFF2-40B4-BE49-F238E27FC236}">
                  <a16:creationId xmlns:a16="http://schemas.microsoft.com/office/drawing/2014/main" xmlns="" id="{35941FF9-0F87-4D0A-AB2B-32D1A8BAC7B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p:blipFill>
          <p:spPr>
            <a:xfrm>
              <a:off x="2709387" y="3738170"/>
              <a:ext cx="718524" cy="718524"/>
            </a:xfrm>
            <a:prstGeom prst="rect">
              <a:avLst/>
            </a:prstGeom>
          </p:spPr>
        </p:pic>
        <p:pic>
          <p:nvPicPr>
            <p:cNvPr id="19" name="Graphic 18" descr="Brain">
              <a:extLst>
                <a:ext uri="{FF2B5EF4-FFF2-40B4-BE49-F238E27FC236}">
                  <a16:creationId xmlns:a16="http://schemas.microsoft.com/office/drawing/2014/main" xmlns="" id="{BF0CCF44-5308-4660-B628-3D85116263B8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p:blipFill>
          <p:spPr>
            <a:xfrm>
              <a:off x="3799112" y="3738170"/>
              <a:ext cx="718524" cy="718524"/>
            </a:xfrm>
            <a:prstGeom prst="rect">
              <a:avLst/>
            </a:prstGeom>
          </p:spPr>
        </p:pic>
        <p:pic>
          <p:nvPicPr>
            <p:cNvPr id="20" name="Graphic 19" descr="Needle">
              <a:extLst>
                <a:ext uri="{FF2B5EF4-FFF2-40B4-BE49-F238E27FC236}">
                  <a16:creationId xmlns:a16="http://schemas.microsoft.com/office/drawing/2014/main" xmlns="" id="{2F630646-6076-4946-839A-5B05330FF2FA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12"/>
                </a:ext>
              </a:extLst>
            </a:blip>
            <a:stretch>
              <a:fillRect/>
            </a:stretch>
          </p:blipFill>
          <p:spPr>
            <a:xfrm>
              <a:off x="4888837" y="3738170"/>
              <a:ext cx="718524" cy="718524"/>
            </a:xfrm>
            <a:prstGeom prst="rect">
              <a:avLst/>
            </a:prstGeom>
          </p:spPr>
        </p:pic>
        <p:pic>
          <p:nvPicPr>
            <p:cNvPr id="21" name="Graphic 20" descr="Stethoscope">
              <a:extLst>
                <a:ext uri="{FF2B5EF4-FFF2-40B4-BE49-F238E27FC236}">
                  <a16:creationId xmlns:a16="http://schemas.microsoft.com/office/drawing/2014/main" xmlns="" id="{3B763E35-8D14-4817-9979-75504139E62F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/>
            </a:stretch>
          </p:blipFill>
          <p:spPr>
            <a:xfrm>
              <a:off x="5978562" y="3738170"/>
              <a:ext cx="718524" cy="718524"/>
            </a:xfrm>
            <a:prstGeom prst="rect">
              <a:avLst/>
            </a:prstGeom>
          </p:spPr>
        </p:pic>
      </p:grpSp>
      <p:sp>
        <p:nvSpPr>
          <p:cNvPr id="8" name="Rectangle 7"/>
          <p:cNvSpPr/>
          <p:nvPr/>
        </p:nvSpPr>
        <p:spPr>
          <a:xfrm>
            <a:off x="591674" y="2022214"/>
            <a:ext cx="6495817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sz="2400" dirty="0">
                <a:solidFill>
                  <a:schemeClr val="bg1"/>
                </a:solidFill>
              </a:rPr>
              <a:t>Out </a:t>
            </a:r>
            <a:r>
              <a:rPr lang="en-IN" sz="2400" dirty="0" smtClean="0">
                <a:solidFill>
                  <a:schemeClr val="bg1"/>
                </a:solidFill>
              </a:rPr>
              <a:t>patients: </a:t>
            </a:r>
            <a:r>
              <a:rPr lang="en-IN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61,47,197</a:t>
            </a:r>
            <a:endParaRPr lang="en-IN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sz="2400" dirty="0" smtClean="0">
                <a:solidFill>
                  <a:schemeClr val="bg1"/>
                </a:solidFill>
              </a:rPr>
              <a:t>Inpatients: </a:t>
            </a:r>
            <a:r>
              <a:rPr lang="en-IN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4,20,715</a:t>
            </a:r>
            <a:endParaRPr lang="en-IN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sz="2400" dirty="0" smtClean="0">
                <a:solidFill>
                  <a:schemeClr val="bg1"/>
                </a:solidFill>
              </a:rPr>
              <a:t>Deliveries: </a:t>
            </a:r>
            <a:r>
              <a:rPr lang="en-IN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25,624</a:t>
            </a:r>
            <a:endParaRPr lang="en-IN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sz="2400" dirty="0" smtClean="0">
                <a:solidFill>
                  <a:schemeClr val="bg1"/>
                </a:solidFill>
              </a:rPr>
              <a:t>NCD Screening</a:t>
            </a:r>
          </a:p>
          <a:p>
            <a:r>
              <a:rPr lang="en-GB" sz="2400" dirty="0" smtClean="0">
                <a:solidFill>
                  <a:schemeClr val="bg1"/>
                </a:solidFill>
              </a:rPr>
              <a:t>	No enlisted : 6189645</a:t>
            </a:r>
            <a:endParaRPr lang="en-GB" sz="24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GB" sz="2400" dirty="0" smtClean="0">
                <a:solidFill>
                  <a:schemeClr val="bg1"/>
                </a:solidFill>
              </a:rPr>
              <a:t>	CBAC forms filled: </a:t>
            </a:r>
            <a:r>
              <a:rPr lang="en-GB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2617959</a:t>
            </a:r>
          </a:p>
          <a:p>
            <a:r>
              <a:rPr lang="en-GB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en-GB" sz="2400" dirty="0" smtClean="0">
                <a:solidFill>
                  <a:schemeClr val="bg1"/>
                </a:solidFill>
              </a:rPr>
              <a:t>Persons examined for BP : 1116433</a:t>
            </a:r>
          </a:p>
          <a:p>
            <a:r>
              <a:rPr lang="en-GB" sz="2400" dirty="0">
                <a:solidFill>
                  <a:schemeClr val="bg1"/>
                </a:solidFill>
              </a:rPr>
              <a:t>	</a:t>
            </a:r>
            <a:r>
              <a:rPr lang="en-GB" sz="2400" dirty="0" smtClean="0">
                <a:solidFill>
                  <a:schemeClr val="bg1"/>
                </a:solidFill>
              </a:rPr>
              <a:t>Persons examined for Bl. Sugar : 1032246</a:t>
            </a:r>
          </a:p>
          <a:p>
            <a:r>
              <a:rPr lang="en-GB" sz="2400" dirty="0">
                <a:solidFill>
                  <a:schemeClr val="bg1"/>
                </a:solidFill>
              </a:rPr>
              <a:t>	</a:t>
            </a:r>
            <a:r>
              <a:rPr lang="en-GB" sz="2400" dirty="0" smtClean="0">
                <a:solidFill>
                  <a:schemeClr val="bg1"/>
                </a:solidFill>
              </a:rPr>
              <a:t>No diagnosed : 14080</a:t>
            </a:r>
          </a:p>
          <a:p>
            <a:r>
              <a:rPr lang="en-GB" sz="2400" dirty="0">
                <a:solidFill>
                  <a:schemeClr val="bg1"/>
                </a:solidFill>
              </a:rPr>
              <a:t>	</a:t>
            </a:r>
            <a:r>
              <a:rPr lang="en-GB" sz="2400" dirty="0" smtClean="0">
                <a:solidFill>
                  <a:schemeClr val="bg1"/>
                </a:solidFill>
              </a:rPr>
              <a:t>No under treatment : 4044</a:t>
            </a:r>
            <a:endParaRPr lang="en-GB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sz="2400" dirty="0" smtClean="0">
                <a:solidFill>
                  <a:schemeClr val="bg1"/>
                </a:solidFill>
              </a:rPr>
              <a:t>Yoga sessions: </a:t>
            </a:r>
            <a:r>
              <a:rPr lang="en-IN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12,072</a:t>
            </a:r>
            <a:endParaRPr lang="en-IN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sz="2400" dirty="0">
                <a:solidFill>
                  <a:schemeClr val="bg1"/>
                </a:solidFill>
              </a:rPr>
              <a:t>IT </a:t>
            </a:r>
            <a:r>
              <a:rPr lang="en-IN" sz="2400" dirty="0" smtClean="0">
                <a:solidFill>
                  <a:schemeClr val="bg1"/>
                </a:solidFill>
              </a:rPr>
              <a:t>training: 6315 ANM</a:t>
            </a:r>
            <a:endParaRPr lang="en-IN" sz="2400" dirty="0">
              <a:solidFill>
                <a:schemeClr val="bg1"/>
              </a:solidFill>
            </a:endParaRPr>
          </a:p>
          <a:p>
            <a:endParaRPr lang="en-GB" sz="2400" dirty="0">
              <a:solidFill>
                <a:schemeClr val="bg1"/>
              </a:solidFill>
            </a:endParaRPr>
          </a:p>
          <a:p>
            <a:endParaRPr lang="en-U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6839858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xmlns="" id="{9D464788-0C10-44CA-9BF0-332B57111D1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100" y="235743"/>
            <a:ext cx="11353800" cy="6386513"/>
          </a:xfrm>
        </p:spPr>
      </p:pic>
      <p:sp>
        <p:nvSpPr>
          <p:cNvPr id="8" name="Freeform: Shape 7">
            <a:extLst>
              <a:ext uri="{FF2B5EF4-FFF2-40B4-BE49-F238E27FC236}">
                <a16:creationId xmlns:a16="http://schemas.microsoft.com/office/drawing/2014/main" xmlns="" id="{0CB7AF4F-7789-47F9-A478-ED1888A9CEA8}"/>
              </a:ext>
            </a:extLst>
          </p:cNvPr>
          <p:cNvSpPr/>
          <p:nvPr/>
        </p:nvSpPr>
        <p:spPr>
          <a:xfrm>
            <a:off x="3664546" y="3040020"/>
            <a:ext cx="8108354" cy="3590030"/>
          </a:xfrm>
          <a:custGeom>
            <a:avLst/>
            <a:gdLst>
              <a:gd name="connsiteX0" fmla="*/ 8100543 w 8108353"/>
              <a:gd name="connsiteY0" fmla="*/ 7060 h 3590030"/>
              <a:gd name="connsiteX1" fmla="*/ 3465804 w 8108353"/>
              <a:gd name="connsiteY1" fmla="*/ 7060 h 3590030"/>
              <a:gd name="connsiteX2" fmla="*/ 7060 w 8108353"/>
              <a:gd name="connsiteY2" fmla="*/ 3548402 h 3590030"/>
              <a:gd name="connsiteX3" fmla="*/ 8100543 w 8108353"/>
              <a:gd name="connsiteY3" fmla="*/ 3548402 h 3590030"/>
              <a:gd name="connsiteX4" fmla="*/ 8100543 w 8108353"/>
              <a:gd name="connsiteY4" fmla="*/ 7060 h 35900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08353" h="3590030">
                <a:moveTo>
                  <a:pt x="8100543" y="7060"/>
                </a:moveTo>
                <a:lnTo>
                  <a:pt x="3465804" y="7060"/>
                </a:lnTo>
                <a:lnTo>
                  <a:pt x="7060" y="3548402"/>
                </a:lnTo>
                <a:cubicBezTo>
                  <a:pt x="7060" y="3548402"/>
                  <a:pt x="8082923" y="3630907"/>
                  <a:pt x="8100543" y="3548402"/>
                </a:cubicBezTo>
                <a:cubicBezTo>
                  <a:pt x="8118161" y="3465898"/>
                  <a:pt x="8100543" y="7060"/>
                  <a:pt x="8100543" y="7060"/>
                </a:cubicBezTo>
                <a:close/>
              </a:path>
            </a:pathLst>
          </a:custGeom>
          <a:gradFill>
            <a:gsLst>
              <a:gs pos="92000">
                <a:srgbClr val="123873">
                  <a:alpha val="77000"/>
                </a:srgbClr>
              </a:gs>
              <a:gs pos="23000">
                <a:srgbClr val="04B6CC">
                  <a:alpha val="47000"/>
                </a:srgbClr>
              </a:gs>
            </a:gsLst>
            <a:lin ang="8400000" scaled="0"/>
          </a:gradFill>
          <a:ln w="946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xmlns="" id="{C68F9056-E8D2-43FF-9D49-1C8F359BFEDA}"/>
              </a:ext>
            </a:extLst>
          </p:cNvPr>
          <p:cNvSpPr/>
          <p:nvPr/>
        </p:nvSpPr>
        <p:spPr>
          <a:xfrm>
            <a:off x="419100" y="243537"/>
            <a:ext cx="8108354" cy="3590030"/>
          </a:xfrm>
          <a:custGeom>
            <a:avLst/>
            <a:gdLst>
              <a:gd name="connsiteX0" fmla="*/ 14961 w 8108353"/>
              <a:gd name="connsiteY0" fmla="*/ 3585071 h 3590030"/>
              <a:gd name="connsiteX1" fmla="*/ 4649700 w 8108353"/>
              <a:gd name="connsiteY1" fmla="*/ 3585071 h 3590030"/>
              <a:gd name="connsiteX2" fmla="*/ 8108348 w 8108353"/>
              <a:gd name="connsiteY2" fmla="*/ 43729 h 3590030"/>
              <a:gd name="connsiteX3" fmla="*/ 14866 w 8108353"/>
              <a:gd name="connsiteY3" fmla="*/ 43729 h 3590030"/>
              <a:gd name="connsiteX4" fmla="*/ 14961 w 8108353"/>
              <a:gd name="connsiteY4" fmla="*/ 3585071 h 35900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08353" h="3590030">
                <a:moveTo>
                  <a:pt x="14961" y="3585071"/>
                </a:moveTo>
                <a:lnTo>
                  <a:pt x="4649700" y="3585071"/>
                </a:lnTo>
                <a:lnTo>
                  <a:pt x="8108348" y="43729"/>
                </a:lnTo>
                <a:cubicBezTo>
                  <a:pt x="8108348" y="43729"/>
                  <a:pt x="32485" y="-38776"/>
                  <a:pt x="14866" y="43729"/>
                </a:cubicBezTo>
                <a:cubicBezTo>
                  <a:pt x="-2753" y="126233"/>
                  <a:pt x="14961" y="3585071"/>
                  <a:pt x="14961" y="3585071"/>
                </a:cubicBezTo>
                <a:close/>
              </a:path>
            </a:pathLst>
          </a:custGeom>
          <a:gradFill>
            <a:gsLst>
              <a:gs pos="92000">
                <a:srgbClr val="123873">
                  <a:alpha val="77000"/>
                </a:srgbClr>
              </a:gs>
              <a:gs pos="23000">
                <a:srgbClr val="04B6CC">
                  <a:alpha val="47000"/>
                </a:srgbClr>
              </a:gs>
            </a:gsLst>
            <a:lin ang="8400000" scaled="0"/>
          </a:gradFill>
          <a:ln w="946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xmlns="" id="{391CFBC5-FC6C-4D1A-B947-332F1E514EA2}"/>
              </a:ext>
            </a:extLst>
          </p:cNvPr>
          <p:cNvSpPr/>
          <p:nvPr/>
        </p:nvSpPr>
        <p:spPr>
          <a:xfrm>
            <a:off x="3870483" y="785372"/>
            <a:ext cx="4363453" cy="4363453"/>
          </a:xfrm>
          <a:prstGeom prst="ellipse">
            <a:avLst/>
          </a:prstGeom>
          <a:solidFill>
            <a:srgbClr val="04B6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E6C3846A-D68C-4FF2-9D32-1B685C5E1B38}"/>
              </a:ext>
            </a:extLst>
          </p:cNvPr>
          <p:cNvSpPr txBox="1"/>
          <p:nvPr/>
        </p:nvSpPr>
        <p:spPr>
          <a:xfrm>
            <a:off x="4088321" y="1838331"/>
            <a:ext cx="4074059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>
                <a:solidFill>
                  <a:schemeClr val="bg1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HWC Best practices in Maharashtra</a:t>
            </a:r>
            <a:endParaRPr lang="en-US" sz="4400" dirty="0">
              <a:solidFill>
                <a:schemeClr val="bg1"/>
              </a:solidFill>
              <a:latin typeface="Roboto Black" panose="02000000000000000000" pitchFamily="2" charset="0"/>
              <a:ea typeface="Roboto Black" panose="02000000000000000000" pitchFamily="2" charset="0"/>
            </a:endParaRPr>
          </a:p>
        </p:txBody>
      </p:sp>
      <p:sp>
        <p:nvSpPr>
          <p:cNvPr id="17" name="Text Placeholder 4">
            <a:extLst>
              <a:ext uri="{FF2B5EF4-FFF2-40B4-BE49-F238E27FC236}">
                <a16:creationId xmlns:a16="http://schemas.microsoft.com/office/drawing/2014/main" xmlns="" id="{106C7197-F23D-44BC-B85D-A2BCD1046F7C}"/>
              </a:ext>
            </a:extLst>
          </p:cNvPr>
          <p:cNvSpPr txBox="1">
            <a:spLocks/>
          </p:cNvSpPr>
          <p:nvPr/>
        </p:nvSpPr>
        <p:spPr>
          <a:xfrm>
            <a:off x="4473277" y="5985760"/>
            <a:ext cx="6960688" cy="43204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altLang="ko-KR" sz="3200" b="1" dirty="0" smtClean="0">
                <a:solidFill>
                  <a:schemeClr val="bg1"/>
                </a:solidFill>
              </a:rPr>
              <a:t>BEST PRACTICE I: Healthcare of Elderly</a:t>
            </a:r>
            <a:endParaRPr lang="en-US" altLang="ko-KR" sz="3200" b="1" dirty="0">
              <a:solidFill>
                <a:schemeClr val="bg1"/>
              </a:solidFill>
            </a:endParaRPr>
          </a:p>
        </p:txBody>
      </p:sp>
      <p:pic>
        <p:nvPicPr>
          <p:cNvPr id="21" name="Graphic 20">
            <a:extLst>
              <a:ext uri="{FF2B5EF4-FFF2-40B4-BE49-F238E27FC236}">
                <a16:creationId xmlns:a16="http://schemas.microsoft.com/office/drawing/2014/main" xmlns="" id="{B3A4F648-0ADF-4AE8-9B19-1C34CF2C59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3377779" y="294292"/>
            <a:ext cx="5376245" cy="5345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6850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4BB705CB-D068-49D2-B2D1-55E9A76D7C21}"/>
              </a:ext>
            </a:extLst>
          </p:cNvPr>
          <p:cNvSpPr txBox="1"/>
          <p:nvPr/>
        </p:nvSpPr>
        <p:spPr>
          <a:xfrm>
            <a:off x="381474" y="133988"/>
            <a:ext cx="1150572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solidFill>
                  <a:schemeClr val="bg1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Health Care Services to Elderly in </a:t>
            </a:r>
            <a:r>
              <a:rPr lang="en-US" sz="4400" dirty="0" smtClean="0">
                <a:solidFill>
                  <a:schemeClr val="bg1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HWC-PHCs </a:t>
            </a:r>
            <a:r>
              <a:rPr lang="en-US" sz="4400" dirty="0" err="1" smtClean="0">
                <a:solidFill>
                  <a:schemeClr val="bg1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Chandrapur</a:t>
            </a:r>
            <a:r>
              <a:rPr lang="en-US" sz="4400" dirty="0" smtClean="0">
                <a:solidFill>
                  <a:schemeClr val="bg1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 </a:t>
            </a:r>
            <a:r>
              <a:rPr lang="en-US" sz="4400" dirty="0">
                <a:solidFill>
                  <a:schemeClr val="bg1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project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65478715-FACC-473E-9650-828B89A9D610}"/>
              </a:ext>
            </a:extLst>
          </p:cNvPr>
          <p:cNvSpPr txBox="1"/>
          <p:nvPr/>
        </p:nvSpPr>
        <p:spPr>
          <a:xfrm>
            <a:off x="290034" y="1580538"/>
            <a:ext cx="7221109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Once a week the geriatric clinics in 4 HWC-PHCs from </a:t>
            </a:r>
            <a:r>
              <a:rPr lang="en-US" altLang="ko-KR" sz="24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Mul</a:t>
            </a:r>
            <a:r>
              <a:rPr lang="en-US" altLang="ko-KR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Block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Team of one Medical Officer, ANM’s and ASHA trained in Geriatric Care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Team conduct Geriatric OPD at the PHC’s 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Physiotherapy unit established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HWC-PHC team supported by Specialists, Physiotherapist and Staff Nurses from District Hospital 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Training and implementation support by Tata Trusts.</a:t>
            </a:r>
            <a:endParaRPr lang="en-US" altLang="ko-KR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7775524" y="1938264"/>
            <a:ext cx="4281493" cy="3744078"/>
            <a:chOff x="7775524" y="1938264"/>
            <a:chExt cx="4281493" cy="3744078"/>
          </a:xfrm>
        </p:grpSpPr>
        <p:pic>
          <p:nvPicPr>
            <p:cNvPr id="9" name="Picture 2" descr="https://lh4.googleusercontent.com/2312LTcXmR8R3Xj9foggDJPIdJBetmu1YygbLoYoI44nal81RdA0ZYrrZkwMJvo3ZaPqXCoRNe-skTRW9Xsh4gWSvbNHkHhiUL8LpXlkzNMV-V3QPCMv-SzNBU59UZ-TTEBuhU11Jt4MizaLhg"/>
            <p:cNvPicPr>
              <a:picLocks noChangeAspect="1" noChangeArrowheads="1"/>
            </p:cNvPicPr>
            <p:nvPr/>
          </p:nvPicPr>
          <p:blipFill>
            <a:blip r:embed="rId2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45341" y="1938264"/>
              <a:ext cx="4111676" cy="3600387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" name="Picture 2" descr="https://lh4.googleusercontent.com/2312LTcXmR8R3Xj9foggDJPIdJBetmu1YygbLoYoI44nal81RdA0ZYrrZkwMJvo3ZaPqXCoRNe-skTRW9Xsh4gWSvbNHkHhiUL8LpXlkzNMV-V3QPCMv-SzNBU59UZ-TTEBuhU11Jt4MizaLh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75524" y="2081955"/>
              <a:ext cx="4111676" cy="3600387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79346204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B1B25C98-0E41-48ED-B9D8-42D58A8564E1}"/>
              </a:ext>
            </a:extLst>
          </p:cNvPr>
          <p:cNvSpPr txBox="1"/>
          <p:nvPr/>
        </p:nvSpPr>
        <p:spPr>
          <a:xfrm>
            <a:off x="1" y="417034"/>
            <a:ext cx="12192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Services provided from June 2018 to July 2019</a:t>
            </a:r>
            <a:endParaRPr lang="en-US" sz="4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 Black" panose="02000000000000000000" pitchFamily="2" charset="0"/>
              <a:ea typeface="Roboto Black" panose="02000000000000000000" pitchFamily="2" charset="0"/>
            </a:endParaRPr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xmlns="" id="{3030A66D-2880-4BCE-A194-71C7D3F37AB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391" y="1905279"/>
            <a:ext cx="3644900" cy="304744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aphicFrame>
        <p:nvGraphicFramePr>
          <p:cNvPr id="8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1241839"/>
              </p:ext>
            </p:extLst>
          </p:nvPr>
        </p:nvGraphicFramePr>
        <p:xfrm>
          <a:off x="5159828" y="1659865"/>
          <a:ext cx="6542962" cy="4501678"/>
        </p:xfrm>
        <a:graphic>
          <a:graphicData uri="http://schemas.openxmlformats.org/drawingml/2006/table">
            <a:tbl>
              <a:tblPr/>
              <a:tblGrid>
                <a:gridCol w="77797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80748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95750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913518">
                <a:tc>
                  <a:txBody>
                    <a:bodyPr/>
                    <a:lstStyle/>
                    <a:p>
                      <a:pPr marL="76200"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S. No.</a:t>
                      </a:r>
                      <a:endParaRPr lang="en-GB" sz="2000" dirty="0">
                        <a:effectLst/>
                      </a:endParaRPr>
                    </a:p>
                  </a:txBody>
                  <a:tcPr marL="71256" marR="71256" marT="35628" marB="35628" anchor="ctr">
                    <a:lnL w="1269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395888">
                            <a:shade val="30000"/>
                            <a:satMod val="115000"/>
                          </a:srgbClr>
                        </a:gs>
                        <a:gs pos="50000">
                          <a:srgbClr val="395888">
                            <a:shade val="67500"/>
                            <a:satMod val="115000"/>
                          </a:srgbClr>
                        </a:gs>
                        <a:gs pos="100000">
                          <a:srgbClr val="395888">
                            <a:shade val="100000"/>
                            <a:satMod val="115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50800"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Services provided</a:t>
                      </a:r>
                      <a:endParaRPr lang="en-GB" sz="2000" dirty="0">
                        <a:effectLst/>
                      </a:endParaRPr>
                    </a:p>
                  </a:txBody>
                  <a:tcPr marL="71256" marR="71256" marT="35628" marB="35628" anchor="ctr">
                    <a:lnL w="1269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395888">
                            <a:shade val="30000"/>
                            <a:satMod val="115000"/>
                          </a:srgbClr>
                        </a:gs>
                        <a:gs pos="50000">
                          <a:srgbClr val="395888">
                            <a:shade val="67500"/>
                            <a:satMod val="115000"/>
                          </a:srgbClr>
                        </a:gs>
                        <a:gs pos="100000">
                          <a:srgbClr val="395888">
                            <a:shade val="100000"/>
                            <a:satMod val="115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Total</a:t>
                      </a:r>
                      <a:endParaRPr lang="en-GB" sz="2000" dirty="0">
                        <a:effectLst/>
                      </a:endParaRPr>
                    </a:p>
                  </a:txBody>
                  <a:tcPr marL="71256" marR="71256" marT="35628" marB="35628" anchor="ctr">
                    <a:lnL w="1269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395888">
                            <a:shade val="30000"/>
                            <a:satMod val="115000"/>
                          </a:srgbClr>
                        </a:gs>
                        <a:gs pos="50000">
                          <a:srgbClr val="395888">
                            <a:shade val="67500"/>
                            <a:satMod val="115000"/>
                          </a:srgbClr>
                        </a:gs>
                        <a:gs pos="100000">
                          <a:srgbClr val="395888">
                            <a:shade val="100000"/>
                            <a:satMod val="115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47087">
                <a:tc>
                  <a:txBody>
                    <a:bodyPr/>
                    <a:lstStyle/>
                    <a:p>
                      <a:pPr marL="76200" algn="just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   </a:t>
                      </a:r>
                      <a:r>
                        <a:rPr lang="en-GB" sz="20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  1</a:t>
                      </a:r>
                      <a:endParaRPr lang="en-GB" sz="2000" dirty="0">
                        <a:effectLst/>
                      </a:endParaRPr>
                    </a:p>
                  </a:txBody>
                  <a:tcPr marL="71256" marR="71256" marT="35628" marB="35628" anchor="ctr">
                    <a:lnL w="1269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395888">
                            <a:shade val="30000"/>
                            <a:satMod val="115000"/>
                          </a:srgbClr>
                        </a:gs>
                        <a:gs pos="50000">
                          <a:srgbClr val="395888">
                            <a:shade val="67500"/>
                            <a:satMod val="115000"/>
                          </a:srgbClr>
                        </a:gs>
                        <a:gs pos="100000">
                          <a:srgbClr val="395888">
                            <a:shade val="100000"/>
                            <a:satMod val="115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just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Number of clinics conducted </a:t>
                      </a:r>
                      <a:r>
                        <a:rPr lang="en-GB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at PHCs</a:t>
                      </a:r>
                      <a:endParaRPr lang="en-GB" sz="2000" dirty="0">
                        <a:effectLst/>
                      </a:endParaRPr>
                    </a:p>
                  </a:txBody>
                  <a:tcPr marL="71256" marR="71256" marT="35628" marB="35628" anchor="ctr">
                    <a:lnL w="1269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E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181</a:t>
                      </a:r>
                      <a:endParaRPr lang="en-GB" sz="2000" dirty="0">
                        <a:effectLst/>
                      </a:endParaRPr>
                    </a:p>
                  </a:txBody>
                  <a:tcPr marL="71256" marR="71256" marT="35628" marB="35628" anchor="ctr">
                    <a:lnL w="1269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E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905638"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  <a:endParaRPr lang="en-GB" sz="2000" dirty="0">
                        <a:effectLst/>
                      </a:endParaRPr>
                    </a:p>
                  </a:txBody>
                  <a:tcPr marL="71256" marR="71256" marT="35628" marB="35628" anchor="ctr">
                    <a:lnL w="1269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395888">
                            <a:shade val="30000"/>
                            <a:satMod val="115000"/>
                          </a:srgbClr>
                        </a:gs>
                        <a:gs pos="50000">
                          <a:srgbClr val="395888">
                            <a:shade val="67500"/>
                            <a:satMod val="115000"/>
                          </a:srgbClr>
                        </a:gs>
                        <a:gs pos="100000">
                          <a:srgbClr val="395888">
                            <a:shade val="100000"/>
                            <a:satMod val="115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just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Elderly persons provided OPD care during weekly clinics </a:t>
                      </a:r>
                      <a:endParaRPr lang="en-GB" sz="2000" dirty="0">
                        <a:effectLst/>
                      </a:endParaRPr>
                    </a:p>
                  </a:txBody>
                  <a:tcPr marL="71256" marR="71256" marT="35628" marB="35628" anchor="ctr">
                    <a:lnL w="1269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11,456</a:t>
                      </a:r>
                      <a:endParaRPr lang="en-GB" sz="2000" dirty="0">
                        <a:effectLst/>
                      </a:endParaRPr>
                    </a:p>
                  </a:txBody>
                  <a:tcPr marL="71256" marR="71256" marT="35628" marB="35628" anchor="ctr">
                    <a:lnL w="1269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F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47087"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  <a:endParaRPr lang="en-GB" sz="2000" dirty="0">
                        <a:effectLst/>
                      </a:endParaRPr>
                    </a:p>
                  </a:txBody>
                  <a:tcPr marL="71256" marR="71256" marT="35628" marB="35628" anchor="ctr">
                    <a:lnL w="1269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395888">
                            <a:shade val="30000"/>
                            <a:satMod val="115000"/>
                          </a:srgbClr>
                        </a:gs>
                        <a:gs pos="50000">
                          <a:srgbClr val="395888">
                            <a:shade val="67500"/>
                            <a:satMod val="115000"/>
                          </a:srgbClr>
                        </a:gs>
                        <a:gs pos="100000">
                          <a:srgbClr val="395888">
                            <a:shade val="100000"/>
                            <a:satMod val="115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just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Lab tests undertaken on elderly people</a:t>
                      </a:r>
                      <a:endParaRPr lang="en-GB" sz="2000" dirty="0">
                        <a:effectLst/>
                      </a:endParaRPr>
                    </a:p>
                  </a:txBody>
                  <a:tcPr marL="71256" marR="71256" marT="35628" marB="35628" anchor="ctr">
                    <a:lnL w="1269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E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765</a:t>
                      </a:r>
                      <a:endParaRPr lang="en-GB" sz="2000">
                        <a:effectLst/>
                      </a:endParaRPr>
                    </a:p>
                  </a:txBody>
                  <a:tcPr marL="71256" marR="71256" marT="35628" marB="35628" anchor="ctr">
                    <a:lnL w="1269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E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47087"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  <a:endParaRPr lang="en-GB" sz="2000" dirty="0">
                        <a:effectLst/>
                      </a:endParaRPr>
                    </a:p>
                  </a:txBody>
                  <a:tcPr marL="71256" marR="71256" marT="35628" marB="35628" anchor="ctr">
                    <a:lnL w="1269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395888">
                            <a:shade val="30000"/>
                            <a:satMod val="115000"/>
                          </a:srgbClr>
                        </a:gs>
                        <a:gs pos="50000">
                          <a:srgbClr val="395888">
                            <a:shade val="67500"/>
                            <a:satMod val="115000"/>
                          </a:srgbClr>
                        </a:gs>
                        <a:gs pos="100000">
                          <a:srgbClr val="395888">
                            <a:shade val="100000"/>
                            <a:satMod val="115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just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Elderly screened and provided health card</a:t>
                      </a:r>
                      <a:endParaRPr lang="en-GB" sz="2000">
                        <a:effectLst/>
                      </a:endParaRPr>
                    </a:p>
                  </a:txBody>
                  <a:tcPr marL="71256" marR="71256" marT="35628" marB="35628" anchor="ctr">
                    <a:lnL w="1269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3,537</a:t>
                      </a:r>
                      <a:r>
                        <a:rPr lang="en-GB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2000" dirty="0">
                        <a:effectLst/>
                      </a:endParaRPr>
                    </a:p>
                  </a:txBody>
                  <a:tcPr marL="71256" marR="71256" marT="35628" marB="35628" anchor="ctr">
                    <a:lnL w="1269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F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447087"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  <a:endParaRPr lang="en-GB" sz="2000" dirty="0">
                        <a:effectLst/>
                      </a:endParaRPr>
                    </a:p>
                  </a:txBody>
                  <a:tcPr marL="71256" marR="71256" marT="35628" marB="35628" anchor="ctr">
                    <a:lnL w="1269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395888">
                            <a:shade val="30000"/>
                            <a:satMod val="115000"/>
                          </a:srgbClr>
                        </a:gs>
                        <a:gs pos="50000">
                          <a:srgbClr val="395888">
                            <a:shade val="67500"/>
                            <a:satMod val="115000"/>
                          </a:srgbClr>
                        </a:gs>
                        <a:gs pos="100000">
                          <a:srgbClr val="395888">
                            <a:shade val="100000"/>
                            <a:satMod val="115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just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Elderly referred to CHC/DH</a:t>
                      </a:r>
                      <a:endParaRPr lang="en-GB" sz="2000" dirty="0">
                        <a:effectLst/>
                      </a:endParaRPr>
                    </a:p>
                  </a:txBody>
                  <a:tcPr marL="71256" marR="71256" marT="35628" marB="35628" anchor="ctr">
                    <a:lnL w="1269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E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160</a:t>
                      </a:r>
                      <a:endParaRPr lang="en-GB" sz="2000">
                        <a:effectLst/>
                      </a:endParaRPr>
                    </a:p>
                  </a:txBody>
                  <a:tcPr marL="71256" marR="71256" marT="35628" marB="35628" anchor="ctr">
                    <a:lnL w="1269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E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447087"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  <a:endParaRPr lang="en-GB" sz="2000" dirty="0">
                        <a:effectLst/>
                      </a:endParaRPr>
                    </a:p>
                  </a:txBody>
                  <a:tcPr marL="71256" marR="71256" marT="35628" marB="35628" anchor="ctr">
                    <a:lnL w="1269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395888">
                            <a:shade val="30000"/>
                            <a:satMod val="115000"/>
                          </a:srgbClr>
                        </a:gs>
                        <a:gs pos="50000">
                          <a:srgbClr val="395888">
                            <a:shade val="67500"/>
                            <a:satMod val="115000"/>
                          </a:srgbClr>
                        </a:gs>
                        <a:gs pos="100000">
                          <a:srgbClr val="395888">
                            <a:shade val="100000"/>
                            <a:satMod val="115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just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Number of activity centres started</a:t>
                      </a:r>
                      <a:endParaRPr lang="en-GB" sz="2000" dirty="0">
                        <a:effectLst/>
                      </a:endParaRPr>
                    </a:p>
                  </a:txBody>
                  <a:tcPr marL="71256" marR="71256" marT="35628" marB="35628" anchor="ctr">
                    <a:lnL w="1269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  <a:endParaRPr lang="en-GB" sz="2000" dirty="0">
                        <a:effectLst/>
                      </a:endParaRPr>
                    </a:p>
                  </a:txBody>
                  <a:tcPr marL="71256" marR="71256" marT="35628" marB="35628" anchor="ctr">
                    <a:lnL w="1269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F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447087"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  <a:endParaRPr lang="en-GB" sz="2000" dirty="0">
                        <a:effectLst/>
                      </a:endParaRPr>
                    </a:p>
                  </a:txBody>
                  <a:tcPr marL="71256" marR="71256" marT="35628" marB="35628" anchor="ctr">
                    <a:lnL w="1269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395888">
                            <a:shade val="30000"/>
                            <a:satMod val="115000"/>
                          </a:srgbClr>
                        </a:gs>
                        <a:gs pos="50000">
                          <a:srgbClr val="395888">
                            <a:shade val="67500"/>
                            <a:satMod val="115000"/>
                          </a:srgbClr>
                        </a:gs>
                        <a:gs pos="100000">
                          <a:srgbClr val="395888">
                            <a:shade val="100000"/>
                            <a:satMod val="115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just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Number of activity sessions conducted</a:t>
                      </a:r>
                      <a:endParaRPr lang="en-GB" sz="2000" dirty="0">
                        <a:effectLst/>
                      </a:endParaRPr>
                    </a:p>
                  </a:txBody>
                  <a:tcPr marL="71256" marR="71256" marT="35628" marB="35628" anchor="ctr">
                    <a:lnL w="1269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E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716</a:t>
                      </a:r>
                      <a:endParaRPr lang="en-GB" sz="2000" dirty="0">
                        <a:effectLst/>
                      </a:endParaRPr>
                    </a:p>
                  </a:txBody>
                  <a:tcPr marL="71256" marR="71256" marT="35628" marB="35628" anchor="ctr">
                    <a:lnL w="1269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E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7842229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xmlns="" id="{9D464788-0C10-44CA-9BF0-332B57111D1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100" y="235743"/>
            <a:ext cx="11353800" cy="6386513"/>
          </a:xfrm>
        </p:spPr>
      </p:pic>
      <p:sp>
        <p:nvSpPr>
          <p:cNvPr id="8" name="Freeform: Shape 7">
            <a:extLst>
              <a:ext uri="{FF2B5EF4-FFF2-40B4-BE49-F238E27FC236}">
                <a16:creationId xmlns:a16="http://schemas.microsoft.com/office/drawing/2014/main" xmlns="" id="{0CB7AF4F-7789-47F9-A478-ED1888A9CEA8}"/>
              </a:ext>
            </a:extLst>
          </p:cNvPr>
          <p:cNvSpPr/>
          <p:nvPr/>
        </p:nvSpPr>
        <p:spPr>
          <a:xfrm>
            <a:off x="3664546" y="3040020"/>
            <a:ext cx="8108354" cy="3590030"/>
          </a:xfrm>
          <a:custGeom>
            <a:avLst/>
            <a:gdLst>
              <a:gd name="connsiteX0" fmla="*/ 8100543 w 8108353"/>
              <a:gd name="connsiteY0" fmla="*/ 7060 h 3590030"/>
              <a:gd name="connsiteX1" fmla="*/ 3465804 w 8108353"/>
              <a:gd name="connsiteY1" fmla="*/ 7060 h 3590030"/>
              <a:gd name="connsiteX2" fmla="*/ 7060 w 8108353"/>
              <a:gd name="connsiteY2" fmla="*/ 3548402 h 3590030"/>
              <a:gd name="connsiteX3" fmla="*/ 8100543 w 8108353"/>
              <a:gd name="connsiteY3" fmla="*/ 3548402 h 3590030"/>
              <a:gd name="connsiteX4" fmla="*/ 8100543 w 8108353"/>
              <a:gd name="connsiteY4" fmla="*/ 7060 h 35900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08353" h="3590030">
                <a:moveTo>
                  <a:pt x="8100543" y="7060"/>
                </a:moveTo>
                <a:lnTo>
                  <a:pt x="3465804" y="7060"/>
                </a:lnTo>
                <a:lnTo>
                  <a:pt x="7060" y="3548402"/>
                </a:lnTo>
                <a:cubicBezTo>
                  <a:pt x="7060" y="3548402"/>
                  <a:pt x="8082923" y="3630907"/>
                  <a:pt x="8100543" y="3548402"/>
                </a:cubicBezTo>
                <a:cubicBezTo>
                  <a:pt x="8118161" y="3465898"/>
                  <a:pt x="8100543" y="7060"/>
                  <a:pt x="8100543" y="7060"/>
                </a:cubicBezTo>
                <a:close/>
              </a:path>
            </a:pathLst>
          </a:custGeom>
          <a:gradFill>
            <a:gsLst>
              <a:gs pos="92000">
                <a:srgbClr val="123873">
                  <a:alpha val="77000"/>
                </a:srgbClr>
              </a:gs>
              <a:gs pos="23000">
                <a:srgbClr val="04B6CC">
                  <a:alpha val="47000"/>
                </a:srgbClr>
              </a:gs>
            </a:gsLst>
            <a:lin ang="8400000" scaled="0"/>
          </a:gradFill>
          <a:ln w="946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xmlns="" id="{C68F9056-E8D2-43FF-9D49-1C8F359BFEDA}"/>
              </a:ext>
            </a:extLst>
          </p:cNvPr>
          <p:cNvSpPr/>
          <p:nvPr/>
        </p:nvSpPr>
        <p:spPr>
          <a:xfrm>
            <a:off x="419100" y="243537"/>
            <a:ext cx="8108354" cy="3590030"/>
          </a:xfrm>
          <a:custGeom>
            <a:avLst/>
            <a:gdLst>
              <a:gd name="connsiteX0" fmla="*/ 14961 w 8108353"/>
              <a:gd name="connsiteY0" fmla="*/ 3585071 h 3590030"/>
              <a:gd name="connsiteX1" fmla="*/ 4649700 w 8108353"/>
              <a:gd name="connsiteY1" fmla="*/ 3585071 h 3590030"/>
              <a:gd name="connsiteX2" fmla="*/ 8108348 w 8108353"/>
              <a:gd name="connsiteY2" fmla="*/ 43729 h 3590030"/>
              <a:gd name="connsiteX3" fmla="*/ 14866 w 8108353"/>
              <a:gd name="connsiteY3" fmla="*/ 43729 h 3590030"/>
              <a:gd name="connsiteX4" fmla="*/ 14961 w 8108353"/>
              <a:gd name="connsiteY4" fmla="*/ 3585071 h 35900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08353" h="3590030">
                <a:moveTo>
                  <a:pt x="14961" y="3585071"/>
                </a:moveTo>
                <a:lnTo>
                  <a:pt x="4649700" y="3585071"/>
                </a:lnTo>
                <a:lnTo>
                  <a:pt x="8108348" y="43729"/>
                </a:lnTo>
                <a:cubicBezTo>
                  <a:pt x="8108348" y="43729"/>
                  <a:pt x="32485" y="-38776"/>
                  <a:pt x="14866" y="43729"/>
                </a:cubicBezTo>
                <a:cubicBezTo>
                  <a:pt x="-2753" y="126233"/>
                  <a:pt x="14961" y="3585071"/>
                  <a:pt x="14961" y="3585071"/>
                </a:cubicBezTo>
                <a:close/>
              </a:path>
            </a:pathLst>
          </a:custGeom>
          <a:gradFill>
            <a:gsLst>
              <a:gs pos="92000">
                <a:srgbClr val="123873">
                  <a:alpha val="77000"/>
                </a:srgbClr>
              </a:gs>
              <a:gs pos="23000">
                <a:srgbClr val="04B6CC">
                  <a:alpha val="47000"/>
                </a:srgbClr>
              </a:gs>
            </a:gsLst>
            <a:lin ang="8400000" scaled="0"/>
          </a:gradFill>
          <a:ln w="946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xmlns="" id="{391CFBC5-FC6C-4D1A-B947-332F1E514EA2}"/>
              </a:ext>
            </a:extLst>
          </p:cNvPr>
          <p:cNvSpPr/>
          <p:nvPr/>
        </p:nvSpPr>
        <p:spPr>
          <a:xfrm>
            <a:off x="3870483" y="785372"/>
            <a:ext cx="4363453" cy="4363453"/>
          </a:xfrm>
          <a:prstGeom prst="ellipse">
            <a:avLst/>
          </a:prstGeom>
          <a:solidFill>
            <a:srgbClr val="04B6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E6C3846A-D68C-4FF2-9D32-1B685C5E1B38}"/>
              </a:ext>
            </a:extLst>
          </p:cNvPr>
          <p:cNvSpPr txBox="1"/>
          <p:nvPr/>
        </p:nvSpPr>
        <p:spPr>
          <a:xfrm>
            <a:off x="4088321" y="1838331"/>
            <a:ext cx="4074059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>
                <a:solidFill>
                  <a:schemeClr val="bg1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HWC Best practices in Maharashtra</a:t>
            </a:r>
            <a:endParaRPr lang="en-US" sz="4400" dirty="0">
              <a:solidFill>
                <a:schemeClr val="bg1"/>
              </a:solidFill>
              <a:latin typeface="Roboto Black" panose="02000000000000000000" pitchFamily="2" charset="0"/>
              <a:ea typeface="Roboto Black" panose="02000000000000000000" pitchFamily="2" charset="0"/>
            </a:endParaRPr>
          </a:p>
        </p:txBody>
      </p:sp>
      <p:sp>
        <p:nvSpPr>
          <p:cNvPr id="17" name="Text Placeholder 4">
            <a:extLst>
              <a:ext uri="{FF2B5EF4-FFF2-40B4-BE49-F238E27FC236}">
                <a16:creationId xmlns:a16="http://schemas.microsoft.com/office/drawing/2014/main" xmlns="" id="{106C7197-F23D-44BC-B85D-A2BCD1046F7C}"/>
              </a:ext>
            </a:extLst>
          </p:cNvPr>
          <p:cNvSpPr txBox="1">
            <a:spLocks/>
          </p:cNvSpPr>
          <p:nvPr/>
        </p:nvSpPr>
        <p:spPr>
          <a:xfrm>
            <a:off x="4473277" y="5985760"/>
            <a:ext cx="6960688" cy="43204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altLang="ko-KR" sz="3200" b="1" dirty="0" smtClean="0">
                <a:solidFill>
                  <a:schemeClr val="bg1"/>
                </a:solidFill>
              </a:rPr>
              <a:t>BEST PRACTICE II: Model HWC Layout</a:t>
            </a:r>
            <a:endParaRPr lang="en-US" altLang="ko-KR" sz="3200" b="1" dirty="0">
              <a:solidFill>
                <a:schemeClr val="bg1"/>
              </a:solidFill>
            </a:endParaRPr>
          </a:p>
        </p:txBody>
      </p:sp>
      <p:pic>
        <p:nvPicPr>
          <p:cNvPr id="21" name="Graphic 20">
            <a:extLst>
              <a:ext uri="{FF2B5EF4-FFF2-40B4-BE49-F238E27FC236}">
                <a16:creationId xmlns:a16="http://schemas.microsoft.com/office/drawing/2014/main" xmlns="" id="{B3A4F648-0ADF-4AE8-9B19-1C34CF2C59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3377779" y="294292"/>
            <a:ext cx="5376245" cy="5345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9128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04D103BE-D0D2-4303-BF3F-A1D87F02169B}"/>
              </a:ext>
            </a:extLst>
          </p:cNvPr>
          <p:cNvSpPr txBox="1"/>
          <p:nvPr/>
        </p:nvSpPr>
        <p:spPr>
          <a:xfrm>
            <a:off x="7517218" y="5174077"/>
            <a:ext cx="437505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 Black" panose="02000000000000000000" pitchFamily="2" charset="0"/>
                <a:ea typeface="Roboto Black" panose="02000000000000000000" pitchFamily="2" charset="0"/>
              </a:rPr>
              <a:t>Model HWC Layout</a:t>
            </a:r>
            <a:endParaRPr lang="en-US" sz="4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 Black" panose="02000000000000000000" pitchFamily="2" charset="0"/>
              <a:ea typeface="Roboto Black" panose="02000000000000000000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07B2D6BF-4AB3-4992-8737-8A90729441FB}"/>
              </a:ext>
            </a:extLst>
          </p:cNvPr>
          <p:cNvSpPr txBox="1"/>
          <p:nvPr/>
        </p:nvSpPr>
        <p:spPr>
          <a:xfrm>
            <a:off x="224718" y="117693"/>
            <a:ext cx="7399971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Aim is to make HWCs ready to provide CPHC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Activity conducted to maintain uniformity across all the HWCs in State.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In Maharashtra there are total 4 types of layouts for </a:t>
            </a:r>
            <a:r>
              <a:rPr lang="en-US" altLang="ko-KR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sub center, </a:t>
            </a:r>
            <a:r>
              <a:rPr lang="en-US" altLang="ko-KR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from these  3 types of model layouts prepared and pilot conducted in </a:t>
            </a:r>
            <a:r>
              <a:rPr lang="en-US" altLang="ko-KR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Jamner</a:t>
            </a:r>
            <a:r>
              <a:rPr lang="en-US" altLang="ko-KR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block of </a:t>
            </a:r>
            <a:r>
              <a:rPr lang="en-US" altLang="ko-KR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Jalgaon</a:t>
            </a:r>
            <a:r>
              <a:rPr lang="en-US" altLang="ko-KR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district.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Orientation Work shop and onsite training given to all Engineers &amp; Architects of State to have uniform patient friendly design.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This resulted into uniform designs and patient friendly buildings, it also saved budget.</a:t>
            </a:r>
          </a:p>
        </p:txBody>
      </p:sp>
      <p:pic>
        <p:nvPicPr>
          <p:cNvPr id="8" name="Picture 2" descr="C:\Users\admin\Desktop\Old HWC PIC\NANDRA\IMG-20180806-WA023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990450" y="171238"/>
            <a:ext cx="3901820" cy="220702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Picture 2" descr="G:\PPT\IMG_20181114_13383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90450" y="2756144"/>
            <a:ext cx="3901820" cy="22268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94155457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12192000" cy="812800"/>
          </a:xfrm>
        </p:spPr>
        <p:txBody>
          <a:bodyPr/>
          <a:lstStyle/>
          <a:p>
            <a:pPr algn="ctr"/>
            <a:r>
              <a:rPr lang="en-IN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Box Type</a:t>
            </a:r>
            <a:endParaRPr lang="en-IN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11274"/>
            <a:ext cx="12192000" cy="6045200"/>
          </a:xfrm>
        </p:spPr>
      </p:pic>
    </p:spTree>
    <p:extLst>
      <p:ext uri="{BB962C8B-B14F-4D97-AF65-F5344CB8AC3E}">
        <p14:creationId xmlns:p14="http://schemas.microsoft.com/office/powerpoint/2010/main" val="1808385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12192000" cy="947738"/>
          </a:xfrm>
        </p:spPr>
        <p:txBody>
          <a:bodyPr>
            <a:normAutofit/>
          </a:bodyPr>
          <a:lstStyle/>
          <a:p>
            <a:pPr algn="ctr"/>
            <a:r>
              <a:rPr lang="en-IN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Sloping type</a:t>
            </a:r>
            <a:endParaRPr lang="en-IN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0" y="1074347"/>
            <a:ext cx="12192000" cy="5910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9873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12192000" cy="647700"/>
          </a:xfrm>
        </p:spPr>
        <p:txBody>
          <a:bodyPr>
            <a:noAutofit/>
          </a:bodyPr>
          <a:lstStyle/>
          <a:p>
            <a:pPr algn="ctr"/>
            <a:r>
              <a:rPr lang="en-IN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Ground plus One</a:t>
            </a:r>
            <a:endParaRPr lang="en-IN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0242"/>
            <a:ext cx="12165013" cy="6210300"/>
          </a:xfrm>
        </p:spPr>
      </p:pic>
    </p:spTree>
    <p:extLst>
      <p:ext uri="{BB962C8B-B14F-4D97-AF65-F5344CB8AC3E}">
        <p14:creationId xmlns:p14="http://schemas.microsoft.com/office/powerpoint/2010/main" val="1642321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04D103BE-D0D2-4303-BF3F-A1D87F02169B}"/>
              </a:ext>
            </a:extLst>
          </p:cNvPr>
          <p:cNvSpPr txBox="1"/>
          <p:nvPr/>
        </p:nvSpPr>
        <p:spPr>
          <a:xfrm>
            <a:off x="419169" y="203656"/>
            <a:ext cx="584308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Advantages</a:t>
            </a:r>
            <a:endParaRPr lang="en-US" sz="4400" dirty="0">
              <a:solidFill>
                <a:schemeClr val="bg1"/>
              </a:solidFill>
              <a:latin typeface="Roboto Black" panose="02000000000000000000" pitchFamily="2" charset="0"/>
              <a:ea typeface="Roboto Black" panose="02000000000000000000" pitchFamily="2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AE9B4DCE-F563-41C4-9984-E4DDCB03DE96}"/>
              </a:ext>
            </a:extLst>
          </p:cNvPr>
          <p:cNvSpPr txBox="1"/>
          <p:nvPr/>
        </p:nvSpPr>
        <p:spPr>
          <a:xfrm>
            <a:off x="4614203" y="203656"/>
            <a:ext cx="7061764" cy="60939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Uniformity about coloring and signage maintained across the State for all </a:t>
            </a:r>
            <a:r>
              <a:rPr lang="en-IN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facilities.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Existing structures remodeled with minimal </a:t>
            </a:r>
            <a:r>
              <a:rPr lang="en-IN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changes.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Required space for drug storage as per norm is 6.25 sq. </a:t>
            </a:r>
            <a:r>
              <a:rPr lang="en-US" sz="20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mt.</a:t>
            </a:r>
            <a:r>
              <a:rPr lang="en-US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and the storage space in new plan is 10.25 </a:t>
            </a:r>
            <a:r>
              <a:rPr lang="en-IN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sq.mt. or more.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N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Adherence </a:t>
            </a:r>
            <a:r>
              <a:rPr lang="en-IN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 NQAS standard for illumination, drainage, facing of examination tables, fridge etc.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N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Making disability friendly as far as possible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N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Ensuring facilities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N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Examination room with adequate privacy.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N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Ease in performing diagnostic &amp; dispensing medicine.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N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Waiting area with facility fro IEC.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N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Citizen charter to empower people about their rights.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N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Adequate space to conduct tele-health services and other IT initiatives.</a:t>
            </a:r>
          </a:p>
        </p:txBody>
      </p:sp>
      <p:pic>
        <p:nvPicPr>
          <p:cNvPr id="12" name="Picture 2" descr="C:\Users\HCL\Desktop\HWC Pic\Nachankhed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6353" y="1470628"/>
            <a:ext cx="4346870" cy="48270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5381145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xmlns="" id="{9D464788-0C10-44CA-9BF0-332B57111D1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100" y="235743"/>
            <a:ext cx="11353800" cy="6386513"/>
          </a:xfrm>
        </p:spPr>
      </p:pic>
      <p:sp>
        <p:nvSpPr>
          <p:cNvPr id="8" name="Freeform: Shape 7">
            <a:extLst>
              <a:ext uri="{FF2B5EF4-FFF2-40B4-BE49-F238E27FC236}">
                <a16:creationId xmlns:a16="http://schemas.microsoft.com/office/drawing/2014/main" xmlns="" id="{0CB7AF4F-7789-47F9-A478-ED1888A9CEA8}"/>
              </a:ext>
            </a:extLst>
          </p:cNvPr>
          <p:cNvSpPr/>
          <p:nvPr/>
        </p:nvSpPr>
        <p:spPr>
          <a:xfrm>
            <a:off x="3664546" y="3040020"/>
            <a:ext cx="8108354" cy="3590030"/>
          </a:xfrm>
          <a:custGeom>
            <a:avLst/>
            <a:gdLst>
              <a:gd name="connsiteX0" fmla="*/ 8100543 w 8108353"/>
              <a:gd name="connsiteY0" fmla="*/ 7060 h 3590030"/>
              <a:gd name="connsiteX1" fmla="*/ 3465804 w 8108353"/>
              <a:gd name="connsiteY1" fmla="*/ 7060 h 3590030"/>
              <a:gd name="connsiteX2" fmla="*/ 7060 w 8108353"/>
              <a:gd name="connsiteY2" fmla="*/ 3548402 h 3590030"/>
              <a:gd name="connsiteX3" fmla="*/ 8100543 w 8108353"/>
              <a:gd name="connsiteY3" fmla="*/ 3548402 h 3590030"/>
              <a:gd name="connsiteX4" fmla="*/ 8100543 w 8108353"/>
              <a:gd name="connsiteY4" fmla="*/ 7060 h 35900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08353" h="3590030">
                <a:moveTo>
                  <a:pt x="8100543" y="7060"/>
                </a:moveTo>
                <a:lnTo>
                  <a:pt x="3465804" y="7060"/>
                </a:lnTo>
                <a:lnTo>
                  <a:pt x="7060" y="3548402"/>
                </a:lnTo>
                <a:cubicBezTo>
                  <a:pt x="7060" y="3548402"/>
                  <a:pt x="8082923" y="3630907"/>
                  <a:pt x="8100543" y="3548402"/>
                </a:cubicBezTo>
                <a:cubicBezTo>
                  <a:pt x="8118161" y="3465898"/>
                  <a:pt x="8100543" y="7060"/>
                  <a:pt x="8100543" y="7060"/>
                </a:cubicBezTo>
                <a:close/>
              </a:path>
            </a:pathLst>
          </a:custGeom>
          <a:gradFill>
            <a:gsLst>
              <a:gs pos="92000">
                <a:srgbClr val="123873">
                  <a:alpha val="77000"/>
                </a:srgbClr>
              </a:gs>
              <a:gs pos="23000">
                <a:srgbClr val="04B6CC">
                  <a:alpha val="47000"/>
                </a:srgbClr>
              </a:gs>
            </a:gsLst>
            <a:lin ang="8400000" scaled="0"/>
          </a:gradFill>
          <a:ln w="946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xmlns="" id="{C68F9056-E8D2-43FF-9D49-1C8F359BFEDA}"/>
              </a:ext>
            </a:extLst>
          </p:cNvPr>
          <p:cNvSpPr/>
          <p:nvPr/>
        </p:nvSpPr>
        <p:spPr>
          <a:xfrm>
            <a:off x="419100" y="243537"/>
            <a:ext cx="8108354" cy="3590030"/>
          </a:xfrm>
          <a:custGeom>
            <a:avLst/>
            <a:gdLst>
              <a:gd name="connsiteX0" fmla="*/ 14961 w 8108353"/>
              <a:gd name="connsiteY0" fmla="*/ 3585071 h 3590030"/>
              <a:gd name="connsiteX1" fmla="*/ 4649700 w 8108353"/>
              <a:gd name="connsiteY1" fmla="*/ 3585071 h 3590030"/>
              <a:gd name="connsiteX2" fmla="*/ 8108348 w 8108353"/>
              <a:gd name="connsiteY2" fmla="*/ 43729 h 3590030"/>
              <a:gd name="connsiteX3" fmla="*/ 14866 w 8108353"/>
              <a:gd name="connsiteY3" fmla="*/ 43729 h 3590030"/>
              <a:gd name="connsiteX4" fmla="*/ 14961 w 8108353"/>
              <a:gd name="connsiteY4" fmla="*/ 3585071 h 35900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08353" h="3590030">
                <a:moveTo>
                  <a:pt x="14961" y="3585071"/>
                </a:moveTo>
                <a:lnTo>
                  <a:pt x="4649700" y="3585071"/>
                </a:lnTo>
                <a:lnTo>
                  <a:pt x="8108348" y="43729"/>
                </a:lnTo>
                <a:cubicBezTo>
                  <a:pt x="8108348" y="43729"/>
                  <a:pt x="32485" y="-38776"/>
                  <a:pt x="14866" y="43729"/>
                </a:cubicBezTo>
                <a:cubicBezTo>
                  <a:pt x="-2753" y="126233"/>
                  <a:pt x="14961" y="3585071"/>
                  <a:pt x="14961" y="3585071"/>
                </a:cubicBezTo>
                <a:close/>
              </a:path>
            </a:pathLst>
          </a:custGeom>
          <a:gradFill>
            <a:gsLst>
              <a:gs pos="92000">
                <a:srgbClr val="123873">
                  <a:alpha val="77000"/>
                </a:srgbClr>
              </a:gs>
              <a:gs pos="23000">
                <a:srgbClr val="04B6CC">
                  <a:alpha val="47000"/>
                </a:srgbClr>
              </a:gs>
            </a:gsLst>
            <a:lin ang="8400000" scaled="0"/>
          </a:gradFill>
          <a:ln w="946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xmlns="" id="{391CFBC5-FC6C-4D1A-B947-332F1E514EA2}"/>
              </a:ext>
            </a:extLst>
          </p:cNvPr>
          <p:cNvSpPr/>
          <p:nvPr/>
        </p:nvSpPr>
        <p:spPr>
          <a:xfrm>
            <a:off x="3870483" y="785372"/>
            <a:ext cx="4363453" cy="4363453"/>
          </a:xfrm>
          <a:prstGeom prst="ellipse">
            <a:avLst/>
          </a:prstGeom>
          <a:solidFill>
            <a:srgbClr val="04B6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E6C3846A-D68C-4FF2-9D32-1B685C5E1B38}"/>
              </a:ext>
            </a:extLst>
          </p:cNvPr>
          <p:cNvSpPr txBox="1"/>
          <p:nvPr/>
        </p:nvSpPr>
        <p:spPr>
          <a:xfrm>
            <a:off x="4088321" y="1838331"/>
            <a:ext cx="4074059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>
                <a:solidFill>
                  <a:schemeClr val="bg1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HWC Best practices in Maharashtra</a:t>
            </a:r>
            <a:endParaRPr lang="en-US" sz="4400" dirty="0">
              <a:solidFill>
                <a:schemeClr val="bg1"/>
              </a:solidFill>
              <a:latin typeface="Roboto Black" panose="02000000000000000000" pitchFamily="2" charset="0"/>
              <a:ea typeface="Roboto Black" panose="02000000000000000000" pitchFamily="2" charset="0"/>
            </a:endParaRPr>
          </a:p>
        </p:txBody>
      </p:sp>
      <p:sp>
        <p:nvSpPr>
          <p:cNvPr id="17" name="Text Placeholder 4">
            <a:extLst>
              <a:ext uri="{FF2B5EF4-FFF2-40B4-BE49-F238E27FC236}">
                <a16:creationId xmlns:a16="http://schemas.microsoft.com/office/drawing/2014/main" xmlns="" id="{106C7197-F23D-44BC-B85D-A2BCD1046F7C}"/>
              </a:ext>
            </a:extLst>
          </p:cNvPr>
          <p:cNvSpPr txBox="1">
            <a:spLocks/>
          </p:cNvSpPr>
          <p:nvPr/>
        </p:nvSpPr>
        <p:spPr>
          <a:xfrm>
            <a:off x="4332849" y="5872191"/>
            <a:ext cx="7309875" cy="43204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altLang="ko-KR" sz="3200" b="1" dirty="0" smtClean="0">
                <a:solidFill>
                  <a:schemeClr val="bg1"/>
                </a:solidFill>
              </a:rPr>
              <a:t>BEST PRACTICE III</a:t>
            </a:r>
            <a:r>
              <a:rPr lang="en-US" altLang="ko-KR" sz="3200" b="1" dirty="0">
                <a:solidFill>
                  <a:schemeClr val="bg1"/>
                </a:solidFill>
              </a:rPr>
              <a:t>: </a:t>
            </a:r>
            <a:r>
              <a:rPr lang="en-US" altLang="ko-KR" sz="3200" b="1" dirty="0" err="1">
                <a:solidFill>
                  <a:schemeClr val="bg1"/>
                </a:solidFill>
              </a:rPr>
              <a:t>Anaemia</a:t>
            </a:r>
            <a:r>
              <a:rPr lang="en-US" altLang="ko-KR" sz="3200" b="1" dirty="0">
                <a:solidFill>
                  <a:schemeClr val="bg1"/>
                </a:solidFill>
              </a:rPr>
              <a:t> </a:t>
            </a:r>
            <a:r>
              <a:rPr lang="en-US" altLang="ko-KR" sz="3200" b="1" dirty="0" smtClean="0">
                <a:solidFill>
                  <a:schemeClr val="bg1"/>
                </a:solidFill>
              </a:rPr>
              <a:t>Control-Therapeutic </a:t>
            </a:r>
            <a:r>
              <a:rPr lang="en-US" altLang="ko-KR" sz="3200" b="1" dirty="0">
                <a:solidFill>
                  <a:schemeClr val="bg1"/>
                </a:solidFill>
              </a:rPr>
              <a:t>Management of </a:t>
            </a:r>
            <a:r>
              <a:rPr lang="en-US" altLang="ko-KR" sz="3200" b="1" dirty="0" err="1">
                <a:solidFill>
                  <a:schemeClr val="bg1"/>
                </a:solidFill>
              </a:rPr>
              <a:t>Anaemia</a:t>
            </a:r>
            <a:endParaRPr lang="en-US" altLang="ko-KR" sz="3200" b="1" dirty="0">
              <a:solidFill>
                <a:schemeClr val="bg1"/>
              </a:solidFill>
            </a:endParaRPr>
          </a:p>
        </p:txBody>
      </p:sp>
      <p:pic>
        <p:nvPicPr>
          <p:cNvPr id="21" name="Graphic 20">
            <a:extLst>
              <a:ext uri="{FF2B5EF4-FFF2-40B4-BE49-F238E27FC236}">
                <a16:creationId xmlns:a16="http://schemas.microsoft.com/office/drawing/2014/main" xmlns="" id="{B3A4F648-0ADF-4AE8-9B19-1C34CF2C59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3377779" y="294292"/>
            <a:ext cx="5376245" cy="5345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8212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xmlns="" id="{D0767F77-858D-4D1C-BF22-3FEA24E06213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275"/>
            <a:ext cx="12192000" cy="6853550"/>
          </a:xfrm>
        </p:spPr>
      </p:pic>
      <p:grpSp>
        <p:nvGrpSpPr>
          <p:cNvPr id="8" name="Graphic 6">
            <a:extLst>
              <a:ext uri="{FF2B5EF4-FFF2-40B4-BE49-F238E27FC236}">
                <a16:creationId xmlns:a16="http://schemas.microsoft.com/office/drawing/2014/main" xmlns="" id="{4C47E631-023C-403F-8CD8-80AE1E82218A}"/>
              </a:ext>
            </a:extLst>
          </p:cNvPr>
          <p:cNvGrpSpPr/>
          <p:nvPr/>
        </p:nvGrpSpPr>
        <p:grpSpPr>
          <a:xfrm>
            <a:off x="-7791" y="11979"/>
            <a:ext cx="10628899" cy="6862330"/>
            <a:chOff x="297038" y="229342"/>
            <a:chExt cx="9304360" cy="6390542"/>
          </a:xfrm>
          <a:gradFill>
            <a:gsLst>
              <a:gs pos="98000">
                <a:srgbClr val="123873">
                  <a:alpha val="59000"/>
                </a:srgbClr>
              </a:gs>
              <a:gs pos="6000">
                <a:srgbClr val="04B6CC">
                  <a:alpha val="47000"/>
                </a:srgbClr>
              </a:gs>
            </a:gsLst>
            <a:lin ang="12000000" scaled="0"/>
          </a:gradFill>
        </p:grpSpPr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xmlns="" id="{E7870D14-5E71-430A-B208-69527CF961E1}"/>
                </a:ext>
              </a:extLst>
            </p:cNvPr>
            <p:cNvSpPr/>
            <p:nvPr/>
          </p:nvSpPr>
          <p:spPr>
            <a:xfrm>
              <a:off x="297038" y="229342"/>
              <a:ext cx="9304360" cy="6386513"/>
            </a:xfrm>
            <a:custGeom>
              <a:avLst/>
              <a:gdLst>
                <a:gd name="connsiteX0" fmla="*/ 9296470 w 9304360"/>
                <a:gd name="connsiteY0" fmla="*/ 6389490 h 6386513"/>
                <a:gd name="connsiteX1" fmla="*/ 11165 w 9304360"/>
                <a:gd name="connsiteY1" fmla="*/ 6389490 h 6386513"/>
                <a:gd name="connsiteX2" fmla="*/ 11165 w 9304360"/>
                <a:gd name="connsiteY2" fmla="*/ 11165 h 6386513"/>
                <a:gd name="connsiteX3" fmla="*/ 9296321 w 9304360"/>
                <a:gd name="connsiteY3" fmla="*/ 11165 h 6386513"/>
                <a:gd name="connsiteX4" fmla="*/ 8541552 w 9304360"/>
                <a:gd name="connsiteY4" fmla="*/ 3200253 h 6386513"/>
                <a:gd name="connsiteX5" fmla="*/ 9296470 w 9304360"/>
                <a:gd name="connsiteY5" fmla="*/ 6389490 h 63865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304360" h="6386513">
                  <a:moveTo>
                    <a:pt x="9296470" y="6389490"/>
                  </a:moveTo>
                  <a:lnTo>
                    <a:pt x="11165" y="6389490"/>
                  </a:lnTo>
                  <a:lnTo>
                    <a:pt x="11165" y="11165"/>
                  </a:lnTo>
                  <a:lnTo>
                    <a:pt x="9296321" y="11165"/>
                  </a:lnTo>
                  <a:cubicBezTo>
                    <a:pt x="8813388" y="970035"/>
                    <a:pt x="8541552" y="2053361"/>
                    <a:pt x="8541552" y="3200253"/>
                  </a:cubicBezTo>
                  <a:cubicBezTo>
                    <a:pt x="8541552" y="4347146"/>
                    <a:pt x="8813388" y="5430472"/>
                    <a:pt x="9296470" y="638949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xmlns="" id="{0154D451-7128-4638-AC53-9CE2EEA27D7A}"/>
                </a:ext>
              </a:extLst>
            </p:cNvPr>
            <p:cNvSpPr/>
            <p:nvPr/>
          </p:nvSpPr>
          <p:spPr>
            <a:xfrm>
              <a:off x="301066" y="233371"/>
              <a:ext cx="9289473" cy="6386513"/>
            </a:xfrm>
            <a:custGeom>
              <a:avLst/>
              <a:gdLst>
                <a:gd name="connsiteX0" fmla="*/ 9292441 w 9289473"/>
                <a:gd name="connsiteY0" fmla="*/ 6385462 h 6386513"/>
                <a:gd name="connsiteX1" fmla="*/ 7137 w 9289473"/>
                <a:gd name="connsiteY1" fmla="*/ 6385462 h 6386513"/>
                <a:gd name="connsiteX2" fmla="*/ 7137 w 9289473"/>
                <a:gd name="connsiteY2" fmla="*/ 7137 h 6386513"/>
                <a:gd name="connsiteX3" fmla="*/ 9292293 w 9289473"/>
                <a:gd name="connsiteY3" fmla="*/ 7137 h 6386513"/>
                <a:gd name="connsiteX4" fmla="*/ 8537523 w 9289473"/>
                <a:gd name="connsiteY4" fmla="*/ 3196225 h 6386513"/>
                <a:gd name="connsiteX5" fmla="*/ 9292441 w 9289473"/>
                <a:gd name="connsiteY5" fmla="*/ 6385462 h 63865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289473" h="6386513">
                  <a:moveTo>
                    <a:pt x="9292441" y="6385462"/>
                  </a:moveTo>
                  <a:lnTo>
                    <a:pt x="7137" y="6385462"/>
                  </a:lnTo>
                  <a:lnTo>
                    <a:pt x="7137" y="7137"/>
                  </a:lnTo>
                  <a:lnTo>
                    <a:pt x="9292293" y="7137"/>
                  </a:lnTo>
                  <a:cubicBezTo>
                    <a:pt x="8809360" y="966007"/>
                    <a:pt x="8537523" y="2049332"/>
                    <a:pt x="8537523" y="3196225"/>
                  </a:cubicBezTo>
                  <a:cubicBezTo>
                    <a:pt x="8537523" y="4343118"/>
                    <a:pt x="8809360" y="5426443"/>
                    <a:pt x="9292441" y="6385462"/>
                  </a:cubicBezTo>
                  <a:close/>
                </a:path>
              </a:pathLst>
            </a:custGeom>
            <a:grpFill/>
            <a:ln w="60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1529CFE9-A909-4FFB-88DF-82C61B7F4F10}"/>
              </a:ext>
            </a:extLst>
          </p:cNvPr>
          <p:cNvSpPr txBox="1"/>
          <p:nvPr/>
        </p:nvSpPr>
        <p:spPr>
          <a:xfrm>
            <a:off x="203455" y="-2873"/>
            <a:ext cx="780106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Anaemia Control-Therapeutic Management of </a:t>
            </a:r>
            <a:r>
              <a:rPr lang="en-IN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Anaemia</a:t>
            </a:r>
            <a:endParaRPr lang="en-US" sz="4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 Black" panose="02000000000000000000" pitchFamily="2" charset="0"/>
              <a:ea typeface="Roboto Black" panose="02000000000000000000" pitchFamily="2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D8915248-DABB-4A81-A42C-B50EF0853BD1}"/>
              </a:ext>
            </a:extLst>
          </p:cNvPr>
          <p:cNvSpPr txBox="1"/>
          <p:nvPr/>
        </p:nvSpPr>
        <p:spPr>
          <a:xfrm>
            <a:off x="203454" y="1191511"/>
            <a:ext cx="9559523" cy="56784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IN" sz="2200" dirty="0">
                <a:solidFill>
                  <a:schemeClr val="bg1"/>
                </a:solidFill>
              </a:rPr>
              <a:t>Area covered is HWCs of Raigad district, </a:t>
            </a:r>
            <a:r>
              <a:rPr lang="en-IN" sz="2200" dirty="0" smtClean="0">
                <a:solidFill>
                  <a:schemeClr val="bg1"/>
                </a:solidFill>
              </a:rPr>
              <a:t>6 blocks</a:t>
            </a:r>
            <a:endParaRPr lang="en-IN" sz="22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IN" sz="2200" dirty="0">
                <a:solidFill>
                  <a:schemeClr val="bg1"/>
                </a:solidFill>
              </a:rPr>
              <a:t>Population covered – 17,345 school going children in the age group of 5-16 years</a:t>
            </a:r>
          </a:p>
          <a:p>
            <a:pPr lvl="0">
              <a:lnSpc>
                <a:spcPct val="150000"/>
              </a:lnSpc>
            </a:pPr>
            <a:r>
              <a:rPr lang="en-US" sz="2200" b="1" dirty="0">
                <a:solidFill>
                  <a:schemeClr val="bg1"/>
                </a:solidFill>
              </a:rPr>
              <a:t>Methodology adopted:</a:t>
            </a:r>
          </a:p>
          <a:p>
            <a:pPr marL="914400" lvl="1" indent="-514350">
              <a:lnSpc>
                <a:spcPct val="150000"/>
              </a:lnSpc>
              <a:buFont typeface="+mj-lt"/>
              <a:buAutoNum type="arabicPeriod"/>
            </a:pPr>
            <a:r>
              <a:rPr lang="en-US" sz="2200" dirty="0">
                <a:solidFill>
                  <a:schemeClr val="bg1"/>
                </a:solidFill>
              </a:rPr>
              <a:t>Awareness Creation and Behavioral Change Communication</a:t>
            </a:r>
          </a:p>
          <a:p>
            <a:pPr marL="914400" lvl="1" indent="-514350">
              <a:lnSpc>
                <a:spcPct val="150000"/>
              </a:lnSpc>
              <a:buFont typeface="+mj-lt"/>
              <a:buAutoNum type="arabicPeriod"/>
            </a:pPr>
            <a:r>
              <a:rPr lang="en-IN" sz="2200" dirty="0">
                <a:solidFill>
                  <a:schemeClr val="bg1"/>
                </a:solidFill>
              </a:rPr>
              <a:t>Screenings for Haemoglobin levels amongst students between 5-16 yrs. of age were conducted by using </a:t>
            </a:r>
            <a:r>
              <a:rPr lang="en-IN" sz="2200" dirty="0" err="1">
                <a:solidFill>
                  <a:schemeClr val="bg1"/>
                </a:solidFill>
              </a:rPr>
              <a:t>HemoCue</a:t>
            </a:r>
            <a:r>
              <a:rPr lang="en-IN" sz="2200" dirty="0">
                <a:solidFill>
                  <a:schemeClr val="bg1"/>
                </a:solidFill>
              </a:rPr>
              <a:t> -</a:t>
            </a:r>
            <a:r>
              <a:rPr lang="en-IN" sz="2200" dirty="0" err="1">
                <a:solidFill>
                  <a:schemeClr val="bg1"/>
                </a:solidFill>
              </a:rPr>
              <a:t>Hb</a:t>
            </a:r>
            <a:r>
              <a:rPr lang="en-IN" sz="2200" dirty="0">
                <a:solidFill>
                  <a:schemeClr val="bg1"/>
                </a:solidFill>
              </a:rPr>
              <a:t> 201 Analyser/</a:t>
            </a:r>
            <a:r>
              <a:rPr lang="en-IN" sz="2200" dirty="0" err="1">
                <a:solidFill>
                  <a:schemeClr val="bg1"/>
                </a:solidFill>
              </a:rPr>
              <a:t>Emacure</a:t>
            </a:r>
            <a:r>
              <a:rPr lang="en-IN" sz="2200" dirty="0">
                <a:solidFill>
                  <a:schemeClr val="bg1"/>
                </a:solidFill>
              </a:rPr>
              <a:t> at schools by RBSK teams</a:t>
            </a:r>
          </a:p>
          <a:p>
            <a:pPr marL="914400" lvl="1" indent="-514350">
              <a:lnSpc>
                <a:spcPct val="150000"/>
              </a:lnSpc>
              <a:buFont typeface="+mj-lt"/>
              <a:buAutoNum type="arabicPeriod"/>
            </a:pPr>
            <a:r>
              <a:rPr lang="en-IN" sz="2200" dirty="0">
                <a:solidFill>
                  <a:schemeClr val="bg1"/>
                </a:solidFill>
              </a:rPr>
              <a:t>Students given a daily dose, as per </a:t>
            </a:r>
            <a:r>
              <a:rPr lang="en-IN" sz="2200" dirty="0" err="1">
                <a:solidFill>
                  <a:schemeClr val="bg1"/>
                </a:solidFill>
              </a:rPr>
              <a:t>GoI</a:t>
            </a:r>
            <a:r>
              <a:rPr lang="en-IN" sz="2200" dirty="0">
                <a:solidFill>
                  <a:schemeClr val="bg1"/>
                </a:solidFill>
              </a:rPr>
              <a:t> guidelines and administered by the school teachers and monitored fortnightly by Swadesh Co-ordinators to track consumption of their daily dose, to assess adherence and address adverse effects, if any</a:t>
            </a:r>
          </a:p>
        </p:txBody>
      </p:sp>
    </p:spTree>
    <p:extLst>
      <p:ext uri="{BB962C8B-B14F-4D97-AF65-F5344CB8AC3E}">
        <p14:creationId xmlns:p14="http://schemas.microsoft.com/office/powerpoint/2010/main" val="28116722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xmlns="" id="{4635F571-6BE7-489C-8746-709CF0CDD3EB}"/>
              </a:ext>
            </a:extLst>
          </p:cNvPr>
          <p:cNvSpPr/>
          <p:nvPr/>
        </p:nvSpPr>
        <p:spPr>
          <a:xfrm>
            <a:off x="1" y="0"/>
            <a:ext cx="12191999" cy="6857999"/>
          </a:xfrm>
          <a:prstGeom prst="rect">
            <a:avLst/>
          </a:prstGeom>
          <a:gradFill>
            <a:gsLst>
              <a:gs pos="41000">
                <a:srgbClr val="123873">
                  <a:alpha val="77000"/>
                </a:srgbClr>
              </a:gs>
              <a:gs pos="0">
                <a:srgbClr val="04B6CC">
                  <a:alpha val="47000"/>
                </a:srgb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xmlns="" id="{7A8FB808-2BB2-4CDD-AAF9-BF94DD29D12D}"/>
              </a:ext>
            </a:extLst>
          </p:cNvPr>
          <p:cNvSpPr txBox="1">
            <a:spLocks/>
          </p:cNvSpPr>
          <p:nvPr/>
        </p:nvSpPr>
        <p:spPr>
          <a:xfrm>
            <a:off x="531238" y="5013195"/>
            <a:ext cx="11129524" cy="9434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/>
                <a:cs typeface="Calibri"/>
                <a:sym typeface="Calibri"/>
              </a:rPr>
              <a:t>Screenings for </a:t>
            </a:r>
            <a:r>
              <a:rPr lang="en-US" sz="2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/>
                <a:cs typeface="Calibri"/>
                <a:sym typeface="Calibri"/>
              </a:rPr>
              <a:t>Haemoglobin</a:t>
            </a:r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/>
                <a:cs typeface="Calibri"/>
                <a:sym typeface="Calibri"/>
              </a:rPr>
              <a:t> levels amongst students between 5-16 yrs. of age at Schools in intervention Blocks, Raigad</a:t>
            </a:r>
            <a:endParaRPr lang="en-U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65760" y="154904"/>
            <a:ext cx="1111649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/>
                <a:cs typeface="Calibri"/>
                <a:sym typeface="Calibri"/>
              </a:rPr>
              <a:t>Anaemia</a:t>
            </a:r>
            <a:r>
              <a:rPr 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/>
                <a:cs typeface="Calibri"/>
                <a:sym typeface="Calibri"/>
              </a:rPr>
              <a:t> </a:t>
            </a:r>
            <a:r>
              <a:rPr lang="en-US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/>
                <a:cs typeface="Calibri"/>
                <a:sym typeface="Calibri"/>
              </a:rPr>
              <a:t>Control: Therapeutic </a:t>
            </a:r>
            <a:r>
              <a:rPr 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/>
                <a:cs typeface="Calibri"/>
                <a:sym typeface="Calibri"/>
              </a:rPr>
              <a:t>Management of </a:t>
            </a:r>
            <a:r>
              <a:rPr lang="en-US" sz="4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/>
                <a:cs typeface="Calibri"/>
                <a:sym typeface="Calibri"/>
              </a:rPr>
              <a:t>Anaemia</a:t>
            </a:r>
            <a:endParaRPr lang="en-GB" sz="4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8" name="Google Shape;116;p16" descr="C:\Users\LENOVO 1\Downloads\IMG-20190815-WA0019.jpg"/>
          <p:cNvPicPr preferRelativeResize="0">
            <a:picLocks/>
          </p:cNvPicPr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65760" y="1634705"/>
            <a:ext cx="5384800" cy="30257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117;p16" descr="C:\Users\LENOVO 1\Downloads\IMG-20190815-WA0021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116319" y="1636163"/>
            <a:ext cx="5472608" cy="302433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82712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xmlns="" id="{4635F571-6BE7-489C-8746-709CF0CDD3EB}"/>
              </a:ext>
            </a:extLst>
          </p:cNvPr>
          <p:cNvSpPr/>
          <p:nvPr/>
        </p:nvSpPr>
        <p:spPr>
          <a:xfrm>
            <a:off x="1" y="0"/>
            <a:ext cx="12191999" cy="6857999"/>
          </a:xfrm>
          <a:prstGeom prst="rect">
            <a:avLst/>
          </a:prstGeom>
          <a:gradFill>
            <a:gsLst>
              <a:gs pos="41000">
                <a:srgbClr val="123873">
                  <a:alpha val="77000"/>
                </a:srgbClr>
              </a:gs>
              <a:gs pos="0">
                <a:srgbClr val="04B6CC">
                  <a:alpha val="47000"/>
                </a:srgb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xmlns="" id="{7A8FB808-2BB2-4CDD-AAF9-BF94DD29D12D}"/>
              </a:ext>
            </a:extLst>
          </p:cNvPr>
          <p:cNvSpPr txBox="1">
            <a:spLocks/>
          </p:cNvSpPr>
          <p:nvPr/>
        </p:nvSpPr>
        <p:spPr>
          <a:xfrm>
            <a:off x="334626" y="5970946"/>
            <a:ext cx="5177166" cy="9434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en-US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/>
                <a:cs typeface="Calibri"/>
                <a:sym typeface="Calibri"/>
              </a:rPr>
              <a:t>Awareness on Nutrition and Cooking competition for Mothers </a:t>
            </a:r>
            <a:endParaRPr lang="en-US" sz="1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65760" y="154904"/>
            <a:ext cx="111164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/>
                <a:cs typeface="Calibri"/>
                <a:sym typeface="Calibri"/>
              </a:rPr>
              <a:t>Anaemia</a:t>
            </a:r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/>
                <a:cs typeface="Calibri"/>
                <a:sym typeface="Calibri"/>
              </a:rPr>
              <a:t> </a:t>
            </a:r>
            <a:r>
              <a:rPr lang="en-US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/>
                <a:cs typeface="Calibri"/>
                <a:sym typeface="Calibri"/>
              </a:rPr>
              <a:t>Control: Therapeutic </a:t>
            </a:r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/>
                <a:cs typeface="Calibri"/>
                <a:sym typeface="Calibri"/>
              </a:rPr>
              <a:t>Management of </a:t>
            </a:r>
            <a:r>
              <a:rPr lang="en-US" sz="36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/>
                <a:cs typeface="Calibri"/>
                <a:sym typeface="Calibri"/>
              </a:rPr>
              <a:t>Anaemia</a:t>
            </a:r>
            <a:endParaRPr lang="en-GB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1" name="Google Shape;125;p1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34626" y="3711098"/>
            <a:ext cx="5476893" cy="23162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26;p17" descr="C:\Users\LENOVO 1\Downloads\IMG-20190815-WA0024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5994400" y="1052737"/>
            <a:ext cx="5862240" cy="497462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Google Shape;127;p17" descr="C:\Users\LENOVO 1\Downloads\IMG-20190815-WA0018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34626" y="1013071"/>
            <a:ext cx="5476893" cy="251435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7" name="Text Placeholder 4">
            <a:extLst>
              <a:ext uri="{FF2B5EF4-FFF2-40B4-BE49-F238E27FC236}">
                <a16:creationId xmlns:a16="http://schemas.microsoft.com/office/drawing/2014/main" xmlns="" id="{7A8FB808-2BB2-4CDD-AAF9-BF94DD29D12D}"/>
              </a:ext>
            </a:extLst>
          </p:cNvPr>
          <p:cNvSpPr txBox="1">
            <a:spLocks/>
          </p:cNvSpPr>
          <p:nvPr/>
        </p:nvSpPr>
        <p:spPr>
          <a:xfrm>
            <a:off x="6263313" y="6020449"/>
            <a:ext cx="5177166" cy="9434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en-US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/>
                <a:cs typeface="Calibri"/>
                <a:sym typeface="Calibri"/>
              </a:rPr>
              <a:t>Awareness rallies on </a:t>
            </a:r>
            <a:r>
              <a:rPr lang="en-US" sz="18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/>
                <a:cs typeface="Calibri"/>
                <a:sym typeface="Calibri"/>
              </a:rPr>
              <a:t>Anaemia</a:t>
            </a:r>
            <a:r>
              <a:rPr lang="en-US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/>
                <a:cs typeface="Calibri"/>
                <a:sym typeface="Calibri"/>
              </a:rPr>
              <a:t>, Diet and Hygiene </a:t>
            </a:r>
          </a:p>
        </p:txBody>
      </p:sp>
    </p:spTree>
    <p:extLst>
      <p:ext uri="{BB962C8B-B14F-4D97-AF65-F5344CB8AC3E}">
        <p14:creationId xmlns:p14="http://schemas.microsoft.com/office/powerpoint/2010/main" val="36489458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Placeholder 9" descr="A close up of a device&#10;&#10;Description generated with high confidence">
            <a:extLst>
              <a:ext uri="{FF2B5EF4-FFF2-40B4-BE49-F238E27FC236}">
                <a16:creationId xmlns:a16="http://schemas.microsoft.com/office/drawing/2014/main" xmlns="" id="{1D9F45C4-F51B-4B9A-AD0E-BE2ADE9B1BA9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071" b="27071"/>
          <a:stretch/>
        </p:blipFill>
        <p:spPr>
          <a:xfrm>
            <a:off x="0" y="0"/>
            <a:ext cx="12192000" cy="3706080"/>
          </a:xfr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xmlns="" id="{4635F571-6BE7-489C-8746-709CF0CDD3EB}"/>
              </a:ext>
            </a:extLst>
          </p:cNvPr>
          <p:cNvSpPr/>
          <p:nvPr/>
        </p:nvSpPr>
        <p:spPr>
          <a:xfrm>
            <a:off x="1" y="27993"/>
            <a:ext cx="12191999" cy="6857999"/>
          </a:xfrm>
          <a:prstGeom prst="rect">
            <a:avLst/>
          </a:prstGeom>
          <a:gradFill>
            <a:gsLst>
              <a:gs pos="95000">
                <a:srgbClr val="123873">
                  <a:alpha val="77000"/>
                </a:srgbClr>
              </a:gs>
              <a:gs pos="23000">
                <a:srgbClr val="04B6CC">
                  <a:alpha val="47000"/>
                </a:srgb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xmlns="" id="{CBCC8E4F-5B13-44E8-A307-0DEF1E4BDD7F}"/>
              </a:ext>
            </a:extLst>
          </p:cNvPr>
          <p:cNvSpPr txBox="1"/>
          <p:nvPr/>
        </p:nvSpPr>
        <p:spPr>
          <a:xfrm>
            <a:off x="396653" y="172436"/>
            <a:ext cx="671541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Evaluation results </a:t>
            </a:r>
          </a:p>
        </p:txBody>
      </p:sp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580" y="3429994"/>
            <a:ext cx="11597951" cy="32783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396652" y="914836"/>
            <a:ext cx="10210387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Impact -  </a:t>
            </a:r>
            <a:r>
              <a:rPr lang="en-IN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Positive shifting of Haemoglobin level is reported in 5156 (93.9%) of cases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N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Majority of cases (88.5%) Haemoglobin level was increased by 1 to 3 gm/dl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N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Prevalence of Anaemia reduced by 79% (from 38% to 8</a:t>
            </a:r>
            <a:r>
              <a:rPr lang="en-IN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%)</a:t>
            </a:r>
            <a:endParaRPr lang="en-IN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08657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xmlns="" id="{9D464788-0C10-44CA-9BF0-332B57111D1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100" y="235743"/>
            <a:ext cx="11353800" cy="6386513"/>
          </a:xfrm>
        </p:spPr>
      </p:pic>
      <p:sp>
        <p:nvSpPr>
          <p:cNvPr id="8" name="Freeform: Shape 7">
            <a:extLst>
              <a:ext uri="{FF2B5EF4-FFF2-40B4-BE49-F238E27FC236}">
                <a16:creationId xmlns:a16="http://schemas.microsoft.com/office/drawing/2014/main" xmlns="" id="{0CB7AF4F-7789-47F9-A478-ED1888A9CEA8}"/>
              </a:ext>
            </a:extLst>
          </p:cNvPr>
          <p:cNvSpPr/>
          <p:nvPr/>
        </p:nvSpPr>
        <p:spPr>
          <a:xfrm>
            <a:off x="3664546" y="3040020"/>
            <a:ext cx="8108354" cy="3590030"/>
          </a:xfrm>
          <a:custGeom>
            <a:avLst/>
            <a:gdLst>
              <a:gd name="connsiteX0" fmla="*/ 8100543 w 8108353"/>
              <a:gd name="connsiteY0" fmla="*/ 7060 h 3590030"/>
              <a:gd name="connsiteX1" fmla="*/ 3465804 w 8108353"/>
              <a:gd name="connsiteY1" fmla="*/ 7060 h 3590030"/>
              <a:gd name="connsiteX2" fmla="*/ 7060 w 8108353"/>
              <a:gd name="connsiteY2" fmla="*/ 3548402 h 3590030"/>
              <a:gd name="connsiteX3" fmla="*/ 8100543 w 8108353"/>
              <a:gd name="connsiteY3" fmla="*/ 3548402 h 3590030"/>
              <a:gd name="connsiteX4" fmla="*/ 8100543 w 8108353"/>
              <a:gd name="connsiteY4" fmla="*/ 7060 h 35900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08353" h="3590030">
                <a:moveTo>
                  <a:pt x="8100543" y="7060"/>
                </a:moveTo>
                <a:lnTo>
                  <a:pt x="3465804" y="7060"/>
                </a:lnTo>
                <a:lnTo>
                  <a:pt x="7060" y="3548402"/>
                </a:lnTo>
                <a:cubicBezTo>
                  <a:pt x="7060" y="3548402"/>
                  <a:pt x="8082923" y="3630907"/>
                  <a:pt x="8100543" y="3548402"/>
                </a:cubicBezTo>
                <a:cubicBezTo>
                  <a:pt x="8118161" y="3465898"/>
                  <a:pt x="8100543" y="7060"/>
                  <a:pt x="8100543" y="7060"/>
                </a:cubicBezTo>
                <a:close/>
              </a:path>
            </a:pathLst>
          </a:custGeom>
          <a:gradFill>
            <a:gsLst>
              <a:gs pos="92000">
                <a:srgbClr val="123873">
                  <a:alpha val="77000"/>
                </a:srgbClr>
              </a:gs>
              <a:gs pos="23000">
                <a:srgbClr val="04B6CC">
                  <a:alpha val="47000"/>
                </a:srgbClr>
              </a:gs>
            </a:gsLst>
            <a:lin ang="8400000" scaled="0"/>
          </a:gradFill>
          <a:ln w="946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xmlns="" id="{C68F9056-E8D2-43FF-9D49-1C8F359BFEDA}"/>
              </a:ext>
            </a:extLst>
          </p:cNvPr>
          <p:cNvSpPr/>
          <p:nvPr/>
        </p:nvSpPr>
        <p:spPr>
          <a:xfrm>
            <a:off x="419100" y="243537"/>
            <a:ext cx="8108354" cy="3590030"/>
          </a:xfrm>
          <a:custGeom>
            <a:avLst/>
            <a:gdLst>
              <a:gd name="connsiteX0" fmla="*/ 14961 w 8108353"/>
              <a:gd name="connsiteY0" fmla="*/ 3585071 h 3590030"/>
              <a:gd name="connsiteX1" fmla="*/ 4649700 w 8108353"/>
              <a:gd name="connsiteY1" fmla="*/ 3585071 h 3590030"/>
              <a:gd name="connsiteX2" fmla="*/ 8108348 w 8108353"/>
              <a:gd name="connsiteY2" fmla="*/ 43729 h 3590030"/>
              <a:gd name="connsiteX3" fmla="*/ 14866 w 8108353"/>
              <a:gd name="connsiteY3" fmla="*/ 43729 h 3590030"/>
              <a:gd name="connsiteX4" fmla="*/ 14961 w 8108353"/>
              <a:gd name="connsiteY4" fmla="*/ 3585071 h 35900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08353" h="3590030">
                <a:moveTo>
                  <a:pt x="14961" y="3585071"/>
                </a:moveTo>
                <a:lnTo>
                  <a:pt x="4649700" y="3585071"/>
                </a:lnTo>
                <a:lnTo>
                  <a:pt x="8108348" y="43729"/>
                </a:lnTo>
                <a:cubicBezTo>
                  <a:pt x="8108348" y="43729"/>
                  <a:pt x="32485" y="-38776"/>
                  <a:pt x="14866" y="43729"/>
                </a:cubicBezTo>
                <a:cubicBezTo>
                  <a:pt x="-2753" y="126233"/>
                  <a:pt x="14961" y="3585071"/>
                  <a:pt x="14961" y="3585071"/>
                </a:cubicBezTo>
                <a:close/>
              </a:path>
            </a:pathLst>
          </a:custGeom>
          <a:gradFill>
            <a:gsLst>
              <a:gs pos="92000">
                <a:srgbClr val="123873">
                  <a:alpha val="77000"/>
                </a:srgbClr>
              </a:gs>
              <a:gs pos="23000">
                <a:srgbClr val="04B6CC">
                  <a:alpha val="47000"/>
                </a:srgbClr>
              </a:gs>
            </a:gsLst>
            <a:lin ang="8400000" scaled="0"/>
          </a:gradFill>
          <a:ln w="946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xmlns="" id="{391CFBC5-FC6C-4D1A-B947-332F1E514EA2}"/>
              </a:ext>
            </a:extLst>
          </p:cNvPr>
          <p:cNvSpPr/>
          <p:nvPr/>
        </p:nvSpPr>
        <p:spPr>
          <a:xfrm>
            <a:off x="3870483" y="785372"/>
            <a:ext cx="4363453" cy="4363453"/>
          </a:xfrm>
          <a:prstGeom prst="ellipse">
            <a:avLst/>
          </a:prstGeom>
          <a:solidFill>
            <a:srgbClr val="04B6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E6C3846A-D68C-4FF2-9D32-1B685C5E1B38}"/>
              </a:ext>
            </a:extLst>
          </p:cNvPr>
          <p:cNvSpPr txBox="1"/>
          <p:nvPr/>
        </p:nvSpPr>
        <p:spPr>
          <a:xfrm>
            <a:off x="4088321" y="1838331"/>
            <a:ext cx="4074059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>
                <a:solidFill>
                  <a:schemeClr val="bg1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HWC Best practices in Maharashtra</a:t>
            </a:r>
            <a:endParaRPr lang="en-US" sz="4400" dirty="0">
              <a:solidFill>
                <a:schemeClr val="bg1"/>
              </a:solidFill>
              <a:latin typeface="Roboto Black" panose="02000000000000000000" pitchFamily="2" charset="0"/>
              <a:ea typeface="Roboto Black" panose="02000000000000000000" pitchFamily="2" charset="0"/>
            </a:endParaRPr>
          </a:p>
        </p:txBody>
      </p:sp>
      <p:sp>
        <p:nvSpPr>
          <p:cNvPr id="17" name="Text Placeholder 4">
            <a:extLst>
              <a:ext uri="{FF2B5EF4-FFF2-40B4-BE49-F238E27FC236}">
                <a16:creationId xmlns:a16="http://schemas.microsoft.com/office/drawing/2014/main" xmlns="" id="{106C7197-F23D-44BC-B85D-A2BCD1046F7C}"/>
              </a:ext>
            </a:extLst>
          </p:cNvPr>
          <p:cNvSpPr txBox="1">
            <a:spLocks/>
          </p:cNvSpPr>
          <p:nvPr/>
        </p:nvSpPr>
        <p:spPr>
          <a:xfrm>
            <a:off x="970671" y="5872191"/>
            <a:ext cx="10672053" cy="43204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altLang="ko-KR" sz="3200" b="1" dirty="0" smtClean="0">
                <a:solidFill>
                  <a:schemeClr val="bg1"/>
                </a:solidFill>
              </a:rPr>
              <a:t>BEST PRACTICE IV: </a:t>
            </a:r>
            <a:r>
              <a:rPr lang="en-US" altLang="ko-KR" sz="3200" b="1" dirty="0">
                <a:solidFill>
                  <a:schemeClr val="bg1"/>
                </a:solidFill>
              </a:rPr>
              <a:t>Expanded range </a:t>
            </a:r>
            <a:r>
              <a:rPr lang="en-US" altLang="ko-KR" sz="3200" b="1" dirty="0" smtClean="0">
                <a:solidFill>
                  <a:schemeClr val="bg1"/>
                </a:solidFill>
              </a:rPr>
              <a:t>of services </a:t>
            </a:r>
            <a:r>
              <a:rPr lang="en-US" altLang="ko-KR" sz="3200" b="1" dirty="0">
                <a:solidFill>
                  <a:schemeClr val="bg1"/>
                </a:solidFill>
              </a:rPr>
              <a:t>in </a:t>
            </a:r>
            <a:r>
              <a:rPr lang="en-US" altLang="ko-KR" sz="3200" b="1" dirty="0" smtClean="0">
                <a:solidFill>
                  <a:schemeClr val="bg1"/>
                </a:solidFill>
              </a:rPr>
              <a:t>HWC-PHC</a:t>
            </a:r>
          </a:p>
          <a:p>
            <a:pPr>
              <a:defRPr/>
            </a:pPr>
            <a:r>
              <a:rPr lang="en-US" altLang="ko-KR" sz="2800" b="1" dirty="0" smtClean="0">
                <a:solidFill>
                  <a:schemeClr val="bg1"/>
                </a:solidFill>
              </a:rPr>
              <a:t>a. Eye care, b. Menstrual Hygiene, c. Elderly care, d. Token System </a:t>
            </a:r>
            <a:endParaRPr lang="en-US" altLang="ko-KR" sz="3200" b="1" dirty="0">
              <a:solidFill>
                <a:schemeClr val="bg1"/>
              </a:solidFill>
            </a:endParaRPr>
          </a:p>
        </p:txBody>
      </p:sp>
      <p:pic>
        <p:nvPicPr>
          <p:cNvPr id="21" name="Graphic 20">
            <a:extLst>
              <a:ext uri="{FF2B5EF4-FFF2-40B4-BE49-F238E27FC236}">
                <a16:creationId xmlns:a16="http://schemas.microsoft.com/office/drawing/2014/main" xmlns="" id="{B3A4F648-0ADF-4AE8-9B19-1C34CF2C59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3377779" y="294292"/>
            <a:ext cx="5376245" cy="5345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1042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Placeholder 8" descr="A picture containing indoor, microscope, table, wall&#10;&#10;Description generated with very high confidence">
            <a:extLst>
              <a:ext uri="{FF2B5EF4-FFF2-40B4-BE49-F238E27FC236}">
                <a16:creationId xmlns:a16="http://schemas.microsoft.com/office/drawing/2014/main" xmlns="" id="{E83CF55A-7AA3-45BD-B017-71BF32FAACF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80" b="7780"/>
          <a:stretch>
            <a:fillRect/>
          </a:stretch>
        </p:blipFill>
        <p:spPr>
          <a:xfrm>
            <a:off x="-14287" y="-36706"/>
            <a:ext cx="12257256" cy="6894706"/>
          </a:xfrm>
        </p:spPr>
      </p:pic>
      <p:sp>
        <p:nvSpPr>
          <p:cNvPr id="5" name="Freeform: Shape 4">
            <a:extLst>
              <a:ext uri="{FF2B5EF4-FFF2-40B4-BE49-F238E27FC236}">
                <a16:creationId xmlns:a16="http://schemas.microsoft.com/office/drawing/2014/main" xmlns="" id="{A991A885-D050-4127-957F-E0955F56C50C}"/>
              </a:ext>
            </a:extLst>
          </p:cNvPr>
          <p:cNvSpPr/>
          <p:nvPr/>
        </p:nvSpPr>
        <p:spPr>
          <a:xfrm>
            <a:off x="-14288" y="1"/>
            <a:ext cx="12206288" cy="6858000"/>
          </a:xfrm>
          <a:custGeom>
            <a:avLst/>
            <a:gdLst>
              <a:gd name="connsiteX0" fmla="*/ 12199144 w 12201525"/>
              <a:gd name="connsiteY0" fmla="*/ 7144 h 6867525"/>
              <a:gd name="connsiteX1" fmla="*/ 12199144 w 12201525"/>
              <a:gd name="connsiteY1" fmla="*/ 2161508 h 6867525"/>
              <a:gd name="connsiteX2" fmla="*/ 11246358 w 12201525"/>
              <a:gd name="connsiteY2" fmla="*/ 2074450 h 6867525"/>
              <a:gd name="connsiteX3" fmla="*/ 6064377 w 12201525"/>
              <a:gd name="connsiteY3" fmla="*/ 6854857 h 6867525"/>
              <a:gd name="connsiteX4" fmla="*/ 6063520 w 12201525"/>
              <a:gd name="connsiteY4" fmla="*/ 6865144 h 6867525"/>
              <a:gd name="connsiteX5" fmla="*/ 7144 w 12201525"/>
              <a:gd name="connsiteY5" fmla="*/ 6865144 h 6867525"/>
              <a:gd name="connsiteX6" fmla="*/ 7144 w 12201525"/>
              <a:gd name="connsiteY6" fmla="*/ 7144 h 6867525"/>
              <a:gd name="connsiteX7" fmla="*/ 12199144 w 12201525"/>
              <a:gd name="connsiteY7" fmla="*/ 7144 h 6867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201525" h="6867525">
                <a:moveTo>
                  <a:pt x="12199144" y="7144"/>
                </a:moveTo>
                <a:lnTo>
                  <a:pt x="12199144" y="2161508"/>
                </a:lnTo>
                <a:cubicBezTo>
                  <a:pt x="11890247" y="2104358"/>
                  <a:pt x="11571827" y="2074450"/>
                  <a:pt x="11246358" y="2074450"/>
                </a:cubicBezTo>
                <a:cubicBezTo>
                  <a:pt x="8516017" y="2074450"/>
                  <a:pt x="6277261" y="4179284"/>
                  <a:pt x="6064377" y="6854857"/>
                </a:cubicBezTo>
                <a:cubicBezTo>
                  <a:pt x="6064092" y="6858286"/>
                  <a:pt x="6063806" y="6861715"/>
                  <a:pt x="6063520" y="6865144"/>
                </a:cubicBezTo>
                <a:lnTo>
                  <a:pt x="7144" y="6865144"/>
                </a:lnTo>
                <a:lnTo>
                  <a:pt x="7144" y="7144"/>
                </a:lnTo>
                <a:lnTo>
                  <a:pt x="12199144" y="7144"/>
                </a:lnTo>
                <a:close/>
              </a:path>
            </a:pathLst>
          </a:custGeom>
          <a:gradFill>
            <a:gsLst>
              <a:gs pos="47000">
                <a:srgbClr val="123873">
                  <a:alpha val="77000"/>
                </a:srgbClr>
              </a:gs>
              <a:gs pos="0">
                <a:srgbClr val="04B6CC">
                  <a:alpha val="47000"/>
                </a:srgbClr>
              </a:gs>
            </a:gsLst>
            <a:lin ang="6600000" scaled="0"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71C07D92-8B0B-4DF7-A99B-FEFAD0098D0D}"/>
              </a:ext>
            </a:extLst>
          </p:cNvPr>
          <p:cNvSpPr txBox="1"/>
          <p:nvPr/>
        </p:nvSpPr>
        <p:spPr>
          <a:xfrm>
            <a:off x="6634076" y="5127279"/>
            <a:ext cx="5567902" cy="1446550"/>
          </a:xfrm>
          <a:prstGeom prst="rect">
            <a:avLst/>
          </a:prstGeom>
          <a:gradFill flip="none" rotWithShape="1">
            <a:gsLst>
              <a:gs pos="0">
                <a:srgbClr val="345F8B">
                  <a:shade val="30000"/>
                  <a:satMod val="115000"/>
                </a:srgbClr>
              </a:gs>
              <a:gs pos="50000">
                <a:srgbClr val="345F8B">
                  <a:shade val="67500"/>
                  <a:satMod val="115000"/>
                </a:srgbClr>
              </a:gs>
              <a:gs pos="100000">
                <a:srgbClr val="345F8B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 Black" panose="02000000000000000000" pitchFamily="2" charset="0"/>
                <a:ea typeface="Roboto Black" panose="02000000000000000000" pitchFamily="2" charset="0"/>
              </a:rPr>
              <a:t>Expanded range of services </a:t>
            </a:r>
            <a:r>
              <a:rPr lang="en-US" sz="4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 Black" panose="02000000000000000000" pitchFamily="2" charset="0"/>
                <a:ea typeface="Roboto Black" panose="02000000000000000000" pitchFamily="2" charset="0"/>
              </a:rPr>
              <a:t>under CPHC</a:t>
            </a:r>
            <a:endParaRPr lang="en-US" sz="4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 Black" panose="02000000000000000000" pitchFamily="2" charset="0"/>
              <a:ea typeface="Roboto Black" panose="02000000000000000000" pitchFamily="2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F2C7B26E-95D9-4591-A2FF-AABD51C2A245}"/>
              </a:ext>
            </a:extLst>
          </p:cNvPr>
          <p:cNvSpPr txBox="1"/>
          <p:nvPr/>
        </p:nvSpPr>
        <p:spPr>
          <a:xfrm>
            <a:off x="117473" y="57252"/>
            <a:ext cx="9737727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N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After upgrading PHC as HWC, services such as Ophthalmic services, health care of elderly added to PHC with the help of Private partners.</a:t>
            </a:r>
            <a:endParaRPr lang="en-IN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N" sz="2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Netradhan</a:t>
            </a:r>
            <a:r>
              <a:rPr lang="en-IN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trust extended help to address </a:t>
            </a:r>
            <a:r>
              <a:rPr lang="en-IN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ophthalmic problems.</a:t>
            </a:r>
            <a:endParaRPr lang="en-IN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N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 PHC and field staff, identify persons with ophthalmic problems in OPD, HWC-SC clinics and field </a:t>
            </a:r>
            <a:r>
              <a:rPr lang="en-IN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visit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6504" y="2919574"/>
            <a:ext cx="6473371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N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Specialists and technicians from </a:t>
            </a:r>
            <a:r>
              <a:rPr lang="en-IN" sz="24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Netradhan</a:t>
            </a:r>
            <a:r>
              <a:rPr lang="en-IN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Trust visit PHC once a month – 2</a:t>
            </a:r>
            <a:r>
              <a:rPr lang="en-IN" sz="2400" b="1" baseline="30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nd</a:t>
            </a:r>
            <a:r>
              <a:rPr lang="en-IN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Saturday.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N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Patients requiring surgical intervention are checked for fitness at HWC-PHC and referred to </a:t>
            </a:r>
            <a:r>
              <a:rPr lang="en-IN" sz="2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Netradan</a:t>
            </a:r>
            <a:r>
              <a:rPr lang="en-IN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Trust Hospital for further treatment every Tuesday (4-5 patients/Tuesday)</a:t>
            </a:r>
            <a:endParaRPr lang="en-U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1016119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Placeholder 7">
            <a:extLst>
              <a:ext uri="{FF2B5EF4-FFF2-40B4-BE49-F238E27FC236}">
                <a16:creationId xmlns:a16="http://schemas.microsoft.com/office/drawing/2014/main" xmlns="" id="{F4DDD88D-6935-4D35-80B4-3F65EB0EBD5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656" y="0"/>
            <a:ext cx="11823563" cy="686247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5" name="Freeform: Shape 4">
            <a:extLst>
              <a:ext uri="{FF2B5EF4-FFF2-40B4-BE49-F238E27FC236}">
                <a16:creationId xmlns:a16="http://schemas.microsoft.com/office/drawing/2014/main" xmlns="" id="{89E83796-8DDD-40A3-9A5D-CA076644AB8E}"/>
              </a:ext>
            </a:extLst>
          </p:cNvPr>
          <p:cNvSpPr/>
          <p:nvPr/>
        </p:nvSpPr>
        <p:spPr>
          <a:xfrm>
            <a:off x="1" y="1"/>
            <a:ext cx="12169436" cy="6857998"/>
          </a:xfrm>
          <a:custGeom>
            <a:avLst/>
            <a:gdLst>
              <a:gd name="connsiteX0" fmla="*/ 7433977 w 7439025"/>
              <a:gd name="connsiteY0" fmla="*/ 3204401 h 4086225"/>
              <a:gd name="connsiteX1" fmla="*/ 7433977 w 7439025"/>
              <a:gd name="connsiteY1" fmla="*/ 4082129 h 4086225"/>
              <a:gd name="connsiteX2" fmla="*/ 7144 w 7439025"/>
              <a:gd name="connsiteY2" fmla="*/ 4082129 h 4086225"/>
              <a:gd name="connsiteX3" fmla="*/ 7144 w 7439025"/>
              <a:gd name="connsiteY3" fmla="*/ 7144 h 4086225"/>
              <a:gd name="connsiteX4" fmla="*/ 4517422 w 7439025"/>
              <a:gd name="connsiteY4" fmla="*/ 7144 h 4086225"/>
              <a:gd name="connsiteX5" fmla="*/ 4444080 w 7439025"/>
              <a:gd name="connsiteY5" fmla="*/ 623697 h 4086225"/>
              <a:gd name="connsiteX6" fmla="*/ 7052596 w 7439025"/>
              <a:gd name="connsiteY6" fmla="*/ 3232214 h 4086225"/>
              <a:gd name="connsiteX7" fmla="*/ 7433977 w 7439025"/>
              <a:gd name="connsiteY7" fmla="*/ 3204401 h 40862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439025" h="4086225">
                <a:moveTo>
                  <a:pt x="7433977" y="3204401"/>
                </a:moveTo>
                <a:lnTo>
                  <a:pt x="7433977" y="4082129"/>
                </a:lnTo>
                <a:lnTo>
                  <a:pt x="7144" y="4082129"/>
                </a:lnTo>
                <a:lnTo>
                  <a:pt x="7144" y="7144"/>
                </a:lnTo>
                <a:lnTo>
                  <a:pt x="4517422" y="7144"/>
                </a:lnTo>
                <a:cubicBezTo>
                  <a:pt x="4469511" y="204788"/>
                  <a:pt x="4444080" y="411290"/>
                  <a:pt x="4444080" y="623697"/>
                </a:cubicBezTo>
                <a:cubicBezTo>
                  <a:pt x="4444080" y="2064353"/>
                  <a:pt x="5611940" y="3232214"/>
                  <a:pt x="7052596" y="3232214"/>
                </a:cubicBezTo>
                <a:cubicBezTo>
                  <a:pt x="7182136" y="3232214"/>
                  <a:pt x="7309485" y="3222784"/>
                  <a:pt x="7433977" y="3204401"/>
                </a:cubicBezTo>
                <a:close/>
              </a:path>
            </a:pathLst>
          </a:custGeom>
          <a:gradFill>
            <a:gsLst>
              <a:gs pos="92000">
                <a:srgbClr val="123873">
                  <a:alpha val="77000"/>
                </a:srgbClr>
              </a:gs>
              <a:gs pos="23000">
                <a:srgbClr val="04B6CC">
                  <a:alpha val="47000"/>
                </a:srgbClr>
              </a:gs>
            </a:gsLst>
            <a:lin ang="8400000" scaled="0"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2162F278-2B97-4832-839A-7EDA8EE982C9}"/>
              </a:ext>
            </a:extLst>
          </p:cNvPr>
          <p:cNvSpPr txBox="1"/>
          <p:nvPr/>
        </p:nvSpPr>
        <p:spPr>
          <a:xfrm>
            <a:off x="315656" y="293695"/>
            <a:ext cx="679634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 Black" panose="02000000000000000000" pitchFamily="2" charset="0"/>
                <a:ea typeface="Roboto Black" panose="02000000000000000000" pitchFamily="2" charset="0"/>
              </a:rPr>
              <a:t>Vision Testing Corner</a:t>
            </a:r>
            <a:endParaRPr lang="en-US" sz="4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 Black" panose="02000000000000000000" pitchFamily="2" charset="0"/>
              <a:ea typeface="Roboto Black" panose="02000000000000000000" pitchFamily="2" charset="0"/>
            </a:endParaRPr>
          </a:p>
        </p:txBody>
      </p:sp>
      <p:graphicFrame>
        <p:nvGraphicFramePr>
          <p:cNvPr id="17" name="Table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03711440"/>
              </p:ext>
            </p:extLst>
          </p:nvPr>
        </p:nvGraphicFramePr>
        <p:xfrm>
          <a:off x="2014451" y="4314371"/>
          <a:ext cx="9861084" cy="2316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9196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27725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814286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2051973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466090">
                <a:tc>
                  <a:txBody>
                    <a:bodyPr/>
                    <a:lstStyle/>
                    <a:p>
                      <a:endParaRPr lang="en-US" sz="2800" dirty="0"/>
                    </a:p>
                  </a:txBody>
                  <a:tcPr marL="121920" marR="121920">
                    <a:gradFill flip="none" rotWithShape="1">
                      <a:gsLst>
                        <a:gs pos="0">
                          <a:srgbClr val="345F8B">
                            <a:shade val="30000"/>
                            <a:satMod val="115000"/>
                          </a:srgbClr>
                        </a:gs>
                        <a:gs pos="50000">
                          <a:srgbClr val="345F8B">
                            <a:shade val="67500"/>
                            <a:satMod val="115000"/>
                          </a:srgbClr>
                        </a:gs>
                        <a:gs pos="100000">
                          <a:srgbClr val="345F8B">
                            <a:shade val="100000"/>
                            <a:satMod val="115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Camps</a:t>
                      </a:r>
                      <a:endParaRPr lang="en-US" sz="2800" dirty="0"/>
                    </a:p>
                  </a:txBody>
                  <a:tcPr marL="121920" marR="121920">
                    <a:gradFill flip="none" rotWithShape="1">
                      <a:gsLst>
                        <a:gs pos="0">
                          <a:srgbClr val="345F8B">
                            <a:shade val="30000"/>
                            <a:satMod val="115000"/>
                          </a:srgbClr>
                        </a:gs>
                        <a:gs pos="50000">
                          <a:srgbClr val="345F8B">
                            <a:shade val="67500"/>
                            <a:satMod val="115000"/>
                          </a:srgbClr>
                        </a:gs>
                        <a:gs pos="100000">
                          <a:srgbClr val="345F8B">
                            <a:shade val="100000"/>
                            <a:satMod val="115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Checked Patients</a:t>
                      </a:r>
                      <a:endParaRPr lang="en-US" sz="2800" dirty="0"/>
                    </a:p>
                  </a:txBody>
                  <a:tcPr marL="121920" marR="121920">
                    <a:gradFill flip="none" rotWithShape="1">
                      <a:gsLst>
                        <a:gs pos="0">
                          <a:srgbClr val="345F8B">
                            <a:shade val="30000"/>
                            <a:satMod val="115000"/>
                          </a:srgbClr>
                        </a:gs>
                        <a:gs pos="50000">
                          <a:srgbClr val="345F8B">
                            <a:shade val="67500"/>
                            <a:satMod val="115000"/>
                          </a:srgbClr>
                        </a:gs>
                        <a:gs pos="100000">
                          <a:srgbClr val="345F8B">
                            <a:shade val="100000"/>
                            <a:satMod val="115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Cataract Surgery</a:t>
                      </a:r>
                      <a:endParaRPr lang="en-US" sz="2800" dirty="0"/>
                    </a:p>
                  </a:txBody>
                  <a:tcPr marL="121920" marR="121920">
                    <a:gradFill flip="none" rotWithShape="1">
                      <a:gsLst>
                        <a:gs pos="0">
                          <a:srgbClr val="345F8B">
                            <a:shade val="30000"/>
                            <a:satMod val="115000"/>
                          </a:srgbClr>
                        </a:gs>
                        <a:gs pos="50000">
                          <a:srgbClr val="345F8B">
                            <a:shade val="67500"/>
                            <a:satMod val="115000"/>
                          </a:srgbClr>
                        </a:gs>
                        <a:gs pos="100000">
                          <a:srgbClr val="345F8B">
                            <a:shade val="100000"/>
                            <a:satMod val="115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Other Surgeries</a:t>
                      </a:r>
                      <a:endParaRPr lang="en-US" sz="2800" dirty="0"/>
                    </a:p>
                  </a:txBody>
                  <a:tcPr marL="121920" marR="121920">
                    <a:gradFill flip="none" rotWithShape="1">
                      <a:gsLst>
                        <a:gs pos="0">
                          <a:srgbClr val="345F8B">
                            <a:shade val="30000"/>
                            <a:satMod val="115000"/>
                          </a:srgbClr>
                        </a:gs>
                        <a:gs pos="50000">
                          <a:srgbClr val="345F8B">
                            <a:shade val="67500"/>
                            <a:satMod val="115000"/>
                          </a:srgbClr>
                        </a:gs>
                        <a:gs pos="100000">
                          <a:srgbClr val="345F8B">
                            <a:shade val="100000"/>
                            <a:satMod val="115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865596">
                <a:tc>
                  <a:txBody>
                    <a:bodyPr/>
                    <a:lstStyle/>
                    <a:p>
                      <a:r>
                        <a:rPr lang="en-US" sz="2800" b="1" dirty="0" smtClean="0"/>
                        <a:t>Ophthalmic checkup with the help of </a:t>
                      </a:r>
                      <a:r>
                        <a:rPr lang="en-US" sz="2800" b="1" dirty="0" err="1" smtClean="0"/>
                        <a:t>Pvt</a:t>
                      </a:r>
                      <a:r>
                        <a:rPr lang="en-US" sz="2800" b="1" dirty="0" smtClean="0"/>
                        <a:t> Sector</a:t>
                      </a:r>
                      <a:endParaRPr lang="en-US" sz="2800" b="1" dirty="0"/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4</a:t>
                      </a:r>
                      <a:endParaRPr lang="en-US" sz="2800" dirty="0"/>
                    </a:p>
                  </a:txBody>
                  <a:tcPr marL="121920" marR="1219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1045</a:t>
                      </a:r>
                      <a:endParaRPr lang="en-US" sz="2800" dirty="0"/>
                    </a:p>
                  </a:txBody>
                  <a:tcPr marL="121920" marR="1219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201</a:t>
                      </a:r>
                      <a:endParaRPr lang="en-US" sz="2800" dirty="0"/>
                    </a:p>
                  </a:txBody>
                  <a:tcPr marL="121920" marR="1219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19</a:t>
                      </a:r>
                      <a:r>
                        <a:rPr lang="mr-IN" sz="2800" dirty="0" smtClean="0"/>
                        <a:t> </a:t>
                      </a:r>
                      <a:endParaRPr lang="en-US" sz="2800" dirty="0"/>
                    </a:p>
                  </a:txBody>
                  <a:tcPr marL="121920" marR="121920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20460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Placeholder 7">
            <a:extLst>
              <a:ext uri="{FF2B5EF4-FFF2-40B4-BE49-F238E27FC236}">
                <a16:creationId xmlns:a16="http://schemas.microsoft.com/office/drawing/2014/main" xmlns="" id="{F4DDD88D-6935-4D35-80B4-3F65EB0EBD5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656" y="108533"/>
            <a:ext cx="11823563" cy="664540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444571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4635F571-6BE7-489C-8746-709CF0CDD3EB}"/>
              </a:ext>
            </a:extLst>
          </p:cNvPr>
          <p:cNvSpPr/>
          <p:nvPr/>
        </p:nvSpPr>
        <p:spPr>
          <a:xfrm>
            <a:off x="1" y="0"/>
            <a:ext cx="12191999" cy="6857999"/>
          </a:xfrm>
          <a:prstGeom prst="rect">
            <a:avLst/>
          </a:prstGeom>
          <a:gradFill>
            <a:gsLst>
              <a:gs pos="41000">
                <a:srgbClr val="123873">
                  <a:alpha val="77000"/>
                </a:srgbClr>
              </a:gs>
              <a:gs pos="0">
                <a:srgbClr val="04B6CC">
                  <a:alpha val="47000"/>
                </a:srgb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Placeholder 2"/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00" b="1000"/>
          <a:stretch>
            <a:fillRect/>
          </a:stretch>
        </p:blipFill>
        <p:spPr>
          <a:xfrm>
            <a:off x="986291" y="904089"/>
            <a:ext cx="10219418" cy="5633643"/>
          </a:xfrm>
        </p:spPr>
      </p:pic>
      <p:sp>
        <p:nvSpPr>
          <p:cNvPr id="4" name="TextBox 3"/>
          <p:cNvSpPr txBox="1"/>
          <p:nvPr/>
        </p:nvSpPr>
        <p:spPr>
          <a:xfrm>
            <a:off x="1828800" y="159657"/>
            <a:ext cx="8534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Sanitary pad dispenser and incinerator</a:t>
            </a:r>
            <a:endParaRPr lang="en-GB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8154539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Rectangle 40">
            <a:extLst>
              <a:ext uri="{FF2B5EF4-FFF2-40B4-BE49-F238E27FC236}">
                <a16:creationId xmlns:a16="http://schemas.microsoft.com/office/drawing/2014/main" xmlns="" id="{4635F571-6BE7-489C-8746-709CF0CDD3EB}"/>
              </a:ext>
            </a:extLst>
          </p:cNvPr>
          <p:cNvSpPr/>
          <p:nvPr/>
        </p:nvSpPr>
        <p:spPr>
          <a:xfrm>
            <a:off x="1" y="0"/>
            <a:ext cx="12191999" cy="6857999"/>
          </a:xfrm>
          <a:prstGeom prst="rect">
            <a:avLst/>
          </a:prstGeom>
          <a:gradFill>
            <a:gsLst>
              <a:gs pos="24000">
                <a:srgbClr val="123873">
                  <a:alpha val="77000"/>
                </a:srgbClr>
              </a:gs>
              <a:gs pos="0">
                <a:srgbClr val="04B6CC">
                  <a:alpha val="47000"/>
                </a:srgb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Freeform: Shape 8">
            <a:extLst>
              <a:ext uri="{FF2B5EF4-FFF2-40B4-BE49-F238E27FC236}">
                <a16:creationId xmlns:a16="http://schemas.microsoft.com/office/drawing/2014/main" xmlns="" id="{50E5FC63-C4AC-4410-A068-8705BF0ED41C}"/>
              </a:ext>
            </a:extLst>
          </p:cNvPr>
          <p:cNvSpPr/>
          <p:nvPr/>
        </p:nvSpPr>
        <p:spPr>
          <a:xfrm>
            <a:off x="8998952" y="3357173"/>
            <a:ext cx="2946305" cy="2560086"/>
          </a:xfrm>
          <a:custGeom>
            <a:avLst/>
            <a:gdLst>
              <a:gd name="connsiteX0" fmla="*/ 1522577 w 2074571"/>
              <a:gd name="connsiteY0" fmla="*/ 553648 h 2074571"/>
              <a:gd name="connsiteX1" fmla="*/ 1936387 w 2074571"/>
              <a:gd name="connsiteY1" fmla="*/ 967458 h 2074571"/>
              <a:gd name="connsiteX2" fmla="*/ 1725342 w 2074571"/>
              <a:gd name="connsiteY2" fmla="*/ 1755105 h 2074571"/>
              <a:gd name="connsiteX3" fmla="*/ 1160056 w 2074571"/>
              <a:gd name="connsiteY3" fmla="*/ 1906581 h 2074571"/>
              <a:gd name="connsiteX4" fmla="*/ 594770 w 2074571"/>
              <a:gd name="connsiteY4" fmla="*/ 2058057 h 2074571"/>
              <a:gd name="connsiteX5" fmla="*/ 18214 w 2074571"/>
              <a:gd name="connsiteY5" fmla="*/ 1481455 h 2074571"/>
              <a:gd name="connsiteX6" fmla="*/ 169690 w 2074571"/>
              <a:gd name="connsiteY6" fmla="*/ 916169 h 2074571"/>
              <a:gd name="connsiteX7" fmla="*/ 321120 w 2074571"/>
              <a:gd name="connsiteY7" fmla="*/ 350883 h 2074571"/>
              <a:gd name="connsiteX8" fmla="*/ 1108767 w 2074571"/>
              <a:gd name="connsiteY8" fmla="*/ 139838 h 2074571"/>
              <a:gd name="connsiteX9" fmla="*/ 1522577 w 2074571"/>
              <a:gd name="connsiteY9" fmla="*/ 553648 h 20745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074571" h="2074571">
                <a:moveTo>
                  <a:pt x="1522577" y="553648"/>
                </a:moveTo>
                <a:lnTo>
                  <a:pt x="1936387" y="967458"/>
                </a:lnTo>
                <a:cubicBezTo>
                  <a:pt x="2192649" y="1223721"/>
                  <a:pt x="2075397" y="1661313"/>
                  <a:pt x="1725342" y="1755105"/>
                </a:cubicBezTo>
                <a:lnTo>
                  <a:pt x="1160056" y="1906581"/>
                </a:lnTo>
                <a:lnTo>
                  <a:pt x="594770" y="2058057"/>
                </a:lnTo>
                <a:cubicBezTo>
                  <a:pt x="244715" y="2151850"/>
                  <a:pt x="-75625" y="1831510"/>
                  <a:pt x="18214" y="1481455"/>
                </a:cubicBezTo>
                <a:lnTo>
                  <a:pt x="169690" y="916169"/>
                </a:lnTo>
                <a:lnTo>
                  <a:pt x="321120" y="350883"/>
                </a:lnTo>
                <a:cubicBezTo>
                  <a:pt x="414912" y="828"/>
                  <a:pt x="852504" y="-116424"/>
                  <a:pt x="1108767" y="139838"/>
                </a:cubicBezTo>
                <a:lnTo>
                  <a:pt x="1522577" y="553648"/>
                </a:lnTo>
                <a:close/>
              </a:path>
            </a:pathLst>
          </a:custGeom>
          <a:gradFill>
            <a:gsLst>
              <a:gs pos="92000">
                <a:srgbClr val="123873">
                  <a:alpha val="77000"/>
                </a:srgbClr>
              </a:gs>
              <a:gs pos="23000">
                <a:srgbClr val="04B6CC">
                  <a:alpha val="47000"/>
                </a:srgbClr>
              </a:gs>
            </a:gsLst>
            <a:lin ang="8400000" scaled="0"/>
          </a:gradFill>
          <a:ln w="458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3" name="Freeform: Shape 8">
            <a:extLst>
              <a:ext uri="{FF2B5EF4-FFF2-40B4-BE49-F238E27FC236}">
                <a16:creationId xmlns:a16="http://schemas.microsoft.com/office/drawing/2014/main" xmlns="" id="{50E5FC63-C4AC-4410-A068-8705BF0ED41C}"/>
              </a:ext>
            </a:extLst>
          </p:cNvPr>
          <p:cNvSpPr/>
          <p:nvPr/>
        </p:nvSpPr>
        <p:spPr>
          <a:xfrm>
            <a:off x="5515159" y="1893254"/>
            <a:ext cx="2946305" cy="2560086"/>
          </a:xfrm>
          <a:custGeom>
            <a:avLst/>
            <a:gdLst>
              <a:gd name="connsiteX0" fmla="*/ 1522577 w 2074571"/>
              <a:gd name="connsiteY0" fmla="*/ 553648 h 2074571"/>
              <a:gd name="connsiteX1" fmla="*/ 1936387 w 2074571"/>
              <a:gd name="connsiteY1" fmla="*/ 967458 h 2074571"/>
              <a:gd name="connsiteX2" fmla="*/ 1725342 w 2074571"/>
              <a:gd name="connsiteY2" fmla="*/ 1755105 h 2074571"/>
              <a:gd name="connsiteX3" fmla="*/ 1160056 w 2074571"/>
              <a:gd name="connsiteY3" fmla="*/ 1906581 h 2074571"/>
              <a:gd name="connsiteX4" fmla="*/ 594770 w 2074571"/>
              <a:gd name="connsiteY4" fmla="*/ 2058057 h 2074571"/>
              <a:gd name="connsiteX5" fmla="*/ 18214 w 2074571"/>
              <a:gd name="connsiteY5" fmla="*/ 1481455 h 2074571"/>
              <a:gd name="connsiteX6" fmla="*/ 169690 w 2074571"/>
              <a:gd name="connsiteY6" fmla="*/ 916169 h 2074571"/>
              <a:gd name="connsiteX7" fmla="*/ 321120 w 2074571"/>
              <a:gd name="connsiteY7" fmla="*/ 350883 h 2074571"/>
              <a:gd name="connsiteX8" fmla="*/ 1108767 w 2074571"/>
              <a:gd name="connsiteY8" fmla="*/ 139838 h 2074571"/>
              <a:gd name="connsiteX9" fmla="*/ 1522577 w 2074571"/>
              <a:gd name="connsiteY9" fmla="*/ 553648 h 20745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074571" h="2074571">
                <a:moveTo>
                  <a:pt x="1522577" y="553648"/>
                </a:moveTo>
                <a:lnTo>
                  <a:pt x="1936387" y="967458"/>
                </a:lnTo>
                <a:cubicBezTo>
                  <a:pt x="2192649" y="1223721"/>
                  <a:pt x="2075397" y="1661313"/>
                  <a:pt x="1725342" y="1755105"/>
                </a:cubicBezTo>
                <a:lnTo>
                  <a:pt x="1160056" y="1906581"/>
                </a:lnTo>
                <a:lnTo>
                  <a:pt x="594770" y="2058057"/>
                </a:lnTo>
                <a:cubicBezTo>
                  <a:pt x="244715" y="2151850"/>
                  <a:pt x="-75625" y="1831510"/>
                  <a:pt x="18214" y="1481455"/>
                </a:cubicBezTo>
                <a:lnTo>
                  <a:pt x="169690" y="916169"/>
                </a:lnTo>
                <a:lnTo>
                  <a:pt x="321120" y="350883"/>
                </a:lnTo>
                <a:cubicBezTo>
                  <a:pt x="414912" y="828"/>
                  <a:pt x="852504" y="-116424"/>
                  <a:pt x="1108767" y="139838"/>
                </a:cubicBezTo>
                <a:lnTo>
                  <a:pt x="1522577" y="553648"/>
                </a:lnTo>
                <a:close/>
              </a:path>
            </a:pathLst>
          </a:custGeom>
          <a:gradFill>
            <a:gsLst>
              <a:gs pos="92000">
                <a:srgbClr val="123873">
                  <a:alpha val="77000"/>
                </a:srgbClr>
              </a:gs>
              <a:gs pos="23000">
                <a:srgbClr val="04B6CC">
                  <a:alpha val="47000"/>
                </a:srgbClr>
              </a:gs>
            </a:gsLst>
            <a:lin ang="8400000" scaled="0"/>
          </a:gradFill>
          <a:ln w="458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2" name="Freeform: Shape 8">
            <a:extLst>
              <a:ext uri="{FF2B5EF4-FFF2-40B4-BE49-F238E27FC236}">
                <a16:creationId xmlns:a16="http://schemas.microsoft.com/office/drawing/2014/main" xmlns="" id="{50E5FC63-C4AC-4410-A068-8705BF0ED41C}"/>
              </a:ext>
            </a:extLst>
          </p:cNvPr>
          <p:cNvSpPr/>
          <p:nvPr/>
        </p:nvSpPr>
        <p:spPr>
          <a:xfrm>
            <a:off x="2904327" y="3688738"/>
            <a:ext cx="2946305" cy="2560086"/>
          </a:xfrm>
          <a:custGeom>
            <a:avLst/>
            <a:gdLst>
              <a:gd name="connsiteX0" fmla="*/ 1522577 w 2074571"/>
              <a:gd name="connsiteY0" fmla="*/ 553648 h 2074571"/>
              <a:gd name="connsiteX1" fmla="*/ 1936387 w 2074571"/>
              <a:gd name="connsiteY1" fmla="*/ 967458 h 2074571"/>
              <a:gd name="connsiteX2" fmla="*/ 1725342 w 2074571"/>
              <a:gd name="connsiteY2" fmla="*/ 1755105 h 2074571"/>
              <a:gd name="connsiteX3" fmla="*/ 1160056 w 2074571"/>
              <a:gd name="connsiteY3" fmla="*/ 1906581 h 2074571"/>
              <a:gd name="connsiteX4" fmla="*/ 594770 w 2074571"/>
              <a:gd name="connsiteY4" fmla="*/ 2058057 h 2074571"/>
              <a:gd name="connsiteX5" fmla="*/ 18214 w 2074571"/>
              <a:gd name="connsiteY5" fmla="*/ 1481455 h 2074571"/>
              <a:gd name="connsiteX6" fmla="*/ 169690 w 2074571"/>
              <a:gd name="connsiteY6" fmla="*/ 916169 h 2074571"/>
              <a:gd name="connsiteX7" fmla="*/ 321120 w 2074571"/>
              <a:gd name="connsiteY7" fmla="*/ 350883 h 2074571"/>
              <a:gd name="connsiteX8" fmla="*/ 1108767 w 2074571"/>
              <a:gd name="connsiteY8" fmla="*/ 139838 h 2074571"/>
              <a:gd name="connsiteX9" fmla="*/ 1522577 w 2074571"/>
              <a:gd name="connsiteY9" fmla="*/ 553648 h 20745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074571" h="2074571">
                <a:moveTo>
                  <a:pt x="1522577" y="553648"/>
                </a:moveTo>
                <a:lnTo>
                  <a:pt x="1936387" y="967458"/>
                </a:lnTo>
                <a:cubicBezTo>
                  <a:pt x="2192649" y="1223721"/>
                  <a:pt x="2075397" y="1661313"/>
                  <a:pt x="1725342" y="1755105"/>
                </a:cubicBezTo>
                <a:lnTo>
                  <a:pt x="1160056" y="1906581"/>
                </a:lnTo>
                <a:lnTo>
                  <a:pt x="594770" y="2058057"/>
                </a:lnTo>
                <a:cubicBezTo>
                  <a:pt x="244715" y="2151850"/>
                  <a:pt x="-75625" y="1831510"/>
                  <a:pt x="18214" y="1481455"/>
                </a:cubicBezTo>
                <a:lnTo>
                  <a:pt x="169690" y="916169"/>
                </a:lnTo>
                <a:lnTo>
                  <a:pt x="321120" y="350883"/>
                </a:lnTo>
                <a:cubicBezTo>
                  <a:pt x="414912" y="828"/>
                  <a:pt x="852504" y="-116424"/>
                  <a:pt x="1108767" y="139838"/>
                </a:cubicBezTo>
                <a:lnTo>
                  <a:pt x="1522577" y="553648"/>
                </a:lnTo>
                <a:close/>
              </a:path>
            </a:pathLst>
          </a:custGeom>
          <a:gradFill>
            <a:gsLst>
              <a:gs pos="92000">
                <a:srgbClr val="123873">
                  <a:alpha val="77000"/>
                </a:srgbClr>
              </a:gs>
              <a:gs pos="23000">
                <a:srgbClr val="04B6CC">
                  <a:alpha val="47000"/>
                </a:srgbClr>
              </a:gs>
            </a:gsLst>
            <a:lin ang="8400000" scaled="0"/>
          </a:gradFill>
          <a:ln w="458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xmlns="" id="{50E5FC63-C4AC-4410-A068-8705BF0ED41C}"/>
              </a:ext>
            </a:extLst>
          </p:cNvPr>
          <p:cNvSpPr/>
          <p:nvPr/>
        </p:nvSpPr>
        <p:spPr>
          <a:xfrm>
            <a:off x="229274" y="1858616"/>
            <a:ext cx="2946305" cy="2560086"/>
          </a:xfrm>
          <a:custGeom>
            <a:avLst/>
            <a:gdLst>
              <a:gd name="connsiteX0" fmla="*/ 1522577 w 2074571"/>
              <a:gd name="connsiteY0" fmla="*/ 553648 h 2074571"/>
              <a:gd name="connsiteX1" fmla="*/ 1936387 w 2074571"/>
              <a:gd name="connsiteY1" fmla="*/ 967458 h 2074571"/>
              <a:gd name="connsiteX2" fmla="*/ 1725342 w 2074571"/>
              <a:gd name="connsiteY2" fmla="*/ 1755105 h 2074571"/>
              <a:gd name="connsiteX3" fmla="*/ 1160056 w 2074571"/>
              <a:gd name="connsiteY3" fmla="*/ 1906581 h 2074571"/>
              <a:gd name="connsiteX4" fmla="*/ 594770 w 2074571"/>
              <a:gd name="connsiteY4" fmla="*/ 2058057 h 2074571"/>
              <a:gd name="connsiteX5" fmla="*/ 18214 w 2074571"/>
              <a:gd name="connsiteY5" fmla="*/ 1481455 h 2074571"/>
              <a:gd name="connsiteX6" fmla="*/ 169690 w 2074571"/>
              <a:gd name="connsiteY6" fmla="*/ 916169 h 2074571"/>
              <a:gd name="connsiteX7" fmla="*/ 321120 w 2074571"/>
              <a:gd name="connsiteY7" fmla="*/ 350883 h 2074571"/>
              <a:gd name="connsiteX8" fmla="*/ 1108767 w 2074571"/>
              <a:gd name="connsiteY8" fmla="*/ 139838 h 2074571"/>
              <a:gd name="connsiteX9" fmla="*/ 1522577 w 2074571"/>
              <a:gd name="connsiteY9" fmla="*/ 553648 h 20745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074571" h="2074571">
                <a:moveTo>
                  <a:pt x="1522577" y="553648"/>
                </a:moveTo>
                <a:lnTo>
                  <a:pt x="1936387" y="967458"/>
                </a:lnTo>
                <a:cubicBezTo>
                  <a:pt x="2192649" y="1223721"/>
                  <a:pt x="2075397" y="1661313"/>
                  <a:pt x="1725342" y="1755105"/>
                </a:cubicBezTo>
                <a:lnTo>
                  <a:pt x="1160056" y="1906581"/>
                </a:lnTo>
                <a:lnTo>
                  <a:pt x="594770" y="2058057"/>
                </a:lnTo>
                <a:cubicBezTo>
                  <a:pt x="244715" y="2151850"/>
                  <a:pt x="-75625" y="1831510"/>
                  <a:pt x="18214" y="1481455"/>
                </a:cubicBezTo>
                <a:lnTo>
                  <a:pt x="169690" y="916169"/>
                </a:lnTo>
                <a:lnTo>
                  <a:pt x="321120" y="350883"/>
                </a:lnTo>
                <a:cubicBezTo>
                  <a:pt x="414912" y="828"/>
                  <a:pt x="852504" y="-116424"/>
                  <a:pt x="1108767" y="139838"/>
                </a:cubicBezTo>
                <a:lnTo>
                  <a:pt x="1522577" y="553648"/>
                </a:lnTo>
                <a:close/>
              </a:path>
            </a:pathLst>
          </a:custGeom>
          <a:gradFill>
            <a:gsLst>
              <a:gs pos="92000">
                <a:srgbClr val="123873">
                  <a:alpha val="77000"/>
                </a:srgbClr>
              </a:gs>
              <a:gs pos="23000">
                <a:srgbClr val="04B6CC">
                  <a:alpha val="47000"/>
                </a:srgbClr>
              </a:gs>
            </a:gsLst>
            <a:lin ang="8400000" scaled="0"/>
          </a:gradFill>
          <a:ln w="458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xmlns="" id="{835BA9A2-7B4E-4AF2-AD89-1E65DC74AE32}"/>
              </a:ext>
            </a:extLst>
          </p:cNvPr>
          <p:cNvSpPr txBox="1"/>
          <p:nvPr/>
        </p:nvSpPr>
        <p:spPr>
          <a:xfrm>
            <a:off x="410020" y="226077"/>
            <a:ext cx="11535237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 Black" panose="02000000000000000000" pitchFamily="2" charset="0"/>
                <a:ea typeface="Roboto Black" panose="02000000000000000000" pitchFamily="2" charset="0"/>
              </a:rPr>
              <a:t>Physiotherapy services </a:t>
            </a:r>
            <a:r>
              <a:rPr lang="en-US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 Light" panose="02000000000000000000" pitchFamily="2" charset="0"/>
                <a:ea typeface="Roboto Light" panose="02000000000000000000" pitchFamily="2" charset="0"/>
              </a:rPr>
              <a:t>to </a:t>
            </a:r>
            <a:r>
              <a:rPr lang="en-US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 Light" panose="02000000000000000000" pitchFamily="2" charset="0"/>
                <a:ea typeface="Roboto Light" panose="02000000000000000000" pitchFamily="2" charset="0"/>
              </a:rPr>
              <a:t>elderly and pregnant mothers</a:t>
            </a:r>
          </a:p>
          <a:p>
            <a:pPr algn="ctr"/>
            <a:endParaRPr lang="en-US" sz="4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 Black" panose="02000000000000000000" pitchFamily="2" charset="0"/>
              <a:ea typeface="Roboto Black" panose="02000000000000000000" pitchFamily="2" charset="0"/>
            </a:endParaRPr>
          </a:p>
        </p:txBody>
      </p:sp>
      <p:pic>
        <p:nvPicPr>
          <p:cNvPr id="3" name="Picture Placeholder 2"/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49" b="12549"/>
          <a:stretch>
            <a:fillRect/>
          </a:stretch>
        </p:blipFill>
        <p:spPr>
          <a:xfrm>
            <a:off x="410020" y="1662213"/>
            <a:ext cx="2494306" cy="2494345"/>
          </a:xfrm>
        </p:spPr>
      </p:pic>
      <p:pic>
        <p:nvPicPr>
          <p:cNvPr id="5" name="Picture Placeholder 4"/>
          <p:cNvPicPr>
            <a:picLocks noGrp="1" noChangeAspect="1"/>
          </p:cNvPicPr>
          <p:nvPr>
            <p:ph type="pic"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486" b="12486"/>
          <a:stretch>
            <a:fillRect/>
          </a:stretch>
        </p:blipFill>
        <p:spPr>
          <a:xfrm>
            <a:off x="3130326" y="3520829"/>
            <a:ext cx="2494306" cy="2494345"/>
          </a:xfrm>
        </p:spPr>
      </p:pic>
      <p:pic>
        <p:nvPicPr>
          <p:cNvPr id="11" name="Picture Placeholder 10"/>
          <p:cNvPicPr>
            <a:picLocks noGrp="1" noChangeAspect="1"/>
          </p:cNvPicPr>
          <p:nvPr>
            <p:ph type="pic" sz="quarter" idx="15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228" r="27228"/>
          <a:stretch>
            <a:fillRect/>
          </a:stretch>
        </p:blipFill>
        <p:spPr>
          <a:xfrm>
            <a:off x="5687210" y="1832390"/>
            <a:ext cx="2494306" cy="2494345"/>
          </a:xfrm>
        </p:spPr>
      </p:pic>
      <p:pic>
        <p:nvPicPr>
          <p:cNvPr id="13" name="Picture Placeholder 12"/>
          <p:cNvPicPr>
            <a:picLocks noGrp="1" noChangeAspect="1"/>
          </p:cNvPicPr>
          <p:nvPr>
            <p:ph type="pic" sz="quarter" idx="16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257" r="27257"/>
          <a:stretch>
            <a:fillRect/>
          </a:stretch>
        </p:blipFill>
        <p:spPr>
          <a:xfrm>
            <a:off x="9224952" y="3290474"/>
            <a:ext cx="2494306" cy="2494345"/>
          </a:xfrm>
        </p:spPr>
      </p:pic>
    </p:spTree>
    <p:extLst>
      <p:ext uri="{BB962C8B-B14F-4D97-AF65-F5344CB8AC3E}">
        <p14:creationId xmlns:p14="http://schemas.microsoft.com/office/powerpoint/2010/main" val="618905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4635F571-6BE7-489C-8746-709CF0CDD3EB}"/>
              </a:ext>
            </a:extLst>
          </p:cNvPr>
          <p:cNvSpPr/>
          <p:nvPr/>
        </p:nvSpPr>
        <p:spPr>
          <a:xfrm>
            <a:off x="1" y="0"/>
            <a:ext cx="12191999" cy="6857999"/>
          </a:xfrm>
          <a:prstGeom prst="rect">
            <a:avLst/>
          </a:prstGeom>
          <a:gradFill>
            <a:gsLst>
              <a:gs pos="41000">
                <a:srgbClr val="123873">
                  <a:alpha val="77000"/>
                </a:srgbClr>
              </a:gs>
              <a:gs pos="0">
                <a:srgbClr val="04B6CC">
                  <a:alpha val="47000"/>
                </a:srgb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Placeholder 13" descr="A person wearing a blue shirt&#10;&#10;Description generated with very high confidence">
            <a:extLst>
              <a:ext uri="{FF2B5EF4-FFF2-40B4-BE49-F238E27FC236}">
                <a16:creationId xmlns:a16="http://schemas.microsoft.com/office/drawing/2014/main" xmlns="" id="{10AD3816-99A1-490E-AB2F-613F0C6F53F8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310" r="21616"/>
          <a:stretch/>
        </p:blipFill>
        <p:spPr>
          <a:xfrm>
            <a:off x="3432704" y="1482139"/>
            <a:ext cx="2519363" cy="4533900"/>
          </a:xfrm>
        </p:spPr>
      </p:pic>
      <p:pic>
        <p:nvPicPr>
          <p:cNvPr id="16" name="Picture Placeholder 15" descr="A person standing in front of a building&#10;&#10;Description generated with very high confidence">
            <a:extLst>
              <a:ext uri="{FF2B5EF4-FFF2-40B4-BE49-F238E27FC236}">
                <a16:creationId xmlns:a16="http://schemas.microsoft.com/office/drawing/2014/main" xmlns="" id="{44CC94AA-B1DE-4D36-AE31-C2A3E440138A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510" r="17446"/>
          <a:stretch/>
        </p:blipFill>
        <p:spPr>
          <a:xfrm>
            <a:off x="6239934" y="1369845"/>
            <a:ext cx="2519363" cy="4533900"/>
          </a:xfr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7E96CEA5-892A-4B45-AB04-F23D2787BA8A}"/>
              </a:ext>
            </a:extLst>
          </p:cNvPr>
          <p:cNvSpPr txBox="1"/>
          <p:nvPr/>
        </p:nvSpPr>
        <p:spPr>
          <a:xfrm>
            <a:off x="1" y="84667"/>
            <a:ext cx="1219199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 Black" panose="02000000000000000000" pitchFamily="2" charset="0"/>
                <a:ea typeface="Roboto Black" panose="02000000000000000000" pitchFamily="2" charset="0"/>
              </a:rPr>
              <a:t>Token machine system for OPD</a:t>
            </a:r>
            <a:endParaRPr lang="en-US" sz="4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 Black" panose="02000000000000000000" pitchFamily="2" charset="0"/>
              <a:ea typeface="Roboto Black" panose="02000000000000000000" pitchFamily="2" charset="0"/>
            </a:endParaRPr>
          </a:p>
        </p:txBody>
      </p:sp>
      <p:pic>
        <p:nvPicPr>
          <p:cNvPr id="8" name="Picture 3" descr="C:\Users\Acer\Pictures\Picasa\Collages\Collages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14697" y="905220"/>
            <a:ext cx="9962606" cy="560396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5728697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xmlns="" id="{9D464788-0C10-44CA-9BF0-332B57111D1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100" y="235743"/>
            <a:ext cx="11353800" cy="6386513"/>
          </a:xfrm>
        </p:spPr>
      </p:pic>
      <p:sp>
        <p:nvSpPr>
          <p:cNvPr id="8" name="Freeform: Shape 7">
            <a:extLst>
              <a:ext uri="{FF2B5EF4-FFF2-40B4-BE49-F238E27FC236}">
                <a16:creationId xmlns:a16="http://schemas.microsoft.com/office/drawing/2014/main" xmlns="" id="{0CB7AF4F-7789-47F9-A478-ED1888A9CEA8}"/>
              </a:ext>
            </a:extLst>
          </p:cNvPr>
          <p:cNvSpPr/>
          <p:nvPr/>
        </p:nvSpPr>
        <p:spPr>
          <a:xfrm>
            <a:off x="3664546" y="3040020"/>
            <a:ext cx="8108354" cy="3590030"/>
          </a:xfrm>
          <a:custGeom>
            <a:avLst/>
            <a:gdLst>
              <a:gd name="connsiteX0" fmla="*/ 8100543 w 8108353"/>
              <a:gd name="connsiteY0" fmla="*/ 7060 h 3590030"/>
              <a:gd name="connsiteX1" fmla="*/ 3465804 w 8108353"/>
              <a:gd name="connsiteY1" fmla="*/ 7060 h 3590030"/>
              <a:gd name="connsiteX2" fmla="*/ 7060 w 8108353"/>
              <a:gd name="connsiteY2" fmla="*/ 3548402 h 3590030"/>
              <a:gd name="connsiteX3" fmla="*/ 8100543 w 8108353"/>
              <a:gd name="connsiteY3" fmla="*/ 3548402 h 3590030"/>
              <a:gd name="connsiteX4" fmla="*/ 8100543 w 8108353"/>
              <a:gd name="connsiteY4" fmla="*/ 7060 h 35900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08353" h="3590030">
                <a:moveTo>
                  <a:pt x="8100543" y="7060"/>
                </a:moveTo>
                <a:lnTo>
                  <a:pt x="3465804" y="7060"/>
                </a:lnTo>
                <a:lnTo>
                  <a:pt x="7060" y="3548402"/>
                </a:lnTo>
                <a:cubicBezTo>
                  <a:pt x="7060" y="3548402"/>
                  <a:pt x="8082923" y="3630907"/>
                  <a:pt x="8100543" y="3548402"/>
                </a:cubicBezTo>
                <a:cubicBezTo>
                  <a:pt x="8118161" y="3465898"/>
                  <a:pt x="8100543" y="7060"/>
                  <a:pt x="8100543" y="7060"/>
                </a:cubicBezTo>
                <a:close/>
              </a:path>
            </a:pathLst>
          </a:custGeom>
          <a:gradFill>
            <a:gsLst>
              <a:gs pos="92000">
                <a:srgbClr val="123873">
                  <a:alpha val="77000"/>
                </a:srgbClr>
              </a:gs>
              <a:gs pos="23000">
                <a:srgbClr val="04B6CC">
                  <a:alpha val="47000"/>
                </a:srgbClr>
              </a:gs>
            </a:gsLst>
            <a:lin ang="8400000" scaled="0"/>
          </a:gradFill>
          <a:ln w="946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xmlns="" id="{C68F9056-E8D2-43FF-9D49-1C8F359BFEDA}"/>
              </a:ext>
            </a:extLst>
          </p:cNvPr>
          <p:cNvSpPr/>
          <p:nvPr/>
        </p:nvSpPr>
        <p:spPr>
          <a:xfrm>
            <a:off x="419100" y="243537"/>
            <a:ext cx="8108354" cy="3590030"/>
          </a:xfrm>
          <a:custGeom>
            <a:avLst/>
            <a:gdLst>
              <a:gd name="connsiteX0" fmla="*/ 14961 w 8108353"/>
              <a:gd name="connsiteY0" fmla="*/ 3585071 h 3590030"/>
              <a:gd name="connsiteX1" fmla="*/ 4649700 w 8108353"/>
              <a:gd name="connsiteY1" fmla="*/ 3585071 h 3590030"/>
              <a:gd name="connsiteX2" fmla="*/ 8108348 w 8108353"/>
              <a:gd name="connsiteY2" fmla="*/ 43729 h 3590030"/>
              <a:gd name="connsiteX3" fmla="*/ 14866 w 8108353"/>
              <a:gd name="connsiteY3" fmla="*/ 43729 h 3590030"/>
              <a:gd name="connsiteX4" fmla="*/ 14961 w 8108353"/>
              <a:gd name="connsiteY4" fmla="*/ 3585071 h 35900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08353" h="3590030">
                <a:moveTo>
                  <a:pt x="14961" y="3585071"/>
                </a:moveTo>
                <a:lnTo>
                  <a:pt x="4649700" y="3585071"/>
                </a:lnTo>
                <a:lnTo>
                  <a:pt x="8108348" y="43729"/>
                </a:lnTo>
                <a:cubicBezTo>
                  <a:pt x="8108348" y="43729"/>
                  <a:pt x="32485" y="-38776"/>
                  <a:pt x="14866" y="43729"/>
                </a:cubicBezTo>
                <a:cubicBezTo>
                  <a:pt x="-2753" y="126233"/>
                  <a:pt x="14961" y="3585071"/>
                  <a:pt x="14961" y="3585071"/>
                </a:cubicBezTo>
                <a:close/>
              </a:path>
            </a:pathLst>
          </a:custGeom>
          <a:gradFill>
            <a:gsLst>
              <a:gs pos="92000">
                <a:srgbClr val="123873">
                  <a:alpha val="77000"/>
                </a:srgbClr>
              </a:gs>
              <a:gs pos="23000">
                <a:srgbClr val="04B6CC">
                  <a:alpha val="47000"/>
                </a:srgbClr>
              </a:gs>
            </a:gsLst>
            <a:lin ang="8400000" scaled="0"/>
          </a:gradFill>
          <a:ln w="946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xmlns="" id="{391CFBC5-FC6C-4D1A-B947-332F1E514EA2}"/>
              </a:ext>
            </a:extLst>
          </p:cNvPr>
          <p:cNvSpPr/>
          <p:nvPr/>
        </p:nvSpPr>
        <p:spPr>
          <a:xfrm>
            <a:off x="2174525" y="693932"/>
            <a:ext cx="4363453" cy="4363453"/>
          </a:xfrm>
          <a:prstGeom prst="ellipse">
            <a:avLst/>
          </a:prstGeom>
          <a:solidFill>
            <a:srgbClr val="04B6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E6C3846A-D68C-4FF2-9D32-1B685C5E1B38}"/>
              </a:ext>
            </a:extLst>
          </p:cNvPr>
          <p:cNvSpPr txBox="1"/>
          <p:nvPr/>
        </p:nvSpPr>
        <p:spPr>
          <a:xfrm>
            <a:off x="2392363" y="1746891"/>
            <a:ext cx="4074059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>
                <a:solidFill>
                  <a:schemeClr val="bg1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HWC Best practices in Maharashtra</a:t>
            </a:r>
            <a:endParaRPr lang="en-US" sz="4400" dirty="0">
              <a:solidFill>
                <a:schemeClr val="bg1"/>
              </a:solidFill>
              <a:latin typeface="Roboto Black" panose="02000000000000000000" pitchFamily="2" charset="0"/>
              <a:ea typeface="Roboto Black" panose="02000000000000000000" pitchFamily="2" charset="0"/>
            </a:endParaRPr>
          </a:p>
        </p:txBody>
      </p:sp>
      <p:sp>
        <p:nvSpPr>
          <p:cNvPr id="17" name="Text Placeholder 4">
            <a:extLst>
              <a:ext uri="{FF2B5EF4-FFF2-40B4-BE49-F238E27FC236}">
                <a16:creationId xmlns:a16="http://schemas.microsoft.com/office/drawing/2014/main" xmlns="" id="{106C7197-F23D-44BC-B85D-A2BCD1046F7C}"/>
              </a:ext>
            </a:extLst>
          </p:cNvPr>
          <p:cNvSpPr txBox="1">
            <a:spLocks/>
          </p:cNvSpPr>
          <p:nvPr/>
        </p:nvSpPr>
        <p:spPr>
          <a:xfrm>
            <a:off x="6537978" y="4795863"/>
            <a:ext cx="5140391" cy="43204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altLang="ko-KR" sz="3200" b="1" dirty="0" smtClean="0">
                <a:solidFill>
                  <a:schemeClr val="bg1"/>
                </a:solidFill>
              </a:rPr>
              <a:t>BEST PRACTICE V: </a:t>
            </a:r>
            <a:r>
              <a:rPr lang="en-US" altLang="ko-KR" sz="3200" b="1" dirty="0">
                <a:solidFill>
                  <a:schemeClr val="bg1"/>
                </a:solidFill>
              </a:rPr>
              <a:t>Healthy Parents Healthy Child Initiative: Pre-conception care for preventing maternal mortality, morbidity and adverse birth outcomes </a:t>
            </a:r>
          </a:p>
        </p:txBody>
      </p:sp>
      <p:pic>
        <p:nvPicPr>
          <p:cNvPr id="21" name="Graphic 20">
            <a:extLst>
              <a:ext uri="{FF2B5EF4-FFF2-40B4-BE49-F238E27FC236}">
                <a16:creationId xmlns:a16="http://schemas.microsoft.com/office/drawing/2014/main" xmlns="" id="{B3A4F648-0ADF-4AE8-9B19-1C34CF2C59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720736" y="294292"/>
            <a:ext cx="5376245" cy="5345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0383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2E5FA384-2FA6-4FDC-8C12-A8C24A30E60B}"/>
              </a:ext>
            </a:extLst>
          </p:cNvPr>
          <p:cNvSpPr txBox="1"/>
          <p:nvPr/>
        </p:nvSpPr>
        <p:spPr>
          <a:xfrm>
            <a:off x="287384" y="0"/>
            <a:ext cx="1163900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4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Pre-conception care for preventing maternal mortality, morbidity and adverse birth outcomes </a:t>
            </a:r>
            <a:endParaRPr lang="en-US" sz="4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 Black" panose="02000000000000000000" pitchFamily="2" charset="0"/>
              <a:ea typeface="Roboto Black" panose="020000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7F6FAC87-6CBB-444F-8967-ACFEDB78B2F1}"/>
              </a:ext>
            </a:extLst>
          </p:cNvPr>
          <p:cNvSpPr txBox="1"/>
          <p:nvPr/>
        </p:nvSpPr>
        <p:spPr>
          <a:xfrm>
            <a:off x="130629" y="1273394"/>
            <a:ext cx="11795761" cy="55846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N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Project implemented in HWCs of </a:t>
            </a:r>
            <a:r>
              <a:rPr lang="en-US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Nashik and </a:t>
            </a:r>
            <a:r>
              <a:rPr lang="en-US" sz="20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Sinnar</a:t>
            </a:r>
            <a:r>
              <a:rPr lang="en-US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Blocks of </a:t>
            </a:r>
            <a:r>
              <a:rPr lang="en-US" sz="20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Nashik</a:t>
            </a:r>
            <a:r>
              <a:rPr lang="en-US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district. </a:t>
            </a:r>
            <a:endParaRPr lang="en-US" sz="2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Beneficiaries were a</a:t>
            </a:r>
            <a:r>
              <a:rPr lang="en-IN" sz="20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ll</a:t>
            </a:r>
            <a:r>
              <a:rPr lang="en-IN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eligible married women in the reproductive age group of 15-49 years planning to become pregnant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N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Implementing Partners - </a:t>
            </a:r>
            <a:r>
              <a:rPr lang="en-IN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NHM, Maharashtra, UNICEF and </a:t>
            </a:r>
            <a:r>
              <a:rPr lang="en-IN" sz="20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Bharati</a:t>
            </a:r>
            <a:r>
              <a:rPr lang="en-IN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0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Vidyapeeth</a:t>
            </a:r>
            <a:r>
              <a:rPr lang="en-IN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Pune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N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Implementation started in April 2018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N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Implementation </a:t>
            </a:r>
            <a:r>
              <a:rPr lang="en-IN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strategy:</a:t>
            </a:r>
            <a:endParaRPr lang="en-IN" sz="2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N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ASHAs visit each house of the village and enrol those women who are planning pregnancies.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N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Investigations; Blood group both ABO and Rh, </a:t>
            </a:r>
            <a:r>
              <a:rPr lang="en-IN" sz="20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Hb</a:t>
            </a:r>
            <a:r>
              <a:rPr lang="en-IN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solubility test for sickle cell anaemia, blood sugar by glucometer, HIV, VDRL, TSH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N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Nutritional advice to all women with special emphasis to women with BMI &lt;18.5 and &gt;25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N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IFA, deworming every six months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N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Daily Folic acid supplementation to those planning to conceive</a:t>
            </a:r>
            <a:r>
              <a:rPr lang="en-IN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en-IN" sz="2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5477198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: Shape 2">
            <a:extLst>
              <a:ext uri="{FF2B5EF4-FFF2-40B4-BE49-F238E27FC236}">
                <a16:creationId xmlns:a16="http://schemas.microsoft.com/office/drawing/2014/main" xmlns="" id="{E52A4CB5-BF9F-4D2C-BAA7-7481E25B32BD}"/>
              </a:ext>
            </a:extLst>
          </p:cNvPr>
          <p:cNvSpPr/>
          <p:nvPr/>
        </p:nvSpPr>
        <p:spPr>
          <a:xfrm>
            <a:off x="-7144" y="-7144"/>
            <a:ext cx="12201525" cy="6867525"/>
          </a:xfrm>
          <a:custGeom>
            <a:avLst/>
            <a:gdLst>
              <a:gd name="connsiteX0" fmla="*/ 7144 w 12201525"/>
              <a:gd name="connsiteY0" fmla="*/ 7144 h 6867525"/>
              <a:gd name="connsiteX1" fmla="*/ 7144 w 12201525"/>
              <a:gd name="connsiteY1" fmla="*/ 6865144 h 6867525"/>
              <a:gd name="connsiteX2" fmla="*/ 12199144 w 12201525"/>
              <a:gd name="connsiteY2" fmla="*/ 6865144 h 6867525"/>
              <a:gd name="connsiteX3" fmla="*/ 12199144 w 12201525"/>
              <a:gd name="connsiteY3" fmla="*/ 7144 h 6867525"/>
              <a:gd name="connsiteX4" fmla="*/ 7144 w 12201525"/>
              <a:gd name="connsiteY4" fmla="*/ 7144 h 6867525"/>
              <a:gd name="connsiteX5" fmla="*/ 10549510 w 12201525"/>
              <a:gd name="connsiteY5" fmla="*/ 4585049 h 6867525"/>
              <a:gd name="connsiteX6" fmla="*/ 9378982 w 12201525"/>
              <a:gd name="connsiteY6" fmla="*/ 4898708 h 6867525"/>
              <a:gd name="connsiteX7" fmla="*/ 8208455 w 12201525"/>
              <a:gd name="connsiteY7" fmla="*/ 5212366 h 6867525"/>
              <a:gd name="connsiteX8" fmla="*/ 7014496 w 12201525"/>
              <a:gd name="connsiteY8" fmla="*/ 4018407 h 6867525"/>
              <a:gd name="connsiteX9" fmla="*/ 7641812 w 12201525"/>
              <a:gd name="connsiteY9" fmla="*/ 1677353 h 6867525"/>
              <a:gd name="connsiteX10" fmla="*/ 9272778 w 12201525"/>
              <a:gd name="connsiteY10" fmla="*/ 1240346 h 6867525"/>
              <a:gd name="connsiteX11" fmla="*/ 10129647 w 12201525"/>
              <a:gd name="connsiteY11" fmla="*/ 2097215 h 6867525"/>
              <a:gd name="connsiteX12" fmla="*/ 10986515 w 12201525"/>
              <a:gd name="connsiteY12" fmla="*/ 2954179 h 6867525"/>
              <a:gd name="connsiteX13" fmla="*/ 10549510 w 12201525"/>
              <a:gd name="connsiteY13" fmla="*/ 4585049 h 6867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201525" h="6867525">
                <a:moveTo>
                  <a:pt x="7144" y="7144"/>
                </a:moveTo>
                <a:lnTo>
                  <a:pt x="7144" y="6865144"/>
                </a:lnTo>
                <a:lnTo>
                  <a:pt x="12199144" y="6865144"/>
                </a:lnTo>
                <a:lnTo>
                  <a:pt x="12199144" y="7144"/>
                </a:lnTo>
                <a:lnTo>
                  <a:pt x="7144" y="7144"/>
                </a:lnTo>
                <a:close/>
                <a:moveTo>
                  <a:pt x="10549510" y="4585049"/>
                </a:moveTo>
                <a:lnTo>
                  <a:pt x="9378982" y="4898708"/>
                </a:lnTo>
                <a:lnTo>
                  <a:pt x="8208455" y="5212366"/>
                </a:lnTo>
                <a:cubicBezTo>
                  <a:pt x="7483602" y="5406581"/>
                  <a:pt x="6820281" y="4743260"/>
                  <a:pt x="7014496" y="4018407"/>
                </a:cubicBezTo>
                <a:lnTo>
                  <a:pt x="7641812" y="1677353"/>
                </a:lnTo>
                <a:cubicBezTo>
                  <a:pt x="7836027" y="952500"/>
                  <a:pt x="8742140" y="709708"/>
                  <a:pt x="9272778" y="1240346"/>
                </a:cubicBezTo>
                <a:lnTo>
                  <a:pt x="10129647" y="2097215"/>
                </a:lnTo>
                <a:lnTo>
                  <a:pt x="10986515" y="2954179"/>
                </a:lnTo>
                <a:cubicBezTo>
                  <a:pt x="11517154" y="3484816"/>
                  <a:pt x="11274362" y="4390835"/>
                  <a:pt x="10549510" y="4585049"/>
                </a:cubicBezTo>
                <a:close/>
              </a:path>
            </a:pathLst>
          </a:custGeom>
          <a:gradFill>
            <a:gsLst>
              <a:gs pos="86000">
                <a:srgbClr val="123873">
                  <a:alpha val="82000"/>
                </a:srgbClr>
              </a:gs>
              <a:gs pos="8000">
                <a:srgbClr val="04B6CC">
                  <a:alpha val="67000"/>
                </a:srgbClr>
              </a:gs>
            </a:gsLst>
            <a:lin ang="9600000" scaled="0"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529FBC78-CD04-4B4A-8509-B89A1F4DAD51}"/>
              </a:ext>
            </a:extLst>
          </p:cNvPr>
          <p:cNvSpPr txBox="1"/>
          <p:nvPr/>
        </p:nvSpPr>
        <p:spPr>
          <a:xfrm>
            <a:off x="476268" y="325779"/>
            <a:ext cx="503385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smtClean="0">
                <a:solidFill>
                  <a:schemeClr val="bg1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Interventions</a:t>
            </a:r>
            <a:endParaRPr lang="en-US" sz="5400" dirty="0">
              <a:solidFill>
                <a:schemeClr val="bg1"/>
              </a:solidFill>
              <a:latin typeface="Roboto Black" panose="02000000000000000000" pitchFamily="2" charset="0"/>
              <a:ea typeface="Roboto Black" panose="02000000000000000000" pitchFamily="2" charset="0"/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299" y="1312709"/>
            <a:ext cx="11668638" cy="55476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6770344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6" descr="A close up of a device&#10;&#10;Description generated with high confidence">
            <a:extLst>
              <a:ext uri="{FF2B5EF4-FFF2-40B4-BE49-F238E27FC236}">
                <a16:creationId xmlns:a16="http://schemas.microsoft.com/office/drawing/2014/main" xmlns="" id="{8FD2B78B-54AD-4687-BBAF-E3E57DA16E90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418" b="18418"/>
          <a:stretch>
            <a:fillRect/>
          </a:stretch>
        </p:blipFill>
        <p:spPr/>
      </p:pic>
      <p:sp>
        <p:nvSpPr>
          <p:cNvPr id="9" name="Freeform: Shape 8">
            <a:extLst>
              <a:ext uri="{FF2B5EF4-FFF2-40B4-BE49-F238E27FC236}">
                <a16:creationId xmlns:a16="http://schemas.microsoft.com/office/drawing/2014/main" xmlns="" id="{A74B1156-A180-49B0-B06E-9F11F2B430C1}"/>
              </a:ext>
            </a:extLst>
          </p:cNvPr>
          <p:cNvSpPr/>
          <p:nvPr/>
        </p:nvSpPr>
        <p:spPr>
          <a:xfrm>
            <a:off x="-14288" y="-7144"/>
            <a:ext cx="12206288" cy="5349853"/>
          </a:xfrm>
          <a:custGeom>
            <a:avLst/>
            <a:gdLst>
              <a:gd name="connsiteX0" fmla="*/ 0 w 12199144"/>
              <a:gd name="connsiteY0" fmla="*/ 0 h 5141119"/>
              <a:gd name="connsiteX1" fmla="*/ 10925175 w 12199144"/>
              <a:gd name="connsiteY1" fmla="*/ 0 h 5141119"/>
              <a:gd name="connsiteX2" fmla="*/ 10925175 w 12199144"/>
              <a:gd name="connsiteY2" fmla="*/ 7144 h 5141119"/>
              <a:gd name="connsiteX3" fmla="*/ 12199144 w 12199144"/>
              <a:gd name="connsiteY3" fmla="*/ 7144 h 5141119"/>
              <a:gd name="connsiteX4" fmla="*/ 12199144 w 12199144"/>
              <a:gd name="connsiteY4" fmla="*/ 3230690 h 5141119"/>
              <a:gd name="connsiteX5" fmla="*/ 7144 w 12199144"/>
              <a:gd name="connsiteY5" fmla="*/ 5141119 h 5141119"/>
              <a:gd name="connsiteX6" fmla="*/ 7144 w 12199144"/>
              <a:gd name="connsiteY6" fmla="*/ 3340100 h 5141119"/>
              <a:gd name="connsiteX7" fmla="*/ 0 w 12199144"/>
              <a:gd name="connsiteY7" fmla="*/ 3340100 h 51411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9144" h="5141119">
                <a:moveTo>
                  <a:pt x="0" y="0"/>
                </a:moveTo>
                <a:lnTo>
                  <a:pt x="10925175" y="0"/>
                </a:lnTo>
                <a:lnTo>
                  <a:pt x="10925175" y="7144"/>
                </a:lnTo>
                <a:lnTo>
                  <a:pt x="12199144" y="7144"/>
                </a:lnTo>
                <a:lnTo>
                  <a:pt x="12199144" y="3230690"/>
                </a:lnTo>
                <a:lnTo>
                  <a:pt x="7144" y="5141119"/>
                </a:lnTo>
                <a:lnTo>
                  <a:pt x="7144" y="3340100"/>
                </a:lnTo>
                <a:lnTo>
                  <a:pt x="0" y="3340100"/>
                </a:lnTo>
                <a:close/>
              </a:path>
            </a:pathLst>
          </a:custGeom>
          <a:gradFill>
            <a:gsLst>
              <a:gs pos="95000">
                <a:srgbClr val="123873">
                  <a:alpha val="77000"/>
                </a:srgbClr>
              </a:gs>
              <a:gs pos="23000">
                <a:srgbClr val="04B6CC">
                  <a:alpha val="47000"/>
                </a:srgb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BC14CFDA-B7E3-4685-9F01-252A9998CD87}"/>
              </a:ext>
            </a:extLst>
          </p:cNvPr>
          <p:cNvSpPr txBox="1"/>
          <p:nvPr/>
        </p:nvSpPr>
        <p:spPr>
          <a:xfrm>
            <a:off x="108856" y="157007"/>
            <a:ext cx="503385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 Black" panose="02000000000000000000" pitchFamily="2" charset="0"/>
                <a:ea typeface="Roboto Black" panose="02000000000000000000" pitchFamily="2" charset="0"/>
              </a:rPr>
              <a:t>Impact</a:t>
            </a:r>
            <a:endParaRPr lang="en-US" sz="4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 Black" panose="02000000000000000000" pitchFamily="2" charset="0"/>
              <a:ea typeface="Roboto Black" panose="02000000000000000000" pitchFamily="2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CA48F5D9-AC1A-4D75-8753-406F58B972DA}"/>
              </a:ext>
            </a:extLst>
          </p:cNvPr>
          <p:cNvSpPr txBox="1"/>
          <p:nvPr/>
        </p:nvSpPr>
        <p:spPr>
          <a:xfrm>
            <a:off x="557997" y="941032"/>
            <a:ext cx="11153711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en-IN" sz="2800" b="1" dirty="0" smtClean="0">
                <a:solidFill>
                  <a:schemeClr val="bg1"/>
                </a:solidFill>
              </a:rPr>
              <a:t>1. Improvement </a:t>
            </a:r>
            <a:r>
              <a:rPr lang="en-IN" sz="2800" b="1" dirty="0">
                <a:solidFill>
                  <a:schemeClr val="bg1"/>
                </a:solidFill>
              </a:rPr>
              <a:t>in BMI nine months follow </a:t>
            </a:r>
            <a:r>
              <a:rPr lang="en-IN" sz="2800" b="1" dirty="0" smtClean="0">
                <a:solidFill>
                  <a:schemeClr val="bg1"/>
                </a:solidFill>
              </a:rPr>
              <a:t>ups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bg1"/>
                </a:solidFill>
              </a:rPr>
              <a:t>Proportion </a:t>
            </a:r>
            <a:r>
              <a:rPr lang="en-US" sz="2400" dirty="0">
                <a:solidFill>
                  <a:schemeClr val="bg1"/>
                </a:solidFill>
              </a:rPr>
              <a:t>of women with extremely low BMI (less than 16) reduced from 9.9% to </a:t>
            </a:r>
            <a:r>
              <a:rPr lang="en-US" sz="2400" dirty="0" smtClean="0">
                <a:solidFill>
                  <a:schemeClr val="bg1"/>
                </a:solidFill>
              </a:rPr>
              <a:t>3.9%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bg1"/>
                </a:solidFill>
              </a:rPr>
              <a:t>Low </a:t>
            </a:r>
            <a:r>
              <a:rPr lang="en-US" sz="2400" dirty="0">
                <a:solidFill>
                  <a:schemeClr val="bg1"/>
                </a:solidFill>
              </a:rPr>
              <a:t>BMI (16.01 to 18.5 reduced from 30.8% to 21.1% (</a:t>
            </a:r>
            <a:r>
              <a:rPr lang="en-IN" sz="2400" b="1" dirty="0">
                <a:solidFill>
                  <a:schemeClr val="bg1"/>
                </a:solidFill>
              </a:rPr>
              <a:t>p-value </a:t>
            </a:r>
            <a:r>
              <a:rPr lang="en-IN" sz="2400" dirty="0">
                <a:solidFill>
                  <a:schemeClr val="bg1"/>
                </a:solidFill>
              </a:rPr>
              <a:t>&lt; 0.001)</a:t>
            </a:r>
            <a:r>
              <a:rPr lang="en-US" sz="2400" dirty="0">
                <a:solidFill>
                  <a:schemeClr val="bg1"/>
                </a:solidFill>
              </a:rPr>
              <a:t>  </a:t>
            </a:r>
            <a:endParaRPr lang="en-US" sz="3600" dirty="0">
              <a:solidFill>
                <a:schemeClr val="bg1"/>
              </a:solidFill>
            </a:endParaRPr>
          </a:p>
          <a:p>
            <a:pPr marL="400050" lvl="1" indent="0">
              <a:spcBef>
                <a:spcPts val="0"/>
              </a:spcBef>
              <a:buNone/>
            </a:pPr>
            <a:r>
              <a:rPr lang="en-IN" sz="2800" b="1" dirty="0" smtClean="0">
                <a:solidFill>
                  <a:schemeClr val="bg1"/>
                </a:solidFill>
              </a:rPr>
              <a:t>2. Significant </a:t>
            </a:r>
            <a:r>
              <a:rPr lang="en-IN" sz="2800" b="1" dirty="0">
                <a:solidFill>
                  <a:schemeClr val="bg1"/>
                </a:solidFill>
              </a:rPr>
              <a:t>increase in </a:t>
            </a:r>
            <a:r>
              <a:rPr lang="en-IN" sz="2800" b="1" dirty="0" err="1">
                <a:solidFill>
                  <a:schemeClr val="bg1"/>
                </a:solidFill>
              </a:rPr>
              <a:t>Hb</a:t>
            </a:r>
            <a:r>
              <a:rPr lang="en-IN" sz="2800" b="1" dirty="0">
                <a:solidFill>
                  <a:schemeClr val="bg1"/>
                </a:solidFill>
              </a:rPr>
              <a:t>% at seven months follow ups</a:t>
            </a:r>
            <a:r>
              <a:rPr lang="en-US" altLang="ko-KR" sz="2800" b="1" dirty="0">
                <a:solidFill>
                  <a:schemeClr val="bg1"/>
                </a:solidFill>
              </a:rPr>
              <a:t>.</a:t>
            </a:r>
            <a:endParaRPr lang="ko-KR" altLang="en-US" sz="2800" b="1" dirty="0">
              <a:solidFill>
                <a:schemeClr val="bg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26071" y="3309704"/>
            <a:ext cx="10734655" cy="2369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00050" lvl="1" indent="0">
              <a:buNone/>
            </a:pPr>
            <a:r>
              <a:rPr lang="en-IN" sz="2800" b="1" dirty="0" smtClean="0">
                <a:solidFill>
                  <a:schemeClr val="bg1"/>
                </a:solidFill>
              </a:rPr>
              <a:t>3. Other </a:t>
            </a:r>
            <a:r>
              <a:rPr lang="en-IN" sz="2800" b="1" dirty="0">
                <a:solidFill>
                  <a:schemeClr val="bg1"/>
                </a:solidFill>
              </a:rPr>
              <a:t>improvements </a:t>
            </a:r>
          </a:p>
          <a:p>
            <a:pPr marL="685800" lvl="1" indent="-285750">
              <a:buFont typeface="Arial" panose="020B0604020202020204" pitchFamily="34" charset="0"/>
              <a:buChar char="•"/>
            </a:pPr>
            <a:r>
              <a:rPr lang="en-IN" sz="2000" dirty="0">
                <a:solidFill>
                  <a:schemeClr val="bg1"/>
                </a:solidFill>
              </a:rPr>
              <a:t>Evidence of delaying first pregnancy in adolescent married women</a:t>
            </a:r>
          </a:p>
          <a:p>
            <a:pPr marL="685800" lvl="1" indent="-285750">
              <a:buFont typeface="Arial" panose="020B0604020202020204" pitchFamily="34" charset="0"/>
              <a:buChar char="•"/>
            </a:pPr>
            <a:r>
              <a:rPr lang="en-IN" sz="2000" dirty="0">
                <a:solidFill>
                  <a:schemeClr val="bg1"/>
                </a:solidFill>
              </a:rPr>
              <a:t>Treatment of RTI and chronic diseases like </a:t>
            </a:r>
            <a:r>
              <a:rPr lang="en-IN" sz="2000" dirty="0"/>
              <a:t>diabetes mellitus</a:t>
            </a:r>
          </a:p>
          <a:p>
            <a:pPr marL="685800" lvl="1" indent="-285750">
              <a:buFont typeface="Arial" panose="020B0604020202020204" pitchFamily="34" charset="0"/>
              <a:buChar char="•"/>
            </a:pPr>
            <a:r>
              <a:rPr lang="en-IN" sz="2000" dirty="0">
                <a:solidFill>
                  <a:schemeClr val="bg1"/>
                </a:solidFill>
              </a:rPr>
              <a:t>Compliance of IFA and </a:t>
            </a:r>
            <a:r>
              <a:rPr lang="en-IN" sz="2000" dirty="0" err="1">
                <a:solidFill>
                  <a:schemeClr val="bg1"/>
                </a:solidFill>
              </a:rPr>
              <a:t>peri</a:t>
            </a:r>
            <a:r>
              <a:rPr lang="en-IN" sz="2000" dirty="0">
                <a:solidFill>
                  <a:schemeClr val="bg1"/>
                </a:solidFill>
              </a:rPr>
              <a:t>-</a:t>
            </a:r>
            <a:r>
              <a:rPr lang="en-IN" sz="2000" dirty="0"/>
              <a:t>conceptual folic acid consumption.</a:t>
            </a:r>
          </a:p>
          <a:p>
            <a:pPr marL="685800" lvl="1" indent="-285750">
              <a:buFont typeface="Arial" panose="020B0604020202020204" pitchFamily="34" charset="0"/>
              <a:buChar char="•"/>
            </a:pPr>
            <a:r>
              <a:rPr lang="en-IN" sz="2000" dirty="0">
                <a:solidFill>
                  <a:schemeClr val="bg1"/>
                </a:solidFill>
              </a:rPr>
              <a:t>Reduction </a:t>
            </a:r>
            <a:r>
              <a:rPr lang="en-IN" sz="2000" dirty="0"/>
              <a:t>in tobacco use </a:t>
            </a:r>
            <a:endParaRPr lang="en-IN" sz="2000" dirty="0" smtClean="0"/>
          </a:p>
          <a:p>
            <a:pPr marL="685800" lvl="1" indent="-285750">
              <a:buFont typeface="Arial" panose="020B0604020202020204" pitchFamily="34" charset="0"/>
              <a:buChar char="•"/>
            </a:pPr>
            <a:r>
              <a:rPr lang="en-IN" sz="2000" dirty="0" smtClean="0"/>
              <a:t>Reduction in alcohol consumption</a:t>
            </a:r>
          </a:p>
          <a:p>
            <a:pPr marL="685800" lvl="1" indent="-285750">
              <a:buFont typeface="Arial" panose="020B0604020202020204" pitchFamily="34" charset="0"/>
              <a:buChar char="•"/>
            </a:pPr>
            <a:r>
              <a:rPr lang="en-IN" sz="2000" dirty="0" smtClean="0"/>
              <a:t>Management of Diabetes and Hypertension.</a:t>
            </a:r>
            <a:endParaRPr lang="en-IN" sz="2000" dirty="0"/>
          </a:p>
        </p:txBody>
      </p:sp>
    </p:spTree>
    <p:extLst>
      <p:ext uri="{BB962C8B-B14F-4D97-AF65-F5344CB8AC3E}">
        <p14:creationId xmlns:p14="http://schemas.microsoft.com/office/powerpoint/2010/main" val="1056782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xmlns="" id="{4635F571-6BE7-489C-8746-709CF0CDD3EB}"/>
              </a:ext>
            </a:extLst>
          </p:cNvPr>
          <p:cNvSpPr/>
          <p:nvPr/>
        </p:nvSpPr>
        <p:spPr>
          <a:xfrm>
            <a:off x="1" y="0"/>
            <a:ext cx="12191999" cy="6857999"/>
          </a:xfrm>
          <a:prstGeom prst="rect">
            <a:avLst/>
          </a:prstGeom>
          <a:gradFill>
            <a:gsLst>
              <a:gs pos="41000">
                <a:srgbClr val="123873">
                  <a:alpha val="77000"/>
                </a:srgbClr>
              </a:gs>
              <a:gs pos="0">
                <a:srgbClr val="04B6CC">
                  <a:alpha val="47000"/>
                </a:srgb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1" name="Picture Placeholder 10">
            <a:extLst>
              <a:ext uri="{FF2B5EF4-FFF2-40B4-BE49-F238E27FC236}">
                <a16:creationId xmlns:a16="http://schemas.microsoft.com/office/drawing/2014/main" xmlns="" id="{39175342-EDCD-4994-A88C-DD6BC4AE97BB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6221" y="1598075"/>
            <a:ext cx="4619625" cy="1948746"/>
          </a:xfrm>
        </p:spPr>
      </p:pic>
      <p:pic>
        <p:nvPicPr>
          <p:cNvPr id="13" name="Picture Placeholder 12">
            <a:extLst>
              <a:ext uri="{FF2B5EF4-FFF2-40B4-BE49-F238E27FC236}">
                <a16:creationId xmlns:a16="http://schemas.microsoft.com/office/drawing/2014/main" xmlns="" id="{B630D04E-3FE4-4FFC-AEF5-FAC7CD684B6B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6221" y="4776639"/>
            <a:ext cx="4619625" cy="1943531"/>
          </a:xfrm>
        </p:spPr>
      </p:pic>
      <p:pic>
        <p:nvPicPr>
          <p:cNvPr id="15" name="Picture Placeholder 14">
            <a:extLst>
              <a:ext uri="{FF2B5EF4-FFF2-40B4-BE49-F238E27FC236}">
                <a16:creationId xmlns:a16="http://schemas.microsoft.com/office/drawing/2014/main" xmlns="" id="{99BEA679-A18C-480C-B424-306F32FC781E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3866" y="4255677"/>
            <a:ext cx="4648384" cy="2464493"/>
          </a:xfrm>
        </p:spPr>
      </p:pic>
      <p:pic>
        <p:nvPicPr>
          <p:cNvPr id="17" name="Picture Placeholder 16">
            <a:extLst>
              <a:ext uri="{FF2B5EF4-FFF2-40B4-BE49-F238E27FC236}">
                <a16:creationId xmlns:a16="http://schemas.microsoft.com/office/drawing/2014/main" xmlns="" id="{5B8A6CA6-0DA5-41A5-B90E-1F812084FBB0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3866" y="1077113"/>
            <a:ext cx="4378978" cy="2126612"/>
          </a:xfrm>
        </p:spPr>
      </p:pic>
      <p:sp>
        <p:nvSpPr>
          <p:cNvPr id="20" name="Text Placeholder 4">
            <a:extLst>
              <a:ext uri="{FF2B5EF4-FFF2-40B4-BE49-F238E27FC236}">
                <a16:creationId xmlns:a16="http://schemas.microsoft.com/office/drawing/2014/main" xmlns="" id="{7A8FB808-2BB2-4CDD-AAF9-BF94DD29D12D}"/>
              </a:ext>
            </a:extLst>
          </p:cNvPr>
          <p:cNvSpPr txBox="1">
            <a:spLocks/>
          </p:cNvSpPr>
          <p:nvPr/>
        </p:nvSpPr>
        <p:spPr>
          <a:xfrm>
            <a:off x="2308918" y="4006472"/>
            <a:ext cx="4109573" cy="43204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altLang="ko-KR" sz="180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Mobilization of the women to VHSNDs for health checkup, laboratory tests and treatment</a:t>
            </a:r>
            <a:endParaRPr lang="en-US" altLang="ko-KR" sz="18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xmlns="" id="{7A8FB808-2BB2-4CDD-AAF9-BF94DD29D12D}"/>
              </a:ext>
            </a:extLst>
          </p:cNvPr>
          <p:cNvSpPr txBox="1">
            <a:spLocks/>
          </p:cNvSpPr>
          <p:nvPr/>
        </p:nvSpPr>
        <p:spPr>
          <a:xfrm>
            <a:off x="7103271" y="3513677"/>
            <a:ext cx="4109573" cy="43204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IN" sz="1800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/>
                <a:cs typeface="Calibri"/>
                <a:sym typeface="Calibri"/>
              </a:rPr>
              <a:t>Eligible women who want to conceive  completed and nine month follow up of these women in two intervention blocks</a:t>
            </a:r>
            <a:endParaRPr lang="en-US" altLang="ko-KR" sz="18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65760" y="5266"/>
            <a:ext cx="1111649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/>
                <a:cs typeface="Calibri"/>
                <a:sym typeface="Calibri"/>
              </a:rPr>
              <a:t>Healthy Parents Healthy Child Initiative: Pre-conception care for preventing maternal mortality, morbidity and adverse birth outcomes</a:t>
            </a:r>
            <a:endParaRPr lang="en-GB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924590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xmlns="" id="{4635F571-6BE7-489C-8746-709CF0CDD3EB}"/>
              </a:ext>
            </a:extLst>
          </p:cNvPr>
          <p:cNvSpPr/>
          <p:nvPr/>
        </p:nvSpPr>
        <p:spPr>
          <a:xfrm>
            <a:off x="1" y="0"/>
            <a:ext cx="12191999" cy="6857999"/>
          </a:xfrm>
          <a:prstGeom prst="rect">
            <a:avLst/>
          </a:prstGeom>
          <a:gradFill>
            <a:gsLst>
              <a:gs pos="41000">
                <a:srgbClr val="123873">
                  <a:alpha val="77000"/>
                </a:srgbClr>
              </a:gs>
              <a:gs pos="0">
                <a:srgbClr val="04B6CC">
                  <a:alpha val="47000"/>
                </a:srgb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B575A950-6116-4655-85EA-225B3432660C}"/>
              </a:ext>
            </a:extLst>
          </p:cNvPr>
          <p:cNvSpPr txBox="1"/>
          <p:nvPr/>
        </p:nvSpPr>
        <p:spPr>
          <a:xfrm>
            <a:off x="3215563" y="2364712"/>
            <a:ext cx="503385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 Black" panose="02000000000000000000" pitchFamily="2" charset="0"/>
                <a:ea typeface="Roboto Black" panose="02000000000000000000" pitchFamily="2" charset="0"/>
              </a:rPr>
              <a:t>THANK YOU</a:t>
            </a:r>
            <a:endParaRPr lang="en-US" sz="4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 Black" panose="02000000000000000000" pitchFamily="2" charset="0"/>
              <a:ea typeface="Roboto Black" panose="02000000000000000000" pitchFamily="2" charset="0"/>
            </a:endParaRPr>
          </a:p>
        </p:txBody>
      </p:sp>
      <p:sp>
        <p:nvSpPr>
          <p:cNvPr id="19" name="Freeform: Shape 12">
            <a:extLst>
              <a:ext uri="{FF2B5EF4-FFF2-40B4-BE49-F238E27FC236}">
                <a16:creationId xmlns:a16="http://schemas.microsoft.com/office/drawing/2014/main" xmlns="" id="{25D3F81F-D7DF-49B8-8709-97C4DA49B388}"/>
              </a:ext>
            </a:extLst>
          </p:cNvPr>
          <p:cNvSpPr/>
          <p:nvPr/>
        </p:nvSpPr>
        <p:spPr>
          <a:xfrm>
            <a:off x="94395" y="2261360"/>
            <a:ext cx="8155018" cy="1968922"/>
          </a:xfrm>
          <a:custGeom>
            <a:avLst/>
            <a:gdLst>
              <a:gd name="connsiteX0" fmla="*/ 3789665 w 8155017"/>
              <a:gd name="connsiteY0" fmla="*/ 1964764 h 1968921"/>
              <a:gd name="connsiteX1" fmla="*/ 3746062 w 8155017"/>
              <a:gd name="connsiteY1" fmla="*/ 1927907 h 1968921"/>
              <a:gd name="connsiteX2" fmla="*/ 3492078 w 8155017"/>
              <a:gd name="connsiteY2" fmla="*/ 436023 h 1968921"/>
              <a:gd name="connsiteX3" fmla="*/ 3270183 w 8155017"/>
              <a:gd name="connsiteY3" fmla="*/ 990318 h 1968921"/>
              <a:gd name="connsiteX4" fmla="*/ 3229101 w 8155017"/>
              <a:gd name="connsiteY4" fmla="*/ 1018115 h 1968921"/>
              <a:gd name="connsiteX5" fmla="*/ 49393 w 8155017"/>
              <a:gd name="connsiteY5" fmla="*/ 1018115 h 1968921"/>
              <a:gd name="connsiteX6" fmla="*/ 5110 w 8155017"/>
              <a:gd name="connsiteY6" fmla="*/ 973831 h 1968921"/>
              <a:gd name="connsiteX7" fmla="*/ 49393 w 8155017"/>
              <a:gd name="connsiteY7" fmla="*/ 929547 h 1968921"/>
              <a:gd name="connsiteX8" fmla="*/ 3199056 w 8155017"/>
              <a:gd name="connsiteY8" fmla="*/ 929547 h 1968921"/>
              <a:gd name="connsiteX9" fmla="*/ 3468233 w 8155017"/>
              <a:gd name="connsiteY9" fmla="*/ 257253 h 1968921"/>
              <a:gd name="connsiteX10" fmla="*/ 3514016 w 8155017"/>
              <a:gd name="connsiteY10" fmla="*/ 229660 h 1968921"/>
              <a:gd name="connsiteX11" fmla="*/ 3552985 w 8155017"/>
              <a:gd name="connsiteY11" fmla="*/ 266246 h 1968921"/>
              <a:gd name="connsiteX12" fmla="*/ 3767455 w 8155017"/>
              <a:gd name="connsiteY12" fmla="*/ 1526083 h 1968921"/>
              <a:gd name="connsiteX13" fmla="*/ 3850572 w 8155017"/>
              <a:gd name="connsiteY13" fmla="*/ 46939 h 1968921"/>
              <a:gd name="connsiteX14" fmla="*/ 3892335 w 8155017"/>
              <a:gd name="connsiteY14" fmla="*/ 5176 h 1968921"/>
              <a:gd name="connsiteX15" fmla="*/ 3938458 w 8155017"/>
              <a:gd name="connsiteY15" fmla="*/ 42102 h 1968921"/>
              <a:gd name="connsiteX16" fmla="*/ 4147546 w 8155017"/>
              <a:gd name="connsiteY16" fmla="*/ 1293355 h 1968921"/>
              <a:gd name="connsiteX17" fmla="*/ 4372575 w 8155017"/>
              <a:gd name="connsiteY17" fmla="*/ 949577 h 1968921"/>
              <a:gd name="connsiteX18" fmla="*/ 4409637 w 8155017"/>
              <a:gd name="connsiteY18" fmla="*/ 929547 h 1968921"/>
              <a:gd name="connsiteX19" fmla="*/ 8107192 w 8155017"/>
              <a:gd name="connsiteY19" fmla="*/ 929547 h 1968921"/>
              <a:gd name="connsiteX20" fmla="*/ 8151475 w 8155017"/>
              <a:gd name="connsiteY20" fmla="*/ 973831 h 1968921"/>
              <a:gd name="connsiteX21" fmla="*/ 8107192 w 8155017"/>
              <a:gd name="connsiteY21" fmla="*/ 1018115 h 1968921"/>
              <a:gd name="connsiteX22" fmla="*/ 4433550 w 8155017"/>
              <a:gd name="connsiteY22" fmla="*/ 1018115 h 1968921"/>
              <a:gd name="connsiteX23" fmla="*/ 4159536 w 8155017"/>
              <a:gd name="connsiteY23" fmla="*/ 1436630 h 1968921"/>
              <a:gd name="connsiteX24" fmla="*/ 4113413 w 8155017"/>
              <a:gd name="connsiteY24" fmla="*/ 1455706 h 1968921"/>
              <a:gd name="connsiteX25" fmla="*/ 4078872 w 8155017"/>
              <a:gd name="connsiteY25" fmla="*/ 1419666 h 1968921"/>
              <a:gd name="connsiteX26" fmla="*/ 3916725 w 8155017"/>
              <a:gd name="connsiteY26" fmla="*/ 449103 h 1968921"/>
              <a:gd name="connsiteX27" fmla="*/ 3833949 w 8155017"/>
              <a:gd name="connsiteY27" fmla="*/ 1922865 h 1968921"/>
              <a:gd name="connsiteX28" fmla="*/ 3792254 w 8155017"/>
              <a:gd name="connsiteY28" fmla="*/ 1964628 h 1968921"/>
              <a:gd name="connsiteX29" fmla="*/ 3789665 w 8155017"/>
              <a:gd name="connsiteY29" fmla="*/ 1964764 h 19689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8155017" h="1968921">
                <a:moveTo>
                  <a:pt x="3789665" y="1964764"/>
                </a:moveTo>
                <a:cubicBezTo>
                  <a:pt x="3768204" y="1964764"/>
                  <a:pt x="3749673" y="1949299"/>
                  <a:pt x="3746062" y="1927907"/>
                </a:cubicBezTo>
                <a:lnTo>
                  <a:pt x="3492078" y="436023"/>
                </a:lnTo>
                <a:lnTo>
                  <a:pt x="3270183" y="990318"/>
                </a:lnTo>
                <a:cubicBezTo>
                  <a:pt x="3263438" y="1007146"/>
                  <a:pt x="3247155" y="1018115"/>
                  <a:pt x="3229101" y="1018115"/>
                </a:cubicBezTo>
                <a:lnTo>
                  <a:pt x="49393" y="1018115"/>
                </a:lnTo>
                <a:cubicBezTo>
                  <a:pt x="24935" y="1018115"/>
                  <a:pt x="5110" y="998289"/>
                  <a:pt x="5110" y="973831"/>
                </a:cubicBezTo>
                <a:cubicBezTo>
                  <a:pt x="5110" y="949373"/>
                  <a:pt x="24935" y="929547"/>
                  <a:pt x="49393" y="929547"/>
                </a:cubicBezTo>
                <a:lnTo>
                  <a:pt x="3199056" y="929547"/>
                </a:lnTo>
                <a:lnTo>
                  <a:pt x="3468233" y="257253"/>
                </a:lnTo>
                <a:cubicBezTo>
                  <a:pt x="3475591" y="238858"/>
                  <a:pt x="3494327" y="227548"/>
                  <a:pt x="3514016" y="229660"/>
                </a:cubicBezTo>
                <a:cubicBezTo>
                  <a:pt x="3533705" y="231772"/>
                  <a:pt x="3549647" y="246693"/>
                  <a:pt x="3552985" y="266246"/>
                </a:cubicBezTo>
                <a:lnTo>
                  <a:pt x="3767455" y="1526083"/>
                </a:lnTo>
                <a:lnTo>
                  <a:pt x="3850572" y="46939"/>
                </a:lnTo>
                <a:cubicBezTo>
                  <a:pt x="3851866" y="24388"/>
                  <a:pt x="3869853" y="6471"/>
                  <a:pt x="3892335" y="5176"/>
                </a:cubicBezTo>
                <a:cubicBezTo>
                  <a:pt x="3914749" y="3950"/>
                  <a:pt x="3934711" y="19824"/>
                  <a:pt x="3938458" y="42102"/>
                </a:cubicBezTo>
                <a:lnTo>
                  <a:pt x="4147546" y="1293355"/>
                </a:lnTo>
                <a:lnTo>
                  <a:pt x="4372575" y="949577"/>
                </a:lnTo>
                <a:cubicBezTo>
                  <a:pt x="4380751" y="937110"/>
                  <a:pt x="4394717" y="929547"/>
                  <a:pt x="4409637" y="929547"/>
                </a:cubicBezTo>
                <a:lnTo>
                  <a:pt x="8107192" y="929547"/>
                </a:lnTo>
                <a:cubicBezTo>
                  <a:pt x="8131650" y="929547"/>
                  <a:pt x="8151475" y="949373"/>
                  <a:pt x="8151475" y="973831"/>
                </a:cubicBezTo>
                <a:cubicBezTo>
                  <a:pt x="8151475" y="998289"/>
                  <a:pt x="8131650" y="1018115"/>
                  <a:pt x="8107192" y="1018115"/>
                </a:cubicBezTo>
                <a:lnTo>
                  <a:pt x="4433550" y="1018115"/>
                </a:lnTo>
                <a:lnTo>
                  <a:pt x="4159536" y="1436630"/>
                </a:lnTo>
                <a:cubicBezTo>
                  <a:pt x="4149521" y="1451891"/>
                  <a:pt x="4131263" y="1459453"/>
                  <a:pt x="4113413" y="1455706"/>
                </a:cubicBezTo>
                <a:cubicBezTo>
                  <a:pt x="4095563" y="1451959"/>
                  <a:pt x="4081869" y="1437652"/>
                  <a:pt x="4078872" y="1419666"/>
                </a:cubicBezTo>
                <a:lnTo>
                  <a:pt x="3916725" y="449103"/>
                </a:lnTo>
                <a:lnTo>
                  <a:pt x="3833949" y="1922865"/>
                </a:lnTo>
                <a:cubicBezTo>
                  <a:pt x="3832654" y="1945348"/>
                  <a:pt x="3814736" y="1963334"/>
                  <a:pt x="3792254" y="1964628"/>
                </a:cubicBezTo>
                <a:cubicBezTo>
                  <a:pt x="3791300" y="1964764"/>
                  <a:pt x="3790482" y="1964764"/>
                  <a:pt x="3789665" y="1964764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733885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1002</TotalTime>
  <Words>1428</Words>
  <Application>Microsoft Office PowerPoint</Application>
  <PresentationFormat>Custom</PresentationFormat>
  <Paragraphs>189</Paragraphs>
  <Slides>32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3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Box Type</vt:lpstr>
      <vt:lpstr>Sloping type</vt:lpstr>
      <vt:lpstr>Ground plus One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Medical Powerpoint Template</dc:title>
  <dc:subject>copyright gianttemplate,com</dc:subject>
  <dc:creator>Giant Template</dc:creator>
  <cp:lastModifiedBy>DIR DHS</cp:lastModifiedBy>
  <cp:revision>52</cp:revision>
  <dcterms:created xsi:type="dcterms:W3CDTF">2018-11-19T02:28:39Z</dcterms:created>
  <dcterms:modified xsi:type="dcterms:W3CDTF">2019-08-19T09:08:42Z</dcterms:modified>
</cp:coreProperties>
</file>