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</p:sldIdLst>
  <p:sldSz cx="12192000" cy="6858000"/>
  <p:notesSz cx="7010400" cy="9296400"/>
  <p:defaultTextStyle>
    <a:defPPr lvl="0">
      <a:defRPr lang="en-US"/>
    </a:defPPr>
    <a:lvl1pPr lvl="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lvl="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lvl="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lvl="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lvl="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lvl="5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lvl="6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lvl="7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lvl="8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516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947BD3-23D5-4CDA-A632-E6347FCC56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BFCA80-7C54-44AB-9017-B2A8376DF4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E921EE-38F1-46EC-B2A9-22EFFBC06C63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D83F882-C576-4BC5-9B8B-B030073622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9A633BC-4A73-4152-BBF0-24AADC5380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507F52-A099-4BE3-BAF2-A6C494DC70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89BBD4-AECD-4D67-A843-849BAADAC6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D621055-D427-48D3-8695-C01F282FE67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B038DC58-CA00-412D-AF30-AF93837856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E217F0E0-E3F9-4805-943B-484BDA15EB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F372F-F6C8-4A39-9EEB-AE727B4C6F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114373F-B676-47E0-882D-9C78FAD6C333}" type="slidenum">
              <a:rPr lang="en-US" altLang="en-US">
                <a:latin typeface="Calibri" panose="020F0502020204030204" pitchFamily="34" charset="0"/>
              </a:rPr>
              <a:pPr eaLnBrk="1" hangingPunct="1"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853C7015-1AE7-4C29-BAE1-09F6766873E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FBE13CEF-F5D0-473D-8B01-B55DBA2F6F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58054-849A-42F7-9D22-1BF4F327D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BBB7A06-DD54-4200-A2D2-1462F6D9EB50}" type="slidenum">
              <a:rPr lang="en-US" altLang="en-US">
                <a:latin typeface="Calibri" panose="020F0502020204030204" pitchFamily="34" charset="0"/>
              </a:rPr>
              <a:pPr eaLnBrk="1" hangingPunct="1"/>
              <a:t>18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7B03F-B7F9-43D3-B3AD-2ACA61A10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93D8A-EE91-4170-A40D-B1B0AEBB5C3D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C2B4A-DF64-4D62-9A1C-97396B356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08703-B8DA-4102-890D-762C72EA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32452A-2762-452C-9029-D278265ED3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189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21A8F9-965C-4759-864D-22C32A633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00BEA-BEDB-45EE-935A-0BABF015406B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3EB75-024B-4DE4-A9E2-BC009E267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FADFF-5F8D-4B43-9B80-65DB06DB5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866F5-2323-4CF1-9559-5232D344DE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7031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0D37F-EDFD-41CA-9187-30C54CCBD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64425-13E2-4BEF-BEF6-D78A15B74D98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ACF45-A0EB-439F-A31D-38ED7B069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312CE-7A02-4838-9945-922BB761A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391C0-4AE9-450A-8DC1-37189F0051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56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15FD6C1-7675-49F3-BC22-69CD7214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C9645-AB63-4FA7-8A0E-E61667AF232C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583D19A-C551-477A-8536-D38F3728F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EA6F7C2-4AA0-4514-BEE5-B56224760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6C997-B554-4F37-BAC9-D5D21A6E9C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5987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12E803E-9D20-4842-9890-A2E740EF9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EC631-A35B-472B-B425-306D27722DC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7EF51AE-84A3-432A-B9F8-AE30420D3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6710488-16B1-4B76-8B77-CE11D1822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513C41-CC72-4843-9262-26A338EF0A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259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A318AD1-9D1C-460A-BDCB-0C92F51F8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5ED64-91AA-4DC6-94A4-E22D68186191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B0871-58C3-4826-89C3-B7285E82A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2C63C02-CD69-4B27-8695-99E2BB64A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989522-F693-417C-9DC2-24D6973E3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3447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7ED493F-8FB0-442F-BE2A-7DAD15AB8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C69FB-441B-447B-AD87-AFBE46257D1D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9F28DD0-1C9D-465D-A1AF-88502D1C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F201EF8-01A2-49C2-B7BE-8406008C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C505C3-FB0C-4A27-8F8A-99ADA27DCA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248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3BAA88F-1AEB-4579-8521-97A73EC3F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187A2-A7F1-463D-8DEF-E43B8D22E1E9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CD887E3-D104-44E6-A146-57CB36A88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031019-44E4-477C-A621-F748B7601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EAEA34-24EC-4C82-BA78-0146C2821D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879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16D9D6-0690-4201-839F-7F7928F07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9E413-E956-4585-B4A8-78FEAED26E8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6AC44CC-AAB1-49CE-87B2-F591A02E1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7768D7-ED47-4512-8EA3-0028C1CF3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DE7486-CC7A-42B4-9979-A29813C2F9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21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6A9EB-DC06-4232-8AA0-1EE628FAA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CEAB2-DB83-47F9-B040-1F492507A406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D9211-63BF-4EA1-8935-23D2E7DD5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E9992-F9C5-468B-9D08-A866E1B2E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D32CB3-F553-415A-8D23-E76C014810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93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3B96B-0102-46AC-B04D-B8B837031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8D984-FE98-499F-B530-5133DBB3EBC3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CD16F-2AC0-409F-AC2C-81B5E75A0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54974-C541-4516-AE9D-BDDFD6878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14528-F833-4F49-B400-40446C3C3A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3304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6EF5D5A-1D7B-42B1-8A57-8F38CF2C7F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E0FBB38-029D-4761-8664-0F3590BA68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77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BE204-3930-4329-A1BF-DF56E1A598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0D072F-471B-489A-AAA6-89654DAD70B6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DA12B-2FFA-4433-A1C9-E8E8F5AB0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F7F03-0C71-4AE6-BF52-98E0BBBC5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6E39F-3344-4409-843A-AD092A2AD2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083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1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350">
                <a:solidFill>
                  <a:srgbClr val="5F5F5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1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350">
                <a:solidFill>
                  <a:srgbClr val="5F5F5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26184A5-FB20-4E13-BFB6-0B94C8BDA7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2A6C"/>
                </a:solidFill>
              </a:defRPr>
            </a:lvl1pPr>
          </a:lstStyle>
          <a:p>
            <a:fld id="{51C3C845-E911-4CB8-BD1C-E3E454FBA2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0568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>
                <a:solidFill>
                  <a:srgbClr val="5F5F5F"/>
                </a:solidFill>
              </a:defRPr>
            </a:lvl1pPr>
            <a:lvl2pPr>
              <a:defRPr sz="165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200">
                <a:solidFill>
                  <a:srgbClr val="5F5F5F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8944725-3A27-43C9-AE38-AE5C48C2EF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2A6C"/>
                </a:solidFill>
              </a:defRPr>
            </a:lvl1pPr>
          </a:lstStyle>
          <a:p>
            <a:fld id="{7892EE0F-7FFD-46C0-AFEB-CA8128EB35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198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4223E050-2F44-48A7-BCD0-03363F8DB0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0D430714-5F9A-47E0-88FB-4AA6999C6E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C9E79-E997-4F96-BC95-13CDD9C28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F90312-7932-4B1D-9A11-04086E89E4EE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68302-E5BA-4BA6-9E87-830015B1EF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A361B-8B68-4A75-93B4-1EA8AB446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3AA67F5-1626-480A-AD18-F1D056A353D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62ECD3-23BC-4AF0-A324-FEA21B3AE395}"/>
              </a:ext>
            </a:extLst>
          </p:cNvPr>
          <p:cNvSpPr/>
          <p:nvPr/>
        </p:nvSpPr>
        <p:spPr>
          <a:xfrm>
            <a:off x="0" y="2514600"/>
            <a:ext cx="12192000" cy="434340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1">
              <a:solidFill>
                <a:srgbClr val="777777"/>
              </a:solidFill>
            </a:endParaRPr>
          </a:p>
        </p:txBody>
      </p:sp>
      <p:sp>
        <p:nvSpPr>
          <p:cNvPr id="4099" name="Title Placeholder 1">
            <a:extLst>
              <a:ext uri="{FF2B5EF4-FFF2-40B4-BE49-F238E27FC236}">
                <a16:creationId xmlns:a16="http://schemas.microsoft.com/office/drawing/2014/main" id="{47822F41-31D9-49B3-8B33-0602E407CC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0" name="Text Placeholder 2">
            <a:extLst>
              <a:ext uri="{FF2B5EF4-FFF2-40B4-BE49-F238E27FC236}">
                <a16:creationId xmlns:a16="http://schemas.microsoft.com/office/drawing/2014/main" id="{01217EBE-8AA0-4331-93AF-EC0324FC1E1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64C17-3109-4EEF-8F9F-70B74479F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fld id="{F6650C50-A09A-42DC-A6CA-DC2096BB7D6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70A986-5DA0-40B4-96FE-675A3D07164D}"/>
              </a:ext>
            </a:extLst>
          </p:cNvPr>
          <p:cNvSpPr txBox="1">
            <a:spLocks/>
          </p:cNvSpPr>
          <p:nvPr/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9DBFE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7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kern="1200">
          <a:solidFill>
            <a:srgbClr val="002A6C"/>
          </a:solidFill>
          <a:latin typeface="Gill Sans MT" panose="020B0502020104020203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>
          <a:solidFill>
            <a:srgbClr val="002A6C"/>
          </a:solidFill>
          <a:latin typeface="Gill Sans MT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>
          <a:solidFill>
            <a:srgbClr val="002A6C"/>
          </a:solidFill>
          <a:latin typeface="Gill Sans MT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>
          <a:solidFill>
            <a:srgbClr val="002A6C"/>
          </a:solidFill>
          <a:latin typeface="Gill Sans MT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>
          <a:solidFill>
            <a:srgbClr val="002A6C"/>
          </a:solidFill>
          <a:latin typeface="Gill Sans MT" pitchFamily="34" charset="0"/>
          <a:cs typeface="Arial" charset="0"/>
        </a:defRPr>
      </a:lvl5pPr>
      <a:lvl6pPr marL="342891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6pPr>
      <a:lvl7pPr marL="685783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7pPr>
      <a:lvl8pPr marL="1028674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8pPr>
      <a:lvl9pPr marL="1371566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9pPr>
    </p:titleStyle>
    <p:bodyStyle>
      <a:lvl1pPr marL="255588" indent="-255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1pPr>
      <a:lvl2pPr marL="555625" indent="-2127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2pPr>
      <a:lvl3pPr marL="855663" indent="-1698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3pPr>
      <a:lvl4pPr marL="1198563" indent="-1698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4pPr>
      <a:lvl5pPr marL="1541463" indent="-1698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5pPr>
      <a:lvl6pPr marL="1885904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.ppt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Issues_HWC&amp;NCDscreening.doc" TargetMode="Externa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Content Placeholder 2">
            <a:extLst>
              <a:ext uri="{FF2B5EF4-FFF2-40B4-BE49-F238E27FC236}">
                <a16:creationId xmlns:a16="http://schemas.microsoft.com/office/drawing/2014/main" id="{3A60E9C9-5875-4A74-A92C-7DCFA780F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3333" r="23311" b="13611"/>
          <a:stretch>
            <a:fillRect/>
          </a:stretch>
        </p:blipFill>
        <p:spPr bwMode="auto">
          <a:xfrm>
            <a:off x="0" y="1181100"/>
            <a:ext cx="12192000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itle 3">
            <a:extLst>
              <a:ext uri="{FF2B5EF4-FFF2-40B4-BE49-F238E27FC236}">
                <a16:creationId xmlns:a16="http://schemas.microsoft.com/office/drawing/2014/main" id="{41D046BB-7736-4276-A742-6941FBB94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288"/>
            <a:ext cx="12230100" cy="1147762"/>
          </a:xfrm>
          <a:solidFill>
            <a:schemeClr val="accent4">
              <a:lumMod val="40000"/>
              <a:lumOff val="60000"/>
            </a:schemeClr>
          </a:solidFill>
        </p:spPr>
        <p:txBody>
          <a:bodyPr anchor="ctr"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sz="3800" b="1" dirty="0">
                <a:solidFill>
                  <a:schemeClr val="accent2">
                    <a:lumMod val="75000"/>
                  </a:schemeClr>
                </a:solidFill>
                <a:latin typeface="Gill Sans MT" panose="020B0502020104020203" pitchFamily="34" charset="0"/>
              </a:rPr>
              <a:t>Ayushman Bharat- Health &amp; Wellness Centre </a:t>
            </a:r>
            <a:br>
              <a:rPr lang="en-US" sz="3800" b="1" dirty="0">
                <a:solidFill>
                  <a:schemeClr val="accent2">
                    <a:lumMod val="75000"/>
                  </a:schemeClr>
                </a:solidFill>
                <a:latin typeface="Gill Sans MT" panose="020B0502020104020203" pitchFamily="34" charset="0"/>
              </a:rPr>
            </a:br>
            <a:r>
              <a:rPr lang="en-US" sz="3800" b="1" dirty="0">
                <a:solidFill>
                  <a:schemeClr val="accent2">
                    <a:lumMod val="75000"/>
                  </a:schemeClr>
                </a:solidFill>
                <a:latin typeface="Gill Sans MT" panose="020B0502020104020203" pitchFamily="34" charset="0"/>
              </a:rPr>
              <a:t>Best </a:t>
            </a:r>
            <a:r>
              <a:rPr lang="en-US" sz="3800" b="1" dirty="0" smtClean="0">
                <a:solidFill>
                  <a:schemeClr val="accent2">
                    <a:lumMod val="75000"/>
                  </a:schemeClr>
                </a:solidFill>
                <a:latin typeface="Gill Sans MT" panose="020B0502020104020203" pitchFamily="34" charset="0"/>
              </a:rPr>
              <a:t>Practices, </a:t>
            </a:r>
            <a:r>
              <a:rPr lang="en-US" sz="3800" b="1" dirty="0">
                <a:solidFill>
                  <a:schemeClr val="accent2">
                    <a:lumMod val="75000"/>
                  </a:schemeClr>
                </a:solidFill>
                <a:latin typeface="Gill Sans MT" panose="020B0502020104020203" pitchFamily="34" charset="0"/>
              </a:rPr>
              <a:t>Jharkhand</a:t>
            </a:r>
          </a:p>
        </p:txBody>
      </p:sp>
      <p:pic>
        <p:nvPicPr>
          <p:cNvPr id="8197" name="Picture 14">
            <a:extLst>
              <a:ext uri="{FF2B5EF4-FFF2-40B4-BE49-F238E27FC236}">
                <a16:creationId xmlns:a16="http://schemas.microsoft.com/office/drawing/2014/main" id="{5A17C1C3-E486-45C5-BDC5-0D3837E4C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038" y="2981038"/>
            <a:ext cx="941387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D01FCDFD-D13F-4FC0-B314-225A7E828F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5540375"/>
            <a:ext cx="1066800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8">
            <a:extLst>
              <a:ext uri="{FF2B5EF4-FFF2-40B4-BE49-F238E27FC236}">
                <a16:creationId xmlns:a16="http://schemas.microsoft.com/office/drawing/2014/main" id="{D3174088-AEB8-4B83-8929-D39D3F48E2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4008438"/>
            <a:ext cx="9429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0">
            <a:extLst>
              <a:ext uri="{FF2B5EF4-FFF2-40B4-BE49-F238E27FC236}">
                <a16:creationId xmlns:a16="http://schemas.microsoft.com/office/drawing/2014/main" id="{271010E9-2C8B-4DC2-975A-413334FF79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589" y="4188258"/>
            <a:ext cx="93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2">
            <a:extLst>
              <a:ext uri="{FF2B5EF4-FFF2-40B4-BE49-F238E27FC236}">
                <a16:creationId xmlns:a16="http://schemas.microsoft.com/office/drawing/2014/main" id="{4F416A3F-B2AA-4F05-B330-4BADF5B65A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85" y="2701637"/>
            <a:ext cx="941388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58A34-AC18-4C9F-B56A-37E634D8EB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67B256A-6324-4738-A3DC-5311424D230E}" type="slidenum">
              <a:rPr lang="en-US" altLang="en-US">
                <a:solidFill>
                  <a:schemeClr val="tx2"/>
                </a:solidFill>
                <a:latin typeface="Gill Sans MT" panose="020B0502020104020203" pitchFamily="34" charset="0"/>
              </a:rPr>
              <a:pPr eaLnBrk="1" hangingPunct="1"/>
              <a:t>2</a:t>
            </a:fld>
            <a:endParaRPr lang="en-US" altLang="en-US">
              <a:solidFill>
                <a:schemeClr val="tx2"/>
              </a:solidFill>
              <a:latin typeface="Gill Sans MT" panose="020B0502020104020203" pitchFamily="34" charset="0"/>
            </a:endParaRPr>
          </a:p>
        </p:txBody>
      </p:sp>
      <p:graphicFrame>
        <p:nvGraphicFramePr>
          <p:cNvPr id="1026" name="Object 121">
            <a:hlinkClick r:id="" action="ppaction://ole?verb=0"/>
            <a:extLst>
              <a:ext uri="{FF2B5EF4-FFF2-40B4-BE49-F238E27FC236}">
                <a16:creationId xmlns:a16="http://schemas.microsoft.com/office/drawing/2014/main" id="{23C5EC6D-D242-45B6-AC8B-613EDD484DA2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0" y="1009650"/>
          <a:ext cx="12192000" cy="537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resentation" r:id="rId3" imgW="5678375" imgH="3194194" progId="PowerPoint.Show.12">
                  <p:embed/>
                </p:oleObj>
              </mc:Choice>
              <mc:Fallback>
                <p:oleObj name="Presentation" r:id="rId3" imgW="5678375" imgH="3194194" progId="PowerPoint.Show.12">
                  <p:embed/>
                  <p:pic>
                    <p:nvPicPr>
                      <p:cNvPr id="0" name="Picture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009650"/>
                        <a:ext cx="12192000" cy="5378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gular Pentagon 6">
            <a:extLst>
              <a:ext uri="{FF2B5EF4-FFF2-40B4-BE49-F238E27FC236}">
                <a16:creationId xmlns:a16="http://schemas.microsoft.com/office/drawing/2014/main" id="{81832062-5233-473B-9170-94571677AFD3}"/>
              </a:ext>
            </a:extLst>
          </p:cNvPr>
          <p:cNvSpPr/>
          <p:nvPr/>
        </p:nvSpPr>
        <p:spPr>
          <a:xfrm>
            <a:off x="5646738" y="4267200"/>
            <a:ext cx="255587" cy="152400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gular Pentagon 9">
            <a:extLst>
              <a:ext uri="{FF2B5EF4-FFF2-40B4-BE49-F238E27FC236}">
                <a16:creationId xmlns:a16="http://schemas.microsoft.com/office/drawing/2014/main" id="{0AEBD5B3-EC62-4994-9981-97D6431A04D7}"/>
              </a:ext>
            </a:extLst>
          </p:cNvPr>
          <p:cNvSpPr/>
          <p:nvPr/>
        </p:nvSpPr>
        <p:spPr>
          <a:xfrm>
            <a:off x="8737600" y="2352675"/>
            <a:ext cx="255588" cy="152400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gular Pentagon 10">
            <a:extLst>
              <a:ext uri="{FF2B5EF4-FFF2-40B4-BE49-F238E27FC236}">
                <a16:creationId xmlns:a16="http://schemas.microsoft.com/office/drawing/2014/main" id="{A4D35175-E20B-4685-AFFD-85D101717FFB}"/>
              </a:ext>
            </a:extLst>
          </p:cNvPr>
          <p:cNvSpPr/>
          <p:nvPr/>
        </p:nvSpPr>
        <p:spPr>
          <a:xfrm>
            <a:off x="5983288" y="2279650"/>
            <a:ext cx="255587" cy="152400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gular Pentagon 11">
            <a:extLst>
              <a:ext uri="{FF2B5EF4-FFF2-40B4-BE49-F238E27FC236}">
                <a16:creationId xmlns:a16="http://schemas.microsoft.com/office/drawing/2014/main" id="{FC832A3B-434F-4F10-9B77-C3052D93DC78}"/>
              </a:ext>
            </a:extLst>
          </p:cNvPr>
          <p:cNvSpPr/>
          <p:nvPr/>
        </p:nvSpPr>
        <p:spPr>
          <a:xfrm>
            <a:off x="3914775" y="4340225"/>
            <a:ext cx="255588" cy="152400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gular Pentagon 12">
            <a:extLst>
              <a:ext uri="{FF2B5EF4-FFF2-40B4-BE49-F238E27FC236}">
                <a16:creationId xmlns:a16="http://schemas.microsoft.com/office/drawing/2014/main" id="{8474A9E7-9BA8-4C91-8F0F-C677F2838842}"/>
              </a:ext>
            </a:extLst>
          </p:cNvPr>
          <p:cNvSpPr/>
          <p:nvPr/>
        </p:nvSpPr>
        <p:spPr>
          <a:xfrm>
            <a:off x="3232150" y="2754313"/>
            <a:ext cx="255588" cy="152400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gular Pentagon 13">
            <a:extLst>
              <a:ext uri="{FF2B5EF4-FFF2-40B4-BE49-F238E27FC236}">
                <a16:creationId xmlns:a16="http://schemas.microsoft.com/office/drawing/2014/main" id="{F6EE9195-2CE3-4525-A2AC-28E0E87861D9}"/>
              </a:ext>
            </a:extLst>
          </p:cNvPr>
          <p:cNvSpPr/>
          <p:nvPr/>
        </p:nvSpPr>
        <p:spPr>
          <a:xfrm>
            <a:off x="5284788" y="3270250"/>
            <a:ext cx="255587" cy="152400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gular Pentagon 14">
            <a:extLst>
              <a:ext uri="{FF2B5EF4-FFF2-40B4-BE49-F238E27FC236}">
                <a16:creationId xmlns:a16="http://schemas.microsoft.com/office/drawing/2014/main" id="{4385F1DE-B159-499A-963F-CDD7FE135CF0}"/>
              </a:ext>
            </a:extLst>
          </p:cNvPr>
          <p:cNvSpPr/>
          <p:nvPr/>
        </p:nvSpPr>
        <p:spPr>
          <a:xfrm>
            <a:off x="4930775" y="4060825"/>
            <a:ext cx="255588" cy="152400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gular Pentagon 15">
            <a:extLst>
              <a:ext uri="{FF2B5EF4-FFF2-40B4-BE49-F238E27FC236}">
                <a16:creationId xmlns:a16="http://schemas.microsoft.com/office/drawing/2014/main" id="{E09BA49A-0672-40FC-82C3-97AB2F31C7F9}"/>
              </a:ext>
            </a:extLst>
          </p:cNvPr>
          <p:cNvSpPr/>
          <p:nvPr/>
        </p:nvSpPr>
        <p:spPr>
          <a:xfrm>
            <a:off x="7445375" y="3489325"/>
            <a:ext cx="255588" cy="152400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gular Pentagon 16">
            <a:extLst>
              <a:ext uri="{FF2B5EF4-FFF2-40B4-BE49-F238E27FC236}">
                <a16:creationId xmlns:a16="http://schemas.microsoft.com/office/drawing/2014/main" id="{3139D6F3-C18C-44D3-9A59-9225412C7F41}"/>
              </a:ext>
            </a:extLst>
          </p:cNvPr>
          <p:cNvSpPr/>
          <p:nvPr/>
        </p:nvSpPr>
        <p:spPr>
          <a:xfrm>
            <a:off x="6432550" y="3587750"/>
            <a:ext cx="255588" cy="152400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egular Pentagon 17">
            <a:extLst>
              <a:ext uri="{FF2B5EF4-FFF2-40B4-BE49-F238E27FC236}">
                <a16:creationId xmlns:a16="http://schemas.microsoft.com/office/drawing/2014/main" id="{BF7AD33B-07FF-4467-ABA2-5F5A35F9C69E}"/>
              </a:ext>
            </a:extLst>
          </p:cNvPr>
          <p:cNvSpPr/>
          <p:nvPr/>
        </p:nvSpPr>
        <p:spPr>
          <a:xfrm>
            <a:off x="3881438" y="5230813"/>
            <a:ext cx="255587" cy="152400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Regular Pentagon 18">
            <a:extLst>
              <a:ext uri="{FF2B5EF4-FFF2-40B4-BE49-F238E27FC236}">
                <a16:creationId xmlns:a16="http://schemas.microsoft.com/office/drawing/2014/main" id="{A03EAEB9-3544-485F-828F-09AB6DD1CD09}"/>
              </a:ext>
            </a:extLst>
          </p:cNvPr>
          <p:cNvSpPr/>
          <p:nvPr/>
        </p:nvSpPr>
        <p:spPr>
          <a:xfrm>
            <a:off x="5775325" y="5516563"/>
            <a:ext cx="255588" cy="152400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gular Pentagon 19">
            <a:extLst>
              <a:ext uri="{FF2B5EF4-FFF2-40B4-BE49-F238E27FC236}">
                <a16:creationId xmlns:a16="http://schemas.microsoft.com/office/drawing/2014/main" id="{BA3E7F62-E9EC-4303-9769-86244B2F1B4B}"/>
              </a:ext>
            </a:extLst>
          </p:cNvPr>
          <p:cNvSpPr/>
          <p:nvPr/>
        </p:nvSpPr>
        <p:spPr>
          <a:xfrm>
            <a:off x="7267575" y="5118100"/>
            <a:ext cx="255588" cy="152400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Regular Pentagon 20">
            <a:extLst>
              <a:ext uri="{FF2B5EF4-FFF2-40B4-BE49-F238E27FC236}">
                <a16:creationId xmlns:a16="http://schemas.microsoft.com/office/drawing/2014/main" id="{D477F32C-034C-4E80-928A-6F62045C8CE0}"/>
              </a:ext>
            </a:extLst>
          </p:cNvPr>
          <p:cNvSpPr/>
          <p:nvPr/>
        </p:nvSpPr>
        <p:spPr>
          <a:xfrm>
            <a:off x="8907463" y="4867275"/>
            <a:ext cx="422275" cy="287338"/>
          </a:xfrm>
          <a:prstGeom prst="pentag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4B5892-79B0-41D5-B599-A44D9E0EBCE9}"/>
              </a:ext>
            </a:extLst>
          </p:cNvPr>
          <p:cNvSpPr/>
          <p:nvPr/>
        </p:nvSpPr>
        <p:spPr>
          <a:xfrm>
            <a:off x="9526588" y="4533900"/>
            <a:ext cx="2379662" cy="704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Gill Sans MT" panose="020B0502020104020203" pitchFamily="34" charset="0"/>
              </a:rPr>
              <a:t>Program Study Centre</a:t>
            </a:r>
          </a:p>
        </p:txBody>
      </p:sp>
      <p:sp>
        <p:nvSpPr>
          <p:cNvPr id="23" name="Quad Arrow Callout 22">
            <a:extLst>
              <a:ext uri="{FF2B5EF4-FFF2-40B4-BE49-F238E27FC236}">
                <a16:creationId xmlns:a16="http://schemas.microsoft.com/office/drawing/2014/main" id="{629EAFE8-85A4-4391-B890-F497DED742CE}"/>
              </a:ext>
            </a:extLst>
          </p:cNvPr>
          <p:cNvSpPr/>
          <p:nvPr/>
        </p:nvSpPr>
        <p:spPr>
          <a:xfrm>
            <a:off x="8793163" y="4038600"/>
            <a:ext cx="617537" cy="596900"/>
          </a:xfrm>
          <a:prstGeom prst="quadArrowCallout">
            <a:avLst>
              <a:gd name="adj1" fmla="val 18515"/>
              <a:gd name="adj2" fmla="val 0"/>
              <a:gd name="adj3" fmla="val 18515"/>
              <a:gd name="adj4" fmla="val 48123"/>
            </a:avLst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0C76E8-19DD-44DF-AAE9-6BA21C377F39}"/>
              </a:ext>
            </a:extLst>
          </p:cNvPr>
          <p:cNvSpPr/>
          <p:nvPr/>
        </p:nvSpPr>
        <p:spPr>
          <a:xfrm>
            <a:off x="9525000" y="4068763"/>
            <a:ext cx="2381250" cy="465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Gill Sans MT" panose="020B0502020104020203" pitchFamily="34" charset="0"/>
              </a:rPr>
              <a:t>HWC</a:t>
            </a: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656F2CAA-FD5B-4651-853E-73740C2FE2CF}"/>
              </a:ext>
            </a:extLst>
          </p:cNvPr>
          <p:cNvSpPr txBox="1">
            <a:spLocks/>
          </p:cNvSpPr>
          <p:nvPr/>
        </p:nvSpPr>
        <p:spPr>
          <a:xfrm>
            <a:off x="0" y="14288"/>
            <a:ext cx="12230100" cy="7858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>
              <a:defRPr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ea typeface="+mj-ea"/>
                <a:cs typeface="+mj-cs"/>
              </a:rPr>
              <a:t>Geographical Coverage - HWC, Jharkhand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6749B61-8AAA-46C8-A677-EB2723812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938"/>
            <a:ext cx="121920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Annual Plan to convert all primary health care facilities into HWCs 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</a:b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by 2022.</a:t>
            </a:r>
            <a:endParaRPr lang="en-US" sz="2800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A9E345D-71B2-4EDC-8459-DEA59F8FEF97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304800" y="1493838"/>
          <a:ext cx="11277599" cy="4594054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240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02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07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07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61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</a:rPr>
                        <a:t>Financial</a:t>
                      </a:r>
                      <a:r>
                        <a:rPr lang="en-US" sz="2400" baseline="0" dirty="0"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</a:rPr>
                        <a:t> Year</a:t>
                      </a:r>
                      <a:r>
                        <a:rPr lang="en-US" sz="2400" dirty="0"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</a:rPr>
                        <a:t> </a:t>
                      </a:r>
                      <a:endParaRPr lang="en-US" sz="2400" dirty="0">
                        <a:solidFill>
                          <a:srgbClr val="FFFFFF"/>
                        </a:solidFill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</a:rPr>
                        <a:t>Sub Centre (3550)</a:t>
                      </a:r>
                      <a:endParaRPr lang="en-US" sz="2400" dirty="0">
                        <a:solidFill>
                          <a:srgbClr val="FFFFFF"/>
                        </a:solidFill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</a:rPr>
                        <a:t>PHCs (298)</a:t>
                      </a:r>
                      <a:endParaRPr lang="en-US" sz="2400" dirty="0">
                        <a:solidFill>
                          <a:srgbClr val="FFFFFF"/>
                        </a:solidFill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</a:rPr>
                        <a:t>UPHCs (59)</a:t>
                      </a:r>
                      <a:endParaRPr lang="en-US" sz="2400" dirty="0">
                        <a:solidFill>
                          <a:srgbClr val="FFFFFF"/>
                        </a:solidFill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</a:rPr>
                        <a:t>Cumulative Total</a:t>
                      </a:r>
                      <a:endParaRPr lang="en-US" sz="2400" dirty="0">
                        <a:solidFill>
                          <a:srgbClr val="FFFFFF"/>
                        </a:solidFill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FY- 2018-19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711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Gill Sans MT" pitchFamily="34" charset="0"/>
                        </a:rPr>
                        <a:t>33</a:t>
                      </a:r>
                      <a:endParaRPr lang="en-US" sz="240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Gill Sans MT" pitchFamily="34" charset="0"/>
                        </a:rPr>
                        <a:t>32</a:t>
                      </a:r>
                      <a:endParaRPr lang="en-US" sz="240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776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FY-2019-2020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741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258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Gill Sans MT" pitchFamily="34" charset="0"/>
                        </a:rPr>
                        <a:t>22</a:t>
                      </a:r>
                      <a:endParaRPr lang="en-US" sz="240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1797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7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Gill Sans MT" pitchFamily="34" charset="0"/>
                        </a:rPr>
                        <a:t>FY 2020-2021</a:t>
                      </a:r>
                      <a:endParaRPr lang="en-US" sz="240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1092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7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5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2901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FY 2021-2022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Gill Sans MT" pitchFamily="34" charset="0"/>
                        </a:rPr>
                        <a:t>1006</a:t>
                      </a:r>
                      <a:endParaRPr lang="en-US" sz="240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00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00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3907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1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FY 2022-2023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ill Sans MT" pitchFamily="34" charset="0"/>
                        </a:rPr>
                        <a:t>May consider adding new HWCs as per IPHS guidelines.</a:t>
                      </a: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Gill Sans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96" marR="63096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4799" y="6311900"/>
            <a:ext cx="11277599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8F8F8"/>
                </a:solidFill>
                <a:latin typeface="Gill Sans MT" panose="020B0502020104020203" pitchFamily="34" charset="0"/>
                <a:ea typeface="+mj-ea"/>
                <a:cs typeface="Arial" charset="0"/>
              </a:rPr>
              <a:t>Implementation Partner: USAID MCSP/ Jhpiego </a:t>
            </a:r>
            <a:endParaRPr lang="en-US" sz="2400" b="1" dirty="0">
              <a:solidFill>
                <a:srgbClr val="F8F8F8"/>
              </a:solidFill>
              <a:latin typeface="Gill Sans MT" panose="020B0502020104020203" pitchFamily="34" charset="0"/>
              <a:ea typeface="+mj-ea"/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DCCA3C5-1D4A-4990-9422-5A06390E6241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12192000" cy="1143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Financial Approval and current status HWC for FY 2018-19 &amp; 19-20. 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Gill Sans MT" panose="020B0502020104020203" pitchFamily="34" charset="0"/>
              <a:ea typeface="+mj-ea"/>
              <a:cs typeface="Arial" charset="0"/>
            </a:endParaRP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3B1B12DC-170C-499B-927A-E7B2CA3FAB2B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704850" y="1416050"/>
          <a:ext cx="10496550" cy="452755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186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0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86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272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solidFill>
                            <a:srgbClr val="FFFFFF"/>
                          </a:solidFill>
                          <a:latin typeface="Gill Sans MT" pitchFamily="34" charset="0"/>
                        </a:rPr>
                        <a:t>Type of Facility</a:t>
                      </a:r>
                      <a:endParaRPr lang="en-GB" sz="2600" b="1" i="0" u="none" strike="noStrike" dirty="0">
                        <a:solidFill>
                          <a:srgbClr val="FFFFFF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solidFill>
                            <a:srgbClr val="FFFFFF"/>
                          </a:solidFill>
                          <a:latin typeface="Gill Sans MT" pitchFamily="34" charset="0"/>
                        </a:rPr>
                        <a:t>Target</a:t>
                      </a:r>
                      <a:endParaRPr lang="en-GB" sz="2600" b="1" i="0" u="none" strike="noStrike" dirty="0">
                        <a:solidFill>
                          <a:srgbClr val="FFFFFF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solidFill>
                            <a:srgbClr val="FFFFFF"/>
                          </a:solidFill>
                          <a:latin typeface="Gill Sans MT" pitchFamily="34" charset="0"/>
                        </a:rPr>
                        <a:t>Functional</a:t>
                      </a:r>
                      <a:endParaRPr lang="en-GB" sz="2600" b="1" i="0" u="none" strike="noStrike" dirty="0">
                        <a:solidFill>
                          <a:srgbClr val="FFFFFF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870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solidFill>
                            <a:srgbClr val="FFFFFF"/>
                          </a:solidFill>
                          <a:latin typeface="Gill Sans MT" pitchFamily="34" charset="0"/>
                        </a:rPr>
                        <a:t>HSC</a:t>
                      </a:r>
                      <a:endParaRPr lang="en-GB" sz="2600" b="0" i="0" u="none" strike="noStrike" dirty="0">
                        <a:solidFill>
                          <a:srgbClr val="FFFFFF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latin typeface="Gill Sans MT" pitchFamily="34" charset="0"/>
                        </a:rPr>
                        <a:t>1452</a:t>
                      </a:r>
                      <a:endParaRPr lang="en-GB" sz="2600" b="0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>
                          <a:latin typeface="Gill Sans MT" pitchFamily="34" charset="0"/>
                        </a:rPr>
                        <a:t>203</a:t>
                      </a:r>
                      <a:endParaRPr lang="en-GB" sz="2600" b="0" i="0" u="none" strike="noStrike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70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solidFill>
                            <a:srgbClr val="FFFFFF"/>
                          </a:solidFill>
                          <a:latin typeface="Gill Sans MT" pitchFamily="34" charset="0"/>
                        </a:rPr>
                        <a:t>PHC</a:t>
                      </a:r>
                      <a:endParaRPr lang="en-GB" sz="2600" b="0" i="0" u="none" strike="noStrike" dirty="0">
                        <a:solidFill>
                          <a:srgbClr val="FFFFFF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latin typeface="Gill Sans MT" pitchFamily="34" charset="0"/>
                        </a:rPr>
                        <a:t>291</a:t>
                      </a:r>
                      <a:endParaRPr lang="en-GB" sz="2600" b="0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latin typeface="Gill Sans MT" pitchFamily="34" charset="0"/>
                        </a:rPr>
                        <a:t>99</a:t>
                      </a:r>
                      <a:endParaRPr lang="en-GB" sz="2600" b="0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870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solidFill>
                            <a:srgbClr val="FFFFFF"/>
                          </a:solidFill>
                          <a:latin typeface="Gill Sans MT" pitchFamily="34" charset="0"/>
                        </a:rPr>
                        <a:t>UPHC</a:t>
                      </a:r>
                      <a:endParaRPr lang="en-GB" sz="2600" b="0" i="0" u="none" strike="noStrike" dirty="0">
                        <a:solidFill>
                          <a:srgbClr val="FFFFFF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>
                          <a:latin typeface="Gill Sans MT" pitchFamily="34" charset="0"/>
                        </a:rPr>
                        <a:t>54</a:t>
                      </a:r>
                      <a:endParaRPr lang="en-GB" sz="2600" b="0" i="0" u="none" strike="noStrike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latin typeface="Gill Sans MT" pitchFamily="34" charset="0"/>
                        </a:rPr>
                        <a:t>52</a:t>
                      </a:r>
                      <a:endParaRPr lang="en-GB" sz="2600" b="0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870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u="none" strike="noStrike" dirty="0">
                          <a:solidFill>
                            <a:srgbClr val="FFFFFF"/>
                          </a:solidFill>
                          <a:latin typeface="Gill Sans MT" pitchFamily="34" charset="0"/>
                        </a:rPr>
                        <a:t>TOTAL</a:t>
                      </a:r>
                      <a:endParaRPr lang="en-GB" sz="2600" b="0" i="0" u="none" strike="noStrike" dirty="0">
                        <a:solidFill>
                          <a:srgbClr val="FFFFFF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b="1" u="none" strike="noStrike" dirty="0">
                          <a:latin typeface="Gill Sans MT" pitchFamily="34" charset="0"/>
                        </a:rPr>
                        <a:t>1797</a:t>
                      </a:r>
                      <a:endParaRPr lang="en-GB" sz="2600" b="1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600" b="1" u="none" strike="noStrike" dirty="0">
                          <a:latin typeface="Gill Sans MT" pitchFamily="34" charset="0"/>
                        </a:rPr>
                        <a:t>354</a:t>
                      </a:r>
                      <a:endParaRPr lang="en-GB" sz="2600" b="1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24DE620E-A491-4CC0-B5FE-09D5D6F14E7E}"/>
              </a:ext>
            </a:extLst>
          </p:cNvPr>
          <p:cNvSpPr txBox="1">
            <a:spLocks/>
          </p:cNvSpPr>
          <p:nvPr/>
        </p:nvSpPr>
        <p:spPr bwMode="auto">
          <a:xfrm>
            <a:off x="7972425" y="6672263"/>
            <a:ext cx="5888038" cy="4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rgbClr val="002A6C"/>
                </a:solidFill>
                <a:latin typeface="Gill Sans MT" panose="020B0502020104020203" pitchFamily="34" charset="0"/>
              </a:rPr>
              <a:t>As per HWC Portal.</a:t>
            </a:r>
            <a:br>
              <a:rPr lang="en-US" altLang="en-US" b="1">
                <a:solidFill>
                  <a:srgbClr val="002A6C"/>
                </a:solidFill>
                <a:latin typeface="Gill Sans MT" panose="020B0502020104020203" pitchFamily="34" charset="0"/>
              </a:rPr>
            </a:br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047BD0F-923F-4664-A083-345BDFE0924F}"/>
              </a:ext>
            </a:extLst>
          </p:cNvPr>
          <p:cNvGraphicFramePr>
            <a:graphicFrameLocks/>
          </p:cNvGraphicFramePr>
          <p:nvPr/>
        </p:nvGraphicFramePr>
        <p:xfrm>
          <a:off x="571500" y="1358900"/>
          <a:ext cx="11182350" cy="4749952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683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096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latin typeface="Gill Sans MT" pitchFamily="34" charset="0"/>
                        </a:rPr>
                        <a:t>Indicators</a:t>
                      </a:r>
                      <a:endParaRPr lang="en-GB" sz="2400" b="1" i="0" u="none" strike="noStrike" dirty="0">
                        <a:solidFill>
                          <a:srgbClr val="FFFFFF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u="none" strike="noStrike" dirty="0">
                          <a:latin typeface="Gill Sans MT" pitchFamily="34" charset="0"/>
                        </a:rPr>
                        <a:t>No of Person</a:t>
                      </a:r>
                      <a:r>
                        <a:rPr lang="en-GB" sz="2400" u="none" strike="noStrike" baseline="0" dirty="0">
                          <a:latin typeface="Gill Sans MT" pitchFamily="34" charset="0"/>
                        </a:rPr>
                        <a:t> Screened</a:t>
                      </a:r>
                      <a:endParaRPr lang="en-GB" sz="2400" b="1" i="0" u="none" strike="noStrike" dirty="0">
                        <a:solidFill>
                          <a:srgbClr val="FFFFFF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5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dirty="0">
                          <a:latin typeface="Gill Sans MT" pitchFamily="34" charset="0"/>
                        </a:rPr>
                        <a:t>    30+ population enumerated 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latin typeface="Gill Sans MT" pitchFamily="34" charset="0"/>
                        </a:rPr>
                        <a:t>61593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588">
                <a:tc>
                  <a:txBody>
                    <a:bodyPr/>
                    <a:lstStyle/>
                    <a:p>
                      <a:pPr lvl="1" algn="l" eaLnBrk="1" hangingPunct="1"/>
                      <a:r>
                        <a:rPr lang="en-US" sz="2400" dirty="0">
                          <a:latin typeface="Gill Sans MT" pitchFamily="34" charset="0"/>
                        </a:rPr>
                        <a:t>30+ population screened for HTN</a:t>
                      </a:r>
                      <a:endParaRPr lang="en-US" sz="2400" dirty="0">
                        <a:latin typeface="Gill Sans MT" pitchFamily="34" charset="0"/>
                        <a:cs typeface="Arial" charset="0"/>
                      </a:endParaRPr>
                    </a:p>
                  </a:txBody>
                  <a:tcPr marL="9525" marR="9525" marT="95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latin typeface="Gill Sans MT" pitchFamily="34" charset="0"/>
                        </a:rPr>
                        <a:t>48192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588">
                <a:tc>
                  <a:txBody>
                    <a:bodyPr/>
                    <a:lstStyle/>
                    <a:p>
                      <a:pPr lvl="1" algn="l" eaLnBrk="1" hangingPunct="1"/>
                      <a:r>
                        <a:rPr lang="en-US" sz="2400" dirty="0">
                          <a:latin typeface="Gill Sans MT" pitchFamily="34" charset="0"/>
                        </a:rPr>
                        <a:t>30+ population screened for Diabetes</a:t>
                      </a:r>
                      <a:endParaRPr lang="en-US" sz="2400" dirty="0">
                        <a:latin typeface="Gill Sans MT" pitchFamily="34" charset="0"/>
                        <a:cs typeface="Arial" charset="0"/>
                      </a:endParaRPr>
                    </a:p>
                  </a:txBody>
                  <a:tcPr marL="9525" marR="9525" marT="95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latin typeface="Gill Sans MT" pitchFamily="34" charset="0"/>
                        </a:rPr>
                        <a:t>30700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588">
                <a:tc>
                  <a:txBody>
                    <a:bodyPr/>
                    <a:lstStyle/>
                    <a:p>
                      <a:pPr lvl="1" algn="l" eaLnBrk="1" hangingPunct="1"/>
                      <a:r>
                        <a:rPr lang="en-US" sz="2400" dirty="0">
                          <a:latin typeface="Gill Sans MT" pitchFamily="34" charset="0"/>
                        </a:rPr>
                        <a:t>30+ population screened for Oral Cancer</a:t>
                      </a:r>
                      <a:endParaRPr lang="en-US" sz="2400" dirty="0">
                        <a:latin typeface="Gill Sans MT" pitchFamily="34" charset="0"/>
                        <a:cs typeface="Arial" charset="0"/>
                      </a:endParaRPr>
                    </a:p>
                  </a:txBody>
                  <a:tcPr marL="9525" marR="9525" marT="95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latin typeface="Gill Sans MT" pitchFamily="34" charset="0"/>
                        </a:rPr>
                        <a:t>13678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588">
                <a:tc>
                  <a:txBody>
                    <a:bodyPr/>
                    <a:lstStyle/>
                    <a:p>
                      <a:pPr marL="342891" marR="0" lvl="1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Gill Sans MT" pitchFamily="34" charset="0"/>
                        </a:rPr>
                        <a:t>30+ women’s screened for breast cancer.</a:t>
                      </a:r>
                      <a:endParaRPr lang="en-US" sz="2400" dirty="0">
                        <a:latin typeface="Gill Sans MT" pitchFamily="34" charset="0"/>
                        <a:cs typeface="Arial" charset="0"/>
                      </a:endParaRPr>
                    </a:p>
                  </a:txBody>
                  <a:tcPr marL="9525" marR="9525" marT="95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latin typeface="Gill Sans MT" pitchFamily="34" charset="0"/>
                        </a:rPr>
                        <a:t>8488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0890">
                <a:tc>
                  <a:txBody>
                    <a:bodyPr/>
                    <a:lstStyle/>
                    <a:p>
                      <a:pPr marL="342891" marR="0" lvl="1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Gill Sans MT" pitchFamily="34" charset="0"/>
                        </a:rPr>
                        <a:t>30+ women’s screened for breast cancer.</a:t>
                      </a:r>
                    </a:p>
                    <a:p>
                      <a:pPr marL="342891" marR="0" lvl="1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latin typeface="Gill Sans MT" pitchFamily="34" charset="0"/>
                        <a:cs typeface="Arial" charset="0"/>
                      </a:endParaRPr>
                    </a:p>
                  </a:txBody>
                  <a:tcPr marL="9525" marR="9525" marT="95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latin typeface="Gill Sans MT" pitchFamily="34" charset="0"/>
                        </a:rPr>
                        <a:t>4175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latin typeface="Gill Sans MT" pitchFamily="34" charset="0"/>
                      </a:endParaRPr>
                    </a:p>
                  </a:txBody>
                  <a:tcPr marL="9525" marR="9525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8E117A22-B7E5-4C55-9638-4F31810134D2}"/>
              </a:ext>
            </a:extLst>
          </p:cNvPr>
          <p:cNvSpPr txBox="1">
            <a:spLocks/>
          </p:cNvSpPr>
          <p:nvPr/>
        </p:nvSpPr>
        <p:spPr bwMode="auto">
          <a:xfrm>
            <a:off x="0" y="-19050"/>
            <a:ext cx="12192000" cy="1143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Population based NCD Screening in HWC.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Gill Sans MT" panose="020B0502020104020203" pitchFamily="34" charset="0"/>
              <a:ea typeface="+mj-ea"/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Placeholder 2">
            <a:extLst>
              <a:ext uri="{FF2B5EF4-FFF2-40B4-BE49-F238E27FC236}">
                <a16:creationId xmlns:a16="http://schemas.microsoft.com/office/drawing/2014/main" id="{C6EBB1FD-6C24-49DF-9333-F42CBA477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235075"/>
            <a:ext cx="5386388" cy="423863"/>
          </a:xfrm>
          <a:solidFill>
            <a:srgbClr val="00B0F0"/>
          </a:solidFill>
        </p:spPr>
        <p:txBody>
          <a:bodyPr/>
          <a:lstStyle/>
          <a:p>
            <a:pPr algn="ctr" eaLnBrk="1" hangingPunct="1"/>
            <a:r>
              <a:rPr lang="en-US" altLang="en-US" sz="2400">
                <a:solidFill>
                  <a:srgbClr val="FFFFFF"/>
                </a:solidFill>
              </a:rPr>
              <a:t>Issues</a:t>
            </a:r>
          </a:p>
        </p:txBody>
      </p:sp>
      <p:sp>
        <p:nvSpPr>
          <p:cNvPr id="12291" name="Content Placeholder 3">
            <a:extLst>
              <a:ext uri="{FF2B5EF4-FFF2-40B4-BE49-F238E27FC236}">
                <a16:creationId xmlns:a16="http://schemas.microsoft.com/office/drawing/2014/main" id="{9E8ED7AC-F3CE-43A5-A99C-8943FA37D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1709738"/>
            <a:ext cx="5767388" cy="4278312"/>
          </a:xfrm>
        </p:spPr>
        <p:txBody>
          <a:bodyPr/>
          <a:lstStyle/>
          <a:p>
            <a:pPr marL="457200" indent="-457200" eaLnBrk="1" hangingPunct="1">
              <a:buFont typeface="Calibri" panose="020F0502020204030204" pitchFamily="34" charset="0"/>
              <a:buAutoNum type="arabicPeriod"/>
            </a:pPr>
            <a:r>
              <a:rPr lang="en-US" altLang="en-US" sz="2200" dirty="0">
                <a:solidFill>
                  <a:schemeClr val="tx1"/>
                </a:solidFill>
              </a:rPr>
              <a:t>Population Based NCD screening (PBS)</a:t>
            </a:r>
          </a:p>
          <a:p>
            <a:pPr marL="757238" lvl="1" indent="-457200" eaLnBrk="1" hangingPunct="1">
              <a:buFont typeface="Calibri" panose="020F0502020204030204" pitchFamily="34" charset="0"/>
              <a:buAutoNum type="alphaUcPeriod"/>
            </a:pPr>
            <a:r>
              <a:rPr lang="en-US" altLang="en-US" sz="2200" dirty="0">
                <a:solidFill>
                  <a:schemeClr val="tx1"/>
                </a:solidFill>
              </a:rPr>
              <a:t>NCD Trainer - No master trainers at district level for scale up in all districts </a:t>
            </a:r>
          </a:p>
          <a:p>
            <a:pPr marL="757238" lvl="1" indent="-457200" eaLnBrk="1" hangingPunct="1">
              <a:buFont typeface="Calibri" panose="020F0502020204030204" pitchFamily="34" charset="0"/>
              <a:buAutoNum type="alphaUcPeriod"/>
            </a:pPr>
            <a:r>
              <a:rPr lang="en-US" altLang="en-US" sz="2200" dirty="0" smtClean="0">
                <a:solidFill>
                  <a:schemeClr val="tx1"/>
                </a:solidFill>
              </a:rPr>
              <a:t>Equipments </a:t>
            </a:r>
            <a:r>
              <a:rPr lang="en-US" altLang="en-US" sz="2200" dirty="0">
                <a:solidFill>
                  <a:schemeClr val="tx1"/>
                </a:solidFill>
              </a:rPr>
              <a:t>for NCD screening- No supply of complete list of </a:t>
            </a:r>
            <a:r>
              <a:rPr lang="en-US" altLang="en-US" sz="2200" dirty="0" smtClean="0">
                <a:solidFill>
                  <a:schemeClr val="tx1"/>
                </a:solidFill>
              </a:rPr>
              <a:t>equipments </a:t>
            </a:r>
            <a:r>
              <a:rPr lang="en-US" altLang="en-US" sz="2200" dirty="0">
                <a:solidFill>
                  <a:schemeClr val="tx1"/>
                </a:solidFill>
              </a:rPr>
              <a:t>and consumables by districts </a:t>
            </a:r>
          </a:p>
          <a:p>
            <a:pPr marL="757238" lvl="1" indent="-457200" eaLnBrk="1" hangingPunct="1">
              <a:buFont typeface="Calibri" panose="020F0502020204030204" pitchFamily="34" charset="0"/>
              <a:buAutoNum type="alphaUcPeriod"/>
            </a:pPr>
            <a:r>
              <a:rPr lang="en-US" altLang="en-US" sz="2200" dirty="0">
                <a:solidFill>
                  <a:schemeClr val="tx1"/>
                </a:solidFill>
              </a:rPr>
              <a:t>NCD Screening was opportunistic rather than population based </a:t>
            </a:r>
          </a:p>
          <a:p>
            <a:pPr marL="757238" lvl="1" indent="-457200" eaLnBrk="1" hangingPunct="1">
              <a:buFont typeface="Calibri" panose="020F0502020204030204" pitchFamily="34" charset="0"/>
              <a:buAutoNum type="alphaUcPeriod"/>
            </a:pPr>
            <a:r>
              <a:rPr lang="en-US" altLang="en-US" sz="2200" dirty="0">
                <a:solidFill>
                  <a:schemeClr val="tx1"/>
                </a:solidFill>
              </a:rPr>
              <a:t>NCD positive case follow up- No specific tracking/registers for positive case follow up. </a:t>
            </a:r>
          </a:p>
          <a:p>
            <a:pPr marL="457200" indent="-457200" eaLnBrk="1" hangingPunct="1">
              <a:buFont typeface="Calibri" panose="020F0502020204030204" pitchFamily="34" charset="0"/>
              <a:buAutoNum type="arabicPeriod"/>
            </a:pPr>
            <a:endParaRPr lang="en-US" altLang="en-US" sz="2200" dirty="0">
              <a:solidFill>
                <a:schemeClr val="tx1"/>
              </a:solidFill>
            </a:endParaRPr>
          </a:p>
          <a:p>
            <a:pPr marL="457200" indent="-457200" eaLnBrk="1" hangingPunct="1">
              <a:buFont typeface="Calibri" panose="020F0502020204030204" pitchFamily="34" charset="0"/>
              <a:buAutoNum type="arabicPeriod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12292" name="Text Placeholder 4">
            <a:extLst>
              <a:ext uri="{FF2B5EF4-FFF2-40B4-BE49-F238E27FC236}">
                <a16:creationId xmlns:a16="http://schemas.microsoft.com/office/drawing/2014/main" id="{BB3627BE-A504-4CEF-A1BC-B0760A40DC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2838" y="1235075"/>
            <a:ext cx="5389562" cy="382588"/>
          </a:xfrm>
          <a:solidFill>
            <a:srgbClr val="00B0F0"/>
          </a:solidFill>
        </p:spPr>
        <p:txBody>
          <a:bodyPr/>
          <a:lstStyle/>
          <a:p>
            <a:pPr algn="ctr" eaLnBrk="1" hangingPunct="1"/>
            <a:r>
              <a:rPr lang="en-US" altLang="en-US" sz="2400">
                <a:solidFill>
                  <a:srgbClr val="FFFFFF"/>
                </a:solidFill>
              </a:rPr>
              <a:t>Innovations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4EE79-BB24-452D-84BD-70AF760DA6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9063" y="1709738"/>
            <a:ext cx="5387975" cy="4278312"/>
          </a:xfrm>
        </p:spPr>
        <p:txBody>
          <a:bodyPr/>
          <a:lstStyle/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US" sz="2200" dirty="0">
                <a:solidFill>
                  <a:schemeClr val="tx1"/>
                </a:solidFill>
              </a:rPr>
              <a:t>Population Based NCD screening</a:t>
            </a:r>
          </a:p>
          <a:p>
            <a:pPr lvl="1" eaLnBrk="1" hangingPunct="1">
              <a:buFont typeface="Arial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Created Pool of Master </a:t>
            </a:r>
            <a:r>
              <a:rPr lang="en-US" sz="2200" dirty="0" smtClean="0">
                <a:solidFill>
                  <a:schemeClr val="tx1"/>
                </a:solidFill>
              </a:rPr>
              <a:t>trainers </a:t>
            </a:r>
            <a:r>
              <a:rPr lang="en-US" sz="2200" dirty="0">
                <a:solidFill>
                  <a:schemeClr val="tx1"/>
                </a:solidFill>
              </a:rPr>
              <a:t>for all districts.</a:t>
            </a:r>
          </a:p>
          <a:p>
            <a:pPr lvl="1" eaLnBrk="1" hangingPunct="1">
              <a:buFont typeface="Arial" charset="0"/>
              <a:buChar char="•"/>
              <a:defRPr/>
            </a:pPr>
            <a:endParaRPr lang="en-US" sz="2200" dirty="0">
              <a:solidFill>
                <a:schemeClr val="tx1"/>
              </a:solidFill>
            </a:endParaRPr>
          </a:p>
          <a:p>
            <a:pPr lvl="1" eaLnBrk="1" hangingPunct="1">
              <a:buFont typeface="Arial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Concept of NCD Kit</a:t>
            </a:r>
          </a:p>
          <a:p>
            <a:pPr lvl="1" eaLnBrk="1" hangingPunct="1">
              <a:buFont typeface="Arial" charset="0"/>
              <a:buChar char="•"/>
              <a:defRPr/>
            </a:pPr>
            <a:endParaRPr lang="en-US" sz="3600" dirty="0">
              <a:solidFill>
                <a:schemeClr val="tx1"/>
              </a:solidFill>
            </a:endParaRPr>
          </a:p>
          <a:p>
            <a:pPr lvl="1" eaLnBrk="1" hangingPunct="1">
              <a:buFont typeface="Arial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Fixed Day, Village wise, NCD screening mechanism</a:t>
            </a:r>
          </a:p>
          <a:p>
            <a:pPr lvl="1" eaLnBrk="1" hangingPunct="1">
              <a:buFont typeface="Arial" charset="0"/>
              <a:buChar char="•"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lvl="1" eaLnBrk="1" hangingPunct="1">
              <a:buFont typeface="Arial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Developed and implemented format for NCD positive case follow up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F6A2C-EA2D-477A-B9F9-96A7ADACC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F8C43D8-5AFE-49EC-8C97-60B5E40BC999}" type="slidenum">
              <a:rPr lang="en-US" altLang="en-US">
                <a:solidFill>
                  <a:srgbClr val="002A6C"/>
                </a:solidFill>
                <a:latin typeface="Gill Sans MT" panose="020B0502020104020203" pitchFamily="34" charset="0"/>
              </a:rPr>
              <a:pPr eaLnBrk="1" hangingPunct="1"/>
              <a:t>6</a:t>
            </a:fld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1037508B-F3DE-4A56-B68C-8BC9961FA77C}"/>
              </a:ext>
            </a:extLst>
          </p:cNvPr>
          <p:cNvSpPr/>
          <p:nvPr/>
        </p:nvSpPr>
        <p:spPr>
          <a:xfrm>
            <a:off x="6061075" y="2222500"/>
            <a:ext cx="455613" cy="30003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8FA12254-9B51-4912-84AF-17073A867689}"/>
              </a:ext>
            </a:extLst>
          </p:cNvPr>
          <p:cNvSpPr/>
          <p:nvPr/>
        </p:nvSpPr>
        <p:spPr>
          <a:xfrm>
            <a:off x="6107113" y="3317875"/>
            <a:ext cx="457200" cy="30162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2263FDB3-A25C-4436-9FB6-C9807BF177B0}"/>
              </a:ext>
            </a:extLst>
          </p:cNvPr>
          <p:cNvSpPr/>
          <p:nvPr/>
        </p:nvSpPr>
        <p:spPr>
          <a:xfrm>
            <a:off x="6099175" y="4360863"/>
            <a:ext cx="457200" cy="30162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FA6DCAC9-831C-4286-A929-E812E7D38DF0}"/>
              </a:ext>
            </a:extLst>
          </p:cNvPr>
          <p:cNvSpPr/>
          <p:nvPr/>
        </p:nvSpPr>
        <p:spPr>
          <a:xfrm>
            <a:off x="6118225" y="5397500"/>
            <a:ext cx="455613" cy="30162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400F904-2E65-443B-B68D-CA67C8359BB0}"/>
              </a:ext>
            </a:extLst>
          </p:cNvPr>
          <p:cNvSpPr txBox="1">
            <a:spLocks/>
          </p:cNvSpPr>
          <p:nvPr/>
        </p:nvSpPr>
        <p:spPr bwMode="auto">
          <a:xfrm>
            <a:off x="0" y="-38100"/>
            <a:ext cx="12192000" cy="904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Best Practices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Gill Sans MT" panose="020B0502020104020203" pitchFamily="34" charset="0"/>
              <a:ea typeface="+mj-ea"/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47F18-68C0-40B8-9D97-68BE1590F6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435100"/>
            <a:ext cx="5386388" cy="4886325"/>
          </a:xfrm>
        </p:spPr>
        <p:txBody>
          <a:bodyPr/>
          <a:lstStyle/>
          <a:p>
            <a:pPr marL="342900" indent="-342900" eaLnBrk="1" hangingPunct="1">
              <a:buFont typeface="Arial" charset="0"/>
              <a:buAutoNum type="arabicPeriod" startAt="2"/>
              <a:defRPr/>
            </a:pPr>
            <a:r>
              <a:rPr lang="en-US" sz="2000" b="1" dirty="0">
                <a:solidFill>
                  <a:schemeClr val="tx1"/>
                </a:solidFill>
              </a:rPr>
              <a:t>Tablet Procurement with given specification</a:t>
            </a:r>
            <a:r>
              <a:rPr lang="en-US" sz="2000" dirty="0">
                <a:solidFill>
                  <a:schemeClr val="tx1"/>
                </a:solidFill>
              </a:rPr>
              <a:t>- Delay in tablet procurement by districts and specification of tablet was not followed</a:t>
            </a:r>
            <a:r>
              <a:rPr lang="en-US" sz="2000" dirty="0" smtClean="0">
                <a:solidFill>
                  <a:schemeClr val="tx1"/>
                </a:solidFill>
              </a:rPr>
              <a:t>,  this led to </a:t>
            </a:r>
            <a:r>
              <a:rPr lang="en-US" sz="2000" dirty="0">
                <a:solidFill>
                  <a:schemeClr val="tx1"/>
                </a:solidFill>
              </a:rPr>
              <a:t>problem with NCD app use </a:t>
            </a:r>
          </a:p>
          <a:p>
            <a:pPr marL="342900" indent="-342900" eaLnBrk="1" hangingPunct="1">
              <a:buFont typeface="Arial" charset="0"/>
              <a:buAutoNum type="arabicPeriod" startAt="2"/>
              <a:defRPr/>
            </a:pPr>
            <a:endParaRPr lang="en-US" sz="900" dirty="0">
              <a:solidFill>
                <a:schemeClr val="tx1"/>
              </a:solidFill>
            </a:endParaRPr>
          </a:p>
          <a:p>
            <a:pPr marL="342900" indent="-342900" eaLnBrk="1" hangingPunct="1">
              <a:buFont typeface="Arial" panose="020B0604020202020204" pitchFamily="34" charset="0"/>
              <a:buAutoNum type="arabicPeriod" startAt="2"/>
              <a:defRPr/>
            </a:pPr>
            <a:r>
              <a:rPr lang="en-US" sz="2000" b="1" dirty="0">
                <a:solidFill>
                  <a:schemeClr val="tx1"/>
                </a:solidFill>
              </a:rPr>
              <a:t>Infrastructure upgradation layout plan</a:t>
            </a:r>
            <a:r>
              <a:rPr lang="en-US" sz="2000" dirty="0">
                <a:solidFill>
                  <a:schemeClr val="tx1"/>
                </a:solidFill>
              </a:rPr>
              <a:t>- Demand from field for layout plan for converting existing HSC building to HWC to ensure key component of HWCs. </a:t>
            </a:r>
          </a:p>
          <a:p>
            <a:pPr marL="342900" indent="-342900" eaLnBrk="1" hangingPunct="1">
              <a:buFont typeface="Arial" panose="020B0604020202020204" pitchFamily="34" charset="0"/>
              <a:buAutoNum type="arabicPeriod" startAt="2"/>
              <a:defRPr/>
            </a:pPr>
            <a:endParaRPr lang="en-US" sz="900" dirty="0">
              <a:solidFill>
                <a:schemeClr val="tx1"/>
              </a:solidFill>
            </a:endParaRPr>
          </a:p>
          <a:p>
            <a:pPr marL="342900" indent="-342900" eaLnBrk="1" hangingPunct="1">
              <a:buFont typeface="Arial" panose="020B0604020202020204" pitchFamily="34" charset="0"/>
              <a:buAutoNum type="arabicPeriod" startAt="2"/>
              <a:defRPr/>
            </a:pPr>
            <a:r>
              <a:rPr lang="en-US" sz="2000" b="1" dirty="0">
                <a:solidFill>
                  <a:schemeClr val="tx1"/>
                </a:solidFill>
              </a:rPr>
              <a:t>IEC and facility branding</a:t>
            </a:r>
            <a:r>
              <a:rPr lang="en-US" sz="2000" dirty="0">
                <a:solidFill>
                  <a:schemeClr val="tx1"/>
                </a:solidFill>
              </a:rPr>
              <a:t>- No specific IEC packages for community awareness</a:t>
            </a:r>
          </a:p>
          <a:p>
            <a:pPr marL="342900" indent="-342900" eaLnBrk="1" hangingPunct="1">
              <a:buFont typeface="Arial" panose="020B0604020202020204" pitchFamily="34" charset="0"/>
              <a:buAutoNum type="arabicPeriod" startAt="2"/>
              <a:defRPr/>
            </a:pPr>
            <a:endParaRPr lang="en-US" sz="900" dirty="0">
              <a:solidFill>
                <a:schemeClr val="tx1"/>
              </a:solidFill>
            </a:endParaRPr>
          </a:p>
          <a:p>
            <a:pPr marL="342900" indent="-342900" eaLnBrk="1" hangingPunct="1">
              <a:buFont typeface="Arial" panose="020B0604020202020204" pitchFamily="34" charset="0"/>
              <a:buAutoNum type="arabicPeriod" startAt="2"/>
              <a:defRPr/>
            </a:pPr>
            <a:r>
              <a:rPr lang="en-US" sz="2000" b="1" dirty="0">
                <a:solidFill>
                  <a:schemeClr val="tx1"/>
                </a:solidFill>
              </a:rPr>
              <a:t>District Resource Envelop (DRE)- </a:t>
            </a:r>
            <a:r>
              <a:rPr lang="en-US" sz="2000" dirty="0">
                <a:solidFill>
                  <a:schemeClr val="tx1"/>
                </a:solidFill>
              </a:rPr>
              <a:t>Under utilization of HWC fund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E4EAD3-38FD-4F6C-B8B6-D8B2D2B459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06163" y="6494463"/>
            <a:ext cx="752475" cy="227012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D2FD34B-DEA0-49E5-AF58-7E7D37DD66F3}" type="slidenum">
              <a:rPr lang="en-US" altLang="en-US">
                <a:solidFill>
                  <a:srgbClr val="002A6C"/>
                </a:solidFill>
                <a:latin typeface="Gill Sans MT" panose="020B0502020104020203" pitchFamily="34" charset="0"/>
              </a:rPr>
              <a:pPr eaLnBrk="1" hangingPunct="1"/>
              <a:t>7</a:t>
            </a:fld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  <p:sp>
        <p:nvSpPr>
          <p:cNvPr id="13317" name="Text Placeholder 2">
            <a:extLst>
              <a:ext uri="{FF2B5EF4-FFF2-40B4-BE49-F238E27FC236}">
                <a16:creationId xmlns:a16="http://schemas.microsoft.com/office/drawing/2014/main" id="{C9B7BA3C-9C26-4986-8118-F08AB6831D48}"/>
              </a:ext>
            </a:extLst>
          </p:cNvPr>
          <p:cNvSpPr txBox="1">
            <a:spLocks/>
          </p:cNvSpPr>
          <p:nvPr/>
        </p:nvSpPr>
        <p:spPr bwMode="auto">
          <a:xfrm>
            <a:off x="609600" y="911225"/>
            <a:ext cx="5386388" cy="423863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400" b="1">
                <a:solidFill>
                  <a:srgbClr val="FFFFFF"/>
                </a:solidFill>
                <a:latin typeface="Gill Sans MT" panose="020B0502020104020203" pitchFamily="34" charset="0"/>
              </a:rPr>
              <a:t>Issues</a:t>
            </a:r>
          </a:p>
        </p:txBody>
      </p:sp>
      <p:sp>
        <p:nvSpPr>
          <p:cNvPr id="13318" name="Text Placeholder 4">
            <a:extLst>
              <a:ext uri="{FF2B5EF4-FFF2-40B4-BE49-F238E27FC236}">
                <a16:creationId xmlns:a16="http://schemas.microsoft.com/office/drawing/2014/main" id="{C87CE06F-C3FD-47F7-A921-6C77178EB46C}"/>
              </a:ext>
            </a:extLst>
          </p:cNvPr>
          <p:cNvSpPr txBox="1">
            <a:spLocks/>
          </p:cNvSpPr>
          <p:nvPr/>
        </p:nvSpPr>
        <p:spPr bwMode="auto">
          <a:xfrm>
            <a:off x="6478588" y="911225"/>
            <a:ext cx="5389562" cy="382588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400" b="1">
                <a:solidFill>
                  <a:srgbClr val="FFFFFF"/>
                </a:solidFill>
                <a:latin typeface="Gill Sans MT" panose="020B0502020104020203" pitchFamily="34" charset="0"/>
              </a:rPr>
              <a:t>Innovations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FAD49A03-C11E-438D-B275-3B0E76ADE881}"/>
              </a:ext>
            </a:extLst>
          </p:cNvPr>
          <p:cNvSpPr/>
          <p:nvPr/>
        </p:nvSpPr>
        <p:spPr>
          <a:xfrm>
            <a:off x="5902325" y="1966913"/>
            <a:ext cx="455613" cy="30162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71AA8E-3F89-41D8-BD5C-5010D9EBCC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5088" y="1417638"/>
            <a:ext cx="5389562" cy="4846637"/>
          </a:xfrm>
        </p:spPr>
        <p:txBody>
          <a:bodyPr/>
          <a:lstStyle/>
          <a:p>
            <a:pPr algn="just" eaLnBrk="1" hangingPunct="1">
              <a:buFont typeface="Arial" charset="0"/>
              <a:buChar char="•"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State level procurement with required specification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endParaRPr lang="en-US" sz="1100" dirty="0">
              <a:solidFill>
                <a:schemeClr val="tx1"/>
              </a:solidFill>
            </a:endParaRPr>
          </a:p>
          <a:p>
            <a:pPr marL="0" indent="0" algn="just" eaLnBrk="1" hangingPunct="1">
              <a:buFont typeface="Arial" charset="0"/>
              <a:buNone/>
              <a:defRPr/>
            </a:pPr>
            <a:endParaRPr lang="en-US" dirty="0">
              <a:solidFill>
                <a:schemeClr val="tx1"/>
              </a:solidFill>
            </a:endParaRP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Developed layout plans for existing Health Sub-Centre building</a:t>
            </a:r>
          </a:p>
          <a:p>
            <a:pPr algn="just" eaLnBrk="1" hangingPunct="1">
              <a:buFont typeface="Arial" charset="0"/>
              <a:buChar char="•"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just" eaLnBrk="1" hangingPunct="1">
              <a:buFont typeface="Arial" charset="0"/>
              <a:buChar char="•"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Developed IEC and facility branding package for HWCs.</a:t>
            </a:r>
          </a:p>
          <a:p>
            <a:pPr algn="just" eaLnBrk="1" hangingPunct="1">
              <a:buFont typeface="Arial" charset="0"/>
              <a:buChar char="•"/>
              <a:defRPr/>
            </a:pPr>
            <a:endParaRPr lang="en-US" sz="900" dirty="0">
              <a:solidFill>
                <a:schemeClr val="tx1"/>
              </a:solidFill>
            </a:endParaRP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Prepared and disseminated DRE with detailed guidelines on fund availability and utilization for HWC component</a:t>
            </a:r>
          </a:p>
          <a:p>
            <a:pPr algn="just" eaLnBrk="1" hangingPunct="1">
              <a:buFont typeface="Arial" charset="0"/>
              <a:buChar char="•"/>
              <a:defRPr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AC9C9B85-E72C-4AEC-8012-082A593EDD07}"/>
              </a:ext>
            </a:extLst>
          </p:cNvPr>
          <p:cNvSpPr/>
          <p:nvPr/>
        </p:nvSpPr>
        <p:spPr>
          <a:xfrm>
            <a:off x="5907088" y="3170238"/>
            <a:ext cx="455612" cy="300037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B4998E38-869A-4C31-BD49-9B6DC51AD69B}"/>
              </a:ext>
            </a:extLst>
          </p:cNvPr>
          <p:cNvSpPr/>
          <p:nvPr/>
        </p:nvSpPr>
        <p:spPr>
          <a:xfrm>
            <a:off x="5907088" y="4438650"/>
            <a:ext cx="455612" cy="30162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642BEFAB-480A-415D-A5A8-E437DD30FE8D}"/>
              </a:ext>
            </a:extLst>
          </p:cNvPr>
          <p:cNvSpPr/>
          <p:nvPr/>
        </p:nvSpPr>
        <p:spPr>
          <a:xfrm>
            <a:off x="5902325" y="5522913"/>
            <a:ext cx="455613" cy="300037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0B8CE3C-C4D2-454B-B3D2-4E79E353ED00}"/>
              </a:ext>
            </a:extLst>
          </p:cNvPr>
          <p:cNvSpPr txBox="1">
            <a:spLocks/>
          </p:cNvSpPr>
          <p:nvPr/>
        </p:nvSpPr>
        <p:spPr bwMode="auto">
          <a:xfrm>
            <a:off x="0" y="-38100"/>
            <a:ext cx="121920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Best Practices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Gill Sans MT" panose="020B0502020104020203" pitchFamily="34" charset="0"/>
              <a:ea typeface="+mj-ea"/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BB85AE7-BA0C-44B5-BD40-17A8EF656C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73738" y="838200"/>
            <a:ext cx="2187575" cy="1862138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FDDE48-6816-4AD6-A06F-B7573227E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C12C4C54-4338-43D8-811A-6812A902317D}" type="slidenum">
              <a:rPr lang="en-US" altLang="en-US" sz="1800">
                <a:solidFill>
                  <a:srgbClr val="002A6C"/>
                </a:solidFill>
                <a:latin typeface="Calibri" panose="020F0502020204030204" pitchFamily="34" charset="0"/>
              </a:rPr>
              <a:pPr algn="l" eaLnBrk="1" hangingPunct="1"/>
              <a:t>8</a:t>
            </a:fld>
            <a:endParaRPr lang="en-US" altLang="en-US" sz="1800">
              <a:solidFill>
                <a:srgbClr val="002A6C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045EED-376B-44BC-986E-2CA9265A1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425" y="838200"/>
            <a:ext cx="2720975" cy="1866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F6F4D2B7-B030-455D-B55F-DAA00DEE1DC5}"/>
              </a:ext>
            </a:extLst>
          </p:cNvPr>
          <p:cNvSpPr/>
          <p:nvPr/>
        </p:nvSpPr>
        <p:spPr>
          <a:xfrm>
            <a:off x="8121650" y="1706563"/>
            <a:ext cx="581025" cy="52705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ED91BAB4-6FDD-4B61-893C-37F8C1637E95}"/>
              </a:ext>
            </a:extLst>
          </p:cNvPr>
          <p:cNvSpPr/>
          <p:nvPr/>
        </p:nvSpPr>
        <p:spPr>
          <a:xfrm rot="5400000">
            <a:off x="10157619" y="3363119"/>
            <a:ext cx="369888" cy="46355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5D6D19DC-0D72-4BD9-B416-9CEB8E346643}"/>
              </a:ext>
            </a:extLst>
          </p:cNvPr>
          <p:cNvSpPr/>
          <p:nvPr/>
        </p:nvSpPr>
        <p:spPr>
          <a:xfrm rot="10800000">
            <a:off x="4278313" y="4591050"/>
            <a:ext cx="647700" cy="50641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4" name="TextBox 11">
            <a:extLst>
              <a:ext uri="{FF2B5EF4-FFF2-40B4-BE49-F238E27FC236}">
                <a16:creationId xmlns:a16="http://schemas.microsoft.com/office/drawing/2014/main" id="{75DB824B-8708-4CF5-9BC3-489229097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563" y="2884488"/>
            <a:ext cx="2846387" cy="369887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Gill Sans MT" panose="020B0502020104020203" pitchFamily="34" charset="0"/>
              </a:rPr>
              <a:t>Provision of NCD Kits</a:t>
            </a:r>
          </a:p>
        </p:txBody>
      </p:sp>
      <p:sp>
        <p:nvSpPr>
          <p:cNvPr id="14345" name="TextBox 12">
            <a:extLst>
              <a:ext uri="{FF2B5EF4-FFF2-40B4-BE49-F238E27FC236}">
                <a16:creationId xmlns:a16="http://schemas.microsoft.com/office/drawing/2014/main" id="{35C04C6D-65D9-4D8D-A1B7-1BF90063D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2063" y="2894013"/>
            <a:ext cx="4579937" cy="382587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Sustainable mechanism for PBS Screening</a:t>
            </a:r>
          </a:p>
        </p:txBody>
      </p:sp>
      <p:sp>
        <p:nvSpPr>
          <p:cNvPr id="14346" name="TextBox 13">
            <a:extLst>
              <a:ext uri="{FF2B5EF4-FFF2-40B4-BE49-F238E27FC236}">
                <a16:creationId xmlns:a16="http://schemas.microsoft.com/office/drawing/2014/main" id="{56DAAF59-0403-4603-923F-EFB3BB562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9138" y="6329363"/>
            <a:ext cx="1477962" cy="369887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Gill Sans MT" panose="020B0502020104020203" pitchFamily="34" charset="0"/>
              </a:rPr>
              <a:t>Follow Up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F8AE2D9-D23E-4C5A-A94A-B26C640E1C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0" t="6287" r="6263" b="9333"/>
          <a:stretch/>
        </p:blipFill>
        <p:spPr>
          <a:xfrm>
            <a:off x="3425825" y="838200"/>
            <a:ext cx="2197100" cy="1858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348" name="TextBox 16">
            <a:extLst>
              <a:ext uri="{FF2B5EF4-FFF2-40B4-BE49-F238E27FC236}">
                <a16:creationId xmlns:a16="http://schemas.microsoft.com/office/drawing/2014/main" id="{8C00C662-B2D3-489F-BD8A-A488A07CA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6310313"/>
            <a:ext cx="1952625" cy="3683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Gill Sans MT" panose="020B0502020104020203" pitchFamily="34" charset="0"/>
              </a:rPr>
              <a:t>Monthly Reporting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85E2FC43-00C7-4788-A74B-F72CAC9B84B6}"/>
              </a:ext>
            </a:extLst>
          </p:cNvPr>
          <p:cNvSpPr/>
          <p:nvPr/>
        </p:nvSpPr>
        <p:spPr>
          <a:xfrm rot="10800000">
            <a:off x="8056563" y="4613275"/>
            <a:ext cx="581025" cy="48418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50" name="TextBox 19">
            <a:extLst>
              <a:ext uri="{FF2B5EF4-FFF2-40B4-BE49-F238E27FC236}">
                <a16:creationId xmlns:a16="http://schemas.microsoft.com/office/drawing/2014/main" id="{456CE310-C3E2-4664-8979-1BC0440B9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6329363"/>
            <a:ext cx="2533650" cy="369887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Gill Sans MT" panose="020B0502020104020203" pitchFamily="34" charset="0"/>
              </a:rPr>
              <a:t>Use of IT Application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42CF4C-AB29-4FBD-B9B4-F53BE042D2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425" y="819150"/>
            <a:ext cx="2492375" cy="1885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Right Arrow 20">
            <a:extLst>
              <a:ext uri="{FF2B5EF4-FFF2-40B4-BE49-F238E27FC236}">
                <a16:creationId xmlns:a16="http://schemas.microsoft.com/office/drawing/2014/main" id="{B78414B0-A71B-454F-9F5F-DE758C0C6544}"/>
              </a:ext>
            </a:extLst>
          </p:cNvPr>
          <p:cNvSpPr/>
          <p:nvPr/>
        </p:nvSpPr>
        <p:spPr>
          <a:xfrm>
            <a:off x="2825750" y="1673225"/>
            <a:ext cx="536575" cy="48418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53" name="TextBox 21">
            <a:extLst>
              <a:ext uri="{FF2B5EF4-FFF2-40B4-BE49-F238E27FC236}">
                <a16:creationId xmlns:a16="http://schemas.microsoft.com/office/drawing/2014/main" id="{C3E10353-0B83-463B-AF9C-C7530F4FE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388" y="2951163"/>
            <a:ext cx="1763712" cy="382587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Gill Sans MT" panose="020B0502020104020203" pitchFamily="34" charset="0"/>
              </a:rPr>
              <a:t>Training of HR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9AF20F11-1130-4F8B-AADD-C80BA39F7F97}"/>
              </a:ext>
            </a:extLst>
          </p:cNvPr>
          <p:cNvGraphicFramePr>
            <a:graphicFrameLocks noGrp="1"/>
          </p:cNvGraphicFramePr>
          <p:nvPr/>
        </p:nvGraphicFramePr>
        <p:xfrm>
          <a:off x="87313" y="3971925"/>
          <a:ext cx="3935413" cy="2170113"/>
        </p:xfrm>
        <a:graphic>
          <a:graphicData uri="http://schemas.openxmlformats.org/drawingml/2006/table">
            <a:tbl>
              <a:tblPr/>
              <a:tblGrid>
                <a:gridCol w="1746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7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27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27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27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27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27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27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3361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 1</a:t>
                      </a:r>
                    </a:p>
                  </a:txBody>
                  <a:tcPr marL="5980" marR="5980" marT="59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005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National </a:t>
                      </a:r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Programme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on Prevention &amp; Control of Cancer, Diabetes, CVDs &amp; Stroke (NPCDCS)</a:t>
                      </a:r>
                    </a:p>
                  </a:txBody>
                  <a:tcPr marL="5980" marR="5980" marT="59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361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Reporting performa for Sub Centre</a:t>
                      </a:r>
                    </a:p>
                  </a:txBody>
                  <a:tcPr marL="5980" marR="5980" marT="59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669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 of the Sub-centre_______________              PHC _______________      Block/ Mandal  ________________                       District_____________                          State______________</a:t>
                      </a:r>
                    </a:p>
                  </a:txBody>
                  <a:tcPr marL="5980" marR="5980" marT="59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6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Month____________________ Year ________________________</a:t>
                      </a:r>
                    </a:p>
                  </a:txBody>
                  <a:tcPr marL="5980" marR="5980" marT="59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80" marR="5980" marT="59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5980" marR="5980" marT="59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80" marR="5980" marT="59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80" marR="5980" marT="59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80" marR="5980" marT="59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80" marR="5980" marT="59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80" marR="5980" marT="59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80" marR="5980" marT="59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80" marR="5980" marT="598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031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A: Hypertension and Diabetes Screening </a:t>
                      </a:r>
                    </a:p>
                  </a:txBody>
                  <a:tcPr marL="5980" marR="5980" marT="59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6" name="Picture 25">
            <a:extLst>
              <a:ext uri="{FF2B5EF4-FFF2-40B4-BE49-F238E27FC236}">
                <a16:creationId xmlns:a16="http://schemas.microsoft.com/office/drawing/2014/main" id="{1E92CBA6-54EC-4554-BFBB-C158ECAF95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1425" y="3971925"/>
            <a:ext cx="2963863" cy="2124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BFC0F4D-26E7-49C4-9732-AEED445C20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7475" y="3971925"/>
            <a:ext cx="2757488" cy="2162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7F952755-30B2-4DB1-A880-EA6C7482FC94}"/>
              </a:ext>
            </a:extLst>
          </p:cNvPr>
          <p:cNvSpPr txBox="1">
            <a:spLocks/>
          </p:cNvSpPr>
          <p:nvPr/>
        </p:nvSpPr>
        <p:spPr bwMode="auto">
          <a:xfrm>
            <a:off x="0" y="-19050"/>
            <a:ext cx="12192000" cy="7239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Population Based Screening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>
            <a:extLst>
              <a:ext uri="{FF2B5EF4-FFF2-40B4-BE49-F238E27FC236}">
                <a16:creationId xmlns:a16="http://schemas.microsoft.com/office/drawing/2014/main" id="{69D34360-3013-4227-9BD0-C62B867E4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992980"/>
            <a:ext cx="5697538" cy="5141119"/>
          </a:xfrm>
        </p:spPr>
        <p:txBody>
          <a:bodyPr/>
          <a:lstStyle/>
          <a:p>
            <a:pPr lvl="1" algn="just" eaLnBrk="1" hangingPunct="1"/>
            <a:r>
              <a:rPr lang="en-US" altLang="en-US" sz="2200" dirty="0">
                <a:solidFill>
                  <a:schemeClr val="tx1"/>
                </a:solidFill>
              </a:rPr>
              <a:t>List of equipment required for NCD with simple zip bag to carry all necessary equipment to field for screening. </a:t>
            </a:r>
          </a:p>
          <a:p>
            <a:pPr lvl="1" algn="just" eaLnBrk="1" hangingPunct="1"/>
            <a:r>
              <a:rPr lang="en-US" altLang="en-US" sz="2200" dirty="0">
                <a:solidFill>
                  <a:schemeClr val="tx1"/>
                </a:solidFill>
              </a:rPr>
              <a:t>Ideally it should be one per MPW, but started with </a:t>
            </a:r>
            <a:r>
              <a:rPr lang="en-US" altLang="en-US" sz="2200" dirty="0" smtClean="0">
                <a:solidFill>
                  <a:schemeClr val="tx1"/>
                </a:solidFill>
                <a:latin typeface="+mj-lt"/>
              </a:rPr>
              <a:t>1 </a:t>
            </a:r>
            <a:r>
              <a:rPr lang="en-US" altLang="en-US" sz="2200" dirty="0" smtClean="0">
                <a:solidFill>
                  <a:schemeClr val="tx1"/>
                </a:solidFill>
              </a:rPr>
              <a:t>Kit / </a:t>
            </a:r>
            <a:r>
              <a:rPr lang="en-US" altLang="en-US" sz="2200" dirty="0">
                <a:solidFill>
                  <a:schemeClr val="tx1"/>
                </a:solidFill>
              </a:rPr>
              <a:t>HSC-HWC and ensured </a:t>
            </a:r>
            <a:r>
              <a:rPr lang="en-US" altLang="en-US" sz="2200" dirty="0" smtClean="0">
                <a:solidFill>
                  <a:schemeClr val="tx1"/>
                </a:solidFill>
              </a:rPr>
              <a:t>one </a:t>
            </a:r>
            <a:r>
              <a:rPr lang="en-US" altLang="en-US" sz="2200" dirty="0">
                <a:solidFill>
                  <a:schemeClr val="tx1"/>
                </a:solidFill>
              </a:rPr>
              <a:t>per MPW in one of PBS district (Bokaro).</a:t>
            </a:r>
          </a:p>
          <a:p>
            <a:pPr lvl="1" algn="just" eaLnBrk="1" hangingPunct="1"/>
            <a:r>
              <a:rPr lang="en-US" altLang="en-US" sz="2200" dirty="0">
                <a:solidFill>
                  <a:schemeClr val="tx1"/>
                </a:solidFill>
              </a:rPr>
              <a:t>Makes districts to provide complete list of equipment</a:t>
            </a:r>
          </a:p>
          <a:p>
            <a:pPr lvl="1" algn="just" eaLnBrk="1" hangingPunct="1"/>
            <a:r>
              <a:rPr lang="en-US" altLang="en-US" sz="2200" dirty="0">
                <a:solidFill>
                  <a:schemeClr val="tx1"/>
                </a:solidFill>
              </a:rPr>
              <a:t>Easy to carry to the village without missing any single equipment.</a:t>
            </a:r>
          </a:p>
          <a:p>
            <a:pPr lvl="1" algn="just" eaLnBrk="1" hangingPunct="1"/>
            <a:r>
              <a:rPr lang="en-US" altLang="en-US" sz="2200" dirty="0">
                <a:solidFill>
                  <a:schemeClr val="tx1"/>
                </a:solidFill>
              </a:rPr>
              <a:t>Concept of NCD kit developed and implemented with support from MCSP USAID/Jhpiego</a:t>
            </a:r>
          </a:p>
          <a:p>
            <a:pPr algn="just" eaLnBrk="1" hangingPunct="1"/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8965C8-E6CF-4C58-9F62-AC60F606F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fld id="{90FF4E18-42D3-4583-A065-A345841F354F}" type="slidenum">
              <a:rPr lang="en-US" altLang="en-US" sz="1800">
                <a:solidFill>
                  <a:srgbClr val="002A6C"/>
                </a:solidFill>
                <a:latin typeface="Calibri" panose="020F0502020204030204" pitchFamily="34" charset="0"/>
              </a:rPr>
              <a:pPr algn="l" eaLnBrk="1" hangingPunct="1"/>
              <a:t>9</a:t>
            </a:fld>
            <a:endParaRPr lang="en-US" altLang="en-US" sz="1800">
              <a:solidFill>
                <a:srgbClr val="002A6C"/>
              </a:solidFill>
              <a:latin typeface="Calibri" panose="020F0502020204030204" pitchFamily="34" charset="0"/>
            </a:endParaRPr>
          </a:p>
        </p:txBody>
      </p:sp>
      <p:sp>
        <p:nvSpPr>
          <p:cNvPr id="15364" name="Content Placeholder 2">
            <a:extLst>
              <a:ext uri="{FF2B5EF4-FFF2-40B4-BE49-F238E27FC236}">
                <a16:creationId xmlns:a16="http://schemas.microsoft.com/office/drawing/2014/main" id="{91875A44-9499-4D02-8963-8E5913066128}"/>
              </a:ext>
            </a:extLst>
          </p:cNvPr>
          <p:cNvSpPr txBox="1">
            <a:spLocks/>
          </p:cNvSpPr>
          <p:nvPr/>
        </p:nvSpPr>
        <p:spPr bwMode="auto">
          <a:xfrm>
            <a:off x="6030913" y="1600200"/>
            <a:ext cx="5413375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en-US" sz="2400">
              <a:solidFill>
                <a:srgbClr val="5F5F5F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143095-E334-4508-A7BE-2A258A6CCF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0" t="6287" r="6263" b="9333"/>
          <a:stretch/>
        </p:blipFill>
        <p:spPr>
          <a:xfrm>
            <a:off x="6415088" y="1511300"/>
            <a:ext cx="2197100" cy="1627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B932256E-2285-4354-A35B-800667AA8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996363" y="1492250"/>
            <a:ext cx="2187575" cy="1639888"/>
          </a:xfrm>
          <a:prstGeom prst="rect">
            <a:avLst/>
          </a:prstGeom>
          <a:noFill/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7" name="Picture 7" descr="D:\Pics\District Pics\NCD Screening\NCD Kit\NCD_Kit_Bokaro_July,2018.jpg">
            <a:extLst>
              <a:ext uri="{FF2B5EF4-FFF2-40B4-BE49-F238E27FC236}">
                <a16:creationId xmlns:a16="http://schemas.microsoft.com/office/drawing/2014/main" id="{7AE84F7C-3C84-47DA-9CD5-80BF8C6EE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3" r="1122"/>
          <a:stretch>
            <a:fillRect/>
          </a:stretch>
        </p:blipFill>
        <p:spPr bwMode="auto">
          <a:xfrm>
            <a:off x="6416675" y="3314700"/>
            <a:ext cx="4822825" cy="2662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4D235F6-E4D5-4D60-84DF-D28BE6C49FDA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12192000" cy="895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Concept of NCD Kit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CF15E-CC5C-420A-9914-B63C6A967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350" y="955675"/>
            <a:ext cx="5699125" cy="5765800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  <a:defRPr/>
            </a:pPr>
            <a:r>
              <a:rPr lang="en-US" sz="2400" b="1" dirty="0">
                <a:solidFill>
                  <a:schemeClr val="tx1"/>
                </a:solidFill>
              </a:rPr>
              <a:t>Mechanism-</a:t>
            </a: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Microplanning of fixed day village wise visit, except immunization day</a:t>
            </a: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MPW visit particular village with NCD kit for screening &amp; </a:t>
            </a:r>
            <a:r>
              <a:rPr lang="en-US" sz="2400" dirty="0" err="1" smtClean="0">
                <a:solidFill>
                  <a:schemeClr val="tx1"/>
                </a:solidFill>
              </a:rPr>
              <a:t>Sahiya</a:t>
            </a:r>
            <a:r>
              <a:rPr lang="en-US" sz="2400" dirty="0" smtClean="0">
                <a:solidFill>
                  <a:schemeClr val="tx1"/>
                </a:solidFill>
              </a:rPr>
              <a:t> (ASHA) </a:t>
            </a:r>
            <a:r>
              <a:rPr lang="en-US" sz="2400" dirty="0">
                <a:solidFill>
                  <a:schemeClr val="tx1"/>
                </a:solidFill>
              </a:rPr>
              <a:t>mobilize eligible population.  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en-US" sz="2400" b="1" dirty="0">
                <a:solidFill>
                  <a:schemeClr val="tx1"/>
                </a:solidFill>
              </a:rPr>
              <a:t>Advantages</a:t>
            </a: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It </a:t>
            </a:r>
            <a:r>
              <a:rPr lang="en-US" sz="2400" dirty="0" smtClean="0">
                <a:solidFill>
                  <a:schemeClr val="tx1"/>
                </a:solidFill>
              </a:rPr>
              <a:t>follows the </a:t>
            </a:r>
            <a:r>
              <a:rPr lang="en-US" sz="2400" dirty="0">
                <a:solidFill>
                  <a:schemeClr val="tx1"/>
                </a:solidFill>
              </a:rPr>
              <a:t>principle of no individual should need to travel more than half an hour for screening.</a:t>
            </a: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Easy to mobilize eligible population</a:t>
            </a: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Sustainable approach, need less follow up at HWC level.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6E6588-F300-44DE-B356-7A9274550D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B82D6EB-4249-4C59-B977-627485A01D78}" type="slidenum">
              <a:rPr lang="en-US" altLang="en-US">
                <a:solidFill>
                  <a:srgbClr val="002A6C"/>
                </a:solidFill>
                <a:latin typeface="Gill Sans MT" panose="020B0502020104020203" pitchFamily="34" charset="0"/>
              </a:rPr>
              <a:pPr eaLnBrk="1" hangingPunct="1"/>
              <a:t>10</a:t>
            </a:fld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93A239E-F43B-447E-A5FE-FE96472C0053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471025" y="1549400"/>
            <a:ext cx="2603500" cy="2066925"/>
          </a:xfrm>
          <a:ln w="38100" cap="sq"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CFB224-DFB6-4A92-9DBE-04E68FCDC1BF}"/>
              </a:ext>
            </a:extLst>
          </p:cNvPr>
          <p:cNvPicPr/>
          <p:nvPr/>
        </p:nvPicPr>
        <p:blipFill rotWithShape="1">
          <a:blip r:embed="rId3"/>
          <a:srcRect t="39787"/>
          <a:stretch/>
        </p:blipFill>
        <p:spPr bwMode="auto">
          <a:xfrm>
            <a:off x="6465888" y="1549400"/>
            <a:ext cx="2847975" cy="206692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08C057-8799-47CB-9E39-FAF4418EE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338" y="3802063"/>
            <a:ext cx="2820987" cy="211613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8AF991-059C-4455-BA95-DB4927032A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1025" y="3802063"/>
            <a:ext cx="2524125" cy="211613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6F85A4D-6524-4005-BD6F-D8BA0FD620B1}"/>
              </a:ext>
            </a:extLst>
          </p:cNvPr>
          <p:cNvSpPr txBox="1">
            <a:spLocks/>
          </p:cNvSpPr>
          <p:nvPr/>
        </p:nvSpPr>
        <p:spPr bwMode="auto">
          <a:xfrm>
            <a:off x="0" y="-19050"/>
            <a:ext cx="12192000" cy="895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Fixed day village wise NCD screening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0F548-21B3-4098-BBA3-E96D26040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158875"/>
            <a:ext cx="6103938" cy="4756150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  <a:defRPr/>
            </a:pPr>
            <a:r>
              <a:rPr lang="en-US" sz="2400" b="1" dirty="0">
                <a:solidFill>
                  <a:schemeClr val="tx1"/>
                </a:solidFill>
              </a:rPr>
              <a:t>Follow up  positive cases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tx1"/>
                </a:solidFill>
              </a:rPr>
              <a:t>Prepared follow up register with support from USAID MCSP/Jhpiego to track Hypertensive and Diabetic patient tracking, regular check up and drug distribution. </a:t>
            </a:r>
          </a:p>
          <a:p>
            <a:pPr marL="0" indent="0" algn="just" eaLnBrk="1" hangingPunct="1">
              <a:lnSpc>
                <a:spcPct val="150000"/>
              </a:lnSpc>
              <a:buFont typeface="Arial" charset="0"/>
              <a:buNone/>
              <a:defRPr/>
            </a:pPr>
            <a:endParaRPr lang="en-US" sz="400" b="1" dirty="0">
              <a:solidFill>
                <a:schemeClr val="tx1"/>
              </a:solidFill>
            </a:endParaRP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en-US" sz="2400" b="1" dirty="0">
                <a:solidFill>
                  <a:schemeClr val="tx1"/>
                </a:solidFill>
              </a:rPr>
              <a:t>IT equipment for NCD app</a:t>
            </a: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Procurement has been done at state level in order to ensure timely supply with required specification. </a:t>
            </a: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Currently supplied 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</a:rPr>
              <a:t>1</a:t>
            </a:r>
            <a:r>
              <a:rPr lang="en-US" sz="2400" dirty="0">
                <a:solidFill>
                  <a:schemeClr val="tx1"/>
                </a:solidFill>
              </a:rPr>
              <a:t> tablet / MPW in all HWCs for online data entry.</a:t>
            </a:r>
          </a:p>
          <a:p>
            <a:pPr algn="just" eaLnBrk="1" hangingPunct="1">
              <a:buFont typeface="Arial" charset="0"/>
              <a:buChar char="•"/>
              <a:defRPr/>
            </a:pPr>
            <a:r>
              <a:rPr lang="en-US" sz="2400" dirty="0">
                <a:solidFill>
                  <a:schemeClr val="tx1"/>
                </a:solidFill>
              </a:rPr>
              <a:t>Held two batch TOT at state level for NCD app training.  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endParaRPr lang="en-US" sz="2400" b="1" dirty="0">
              <a:solidFill>
                <a:schemeClr val="tx1"/>
              </a:solidFill>
            </a:endParaRPr>
          </a:p>
          <a:p>
            <a:pPr algn="just" eaLnBrk="1" hangingPunct="1">
              <a:buFont typeface="Arial" charset="0"/>
              <a:buChar char="•"/>
              <a:defRPr/>
            </a:pPr>
            <a:endParaRPr lang="en-US" sz="2400" dirty="0">
              <a:solidFill>
                <a:schemeClr val="tx1"/>
              </a:solidFill>
            </a:endParaRPr>
          </a:p>
          <a:p>
            <a:pPr algn="just" eaLnBrk="1" hangingPunct="1">
              <a:buFont typeface="Arial" charset="0"/>
              <a:buChar char="•"/>
              <a:defRPr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41AE74-A7FC-486D-ABA1-6674B92AE5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221173-6539-43B3-960B-2AD17C430100}" type="slidenum">
              <a:rPr lang="en-US" altLang="en-US">
                <a:solidFill>
                  <a:srgbClr val="002A6C"/>
                </a:solidFill>
                <a:latin typeface="Gill Sans MT" panose="020B0502020104020203" pitchFamily="34" charset="0"/>
              </a:rPr>
              <a:pPr eaLnBrk="1" hangingPunct="1"/>
              <a:t>11</a:t>
            </a:fld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E2B0D4F-A7C4-4E95-BD24-AFE66C87EE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02500" y="1390650"/>
            <a:ext cx="3594100" cy="1581150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3" name="Picture 6" descr="D:\Jhpiego Jharkhand\HWCs\Photos\IMG-20180806-WA0017.jpg">
            <a:extLst>
              <a:ext uri="{FF2B5EF4-FFF2-40B4-BE49-F238E27FC236}">
                <a16:creationId xmlns:a16="http://schemas.microsoft.com/office/drawing/2014/main" id="{76E43D3A-7B55-428F-AAC2-916463E3A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3979863"/>
            <a:ext cx="3722688" cy="189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 Placeholder 2">
            <a:extLst>
              <a:ext uri="{FF2B5EF4-FFF2-40B4-BE49-F238E27FC236}">
                <a16:creationId xmlns:a16="http://schemas.microsoft.com/office/drawing/2014/main" id="{73B34876-5586-40AA-922C-56609E102103}"/>
              </a:ext>
            </a:extLst>
          </p:cNvPr>
          <p:cNvSpPr txBox="1">
            <a:spLocks/>
          </p:cNvSpPr>
          <p:nvPr/>
        </p:nvSpPr>
        <p:spPr bwMode="auto">
          <a:xfrm>
            <a:off x="6470650" y="3033713"/>
            <a:ext cx="53863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000" b="1">
                <a:solidFill>
                  <a:srgbClr val="5F5F5F"/>
                </a:solidFill>
                <a:latin typeface="Gill Sans MT" panose="020B0502020104020203" pitchFamily="34" charset="0"/>
              </a:rPr>
              <a:t>Follow up Register</a:t>
            </a:r>
          </a:p>
        </p:txBody>
      </p:sp>
      <p:sp>
        <p:nvSpPr>
          <p:cNvPr id="17415" name="Text Placeholder 2">
            <a:extLst>
              <a:ext uri="{FF2B5EF4-FFF2-40B4-BE49-F238E27FC236}">
                <a16:creationId xmlns:a16="http://schemas.microsoft.com/office/drawing/2014/main" id="{73A80B87-7D73-49AE-947B-2D7E83B202EA}"/>
              </a:ext>
            </a:extLst>
          </p:cNvPr>
          <p:cNvSpPr txBox="1">
            <a:spLocks/>
          </p:cNvSpPr>
          <p:nvPr/>
        </p:nvSpPr>
        <p:spPr bwMode="auto">
          <a:xfrm>
            <a:off x="6713538" y="5959475"/>
            <a:ext cx="538797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000" b="1">
                <a:solidFill>
                  <a:srgbClr val="5F5F5F"/>
                </a:solidFill>
                <a:latin typeface="Gill Sans MT" panose="020B0502020104020203" pitchFamily="34" charset="0"/>
              </a:rPr>
              <a:t>NCD app training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AD82034-66FD-456A-A126-B181D4AD65E8}"/>
              </a:ext>
            </a:extLst>
          </p:cNvPr>
          <p:cNvSpPr txBox="1">
            <a:spLocks/>
          </p:cNvSpPr>
          <p:nvPr/>
        </p:nvSpPr>
        <p:spPr bwMode="auto">
          <a:xfrm>
            <a:off x="0" y="-19050"/>
            <a:ext cx="12192000" cy="895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Follow up and IT equipment for NCD services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D5F53390-AB28-40A4-8BBD-9BD833799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7650" y="762000"/>
            <a:ext cx="5800725" cy="5959475"/>
          </a:xfrm>
        </p:spPr>
        <p:txBody>
          <a:bodyPr/>
          <a:lstStyle/>
          <a:p>
            <a:pPr algn="just" eaLnBrk="1" hangingPunct="1"/>
            <a:r>
              <a:rPr lang="en-US" altLang="en-US" sz="2400" dirty="0">
                <a:solidFill>
                  <a:schemeClr val="tx1"/>
                </a:solidFill>
              </a:rPr>
              <a:t>With support of MCSP USAID/Jhpiego DRE was Prepared and disseminated with detail guidelines on fund availability for different component of HWCs and its utilization.  </a:t>
            </a:r>
          </a:p>
          <a:p>
            <a:pPr algn="just" eaLnBrk="1" hangingPunct="1"/>
            <a:endParaRPr lang="en-US" altLang="en-US" sz="700" dirty="0">
              <a:solidFill>
                <a:schemeClr val="tx1"/>
              </a:solidFill>
            </a:endParaRPr>
          </a:p>
          <a:p>
            <a:pPr algn="just" eaLnBrk="1" hangingPunct="1"/>
            <a:r>
              <a:rPr lang="en-US" altLang="en-US" sz="2400" dirty="0">
                <a:solidFill>
                  <a:schemeClr val="tx1"/>
                </a:solidFill>
              </a:rPr>
              <a:t>Guidelines contains</a:t>
            </a:r>
          </a:p>
          <a:p>
            <a:pPr lvl="1" algn="just" eaLnBrk="1" hangingPunct="1"/>
            <a:r>
              <a:rPr lang="en-US" altLang="en-US" sz="2400" dirty="0">
                <a:solidFill>
                  <a:schemeClr val="tx1"/>
                </a:solidFill>
              </a:rPr>
              <a:t>MD, NHM letter issued for HWC guidelines &amp; utilization of fund.</a:t>
            </a:r>
          </a:p>
          <a:p>
            <a:pPr lvl="1" algn="just" eaLnBrk="1" hangingPunct="1"/>
            <a:r>
              <a:rPr lang="en-US" altLang="en-US" sz="2400" dirty="0" smtClean="0">
                <a:solidFill>
                  <a:schemeClr val="tx1"/>
                </a:solidFill>
              </a:rPr>
              <a:t>Summary </a:t>
            </a:r>
            <a:r>
              <a:rPr lang="en-US" altLang="en-US" sz="2400" dirty="0">
                <a:solidFill>
                  <a:schemeClr val="tx1"/>
                </a:solidFill>
              </a:rPr>
              <a:t>sheet for fund available for various component of HWC with FMR code and list of annexure. </a:t>
            </a:r>
          </a:p>
          <a:p>
            <a:pPr lvl="1" algn="just" eaLnBrk="1" hangingPunct="1"/>
            <a:r>
              <a:rPr lang="en-US" altLang="en-US" sz="2400" dirty="0">
                <a:solidFill>
                  <a:schemeClr val="tx1"/>
                </a:solidFill>
              </a:rPr>
              <a:t>Budget allocated under every FMR code includes- Budget activity, Quantity, unit cost, total budget allocated and relevant guidelines and check list. </a:t>
            </a:r>
          </a:p>
        </p:txBody>
      </p:sp>
      <p:pic>
        <p:nvPicPr>
          <p:cNvPr id="18435" name="Content Placeholder 5">
            <a:extLst>
              <a:ext uri="{FF2B5EF4-FFF2-40B4-BE49-F238E27FC236}">
                <a16:creationId xmlns:a16="http://schemas.microsoft.com/office/drawing/2014/main" id="{0C42D6F9-2547-4B8F-8277-A0CDC91EB8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/>
          <a:stretch>
            <a:fillRect/>
          </a:stretch>
        </p:blipFill>
        <p:spPr>
          <a:xfrm>
            <a:off x="6096000" y="698500"/>
            <a:ext cx="5524500" cy="238125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4C4E63-F56D-4676-9D5A-30EC55D200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EDF073F-BC49-4120-96FC-4B7442164421}" type="slidenum">
              <a:rPr lang="en-US" altLang="en-US">
                <a:solidFill>
                  <a:srgbClr val="002A6C"/>
                </a:solidFill>
                <a:latin typeface="Gill Sans MT" panose="020B0502020104020203" pitchFamily="34" charset="0"/>
              </a:rPr>
              <a:pPr eaLnBrk="1" hangingPunct="1"/>
              <a:t>12</a:t>
            </a:fld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  <p:pic>
        <p:nvPicPr>
          <p:cNvPr id="18437" name="Picture 6">
            <a:extLst>
              <a:ext uri="{FF2B5EF4-FFF2-40B4-BE49-F238E27FC236}">
                <a16:creationId xmlns:a16="http://schemas.microsoft.com/office/drawing/2014/main" id="{09222E6E-564F-45DF-88D3-E4B07BAFA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11513"/>
            <a:ext cx="5380038" cy="329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5508810-B80A-4721-9C03-2F5BF078BA8D}"/>
              </a:ext>
            </a:extLst>
          </p:cNvPr>
          <p:cNvSpPr txBox="1">
            <a:spLocks/>
          </p:cNvSpPr>
          <p:nvPr/>
        </p:nvSpPr>
        <p:spPr bwMode="auto">
          <a:xfrm>
            <a:off x="0" y="-133350"/>
            <a:ext cx="12192000" cy="895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District Resource Envelop (DRE)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905AFC19-B1D2-48FD-8CF6-BEA1A06EF6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1613" y="1038225"/>
            <a:ext cx="5384800" cy="4525963"/>
          </a:xfrm>
        </p:spPr>
        <p:txBody>
          <a:bodyPr/>
          <a:lstStyle/>
          <a:p>
            <a:pPr algn="just" eaLnBrk="1" hangingPunct="1"/>
            <a:r>
              <a:rPr lang="en-US" altLang="en-US" sz="2400" dirty="0">
                <a:solidFill>
                  <a:schemeClr val="tx1"/>
                </a:solidFill>
              </a:rPr>
              <a:t>Existing HSC buildings have been customized as per requirements of HWCs</a:t>
            </a:r>
          </a:p>
          <a:p>
            <a:pPr algn="just" eaLnBrk="1" hangingPunct="1"/>
            <a:r>
              <a:rPr lang="en-US" altLang="en-US" sz="2400" dirty="0">
                <a:solidFill>
                  <a:schemeClr val="tx1"/>
                </a:solidFill>
              </a:rPr>
              <a:t>Gives clear image of how infrastructure should be upgraded </a:t>
            </a:r>
          </a:p>
          <a:p>
            <a:pPr algn="just" eaLnBrk="1" hangingPunct="1"/>
            <a:r>
              <a:rPr lang="en-US" altLang="en-US" sz="2400" dirty="0">
                <a:solidFill>
                  <a:schemeClr val="tx1"/>
                </a:solidFill>
              </a:rPr>
              <a:t>Infrastructure upgradation would be similar in all districts.</a:t>
            </a:r>
          </a:p>
          <a:p>
            <a:pPr algn="just" eaLnBrk="1" hangingPunct="1"/>
            <a:r>
              <a:rPr lang="en-US" altLang="en-US" sz="2400" dirty="0">
                <a:solidFill>
                  <a:schemeClr val="tx1"/>
                </a:solidFill>
              </a:rPr>
              <a:t>Is helpful in budget estimation for its upgradation. </a:t>
            </a:r>
          </a:p>
          <a:p>
            <a:pPr algn="just" eaLnBrk="1" hangingPunct="1"/>
            <a:r>
              <a:rPr lang="en-US" altLang="en-US" sz="2400" dirty="0">
                <a:solidFill>
                  <a:schemeClr val="tx1"/>
                </a:solidFill>
              </a:rPr>
              <a:t>Clarity in how to use available space as a HWC. </a:t>
            </a:r>
          </a:p>
          <a:p>
            <a:pPr algn="just" eaLnBrk="1" hangingPunct="1"/>
            <a:r>
              <a:rPr lang="en-US" altLang="en-US" sz="2400" dirty="0">
                <a:solidFill>
                  <a:schemeClr val="tx1"/>
                </a:solidFill>
              </a:rPr>
              <a:t>MCSP USAID/Jhpiego team supported in development of architectural layouts for upgradation of SHCs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B883E-55F3-4D2C-B3DE-D2066DADC1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022F004-18AF-4EF2-8051-080F4094B55C}" type="slidenum">
              <a:rPr lang="en-US" altLang="en-US">
                <a:solidFill>
                  <a:srgbClr val="002A6C"/>
                </a:solidFill>
                <a:latin typeface="Gill Sans MT" panose="020B0502020104020203" pitchFamily="34" charset="0"/>
              </a:rPr>
              <a:pPr eaLnBrk="1" hangingPunct="1"/>
              <a:t>13</a:t>
            </a:fld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  <p:pic>
        <p:nvPicPr>
          <p:cNvPr id="19460" name="Content Placeholder 5" descr="C:\Users\Admin\Desktop\Layout plan final plan\Two storey building\3D design for two storey building.jpg">
            <a:extLst>
              <a:ext uri="{FF2B5EF4-FFF2-40B4-BE49-F238E27FC236}">
                <a16:creationId xmlns:a16="http://schemas.microsoft.com/office/drawing/2014/main" id="{6ED2B876-6FA4-492D-8951-61BCF16B8BB5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77325" y="881063"/>
            <a:ext cx="2730500" cy="2206625"/>
          </a:xfrm>
        </p:spPr>
      </p:pic>
      <p:pic>
        <p:nvPicPr>
          <p:cNvPr id="19461" name="Content Placeholder 5">
            <a:extLst>
              <a:ext uri="{FF2B5EF4-FFF2-40B4-BE49-F238E27FC236}">
                <a16:creationId xmlns:a16="http://schemas.microsoft.com/office/drawing/2014/main" id="{D33117F6-7E58-4593-922E-7EF9DF1BFEE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81063"/>
            <a:ext cx="3233738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8">
            <a:extLst>
              <a:ext uri="{FF2B5EF4-FFF2-40B4-BE49-F238E27FC236}">
                <a16:creationId xmlns:a16="http://schemas.microsoft.com/office/drawing/2014/main" id="{9D11277F-78CA-4106-B5DA-A0E13E032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3913188"/>
            <a:ext cx="2916238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own Arrow 9">
            <a:extLst>
              <a:ext uri="{FF2B5EF4-FFF2-40B4-BE49-F238E27FC236}">
                <a16:creationId xmlns:a16="http://schemas.microsoft.com/office/drawing/2014/main" id="{D54D9A82-A294-4833-BC43-4F1FB4A5A861}"/>
              </a:ext>
            </a:extLst>
          </p:cNvPr>
          <p:cNvSpPr/>
          <p:nvPr/>
        </p:nvSpPr>
        <p:spPr>
          <a:xfrm rot="16200000">
            <a:off x="8645525" y="4530726"/>
            <a:ext cx="407987" cy="354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9464" name="Picture 10">
            <a:extLst>
              <a:ext uri="{FF2B5EF4-FFF2-40B4-BE49-F238E27FC236}">
                <a16:creationId xmlns:a16="http://schemas.microsoft.com/office/drawing/2014/main" id="{5A291064-5729-4B57-BAF9-57B0F428BD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0"/>
          <a:stretch>
            <a:fillRect/>
          </a:stretch>
        </p:blipFill>
        <p:spPr bwMode="auto">
          <a:xfrm>
            <a:off x="9077325" y="3863975"/>
            <a:ext cx="2944813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 Placeholder 2">
            <a:extLst>
              <a:ext uri="{FF2B5EF4-FFF2-40B4-BE49-F238E27FC236}">
                <a16:creationId xmlns:a16="http://schemas.microsoft.com/office/drawing/2014/main" id="{64CA2848-0008-4A8F-9D41-201AB214FBCA}"/>
              </a:ext>
            </a:extLst>
          </p:cNvPr>
          <p:cNvSpPr txBox="1">
            <a:spLocks/>
          </p:cNvSpPr>
          <p:nvPr/>
        </p:nvSpPr>
        <p:spPr bwMode="auto">
          <a:xfrm>
            <a:off x="4341813" y="5764213"/>
            <a:ext cx="538638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000">
                <a:latin typeface="Gill Sans MT" panose="020B0502020104020203" pitchFamily="34" charset="0"/>
              </a:rPr>
              <a:t>Existing building</a:t>
            </a:r>
          </a:p>
        </p:txBody>
      </p:sp>
      <p:sp>
        <p:nvSpPr>
          <p:cNvPr id="19466" name="Text Placeholder 4">
            <a:extLst>
              <a:ext uri="{FF2B5EF4-FFF2-40B4-BE49-F238E27FC236}">
                <a16:creationId xmlns:a16="http://schemas.microsoft.com/office/drawing/2014/main" id="{ECB6C818-1A8B-40DD-BA6F-ADBF0BF0AD3B}"/>
              </a:ext>
            </a:extLst>
          </p:cNvPr>
          <p:cNvSpPr txBox="1">
            <a:spLocks/>
          </p:cNvSpPr>
          <p:nvPr/>
        </p:nvSpPr>
        <p:spPr bwMode="auto">
          <a:xfrm>
            <a:off x="7747000" y="5764213"/>
            <a:ext cx="538956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000">
                <a:latin typeface="Gill Sans MT" panose="020B0502020104020203" pitchFamily="34" charset="0"/>
              </a:rPr>
              <a:t>Upgraded HWC</a:t>
            </a:r>
          </a:p>
        </p:txBody>
      </p:sp>
      <p:sp>
        <p:nvSpPr>
          <p:cNvPr id="19467" name="Text Placeholder 4">
            <a:extLst>
              <a:ext uri="{FF2B5EF4-FFF2-40B4-BE49-F238E27FC236}">
                <a16:creationId xmlns:a16="http://schemas.microsoft.com/office/drawing/2014/main" id="{FFFCADCB-EEC8-42BC-A047-AF05B4AA66B7}"/>
              </a:ext>
            </a:extLst>
          </p:cNvPr>
          <p:cNvSpPr txBox="1">
            <a:spLocks/>
          </p:cNvSpPr>
          <p:nvPr/>
        </p:nvSpPr>
        <p:spPr bwMode="auto">
          <a:xfrm>
            <a:off x="6154738" y="3090863"/>
            <a:ext cx="538956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000">
                <a:latin typeface="Gill Sans MT" panose="020B0502020104020203" pitchFamily="34" charset="0"/>
              </a:rPr>
              <a:t>Layout for HWCs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BA1F49A-00AD-4F55-98B5-087A649E8B46}"/>
              </a:ext>
            </a:extLst>
          </p:cNvPr>
          <p:cNvSpPr txBox="1">
            <a:spLocks/>
          </p:cNvSpPr>
          <p:nvPr/>
        </p:nvSpPr>
        <p:spPr bwMode="auto">
          <a:xfrm>
            <a:off x="0" y="-57150"/>
            <a:ext cx="12192000" cy="895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Infrastructure Layout Plan – Health Sub Centre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Content Placeholder 2">
            <a:extLst>
              <a:ext uri="{FF2B5EF4-FFF2-40B4-BE49-F238E27FC236}">
                <a16:creationId xmlns:a16="http://schemas.microsoft.com/office/drawing/2014/main" id="{F939C701-8E51-44A5-BD43-8BC5F40225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9099" y="1151731"/>
            <a:ext cx="3921126" cy="4794250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solidFill>
                  <a:schemeClr val="tx1"/>
                </a:solidFill>
              </a:rPr>
              <a:t>Prepared IEC and facility branding package for HWCs with support from MCSP USAID/Jhpiego </a:t>
            </a:r>
          </a:p>
          <a:p>
            <a:pPr eaLnBrk="1" hangingPunct="1"/>
            <a:r>
              <a:rPr lang="en-US" altLang="en-US" sz="2400" dirty="0">
                <a:solidFill>
                  <a:schemeClr val="tx1"/>
                </a:solidFill>
              </a:rPr>
              <a:t>Package includes IEC materials for all service delivery at HWC</a:t>
            </a:r>
          </a:p>
          <a:p>
            <a:pPr eaLnBrk="1" hangingPunct="1"/>
            <a:r>
              <a:rPr lang="en-US" altLang="en-US" sz="2400" dirty="0">
                <a:solidFill>
                  <a:schemeClr val="tx1"/>
                </a:solidFill>
              </a:rPr>
              <a:t>Purpose is to create health awareness among community about health and service delivery at HWCs.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DA7BA2-7050-48EE-8F59-55844B0370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27389F8-A60B-43A2-BCEB-8A8ECB5053E4}" type="slidenum">
              <a:rPr lang="en-US" altLang="en-US">
                <a:solidFill>
                  <a:srgbClr val="002A6C"/>
                </a:solidFill>
                <a:latin typeface="Gill Sans MT" panose="020B0502020104020203" pitchFamily="34" charset="0"/>
              </a:rPr>
              <a:pPr eaLnBrk="1" hangingPunct="1"/>
              <a:t>14</a:t>
            </a:fld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  <p:graphicFrame>
        <p:nvGraphicFramePr>
          <p:cNvPr id="2050" name="Object 2">
            <a:extLst>
              <a:ext uri="{FF2B5EF4-FFF2-40B4-BE49-F238E27FC236}">
                <a16:creationId xmlns:a16="http://schemas.microsoft.com/office/drawing/2014/main" id="{8CBCAE90-47CB-45BF-85A7-DC188D216676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8504238" y="971550"/>
          <a:ext cx="3460750" cy="515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Acrobat Document" r:id="rId3" imgW="8409600" imgH="12636000" progId="AcroExch.Document.DC">
                  <p:embed/>
                </p:oleObj>
              </mc:Choice>
              <mc:Fallback>
                <p:oleObj name="Acrobat Document" r:id="rId3" imgW="8409600" imgH="12636000" progId="AcroExch.Document.DC">
                  <p:embed/>
                  <p:pic>
                    <p:nvPicPr>
                      <p:cNvPr id="0" name="Picture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4238" y="971550"/>
                        <a:ext cx="3460750" cy="5154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3" name="Picture 7">
            <a:extLst>
              <a:ext uri="{FF2B5EF4-FFF2-40B4-BE49-F238E27FC236}">
                <a16:creationId xmlns:a16="http://schemas.microsoft.com/office/drawing/2014/main" id="{C7104E5B-4607-4218-BAAF-707A0137ED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88" y="971550"/>
            <a:ext cx="3798887" cy="515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A6A54F1-D684-4DBC-AF0E-03422366E9E6}"/>
              </a:ext>
            </a:extLst>
          </p:cNvPr>
          <p:cNvSpPr txBox="1">
            <a:spLocks/>
          </p:cNvSpPr>
          <p:nvPr/>
        </p:nvSpPr>
        <p:spPr bwMode="auto">
          <a:xfrm>
            <a:off x="0" y="-57150"/>
            <a:ext cx="12192000" cy="895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IEC and Facility Branding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5C930BB7-AC77-494C-A412-B3503FF99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17588"/>
            <a:ext cx="10972800" cy="5040312"/>
          </a:xfrm>
        </p:spPr>
        <p:txBody>
          <a:bodyPr/>
          <a:lstStyle/>
          <a:p>
            <a:pPr algn="just" eaLnBrk="1" hangingPunct="1"/>
            <a:r>
              <a:rPr lang="en-US" altLang="en-US" sz="2600" dirty="0">
                <a:solidFill>
                  <a:schemeClr val="tx1"/>
                </a:solidFill>
              </a:rPr>
              <a:t>Physical and app based reporting for NCD Screening to be streamlined;</a:t>
            </a:r>
          </a:p>
          <a:p>
            <a:pPr algn="just" eaLnBrk="1" hangingPunct="1"/>
            <a:r>
              <a:rPr lang="en-US" altLang="en-US" sz="2600" dirty="0">
                <a:solidFill>
                  <a:schemeClr val="tx1"/>
                </a:solidFill>
              </a:rPr>
              <a:t>Currently opportunistic screening </a:t>
            </a:r>
            <a:r>
              <a:rPr lang="en-US" altLang="en-US" sz="2600" dirty="0" smtClean="0">
                <a:solidFill>
                  <a:schemeClr val="tx1"/>
                </a:solidFill>
              </a:rPr>
              <a:t>being done under NPCDCS and Population </a:t>
            </a:r>
            <a:r>
              <a:rPr lang="en-US" altLang="en-US" sz="2600" dirty="0">
                <a:solidFill>
                  <a:schemeClr val="tx1"/>
                </a:solidFill>
              </a:rPr>
              <a:t>B</a:t>
            </a:r>
            <a:r>
              <a:rPr lang="en-US" altLang="en-US" sz="2600" dirty="0" smtClean="0">
                <a:solidFill>
                  <a:schemeClr val="tx1"/>
                </a:solidFill>
              </a:rPr>
              <a:t>ased NCD Screening </a:t>
            </a:r>
            <a:r>
              <a:rPr lang="en-US" altLang="en-US" sz="2600" dirty="0">
                <a:solidFill>
                  <a:schemeClr val="tx1"/>
                </a:solidFill>
              </a:rPr>
              <a:t>through PBS </a:t>
            </a:r>
            <a:r>
              <a:rPr lang="en-US" altLang="en-US" sz="2600" dirty="0" smtClean="0">
                <a:solidFill>
                  <a:schemeClr val="tx1"/>
                </a:solidFill>
              </a:rPr>
              <a:t>districts &amp; Operational HWC’s. </a:t>
            </a:r>
            <a:endParaRPr lang="en-US" altLang="en-US" sz="2600" dirty="0">
              <a:solidFill>
                <a:schemeClr val="tx1"/>
              </a:solidFill>
            </a:endParaRPr>
          </a:p>
          <a:p>
            <a:pPr algn="just" eaLnBrk="1" hangingPunct="1"/>
            <a:r>
              <a:rPr lang="en-US" altLang="en-US" sz="2600" dirty="0">
                <a:solidFill>
                  <a:schemeClr val="tx1"/>
                </a:solidFill>
              </a:rPr>
              <a:t>Performance based incentives not initiated - Incentive’s could be auto calculated as per entries in the portal, even the </a:t>
            </a:r>
            <a:r>
              <a:rPr lang="en-US" altLang="en-US" sz="2600" dirty="0" smtClean="0">
                <a:solidFill>
                  <a:schemeClr val="tx1"/>
                </a:solidFill>
              </a:rPr>
              <a:t>entries </a:t>
            </a:r>
            <a:r>
              <a:rPr lang="en-US" altLang="en-US" sz="2600" dirty="0">
                <a:solidFill>
                  <a:schemeClr val="tx1"/>
                </a:solidFill>
              </a:rPr>
              <a:t>could be incentivized for proper &amp; complete reporting</a:t>
            </a:r>
          </a:p>
          <a:p>
            <a:pPr algn="just" eaLnBrk="1" hangingPunct="1"/>
            <a:r>
              <a:rPr lang="en-US" altLang="en-US" sz="2600" dirty="0">
                <a:solidFill>
                  <a:schemeClr val="tx1"/>
                </a:solidFill>
              </a:rPr>
              <a:t>The Civil works are time consuming &amp; the amount approved for renovation is insufficient- For quicker compliance, prefabricated structures could be a better short term option.   </a:t>
            </a:r>
          </a:p>
          <a:p>
            <a:pPr algn="just" eaLnBrk="1" hangingPunct="1"/>
            <a:r>
              <a:rPr lang="en-US" altLang="en-US" sz="2600" dirty="0">
                <a:solidFill>
                  <a:schemeClr val="tx1"/>
                </a:solidFill>
              </a:rPr>
              <a:t>With the increasing number of </a:t>
            </a:r>
            <a:r>
              <a:rPr lang="en-US" altLang="en-US" sz="2600" dirty="0" smtClean="0">
                <a:solidFill>
                  <a:schemeClr val="tx1"/>
                </a:solidFill>
              </a:rPr>
              <a:t>HWC’s</a:t>
            </a:r>
            <a:r>
              <a:rPr lang="en-US" altLang="en-US" sz="2600" dirty="0">
                <a:solidFill>
                  <a:schemeClr val="tx1"/>
                </a:solidFill>
              </a:rPr>
              <a:t>, HWC State/District level consultants are dire necessity</a:t>
            </a:r>
          </a:p>
          <a:p>
            <a:pPr algn="just" eaLnBrk="1" hangingPunct="1"/>
            <a:endParaRPr lang="en-US" altLang="en-US" sz="2600" dirty="0">
              <a:solidFill>
                <a:schemeClr val="tx1"/>
              </a:solidFill>
            </a:endParaRPr>
          </a:p>
          <a:p>
            <a:pPr algn="just" eaLnBrk="1" hangingPunct="1"/>
            <a:endParaRPr lang="en-US" altLang="en-US" sz="2600" dirty="0">
              <a:solidFill>
                <a:schemeClr val="tx1"/>
              </a:solidFill>
            </a:endParaRPr>
          </a:p>
          <a:p>
            <a:pPr eaLnBrk="1" hangingPunct="1"/>
            <a:endParaRPr lang="en-US" altLang="en-US" sz="2600" dirty="0">
              <a:solidFill>
                <a:schemeClr val="tx1"/>
              </a:solidFill>
            </a:endParaRPr>
          </a:p>
        </p:txBody>
      </p:sp>
      <p:sp>
        <p:nvSpPr>
          <p:cNvPr id="20483" name="TextBox 3">
            <a:extLst>
              <a:ext uri="{FF2B5EF4-FFF2-40B4-BE49-F238E27FC236}">
                <a16:creationId xmlns:a16="http://schemas.microsoft.com/office/drawing/2014/main" id="{77493EB1-405D-457D-8F5F-C0918980B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6800" y="59436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b="1" dirty="0">
                <a:hlinkClick r:id="rId2" action="ppaction://hlinkfile"/>
              </a:rPr>
              <a:t>Detail Issues</a:t>
            </a:r>
            <a:endParaRPr lang="en-GB" altLang="en-US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DD955AF-437C-4355-8D25-AC7C915F7BCB}"/>
              </a:ext>
            </a:extLst>
          </p:cNvPr>
          <p:cNvSpPr txBox="1">
            <a:spLocks/>
          </p:cNvSpPr>
          <p:nvPr/>
        </p:nvSpPr>
        <p:spPr bwMode="auto">
          <a:xfrm>
            <a:off x="0" y="-57150"/>
            <a:ext cx="12192000" cy="895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Challenges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Placeholder 2">
            <a:extLst>
              <a:ext uri="{FF2B5EF4-FFF2-40B4-BE49-F238E27FC236}">
                <a16:creationId xmlns:a16="http://schemas.microsoft.com/office/drawing/2014/main" id="{3957702B-E0CA-4FF7-A5F4-644411F39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5467350"/>
            <a:ext cx="11887200" cy="971550"/>
          </a:xfrm>
        </p:spPr>
        <p:txBody>
          <a:bodyPr/>
          <a:lstStyle/>
          <a:p>
            <a:pPr eaLnBrk="1" hangingPunct="1"/>
            <a:r>
              <a:rPr lang="en-IN" altLang="en-US" sz="2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 Urban Initiative – “Atal Clinic” , where NCD Screening Services apart from other Health Services to be imparted to Slum Dwellers, inaugurated by Hon. CM on 16-08-2017</a:t>
            </a:r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7DBE31BE-9DD1-43FD-AC4A-49E0EFF499A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175" y="1146175"/>
            <a:ext cx="5572125" cy="4397375"/>
          </a:xfrm>
          <a:noFill/>
        </p:spPr>
      </p:pic>
      <p:pic>
        <p:nvPicPr>
          <p:cNvPr id="21508" name="Picture 3">
            <a:extLst>
              <a:ext uri="{FF2B5EF4-FFF2-40B4-BE49-F238E27FC236}">
                <a16:creationId xmlns:a16="http://schemas.microsoft.com/office/drawing/2014/main" id="{8176F63D-12E0-49DA-B8B6-2E6969D44381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38850" y="1125538"/>
            <a:ext cx="5829300" cy="3217862"/>
          </a:xfrm>
          <a:noFill/>
        </p:spPr>
      </p:pic>
      <p:pic>
        <p:nvPicPr>
          <p:cNvPr id="21509" name="Picture 8">
            <a:extLst>
              <a:ext uri="{FF2B5EF4-FFF2-40B4-BE49-F238E27FC236}">
                <a16:creationId xmlns:a16="http://schemas.microsoft.com/office/drawing/2014/main" id="{4850632A-4481-4EF7-826B-5B1C22BAE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813" y="2533650"/>
            <a:ext cx="5894387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662AA1-C587-48F3-B66B-010E17B3B249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12192000" cy="10287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झारखंड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में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शुरू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हुआ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“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अटल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क्लिनिक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”, CM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रघुवर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दास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ने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रांची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के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मलिन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बस्तियों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को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दी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सौगात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5C930BB7-AC77-494C-A412-B3503FF99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17588"/>
            <a:ext cx="10972800" cy="4525962"/>
          </a:xfrm>
        </p:spPr>
        <p:txBody>
          <a:bodyPr/>
          <a:lstStyle/>
          <a:p>
            <a:pPr algn="just" eaLnBrk="1" hangingPunct="1"/>
            <a:r>
              <a:rPr lang="en-US" altLang="en-US" sz="2600" dirty="0">
                <a:solidFill>
                  <a:schemeClr val="tx1"/>
                </a:solidFill>
              </a:rPr>
              <a:t>Upgrading all primary health care </a:t>
            </a:r>
            <a:r>
              <a:rPr lang="en-US" altLang="en-US" sz="2600" dirty="0" err="1" smtClean="0">
                <a:solidFill>
                  <a:schemeClr val="tx1"/>
                </a:solidFill>
              </a:rPr>
              <a:t>centres</a:t>
            </a:r>
            <a:r>
              <a:rPr lang="en-US" altLang="en-US" sz="2600" dirty="0" smtClean="0">
                <a:solidFill>
                  <a:schemeClr val="tx1"/>
                </a:solidFill>
              </a:rPr>
              <a:t> </a:t>
            </a:r>
            <a:r>
              <a:rPr lang="en-US" altLang="en-US" sz="2600" dirty="0">
                <a:solidFill>
                  <a:schemeClr val="tx1"/>
                </a:solidFill>
              </a:rPr>
              <a:t>(HSC, PHC &amp; UPHCs) into HWC as per state Road map</a:t>
            </a:r>
          </a:p>
          <a:p>
            <a:pPr algn="just" eaLnBrk="1" hangingPunct="1"/>
            <a:r>
              <a:rPr lang="en-US" altLang="en-US" sz="2600" dirty="0">
                <a:solidFill>
                  <a:schemeClr val="tx1"/>
                </a:solidFill>
              </a:rPr>
              <a:t>Formation of state level CPHC cell with dedicated consultants</a:t>
            </a:r>
          </a:p>
          <a:p>
            <a:pPr algn="just" eaLnBrk="1" hangingPunct="1"/>
            <a:r>
              <a:rPr lang="en-US" altLang="en-US" sz="2600" dirty="0">
                <a:solidFill>
                  <a:schemeClr val="tx1"/>
                </a:solidFill>
              </a:rPr>
              <a:t>Ensuring regular supply of drugs and diagnostics as per CPHC Guidelines</a:t>
            </a:r>
          </a:p>
          <a:p>
            <a:pPr algn="just" eaLnBrk="1" hangingPunct="1"/>
            <a:r>
              <a:rPr lang="en-US" altLang="en-US" sz="2600" dirty="0">
                <a:solidFill>
                  <a:schemeClr val="tx1"/>
                </a:solidFill>
              </a:rPr>
              <a:t>Capability building of CHOs and MPW workers to ensure quality service.(</a:t>
            </a:r>
            <a:r>
              <a:rPr lang="en-US" altLang="en-US" sz="2600" dirty="0" err="1">
                <a:solidFill>
                  <a:schemeClr val="tx1"/>
                </a:solidFill>
              </a:rPr>
              <a:t>eg</a:t>
            </a:r>
            <a:r>
              <a:rPr lang="en-US" altLang="en-US" sz="2600" dirty="0">
                <a:solidFill>
                  <a:schemeClr val="tx1"/>
                </a:solidFill>
              </a:rPr>
              <a:t>. Induction training and Multiskilling training)</a:t>
            </a:r>
          </a:p>
          <a:p>
            <a:pPr algn="just" eaLnBrk="1" hangingPunct="1"/>
            <a:r>
              <a:rPr lang="en-US" altLang="en-US" sz="2600" dirty="0">
                <a:solidFill>
                  <a:schemeClr val="tx1"/>
                </a:solidFill>
              </a:rPr>
              <a:t>Extending Teleconsultation service to HSC-HWC by connecting with medical colleges as a Hub</a:t>
            </a:r>
          </a:p>
          <a:p>
            <a:pPr marL="0" indent="0" algn="just" eaLnBrk="1" hangingPunct="1">
              <a:buNone/>
            </a:pPr>
            <a:endParaRPr lang="en-US" altLang="en-US" sz="2600" dirty="0">
              <a:solidFill>
                <a:schemeClr val="tx1"/>
              </a:solidFill>
            </a:endParaRPr>
          </a:p>
          <a:p>
            <a:pPr algn="just" eaLnBrk="1" hangingPunct="1"/>
            <a:endParaRPr lang="en-US" altLang="en-US" sz="2600" dirty="0">
              <a:solidFill>
                <a:schemeClr val="tx1"/>
              </a:solidFill>
            </a:endParaRPr>
          </a:p>
          <a:p>
            <a:pPr eaLnBrk="1" hangingPunct="1"/>
            <a:endParaRPr lang="en-US" altLang="en-US" sz="2600" dirty="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DD955AF-437C-4355-8D25-AC7C915F7BCB}"/>
              </a:ext>
            </a:extLst>
          </p:cNvPr>
          <p:cNvSpPr txBox="1">
            <a:spLocks/>
          </p:cNvSpPr>
          <p:nvPr/>
        </p:nvSpPr>
        <p:spPr bwMode="auto">
          <a:xfrm>
            <a:off x="0" y="-57150"/>
            <a:ext cx="12192000" cy="895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Arial" charset="0"/>
              </a:rPr>
              <a:t>Way Forward</a:t>
            </a:r>
          </a:p>
        </p:txBody>
      </p:sp>
    </p:spTree>
    <p:extLst>
      <p:ext uri="{BB962C8B-B14F-4D97-AF65-F5344CB8AC3E}">
        <p14:creationId xmlns:p14="http://schemas.microsoft.com/office/powerpoint/2010/main" val="4015137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425745EB-6E58-4433-A633-34A671C1F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5151438"/>
            <a:ext cx="10972800" cy="1143000"/>
          </a:xfrm>
        </p:spPr>
        <p:txBody>
          <a:bodyPr/>
          <a:lstStyle/>
          <a:p>
            <a:pPr eaLnBrk="1" hangingPunct="1"/>
            <a:r>
              <a:rPr lang="en-IN" altLang="en-US" sz="7200" b="1"/>
              <a:t>Thanks</a:t>
            </a:r>
          </a:p>
        </p:txBody>
      </p:sp>
      <p:pic>
        <p:nvPicPr>
          <p:cNvPr id="22531" name="Picture 5" descr="Image result for jharkhand folk dance">
            <a:extLst>
              <a:ext uri="{FF2B5EF4-FFF2-40B4-BE49-F238E27FC236}">
                <a16:creationId xmlns:a16="http://schemas.microsoft.com/office/drawing/2014/main" id="{81FD619A-9666-49FE-86AD-A8DA718588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52400"/>
            <a:ext cx="12192000" cy="7010400"/>
          </a:xfr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38221C-4310-4451-AF31-0E3BD51555AB}"/>
              </a:ext>
            </a:extLst>
          </p:cNvPr>
          <p:cNvSpPr/>
          <p:nvPr/>
        </p:nvSpPr>
        <p:spPr>
          <a:xfrm>
            <a:off x="1389160" y="5843885"/>
            <a:ext cx="434638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CSP Malawi Country Program Review_2015.03.04">
  <a:themeElements>
    <a:clrScheme name="MCSP">
      <a:dk1>
        <a:srgbClr val="000000"/>
      </a:dk1>
      <a:lt1>
        <a:srgbClr val="777777"/>
      </a:lt1>
      <a:dk2>
        <a:srgbClr val="002A6C"/>
      </a:dk2>
      <a:lt2>
        <a:srgbClr val="9DBFE5"/>
      </a:lt2>
      <a:accent1>
        <a:srgbClr val="CA535C"/>
      </a:accent1>
      <a:accent2>
        <a:srgbClr val="FAC684"/>
      </a:accent2>
      <a:accent3>
        <a:srgbClr val="D5B4E4"/>
      </a:accent3>
      <a:accent4>
        <a:srgbClr val="002A6C"/>
      </a:accent4>
      <a:accent5>
        <a:srgbClr val="9DBFE5"/>
      </a:accent5>
      <a:accent6>
        <a:srgbClr val="CA535C"/>
      </a:accent6>
      <a:hlink>
        <a:srgbClr val="777777"/>
      </a:hlink>
      <a:folHlink>
        <a:srgbClr val="FAC6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PS_PowerPoint_Template [Read-Only]" id="{B58D1E27-2DEB-4557-9BF1-41BFB293ADDD}" vid="{2D3C5F4A-FD82-47F1-A5FE-AEF3A3D978B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1165</Words>
  <Application>Microsoft Office PowerPoint</Application>
  <PresentationFormat>Widescreen</PresentationFormat>
  <Paragraphs>192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Book Antiqua</vt:lpstr>
      <vt:lpstr>Calibri</vt:lpstr>
      <vt:lpstr>Calibri Light</vt:lpstr>
      <vt:lpstr>Gill Sans MT</vt:lpstr>
      <vt:lpstr>Times New Roman</vt:lpstr>
      <vt:lpstr>Wingdings</vt:lpstr>
      <vt:lpstr>Office Theme</vt:lpstr>
      <vt:lpstr>MCSP Malawi Country Program Review_2015.03.04</vt:lpstr>
      <vt:lpstr>Presentation</vt:lpstr>
      <vt:lpstr>Acrobat Document</vt:lpstr>
      <vt:lpstr>Ayushman Bharat- Health &amp; Wellness Centre  Best Practices, Jharkhand</vt:lpstr>
      <vt:lpstr>PowerPoint Presentation</vt:lpstr>
      <vt:lpstr>Annual Plan to convert all primary health care facilities into HWCs  by 2022.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Ayushman Bharat- Health &amp; Wellness Centre  Best Practices , Jharkhand</dc:title>
  <dc:creator>Jhpiego</dc:creator>
  <cp:lastModifiedBy>Ajay Patle</cp:lastModifiedBy>
  <cp:revision>5</cp:revision>
  <dcterms:modified xsi:type="dcterms:W3CDTF">2019-08-19T09:00:27Z</dcterms:modified>
</cp:coreProperties>
</file>