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84" r:id="rId3"/>
    <p:sldId id="358" r:id="rId4"/>
    <p:sldId id="263" r:id="rId5"/>
    <p:sldId id="352" r:id="rId6"/>
    <p:sldId id="264" r:id="rId7"/>
    <p:sldId id="275" r:id="rId8"/>
    <p:sldId id="357" r:id="rId9"/>
    <p:sldId id="361" r:id="rId10"/>
    <p:sldId id="259" r:id="rId11"/>
    <p:sldId id="260" r:id="rId12"/>
    <p:sldId id="261" r:id="rId13"/>
    <p:sldId id="262" r:id="rId14"/>
    <p:sldId id="363" r:id="rId15"/>
    <p:sldId id="3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6DC03AD6-C609-479A-B6F3-0CFC706C1CD4}">
          <p14:sldIdLst>
            <p14:sldId id="257"/>
            <p14:sldId id="284"/>
            <p14:sldId id="358"/>
            <p14:sldId id="263"/>
            <p14:sldId id="352"/>
            <p14:sldId id="264"/>
            <p14:sldId id="275"/>
            <p14:sldId id="357"/>
            <p14:sldId id="361"/>
            <p14:sldId id="259"/>
            <p14:sldId id="260"/>
            <p14:sldId id="261"/>
            <p14:sldId id="262"/>
            <p14:sldId id="363"/>
            <p14:sldId id="3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9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Garima%20Jan%2026,%202019\CP-%20CPHC%20Jan%2026,%202019\CPHC\CPHC%20Follow%20up%20recent%20files\Portal\Data%20and%20reports\HWC%20portal_status_update_August_9_2019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Garima%20Jan%2026,%202019\CP-%20CPHC%20Jan%2026,%202019\CPHC\CPHC%20Follow%20up%20recent%20files\Portal\Data%20and%20reports\HWC%20portal_status_update_August_9_2019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Garima%20Jan%2026,%202019\CP-%20CPHC%20Jan%2026,%202019\CPHC\CPHC%20Follow%20up%20recent%20files\Portal\Data%20and%20reports\HWC%20portal_status_update_August_9_2019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Garima%20Jan%2026,%202019\CP-%20CPHC%20Jan%2026,%202019\CPHC\CPHC%20Follow%20up%20recent%20files\Portal\Data%20and%20reports\HWC%20portal_status_update_August_9_2019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Sheet1!$G$54</c:f>
              <c:strCache>
                <c:ptCount val="1"/>
                <c:pt idx="0">
                  <c:v>Total (all states)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Sheet1!$H$53:$Y$53</c:f>
              <c:numCache>
                <c:formatCode>m/d/yyyy</c:formatCode>
                <c:ptCount val="18"/>
                <c:pt idx="0">
                  <c:v>43677</c:v>
                </c:pt>
                <c:pt idx="1">
                  <c:v>43678</c:v>
                </c:pt>
                <c:pt idx="2">
                  <c:v>43679</c:v>
                </c:pt>
                <c:pt idx="3">
                  <c:v>43680</c:v>
                </c:pt>
                <c:pt idx="4">
                  <c:v>43681</c:v>
                </c:pt>
                <c:pt idx="5">
                  <c:v>43682</c:v>
                </c:pt>
                <c:pt idx="6">
                  <c:v>43683</c:v>
                </c:pt>
                <c:pt idx="7">
                  <c:v>43684</c:v>
                </c:pt>
                <c:pt idx="8">
                  <c:v>43685</c:v>
                </c:pt>
                <c:pt idx="9">
                  <c:v>43686</c:v>
                </c:pt>
                <c:pt idx="10">
                  <c:v>43687</c:v>
                </c:pt>
                <c:pt idx="11">
                  <c:v>43688</c:v>
                </c:pt>
                <c:pt idx="12">
                  <c:v>43689</c:v>
                </c:pt>
                <c:pt idx="13">
                  <c:v>43690</c:v>
                </c:pt>
                <c:pt idx="14">
                  <c:v>43691</c:v>
                </c:pt>
                <c:pt idx="15">
                  <c:v>43692</c:v>
                </c:pt>
                <c:pt idx="16">
                  <c:v>43693</c:v>
                </c:pt>
                <c:pt idx="17">
                  <c:v>43694</c:v>
                </c:pt>
              </c:numCache>
            </c:numRef>
          </c:cat>
          <c:val>
            <c:numRef>
              <c:f>Sheet1!$H$54:$Y$54</c:f>
              <c:numCache>
                <c:formatCode>General</c:formatCode>
                <c:ptCount val="18"/>
                <c:pt idx="0">
                  <c:v>4714</c:v>
                </c:pt>
                <c:pt idx="1">
                  <c:v>4940</c:v>
                </c:pt>
                <c:pt idx="2">
                  <c:v>4878</c:v>
                </c:pt>
                <c:pt idx="3">
                  <c:v>4678</c:v>
                </c:pt>
                <c:pt idx="4">
                  <c:v>1401</c:v>
                </c:pt>
                <c:pt idx="5">
                  <c:v>4631</c:v>
                </c:pt>
                <c:pt idx="6">
                  <c:v>4422</c:v>
                </c:pt>
                <c:pt idx="7">
                  <c:v>4135</c:v>
                </c:pt>
                <c:pt idx="8">
                  <c:v>3194</c:v>
                </c:pt>
                <c:pt idx="9">
                  <c:v>5597</c:v>
                </c:pt>
                <c:pt idx="10">
                  <c:v>5493</c:v>
                </c:pt>
                <c:pt idx="11">
                  <c:v>2065</c:v>
                </c:pt>
                <c:pt idx="12">
                  <c:v>3155</c:v>
                </c:pt>
                <c:pt idx="13">
                  <c:v>5223</c:v>
                </c:pt>
                <c:pt idx="14">
                  <c:v>4971</c:v>
                </c:pt>
                <c:pt idx="15">
                  <c:v>2159</c:v>
                </c:pt>
                <c:pt idx="16">
                  <c:v>4185</c:v>
                </c:pt>
                <c:pt idx="17">
                  <c:v>2588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C5-4CAA-AC52-CEE7619DC20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83716584"/>
        <c:axId val="583712976"/>
      </c:lineChart>
      <c:dateAx>
        <c:axId val="58371658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3712976"/>
        <c:crosses val="autoZero"/>
        <c:auto val="1"/>
        <c:lblOffset val="100"/>
        <c:baseTimeUnit val="days"/>
      </c:dateAx>
      <c:valAx>
        <c:axId val="5837129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83716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1800" b="1"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045136168687176E-2"/>
          <c:y val="1.8353992634238016E-2"/>
          <c:w val="0.93795486383131277"/>
          <c:h val="0.76274821291545969"/>
        </c:manualLayout>
      </c:layout>
      <c:lineChart>
        <c:grouping val="standard"/>
        <c:varyColors val="0"/>
        <c:ser>
          <c:idx val="0"/>
          <c:order val="0"/>
          <c:tx>
            <c:strRef>
              <c:f>Sheet1!$F$28</c:f>
              <c:strCache>
                <c:ptCount val="1"/>
                <c:pt idx="0">
                  <c:v>Uttar Pradesh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Sheet1!$G$27:$X$27</c:f>
              <c:numCache>
                <c:formatCode>m/d/yyyy</c:formatCode>
                <c:ptCount val="18"/>
                <c:pt idx="0">
                  <c:v>43677</c:v>
                </c:pt>
                <c:pt idx="1">
                  <c:v>43678</c:v>
                </c:pt>
                <c:pt idx="2">
                  <c:v>43679</c:v>
                </c:pt>
                <c:pt idx="3">
                  <c:v>43680</c:v>
                </c:pt>
                <c:pt idx="4">
                  <c:v>43681</c:v>
                </c:pt>
                <c:pt idx="5">
                  <c:v>43682</c:v>
                </c:pt>
                <c:pt idx="6">
                  <c:v>43683</c:v>
                </c:pt>
                <c:pt idx="7">
                  <c:v>43684</c:v>
                </c:pt>
                <c:pt idx="8">
                  <c:v>43685</c:v>
                </c:pt>
                <c:pt idx="9">
                  <c:v>43686</c:v>
                </c:pt>
                <c:pt idx="10">
                  <c:v>43687</c:v>
                </c:pt>
                <c:pt idx="11">
                  <c:v>43688</c:v>
                </c:pt>
                <c:pt idx="12">
                  <c:v>43689</c:v>
                </c:pt>
                <c:pt idx="13">
                  <c:v>43690</c:v>
                </c:pt>
                <c:pt idx="14">
                  <c:v>43691</c:v>
                </c:pt>
                <c:pt idx="15">
                  <c:v>43692</c:v>
                </c:pt>
                <c:pt idx="16">
                  <c:v>43693</c:v>
                </c:pt>
                <c:pt idx="17">
                  <c:v>43694</c:v>
                </c:pt>
              </c:numCache>
            </c:numRef>
          </c:cat>
          <c:val>
            <c:numRef>
              <c:f>Sheet1!$G$28:$X$28</c:f>
              <c:numCache>
                <c:formatCode>General</c:formatCode>
                <c:ptCount val="18"/>
                <c:pt idx="0">
                  <c:v>676</c:v>
                </c:pt>
                <c:pt idx="1">
                  <c:v>764</c:v>
                </c:pt>
                <c:pt idx="2">
                  <c:v>755</c:v>
                </c:pt>
                <c:pt idx="3">
                  <c:v>776</c:v>
                </c:pt>
                <c:pt idx="4">
                  <c:v>14</c:v>
                </c:pt>
                <c:pt idx="5">
                  <c:v>767</c:v>
                </c:pt>
                <c:pt idx="6">
                  <c:v>786</c:v>
                </c:pt>
                <c:pt idx="7">
                  <c:v>784</c:v>
                </c:pt>
                <c:pt idx="8">
                  <c:v>707</c:v>
                </c:pt>
                <c:pt idx="9">
                  <c:v>1087</c:v>
                </c:pt>
                <c:pt idx="10">
                  <c:v>1055</c:v>
                </c:pt>
                <c:pt idx="11">
                  <c:v>20</c:v>
                </c:pt>
                <c:pt idx="12">
                  <c:v>273</c:v>
                </c:pt>
                <c:pt idx="13">
                  <c:v>988</c:v>
                </c:pt>
                <c:pt idx="14">
                  <c:v>989</c:v>
                </c:pt>
                <c:pt idx="15">
                  <c:v>90</c:v>
                </c:pt>
                <c:pt idx="16">
                  <c:v>944</c:v>
                </c:pt>
                <c:pt idx="17">
                  <c:v>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73-45C1-BA64-2C56C773CEE5}"/>
            </c:ext>
          </c:extLst>
        </c:ser>
        <c:ser>
          <c:idx val="1"/>
          <c:order val="1"/>
          <c:tx>
            <c:strRef>
              <c:f>Sheet1!$F$29</c:f>
              <c:strCache>
                <c:ptCount val="1"/>
                <c:pt idx="0">
                  <c:v>Gujarat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4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Sheet1!$G$27:$X$27</c:f>
              <c:numCache>
                <c:formatCode>m/d/yyyy</c:formatCode>
                <c:ptCount val="18"/>
                <c:pt idx="0">
                  <c:v>43677</c:v>
                </c:pt>
                <c:pt idx="1">
                  <c:v>43678</c:v>
                </c:pt>
                <c:pt idx="2">
                  <c:v>43679</c:v>
                </c:pt>
                <c:pt idx="3">
                  <c:v>43680</c:v>
                </c:pt>
                <c:pt idx="4">
                  <c:v>43681</c:v>
                </c:pt>
                <c:pt idx="5">
                  <c:v>43682</c:v>
                </c:pt>
                <c:pt idx="6">
                  <c:v>43683</c:v>
                </c:pt>
                <c:pt idx="7">
                  <c:v>43684</c:v>
                </c:pt>
                <c:pt idx="8">
                  <c:v>43685</c:v>
                </c:pt>
                <c:pt idx="9">
                  <c:v>43686</c:v>
                </c:pt>
                <c:pt idx="10">
                  <c:v>43687</c:v>
                </c:pt>
                <c:pt idx="11">
                  <c:v>43688</c:v>
                </c:pt>
                <c:pt idx="12">
                  <c:v>43689</c:v>
                </c:pt>
                <c:pt idx="13">
                  <c:v>43690</c:v>
                </c:pt>
                <c:pt idx="14">
                  <c:v>43691</c:v>
                </c:pt>
                <c:pt idx="15">
                  <c:v>43692</c:v>
                </c:pt>
                <c:pt idx="16">
                  <c:v>43693</c:v>
                </c:pt>
                <c:pt idx="17">
                  <c:v>43694</c:v>
                </c:pt>
              </c:numCache>
            </c:numRef>
          </c:cat>
          <c:val>
            <c:numRef>
              <c:f>Sheet1!$G$29:$X$29</c:f>
              <c:numCache>
                <c:formatCode>General</c:formatCode>
                <c:ptCount val="18"/>
                <c:pt idx="0">
                  <c:v>1314</c:v>
                </c:pt>
                <c:pt idx="1">
                  <c:v>1314</c:v>
                </c:pt>
                <c:pt idx="2">
                  <c:v>1309</c:v>
                </c:pt>
                <c:pt idx="3">
                  <c:v>1251</c:v>
                </c:pt>
                <c:pt idx="4">
                  <c:v>250</c:v>
                </c:pt>
                <c:pt idx="5">
                  <c:v>1297</c:v>
                </c:pt>
                <c:pt idx="6">
                  <c:v>1247</c:v>
                </c:pt>
                <c:pt idx="7">
                  <c:v>1155</c:v>
                </c:pt>
                <c:pt idx="8">
                  <c:v>915</c:v>
                </c:pt>
                <c:pt idx="9">
                  <c:v>1257</c:v>
                </c:pt>
                <c:pt idx="10">
                  <c:v>1179</c:v>
                </c:pt>
                <c:pt idx="11">
                  <c:v>291</c:v>
                </c:pt>
                <c:pt idx="12">
                  <c:v>595</c:v>
                </c:pt>
                <c:pt idx="13">
                  <c:v>1161</c:v>
                </c:pt>
                <c:pt idx="14">
                  <c:v>1030</c:v>
                </c:pt>
                <c:pt idx="15">
                  <c:v>254</c:v>
                </c:pt>
                <c:pt idx="16">
                  <c:v>752</c:v>
                </c:pt>
                <c:pt idx="17">
                  <c:v>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73-45C1-BA64-2C56C773CEE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645456520"/>
        <c:axId val="645458488"/>
      </c:lineChart>
      <c:dateAx>
        <c:axId val="64545652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458488"/>
        <c:crosses val="autoZero"/>
        <c:auto val="1"/>
        <c:lblOffset val="100"/>
        <c:baseTimeUnit val="days"/>
      </c:dateAx>
      <c:valAx>
        <c:axId val="645458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45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Sheet1!$G$74</c:f>
              <c:strCache>
                <c:ptCount val="1"/>
                <c:pt idx="0">
                  <c:v>Jharkhand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2.7118596122230283E-2"/>
                  <c:y val="-2.2590361445783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B5F-40BE-9208-4CD9FF997C96}"/>
                </c:ext>
              </c:extLst>
            </c:dLbl>
            <c:dLbl>
              <c:idx val="5"/>
              <c:layout>
                <c:manualLayout>
                  <c:x val="-1.9663989856297588E-2"/>
                  <c:y val="3.20030120481927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B5F-40BE-9208-4CD9FF997C96}"/>
                </c:ext>
              </c:extLst>
            </c:dLbl>
            <c:dLbl>
              <c:idx val="6"/>
              <c:layout>
                <c:manualLayout>
                  <c:x val="-2.8117075232459848E-2"/>
                  <c:y val="-3.76506024096385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B5F-40BE-9208-4CD9FF997C96}"/>
                </c:ext>
              </c:extLst>
            </c:dLbl>
            <c:spPr>
              <a:solidFill>
                <a:schemeClr val="accent4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Sheet1!$H$73:$Y$73</c:f>
              <c:numCache>
                <c:formatCode>m/d/yyyy</c:formatCode>
                <c:ptCount val="18"/>
                <c:pt idx="0">
                  <c:v>43677</c:v>
                </c:pt>
                <c:pt idx="1">
                  <c:v>43678</c:v>
                </c:pt>
                <c:pt idx="2">
                  <c:v>43679</c:v>
                </c:pt>
                <c:pt idx="3">
                  <c:v>43680</c:v>
                </c:pt>
                <c:pt idx="4">
                  <c:v>43681</c:v>
                </c:pt>
                <c:pt idx="5">
                  <c:v>43682</c:v>
                </c:pt>
                <c:pt idx="6">
                  <c:v>43683</c:v>
                </c:pt>
                <c:pt idx="7">
                  <c:v>43684</c:v>
                </c:pt>
                <c:pt idx="8">
                  <c:v>43685</c:v>
                </c:pt>
                <c:pt idx="9">
                  <c:v>43686</c:v>
                </c:pt>
                <c:pt idx="10">
                  <c:v>43687</c:v>
                </c:pt>
                <c:pt idx="11">
                  <c:v>43688</c:v>
                </c:pt>
                <c:pt idx="12">
                  <c:v>43689</c:v>
                </c:pt>
                <c:pt idx="13">
                  <c:v>43690</c:v>
                </c:pt>
                <c:pt idx="14">
                  <c:v>43691</c:v>
                </c:pt>
                <c:pt idx="15">
                  <c:v>43692</c:v>
                </c:pt>
                <c:pt idx="16">
                  <c:v>43693</c:v>
                </c:pt>
                <c:pt idx="17">
                  <c:v>43694</c:v>
                </c:pt>
              </c:numCache>
            </c:numRef>
          </c:cat>
          <c:val>
            <c:numRef>
              <c:f>Sheet1!$H$74:$Y$74</c:f>
              <c:numCache>
                <c:formatCode>General</c:formatCode>
                <c:ptCount val="18"/>
                <c:pt idx="0">
                  <c:v>104</c:v>
                </c:pt>
                <c:pt idx="1">
                  <c:v>111</c:v>
                </c:pt>
                <c:pt idx="2">
                  <c:v>106</c:v>
                </c:pt>
                <c:pt idx="3">
                  <c:v>100</c:v>
                </c:pt>
                <c:pt idx="4">
                  <c:v>30</c:v>
                </c:pt>
                <c:pt idx="5">
                  <c:v>85</c:v>
                </c:pt>
                <c:pt idx="6">
                  <c:v>81</c:v>
                </c:pt>
                <c:pt idx="7">
                  <c:v>62</c:v>
                </c:pt>
                <c:pt idx="8">
                  <c:v>36</c:v>
                </c:pt>
                <c:pt idx="9">
                  <c:v>92</c:v>
                </c:pt>
                <c:pt idx="10">
                  <c:v>84</c:v>
                </c:pt>
                <c:pt idx="11">
                  <c:v>31</c:v>
                </c:pt>
                <c:pt idx="12">
                  <c:v>46</c:v>
                </c:pt>
                <c:pt idx="13">
                  <c:v>68</c:v>
                </c:pt>
                <c:pt idx="14">
                  <c:v>59</c:v>
                </c:pt>
                <c:pt idx="15">
                  <c:v>25</c:v>
                </c:pt>
                <c:pt idx="16">
                  <c:v>33</c:v>
                </c:pt>
                <c:pt idx="17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5F-40BE-9208-4CD9FF997C96}"/>
            </c:ext>
          </c:extLst>
        </c:ser>
        <c:ser>
          <c:idx val="1"/>
          <c:order val="1"/>
          <c:tx>
            <c:strRef>
              <c:f>Sheet1!$G$75</c:f>
              <c:strCache>
                <c:ptCount val="1"/>
                <c:pt idx="0">
                  <c:v>Maharashtra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accent4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Sheet1!$H$73:$Y$73</c:f>
              <c:numCache>
                <c:formatCode>m/d/yyyy</c:formatCode>
                <c:ptCount val="18"/>
                <c:pt idx="0">
                  <c:v>43677</c:v>
                </c:pt>
                <c:pt idx="1">
                  <c:v>43678</c:v>
                </c:pt>
                <c:pt idx="2">
                  <c:v>43679</c:v>
                </c:pt>
                <c:pt idx="3">
                  <c:v>43680</c:v>
                </c:pt>
                <c:pt idx="4">
                  <c:v>43681</c:v>
                </c:pt>
                <c:pt idx="5">
                  <c:v>43682</c:v>
                </c:pt>
                <c:pt idx="6">
                  <c:v>43683</c:v>
                </c:pt>
                <c:pt idx="7">
                  <c:v>43684</c:v>
                </c:pt>
                <c:pt idx="8">
                  <c:v>43685</c:v>
                </c:pt>
                <c:pt idx="9">
                  <c:v>43686</c:v>
                </c:pt>
                <c:pt idx="10">
                  <c:v>43687</c:v>
                </c:pt>
                <c:pt idx="11">
                  <c:v>43688</c:v>
                </c:pt>
                <c:pt idx="12">
                  <c:v>43689</c:v>
                </c:pt>
                <c:pt idx="13">
                  <c:v>43690</c:v>
                </c:pt>
                <c:pt idx="14">
                  <c:v>43691</c:v>
                </c:pt>
                <c:pt idx="15">
                  <c:v>43692</c:v>
                </c:pt>
                <c:pt idx="16">
                  <c:v>43693</c:v>
                </c:pt>
                <c:pt idx="17">
                  <c:v>43694</c:v>
                </c:pt>
              </c:numCache>
            </c:numRef>
          </c:cat>
          <c:val>
            <c:numRef>
              <c:f>Sheet1!$H$75:$Y$75</c:f>
              <c:numCache>
                <c:formatCode>General</c:formatCode>
                <c:ptCount val="18"/>
                <c:pt idx="0">
                  <c:v>106</c:v>
                </c:pt>
                <c:pt idx="1">
                  <c:v>121</c:v>
                </c:pt>
                <c:pt idx="2">
                  <c:v>103</c:v>
                </c:pt>
                <c:pt idx="3">
                  <c:v>92</c:v>
                </c:pt>
                <c:pt idx="4">
                  <c:v>2</c:v>
                </c:pt>
                <c:pt idx="5">
                  <c:v>90</c:v>
                </c:pt>
                <c:pt idx="6">
                  <c:v>78</c:v>
                </c:pt>
                <c:pt idx="7">
                  <c:v>63</c:v>
                </c:pt>
                <c:pt idx="8">
                  <c:v>49</c:v>
                </c:pt>
                <c:pt idx="9">
                  <c:v>120</c:v>
                </c:pt>
                <c:pt idx="10">
                  <c:v>108</c:v>
                </c:pt>
                <c:pt idx="11">
                  <c:v>6</c:v>
                </c:pt>
                <c:pt idx="12">
                  <c:v>20</c:v>
                </c:pt>
                <c:pt idx="13">
                  <c:v>85</c:v>
                </c:pt>
                <c:pt idx="14">
                  <c:v>81</c:v>
                </c:pt>
                <c:pt idx="15">
                  <c:v>7</c:v>
                </c:pt>
                <c:pt idx="16">
                  <c:v>60</c:v>
                </c:pt>
                <c:pt idx="17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5F-40BE-9208-4CD9FF997C9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96105312"/>
        <c:axId val="583806336"/>
      </c:lineChart>
      <c:dateAx>
        <c:axId val="49610531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3806336"/>
        <c:crosses val="autoZero"/>
        <c:auto val="1"/>
        <c:lblOffset val="100"/>
        <c:baseTimeUnit val="days"/>
      </c:dateAx>
      <c:valAx>
        <c:axId val="58380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10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85964600464124E-2"/>
          <c:y val="1.8632806034380839E-3"/>
          <c:w val="0.95709382419616629"/>
          <c:h val="0.80604989832352036"/>
        </c:manualLayout>
      </c:layout>
      <c:lineChart>
        <c:grouping val="standard"/>
        <c:varyColors val="0"/>
        <c:ser>
          <c:idx val="0"/>
          <c:order val="0"/>
          <c:tx>
            <c:strRef>
              <c:f>Goa!$B$4</c:f>
              <c:strCache>
                <c:ptCount val="1"/>
                <c:pt idx="0">
                  <c:v>Bihar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403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E4D-4654-839A-563EF89C054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393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E4D-4654-839A-563EF89C0543}"/>
                </c:ext>
              </c:extLst>
            </c:dLbl>
            <c:dLbl>
              <c:idx val="10"/>
              <c:layout>
                <c:manualLayout>
                  <c:x val="-2.4583525768073995E-2"/>
                  <c:y val="2.16216216216214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E4D-4654-839A-563EF89C0543}"/>
                </c:ext>
              </c:extLst>
            </c:dLbl>
            <c:dLbl>
              <c:idx val="17"/>
              <c:layout>
                <c:manualLayout>
                  <c:x val="-1.2689808045715055E-2"/>
                  <c:y val="-2.43993993993993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FB-48F0-94B3-EDAEBC0D3BA7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Goa!$C$3:$T$3</c:f>
              <c:numCache>
                <c:formatCode>m/d/yyyy</c:formatCode>
                <c:ptCount val="18"/>
                <c:pt idx="0">
                  <c:v>43677</c:v>
                </c:pt>
                <c:pt idx="1">
                  <c:v>43678</c:v>
                </c:pt>
                <c:pt idx="2">
                  <c:v>43679</c:v>
                </c:pt>
                <c:pt idx="3">
                  <c:v>43680</c:v>
                </c:pt>
                <c:pt idx="4">
                  <c:v>43681</c:v>
                </c:pt>
                <c:pt idx="5">
                  <c:v>43682</c:v>
                </c:pt>
                <c:pt idx="6">
                  <c:v>43683</c:v>
                </c:pt>
                <c:pt idx="7">
                  <c:v>43684</c:v>
                </c:pt>
                <c:pt idx="8">
                  <c:v>43685</c:v>
                </c:pt>
                <c:pt idx="9">
                  <c:v>43686</c:v>
                </c:pt>
                <c:pt idx="10">
                  <c:v>43687</c:v>
                </c:pt>
                <c:pt idx="11">
                  <c:v>43688</c:v>
                </c:pt>
                <c:pt idx="12">
                  <c:v>43689</c:v>
                </c:pt>
                <c:pt idx="13">
                  <c:v>43690</c:v>
                </c:pt>
                <c:pt idx="14">
                  <c:v>43691</c:v>
                </c:pt>
                <c:pt idx="15">
                  <c:v>43692</c:v>
                </c:pt>
                <c:pt idx="16">
                  <c:v>43693</c:v>
                </c:pt>
                <c:pt idx="17">
                  <c:v>43694</c:v>
                </c:pt>
              </c:numCache>
            </c:numRef>
          </c:cat>
          <c:val>
            <c:numRef>
              <c:f>Goa!$C$4:$T$4</c:f>
              <c:numCache>
                <c:formatCode>General</c:formatCode>
                <c:ptCount val="18"/>
                <c:pt idx="0">
                  <c:v>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12</c:v>
                </c:pt>
                <c:pt idx="10">
                  <c:v>14</c:v>
                </c:pt>
                <c:pt idx="11">
                  <c:v>4</c:v>
                </c:pt>
                <c:pt idx="12">
                  <c:v>32</c:v>
                </c:pt>
                <c:pt idx="13">
                  <c:v>36</c:v>
                </c:pt>
                <c:pt idx="14">
                  <c:v>45</c:v>
                </c:pt>
                <c:pt idx="15">
                  <c:v>17</c:v>
                </c:pt>
                <c:pt idx="16">
                  <c:v>54</c:v>
                </c:pt>
                <c:pt idx="17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4D-4654-839A-563EF89C0543}"/>
            </c:ext>
          </c:extLst>
        </c:ser>
        <c:ser>
          <c:idx val="1"/>
          <c:order val="1"/>
          <c:tx>
            <c:strRef>
              <c:f>Goa!$B$5</c:f>
              <c:strCache>
                <c:ptCount val="1"/>
                <c:pt idx="0">
                  <c:v>Dadra &amp; Nagar Haveli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646587843025424E-2"/>
                  <c:y val="-3.2432432432432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E4D-4654-839A-563EF89C0543}"/>
                </c:ext>
              </c:extLst>
            </c:dLbl>
            <c:dLbl>
              <c:idx val="1"/>
              <c:layout>
                <c:manualLayout>
                  <c:x val="-2.4583525768074013E-2"/>
                  <c:y val="-4.32432432432432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4D-4654-839A-563EF89C0543}"/>
                </c:ext>
              </c:extLst>
            </c:dLbl>
            <c:dLbl>
              <c:idx val="17"/>
              <c:layout>
                <c:manualLayout>
                  <c:x val="-1.1762733235858294E-2"/>
                  <c:y val="1.87687687687687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FB-48F0-94B3-EDAEBC0D3BA7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Goa!$C$3:$T$3</c:f>
              <c:numCache>
                <c:formatCode>m/d/yyyy</c:formatCode>
                <c:ptCount val="18"/>
                <c:pt idx="0">
                  <c:v>43677</c:v>
                </c:pt>
                <c:pt idx="1">
                  <c:v>43678</c:v>
                </c:pt>
                <c:pt idx="2">
                  <c:v>43679</c:v>
                </c:pt>
                <c:pt idx="3">
                  <c:v>43680</c:v>
                </c:pt>
                <c:pt idx="4">
                  <c:v>43681</c:v>
                </c:pt>
                <c:pt idx="5">
                  <c:v>43682</c:v>
                </c:pt>
                <c:pt idx="6">
                  <c:v>43683</c:v>
                </c:pt>
                <c:pt idx="7">
                  <c:v>43684</c:v>
                </c:pt>
                <c:pt idx="8">
                  <c:v>43685</c:v>
                </c:pt>
                <c:pt idx="9">
                  <c:v>43686</c:v>
                </c:pt>
                <c:pt idx="10">
                  <c:v>43687</c:v>
                </c:pt>
                <c:pt idx="11">
                  <c:v>43688</c:v>
                </c:pt>
                <c:pt idx="12">
                  <c:v>43689</c:v>
                </c:pt>
                <c:pt idx="13">
                  <c:v>43690</c:v>
                </c:pt>
                <c:pt idx="14">
                  <c:v>43691</c:v>
                </c:pt>
                <c:pt idx="15">
                  <c:v>43692</c:v>
                </c:pt>
                <c:pt idx="16">
                  <c:v>43693</c:v>
                </c:pt>
                <c:pt idx="17">
                  <c:v>43694</c:v>
                </c:pt>
              </c:numCache>
            </c:numRef>
          </c:cat>
          <c:val>
            <c:numRef>
              <c:f>Goa!$C$5:$T$5</c:f>
              <c:numCache>
                <c:formatCode>General</c:formatCode>
                <c:ptCount val="18"/>
                <c:pt idx="0">
                  <c:v>20</c:v>
                </c:pt>
                <c:pt idx="1">
                  <c:v>20</c:v>
                </c:pt>
                <c:pt idx="2">
                  <c:v>0</c:v>
                </c:pt>
                <c:pt idx="3">
                  <c:v>13</c:v>
                </c:pt>
                <c:pt idx="4">
                  <c:v>0</c:v>
                </c:pt>
                <c:pt idx="5">
                  <c:v>21</c:v>
                </c:pt>
                <c:pt idx="6">
                  <c:v>20</c:v>
                </c:pt>
                <c:pt idx="7">
                  <c:v>20</c:v>
                </c:pt>
                <c:pt idx="8">
                  <c:v>15</c:v>
                </c:pt>
                <c:pt idx="9">
                  <c:v>2</c:v>
                </c:pt>
                <c:pt idx="10">
                  <c:v>17</c:v>
                </c:pt>
                <c:pt idx="11">
                  <c:v>0</c:v>
                </c:pt>
                <c:pt idx="12">
                  <c:v>19</c:v>
                </c:pt>
                <c:pt idx="13">
                  <c:v>20</c:v>
                </c:pt>
                <c:pt idx="14">
                  <c:v>18</c:v>
                </c:pt>
                <c:pt idx="15">
                  <c:v>0</c:v>
                </c:pt>
                <c:pt idx="16">
                  <c:v>16</c:v>
                </c:pt>
                <c:pt idx="1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E4D-4654-839A-563EF89C0543}"/>
            </c:ext>
          </c:extLst>
        </c:ser>
        <c:ser>
          <c:idx val="2"/>
          <c:order val="2"/>
          <c:tx>
            <c:strRef>
              <c:f>Goa!$B$6</c:f>
              <c:strCache>
                <c:ptCount val="1"/>
                <c:pt idx="0">
                  <c:v>Daman &amp; Diu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2.4583525768073995E-2"/>
                  <c:y val="-3.60360360360360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E4D-4654-839A-563EF89C0543}"/>
                </c:ext>
              </c:extLst>
            </c:dLbl>
            <c:dLbl>
              <c:idx val="12"/>
              <c:layout>
                <c:manualLayout>
                  <c:x val="-1.7054115119353015E-2"/>
                  <c:y val="-1.80180180180180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E4D-4654-839A-563EF89C0543}"/>
                </c:ext>
              </c:extLst>
            </c:dLbl>
            <c:dLbl>
              <c:idx val="13"/>
              <c:layout>
                <c:manualLayout>
                  <c:x val="-2.4583525768074134E-2"/>
                  <c:y val="-7.207207207207207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E4D-4654-839A-563EF89C0543}"/>
                </c:ext>
              </c:extLst>
            </c:dLbl>
            <c:dLbl>
              <c:idx val="14"/>
              <c:layout>
                <c:manualLayout>
                  <c:x val="-2.4583525768074134E-2"/>
                  <c:y val="-1.44144144144144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8461172252165299E-2"/>
                      <c:h val="9.00361779101936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8E4D-4654-839A-563EF89C0543}"/>
                </c:ext>
              </c:extLst>
            </c:dLbl>
            <c:dLbl>
              <c:idx val="16"/>
              <c:layout>
                <c:manualLayout>
                  <c:x val="-2.4583525768074134E-2"/>
                  <c:y val="-3.24324324324324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E4D-4654-839A-563EF89C0543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Goa!$C$3:$T$3</c:f>
              <c:numCache>
                <c:formatCode>m/d/yyyy</c:formatCode>
                <c:ptCount val="18"/>
                <c:pt idx="0">
                  <c:v>43677</c:v>
                </c:pt>
                <c:pt idx="1">
                  <c:v>43678</c:v>
                </c:pt>
                <c:pt idx="2">
                  <c:v>43679</c:v>
                </c:pt>
                <c:pt idx="3">
                  <c:v>43680</c:v>
                </c:pt>
                <c:pt idx="4">
                  <c:v>43681</c:v>
                </c:pt>
                <c:pt idx="5">
                  <c:v>43682</c:v>
                </c:pt>
                <c:pt idx="6">
                  <c:v>43683</c:v>
                </c:pt>
                <c:pt idx="7">
                  <c:v>43684</c:v>
                </c:pt>
                <c:pt idx="8">
                  <c:v>43685</c:v>
                </c:pt>
                <c:pt idx="9">
                  <c:v>43686</c:v>
                </c:pt>
                <c:pt idx="10">
                  <c:v>43687</c:v>
                </c:pt>
                <c:pt idx="11">
                  <c:v>43688</c:v>
                </c:pt>
                <c:pt idx="12">
                  <c:v>43689</c:v>
                </c:pt>
                <c:pt idx="13">
                  <c:v>43690</c:v>
                </c:pt>
                <c:pt idx="14">
                  <c:v>43691</c:v>
                </c:pt>
                <c:pt idx="15">
                  <c:v>43692</c:v>
                </c:pt>
                <c:pt idx="16">
                  <c:v>43693</c:v>
                </c:pt>
                <c:pt idx="17">
                  <c:v>43694</c:v>
                </c:pt>
              </c:numCache>
            </c:numRef>
          </c:cat>
          <c:val>
            <c:numRef>
              <c:f>Goa!$C$6:$T$6</c:f>
              <c:numCache>
                <c:formatCode>General</c:formatCode>
                <c:ptCount val="18"/>
                <c:pt idx="0">
                  <c:v>16</c:v>
                </c:pt>
                <c:pt idx="1">
                  <c:v>16</c:v>
                </c:pt>
                <c:pt idx="2">
                  <c:v>14</c:v>
                </c:pt>
                <c:pt idx="3">
                  <c:v>14</c:v>
                </c:pt>
                <c:pt idx="4">
                  <c:v>0</c:v>
                </c:pt>
                <c:pt idx="5">
                  <c:v>13</c:v>
                </c:pt>
                <c:pt idx="6">
                  <c:v>11</c:v>
                </c:pt>
                <c:pt idx="7">
                  <c:v>10</c:v>
                </c:pt>
                <c:pt idx="8">
                  <c:v>7</c:v>
                </c:pt>
                <c:pt idx="9">
                  <c:v>21</c:v>
                </c:pt>
                <c:pt idx="10">
                  <c:v>21</c:v>
                </c:pt>
                <c:pt idx="11">
                  <c:v>0</c:v>
                </c:pt>
                <c:pt idx="12">
                  <c:v>20</c:v>
                </c:pt>
                <c:pt idx="13">
                  <c:v>20</c:v>
                </c:pt>
                <c:pt idx="14">
                  <c:v>20</c:v>
                </c:pt>
                <c:pt idx="15">
                  <c:v>0</c:v>
                </c:pt>
                <c:pt idx="16">
                  <c:v>17</c:v>
                </c:pt>
                <c:pt idx="17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E4D-4654-839A-563EF89C0543}"/>
            </c:ext>
          </c:extLst>
        </c:ser>
        <c:ser>
          <c:idx val="3"/>
          <c:order val="3"/>
          <c:tx>
            <c:strRef>
              <c:f>Goa!$B$7</c:f>
              <c:strCache>
                <c:ptCount val="1"/>
                <c:pt idx="0">
                  <c:v>Goa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Goa!$C$3:$T$3</c:f>
              <c:numCache>
                <c:formatCode>m/d/yyyy</c:formatCode>
                <c:ptCount val="18"/>
                <c:pt idx="0">
                  <c:v>43677</c:v>
                </c:pt>
                <c:pt idx="1">
                  <c:v>43678</c:v>
                </c:pt>
                <c:pt idx="2">
                  <c:v>43679</c:v>
                </c:pt>
                <c:pt idx="3">
                  <c:v>43680</c:v>
                </c:pt>
                <c:pt idx="4">
                  <c:v>43681</c:v>
                </c:pt>
                <c:pt idx="5">
                  <c:v>43682</c:v>
                </c:pt>
                <c:pt idx="6">
                  <c:v>43683</c:v>
                </c:pt>
                <c:pt idx="7">
                  <c:v>43684</c:v>
                </c:pt>
                <c:pt idx="8">
                  <c:v>43685</c:v>
                </c:pt>
                <c:pt idx="9">
                  <c:v>43686</c:v>
                </c:pt>
                <c:pt idx="10">
                  <c:v>43687</c:v>
                </c:pt>
                <c:pt idx="11">
                  <c:v>43688</c:v>
                </c:pt>
                <c:pt idx="12">
                  <c:v>43689</c:v>
                </c:pt>
                <c:pt idx="13">
                  <c:v>43690</c:v>
                </c:pt>
                <c:pt idx="14">
                  <c:v>43691</c:v>
                </c:pt>
                <c:pt idx="15">
                  <c:v>43692</c:v>
                </c:pt>
                <c:pt idx="16">
                  <c:v>43693</c:v>
                </c:pt>
                <c:pt idx="17">
                  <c:v>43694</c:v>
                </c:pt>
              </c:numCache>
            </c:numRef>
          </c:cat>
          <c:val>
            <c:numRef>
              <c:f>Goa!$C$7:$T$7</c:f>
              <c:numCache>
                <c:formatCode>General</c:formatCode>
                <c:ptCount val="18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0</c:v>
                </c:pt>
                <c:pt idx="5">
                  <c:v>4</c:v>
                </c:pt>
                <c:pt idx="6">
                  <c:v>4</c:v>
                </c:pt>
                <c:pt idx="7">
                  <c:v>2</c:v>
                </c:pt>
                <c:pt idx="8">
                  <c:v>2</c:v>
                </c:pt>
                <c:pt idx="9">
                  <c:v>5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6</c:v>
                </c:pt>
                <c:pt idx="14">
                  <c:v>3</c:v>
                </c:pt>
                <c:pt idx="15">
                  <c:v>1</c:v>
                </c:pt>
                <c:pt idx="16">
                  <c:v>3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E4D-4654-839A-563EF89C054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45104928"/>
        <c:axId val="445101320"/>
      </c:lineChart>
      <c:dateAx>
        <c:axId val="44510492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101320"/>
        <c:crosses val="autoZero"/>
        <c:auto val="1"/>
        <c:lblOffset val="100"/>
        <c:baseTimeUnit val="days"/>
      </c:dateAx>
      <c:valAx>
        <c:axId val="4451013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5104928"/>
        <c:crosses val="autoZero"/>
        <c:crossBetween val="between"/>
        <c:majorUnit val="10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25744309112127595"/>
          <c:y val="0.39955147076210068"/>
          <c:w val="0.52663851963138342"/>
          <c:h val="7.86767574661275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0.92829</cdr:x>
      <cdr:y>0.53232</cdr:y>
    </cdr:from>
    <cdr:to>
      <cdr:x>0.98765</cdr:x>
      <cdr:y>0.58833</cdr:y>
    </cdr:to>
    <cdr:sp macro="" textlink="">
      <cdr:nvSpPr>
        <cdr:cNvPr id="2" name="TextBox 5">
          <a:extLst xmlns:a="http://schemas.openxmlformats.org/drawingml/2006/main">
            <a:ext uri="{FF2B5EF4-FFF2-40B4-BE49-F238E27FC236}">
              <a16:creationId xmlns:a16="http://schemas.microsoft.com/office/drawing/2014/main" id="{D7746111-484D-4D60-AE75-31C77460E836}"/>
            </a:ext>
          </a:extLst>
        </cdr:cNvPr>
        <cdr:cNvSpPr txBox="1"/>
      </cdr:nvSpPr>
      <cdr:spPr>
        <a:xfrm xmlns:a="http://schemas.openxmlformats.org/drawingml/2006/main">
          <a:off x="11199870" y="3510042"/>
          <a:ext cx="71609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b="1" dirty="0">
              <a:solidFill>
                <a:srgbClr val="FF0000"/>
              </a:solidFill>
            </a:rPr>
            <a:t>13%</a:t>
          </a:r>
          <a:endParaRPr lang="en-US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0.83549</cdr:x>
      <cdr:y>0.58833</cdr:y>
    </cdr:from>
    <cdr:to>
      <cdr:x>0.89484</cdr:x>
      <cdr:y>0.64434</cdr:y>
    </cdr:to>
    <cdr:sp macro="" textlink="">
      <cdr:nvSpPr>
        <cdr:cNvPr id="3" name="TextBox 5">
          <a:extLst xmlns:a="http://schemas.openxmlformats.org/drawingml/2006/main">
            <a:ext uri="{FF2B5EF4-FFF2-40B4-BE49-F238E27FC236}">
              <a16:creationId xmlns:a16="http://schemas.microsoft.com/office/drawing/2014/main" id="{CD3FF54B-09BB-40B5-BDD4-4A0D8A872E35}"/>
            </a:ext>
          </a:extLst>
        </cdr:cNvPr>
        <cdr:cNvSpPr txBox="1"/>
      </cdr:nvSpPr>
      <cdr:spPr>
        <a:xfrm xmlns:a="http://schemas.openxmlformats.org/drawingml/2006/main">
          <a:off x="10080128" y="3879374"/>
          <a:ext cx="71609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800" b="1" dirty="0">
              <a:solidFill>
                <a:srgbClr val="FF0000"/>
              </a:solidFill>
            </a:rPr>
            <a:t>11%</a:t>
          </a:r>
          <a:endParaRPr lang="en-US" sz="18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0.61963</cdr:x>
      <cdr:y>0.60439</cdr:y>
    </cdr:from>
    <cdr:to>
      <cdr:x>0.68984</cdr:x>
      <cdr:y>0.6604</cdr:y>
    </cdr:to>
    <cdr:sp macro="" textlink="">
      <cdr:nvSpPr>
        <cdr:cNvPr id="4" name="TextBox 5">
          <a:extLst xmlns:a="http://schemas.openxmlformats.org/drawingml/2006/main">
            <a:ext uri="{FF2B5EF4-FFF2-40B4-BE49-F238E27FC236}">
              <a16:creationId xmlns:a16="http://schemas.microsoft.com/office/drawing/2014/main" id="{B9712B2A-20B2-462B-A350-41F032D2C921}"/>
            </a:ext>
          </a:extLst>
        </cdr:cNvPr>
        <cdr:cNvSpPr txBox="1"/>
      </cdr:nvSpPr>
      <cdr:spPr>
        <a:xfrm xmlns:a="http://schemas.openxmlformats.org/drawingml/2006/main">
          <a:off x="7475863" y="3985259"/>
          <a:ext cx="84707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800" b="1" dirty="0">
              <a:solidFill>
                <a:srgbClr val="FF0000"/>
              </a:solidFill>
            </a:rPr>
            <a:t>10.6%</a:t>
          </a:r>
          <a:endParaRPr lang="en-US" sz="18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0.25494</cdr:x>
      <cdr:y>0.68561</cdr:y>
    </cdr:from>
    <cdr:to>
      <cdr:x>0.32515</cdr:x>
      <cdr:y>0.74162</cdr:y>
    </cdr:to>
    <cdr:sp macro="" textlink="">
      <cdr:nvSpPr>
        <cdr:cNvPr id="5" name="TextBox 5">
          <a:extLst xmlns:a="http://schemas.openxmlformats.org/drawingml/2006/main">
            <a:ext uri="{FF2B5EF4-FFF2-40B4-BE49-F238E27FC236}">
              <a16:creationId xmlns:a16="http://schemas.microsoft.com/office/drawing/2014/main" id="{41A1F1F2-5E63-4802-AF68-8C5EE73B5911}"/>
            </a:ext>
          </a:extLst>
        </cdr:cNvPr>
        <cdr:cNvSpPr txBox="1"/>
      </cdr:nvSpPr>
      <cdr:spPr>
        <a:xfrm xmlns:a="http://schemas.openxmlformats.org/drawingml/2006/main">
          <a:off x="3075848" y="4520801"/>
          <a:ext cx="84707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800" b="1" dirty="0">
              <a:solidFill>
                <a:srgbClr val="FF0000"/>
              </a:solidFill>
            </a:rPr>
            <a:t>7%</a:t>
          </a:r>
          <a:endParaRPr lang="en-US" sz="1800" b="1" dirty="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0.62911</cdr:x>
      <cdr:y>0.06821</cdr:y>
    </cdr:from>
    <cdr:to>
      <cdr:x>0.90796</cdr:x>
      <cdr:y>0.13494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7D6795E-E962-46A9-8ED3-5B43929A05AD}"/>
            </a:ext>
          </a:extLst>
        </cdr:cNvPr>
        <cdr:cNvSpPr txBox="1"/>
      </cdr:nvSpPr>
      <cdr:spPr>
        <a:xfrm xmlns:a="http://schemas.openxmlformats.org/drawingml/2006/main">
          <a:off x="7580584" y="450525"/>
          <a:ext cx="3360144" cy="4406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0.67135</cdr:x>
      <cdr:y>0</cdr:y>
    </cdr:from>
    <cdr:to>
      <cdr:x>0.91364</cdr:x>
      <cdr:y>0.11009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28AED990-55A8-4DB4-9ED3-72F68D0B0F79}"/>
            </a:ext>
          </a:extLst>
        </cdr:cNvPr>
        <cdr:cNvSpPr txBox="1"/>
      </cdr:nvSpPr>
      <cdr:spPr>
        <a:xfrm xmlns:a="http://schemas.openxmlformats.org/drawingml/2006/main">
          <a:off x="8089655" y="0"/>
          <a:ext cx="2919470" cy="72711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20000"/>
            <a:lumOff val="8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N" sz="1800" b="1" dirty="0"/>
            <a:t>Gujarat  - 1602 </a:t>
          </a:r>
        </a:p>
        <a:p xmlns:a="http://schemas.openxmlformats.org/drawingml/2006/main">
          <a:r>
            <a:rPr lang="en-IN" sz="1800" b="1" dirty="0"/>
            <a:t>UP – 2119 </a:t>
          </a:r>
          <a:endParaRPr lang="en-US" sz="1800" b="1" dirty="0"/>
        </a:p>
      </cdr:txBody>
    </cdr:sp>
  </cdr:relSizeAnchor>
  <cdr:relSizeAnchor xmlns:cdr="http://schemas.openxmlformats.org/drawingml/2006/chartDrawing">
    <cdr:from>
      <cdr:x>0.5416</cdr:x>
      <cdr:y>0.21762</cdr:y>
    </cdr:from>
    <cdr:to>
      <cdr:x>0.59371</cdr:x>
      <cdr:y>0.27354</cdr:y>
    </cdr:to>
    <cdr:sp macro="" textlink="">
      <cdr:nvSpPr>
        <cdr:cNvPr id="4" name="TextBox 4">
          <a:extLst xmlns:a="http://schemas.openxmlformats.org/drawingml/2006/main">
            <a:ext uri="{FF2B5EF4-FFF2-40B4-BE49-F238E27FC236}">
              <a16:creationId xmlns:a16="http://schemas.microsoft.com/office/drawing/2014/main" id="{8C6E0B3C-E794-4185-970B-C0DCD9BAB1EF}"/>
            </a:ext>
          </a:extLst>
        </cdr:cNvPr>
        <cdr:cNvSpPr txBox="1"/>
      </cdr:nvSpPr>
      <cdr:spPr>
        <a:xfrm xmlns:a="http://schemas.openxmlformats.org/drawingml/2006/main">
          <a:off x="6526147" y="1437300"/>
          <a:ext cx="62796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b="1" i="1" dirty="0">
              <a:solidFill>
                <a:schemeClr val="tx1"/>
              </a:solidFill>
            </a:rPr>
            <a:t>51%</a:t>
          </a:r>
          <a:endParaRPr lang="en-US" b="1" i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0.30684</cdr:x>
      <cdr:y>0.62551</cdr:y>
    </cdr:from>
    <cdr:to>
      <cdr:x>0.35896</cdr:x>
      <cdr:y>0.68143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8C6E0B3C-E794-4185-970B-C0DCD9BAB1EF}"/>
            </a:ext>
          </a:extLst>
        </cdr:cNvPr>
        <cdr:cNvSpPr txBox="1"/>
      </cdr:nvSpPr>
      <cdr:spPr>
        <a:xfrm xmlns:a="http://schemas.openxmlformats.org/drawingml/2006/main">
          <a:off x="3697383" y="4131230"/>
          <a:ext cx="62796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b="1" i="1" dirty="0">
              <a:solidFill>
                <a:srgbClr val="FF0000"/>
              </a:solidFill>
            </a:rPr>
            <a:t>16%</a:t>
          </a:r>
          <a:endParaRPr lang="en-US" b="1" i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0.59528</cdr:x>
      <cdr:y>0.59216</cdr:y>
    </cdr:from>
    <cdr:to>
      <cdr:x>0.65849</cdr:x>
      <cdr:y>0.64808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22715966-5351-489E-9603-700704AC286C}"/>
            </a:ext>
          </a:extLst>
        </cdr:cNvPr>
        <cdr:cNvSpPr txBox="1"/>
      </cdr:nvSpPr>
      <cdr:spPr>
        <a:xfrm xmlns:a="http://schemas.openxmlformats.org/drawingml/2006/main">
          <a:off x="7172961" y="3910988"/>
          <a:ext cx="761632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800" b="1" i="1" dirty="0">
              <a:solidFill>
                <a:srgbClr val="FF0000"/>
              </a:solidFill>
            </a:rPr>
            <a:t>18%</a:t>
          </a:r>
          <a:endParaRPr lang="en-US" sz="1800" b="1" i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0.80386</cdr:x>
      <cdr:y>0.62319</cdr:y>
    </cdr:from>
    <cdr:to>
      <cdr:x>0.85597</cdr:x>
      <cdr:y>0.67911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91746C9A-BC43-4807-9F0B-0E3A50AEA37F}"/>
            </a:ext>
          </a:extLst>
        </cdr:cNvPr>
        <cdr:cNvSpPr txBox="1"/>
      </cdr:nvSpPr>
      <cdr:spPr>
        <a:xfrm xmlns:a="http://schemas.openxmlformats.org/drawingml/2006/main">
          <a:off x="9686275" y="4115929"/>
          <a:ext cx="62796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800" b="1" i="1" dirty="0">
              <a:solidFill>
                <a:srgbClr val="FF0000"/>
              </a:solidFill>
            </a:rPr>
            <a:t>16%</a:t>
          </a:r>
          <a:endParaRPr lang="en-US" sz="1800" b="1" i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0.93916</cdr:x>
      <cdr:y>0.70928</cdr:y>
    </cdr:from>
    <cdr:to>
      <cdr:x>0.99128</cdr:x>
      <cdr:y>0.7652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50912AD-A82F-4C81-A856-0AF8A6565A3E}"/>
            </a:ext>
          </a:extLst>
        </cdr:cNvPr>
        <cdr:cNvSpPr txBox="1"/>
      </cdr:nvSpPr>
      <cdr:spPr>
        <a:xfrm xmlns:a="http://schemas.openxmlformats.org/drawingml/2006/main">
          <a:off x="11316679" y="4684522"/>
          <a:ext cx="62796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800" b="1" i="1" dirty="0">
              <a:solidFill>
                <a:srgbClr val="FF0000"/>
              </a:solidFill>
            </a:rPr>
            <a:t>10%</a:t>
          </a:r>
          <a:endParaRPr lang="en-US" sz="1800" b="1" i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0.22216</cdr:x>
      <cdr:y>0.2937</cdr:y>
    </cdr:from>
    <cdr:to>
      <cdr:x>0.27427</cdr:x>
      <cdr:y>0.34962</cdr:y>
    </cdr:to>
    <cdr:sp macro="" textlink="">
      <cdr:nvSpPr>
        <cdr:cNvPr id="9" name="TextBox 4">
          <a:extLst xmlns:a="http://schemas.openxmlformats.org/drawingml/2006/main">
            <a:ext uri="{FF2B5EF4-FFF2-40B4-BE49-F238E27FC236}">
              <a16:creationId xmlns:a16="http://schemas.microsoft.com/office/drawing/2014/main" id="{4BFFC2DB-4728-4C04-94D7-7B3082CF1938}"/>
            </a:ext>
          </a:extLst>
        </cdr:cNvPr>
        <cdr:cNvSpPr txBox="1"/>
      </cdr:nvSpPr>
      <cdr:spPr>
        <a:xfrm xmlns:a="http://schemas.openxmlformats.org/drawingml/2006/main">
          <a:off x="2676976" y="1939792"/>
          <a:ext cx="62796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800" b="1" i="1" dirty="0">
              <a:solidFill>
                <a:schemeClr val="tx1"/>
              </a:solidFill>
            </a:rPr>
            <a:t>36%</a:t>
          </a:r>
          <a:endParaRPr lang="en-US" sz="1800" b="1" i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0.3202</cdr:x>
      <cdr:y>0.73495</cdr:y>
    </cdr:from>
    <cdr:to>
      <cdr:x>0.37232</cdr:x>
      <cdr:y>0.78621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73B76587-23C7-4D19-A171-F34468E728F4}"/>
            </a:ext>
          </a:extLst>
        </cdr:cNvPr>
        <cdr:cNvSpPr txBox="1"/>
      </cdr:nvSpPr>
      <cdr:spPr>
        <a:xfrm xmlns:a="http://schemas.openxmlformats.org/drawingml/2006/main">
          <a:off x="3858352" y="4854059"/>
          <a:ext cx="627961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600" b="1" i="1" dirty="0">
              <a:solidFill>
                <a:srgbClr val="FF0000"/>
              </a:solidFill>
            </a:rPr>
            <a:t>0.6%</a:t>
          </a:r>
          <a:endParaRPr lang="en-US" sz="1600" b="1" i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0.84556</cdr:x>
      <cdr:y>0.74264</cdr:y>
    </cdr:from>
    <cdr:to>
      <cdr:x>0.89767</cdr:x>
      <cdr:y>0.7939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81F3B5E3-737E-40C0-9F13-090E79FE707F}"/>
            </a:ext>
          </a:extLst>
        </cdr:cNvPr>
        <cdr:cNvSpPr txBox="1"/>
      </cdr:nvSpPr>
      <cdr:spPr>
        <a:xfrm xmlns:a="http://schemas.openxmlformats.org/drawingml/2006/main">
          <a:off x="10188767" y="4904859"/>
          <a:ext cx="627961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600" b="1" i="1" dirty="0">
              <a:solidFill>
                <a:srgbClr val="FF0000"/>
              </a:solidFill>
            </a:rPr>
            <a:t>4.2%</a:t>
          </a:r>
          <a:endParaRPr lang="en-US" sz="1600" b="1" i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0.67972</cdr:x>
      <cdr:y>0.75367</cdr:y>
    </cdr:from>
    <cdr:to>
      <cdr:x>0.73183</cdr:x>
      <cdr:y>0.80493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CE85D720-1798-4E31-AC7A-C83E967838AA}"/>
            </a:ext>
          </a:extLst>
        </cdr:cNvPr>
        <cdr:cNvSpPr txBox="1"/>
      </cdr:nvSpPr>
      <cdr:spPr>
        <a:xfrm xmlns:a="http://schemas.openxmlformats.org/drawingml/2006/main">
          <a:off x="8190429" y="4977693"/>
          <a:ext cx="627961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600" b="1" i="1" dirty="0">
              <a:solidFill>
                <a:srgbClr val="FF0000"/>
              </a:solidFill>
            </a:rPr>
            <a:t>0.9%</a:t>
          </a:r>
          <a:endParaRPr lang="en-US" sz="1600" b="1" i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0.94789</cdr:x>
      <cdr:y>0.37669</cdr:y>
    </cdr:from>
    <cdr:to>
      <cdr:x>1</cdr:x>
      <cdr:y>0.43261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2AF390BD-EB29-44B4-95F3-CAC8DCCD1093}"/>
            </a:ext>
          </a:extLst>
        </cdr:cNvPr>
        <cdr:cNvSpPr txBox="1"/>
      </cdr:nvSpPr>
      <cdr:spPr>
        <a:xfrm xmlns:a="http://schemas.openxmlformats.org/drawingml/2006/main">
          <a:off x="11421799" y="2487881"/>
          <a:ext cx="62796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800" b="1" i="1" dirty="0">
              <a:solidFill>
                <a:srgbClr val="FF0000"/>
              </a:solidFill>
            </a:rPr>
            <a:t>37%</a:t>
          </a:r>
          <a:endParaRPr lang="en-US" sz="1800" b="1" i="1" dirty="0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0.53219</cdr:x>
      <cdr:y>0.06507</cdr:y>
    </cdr:from>
    <cdr:to>
      <cdr:x>0.6101</cdr:x>
      <cdr:y>0.11982</cdr:y>
    </cdr:to>
    <cdr:sp macro="" textlink="">
      <cdr:nvSpPr>
        <cdr:cNvPr id="2" name="TextBox 4">
          <a:extLst xmlns:a="http://schemas.openxmlformats.org/drawingml/2006/main">
            <a:ext uri="{FF2B5EF4-FFF2-40B4-BE49-F238E27FC236}">
              <a16:creationId xmlns:a16="http://schemas.microsoft.com/office/drawing/2014/main" id="{5746D8A5-AA84-4BD0-BE9B-D1982D165B9C}"/>
            </a:ext>
          </a:extLst>
        </cdr:cNvPr>
        <cdr:cNvSpPr txBox="1"/>
      </cdr:nvSpPr>
      <cdr:spPr>
        <a:xfrm xmlns:a="http://schemas.openxmlformats.org/drawingml/2006/main">
          <a:off x="6396515" y="439011"/>
          <a:ext cx="93643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b="1" dirty="0"/>
            <a:t>33%</a:t>
          </a:r>
          <a:endParaRPr lang="en-US" b="1" dirty="0"/>
        </a:p>
      </cdr:txBody>
    </cdr:sp>
  </cdr:relSizeAnchor>
  <cdr:relSizeAnchor xmlns:cdr="http://schemas.openxmlformats.org/drawingml/2006/chartDrawing">
    <cdr:from>
      <cdr:x>0.46929</cdr:x>
      <cdr:y>0.61263</cdr:y>
    </cdr:from>
    <cdr:to>
      <cdr:x>0.5472</cdr:x>
      <cdr:y>0.66738</cdr:y>
    </cdr:to>
    <cdr:sp macro="" textlink="">
      <cdr:nvSpPr>
        <cdr:cNvPr id="3" name="TextBox 4">
          <a:extLst xmlns:a="http://schemas.openxmlformats.org/drawingml/2006/main">
            <a:ext uri="{FF2B5EF4-FFF2-40B4-BE49-F238E27FC236}">
              <a16:creationId xmlns:a16="http://schemas.microsoft.com/office/drawing/2014/main" id="{5746D8A5-AA84-4BD0-BE9B-D1982D165B9C}"/>
            </a:ext>
          </a:extLst>
        </cdr:cNvPr>
        <cdr:cNvSpPr txBox="1"/>
      </cdr:nvSpPr>
      <cdr:spPr>
        <a:xfrm xmlns:a="http://schemas.openxmlformats.org/drawingml/2006/main">
          <a:off x="5640575" y="4132950"/>
          <a:ext cx="93643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b="1" dirty="0">
              <a:solidFill>
                <a:srgbClr val="FF0000"/>
              </a:solidFill>
            </a:rPr>
            <a:t>9.9%</a:t>
          </a:r>
          <a:endParaRPr lang="en-US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0.59268</cdr:x>
      <cdr:y>0.59793</cdr:y>
    </cdr:from>
    <cdr:to>
      <cdr:x>0.67059</cdr:x>
      <cdr:y>0.64812</cdr:y>
    </cdr:to>
    <cdr:sp macro="" textlink="">
      <cdr:nvSpPr>
        <cdr:cNvPr id="4" name="TextBox 4">
          <a:extLst xmlns:a="http://schemas.openxmlformats.org/drawingml/2006/main">
            <a:ext uri="{FF2B5EF4-FFF2-40B4-BE49-F238E27FC236}">
              <a16:creationId xmlns:a16="http://schemas.microsoft.com/office/drawing/2014/main" id="{B4831D88-DE4B-46AA-B3EA-F08981369F3B}"/>
            </a:ext>
          </a:extLst>
        </cdr:cNvPr>
        <cdr:cNvSpPr txBox="1"/>
      </cdr:nvSpPr>
      <cdr:spPr>
        <a:xfrm xmlns:a="http://schemas.openxmlformats.org/drawingml/2006/main">
          <a:off x="7123568" y="4033798"/>
          <a:ext cx="93643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600" b="1" dirty="0">
              <a:solidFill>
                <a:srgbClr val="FF0000"/>
              </a:solidFill>
            </a:rPr>
            <a:t>9%</a:t>
          </a:r>
          <a:endParaRPr lang="en-US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0.80736</cdr:x>
      <cdr:y>0.61738</cdr:y>
    </cdr:from>
    <cdr:to>
      <cdr:x>0.88527</cdr:x>
      <cdr:y>0.66757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3CCD4481-C96B-48E0-B063-2F4009F16BC0}"/>
            </a:ext>
          </a:extLst>
        </cdr:cNvPr>
        <cdr:cNvSpPr txBox="1"/>
      </cdr:nvSpPr>
      <cdr:spPr>
        <a:xfrm xmlns:a="http://schemas.openxmlformats.org/drawingml/2006/main">
          <a:off x="9703901" y="4165004"/>
          <a:ext cx="93643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600" b="1" dirty="0">
              <a:solidFill>
                <a:srgbClr val="FF0000"/>
              </a:solidFill>
            </a:rPr>
            <a:t>7%</a:t>
          </a:r>
          <a:endParaRPr lang="en-US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0.92209</cdr:x>
      <cdr:y>0.70983</cdr:y>
    </cdr:from>
    <cdr:to>
      <cdr:x>1</cdr:x>
      <cdr:y>0.76001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5A4DB6BB-F422-4CED-83CD-8CCD5481A8F8}"/>
            </a:ext>
          </a:extLst>
        </cdr:cNvPr>
        <cdr:cNvSpPr txBox="1"/>
      </cdr:nvSpPr>
      <cdr:spPr>
        <a:xfrm xmlns:a="http://schemas.openxmlformats.org/drawingml/2006/main">
          <a:off x="11082847" y="4788681"/>
          <a:ext cx="93643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600" b="1" dirty="0">
              <a:solidFill>
                <a:srgbClr val="FF0000"/>
              </a:solidFill>
            </a:rPr>
            <a:t>5%</a:t>
          </a:r>
          <a:endParaRPr lang="en-US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0.94714</cdr:x>
      <cdr:y>0.6025</cdr:y>
    </cdr:from>
    <cdr:to>
      <cdr:x>1</cdr:x>
      <cdr:y>0.65268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F8B524D1-02BD-4568-9D29-4CAB5E42E1E4}"/>
            </a:ext>
          </a:extLst>
        </cdr:cNvPr>
        <cdr:cNvSpPr txBox="1"/>
      </cdr:nvSpPr>
      <cdr:spPr>
        <a:xfrm xmlns:a="http://schemas.openxmlformats.org/drawingml/2006/main">
          <a:off x="11383974" y="4064576"/>
          <a:ext cx="63530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600" b="1" dirty="0">
              <a:solidFill>
                <a:srgbClr val="FF0000"/>
              </a:solidFill>
            </a:rPr>
            <a:t>0.6%</a:t>
          </a:r>
          <a:endParaRPr lang="en-US" sz="1600" b="1" dirty="0">
            <a:solidFill>
              <a:srgbClr val="FF0000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0.75354</cdr:x>
      <cdr:y>0.06849</cdr:y>
    </cdr:from>
    <cdr:to>
      <cdr:x>0.92001</cdr:x>
      <cdr:y>0.24986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9045724-154B-446E-B312-3E5460A112F6}"/>
            </a:ext>
          </a:extLst>
        </cdr:cNvPr>
        <cdr:cNvSpPr txBox="1"/>
      </cdr:nvSpPr>
      <cdr:spPr>
        <a:xfrm xmlns:a="http://schemas.openxmlformats.org/drawingml/2006/main">
          <a:off x="8988050" y="463409"/>
          <a:ext cx="1985729" cy="122727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20000"/>
            <a:lumOff val="8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N" sz="1600" b="1" dirty="0"/>
            <a:t>Bihar - 599</a:t>
          </a:r>
        </a:p>
        <a:p xmlns:a="http://schemas.openxmlformats.org/drawingml/2006/main">
          <a:r>
            <a:rPr lang="en-IN" sz="1600" b="1" dirty="0"/>
            <a:t>DNH -31</a:t>
          </a:r>
        </a:p>
        <a:p xmlns:a="http://schemas.openxmlformats.org/drawingml/2006/main">
          <a:r>
            <a:rPr lang="en-IN" sz="1600" b="1" dirty="0"/>
            <a:t>D&amp;D- 23</a:t>
          </a:r>
        </a:p>
        <a:p xmlns:a="http://schemas.openxmlformats.org/drawingml/2006/main">
          <a:r>
            <a:rPr lang="en-IN" sz="1600" b="1" dirty="0"/>
            <a:t>Goa- 28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0.11702</cdr:x>
      <cdr:y>0.01776</cdr:y>
    </cdr:from>
    <cdr:to>
      <cdr:x>0.18067</cdr:x>
      <cdr:y>0.07235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43ABA08C-E436-4956-BC22-873823A8DB37}"/>
            </a:ext>
          </a:extLst>
        </cdr:cNvPr>
        <cdr:cNvSpPr txBox="1"/>
      </cdr:nvSpPr>
      <cdr:spPr>
        <a:xfrm xmlns:a="http://schemas.openxmlformats.org/drawingml/2006/main">
          <a:off x="1395776" y="120206"/>
          <a:ext cx="7592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b="1" dirty="0">
              <a:solidFill>
                <a:schemeClr val="tx1"/>
              </a:solidFill>
            </a:rPr>
            <a:t>67%</a:t>
          </a:r>
          <a:endParaRPr lang="en-US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0.57421</cdr:x>
      <cdr:y>0.54306</cdr:y>
    </cdr:from>
    <cdr:to>
      <cdr:x>0.63787</cdr:x>
      <cdr:y>0.59764</cdr:y>
    </cdr:to>
    <cdr:sp macro="" textlink="">
      <cdr:nvSpPr>
        <cdr:cNvPr id="4" name="TextBox 2">
          <a:extLst xmlns:a="http://schemas.openxmlformats.org/drawingml/2006/main">
            <a:ext uri="{FF2B5EF4-FFF2-40B4-BE49-F238E27FC236}">
              <a16:creationId xmlns:a16="http://schemas.microsoft.com/office/drawing/2014/main" id="{43ABA08C-E436-4956-BC22-873823A8DB37}"/>
            </a:ext>
          </a:extLst>
        </cdr:cNvPr>
        <cdr:cNvSpPr txBox="1"/>
      </cdr:nvSpPr>
      <cdr:spPr>
        <a:xfrm xmlns:a="http://schemas.openxmlformats.org/drawingml/2006/main">
          <a:off x="6849126" y="3674626"/>
          <a:ext cx="7592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b="1" dirty="0">
              <a:solidFill>
                <a:schemeClr val="tx1"/>
              </a:solidFill>
            </a:rPr>
            <a:t>68%</a:t>
          </a:r>
          <a:endParaRPr lang="en-US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0.71794</cdr:x>
      <cdr:y>0.59764</cdr:y>
    </cdr:from>
    <cdr:to>
      <cdr:x>0.78159</cdr:x>
      <cdr:y>0.64312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C517304B-9F7A-4E57-852D-26355EE692CA}"/>
            </a:ext>
          </a:extLst>
        </cdr:cNvPr>
        <cdr:cNvSpPr txBox="1"/>
      </cdr:nvSpPr>
      <cdr:spPr>
        <a:xfrm xmlns:a="http://schemas.openxmlformats.org/drawingml/2006/main">
          <a:off x="8563473" y="4043958"/>
          <a:ext cx="759246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400" b="1" dirty="0">
              <a:solidFill>
                <a:schemeClr val="tx1"/>
              </a:solidFill>
            </a:rPr>
            <a:t>87%</a:t>
          </a:r>
          <a:endParaRPr lang="en-US" sz="1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0.7438</cdr:x>
      <cdr:y>0.76385</cdr:y>
    </cdr:from>
    <cdr:to>
      <cdr:x>0.80745</cdr:x>
      <cdr:y>0.81388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199EFCBE-BC70-4082-8244-FD545C0CA956}"/>
            </a:ext>
          </a:extLst>
        </cdr:cNvPr>
        <cdr:cNvSpPr txBox="1"/>
      </cdr:nvSpPr>
      <cdr:spPr>
        <a:xfrm xmlns:a="http://schemas.openxmlformats.org/drawingml/2006/main">
          <a:off x="8871946" y="5168635"/>
          <a:ext cx="75924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600" b="1" dirty="0">
              <a:solidFill>
                <a:schemeClr val="tx1"/>
              </a:solidFill>
            </a:rPr>
            <a:t>21%</a:t>
          </a:r>
          <a:endParaRPr lang="en-US" sz="16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0.93635</cdr:x>
      <cdr:y>0.6263</cdr:y>
    </cdr:from>
    <cdr:to>
      <cdr:x>1</cdr:x>
      <cdr:y>0.68089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43ABA08C-E436-4956-BC22-873823A8DB37}"/>
            </a:ext>
          </a:extLst>
        </cdr:cNvPr>
        <cdr:cNvSpPr txBox="1"/>
      </cdr:nvSpPr>
      <cdr:spPr>
        <a:xfrm xmlns:a="http://schemas.openxmlformats.org/drawingml/2006/main">
          <a:off x="11168594" y="4237923"/>
          <a:ext cx="7592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b="1" dirty="0">
              <a:solidFill>
                <a:srgbClr val="FF0000"/>
              </a:solidFill>
            </a:rPr>
            <a:t>2%</a:t>
          </a:r>
          <a:endParaRPr lang="en-US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0.91636</cdr:x>
      <cdr:y>0.71984</cdr:y>
    </cdr:from>
    <cdr:to>
      <cdr:x>0.97682</cdr:x>
      <cdr:y>0.76532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D320297-2838-4F9C-B68E-301625151930}"/>
            </a:ext>
          </a:extLst>
        </cdr:cNvPr>
        <cdr:cNvSpPr txBox="1"/>
      </cdr:nvSpPr>
      <cdr:spPr>
        <a:xfrm xmlns:a="http://schemas.openxmlformats.org/drawingml/2006/main">
          <a:off x="10853511" y="4870824"/>
          <a:ext cx="71609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400" b="1" dirty="0">
              <a:solidFill>
                <a:srgbClr val="FF0000"/>
              </a:solidFill>
            </a:rPr>
            <a:t>32%</a:t>
          </a:r>
          <a:endParaRPr lang="en-US" sz="1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0.93442</cdr:x>
      <cdr:y>0.75665</cdr:y>
    </cdr:from>
    <cdr:to>
      <cdr:x>0.99488</cdr:x>
      <cdr:y>0.80214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0B0397F4-C80D-4981-AEB7-305F81C66897}"/>
            </a:ext>
          </a:extLst>
        </cdr:cNvPr>
        <cdr:cNvSpPr txBox="1"/>
      </cdr:nvSpPr>
      <cdr:spPr>
        <a:xfrm xmlns:a="http://schemas.openxmlformats.org/drawingml/2006/main">
          <a:off x="11067422" y="5119928"/>
          <a:ext cx="71609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N" sz="1400" b="1" dirty="0">
              <a:solidFill>
                <a:srgbClr val="FF0000"/>
              </a:solidFill>
            </a:rPr>
            <a:t>23%</a:t>
          </a:r>
          <a:endParaRPr lang="en-US" sz="1400" b="1" dirty="0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7FBF6-9E67-45FF-9A17-7108FB48D891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CE715-3130-42FF-ACF3-68F944153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04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0011B5-7A68-4747-BA60-34ECE1A0EE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96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91B597-EE90-498E-B673-B36A21A89D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249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91B597-EE90-498E-B673-B36A21A89D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98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C3B13-5BEC-449C-80C9-F0EF6C056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AE2B55-F0E2-48B2-892F-2DBB8369F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2AEBF-89D4-49FD-A0BB-92DAF720C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5BFFE-2B13-462E-850F-54D090ECD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1BF04-EE27-42F4-B953-7458B206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582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8912D-BE1F-4A48-B631-768F69239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D127F-BEEE-441F-8594-3078BE530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D605B-7F1A-4DCF-A4DD-360C7E058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05A3A-7EA3-45BD-9ED5-2F3BA8A37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AAEE6-C006-423C-8082-C3AA6A8BA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66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AC61D-A71B-4514-B7DE-34EC88C3F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A06FF-53B4-4858-8ADC-B631C0EDA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BA27D-228A-4242-A1CA-C7461F313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6CCEB-FCD4-4265-9918-22A53E37B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2FED2-AB5D-4E5A-A036-2C322C1B2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66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26152-3BDD-45AB-B756-8CC219200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4321F-2400-4B42-9574-435271B780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F8ACC9-9DEC-4CC6-9038-432B8EF58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2E0B8-61A5-4CD9-99C2-9CFD23E87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8DB3DC-8ECB-455C-AF38-CDB263FBB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238086-1228-4E2B-85C3-41E479FA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5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AC8F3-A2D4-49DA-AAFD-5AD4FD6AD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15A7B-2F9C-484D-BB05-58D7237E2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4856F0-6C36-4758-91A0-EAD550B8D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AFEB98-EB32-423E-87C9-564B78DE77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586EAB-4193-444E-8216-DEE207593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D9BCA7-AA49-4B13-B163-10332BE67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75D215-8399-4A1C-907D-4A66A698C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B1702E-119F-4FC4-8B44-BC40DA5A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7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DDD32-A606-4F26-B75C-BED33CF98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7C0B9B-13D0-49EE-B646-C74494B34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004354-2342-427A-946E-2CC1353B0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E05F1B-7A8B-4ED7-BCC9-CF51EAE07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24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11DE1B-9A9A-4904-A27B-58F4F3F6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716552-17FC-414F-8148-CCF446AB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48648-893E-4DA3-BF67-A947BC74B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98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9C539-7085-4C35-8CB9-FCBA8A8B5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ED1D3-9DA2-4682-A85C-036980DF5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794C6-7082-49FC-992A-E5BB7D05B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D9526-5CE2-4BF4-95F6-66F20A3A0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0F9AF1-9008-4066-AE5D-B084CFB6A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BB05E-C1ED-428D-BF3A-E24DDD8BF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83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9C4DB-10C6-479E-BA56-67BCDEBBA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AB11EA-B5EC-4A09-88F7-93DD5D0FBB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21F40-2EBD-4241-9EB5-D92D255EE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F8052-03A7-45C2-AF8A-1D93CD589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2C7789-DCF2-44CC-A0D5-AE2773A4E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977539-A430-4041-9731-C6CC9BD6E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8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993F2-9487-458F-8139-EF957645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D242E1-56BD-4130-9B0B-751678865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EBA00-DF46-4C5B-AD39-32D5DA30B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B8E1-44F6-4409-B3CF-8E590BFB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07222-93F8-472D-A51B-50488C78C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55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4F9569-2929-49BD-9124-CDB2074FF2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DB06BD-8D1E-4150-883F-33A291D9E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7D33F-D997-411B-843F-C811A4BFD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06551-65C8-4908-8574-3A44C39AEC15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F02F3-AED9-46D8-9F30-BB4597E01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5D2D0-698B-4909-87E2-C79972C52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37B9-D9C5-45AE-A7B3-E73EB17EE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32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B2CADA-F931-499D-979C-7F714244B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412C8B-83DC-419A-A684-997788219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F6232-3FC2-4DD9-9508-980D84C97D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06551-65C8-4908-8574-3A44C39AEC15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32C21-3121-4AFA-AD77-B4EA808C46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C4179-E3CE-4678-969D-051A33256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637B9-D9C5-45AE-A7B3-E73EB17EE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1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B43410-7D66-4A8F-84D8-49ACA7041474}"/>
              </a:ext>
            </a:extLst>
          </p:cNvPr>
          <p:cNvSpPr txBox="1"/>
          <p:nvPr/>
        </p:nvSpPr>
        <p:spPr>
          <a:xfrm>
            <a:off x="0" y="0"/>
            <a:ext cx="120396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Garamond" panose="02020404030301010803" pitchFamily="18" charset="0"/>
              </a:rPr>
              <a:t>HWC Portal (https://ab-hwc.nhp.gov.in/)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327A0-294B-4BAF-BDE2-7DCB0EAD4699}"/>
              </a:ext>
            </a:extLst>
          </p:cNvPr>
          <p:cNvSpPr/>
          <p:nvPr/>
        </p:nvSpPr>
        <p:spPr>
          <a:xfrm>
            <a:off x="152400" y="2235477"/>
            <a:ext cx="6112923" cy="255454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sz="2000" b="1" i="1" dirty="0">
                <a:latin typeface="Garamond" panose="02020404030301010803" pitchFamily="18" charset="0"/>
                <a:cs typeface="Times New Roman" panose="02020603050405020304" pitchFamily="18" charset="0"/>
              </a:rPr>
              <a:t>Key Features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Facility wise information on all functionality criteria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Daily Reporting on service utilization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Monthly Servicer Delivery Reporting Format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HWC and CPCH planning sheet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 and RCH Code mapping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HWC – CHO / MO  Directory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Platform to upload photos, videos and testimonials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75C2BA-9813-42DD-85B1-2E726D5076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67" t="32879" r="23417" b="26528"/>
          <a:stretch/>
        </p:blipFill>
        <p:spPr>
          <a:xfrm>
            <a:off x="6400717" y="1166842"/>
            <a:ext cx="5638883" cy="487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16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EBF3-1C8B-4394-979E-243200B35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380" y="0"/>
            <a:ext cx="9595880" cy="1325563"/>
          </a:xfrm>
        </p:spPr>
        <p:txBody>
          <a:bodyPr>
            <a:normAutofit/>
          </a:bodyPr>
          <a:lstStyle/>
          <a:p>
            <a:r>
              <a:rPr lang="en-US" sz="3200" b="1" i="1" dirty="0">
                <a:latin typeface="Garamond" panose="02020404030301010803" pitchFamily="18" charset="0"/>
              </a:rPr>
              <a:t>Functionality Criteria </a:t>
            </a:r>
            <a:br>
              <a:rPr lang="en-US" sz="3200" b="1" i="1" dirty="0">
                <a:latin typeface="Garamond" panose="02020404030301010803" pitchFamily="18" charset="0"/>
              </a:rPr>
            </a:br>
            <a:endParaRPr lang="en-US" sz="3200" b="1" i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27D260-F0F7-4774-9289-9D014C53FA38}"/>
              </a:ext>
            </a:extLst>
          </p:cNvPr>
          <p:cNvSpPr/>
          <p:nvPr/>
        </p:nvSpPr>
        <p:spPr>
          <a:xfrm>
            <a:off x="77976" y="2684921"/>
            <a:ext cx="5518298" cy="40164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7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 for SHC-HWC:</a:t>
            </a: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in position +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on NCD completed for MPW(F) and ASHA + Diagnostics available +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Medicines available +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Branding completed if the facility is in Government Building </a:t>
            </a:r>
          </a:p>
          <a:p>
            <a:endParaRPr lang="en-US" sz="17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7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 for PHC-HWC &amp; UPHC- HWC:</a:t>
            </a: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MBBS MO in position +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on NCD completed for MO or Staff Nurse +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Diagnostics available +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Medicines available +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Branding completed if the facility is in Government Building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28C340-9EB4-4474-B05C-AB826CA3F41A}"/>
              </a:ext>
            </a:extLst>
          </p:cNvPr>
          <p:cNvSpPr/>
          <p:nvPr/>
        </p:nvSpPr>
        <p:spPr>
          <a:xfrm>
            <a:off x="5670702" y="415069"/>
            <a:ext cx="6368894" cy="453970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7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 for SHC-HWC:</a:t>
            </a: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in position+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on NCD completed for MPW(F) and ASHA+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Diagnostics available 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Medicines available+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Branding completed + Screening of NCDs- Hypertension + Diabetes+ Oral Cancer + Breast Cancer started </a:t>
            </a:r>
          </a:p>
          <a:p>
            <a:pPr algn="just"/>
            <a:endParaRPr lang="en-US" sz="17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7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7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 for PHC-HWC &amp; UPHC- HWC:</a:t>
            </a: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MBBS MO in position 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on NCD completed for MO or Staff Nurse+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Diagnostics available 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Medicines available +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Branding completed + 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7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Screening of NCDs-  Hypertension + Diabetes + Oral Cancer + Breast Cancer started 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D62B8FE-A44D-42C0-B1D4-955BF7D41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9220"/>
          <a:stretch/>
        </p:blipFill>
        <p:spPr>
          <a:xfrm>
            <a:off x="9030159" y="4954773"/>
            <a:ext cx="3161841" cy="19032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6849DC-4D48-48FA-8A52-162BCEF58B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16" r="32483" b="1158"/>
          <a:stretch/>
        </p:blipFill>
        <p:spPr>
          <a:xfrm>
            <a:off x="0" y="662781"/>
            <a:ext cx="2994246" cy="200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04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762E1-7D44-4D13-B242-4030FF4751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45359"/>
            <a:ext cx="8829040" cy="1264603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/>
              <a:t>HWC portal data entry </a:t>
            </a:r>
            <a:r>
              <a:rPr lang="en-IN" sz="4000" b="1" dirty="0"/>
              <a:t>status</a:t>
            </a:r>
            <a:r>
              <a:rPr lang="en-IN" sz="3200" b="1" dirty="0"/>
              <a:t> </a:t>
            </a:r>
            <a:endParaRPr lang="en-US" sz="3200" b="1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E02CB720-53CF-4739-AA08-4C020AA903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1" name="Group 15">
            <a:extLst>
              <a:ext uri="{FF2B5EF4-FFF2-40B4-BE49-F238E27FC236}">
                <a16:creationId xmlns:a16="http://schemas.microsoft.com/office/drawing/2014/main" id="{CD55483D-794B-4336-A103-82C129EF3220}"/>
              </a:ext>
            </a:extLst>
          </p:cNvPr>
          <p:cNvGrpSpPr/>
          <p:nvPr/>
        </p:nvGrpSpPr>
        <p:grpSpPr>
          <a:xfrm>
            <a:off x="109728" y="10020"/>
            <a:ext cx="12067836" cy="1264603"/>
            <a:chOff x="599089" y="5433356"/>
            <a:chExt cx="11219952" cy="1125715"/>
          </a:xfrm>
        </p:grpSpPr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A326473F-942C-48E1-9D00-21EC00452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89" y="5479071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64073D73-2846-4898-BD9A-EE4DD9C3A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817" y="5433356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405FCE99-E89B-4D3F-9ECC-5277D1DE4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866" y="5479071"/>
              <a:ext cx="10941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D4771BD-FCC8-4DD1-BA92-EA0DC5A65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328" y="5433356"/>
              <a:ext cx="10670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4">
              <a:extLst>
                <a:ext uri="{FF2B5EF4-FFF2-40B4-BE49-F238E27FC236}">
                  <a16:creationId xmlns:a16="http://schemas.microsoft.com/office/drawing/2014/main" id="{5B4D39C4-7797-4A0B-95BA-5E108776E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534" y="5479071"/>
              <a:ext cx="110967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88E5E04-5CB4-442C-8F4A-0659E2E9A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1877" y="5479071"/>
              <a:ext cx="1057164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itle 8">
            <a:extLst>
              <a:ext uri="{FF2B5EF4-FFF2-40B4-BE49-F238E27FC236}">
                <a16:creationId xmlns:a16="http://schemas.microsoft.com/office/drawing/2014/main" id="{B14171E1-52DD-419D-9E47-02E724A9DD5E}"/>
              </a:ext>
            </a:extLst>
          </p:cNvPr>
          <p:cNvSpPr txBox="1">
            <a:spLocks/>
          </p:cNvSpPr>
          <p:nvPr/>
        </p:nvSpPr>
        <p:spPr>
          <a:xfrm>
            <a:off x="-14435" y="6465096"/>
            <a:ext cx="12191999" cy="3828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1600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AYUSHMAN BHARAT-HEALTH AND WELLNESS CENTRES </a:t>
            </a:r>
          </a:p>
        </p:txBody>
      </p:sp>
    </p:spTree>
    <p:extLst>
      <p:ext uri="{BB962C8B-B14F-4D97-AF65-F5344CB8AC3E}">
        <p14:creationId xmlns:p14="http://schemas.microsoft.com/office/powerpoint/2010/main" val="3319906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762E1-7D44-4D13-B242-4030FF475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79195"/>
            <a:ext cx="10515600" cy="823912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/>
              <a:t>HWC portal data entry status </a:t>
            </a:r>
            <a:endParaRPr lang="en-US" sz="32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1A44C-CDBB-410D-932C-0975BCA12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03333" y="1524471"/>
            <a:ext cx="5593081" cy="68611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IN" sz="1800" dirty="0"/>
              <a:t>Service delivery reporting status </a:t>
            </a:r>
          </a:p>
          <a:p>
            <a:pPr algn="ctr">
              <a:lnSpc>
                <a:spcPct val="100000"/>
              </a:lnSpc>
            </a:pPr>
            <a:r>
              <a:rPr lang="en-IN" sz="1800" dirty="0"/>
              <a:t>April – July, 2019</a:t>
            </a:r>
            <a:endParaRPr lang="en-US" sz="1800" dirty="0"/>
          </a:p>
        </p:txBody>
      </p:sp>
      <p:grpSp>
        <p:nvGrpSpPr>
          <p:cNvPr id="11" name="Group 15">
            <a:extLst>
              <a:ext uri="{FF2B5EF4-FFF2-40B4-BE49-F238E27FC236}">
                <a16:creationId xmlns:a16="http://schemas.microsoft.com/office/drawing/2014/main" id="{CD55483D-794B-4336-A103-82C129EF3220}"/>
              </a:ext>
            </a:extLst>
          </p:cNvPr>
          <p:cNvGrpSpPr/>
          <p:nvPr/>
        </p:nvGrpSpPr>
        <p:grpSpPr>
          <a:xfrm>
            <a:off x="109728" y="10020"/>
            <a:ext cx="11979491" cy="925645"/>
            <a:chOff x="599089" y="5433356"/>
            <a:chExt cx="11219952" cy="1125715"/>
          </a:xfrm>
        </p:grpSpPr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A326473F-942C-48E1-9D00-21EC00452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89" y="5479071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64073D73-2846-4898-BD9A-EE4DD9C3A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817" y="5433356"/>
              <a:ext cx="1079051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405FCE99-E89B-4D3F-9ECC-5277D1DE4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866" y="5479071"/>
              <a:ext cx="10941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D4771BD-FCC8-4DD1-BA92-EA0DC5A65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9328" y="5433356"/>
              <a:ext cx="1067047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4">
              <a:extLst>
                <a:ext uri="{FF2B5EF4-FFF2-40B4-BE49-F238E27FC236}">
                  <a16:creationId xmlns:a16="http://schemas.microsoft.com/office/drawing/2014/main" id="{5B4D39C4-7797-4A0B-95BA-5E108776E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1534" y="5479071"/>
              <a:ext cx="110967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88E5E04-5CB4-442C-8F4A-0659E2E9A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1877" y="5479071"/>
              <a:ext cx="1057164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itle 8">
            <a:extLst>
              <a:ext uri="{FF2B5EF4-FFF2-40B4-BE49-F238E27FC236}">
                <a16:creationId xmlns:a16="http://schemas.microsoft.com/office/drawing/2014/main" id="{B14171E1-52DD-419D-9E47-02E724A9DD5E}"/>
              </a:ext>
            </a:extLst>
          </p:cNvPr>
          <p:cNvSpPr txBox="1">
            <a:spLocks/>
          </p:cNvSpPr>
          <p:nvPr/>
        </p:nvSpPr>
        <p:spPr>
          <a:xfrm>
            <a:off x="-14435" y="6465096"/>
            <a:ext cx="12191999" cy="3828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1600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AYUSHMAN BHARAT-HEALTH AND WELLNESS CENTRES 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8636965F-7B53-4CAB-A708-CF645460076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76789331"/>
              </p:ext>
            </p:extLst>
          </p:nvPr>
        </p:nvGraphicFramePr>
        <p:xfrm>
          <a:off x="321994" y="2191913"/>
          <a:ext cx="11822171" cy="36936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70035">
                  <a:extLst>
                    <a:ext uri="{9D8B030D-6E8A-4147-A177-3AD203B41FA5}">
                      <a16:colId xmlns:a16="http://schemas.microsoft.com/office/drawing/2014/main" val="912634207"/>
                    </a:ext>
                  </a:extLst>
                </a:gridCol>
                <a:gridCol w="915440">
                  <a:extLst>
                    <a:ext uri="{9D8B030D-6E8A-4147-A177-3AD203B41FA5}">
                      <a16:colId xmlns:a16="http://schemas.microsoft.com/office/drawing/2014/main" val="3888835526"/>
                    </a:ext>
                  </a:extLst>
                </a:gridCol>
                <a:gridCol w="970385">
                  <a:extLst>
                    <a:ext uri="{9D8B030D-6E8A-4147-A177-3AD203B41FA5}">
                      <a16:colId xmlns:a16="http://schemas.microsoft.com/office/drawing/2014/main" val="2637031543"/>
                    </a:ext>
                  </a:extLst>
                </a:gridCol>
                <a:gridCol w="1201517">
                  <a:extLst>
                    <a:ext uri="{9D8B030D-6E8A-4147-A177-3AD203B41FA5}">
                      <a16:colId xmlns:a16="http://schemas.microsoft.com/office/drawing/2014/main" val="1083197934"/>
                    </a:ext>
                  </a:extLst>
                </a:gridCol>
                <a:gridCol w="915440">
                  <a:extLst>
                    <a:ext uri="{9D8B030D-6E8A-4147-A177-3AD203B41FA5}">
                      <a16:colId xmlns:a16="http://schemas.microsoft.com/office/drawing/2014/main" val="1439726839"/>
                    </a:ext>
                  </a:extLst>
                </a:gridCol>
                <a:gridCol w="1201517">
                  <a:extLst>
                    <a:ext uri="{9D8B030D-6E8A-4147-A177-3AD203B41FA5}">
                      <a16:colId xmlns:a16="http://schemas.microsoft.com/office/drawing/2014/main" val="3110237929"/>
                    </a:ext>
                  </a:extLst>
                </a:gridCol>
                <a:gridCol w="915440">
                  <a:extLst>
                    <a:ext uri="{9D8B030D-6E8A-4147-A177-3AD203B41FA5}">
                      <a16:colId xmlns:a16="http://schemas.microsoft.com/office/drawing/2014/main" val="388906132"/>
                    </a:ext>
                  </a:extLst>
                </a:gridCol>
                <a:gridCol w="1201517">
                  <a:extLst>
                    <a:ext uri="{9D8B030D-6E8A-4147-A177-3AD203B41FA5}">
                      <a16:colId xmlns:a16="http://schemas.microsoft.com/office/drawing/2014/main" val="1384150565"/>
                    </a:ext>
                  </a:extLst>
                </a:gridCol>
                <a:gridCol w="915440">
                  <a:extLst>
                    <a:ext uri="{9D8B030D-6E8A-4147-A177-3AD203B41FA5}">
                      <a16:colId xmlns:a16="http://schemas.microsoft.com/office/drawing/2014/main" val="1001934633"/>
                    </a:ext>
                  </a:extLst>
                </a:gridCol>
                <a:gridCol w="915440">
                  <a:extLst>
                    <a:ext uri="{9D8B030D-6E8A-4147-A177-3AD203B41FA5}">
                      <a16:colId xmlns:a16="http://schemas.microsoft.com/office/drawing/2014/main" val="2365471206"/>
                    </a:ext>
                  </a:extLst>
                </a:gridCol>
              </a:tblGrid>
              <a:tr h="67840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</a:rPr>
                        <a:t>State Name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 HWC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>
                          <a:effectLst/>
                        </a:rPr>
                        <a:t>April, 2019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>
                          <a:effectLst/>
                        </a:rPr>
                        <a:t>%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>
                          <a:effectLst/>
                        </a:rPr>
                        <a:t>May, 2019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>
                          <a:effectLst/>
                        </a:rPr>
                        <a:t>June, 2019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July, 2019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extLst>
                  <a:ext uri="{0D108BD9-81ED-4DB2-BD59-A6C34878D82A}">
                    <a16:rowId xmlns:a16="http://schemas.microsoft.com/office/drawing/2014/main" val="1422552029"/>
                  </a:ext>
                </a:extLst>
              </a:tr>
              <a:tr h="3420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Bihar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effectLst/>
                        </a:rPr>
                        <a:t>599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</a:rPr>
                        <a:t>252</a:t>
                      </a:r>
                      <a:endParaRPr lang="en-US" sz="1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42</a:t>
                      </a:r>
                      <a:endParaRPr lang="en-US" sz="1800" b="1" i="1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161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27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</a:rPr>
                        <a:t>182</a:t>
                      </a:r>
                      <a:endParaRPr lang="en-US" sz="1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30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</a:rPr>
                        <a:t>50</a:t>
                      </a:r>
                      <a:endParaRPr lang="en-US" sz="1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extLst>
                  <a:ext uri="{0D108BD9-81ED-4DB2-BD59-A6C34878D82A}">
                    <a16:rowId xmlns:a16="http://schemas.microsoft.com/office/drawing/2014/main" val="337283786"/>
                  </a:ext>
                </a:extLst>
              </a:tr>
              <a:tr h="3420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Dadra &amp; Nagar Haveli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31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18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58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19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61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24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77</a:t>
                      </a:r>
                      <a:endParaRPr lang="en-US" sz="1800" b="1" i="1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21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68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extLst>
                  <a:ext uri="{0D108BD9-81ED-4DB2-BD59-A6C34878D82A}">
                    <a16:rowId xmlns:a16="http://schemas.microsoft.com/office/drawing/2014/main" val="443281509"/>
                  </a:ext>
                </a:extLst>
              </a:tr>
              <a:tr h="3420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Daman &amp; Diu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effectLst/>
                        </a:rPr>
                        <a:t>23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100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effectLst/>
                        </a:rPr>
                        <a:t>23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100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>
                          <a:effectLst/>
                        </a:rPr>
                        <a:t>100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26</a:t>
                      </a:r>
                      <a:endParaRPr lang="en-US" sz="1800" b="1" i="1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extLst>
                  <a:ext uri="{0D108BD9-81ED-4DB2-BD59-A6C34878D82A}">
                    <a16:rowId xmlns:a16="http://schemas.microsoft.com/office/drawing/2014/main" val="1441337702"/>
                  </a:ext>
                </a:extLst>
              </a:tr>
              <a:tr h="3420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Goa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32</a:t>
                      </a:r>
                      <a:endParaRPr lang="en-US" sz="1800" b="1" i="1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29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32</a:t>
                      </a:r>
                      <a:endParaRPr lang="en-US" sz="1800" b="1" i="1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effectLst/>
                        </a:rPr>
                        <a:t> 0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extLst>
                  <a:ext uri="{0D108BD9-81ED-4DB2-BD59-A6C34878D82A}">
                    <a16:rowId xmlns:a16="http://schemas.microsoft.com/office/drawing/2014/main" val="2801541314"/>
                  </a:ext>
                </a:extLst>
              </a:tr>
              <a:tr h="3420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Gujarat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1602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1343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84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1335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83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effectLst/>
                        </a:rPr>
                        <a:t>1362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85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1282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80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extLst>
                  <a:ext uri="{0D108BD9-81ED-4DB2-BD59-A6C34878D82A}">
                    <a16:rowId xmlns:a16="http://schemas.microsoft.com/office/drawing/2014/main" val="3906034832"/>
                  </a:ext>
                </a:extLst>
              </a:tr>
              <a:tr h="3420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Jharkhand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363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249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69</a:t>
                      </a:r>
                      <a:endParaRPr lang="en-US" sz="1800" b="1" i="1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221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61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>
                          <a:solidFill>
                            <a:srgbClr val="0070C0"/>
                          </a:solidFill>
                          <a:effectLst/>
                        </a:rPr>
                        <a:t>200</a:t>
                      </a:r>
                      <a:endParaRPr lang="en-US" sz="18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55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86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24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extLst>
                  <a:ext uri="{0D108BD9-81ED-4DB2-BD59-A6C34878D82A}">
                    <a16:rowId xmlns:a16="http://schemas.microsoft.com/office/drawing/2014/main" val="1856338860"/>
                  </a:ext>
                </a:extLst>
              </a:tr>
              <a:tr h="3420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Maharashtra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2669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723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27</a:t>
                      </a:r>
                      <a:endParaRPr lang="en-US" sz="1800" b="1" i="1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603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23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513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19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232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extLst>
                  <a:ext uri="{0D108BD9-81ED-4DB2-BD59-A6C34878D82A}">
                    <a16:rowId xmlns:a16="http://schemas.microsoft.com/office/drawing/2014/main" val="2174030033"/>
                  </a:ext>
                </a:extLst>
              </a:tr>
              <a:tr h="3420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Uttar Pradesh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2119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1557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73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1454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69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1607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76</a:t>
                      </a:r>
                      <a:endParaRPr lang="en-US" sz="1800" b="1" i="1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</a:rPr>
                        <a:t>417</a:t>
                      </a:r>
                      <a:endParaRPr lang="en-US" sz="1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extLst>
                  <a:ext uri="{0D108BD9-81ED-4DB2-BD59-A6C34878D82A}">
                    <a16:rowId xmlns:a16="http://schemas.microsoft.com/office/drawing/2014/main" val="147857803"/>
                  </a:ext>
                </a:extLst>
              </a:tr>
              <a:tr h="3361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u="none" strike="noStrike">
                          <a:effectLst/>
                        </a:rPr>
                        <a:t>Total (All Sates)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19943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11780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1" u="none" strike="noStrike" dirty="0">
                          <a:effectLst/>
                        </a:rPr>
                        <a:t>59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10803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54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effectLst/>
                        </a:rPr>
                        <a:t>10576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</a:rPr>
                        <a:t>53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</a:rPr>
                        <a:t>5074</a:t>
                      </a:r>
                      <a:endParaRPr lang="en-US" sz="18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25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0" marR="4180" marT="4180" marB="0" anchor="b"/>
                </a:tc>
                <a:extLst>
                  <a:ext uri="{0D108BD9-81ED-4DB2-BD59-A6C34878D82A}">
                    <a16:rowId xmlns:a16="http://schemas.microsoft.com/office/drawing/2014/main" val="2944736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00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DFDB4F-857C-4582-B1F8-67A27BD4A6BE}"/>
              </a:ext>
            </a:extLst>
          </p:cNvPr>
          <p:cNvSpPr txBox="1"/>
          <p:nvPr/>
        </p:nvSpPr>
        <p:spPr>
          <a:xfrm>
            <a:off x="3616960" y="451545"/>
            <a:ext cx="453136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/>
              <a:t>Use of IT application </a:t>
            </a:r>
            <a:endParaRPr lang="en-US" sz="2400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FC15F66-8905-4D21-BFB8-8014A3CA4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682160"/>
              </p:ext>
            </p:extLst>
          </p:nvPr>
        </p:nvGraphicFramePr>
        <p:xfrm>
          <a:off x="1082040" y="1339915"/>
          <a:ext cx="10027920" cy="3342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9840">
                  <a:extLst>
                    <a:ext uri="{9D8B030D-6E8A-4147-A177-3AD203B41FA5}">
                      <a16:colId xmlns:a16="http://schemas.microsoft.com/office/drawing/2014/main" val="2483981750"/>
                    </a:ext>
                  </a:extLst>
                </a:gridCol>
                <a:gridCol w="3820160">
                  <a:extLst>
                    <a:ext uri="{9D8B030D-6E8A-4147-A177-3AD203B41FA5}">
                      <a16:colId xmlns:a16="http://schemas.microsoft.com/office/drawing/2014/main" val="3759675838"/>
                    </a:ext>
                  </a:extLst>
                </a:gridCol>
                <a:gridCol w="3677920">
                  <a:extLst>
                    <a:ext uri="{9D8B030D-6E8A-4147-A177-3AD203B41FA5}">
                      <a16:colId xmlns:a16="http://schemas.microsoft.com/office/drawing/2014/main" val="2081606649"/>
                    </a:ext>
                  </a:extLst>
                </a:gridCol>
              </a:tblGrid>
              <a:tr h="536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Operational HWCs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Use of IT app  as per HWC  Portal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429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285421"/>
                  </a:ext>
                </a:extLst>
              </a:tr>
              <a:tr h="2167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Bihar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100 (17%)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97470"/>
                  </a:ext>
                </a:extLst>
              </a:tr>
              <a:tr h="261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Dadra &amp; Nagar Haveli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395367"/>
                  </a:ext>
                </a:extLst>
              </a:tr>
              <a:tr h="277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Daman &amp; Diu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909497"/>
                  </a:ext>
                </a:extLst>
              </a:tr>
              <a:tr h="2484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Goa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419659"/>
                  </a:ext>
                </a:extLst>
              </a:tr>
              <a:tr h="150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Gujarat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173 (11%)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515338"/>
                  </a:ext>
                </a:extLst>
              </a:tr>
              <a:tr h="1464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Jharkhand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46802"/>
                  </a:ext>
                </a:extLst>
              </a:tr>
              <a:tr h="146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Maharashtra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921 (35%)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675303"/>
                  </a:ext>
                </a:extLst>
              </a:tr>
              <a:tr h="1042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Uttar Pradesh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439 (21%)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537586"/>
                  </a:ext>
                </a:extLst>
              </a:tr>
              <a:tr h="1464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Total (All Sates)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19943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10290 (52%)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301724"/>
                  </a:ext>
                </a:extLst>
              </a:tr>
            </a:tbl>
          </a:graphicData>
        </a:graphic>
      </p:graphicFrame>
      <p:sp>
        <p:nvSpPr>
          <p:cNvPr id="7" name="Title 8">
            <a:extLst>
              <a:ext uri="{FF2B5EF4-FFF2-40B4-BE49-F238E27FC236}">
                <a16:creationId xmlns:a16="http://schemas.microsoft.com/office/drawing/2014/main" id="{60526CDD-35B5-4820-A10B-8D300F31A0A2}"/>
              </a:ext>
            </a:extLst>
          </p:cNvPr>
          <p:cNvSpPr txBox="1">
            <a:spLocks/>
          </p:cNvSpPr>
          <p:nvPr/>
        </p:nvSpPr>
        <p:spPr>
          <a:xfrm>
            <a:off x="-14435" y="6502400"/>
            <a:ext cx="12191999" cy="3455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1600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AYUSHMAN BHARAT-HEALTH AND WELLNESS CENTRES </a:t>
            </a:r>
          </a:p>
        </p:txBody>
      </p:sp>
    </p:spTree>
    <p:extLst>
      <p:ext uri="{BB962C8B-B14F-4D97-AF65-F5344CB8AC3E}">
        <p14:creationId xmlns:p14="http://schemas.microsoft.com/office/powerpoint/2010/main" val="150577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id="{2F511609-44E3-43D5-9BD6-3A8B47611F30}"/>
              </a:ext>
            </a:extLst>
          </p:cNvPr>
          <p:cNvSpPr txBox="1">
            <a:spLocks/>
          </p:cNvSpPr>
          <p:nvPr/>
        </p:nvSpPr>
        <p:spPr>
          <a:xfrm>
            <a:off x="-14435" y="6614160"/>
            <a:ext cx="12191999" cy="2338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1600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AYUSHMAN BHARAT-HEALTH AND WELLNESS CENTRES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69DFCA-98E8-4886-AC31-1917C6241C0E}"/>
              </a:ext>
            </a:extLst>
          </p:cNvPr>
          <p:cNvSpPr txBox="1"/>
          <p:nvPr/>
        </p:nvSpPr>
        <p:spPr>
          <a:xfrm>
            <a:off x="754912" y="137883"/>
            <a:ext cx="1061129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NCD Screening status as per AB- HWC Portal</a:t>
            </a:r>
            <a:endParaRPr lang="en-US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FD3F201-D0AA-4494-9FAF-FD246CE4E1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455871"/>
              </p:ext>
            </p:extLst>
          </p:nvPr>
        </p:nvGraphicFramePr>
        <p:xfrm>
          <a:off x="89053" y="633182"/>
          <a:ext cx="11952383" cy="55399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6883">
                  <a:extLst>
                    <a:ext uri="{9D8B030D-6E8A-4147-A177-3AD203B41FA5}">
                      <a16:colId xmlns:a16="http://schemas.microsoft.com/office/drawing/2014/main" val="2483554307"/>
                    </a:ext>
                  </a:extLst>
                </a:gridCol>
                <a:gridCol w="1654888">
                  <a:extLst>
                    <a:ext uri="{9D8B030D-6E8A-4147-A177-3AD203B41FA5}">
                      <a16:colId xmlns:a16="http://schemas.microsoft.com/office/drawing/2014/main" val="27055005"/>
                    </a:ext>
                  </a:extLst>
                </a:gridCol>
                <a:gridCol w="793375">
                  <a:extLst>
                    <a:ext uri="{9D8B030D-6E8A-4147-A177-3AD203B41FA5}">
                      <a16:colId xmlns:a16="http://schemas.microsoft.com/office/drawing/2014/main" val="174529165"/>
                    </a:ext>
                  </a:extLst>
                </a:gridCol>
                <a:gridCol w="1034817">
                  <a:extLst>
                    <a:ext uri="{9D8B030D-6E8A-4147-A177-3AD203B41FA5}">
                      <a16:colId xmlns:a16="http://schemas.microsoft.com/office/drawing/2014/main" val="3232194980"/>
                    </a:ext>
                  </a:extLst>
                </a:gridCol>
                <a:gridCol w="718926">
                  <a:extLst>
                    <a:ext uri="{9D8B030D-6E8A-4147-A177-3AD203B41FA5}">
                      <a16:colId xmlns:a16="http://schemas.microsoft.com/office/drawing/2014/main" val="551115359"/>
                    </a:ext>
                  </a:extLst>
                </a:gridCol>
                <a:gridCol w="849639">
                  <a:extLst>
                    <a:ext uri="{9D8B030D-6E8A-4147-A177-3AD203B41FA5}">
                      <a16:colId xmlns:a16="http://schemas.microsoft.com/office/drawing/2014/main" val="479069838"/>
                    </a:ext>
                  </a:extLst>
                </a:gridCol>
                <a:gridCol w="860532">
                  <a:extLst>
                    <a:ext uri="{9D8B030D-6E8A-4147-A177-3AD203B41FA5}">
                      <a16:colId xmlns:a16="http://schemas.microsoft.com/office/drawing/2014/main" val="1984595202"/>
                    </a:ext>
                  </a:extLst>
                </a:gridCol>
                <a:gridCol w="936781">
                  <a:extLst>
                    <a:ext uri="{9D8B030D-6E8A-4147-A177-3AD203B41FA5}">
                      <a16:colId xmlns:a16="http://schemas.microsoft.com/office/drawing/2014/main" val="1072908809"/>
                    </a:ext>
                  </a:extLst>
                </a:gridCol>
                <a:gridCol w="1143746">
                  <a:extLst>
                    <a:ext uri="{9D8B030D-6E8A-4147-A177-3AD203B41FA5}">
                      <a16:colId xmlns:a16="http://schemas.microsoft.com/office/drawing/2014/main" val="1555838252"/>
                    </a:ext>
                  </a:extLst>
                </a:gridCol>
                <a:gridCol w="1067495">
                  <a:extLst>
                    <a:ext uri="{9D8B030D-6E8A-4147-A177-3AD203B41FA5}">
                      <a16:colId xmlns:a16="http://schemas.microsoft.com/office/drawing/2014/main" val="1857500312"/>
                    </a:ext>
                  </a:extLst>
                </a:gridCol>
                <a:gridCol w="1485301">
                  <a:extLst>
                    <a:ext uri="{9D8B030D-6E8A-4147-A177-3AD203B41FA5}">
                      <a16:colId xmlns:a16="http://schemas.microsoft.com/office/drawing/2014/main" val="2965266794"/>
                    </a:ext>
                  </a:extLst>
                </a:gridCol>
              </a:tblGrid>
              <a:tr h="17104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State Name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Bihar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DNH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>
                          <a:effectLst/>
                        </a:rPr>
                        <a:t>D&amp;D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>
                          <a:effectLst/>
                        </a:rPr>
                        <a:t>Goa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Gujarat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Jharkhand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Maharashtra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UP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Total (All states)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extLst>
                  <a:ext uri="{0D108BD9-81ED-4DB2-BD59-A6C34878D82A}">
                    <a16:rowId xmlns:a16="http://schemas.microsoft.com/office/drawing/2014/main" val="3767303978"/>
                  </a:ext>
                </a:extLst>
              </a:tr>
              <a:tr h="295361">
                <a:tc rowSpan="2"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Community Outreach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Individuals Empaneled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 dirty="0">
                          <a:effectLst/>
                        </a:rPr>
                        <a:t>53542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 dirty="0">
                          <a:effectLst/>
                        </a:rPr>
                        <a:t>19130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>
                          <a:effectLst/>
                        </a:rPr>
                        <a:t>14275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>
                          <a:effectLst/>
                        </a:rPr>
                        <a:t>3083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>
                          <a:effectLst/>
                        </a:rPr>
                        <a:t>2566381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>
                          <a:effectLst/>
                        </a:rPr>
                        <a:t>21131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 dirty="0">
                          <a:effectLst/>
                        </a:rPr>
                        <a:t>6255530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>
                          <a:effectLst/>
                        </a:rPr>
                        <a:t>1980721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2,43,01,255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350099"/>
                  </a:ext>
                </a:extLst>
              </a:tr>
              <a:tr h="29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CBAC Filled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>
                          <a:effectLst/>
                        </a:rPr>
                        <a:t>34407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>
                          <a:effectLst/>
                        </a:rPr>
                        <a:t>19130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 dirty="0">
                          <a:effectLst/>
                        </a:rPr>
                        <a:t>313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 dirty="0">
                          <a:effectLst/>
                        </a:rPr>
                        <a:t>6943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>
                          <a:effectLst/>
                        </a:rPr>
                        <a:t>924163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>
                          <a:effectLst/>
                        </a:rPr>
                        <a:t>56311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>
                          <a:effectLst/>
                        </a:rPr>
                        <a:t>2821784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u="none" strike="noStrike">
                          <a:effectLst/>
                        </a:rPr>
                        <a:t>594767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1,59,89,930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719414"/>
                  </a:ext>
                </a:extLst>
              </a:tr>
              <a:tr h="299838">
                <a:tc rowSpan="3"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Hypertension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23985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6893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17003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2230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663553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43374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1161929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573911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1,54,40,445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915145"/>
                  </a:ext>
                </a:extLst>
              </a:tr>
              <a:tr h="29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Newly diagnosed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3820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227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761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219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38963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6861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59820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80732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1279294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138836"/>
                  </a:ext>
                </a:extLst>
              </a:tr>
              <a:tr h="29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On  Treatment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3481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237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2897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511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65666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6563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68504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64795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7058852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911099"/>
                  </a:ext>
                </a:extLst>
              </a:tr>
              <a:tr h="299838">
                <a:tc rowSpan="3"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Diabetes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14756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6095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16292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2233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1877593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27855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1075558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425101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1,44,56,811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294401"/>
                  </a:ext>
                </a:extLst>
              </a:tr>
              <a:tr h="29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Newly diagnosed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2035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186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520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214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39857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4142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39293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53658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>
                          <a:effectLst/>
                        </a:rPr>
                        <a:t>1572479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845509"/>
                  </a:ext>
                </a:extLst>
              </a:tr>
              <a:tr h="29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On  Treatment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1954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188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2340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462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51634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4374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62959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40411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31,27,345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822468"/>
                  </a:ext>
                </a:extLst>
              </a:tr>
              <a:tr h="299838">
                <a:tc rowSpan="3"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Oral Cancer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4937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5852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14588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2158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408329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12291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956339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193620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76,80,756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63233"/>
                  </a:ext>
                </a:extLst>
              </a:tr>
              <a:tr h="29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Newly diagnosed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1334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81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3250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3499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15128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173783"/>
                  </a:ext>
                </a:extLst>
              </a:tr>
              <a:tr h="29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On  Treatment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1202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755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1957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10218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835801"/>
                  </a:ext>
                </a:extLst>
              </a:tr>
              <a:tr h="299838">
                <a:tc rowSpan="3"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Breast Cancer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2667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3552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6426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1103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206997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7559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409168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52537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52,93,008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246271"/>
                  </a:ext>
                </a:extLst>
              </a:tr>
              <a:tr h="29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Newly diagnosed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472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70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1358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3244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20408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455103"/>
                  </a:ext>
                </a:extLst>
              </a:tr>
              <a:tr h="29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>
                          <a:effectLst/>
                        </a:rPr>
                        <a:t>On  Treatment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1068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1304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9742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2773"/>
                  </a:ext>
                </a:extLst>
              </a:tr>
              <a:tr h="299838">
                <a:tc rowSpan="3"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Cervical Cancer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2567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3221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3375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724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171271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3943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222867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25416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37,30,142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776444"/>
                  </a:ext>
                </a:extLst>
              </a:tr>
              <a:tr h="29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Newly 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655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700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1461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17785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9140"/>
                  </a:ext>
                </a:extLst>
              </a:tr>
              <a:tr h="29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u="none" strike="noStrike" dirty="0">
                          <a:effectLst/>
                        </a:rPr>
                        <a:t>On  Treatment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302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544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600" b="1" u="none" strike="noStrike" dirty="0">
                          <a:effectLst/>
                        </a:rPr>
                        <a:t>10075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06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7066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866230D-A253-4198-A9F9-7696F462C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798563"/>
              </p:ext>
            </p:extLst>
          </p:nvPr>
        </p:nvGraphicFramePr>
        <p:xfrm>
          <a:off x="112384" y="626451"/>
          <a:ext cx="11896347" cy="534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4611">
                  <a:extLst>
                    <a:ext uri="{9D8B030D-6E8A-4147-A177-3AD203B41FA5}">
                      <a16:colId xmlns:a16="http://schemas.microsoft.com/office/drawing/2014/main" val="248454668"/>
                    </a:ext>
                  </a:extLst>
                </a:gridCol>
                <a:gridCol w="1062174">
                  <a:extLst>
                    <a:ext uri="{9D8B030D-6E8A-4147-A177-3AD203B41FA5}">
                      <a16:colId xmlns:a16="http://schemas.microsoft.com/office/drawing/2014/main" val="627721088"/>
                    </a:ext>
                  </a:extLst>
                </a:gridCol>
                <a:gridCol w="858975">
                  <a:extLst>
                    <a:ext uri="{9D8B030D-6E8A-4147-A177-3AD203B41FA5}">
                      <a16:colId xmlns:a16="http://schemas.microsoft.com/office/drawing/2014/main" val="1034160590"/>
                    </a:ext>
                  </a:extLst>
                </a:gridCol>
                <a:gridCol w="525726">
                  <a:extLst>
                    <a:ext uri="{9D8B030D-6E8A-4147-A177-3AD203B41FA5}">
                      <a16:colId xmlns:a16="http://schemas.microsoft.com/office/drawing/2014/main" val="957354094"/>
                    </a:ext>
                  </a:extLst>
                </a:gridCol>
                <a:gridCol w="627961">
                  <a:extLst>
                    <a:ext uri="{9D8B030D-6E8A-4147-A177-3AD203B41FA5}">
                      <a16:colId xmlns:a16="http://schemas.microsoft.com/office/drawing/2014/main" val="358883895"/>
                    </a:ext>
                  </a:extLst>
                </a:gridCol>
                <a:gridCol w="815249">
                  <a:extLst>
                    <a:ext uri="{9D8B030D-6E8A-4147-A177-3AD203B41FA5}">
                      <a16:colId xmlns:a16="http://schemas.microsoft.com/office/drawing/2014/main" val="2136187452"/>
                    </a:ext>
                  </a:extLst>
                </a:gridCol>
                <a:gridCol w="1421175">
                  <a:extLst>
                    <a:ext uri="{9D8B030D-6E8A-4147-A177-3AD203B41FA5}">
                      <a16:colId xmlns:a16="http://schemas.microsoft.com/office/drawing/2014/main" val="4208574508"/>
                    </a:ext>
                  </a:extLst>
                </a:gridCol>
                <a:gridCol w="1366092">
                  <a:extLst>
                    <a:ext uri="{9D8B030D-6E8A-4147-A177-3AD203B41FA5}">
                      <a16:colId xmlns:a16="http://schemas.microsoft.com/office/drawing/2014/main" val="3383239562"/>
                    </a:ext>
                  </a:extLst>
                </a:gridCol>
                <a:gridCol w="1395169">
                  <a:extLst>
                    <a:ext uri="{9D8B030D-6E8A-4147-A177-3AD203B41FA5}">
                      <a16:colId xmlns:a16="http://schemas.microsoft.com/office/drawing/2014/main" val="206193728"/>
                    </a:ext>
                  </a:extLst>
                </a:gridCol>
                <a:gridCol w="1154537">
                  <a:extLst>
                    <a:ext uri="{9D8B030D-6E8A-4147-A177-3AD203B41FA5}">
                      <a16:colId xmlns:a16="http://schemas.microsoft.com/office/drawing/2014/main" val="3726651207"/>
                    </a:ext>
                  </a:extLst>
                </a:gridCol>
                <a:gridCol w="1394678">
                  <a:extLst>
                    <a:ext uri="{9D8B030D-6E8A-4147-A177-3AD203B41FA5}">
                      <a16:colId xmlns:a16="http://schemas.microsoft.com/office/drawing/2014/main" val="722498788"/>
                    </a:ext>
                  </a:extLst>
                </a:gridCol>
              </a:tblGrid>
              <a:tr h="448465"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PBS + HWC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Bihar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DNH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D&amp;D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>
                          <a:effectLst/>
                        </a:rPr>
                        <a:t>Goa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Gujarat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Jharkhand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Maharashtra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UP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Total (All states)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492057177"/>
                  </a:ext>
                </a:extLst>
              </a:tr>
              <a:tr h="342559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Enrollment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15987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9519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39518942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37987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161972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753751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6,09,57,480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010198"/>
                  </a:ext>
                </a:extLst>
              </a:tr>
              <a:tr h="305157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Over 30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10982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6912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581980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34705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155569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356706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1,55,43,701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851368"/>
                  </a:ext>
                </a:extLst>
              </a:tr>
              <a:tr h="305157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Hypertension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4078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339222 </a:t>
                      </a:r>
                      <a:endParaRPr lang="en-US" sz="1600" dirty="0"/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4611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86246 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29911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1,00,65,287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507628"/>
                  </a:ext>
                </a:extLst>
              </a:tr>
              <a:tr h="4918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0</a:t>
                      </a:r>
                      <a:endParaRPr lang="en-US" sz="1600" dirty="0"/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859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3,91,989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782068"/>
                  </a:ext>
                </a:extLst>
              </a:tr>
              <a:tr h="305157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Diabetes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4052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337567 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4540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84734 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26868 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94,48,473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372014"/>
                  </a:ext>
                </a:extLst>
              </a:tr>
              <a:tr h="483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363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1,58,192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524959"/>
                  </a:ext>
                </a:extLst>
              </a:tr>
              <a:tr h="602569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Oral Cancer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3313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338581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4292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82552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28681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90,99,482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139753"/>
                  </a:ext>
                </a:extLst>
              </a:tr>
              <a:tr h="483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157593"/>
                  </a:ext>
                </a:extLst>
              </a:tr>
              <a:tr h="305157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Breast Cancer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1822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178809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2487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42151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10839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49,38,577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323324"/>
                  </a:ext>
                </a:extLst>
              </a:tr>
              <a:tr h="483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371801"/>
                  </a:ext>
                </a:extLst>
              </a:tr>
              <a:tr h="305157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Cervical Cancer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664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177534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528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26679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3751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29,93,896</a:t>
                      </a:r>
                      <a:endParaRPr lang="en-US" sz="1600" b="0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95932"/>
                  </a:ext>
                </a:extLst>
              </a:tr>
              <a:tr h="483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9166"/>
                  </a:ext>
                </a:extLst>
              </a:tr>
            </a:tbl>
          </a:graphicData>
        </a:graphic>
      </p:graphicFrame>
      <p:sp>
        <p:nvSpPr>
          <p:cNvPr id="6" name="Title 8">
            <a:extLst>
              <a:ext uri="{FF2B5EF4-FFF2-40B4-BE49-F238E27FC236}">
                <a16:creationId xmlns:a16="http://schemas.microsoft.com/office/drawing/2014/main" id="{8FCF38C7-CD9A-42C4-AF8C-2B4A32672FAB}"/>
              </a:ext>
            </a:extLst>
          </p:cNvPr>
          <p:cNvSpPr txBox="1">
            <a:spLocks/>
          </p:cNvSpPr>
          <p:nvPr/>
        </p:nvSpPr>
        <p:spPr>
          <a:xfrm>
            <a:off x="-14435" y="6687386"/>
            <a:ext cx="12191999" cy="1605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1600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AYUSHMAN BHARAT-HEALTH AND WELLNESS CENTRES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A4A874-7669-4D68-A675-010F3CAFD6DA}"/>
              </a:ext>
            </a:extLst>
          </p:cNvPr>
          <p:cNvSpPr txBox="1"/>
          <p:nvPr/>
        </p:nvSpPr>
        <p:spPr>
          <a:xfrm>
            <a:off x="754912" y="137883"/>
            <a:ext cx="1061129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NCD Screening status as per NCD Dashboard – Total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68039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id="{8FCF38C7-CD9A-42C4-AF8C-2B4A32672FAB}"/>
              </a:ext>
            </a:extLst>
          </p:cNvPr>
          <p:cNvSpPr txBox="1">
            <a:spLocks/>
          </p:cNvSpPr>
          <p:nvPr/>
        </p:nvSpPr>
        <p:spPr>
          <a:xfrm>
            <a:off x="-14435" y="6687386"/>
            <a:ext cx="12191999" cy="1605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1600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AYUSHMAN BHARAT-HEALTH AND WELLNESS CENTRES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A4A874-7669-4D68-A675-010F3CAFD6DA}"/>
              </a:ext>
            </a:extLst>
          </p:cNvPr>
          <p:cNvSpPr txBox="1"/>
          <p:nvPr/>
        </p:nvSpPr>
        <p:spPr>
          <a:xfrm>
            <a:off x="754912" y="137883"/>
            <a:ext cx="1061129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NCD Screening status from HWCs as per NCD Dashboard</a:t>
            </a:r>
            <a:endParaRPr lang="en-US" b="1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2EFFF47-5005-47B5-B8E1-AE84D22D9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638475"/>
              </p:ext>
            </p:extLst>
          </p:nvPr>
        </p:nvGraphicFramePr>
        <p:xfrm>
          <a:off x="112384" y="626451"/>
          <a:ext cx="11840917" cy="4812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7149">
                  <a:extLst>
                    <a:ext uri="{9D8B030D-6E8A-4147-A177-3AD203B41FA5}">
                      <a16:colId xmlns:a16="http://schemas.microsoft.com/office/drawing/2014/main" val="248454668"/>
                    </a:ext>
                  </a:extLst>
                </a:gridCol>
                <a:gridCol w="1580954">
                  <a:extLst>
                    <a:ext uri="{9D8B030D-6E8A-4147-A177-3AD203B41FA5}">
                      <a16:colId xmlns:a16="http://schemas.microsoft.com/office/drawing/2014/main" val="627721088"/>
                    </a:ext>
                  </a:extLst>
                </a:gridCol>
                <a:gridCol w="1278510">
                  <a:extLst>
                    <a:ext uri="{9D8B030D-6E8A-4147-A177-3AD203B41FA5}">
                      <a16:colId xmlns:a16="http://schemas.microsoft.com/office/drawing/2014/main" val="1034160590"/>
                    </a:ext>
                  </a:extLst>
                </a:gridCol>
                <a:gridCol w="1213428">
                  <a:extLst>
                    <a:ext uri="{9D8B030D-6E8A-4147-A177-3AD203B41FA5}">
                      <a16:colId xmlns:a16="http://schemas.microsoft.com/office/drawing/2014/main" val="2136187452"/>
                    </a:ext>
                  </a:extLst>
                </a:gridCol>
                <a:gridCol w="2076589">
                  <a:extLst>
                    <a:ext uri="{9D8B030D-6E8A-4147-A177-3AD203B41FA5}">
                      <a16:colId xmlns:a16="http://schemas.microsoft.com/office/drawing/2014/main" val="206193728"/>
                    </a:ext>
                  </a:extLst>
                </a:gridCol>
                <a:gridCol w="1718429">
                  <a:extLst>
                    <a:ext uri="{9D8B030D-6E8A-4147-A177-3AD203B41FA5}">
                      <a16:colId xmlns:a16="http://schemas.microsoft.com/office/drawing/2014/main" val="3726651207"/>
                    </a:ext>
                  </a:extLst>
                </a:gridCol>
                <a:gridCol w="2075858">
                  <a:extLst>
                    <a:ext uri="{9D8B030D-6E8A-4147-A177-3AD203B41FA5}">
                      <a16:colId xmlns:a16="http://schemas.microsoft.com/office/drawing/2014/main" val="722498788"/>
                    </a:ext>
                  </a:extLst>
                </a:gridCol>
              </a:tblGrid>
              <a:tr h="365067"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HWC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Bihar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Goa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Maharashtra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u="none" strike="noStrike" dirty="0">
                          <a:effectLst/>
                        </a:rPr>
                        <a:t>UP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17" marR="5517" marT="55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Total (All states)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492057177"/>
                  </a:ext>
                </a:extLst>
              </a:tr>
              <a:tr h="309349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Enrollment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2318 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94468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110093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23,90,221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010198"/>
                  </a:ext>
                </a:extLst>
              </a:tr>
              <a:tr h="275573"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Over 30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1239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5105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89778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79964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19,08,006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851368"/>
                  </a:ext>
                </a:extLst>
              </a:tr>
              <a:tr h="275573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Hypertension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Screening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3399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41963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17752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8,30,065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507628"/>
                  </a:ext>
                </a:extLst>
              </a:tr>
              <a:tr h="4441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558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13,819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782068"/>
                  </a:ext>
                </a:extLst>
              </a:tr>
              <a:tr h="275573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Diabetes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3396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41513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14880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8,22,278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372014"/>
                  </a:ext>
                </a:extLst>
              </a:tr>
              <a:tr h="4366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262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8097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524959"/>
                  </a:ext>
                </a:extLst>
              </a:tr>
              <a:tr h="544152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Oral Cancer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2831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39587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16725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8,15,630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139753"/>
                  </a:ext>
                </a:extLst>
              </a:tr>
              <a:tr h="4366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157593"/>
                  </a:ext>
                </a:extLst>
              </a:tr>
              <a:tr h="275573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Breast Cancer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1522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20046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5194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4,19,328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323324"/>
                  </a:ext>
                </a:extLst>
              </a:tr>
              <a:tr h="4366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371801"/>
                  </a:ext>
                </a:extLst>
              </a:tr>
              <a:tr h="275573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Cervical Cancer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Screening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584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12442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1664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1,90,838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95932"/>
                  </a:ext>
                </a:extLst>
              </a:tr>
              <a:tr h="4366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Diagnosed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9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329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AE7D4-2ED4-4016-9819-59739BE204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Daily Reporting Status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1D9FFB-B1E4-420F-B107-F7F7598B75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50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ED48D-7E6C-4F40-A519-8D0EAD6F3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8F715-F20E-4ABD-8331-E9CBC1783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E3393EB-7ABE-4BE2-866D-D05B3B1481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0187356"/>
              </p:ext>
            </p:extLst>
          </p:nvPr>
        </p:nvGraphicFramePr>
        <p:xfrm>
          <a:off x="127000" y="121920"/>
          <a:ext cx="12065000" cy="6593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626034B-2240-46DE-8DCF-94FAC35B76BF}"/>
              </a:ext>
            </a:extLst>
          </p:cNvPr>
          <p:cNvSpPr txBox="1"/>
          <p:nvPr/>
        </p:nvSpPr>
        <p:spPr>
          <a:xfrm>
            <a:off x="5737952" y="860403"/>
            <a:ext cx="716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accent1">
                    <a:lumMod val="75000"/>
                  </a:schemeClr>
                </a:solidFill>
              </a:rPr>
              <a:t>28%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46111-484D-4D60-AE75-31C77460E836}"/>
              </a:ext>
            </a:extLst>
          </p:cNvPr>
          <p:cNvSpPr txBox="1"/>
          <p:nvPr/>
        </p:nvSpPr>
        <p:spPr>
          <a:xfrm>
            <a:off x="9849080" y="1027906"/>
            <a:ext cx="716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accent1">
                    <a:lumMod val="75000"/>
                  </a:schemeClr>
                </a:solidFill>
              </a:rPr>
              <a:t>20%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052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34F6C-45CA-4148-AB1E-BFFD4F604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7DFB2-5615-4E75-BD0E-388A8F768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A390EFA-6BC1-47E1-A002-3F49CED7B8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0352604"/>
              </p:ext>
            </p:extLst>
          </p:nvPr>
        </p:nvGraphicFramePr>
        <p:xfrm>
          <a:off x="142240" y="253388"/>
          <a:ext cx="12049760" cy="6604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C6E0B3C-E794-4185-970B-C0DCD9BAB1EF}"/>
              </a:ext>
            </a:extLst>
          </p:cNvPr>
          <p:cNvSpPr txBox="1"/>
          <p:nvPr/>
        </p:nvSpPr>
        <p:spPr>
          <a:xfrm>
            <a:off x="1421176" y="180459"/>
            <a:ext cx="62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i="1" dirty="0"/>
              <a:t>82%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460899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8561D-0FBD-430C-80E0-89D592992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FC6D61E-AF51-4EAC-BBE6-7141C9E626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435232"/>
              </p:ext>
            </p:extLst>
          </p:nvPr>
        </p:nvGraphicFramePr>
        <p:xfrm>
          <a:off x="172720" y="0"/>
          <a:ext cx="12019280" cy="674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AF37587-DB22-440C-8533-807B28C7CC0C}"/>
              </a:ext>
            </a:extLst>
          </p:cNvPr>
          <p:cNvSpPr txBox="1"/>
          <p:nvPr/>
        </p:nvSpPr>
        <p:spPr>
          <a:xfrm>
            <a:off x="8912646" y="365125"/>
            <a:ext cx="286438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b="1" dirty="0"/>
              <a:t>Jharkhand - 363</a:t>
            </a:r>
          </a:p>
          <a:p>
            <a:r>
              <a:rPr lang="en-IN" b="1" dirty="0"/>
              <a:t>Maharashtra -2669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46D8A5-AA84-4BD0-BE9B-D1982D165B9C}"/>
              </a:ext>
            </a:extLst>
          </p:cNvPr>
          <p:cNvSpPr txBox="1"/>
          <p:nvPr/>
        </p:nvSpPr>
        <p:spPr>
          <a:xfrm>
            <a:off x="2677098" y="4033798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8.2%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9F090D-F7A8-49CB-B23A-58FEA8EE7B0C}"/>
              </a:ext>
            </a:extLst>
          </p:cNvPr>
          <p:cNvSpPr txBox="1"/>
          <p:nvPr/>
        </p:nvSpPr>
        <p:spPr>
          <a:xfrm>
            <a:off x="1542361" y="1506022"/>
            <a:ext cx="484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4%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245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8561D-0FBD-430C-80E0-89D592992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765D3DE-DDCD-4FCC-8F06-0ED2A690E6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5591773"/>
              </p:ext>
            </p:extLst>
          </p:nvPr>
        </p:nvGraphicFramePr>
        <p:xfrm>
          <a:off x="142240" y="0"/>
          <a:ext cx="11844112" cy="6766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3ABA08C-E436-4956-BC22-873823A8DB37}"/>
              </a:ext>
            </a:extLst>
          </p:cNvPr>
          <p:cNvSpPr txBox="1"/>
          <p:nvPr/>
        </p:nvSpPr>
        <p:spPr>
          <a:xfrm>
            <a:off x="10808465" y="2250746"/>
            <a:ext cx="759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9%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474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36960-58BC-4DFE-B31C-E0D131AF5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Key issues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95616-59D4-48F3-A264-EA47333FE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About 50% verification of data done by state nodal teams – affects quality of data entered </a:t>
            </a:r>
          </a:p>
          <a:p>
            <a:r>
              <a:rPr lang="en-IN" dirty="0"/>
              <a:t>No regular </a:t>
            </a:r>
            <a:r>
              <a:rPr lang="en-IN" dirty="0" err="1"/>
              <a:t>updation</a:t>
            </a:r>
            <a:r>
              <a:rPr lang="en-IN" dirty="0"/>
              <a:t> of HWC – suggestive frequency was quarterly </a:t>
            </a:r>
          </a:p>
          <a:p>
            <a:r>
              <a:rPr lang="en-IN" dirty="0"/>
              <a:t>Slow pace of data entry 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4971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49929-69C9-4B7A-916B-9CDC210D5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Next phase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D9A42-BF96-4B76-8CDA-EA9BB61EC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15949" cy="4351338"/>
          </a:xfrm>
        </p:spPr>
        <p:txBody>
          <a:bodyPr/>
          <a:lstStyle/>
          <a:p>
            <a:r>
              <a:rPr lang="en-IN" dirty="0"/>
              <a:t>Integration with NCD- CPHC IT application </a:t>
            </a:r>
            <a:r>
              <a:rPr lang="en-US" dirty="0"/>
              <a:t> for –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Sharing of daily service utilization data (for estimation of Performance Linked Payments for HWCs)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Pulling data for NCD screening </a:t>
            </a:r>
          </a:p>
          <a:p>
            <a:r>
              <a:rPr lang="en-US" dirty="0"/>
              <a:t>Create Hierarchy of SHC and PHCs for planning of strengthening Primary health care units</a:t>
            </a:r>
          </a:p>
        </p:txBody>
      </p:sp>
    </p:spTree>
    <p:extLst>
      <p:ext uri="{BB962C8B-B14F-4D97-AF65-F5344CB8AC3E}">
        <p14:creationId xmlns:p14="http://schemas.microsoft.com/office/powerpoint/2010/main" val="1798333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962</Words>
  <Application>Microsoft Office PowerPoint</Application>
  <PresentationFormat>Widescreen</PresentationFormat>
  <Paragraphs>656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Garamond</vt:lpstr>
      <vt:lpstr>Times New Roman</vt:lpstr>
      <vt:lpstr>Wingdings</vt:lpstr>
      <vt:lpstr>Office Theme</vt:lpstr>
      <vt:lpstr>PowerPoint Presentation</vt:lpstr>
      <vt:lpstr>Functionality Criteria  </vt:lpstr>
      <vt:lpstr>HWC portal data entry status </vt:lpstr>
      <vt:lpstr>HWC portal data entry status </vt:lpstr>
      <vt:lpstr>PowerPoint Presentation</vt:lpstr>
      <vt:lpstr>PowerPoint Presentation</vt:lpstr>
      <vt:lpstr>PowerPoint Presentation</vt:lpstr>
      <vt:lpstr>PowerPoint Presentation</vt:lpstr>
      <vt:lpstr>Daily Reporting Status</vt:lpstr>
      <vt:lpstr>PowerPoint Presentation</vt:lpstr>
      <vt:lpstr>PowerPoint Presentation</vt:lpstr>
      <vt:lpstr>PowerPoint Presentation</vt:lpstr>
      <vt:lpstr>PowerPoint Presentation</vt:lpstr>
      <vt:lpstr>Key issues </vt:lpstr>
      <vt:lpstr>Next phase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Garima Aditya</dc:creator>
  <cp:lastModifiedBy>Garima Aditya</cp:lastModifiedBy>
  <cp:revision>44</cp:revision>
  <dcterms:created xsi:type="dcterms:W3CDTF">2019-08-18T15:34:54Z</dcterms:created>
  <dcterms:modified xsi:type="dcterms:W3CDTF">2019-08-19T08:42:31Z</dcterms:modified>
</cp:coreProperties>
</file>